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1" r:id="rId2"/>
    <p:sldId id="282" r:id="rId3"/>
    <p:sldId id="283" r:id="rId4"/>
    <p:sldId id="259" r:id="rId5"/>
    <p:sldId id="304" r:id="rId6"/>
    <p:sldId id="260" r:id="rId7"/>
    <p:sldId id="284" r:id="rId8"/>
    <p:sldId id="261" r:id="rId9"/>
    <p:sldId id="265" r:id="rId10"/>
    <p:sldId id="264" r:id="rId11"/>
    <p:sldId id="285" r:id="rId12"/>
    <p:sldId id="262" r:id="rId13"/>
    <p:sldId id="306" r:id="rId14"/>
    <p:sldId id="326" r:id="rId15"/>
    <p:sldId id="321" r:id="rId16"/>
    <p:sldId id="322" r:id="rId17"/>
    <p:sldId id="325" r:id="rId18"/>
    <p:sldId id="323" r:id="rId19"/>
    <p:sldId id="327" r:id="rId20"/>
    <p:sldId id="328" r:id="rId21"/>
    <p:sldId id="286" r:id="rId22"/>
    <p:sldId id="271" r:id="rId23"/>
    <p:sldId id="305" r:id="rId24"/>
    <p:sldId id="270" r:id="rId25"/>
    <p:sldId id="28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6F5"/>
    <a:srgbClr val="7F7F7F"/>
    <a:srgbClr val="EBE5BD"/>
    <a:srgbClr val="FFDE70"/>
    <a:srgbClr val="FFFD01"/>
    <a:srgbClr val="404040"/>
    <a:srgbClr val="006FFF"/>
    <a:srgbClr val="019EF6"/>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p:cViewPr varScale="1">
        <p:scale>
          <a:sx n="83" d="100"/>
          <a:sy n="83" d="100"/>
        </p:scale>
        <p:origin x="643" y="101"/>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4C7F682-628D-43C4-BF4B-EA6DF90D5CC0}" type="datetimeFigureOut">
              <a:rPr lang="zh-CN" altLang="en-US" smtClean="0"/>
              <a:t>2022/1/7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EEECF63-4B02-4534-A165-ED4B355A90F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grpSp>
        <p:nvGrpSpPr>
          <p:cNvPr id="7" name="组合 6"/>
          <p:cNvGrpSpPr/>
          <p:nvPr userDrawn="1"/>
        </p:nvGrpSpPr>
        <p:grpSpPr>
          <a:xfrm>
            <a:off x="442432" y="-2921459"/>
            <a:ext cx="11293094" cy="3867150"/>
            <a:chOff x="1790700" y="1181100"/>
            <a:chExt cx="8591550" cy="3867150"/>
          </a:xfrm>
        </p:grpSpPr>
        <p:sp>
          <p:nvSpPr>
            <p:cNvPr id="8" name="圆角矩形 7"/>
            <p:cNvSpPr/>
            <p:nvPr/>
          </p:nvSpPr>
          <p:spPr>
            <a:xfrm>
              <a:off x="2095500" y="1485900"/>
              <a:ext cx="7940062"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943100" y="1333500"/>
              <a:ext cx="8247052"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5787353" y="716242"/>
            <a:ext cx="603251" cy="133627"/>
            <a:chOff x="2273300" y="968237"/>
            <a:chExt cx="603251" cy="133627"/>
          </a:xfrm>
        </p:grpSpPr>
        <p:sp>
          <p:nvSpPr>
            <p:cNvPr id="13" name="椭圆 12"/>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15240" y="-3178629"/>
            <a:ext cx="12207240" cy="3178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300348" y="4416788"/>
            <a:ext cx="2638324" cy="821779"/>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50" name="圆角矩形 49"/>
          <p:cNvSpPr/>
          <p:nvPr/>
        </p:nvSpPr>
        <p:spPr>
          <a:xfrm>
            <a:off x="1785620" y="118364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400333" y="4828529"/>
            <a:ext cx="2460033" cy="306705"/>
          </a:xfrm>
          <a:prstGeom prst="rect">
            <a:avLst/>
          </a:prstGeom>
          <a:noFill/>
        </p:spPr>
        <p:txBody>
          <a:bodyPr wrap="square" rtlCol="0">
            <a:spAutoFit/>
          </a:bodyPr>
          <a:lstStyle/>
          <a:p>
            <a:pPr algn="ctr"/>
            <a:r>
              <a:rPr lang="zh-CN" altLang="en-US" sz="1400" dirty="0" smtClean="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第</a:t>
            </a:r>
            <a:r>
              <a:rPr lang="en-US" altLang="zh-CN" sz="1400" dirty="0" smtClean="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7</a:t>
            </a:r>
            <a:r>
              <a:rPr lang="zh-CN" altLang="en-US" sz="1400" dirty="0" smtClean="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小组</a:t>
            </a:r>
          </a:p>
        </p:txBody>
      </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273149" y="1968610"/>
            <a:ext cx="7350125" cy="768350"/>
          </a:xfrm>
          <a:prstGeom prst="rect">
            <a:avLst/>
          </a:prstGeom>
          <a:noFill/>
        </p:spPr>
        <p:txBody>
          <a:bodyPr wrap="square" rtlCol="0">
            <a:spAutoFit/>
          </a:bodyPr>
          <a:lstStyle/>
          <a:p>
            <a:pPr algn="ctr"/>
            <a:r>
              <a:rPr lang="zh-CN" altLang="en-US" sz="4400" dirty="0" smtClean="0">
                <a:latin typeface="江城斜黑体 900W" panose="020B0A00000000000000" pitchFamily="34" charset="-122"/>
                <a:ea typeface="江城斜黑体 900W" panose="020B0A00000000000000" pitchFamily="34" charset="-122"/>
              </a:rPr>
              <a:t>学生成绩管理系统</a:t>
            </a:r>
          </a:p>
        </p:txBody>
      </p:sp>
      <p:sp>
        <p:nvSpPr>
          <p:cNvPr id="56" name="矩形 55"/>
          <p:cNvSpPr/>
          <p:nvPr/>
        </p:nvSpPr>
        <p:spPr>
          <a:xfrm>
            <a:off x="2974307" y="2919223"/>
            <a:ext cx="6214310" cy="306705"/>
          </a:xfrm>
          <a:prstGeom prst="rect">
            <a:avLst/>
          </a:prstGeom>
        </p:spPr>
        <p:txBody>
          <a:bodyPr wrap="square">
            <a:spAutoFit/>
          </a:bodyPr>
          <a:lstStyle/>
          <a:p>
            <a:pPr algn="dist"/>
            <a:r>
              <a:rPr lang="zh-CN" altLang="en-US" sz="1400" dirty="0" smtClean="0"/>
              <a:t>Student achievement management system</a:t>
            </a:r>
          </a:p>
        </p:txBody>
      </p:sp>
      <p:sp>
        <p:nvSpPr>
          <p:cNvPr id="95" name="圆角矩形 94"/>
          <p:cNvSpPr/>
          <p:nvPr/>
        </p:nvSpPr>
        <p:spPr>
          <a:xfrm>
            <a:off x="4776523" y="3408272"/>
            <a:ext cx="2638324" cy="290306"/>
          </a:xfrm>
          <a:prstGeom prst="roundRect">
            <a:avLst>
              <a:gd name="adj" fmla="val 50000"/>
            </a:avLst>
          </a:prstGeom>
          <a:solidFill>
            <a:srgbClr val="7F7F7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汇报人：王世莉</a:t>
            </a:r>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995805" y="5238750"/>
            <a:ext cx="5116830" cy="1198880"/>
          </a:xfrm>
          <a:prstGeom prst="rect">
            <a:avLst/>
          </a:prstGeom>
          <a:noFill/>
        </p:spPr>
        <p:txBody>
          <a:bodyPr wrap="square" rtlCol="0">
            <a:spAutoFit/>
          </a:bodyPr>
          <a:lstStyle/>
          <a:p>
            <a:pPr algn="just"/>
            <a:r>
              <a:rPr lang="zh-CN" altLang="en-US">
                <a:latin typeface="微软雅黑" panose="020B0503020204020204" charset="-122"/>
                <a:ea typeface="微软雅黑" panose="020B0503020204020204" charset="-122"/>
                <a:cs typeface="微软雅黑" panose="020B0503020204020204" charset="-122"/>
              </a:rPr>
              <a:t>小组组长：何倩</a:t>
            </a:r>
          </a:p>
          <a:p>
            <a:pPr algn="just"/>
            <a:r>
              <a:rPr lang="zh-CN" altLang="en-US">
                <a:latin typeface="微软雅黑" panose="020B0503020204020204" charset="-122"/>
                <a:ea typeface="微软雅黑" panose="020B0503020204020204" charset="-122"/>
                <a:cs typeface="微软雅黑" panose="020B0503020204020204" charset="-122"/>
              </a:rPr>
              <a:t>小组成员：刘焦、王世莉、刘雪静、杨冰玲</a:t>
            </a:r>
          </a:p>
          <a:p>
            <a:pPr algn="just"/>
            <a:r>
              <a:rPr lang="zh-CN" altLang="en-US">
                <a:latin typeface="微软雅黑" panose="020B0503020204020204" charset="-122"/>
                <a:ea typeface="微软雅黑" panose="020B0503020204020204" charset="-122"/>
                <a:cs typeface="微软雅黑" panose="020B0503020204020204" charset="-122"/>
                <a:sym typeface="+mn-ea"/>
              </a:rPr>
              <a:t>班级：计科</a:t>
            </a:r>
            <a:r>
              <a:rPr lang="en-US" altLang="zh-CN">
                <a:latin typeface="微软雅黑" panose="020B0503020204020204" charset="-122"/>
                <a:ea typeface="微软雅黑" panose="020B0503020204020204" charset="-122"/>
                <a:cs typeface="微软雅黑" panose="020B0503020204020204" charset="-122"/>
                <a:sym typeface="+mn-ea"/>
              </a:rPr>
              <a:t>192</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3+2</a:t>
            </a:r>
            <a:r>
              <a:rPr lang="zh-CN" altLang="en-US">
                <a:latin typeface="微软雅黑" panose="020B0503020204020204" charset="-122"/>
                <a:ea typeface="微软雅黑" panose="020B0503020204020204" charset="-122"/>
                <a:cs typeface="微软雅黑" panose="020B0503020204020204" charset="-122"/>
                <a:sym typeface="+mn-ea"/>
              </a:rPr>
              <a:t>）班</a:t>
            </a:r>
            <a:endParaRPr lang="zh-CN" altLang="en-US">
              <a:latin typeface="微软雅黑" panose="020B0503020204020204" charset="-122"/>
              <a:ea typeface="微软雅黑" panose="020B0503020204020204" charset="-122"/>
              <a:cs typeface="微软雅黑" panose="020B0503020204020204" charset="-122"/>
            </a:endParaRPr>
          </a:p>
          <a:p>
            <a:pPr algn="just"/>
            <a:r>
              <a:rPr lang="zh-CN" altLang="en-US">
                <a:latin typeface="微软雅黑" panose="020B0503020204020204" charset="-122"/>
                <a:ea typeface="微软雅黑" panose="020B0503020204020204" charset="-122"/>
                <a:cs typeface="微软雅黑" panose="020B0503020204020204" charset="-122"/>
                <a:sym typeface="+mn-ea"/>
              </a:rPr>
              <a:t>指导老师：张万里</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06315" y="2171999"/>
            <a:ext cx="10807700" cy="619125"/>
            <a:chOff x="408" y="1537"/>
            <a:chExt cx="6808" cy="390"/>
          </a:xfrm>
        </p:grpSpPr>
        <p:sp>
          <p:nvSpPr>
            <p:cNvPr id="7" name="Rectangle 3"/>
            <p:cNvSpPr>
              <a:spLocks noChangeArrowheads="1"/>
            </p:cNvSpPr>
            <p:nvPr/>
          </p:nvSpPr>
          <p:spPr bwMode="gray">
            <a:xfrm>
              <a:off x="408" y="1537"/>
              <a:ext cx="6808" cy="390"/>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8" name="Text Box 7"/>
            <p:cNvSpPr txBox="1">
              <a:spLocks noChangeArrowheads="1"/>
            </p:cNvSpPr>
            <p:nvPr/>
          </p:nvSpPr>
          <p:spPr bwMode="gray">
            <a:xfrm>
              <a:off x="1673" y="1612"/>
              <a:ext cx="105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录入</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0" name="Text Box 10"/>
            <p:cNvSpPr txBox="1">
              <a:spLocks noChangeArrowheads="1"/>
            </p:cNvSpPr>
            <p:nvPr/>
          </p:nvSpPr>
          <p:spPr bwMode="gray">
            <a:xfrm>
              <a:off x="3223" y="1620"/>
              <a:ext cx="105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删除修改</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2" name="Text Box 12"/>
            <p:cNvSpPr txBox="1">
              <a:spLocks noChangeArrowheads="1"/>
            </p:cNvSpPr>
            <p:nvPr/>
          </p:nvSpPr>
          <p:spPr bwMode="gray">
            <a:xfrm>
              <a:off x="4643" y="1599"/>
              <a:ext cx="105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查询</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4" name="Text Box 12"/>
            <p:cNvSpPr txBox="1">
              <a:spLocks noChangeArrowheads="1"/>
            </p:cNvSpPr>
            <p:nvPr/>
          </p:nvSpPr>
          <p:spPr bwMode="gray">
            <a:xfrm>
              <a:off x="5988" y="1612"/>
              <a:ext cx="122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计算并排名</a:t>
              </a:r>
            </a:p>
          </p:txBody>
        </p:sp>
      </p:grpSp>
      <p:grpSp>
        <p:nvGrpSpPr>
          <p:cNvPr id="15" name="Group 4"/>
          <p:cNvGrpSpPr/>
          <p:nvPr/>
        </p:nvGrpSpPr>
        <p:grpSpPr bwMode="auto">
          <a:xfrm>
            <a:off x="683468" y="2171999"/>
            <a:ext cx="2054225" cy="619125"/>
            <a:chOff x="404" y="1980"/>
            <a:chExt cx="1294" cy="298"/>
          </a:xfrm>
          <a:solidFill>
            <a:srgbClr val="656565"/>
          </a:solidFill>
        </p:grpSpPr>
        <p:sp>
          <p:nvSpPr>
            <p:cNvPr id="16" name="Rectangle 5"/>
            <p:cNvSpPr>
              <a:spLocks noChangeArrowheads="1"/>
            </p:cNvSpPr>
            <p:nvPr/>
          </p:nvSpPr>
          <p:spPr bwMode="invGray">
            <a:xfrm>
              <a:off x="404" y="1980"/>
              <a:ext cx="1205" cy="2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400" b="1" dirty="0" smtClean="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菜单</a:t>
              </a:r>
            </a:p>
          </p:txBody>
        </p:sp>
        <p:sp>
          <p:nvSpPr>
            <p:cNvPr id="17" name="AutoShape 6"/>
            <p:cNvSpPr>
              <a:spLocks noChangeArrowheads="1"/>
            </p:cNvSpPr>
            <p:nvPr/>
          </p:nvSpPr>
          <p:spPr bwMode="invGray">
            <a:xfrm rot="5400000">
              <a:off x="1568" y="2072"/>
              <a:ext cx="139" cy="120"/>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cxnSp>
        <p:nvCxnSpPr>
          <p:cNvPr id="18" name="AutoShape 17"/>
          <p:cNvCxnSpPr>
            <a:cxnSpLocks noChangeShapeType="1"/>
          </p:cNvCxnSpPr>
          <p:nvPr/>
        </p:nvCxnSpPr>
        <p:spPr bwMode="gray">
          <a:xfrm>
            <a:off x="2145196" y="3504229"/>
            <a:ext cx="866775"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19" name="AutoShape 18"/>
          <p:cNvCxnSpPr>
            <a:cxnSpLocks noChangeShapeType="1"/>
          </p:cNvCxnSpPr>
          <p:nvPr/>
        </p:nvCxnSpPr>
        <p:spPr bwMode="gray">
          <a:xfrm>
            <a:off x="4365786" y="3504229"/>
            <a:ext cx="876300"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20" name="AutoShape 19"/>
          <p:cNvCxnSpPr>
            <a:cxnSpLocks noChangeShapeType="1"/>
          </p:cNvCxnSpPr>
          <p:nvPr/>
        </p:nvCxnSpPr>
        <p:spPr bwMode="gray">
          <a:xfrm>
            <a:off x="6687105" y="3504229"/>
            <a:ext cx="828675"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2812" y="2947016"/>
            <a:ext cx="1114425" cy="1114425"/>
          </a:xfrm>
          <a:prstGeom prst="diamond">
            <a:avLst/>
          </a:prstGeom>
          <a:solidFill>
            <a:schemeClr val="tx1">
              <a:lumMod val="75000"/>
              <a:lumOff val="25000"/>
            </a:schemeClr>
          </a:solidFill>
          <a:ln w="9525">
            <a:miter lim="800000"/>
          </a:ln>
        </p:spPr>
        <p:txBody>
          <a:bodyPr wrap="none" anchor="ctr">
            <a:flatTx/>
          </a:bodyPr>
          <a:lstStyle/>
          <a:p>
            <a:pPr algn="ctr">
              <a:defRPr/>
            </a:pPr>
            <a:r>
              <a:rPr lang="zh-CN" altLang="en-US" b="1" kern="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一</a:t>
            </a:r>
          </a:p>
        </p:txBody>
      </p:sp>
      <p:sp>
        <p:nvSpPr>
          <p:cNvPr id="22" name="AutoShape 14"/>
          <p:cNvSpPr>
            <a:spLocks noChangeArrowheads="1"/>
          </p:cNvSpPr>
          <p:nvPr/>
        </p:nvSpPr>
        <p:spPr bwMode="gray">
          <a:xfrm>
            <a:off x="3102635" y="2946380"/>
            <a:ext cx="1114425" cy="1114425"/>
          </a:xfrm>
          <a:prstGeom prst="diamond">
            <a:avLst/>
          </a:prstGeom>
          <a:solidFill>
            <a:srgbClr val="404040"/>
          </a:solidFill>
          <a:ln w="9525">
            <a:miter lim="800000"/>
          </a:ln>
        </p:spPr>
        <p:txBody>
          <a:bodyPr wrap="none" anchor="ctr">
            <a:flatTx/>
          </a:bodyPr>
          <a:lstStyle/>
          <a:p>
            <a:pPr algn="ctr" fontAlgn="auto">
              <a:spcBef>
                <a:spcPts val="0"/>
              </a:spcBef>
              <a:spcAft>
                <a:spcPts val="0"/>
              </a:spcAft>
              <a:defRPr/>
            </a:pPr>
            <a:r>
              <a:rPr lang="zh-CN" altLang="en-US" b="1" kern="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二</a:t>
            </a:r>
          </a:p>
        </p:txBody>
      </p:sp>
      <p:sp>
        <p:nvSpPr>
          <p:cNvPr id="23" name="AutoShape 15"/>
          <p:cNvSpPr>
            <a:spLocks noChangeArrowheads="1"/>
          </p:cNvSpPr>
          <p:nvPr/>
        </p:nvSpPr>
        <p:spPr bwMode="gray">
          <a:xfrm>
            <a:off x="5390618" y="2947015"/>
            <a:ext cx="1114425" cy="1114425"/>
          </a:xfrm>
          <a:prstGeom prst="diamond">
            <a:avLst/>
          </a:prstGeom>
          <a:solidFill>
            <a:srgbClr val="404040"/>
          </a:solidFill>
          <a:ln w="9525">
            <a:miter lim="800000"/>
          </a:ln>
        </p:spPr>
        <p:txBody>
          <a:bodyPr wrap="none" anchor="ctr">
            <a:flatTx/>
          </a:bodyPr>
          <a:lstStyle/>
          <a:p>
            <a:pPr algn="ctr" fontAlgn="auto">
              <a:spcBef>
                <a:spcPts val="0"/>
              </a:spcBef>
              <a:spcAft>
                <a:spcPts val="0"/>
              </a:spcAft>
              <a:defRPr/>
            </a:pPr>
            <a:r>
              <a:rPr lang="zh-CN" altLang="en-US" b="1" kern="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三</a:t>
            </a:r>
          </a:p>
        </p:txBody>
      </p:sp>
      <p:sp>
        <p:nvSpPr>
          <p:cNvPr id="24" name="AutoShape 16"/>
          <p:cNvSpPr>
            <a:spLocks noChangeArrowheads="1"/>
          </p:cNvSpPr>
          <p:nvPr/>
        </p:nvSpPr>
        <p:spPr bwMode="gray">
          <a:xfrm>
            <a:off x="7669246" y="2947015"/>
            <a:ext cx="1114425" cy="1114425"/>
          </a:xfrm>
          <a:prstGeom prst="diamond">
            <a:avLst/>
          </a:prstGeom>
          <a:solidFill>
            <a:srgbClr val="404040"/>
          </a:solidFill>
          <a:ln w="9525">
            <a:miter lim="800000"/>
          </a:ln>
        </p:spPr>
        <p:txBody>
          <a:bodyPr wrap="none" anchor="ctr">
            <a:flatTx/>
          </a:bodyPr>
          <a:lstStyle/>
          <a:p>
            <a:pPr algn="ctr" fontAlgn="auto">
              <a:spcBef>
                <a:spcPts val="0"/>
              </a:spcBef>
              <a:spcAft>
                <a:spcPts val="0"/>
              </a:spcAft>
              <a:defRPr/>
            </a:pPr>
            <a:r>
              <a:rPr lang="zh-CN" altLang="en-US" b="1" kern="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四</a:t>
            </a:r>
          </a:p>
        </p:txBody>
      </p:sp>
      <p:sp>
        <p:nvSpPr>
          <p:cNvPr id="25" name="Text Box 24"/>
          <p:cNvSpPr txBox="1">
            <a:spLocks noChangeArrowheads="1"/>
          </p:cNvSpPr>
          <p:nvPr/>
        </p:nvSpPr>
        <p:spPr bwMode="gray">
          <a:xfrm>
            <a:off x="437667" y="4093191"/>
            <a:ext cx="2092324"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eaLnBrk="1" fontAlgn="auto" hangingPunct="1">
              <a:lnSpc>
                <a:spcPct val="150000"/>
              </a:lnSpc>
              <a:spcBef>
                <a:spcPts val="0"/>
              </a:spcBef>
              <a:extLst>
                <a:ext uri="{35155182-B16C-46BC-9424-99874614C6A1}">
                  <wpsdc:indentchars xmlns="" xmlns:wpsdc="http://www.wps.cn/officeDocument/2017/drawingmlCustomData" val="200" checksum="59296752"/>
                </a:ext>
              </a:extLst>
            </a:pPr>
            <a:r>
              <a:rPr lang="zh-CN" altLang="en-US" dirty="0">
                <a:solidFill>
                  <a:srgbClr val="00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创建主菜单，可以选择对应的功能进行操作。</a:t>
            </a:r>
          </a:p>
        </p:txBody>
      </p:sp>
      <p:sp>
        <p:nvSpPr>
          <p:cNvPr id="26" name="Text Box 25"/>
          <p:cNvSpPr txBox="1">
            <a:spLocks noChangeArrowheads="1"/>
          </p:cNvSpPr>
          <p:nvPr/>
        </p:nvSpPr>
        <p:spPr bwMode="gray">
          <a:xfrm>
            <a:off x="2663534" y="4061441"/>
            <a:ext cx="2092324"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eaLnBrk="1" fontAlgn="auto" hangingPunct="1">
              <a:lnSpc>
                <a:spcPct val="150000"/>
              </a:lnSpc>
              <a:spcBef>
                <a:spcPts val="0"/>
              </a:spcBef>
              <a:extLst>
                <a:ext uri="{35155182-B16C-46BC-9424-99874614C6A1}">
                  <wpsdc:indentchars xmlns="" xmlns:wpsdc="http://www.wps.cn/officeDocument/2017/drawingmlCustomData" val="200" checksum="59296752"/>
                </a:ext>
              </a:extLst>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实现学生成绩信息录入，包括姓名、学号和</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C++</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JAVA</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Python</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三科成绩的录入。</a:t>
            </a:r>
          </a:p>
        </p:txBody>
      </p:sp>
      <p:sp>
        <p:nvSpPr>
          <p:cNvPr id="27" name="Text Box 26"/>
          <p:cNvSpPr txBox="1">
            <a:spLocks noChangeArrowheads="1"/>
          </p:cNvSpPr>
          <p:nvPr/>
        </p:nvSpPr>
        <p:spPr bwMode="gray">
          <a:xfrm>
            <a:off x="4889275" y="4093191"/>
            <a:ext cx="2092324"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eaLnBrk="1" fontAlgn="auto" hangingPunct="1">
              <a:lnSpc>
                <a:spcPct val="150000"/>
              </a:lnSpc>
              <a:spcBef>
                <a:spcPts val="0"/>
              </a:spcBef>
              <a:extLst>
                <a:ext uri="{35155182-B16C-46BC-9424-99874614C6A1}">
                  <wpsdc:indentchars xmlns="" xmlns:wpsdc="http://www.wps.cn/officeDocument/2017/drawingmlCustomData" val="200" checksum="59296752"/>
                </a:ext>
              </a:extLst>
            </a:pPr>
            <a:r>
              <a:rPr lang="zh-CN" altLang="en-US" dirty="0">
                <a:solidFill>
                  <a:srgbClr val="00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实现学生成绩的删除和修改的功能。</a:t>
            </a:r>
          </a:p>
        </p:txBody>
      </p:sp>
      <p:sp>
        <p:nvSpPr>
          <p:cNvPr id="28" name="Text Box 27"/>
          <p:cNvSpPr txBox="1">
            <a:spLocks noChangeArrowheads="1"/>
          </p:cNvSpPr>
          <p:nvPr/>
        </p:nvSpPr>
        <p:spPr bwMode="gray">
          <a:xfrm>
            <a:off x="7180296" y="4093191"/>
            <a:ext cx="2092324"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eaLnBrk="1" fontAlgn="auto" hangingPunct="1">
              <a:lnSpc>
                <a:spcPct val="150000"/>
              </a:lnSpc>
              <a:spcBef>
                <a:spcPts val="0"/>
              </a:spcBef>
              <a:extLst>
                <a:ext uri="{35155182-B16C-46BC-9424-99874614C6A1}">
                  <wpsdc:indentchars xmlns="" xmlns:wpsdc="http://www.wps.cn/officeDocument/2017/drawingmlCustomData" val="200" checksum="59296752"/>
                </a:ext>
              </a:extLst>
            </a:pPr>
            <a:r>
              <a:rPr lang="zh-CN" altLang="en-US" dirty="0">
                <a:solidFill>
                  <a:srgbClr val="00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实现学生成绩信息以按学号或姓名或排名来查询的功能。</a:t>
            </a:r>
          </a:p>
        </p:txBody>
      </p:sp>
      <p:cxnSp>
        <p:nvCxnSpPr>
          <p:cNvPr id="29" name="AutoShape 19"/>
          <p:cNvCxnSpPr>
            <a:cxnSpLocks noChangeShapeType="1"/>
          </p:cNvCxnSpPr>
          <p:nvPr/>
        </p:nvCxnSpPr>
        <p:spPr bwMode="gray">
          <a:xfrm>
            <a:off x="8975756" y="3504229"/>
            <a:ext cx="828675"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539" y="2947015"/>
            <a:ext cx="1114425" cy="1114425"/>
          </a:xfrm>
          <a:prstGeom prst="diamond">
            <a:avLst/>
          </a:prstGeom>
          <a:solidFill>
            <a:srgbClr val="404040"/>
          </a:solidFill>
          <a:ln w="9525">
            <a:miter lim="800000"/>
          </a:ln>
        </p:spPr>
        <p:txBody>
          <a:bodyPr wrap="none" anchor="ctr">
            <a:flatTx/>
          </a:bodyPr>
          <a:lstStyle/>
          <a:p>
            <a:pPr algn="ctr" fontAlgn="auto">
              <a:spcBef>
                <a:spcPts val="0"/>
              </a:spcBef>
              <a:spcAft>
                <a:spcPts val="0"/>
              </a:spcAft>
              <a:defRPr/>
            </a:pPr>
            <a:r>
              <a:rPr lang="zh-CN" altLang="en-US" b="1" kern="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五</a:t>
            </a:r>
          </a:p>
        </p:txBody>
      </p:sp>
      <p:sp>
        <p:nvSpPr>
          <p:cNvPr id="31" name="Text Box 27"/>
          <p:cNvSpPr txBox="1">
            <a:spLocks noChangeArrowheads="1"/>
          </p:cNvSpPr>
          <p:nvPr/>
        </p:nvSpPr>
        <p:spPr bwMode="gray">
          <a:xfrm>
            <a:off x="9459589" y="4093191"/>
            <a:ext cx="2092324"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eaLnBrk="1" fontAlgn="auto" hangingPunct="1">
              <a:lnSpc>
                <a:spcPct val="150000"/>
              </a:lnSpc>
              <a:spcBef>
                <a:spcPts val="0"/>
              </a:spcBef>
              <a:extLst>
                <a:ext uri="{35155182-B16C-46BC-9424-99874614C6A1}">
                  <wpsdc:indentchars xmlns="" xmlns:wpsdc="http://www.wps.cn/officeDocument/2017/drawingmlCustomData" val="200" checksum="59296752"/>
                </a:ext>
              </a:extLst>
            </a:pPr>
            <a:r>
              <a:rPr lang="zh-CN" altLang="en-US" dirty="0">
                <a:solidFill>
                  <a:srgbClr val="00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计算学生的成绩并将其排名信息展示出来。</a:t>
            </a:r>
          </a:p>
        </p:txBody>
      </p:sp>
      <p:sp>
        <p:nvSpPr>
          <p:cNvPr id="34" name="文本框 33"/>
          <p:cNvSpPr txBox="1"/>
          <p:nvPr/>
        </p:nvSpPr>
        <p:spPr>
          <a:xfrm>
            <a:off x="3915199" y="12059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算法设计流程</a:t>
            </a:r>
          </a:p>
        </p:txBody>
      </p:sp>
    </p:spTree>
  </p:cSld>
  <p:clrMapOvr>
    <a:masterClrMapping/>
  </p:clrMapOvr>
  <p:timing>
    <p:tnLst>
      <p:par>
        <p:cTn id="1" dur="indefinite" restart="never" nodeType="tmRoot"/>
      </p:par>
    </p:tnLst>
    <p:bldLst>
      <p:bldP spid="21" grpId="0" bldLvl="0" animBg="1"/>
      <p:bldP spid="22" grpId="0" bldLvl="0" animBg="1"/>
      <p:bldP spid="23" grpId="0" bldLvl="0" animBg="1"/>
      <p:bldP spid="24" grpId="0" bldLvl="0" animBg="1"/>
      <p:bldP spid="25" grpId="0"/>
      <p:bldP spid="26" grpId="0"/>
      <p:bldP spid="27" grpId="0"/>
      <p:bldP spid="28" grpId="0"/>
      <p:bldP spid="30" grpId="0" bldLvl="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06876" y="2776643"/>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54501" y="2076179"/>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83004" y="2344348"/>
            <a:ext cx="7350125" cy="768350"/>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程序概要</a:t>
            </a:r>
          </a:p>
        </p:txBody>
      </p:sp>
      <p:sp>
        <p:nvSpPr>
          <p:cNvPr id="26" name="文本框 25"/>
          <p:cNvSpPr txBox="1"/>
          <p:nvPr/>
        </p:nvSpPr>
        <p:spPr>
          <a:xfrm>
            <a:off x="5240277" y="1101522"/>
            <a:ext cx="1711446" cy="923330"/>
          </a:xfrm>
          <a:prstGeom prst="rect">
            <a:avLst/>
          </a:prstGeom>
          <a:noFill/>
        </p:spPr>
        <p:txBody>
          <a:bodyPr wrap="square" rtlCol="0">
            <a:spAutoFit/>
          </a:bodyPr>
          <a:lstStyle/>
          <a:p>
            <a:pPr algn="ctr"/>
            <a:r>
              <a:rPr lang="en-US" altLang="zh-CN" sz="5400" dirty="0" smtClean="0">
                <a:latin typeface="江城斜黑体 900W" panose="020B0A00000000000000" pitchFamily="34" charset="-122"/>
                <a:ea typeface="江城斜黑体 900W" panose="020B0A00000000000000" pitchFamily="34" charset="-122"/>
              </a:rPr>
              <a:t>03</a:t>
            </a:r>
            <a:endParaRPr lang="zh-CN" altLang="en-US" sz="5400" dirty="0">
              <a:latin typeface="江城斜黑体 900W" panose="020B0A00000000000000" pitchFamily="34" charset="-122"/>
              <a:ea typeface="江城斜黑体 900W" panose="020B0A00000000000000"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61216" y="1846490"/>
            <a:ext cx="857250" cy="857250"/>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0" name="任意多边形 19"/>
          <p:cNvSpPr>
            <a:spLocks noChangeAspect="1"/>
          </p:cNvSpPr>
          <p:nvPr/>
        </p:nvSpPr>
        <p:spPr>
          <a:xfrm>
            <a:off x="884901" y="2196715"/>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3" name="组合 2"/>
          <p:cNvGrpSpPr/>
          <p:nvPr/>
        </p:nvGrpSpPr>
        <p:grpSpPr>
          <a:xfrm>
            <a:off x="671376" y="3191578"/>
            <a:ext cx="857250" cy="857250"/>
            <a:chOff x="1028246" y="3122840"/>
            <a:chExt cx="857250" cy="857250"/>
          </a:xfrm>
        </p:grpSpPr>
        <p:sp>
          <p:nvSpPr>
            <p:cNvPr id="14" name="矩形 13"/>
            <p:cNvSpPr/>
            <p:nvPr/>
          </p:nvSpPr>
          <p:spPr>
            <a:xfrm>
              <a:off x="1028246" y="3122840"/>
              <a:ext cx="857250" cy="85725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任意多边形 22"/>
            <p:cNvSpPr>
              <a:spLocks noChangeAspect="1"/>
            </p:cNvSpPr>
            <p:nvPr/>
          </p:nvSpPr>
          <p:spPr>
            <a:xfrm>
              <a:off x="1266602" y="3371465"/>
              <a:ext cx="364369" cy="360000"/>
            </a:xfrm>
            <a:custGeom>
              <a:avLst/>
              <a:gdLst>
                <a:gd name="connsiteX0" fmla="*/ 3577275 w 5691115"/>
                <a:gd name="connsiteY0" fmla="*/ 3207225 h 5622876"/>
                <a:gd name="connsiteX1" fmla="*/ 3268639 w 5691115"/>
                <a:gd name="connsiteY1" fmla="*/ 3515861 h 5622876"/>
                <a:gd name="connsiteX2" fmla="*/ 3268639 w 5691115"/>
                <a:gd name="connsiteY2" fmla="*/ 5089053 h 5622876"/>
                <a:gd name="connsiteX3" fmla="*/ 3577275 w 5691115"/>
                <a:gd name="connsiteY3" fmla="*/ 5397689 h 5622876"/>
                <a:gd name="connsiteX4" fmla="*/ 5150467 w 5691115"/>
                <a:gd name="connsiteY4" fmla="*/ 5397689 h 5622876"/>
                <a:gd name="connsiteX5" fmla="*/ 5459103 w 5691115"/>
                <a:gd name="connsiteY5" fmla="*/ 5089053 h 5622876"/>
                <a:gd name="connsiteX6" fmla="*/ 5459103 w 5691115"/>
                <a:gd name="connsiteY6" fmla="*/ 3515861 h 5622876"/>
                <a:gd name="connsiteX7" fmla="*/ 5150467 w 5691115"/>
                <a:gd name="connsiteY7" fmla="*/ 3207225 h 5622876"/>
                <a:gd name="connsiteX8" fmla="*/ 533824 w 5691115"/>
                <a:gd name="connsiteY8" fmla="*/ 3207225 h 5622876"/>
                <a:gd name="connsiteX9" fmla="*/ 225188 w 5691115"/>
                <a:gd name="connsiteY9" fmla="*/ 3515861 h 5622876"/>
                <a:gd name="connsiteX10" fmla="*/ 225188 w 5691115"/>
                <a:gd name="connsiteY10" fmla="*/ 5089053 h 5622876"/>
                <a:gd name="connsiteX11" fmla="*/ 533824 w 5691115"/>
                <a:gd name="connsiteY11" fmla="*/ 5397689 h 5622876"/>
                <a:gd name="connsiteX12" fmla="*/ 2107016 w 5691115"/>
                <a:gd name="connsiteY12" fmla="*/ 5397689 h 5622876"/>
                <a:gd name="connsiteX13" fmla="*/ 2415652 w 5691115"/>
                <a:gd name="connsiteY13" fmla="*/ 5089053 h 5622876"/>
                <a:gd name="connsiteX14" fmla="*/ 2415652 w 5691115"/>
                <a:gd name="connsiteY14" fmla="*/ 3515861 h 5622876"/>
                <a:gd name="connsiteX15" fmla="*/ 2107016 w 5691115"/>
                <a:gd name="connsiteY15" fmla="*/ 3207225 h 5622876"/>
                <a:gd name="connsiteX16" fmla="*/ 3416507 w 5691115"/>
                <a:gd name="connsiteY16" fmla="*/ 2975212 h 5622876"/>
                <a:gd name="connsiteX17" fmla="*/ 5318059 w 5691115"/>
                <a:gd name="connsiteY17" fmla="*/ 2975212 h 5622876"/>
                <a:gd name="connsiteX18" fmla="*/ 5691115 w 5691115"/>
                <a:gd name="connsiteY18" fmla="*/ 3348268 h 5622876"/>
                <a:gd name="connsiteX19" fmla="*/ 5691115 w 5691115"/>
                <a:gd name="connsiteY19" fmla="*/ 5249820 h 5622876"/>
                <a:gd name="connsiteX20" fmla="*/ 5318059 w 5691115"/>
                <a:gd name="connsiteY20" fmla="*/ 5622876 h 5622876"/>
                <a:gd name="connsiteX21" fmla="*/ 3416507 w 5691115"/>
                <a:gd name="connsiteY21" fmla="*/ 5622876 h 5622876"/>
                <a:gd name="connsiteX22" fmla="*/ 3043451 w 5691115"/>
                <a:gd name="connsiteY22" fmla="*/ 5249820 h 5622876"/>
                <a:gd name="connsiteX23" fmla="*/ 3043451 w 5691115"/>
                <a:gd name="connsiteY23" fmla="*/ 3348268 h 5622876"/>
                <a:gd name="connsiteX24" fmla="*/ 3416507 w 5691115"/>
                <a:gd name="connsiteY24" fmla="*/ 2975212 h 5622876"/>
                <a:gd name="connsiteX25" fmla="*/ 373056 w 5691115"/>
                <a:gd name="connsiteY25" fmla="*/ 2975212 h 5622876"/>
                <a:gd name="connsiteX26" fmla="*/ 2274608 w 5691115"/>
                <a:gd name="connsiteY26" fmla="*/ 2975212 h 5622876"/>
                <a:gd name="connsiteX27" fmla="*/ 2647664 w 5691115"/>
                <a:gd name="connsiteY27" fmla="*/ 3348268 h 5622876"/>
                <a:gd name="connsiteX28" fmla="*/ 2647664 w 5691115"/>
                <a:gd name="connsiteY28" fmla="*/ 5249820 h 5622876"/>
                <a:gd name="connsiteX29" fmla="*/ 2274608 w 5691115"/>
                <a:gd name="connsiteY29" fmla="*/ 5622876 h 5622876"/>
                <a:gd name="connsiteX30" fmla="*/ 373056 w 5691115"/>
                <a:gd name="connsiteY30" fmla="*/ 5622876 h 5622876"/>
                <a:gd name="connsiteX31" fmla="*/ 0 w 5691115"/>
                <a:gd name="connsiteY31" fmla="*/ 5249820 h 5622876"/>
                <a:gd name="connsiteX32" fmla="*/ 0 w 5691115"/>
                <a:gd name="connsiteY32" fmla="*/ 3348268 h 5622876"/>
                <a:gd name="connsiteX33" fmla="*/ 373056 w 5691115"/>
                <a:gd name="connsiteY33" fmla="*/ 2975212 h 5622876"/>
                <a:gd name="connsiteX34" fmla="*/ 3577275 w 5691115"/>
                <a:gd name="connsiteY34" fmla="*/ 232013 h 5622876"/>
                <a:gd name="connsiteX35" fmla="*/ 3268639 w 5691115"/>
                <a:gd name="connsiteY35" fmla="*/ 540649 h 5622876"/>
                <a:gd name="connsiteX36" fmla="*/ 3268639 w 5691115"/>
                <a:gd name="connsiteY36" fmla="*/ 2113841 h 5622876"/>
                <a:gd name="connsiteX37" fmla="*/ 3577275 w 5691115"/>
                <a:gd name="connsiteY37" fmla="*/ 2422477 h 5622876"/>
                <a:gd name="connsiteX38" fmla="*/ 5150467 w 5691115"/>
                <a:gd name="connsiteY38" fmla="*/ 2422477 h 5622876"/>
                <a:gd name="connsiteX39" fmla="*/ 5459103 w 5691115"/>
                <a:gd name="connsiteY39" fmla="*/ 2113841 h 5622876"/>
                <a:gd name="connsiteX40" fmla="*/ 5459103 w 5691115"/>
                <a:gd name="connsiteY40" fmla="*/ 540649 h 5622876"/>
                <a:gd name="connsiteX41" fmla="*/ 5150467 w 5691115"/>
                <a:gd name="connsiteY41" fmla="*/ 232013 h 5622876"/>
                <a:gd name="connsiteX42" fmla="*/ 533824 w 5691115"/>
                <a:gd name="connsiteY42" fmla="*/ 232013 h 5622876"/>
                <a:gd name="connsiteX43" fmla="*/ 225188 w 5691115"/>
                <a:gd name="connsiteY43" fmla="*/ 540649 h 5622876"/>
                <a:gd name="connsiteX44" fmla="*/ 225188 w 5691115"/>
                <a:gd name="connsiteY44" fmla="*/ 2113841 h 5622876"/>
                <a:gd name="connsiteX45" fmla="*/ 533824 w 5691115"/>
                <a:gd name="connsiteY45" fmla="*/ 2422477 h 5622876"/>
                <a:gd name="connsiteX46" fmla="*/ 2107016 w 5691115"/>
                <a:gd name="connsiteY46" fmla="*/ 2422477 h 5622876"/>
                <a:gd name="connsiteX47" fmla="*/ 2415652 w 5691115"/>
                <a:gd name="connsiteY47" fmla="*/ 2113841 h 5622876"/>
                <a:gd name="connsiteX48" fmla="*/ 2415652 w 5691115"/>
                <a:gd name="connsiteY48" fmla="*/ 540649 h 5622876"/>
                <a:gd name="connsiteX49" fmla="*/ 2107016 w 5691115"/>
                <a:gd name="connsiteY49" fmla="*/ 232013 h 5622876"/>
                <a:gd name="connsiteX50" fmla="*/ 3416507 w 5691115"/>
                <a:gd name="connsiteY50" fmla="*/ 0 h 5622876"/>
                <a:gd name="connsiteX51" fmla="*/ 5318059 w 5691115"/>
                <a:gd name="connsiteY51" fmla="*/ 0 h 5622876"/>
                <a:gd name="connsiteX52" fmla="*/ 5691115 w 5691115"/>
                <a:gd name="connsiteY52" fmla="*/ 373056 h 5622876"/>
                <a:gd name="connsiteX53" fmla="*/ 5691115 w 5691115"/>
                <a:gd name="connsiteY53" fmla="*/ 2274608 h 5622876"/>
                <a:gd name="connsiteX54" fmla="*/ 5318059 w 5691115"/>
                <a:gd name="connsiteY54" fmla="*/ 2647664 h 5622876"/>
                <a:gd name="connsiteX55" fmla="*/ 3416507 w 5691115"/>
                <a:gd name="connsiteY55" fmla="*/ 2647664 h 5622876"/>
                <a:gd name="connsiteX56" fmla="*/ 3043451 w 5691115"/>
                <a:gd name="connsiteY56" fmla="*/ 2274608 h 5622876"/>
                <a:gd name="connsiteX57" fmla="*/ 3043451 w 5691115"/>
                <a:gd name="connsiteY57" fmla="*/ 373056 h 5622876"/>
                <a:gd name="connsiteX58" fmla="*/ 3416507 w 5691115"/>
                <a:gd name="connsiteY58" fmla="*/ 0 h 5622876"/>
                <a:gd name="connsiteX59" fmla="*/ 373056 w 5691115"/>
                <a:gd name="connsiteY59" fmla="*/ 0 h 5622876"/>
                <a:gd name="connsiteX60" fmla="*/ 2274608 w 5691115"/>
                <a:gd name="connsiteY60" fmla="*/ 0 h 5622876"/>
                <a:gd name="connsiteX61" fmla="*/ 2647664 w 5691115"/>
                <a:gd name="connsiteY61" fmla="*/ 373056 h 5622876"/>
                <a:gd name="connsiteX62" fmla="*/ 2647664 w 5691115"/>
                <a:gd name="connsiteY62" fmla="*/ 2274608 h 5622876"/>
                <a:gd name="connsiteX63" fmla="*/ 2274608 w 5691115"/>
                <a:gd name="connsiteY63" fmla="*/ 2647664 h 5622876"/>
                <a:gd name="connsiteX64" fmla="*/ 373056 w 5691115"/>
                <a:gd name="connsiteY64" fmla="*/ 2647664 h 5622876"/>
                <a:gd name="connsiteX65" fmla="*/ 0 w 5691115"/>
                <a:gd name="connsiteY65" fmla="*/ 2274608 h 5622876"/>
                <a:gd name="connsiteX66" fmla="*/ 0 w 5691115"/>
                <a:gd name="connsiteY66" fmla="*/ 373056 h 5622876"/>
                <a:gd name="connsiteX67" fmla="*/ 373056 w 5691115"/>
                <a:gd name="connsiteY67" fmla="*/ 0 h 562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91115" h="5622876">
                  <a:moveTo>
                    <a:pt x="3577275" y="3207225"/>
                  </a:moveTo>
                  <a:cubicBezTo>
                    <a:pt x="3406820" y="3207225"/>
                    <a:pt x="3268639" y="3345406"/>
                    <a:pt x="3268639" y="3515861"/>
                  </a:cubicBezTo>
                  <a:lnTo>
                    <a:pt x="3268639" y="5089053"/>
                  </a:lnTo>
                  <a:cubicBezTo>
                    <a:pt x="3268639" y="5259508"/>
                    <a:pt x="3406820" y="5397689"/>
                    <a:pt x="3577275" y="5397689"/>
                  </a:cubicBezTo>
                  <a:lnTo>
                    <a:pt x="5150467" y="5397689"/>
                  </a:lnTo>
                  <a:cubicBezTo>
                    <a:pt x="5320922" y="5397689"/>
                    <a:pt x="5459103" y="5259508"/>
                    <a:pt x="5459103" y="5089053"/>
                  </a:cubicBezTo>
                  <a:lnTo>
                    <a:pt x="5459103" y="3515861"/>
                  </a:lnTo>
                  <a:cubicBezTo>
                    <a:pt x="5459103" y="3345406"/>
                    <a:pt x="5320922" y="3207225"/>
                    <a:pt x="5150467" y="3207225"/>
                  </a:cubicBezTo>
                  <a:close/>
                  <a:moveTo>
                    <a:pt x="533824" y="3207225"/>
                  </a:moveTo>
                  <a:cubicBezTo>
                    <a:pt x="363369" y="3207225"/>
                    <a:pt x="225188" y="3345406"/>
                    <a:pt x="225188" y="3515861"/>
                  </a:cubicBezTo>
                  <a:lnTo>
                    <a:pt x="225188" y="5089053"/>
                  </a:lnTo>
                  <a:cubicBezTo>
                    <a:pt x="225188" y="5259508"/>
                    <a:pt x="363369" y="5397689"/>
                    <a:pt x="533824" y="5397689"/>
                  </a:cubicBezTo>
                  <a:lnTo>
                    <a:pt x="2107016" y="5397689"/>
                  </a:lnTo>
                  <a:cubicBezTo>
                    <a:pt x="2277471" y="5397689"/>
                    <a:pt x="2415652" y="5259508"/>
                    <a:pt x="2415652" y="5089053"/>
                  </a:cubicBezTo>
                  <a:lnTo>
                    <a:pt x="2415652" y="3515861"/>
                  </a:lnTo>
                  <a:cubicBezTo>
                    <a:pt x="2415652" y="3345406"/>
                    <a:pt x="2277471" y="3207225"/>
                    <a:pt x="2107016" y="3207225"/>
                  </a:cubicBezTo>
                  <a:close/>
                  <a:moveTo>
                    <a:pt x="3416507" y="2975212"/>
                  </a:moveTo>
                  <a:lnTo>
                    <a:pt x="5318059" y="2975212"/>
                  </a:lnTo>
                  <a:cubicBezTo>
                    <a:pt x="5524092" y="2975212"/>
                    <a:pt x="5691115" y="3142235"/>
                    <a:pt x="5691115" y="3348268"/>
                  </a:cubicBezTo>
                  <a:lnTo>
                    <a:pt x="5691115" y="5249820"/>
                  </a:lnTo>
                  <a:cubicBezTo>
                    <a:pt x="5691115" y="5455853"/>
                    <a:pt x="5524092" y="5622876"/>
                    <a:pt x="5318059" y="5622876"/>
                  </a:cubicBezTo>
                  <a:lnTo>
                    <a:pt x="3416507" y="5622876"/>
                  </a:lnTo>
                  <a:cubicBezTo>
                    <a:pt x="3210474" y="5622876"/>
                    <a:pt x="3043451" y="5455853"/>
                    <a:pt x="3043451" y="5249820"/>
                  </a:cubicBezTo>
                  <a:lnTo>
                    <a:pt x="3043451" y="3348268"/>
                  </a:lnTo>
                  <a:cubicBezTo>
                    <a:pt x="3043451" y="3142235"/>
                    <a:pt x="3210474" y="2975212"/>
                    <a:pt x="3416507" y="2975212"/>
                  </a:cubicBezTo>
                  <a:close/>
                  <a:moveTo>
                    <a:pt x="373056" y="2975212"/>
                  </a:moveTo>
                  <a:lnTo>
                    <a:pt x="2274608" y="2975212"/>
                  </a:lnTo>
                  <a:cubicBezTo>
                    <a:pt x="2480641" y="2975212"/>
                    <a:pt x="2647664" y="3142235"/>
                    <a:pt x="2647664" y="3348268"/>
                  </a:cubicBezTo>
                  <a:lnTo>
                    <a:pt x="2647664" y="5249820"/>
                  </a:lnTo>
                  <a:cubicBezTo>
                    <a:pt x="2647664" y="5455853"/>
                    <a:pt x="2480641" y="5622876"/>
                    <a:pt x="2274608" y="5622876"/>
                  </a:cubicBezTo>
                  <a:lnTo>
                    <a:pt x="373056" y="5622876"/>
                  </a:lnTo>
                  <a:cubicBezTo>
                    <a:pt x="167023" y="5622876"/>
                    <a:pt x="0" y="5455853"/>
                    <a:pt x="0" y="5249820"/>
                  </a:cubicBezTo>
                  <a:lnTo>
                    <a:pt x="0" y="3348268"/>
                  </a:lnTo>
                  <a:cubicBezTo>
                    <a:pt x="0" y="3142235"/>
                    <a:pt x="167023" y="2975212"/>
                    <a:pt x="373056" y="2975212"/>
                  </a:cubicBezTo>
                  <a:close/>
                  <a:moveTo>
                    <a:pt x="3577275" y="232013"/>
                  </a:moveTo>
                  <a:cubicBezTo>
                    <a:pt x="3406820" y="232013"/>
                    <a:pt x="3268639" y="370194"/>
                    <a:pt x="3268639" y="540649"/>
                  </a:cubicBezTo>
                  <a:lnTo>
                    <a:pt x="3268639" y="2113841"/>
                  </a:lnTo>
                  <a:cubicBezTo>
                    <a:pt x="3268639" y="2284296"/>
                    <a:pt x="3406820" y="2422477"/>
                    <a:pt x="3577275" y="2422477"/>
                  </a:cubicBezTo>
                  <a:lnTo>
                    <a:pt x="5150467" y="2422477"/>
                  </a:lnTo>
                  <a:cubicBezTo>
                    <a:pt x="5320922" y="2422477"/>
                    <a:pt x="5459103" y="2284296"/>
                    <a:pt x="5459103" y="2113841"/>
                  </a:cubicBezTo>
                  <a:lnTo>
                    <a:pt x="5459103" y="540649"/>
                  </a:lnTo>
                  <a:cubicBezTo>
                    <a:pt x="5459103" y="370194"/>
                    <a:pt x="5320922" y="232013"/>
                    <a:pt x="5150467" y="232013"/>
                  </a:cubicBezTo>
                  <a:close/>
                  <a:moveTo>
                    <a:pt x="533824" y="232013"/>
                  </a:moveTo>
                  <a:cubicBezTo>
                    <a:pt x="363369" y="232013"/>
                    <a:pt x="225188" y="370194"/>
                    <a:pt x="225188" y="540649"/>
                  </a:cubicBezTo>
                  <a:lnTo>
                    <a:pt x="225188" y="2113841"/>
                  </a:lnTo>
                  <a:cubicBezTo>
                    <a:pt x="225188" y="2284296"/>
                    <a:pt x="363369" y="2422477"/>
                    <a:pt x="533824" y="2422477"/>
                  </a:cubicBezTo>
                  <a:lnTo>
                    <a:pt x="2107016" y="2422477"/>
                  </a:lnTo>
                  <a:cubicBezTo>
                    <a:pt x="2277471" y="2422477"/>
                    <a:pt x="2415652" y="2284296"/>
                    <a:pt x="2415652" y="2113841"/>
                  </a:cubicBezTo>
                  <a:lnTo>
                    <a:pt x="2415652" y="540649"/>
                  </a:lnTo>
                  <a:cubicBezTo>
                    <a:pt x="2415652" y="370194"/>
                    <a:pt x="2277471" y="232013"/>
                    <a:pt x="2107016" y="232013"/>
                  </a:cubicBezTo>
                  <a:close/>
                  <a:moveTo>
                    <a:pt x="3416507" y="0"/>
                  </a:moveTo>
                  <a:lnTo>
                    <a:pt x="5318059" y="0"/>
                  </a:lnTo>
                  <a:cubicBezTo>
                    <a:pt x="5524092" y="0"/>
                    <a:pt x="5691115" y="167023"/>
                    <a:pt x="5691115" y="373056"/>
                  </a:cubicBezTo>
                  <a:lnTo>
                    <a:pt x="5691115" y="2274608"/>
                  </a:lnTo>
                  <a:cubicBezTo>
                    <a:pt x="5691115" y="2480641"/>
                    <a:pt x="5524092" y="2647664"/>
                    <a:pt x="5318059" y="2647664"/>
                  </a:cubicBezTo>
                  <a:lnTo>
                    <a:pt x="3416507" y="2647664"/>
                  </a:lnTo>
                  <a:cubicBezTo>
                    <a:pt x="3210474" y="2647664"/>
                    <a:pt x="3043451" y="2480641"/>
                    <a:pt x="3043451" y="2274608"/>
                  </a:cubicBezTo>
                  <a:lnTo>
                    <a:pt x="3043451" y="373056"/>
                  </a:lnTo>
                  <a:cubicBezTo>
                    <a:pt x="3043451" y="167023"/>
                    <a:pt x="3210474" y="0"/>
                    <a:pt x="3416507" y="0"/>
                  </a:cubicBezTo>
                  <a:close/>
                  <a:moveTo>
                    <a:pt x="373056" y="0"/>
                  </a:moveTo>
                  <a:lnTo>
                    <a:pt x="2274608" y="0"/>
                  </a:lnTo>
                  <a:cubicBezTo>
                    <a:pt x="2480641" y="0"/>
                    <a:pt x="2647664" y="167023"/>
                    <a:pt x="2647664" y="373056"/>
                  </a:cubicBezTo>
                  <a:lnTo>
                    <a:pt x="2647664" y="2274608"/>
                  </a:lnTo>
                  <a:cubicBezTo>
                    <a:pt x="2647664" y="2480641"/>
                    <a:pt x="2480641" y="2647664"/>
                    <a:pt x="2274608" y="2647664"/>
                  </a:cubicBezTo>
                  <a:lnTo>
                    <a:pt x="373056" y="2647664"/>
                  </a:lnTo>
                  <a:cubicBezTo>
                    <a:pt x="167023" y="2647664"/>
                    <a:pt x="0" y="2480641"/>
                    <a:pt x="0" y="2274608"/>
                  </a:cubicBezTo>
                  <a:lnTo>
                    <a:pt x="0" y="373056"/>
                  </a:lnTo>
                  <a:cubicBezTo>
                    <a:pt x="0" y="167023"/>
                    <a:pt x="167023" y="0"/>
                    <a:pt x="3730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2" name="组合 1"/>
          <p:cNvGrpSpPr/>
          <p:nvPr/>
        </p:nvGrpSpPr>
        <p:grpSpPr>
          <a:xfrm>
            <a:off x="663121" y="4628931"/>
            <a:ext cx="857250" cy="857250"/>
            <a:chOff x="1028246" y="4265840"/>
            <a:chExt cx="857250" cy="857250"/>
          </a:xfrm>
        </p:grpSpPr>
        <p:sp>
          <p:nvSpPr>
            <p:cNvPr id="18" name="矩形 17"/>
            <p:cNvSpPr/>
            <p:nvPr/>
          </p:nvSpPr>
          <p:spPr>
            <a:xfrm>
              <a:off x="1028246" y="4265840"/>
              <a:ext cx="857250" cy="857250"/>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任意多边形 20"/>
            <p:cNvSpPr>
              <a:spLocks noChangeAspect="1"/>
            </p:cNvSpPr>
            <p:nvPr/>
          </p:nvSpPr>
          <p:spPr>
            <a:xfrm>
              <a:off x="1287721" y="4514465"/>
              <a:ext cx="334162" cy="360000"/>
            </a:xfrm>
            <a:custGeom>
              <a:avLst/>
              <a:gdLst>
                <a:gd name="connsiteX0" fmla="*/ 2149595 w 4366834"/>
                <a:gd name="connsiteY0" fmla="*/ 2482640 h 4704489"/>
                <a:gd name="connsiteX1" fmla="*/ 2102840 w 4366834"/>
                <a:gd name="connsiteY1" fmla="*/ 2492080 h 4704489"/>
                <a:gd name="connsiteX2" fmla="*/ 2012340 w 4366834"/>
                <a:gd name="connsiteY2" fmla="*/ 2628611 h 4704489"/>
                <a:gd name="connsiteX3" fmla="*/ 2160516 w 4366834"/>
                <a:gd name="connsiteY3" fmla="*/ 2776787 h 4704489"/>
                <a:gd name="connsiteX4" fmla="*/ 2308692 w 4366834"/>
                <a:gd name="connsiteY4" fmla="*/ 2628611 h 4704489"/>
                <a:gd name="connsiteX5" fmla="*/ 2218193 w 4366834"/>
                <a:gd name="connsiteY5" fmla="*/ 2492080 h 4704489"/>
                <a:gd name="connsiteX6" fmla="*/ 2171438 w 4366834"/>
                <a:gd name="connsiteY6" fmla="*/ 2482640 h 4704489"/>
                <a:gd name="connsiteX7" fmla="*/ 2160518 w 4366834"/>
                <a:gd name="connsiteY7" fmla="*/ 951351 h 4704489"/>
                <a:gd name="connsiteX8" fmla="*/ 2302218 w 4366834"/>
                <a:gd name="connsiteY8" fmla="*/ 1093052 h 4704489"/>
                <a:gd name="connsiteX9" fmla="*/ 2302218 w 4366834"/>
                <a:gd name="connsiteY9" fmla="*/ 2314238 h 4704489"/>
                <a:gd name="connsiteX10" fmla="*/ 2353661 w 4366834"/>
                <a:gd name="connsiteY10" fmla="*/ 2342160 h 4704489"/>
                <a:gd name="connsiteX11" fmla="*/ 2505965 w 4366834"/>
                <a:gd name="connsiteY11" fmla="*/ 2628611 h 4704489"/>
                <a:gd name="connsiteX12" fmla="*/ 2160517 w 4366834"/>
                <a:gd name="connsiteY12" fmla="*/ 2974059 h 4704489"/>
                <a:gd name="connsiteX13" fmla="*/ 1815069 w 4366834"/>
                <a:gd name="connsiteY13" fmla="*/ 2628611 h 4704489"/>
                <a:gd name="connsiteX14" fmla="*/ 1967374 w 4366834"/>
                <a:gd name="connsiteY14" fmla="*/ 2342160 h 4704489"/>
                <a:gd name="connsiteX15" fmla="*/ 2018817 w 4366834"/>
                <a:gd name="connsiteY15" fmla="*/ 2314238 h 4704489"/>
                <a:gd name="connsiteX16" fmla="*/ 2018817 w 4366834"/>
                <a:gd name="connsiteY16" fmla="*/ 1093052 h 4704489"/>
                <a:gd name="connsiteX17" fmla="*/ 2163170 w 4366834"/>
                <a:gd name="connsiteY17" fmla="*/ 761506 h 4704489"/>
                <a:gd name="connsiteX18" fmla="*/ 383357 w 4366834"/>
                <a:gd name="connsiteY18" fmla="*/ 2541318 h 4704489"/>
                <a:gd name="connsiteX19" fmla="*/ 2163170 w 4366834"/>
                <a:gd name="connsiteY19" fmla="*/ 4321131 h 4704489"/>
                <a:gd name="connsiteX20" fmla="*/ 3942983 w 4366834"/>
                <a:gd name="connsiteY20" fmla="*/ 2541318 h 4704489"/>
                <a:gd name="connsiteX21" fmla="*/ 2163170 w 4366834"/>
                <a:gd name="connsiteY21" fmla="*/ 761506 h 4704489"/>
                <a:gd name="connsiteX22" fmla="*/ 1914854 w 4366834"/>
                <a:gd name="connsiteY22" fmla="*/ 0 h 4704489"/>
                <a:gd name="connsiteX23" fmla="*/ 2451372 w 4366834"/>
                <a:gd name="connsiteY23" fmla="*/ 0 h 4704489"/>
                <a:gd name="connsiteX24" fmla="*/ 2451372 w 4366834"/>
                <a:gd name="connsiteY24" fmla="*/ 398363 h 4704489"/>
                <a:gd name="connsiteX25" fmla="*/ 2492601 w 4366834"/>
                <a:gd name="connsiteY25" fmla="*/ 403072 h 4704489"/>
                <a:gd name="connsiteX26" fmla="*/ 3372621 w 4366834"/>
                <a:gd name="connsiteY26" fmla="*/ 747583 h 4704489"/>
                <a:gd name="connsiteX27" fmla="*/ 3532765 w 4366834"/>
                <a:gd name="connsiteY27" fmla="*/ 867337 h 4704489"/>
                <a:gd name="connsiteX28" fmla="*/ 3733861 w 4366834"/>
                <a:gd name="connsiteY28" fmla="*/ 666241 h 4704489"/>
                <a:gd name="connsiteX29" fmla="*/ 3498760 w 4366834"/>
                <a:gd name="connsiteY29" fmla="*/ 431140 h 4704489"/>
                <a:gd name="connsiteX30" fmla="*/ 3711472 w 4366834"/>
                <a:gd name="connsiteY30" fmla="*/ 218428 h 4704489"/>
                <a:gd name="connsiteX31" fmla="*/ 4366834 w 4366834"/>
                <a:gd name="connsiteY31" fmla="*/ 873790 h 4704489"/>
                <a:gd name="connsiteX32" fmla="*/ 4154122 w 4366834"/>
                <a:gd name="connsiteY32" fmla="*/ 1086502 h 4704489"/>
                <a:gd name="connsiteX33" fmla="*/ 3919022 w 4366834"/>
                <a:gd name="connsiteY33" fmla="*/ 851401 h 4704489"/>
                <a:gd name="connsiteX34" fmla="*/ 3724157 w 4366834"/>
                <a:gd name="connsiteY34" fmla="*/ 1046266 h 4704489"/>
                <a:gd name="connsiteX35" fmla="*/ 3832379 w 4366834"/>
                <a:gd name="connsiteY35" fmla="*/ 1165341 h 4704489"/>
                <a:gd name="connsiteX36" fmla="*/ 4326342 w 4366834"/>
                <a:gd name="connsiteY36" fmla="*/ 2541318 h 4704489"/>
                <a:gd name="connsiteX37" fmla="*/ 2163171 w 4366834"/>
                <a:gd name="connsiteY37" fmla="*/ 4704489 h 4704489"/>
                <a:gd name="connsiteX38" fmla="*/ 0 w 4366834"/>
                <a:gd name="connsiteY38" fmla="*/ 2541318 h 4704489"/>
                <a:gd name="connsiteX39" fmla="*/ 1727217 w 4366834"/>
                <a:gd name="connsiteY39" fmla="*/ 422095 h 4704489"/>
                <a:gd name="connsiteX40" fmla="*/ 1914854 w 4366834"/>
                <a:gd name="connsiteY40" fmla="*/ 393458 h 47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66834" h="4704489">
                  <a:moveTo>
                    <a:pt x="2149595" y="2482640"/>
                  </a:moveTo>
                  <a:lnTo>
                    <a:pt x="2102840" y="2492080"/>
                  </a:lnTo>
                  <a:cubicBezTo>
                    <a:pt x="2049657" y="2514574"/>
                    <a:pt x="2012340" y="2567235"/>
                    <a:pt x="2012340" y="2628611"/>
                  </a:cubicBezTo>
                  <a:cubicBezTo>
                    <a:pt x="2012340" y="2710446"/>
                    <a:pt x="2078681" y="2776787"/>
                    <a:pt x="2160516" y="2776787"/>
                  </a:cubicBezTo>
                  <a:cubicBezTo>
                    <a:pt x="2242351" y="2776787"/>
                    <a:pt x="2308692" y="2710446"/>
                    <a:pt x="2308692" y="2628611"/>
                  </a:cubicBezTo>
                  <a:cubicBezTo>
                    <a:pt x="2308692" y="2567235"/>
                    <a:pt x="2271375" y="2514574"/>
                    <a:pt x="2218193" y="2492080"/>
                  </a:cubicBezTo>
                  <a:lnTo>
                    <a:pt x="2171438" y="2482640"/>
                  </a:lnTo>
                  <a:close/>
                  <a:moveTo>
                    <a:pt x="2160518" y="951351"/>
                  </a:moveTo>
                  <a:lnTo>
                    <a:pt x="2302218" y="1093052"/>
                  </a:lnTo>
                  <a:lnTo>
                    <a:pt x="2302218" y="2314238"/>
                  </a:lnTo>
                  <a:lnTo>
                    <a:pt x="2353661" y="2342160"/>
                  </a:lnTo>
                  <a:cubicBezTo>
                    <a:pt x="2445550" y="2404240"/>
                    <a:pt x="2505965" y="2509370"/>
                    <a:pt x="2505965" y="2628611"/>
                  </a:cubicBezTo>
                  <a:cubicBezTo>
                    <a:pt x="2505965" y="2819397"/>
                    <a:pt x="2351303" y="2974059"/>
                    <a:pt x="2160517" y="2974059"/>
                  </a:cubicBezTo>
                  <a:cubicBezTo>
                    <a:pt x="1969731" y="2974059"/>
                    <a:pt x="1815069" y="2819397"/>
                    <a:pt x="1815069" y="2628611"/>
                  </a:cubicBezTo>
                  <a:cubicBezTo>
                    <a:pt x="1815069" y="2509370"/>
                    <a:pt x="1875484" y="2404240"/>
                    <a:pt x="1967374" y="2342160"/>
                  </a:cubicBezTo>
                  <a:lnTo>
                    <a:pt x="2018817" y="2314238"/>
                  </a:lnTo>
                  <a:lnTo>
                    <a:pt x="2018817" y="1093052"/>
                  </a:lnTo>
                  <a:close/>
                  <a:moveTo>
                    <a:pt x="2163170" y="761506"/>
                  </a:moveTo>
                  <a:cubicBezTo>
                    <a:pt x="1180206" y="761506"/>
                    <a:pt x="383357" y="1558354"/>
                    <a:pt x="383357" y="2541318"/>
                  </a:cubicBezTo>
                  <a:cubicBezTo>
                    <a:pt x="383357" y="3524282"/>
                    <a:pt x="1180206" y="4321131"/>
                    <a:pt x="2163170" y="4321131"/>
                  </a:cubicBezTo>
                  <a:cubicBezTo>
                    <a:pt x="3146134" y="4321131"/>
                    <a:pt x="3942983" y="3524282"/>
                    <a:pt x="3942983" y="2541318"/>
                  </a:cubicBezTo>
                  <a:cubicBezTo>
                    <a:pt x="3942983" y="1558354"/>
                    <a:pt x="3146134" y="761506"/>
                    <a:pt x="2163170" y="761506"/>
                  </a:cubicBezTo>
                  <a:close/>
                  <a:moveTo>
                    <a:pt x="1914854" y="0"/>
                  </a:moveTo>
                  <a:lnTo>
                    <a:pt x="2451372" y="0"/>
                  </a:lnTo>
                  <a:lnTo>
                    <a:pt x="2451372" y="398363"/>
                  </a:lnTo>
                  <a:lnTo>
                    <a:pt x="2492601" y="403072"/>
                  </a:lnTo>
                  <a:cubicBezTo>
                    <a:pt x="2814843" y="452310"/>
                    <a:pt x="3113687" y="572651"/>
                    <a:pt x="3372621" y="747583"/>
                  </a:cubicBezTo>
                  <a:lnTo>
                    <a:pt x="3532765" y="867337"/>
                  </a:lnTo>
                  <a:lnTo>
                    <a:pt x="3733861" y="666241"/>
                  </a:lnTo>
                  <a:lnTo>
                    <a:pt x="3498760" y="431140"/>
                  </a:lnTo>
                  <a:lnTo>
                    <a:pt x="3711472" y="218428"/>
                  </a:lnTo>
                  <a:lnTo>
                    <a:pt x="4366834" y="873790"/>
                  </a:lnTo>
                  <a:lnTo>
                    <a:pt x="4154122" y="1086502"/>
                  </a:lnTo>
                  <a:lnTo>
                    <a:pt x="3919022" y="851401"/>
                  </a:lnTo>
                  <a:lnTo>
                    <a:pt x="3724157" y="1046266"/>
                  </a:lnTo>
                  <a:lnTo>
                    <a:pt x="3832379" y="1165341"/>
                  </a:lnTo>
                  <a:cubicBezTo>
                    <a:pt x="4140968" y="1539264"/>
                    <a:pt x="4326342" y="2018643"/>
                    <a:pt x="4326342" y="2541318"/>
                  </a:cubicBezTo>
                  <a:cubicBezTo>
                    <a:pt x="4326342" y="3736004"/>
                    <a:pt x="3357857" y="4704489"/>
                    <a:pt x="2163171" y="4704489"/>
                  </a:cubicBezTo>
                  <a:cubicBezTo>
                    <a:pt x="968485" y="4704489"/>
                    <a:pt x="0" y="3736004"/>
                    <a:pt x="0" y="2541318"/>
                  </a:cubicBezTo>
                  <a:cubicBezTo>
                    <a:pt x="0" y="1495968"/>
                    <a:pt x="741497" y="623803"/>
                    <a:pt x="1727217" y="422095"/>
                  </a:cubicBezTo>
                  <a:lnTo>
                    <a:pt x="1914854" y="3934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程序模块</a:t>
            </a:r>
          </a:p>
        </p:txBody>
      </p:sp>
      <p:sp>
        <p:nvSpPr>
          <p:cNvPr id="5" name="文本框 4"/>
          <p:cNvSpPr txBox="1"/>
          <p:nvPr/>
        </p:nvSpPr>
        <p:spPr>
          <a:xfrm>
            <a:off x="1787525" y="1682115"/>
            <a:ext cx="9745980" cy="3876675"/>
          </a:xfrm>
          <a:prstGeom prst="rect">
            <a:avLst/>
          </a:prstGeom>
          <a:noFill/>
        </p:spPr>
        <p:txBody>
          <a:bodyPr wrap="square" rtlCol="0">
            <a:spAutoFit/>
          </a:bodyPr>
          <a:lstStyle/>
          <a:p>
            <a:pPr algn="l" fontAlgn="auto">
              <a:lnSpc>
                <a:spcPct val="150000"/>
              </a:lnSpc>
            </a:pPr>
            <a:r>
              <a:rPr lang="zh-CN" altLang="en-US" sz="2400" b="1" spc="150">
                <a:solidFill>
                  <a:schemeClr val="tx1"/>
                </a:solidFill>
                <a:uFillTx/>
              </a:rPr>
              <a:t>录入功能</a:t>
            </a:r>
            <a:r>
              <a:rPr lang="zh-CN" altLang="en-US" sz="2400" spc="150">
                <a:solidFill>
                  <a:schemeClr val="tx1"/>
                </a:solidFill>
                <a:uFillTx/>
              </a:rPr>
              <a:t>：</a:t>
            </a:r>
            <a:r>
              <a:rPr lang="zh-CN" altLang="en-US" sz="2000" spc="150">
                <a:solidFill>
                  <a:schemeClr val="tx1"/>
                </a:solidFill>
                <a:uFillTx/>
              </a:rPr>
              <a:t>学生成绩的录入包括：C++成绩，JAVA成绩，Python成绩。</a:t>
            </a:r>
          </a:p>
          <a:p>
            <a:pPr algn="l" fontAlgn="auto">
              <a:lnSpc>
                <a:spcPct val="150000"/>
              </a:lnSpc>
            </a:pPr>
            <a:r>
              <a:rPr lang="zh-CN" altLang="en-US" sz="2400" b="1" spc="150">
                <a:solidFill>
                  <a:schemeClr val="tx1"/>
                </a:solidFill>
                <a:uFillTx/>
              </a:rPr>
              <a:t>删除功能</a:t>
            </a:r>
            <a:r>
              <a:rPr lang="zh-CN" altLang="en-US" sz="2400" spc="150">
                <a:solidFill>
                  <a:schemeClr val="tx1"/>
                </a:solidFill>
                <a:uFillTx/>
              </a:rPr>
              <a:t>：</a:t>
            </a:r>
            <a:r>
              <a:rPr lang="zh-CN" altLang="en-US" sz="2000" spc="150">
                <a:solidFill>
                  <a:schemeClr val="tx1"/>
                </a:solidFill>
                <a:uFillTx/>
              </a:rPr>
              <a:t>删除指定学生信息。</a:t>
            </a:r>
          </a:p>
          <a:p>
            <a:pPr algn="l" fontAlgn="auto">
              <a:lnSpc>
                <a:spcPct val="150000"/>
              </a:lnSpc>
            </a:pPr>
            <a:r>
              <a:rPr lang="zh-CN" altLang="en-US" sz="2400" b="1" spc="150">
                <a:solidFill>
                  <a:schemeClr val="tx1"/>
                </a:solidFill>
                <a:uFillTx/>
              </a:rPr>
              <a:t>修改功能</a:t>
            </a:r>
            <a:r>
              <a:rPr lang="zh-CN" altLang="en-US" sz="2400" spc="150">
                <a:solidFill>
                  <a:schemeClr val="tx1"/>
                </a:solidFill>
                <a:uFillTx/>
              </a:rPr>
              <a:t>：</a:t>
            </a:r>
            <a:r>
              <a:rPr lang="zh-CN" altLang="en-US" sz="2000" spc="150">
                <a:solidFill>
                  <a:schemeClr val="tx1"/>
                </a:solidFill>
                <a:uFillTx/>
              </a:rPr>
              <a:t>修改指定学生的成绩。</a:t>
            </a:r>
          </a:p>
          <a:p>
            <a:pPr algn="l" fontAlgn="auto">
              <a:lnSpc>
                <a:spcPct val="150000"/>
              </a:lnSpc>
            </a:pPr>
            <a:r>
              <a:rPr lang="zh-CN" altLang="en-US" sz="2400" b="1" spc="150">
                <a:solidFill>
                  <a:schemeClr val="tx1"/>
                </a:solidFill>
                <a:uFillTx/>
              </a:rPr>
              <a:t>查看功能</a:t>
            </a:r>
            <a:r>
              <a:rPr lang="zh-CN" altLang="en-US" sz="2400" spc="150">
                <a:solidFill>
                  <a:schemeClr val="tx1"/>
                </a:solidFill>
                <a:uFillTx/>
              </a:rPr>
              <a:t>：</a:t>
            </a:r>
            <a:r>
              <a:rPr lang="zh-CN" altLang="en-US" sz="2000" spc="150">
                <a:solidFill>
                  <a:schemeClr val="tx1"/>
                </a:solidFill>
                <a:uFillTx/>
              </a:rPr>
              <a:t>查询学生成绩的信息，包括：姓名、学号、成绩、排名、总分等。</a:t>
            </a:r>
          </a:p>
          <a:p>
            <a:pPr algn="l" fontAlgn="auto">
              <a:lnSpc>
                <a:spcPct val="150000"/>
              </a:lnSpc>
            </a:pPr>
            <a:r>
              <a:rPr lang="zh-CN" altLang="en-US" sz="2400" b="1" spc="150">
                <a:solidFill>
                  <a:schemeClr val="tx1"/>
                </a:solidFill>
                <a:uFillTx/>
              </a:rPr>
              <a:t>计算功能</a:t>
            </a:r>
            <a:r>
              <a:rPr lang="zh-CN" altLang="en-US" sz="2400" spc="150">
                <a:solidFill>
                  <a:schemeClr val="tx1"/>
                </a:solidFill>
                <a:uFillTx/>
              </a:rPr>
              <a:t>：</a:t>
            </a:r>
            <a:r>
              <a:rPr lang="zh-CN" altLang="en-US" sz="2000" spc="150">
                <a:solidFill>
                  <a:schemeClr val="tx1"/>
                </a:solidFill>
                <a:uFillTx/>
              </a:rPr>
              <a:t>学生成绩的总分计算和排名。 </a:t>
            </a:r>
          </a:p>
          <a:p>
            <a:pPr algn="l" fontAlgn="auto">
              <a:lnSpc>
                <a:spcPct val="150000"/>
              </a:lnSpc>
            </a:pPr>
            <a:r>
              <a:rPr lang="zh-CN" altLang="en-US" sz="2400" b="1" spc="150">
                <a:solidFill>
                  <a:schemeClr val="tx1"/>
                </a:solidFill>
                <a:uFillTx/>
              </a:rPr>
              <a:t>显示成绩信息</a:t>
            </a:r>
            <a:r>
              <a:rPr lang="zh-CN" altLang="en-US" sz="2400" spc="150">
                <a:solidFill>
                  <a:schemeClr val="tx1"/>
                </a:solidFill>
                <a:uFillTx/>
              </a:rPr>
              <a:t>：显示所有学生的姓名、学号、成绩等相关信息。</a:t>
            </a:r>
          </a:p>
          <a:p>
            <a:pPr algn="l" fontAlgn="auto">
              <a:lnSpc>
                <a:spcPct val="150000"/>
              </a:lnSpc>
            </a:pPr>
            <a:r>
              <a:rPr lang="zh-CN" altLang="en-US" sz="2000" b="1" spc="150">
                <a:uFillTx/>
                <a:sym typeface="+mn-ea"/>
              </a:rPr>
              <a:t>退出系统</a:t>
            </a:r>
            <a:r>
              <a:rPr lang="zh-CN" altLang="en-US" sz="2000" spc="150">
                <a:uFillTx/>
                <a:sym typeface="+mn-ea"/>
              </a:rPr>
              <a:t>：</a:t>
            </a:r>
            <a:r>
              <a:rPr lang="zh-CN" altLang="en-US" sz="2000" spc="150">
                <a:solidFill>
                  <a:schemeClr val="tx1"/>
                </a:solidFill>
                <a:uFillTx/>
              </a:rPr>
              <a:t>对信息进行保存，退出程序。</a:t>
            </a:r>
          </a:p>
        </p:txBody>
      </p:sp>
    </p:spTree>
  </p:cSld>
  <p:clrMapOvr>
    <a:masterClrMapping/>
  </p:clrMapOvr>
  <p:timing>
    <p:tnLst>
      <p:par>
        <p:cTn id="1" dur="indefinite" restart="never" nodeType="tmRoot"/>
      </p:par>
    </p:tnLst>
    <p:bldLst>
      <p:bldP spid="17" grpId="0" bldLvl="0" animBg="1"/>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录入功能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2" name="图片 1"/>
          <p:cNvPicPr>
            <a:picLocks noChangeAspect="1"/>
          </p:cNvPicPr>
          <p:nvPr>
            <p:custDataLst>
              <p:tags r:id="rId1"/>
            </p:custDataLst>
          </p:nvPr>
        </p:nvPicPr>
        <p:blipFill>
          <a:blip r:embed="rId3"/>
          <a:stretch>
            <a:fillRect/>
          </a:stretch>
        </p:blipFill>
        <p:spPr>
          <a:xfrm>
            <a:off x="906463" y="1967865"/>
            <a:ext cx="3150000" cy="3600000"/>
          </a:xfrm>
          <a:prstGeom prst="rect">
            <a:avLst/>
          </a:prstGeom>
          <a:noFill/>
          <a:ln w="9525">
            <a:noFill/>
          </a:ln>
        </p:spPr>
      </p:pic>
      <p:pic>
        <p:nvPicPr>
          <p:cNvPr id="3" name="图片 1"/>
          <p:cNvPicPr>
            <a:picLocks noChangeAspect="1"/>
          </p:cNvPicPr>
          <p:nvPr/>
        </p:nvPicPr>
        <p:blipFill>
          <a:blip r:embed="rId4"/>
          <a:srcRect r="18577" b="2293"/>
          <a:stretch>
            <a:fillRect/>
          </a:stretch>
        </p:blipFill>
        <p:spPr>
          <a:xfrm>
            <a:off x="4224655" y="1967865"/>
            <a:ext cx="2447012" cy="3600000"/>
          </a:xfrm>
          <a:prstGeom prst="rect">
            <a:avLst/>
          </a:prstGeom>
          <a:noFill/>
          <a:ln w="9525">
            <a:noFill/>
          </a:ln>
        </p:spPr>
      </p:pic>
      <p:pic>
        <p:nvPicPr>
          <p:cNvPr id="4" name="图片 1"/>
          <p:cNvPicPr>
            <a:picLocks noChangeAspect="1"/>
          </p:cNvPicPr>
          <p:nvPr/>
        </p:nvPicPr>
        <p:blipFill>
          <a:blip r:embed="rId5"/>
          <a:srcRect l="1689" r="11615" b="46991"/>
          <a:stretch>
            <a:fillRect/>
          </a:stretch>
        </p:blipFill>
        <p:spPr>
          <a:xfrm>
            <a:off x="7058660" y="1958340"/>
            <a:ext cx="4530725" cy="3580765"/>
          </a:xfrm>
          <a:prstGeom prst="rect">
            <a:avLst/>
          </a:prstGeom>
          <a:noFill/>
          <a:ln w="9525">
            <a:noFill/>
          </a:ln>
        </p:spPr>
      </p:pic>
      <p:sp>
        <p:nvSpPr>
          <p:cNvPr id="8" name="文本框 7"/>
          <p:cNvSpPr txBox="1"/>
          <p:nvPr/>
        </p:nvSpPr>
        <p:spPr>
          <a:xfrm>
            <a:off x="906780" y="1276350"/>
            <a:ext cx="53644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将学生成绩管理系统的相关数据录入。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删除功能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5" name="文本框 4"/>
          <p:cNvSpPr txBox="1"/>
          <p:nvPr/>
        </p:nvSpPr>
        <p:spPr>
          <a:xfrm>
            <a:off x="1318260" y="1290955"/>
            <a:ext cx="35356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对相关信息进行删除处理</a:t>
            </a:r>
          </a:p>
        </p:txBody>
      </p:sp>
      <p:pic>
        <p:nvPicPr>
          <p:cNvPr id="2" name="图片 1"/>
          <p:cNvPicPr>
            <a:picLocks noChangeAspect="1"/>
          </p:cNvPicPr>
          <p:nvPr/>
        </p:nvPicPr>
        <p:blipFill>
          <a:blip r:embed="rId2"/>
          <a:srcRect t="8811" r="10456" b="7203"/>
          <a:stretch>
            <a:fillRect/>
          </a:stretch>
        </p:blipFill>
        <p:spPr>
          <a:xfrm>
            <a:off x="6051550" y="2345690"/>
            <a:ext cx="5356225" cy="3183890"/>
          </a:xfrm>
          <a:prstGeom prst="rect">
            <a:avLst/>
          </a:prstGeom>
          <a:noFill/>
          <a:ln w="9525">
            <a:noFill/>
          </a:ln>
        </p:spPr>
      </p:pic>
      <p:pic>
        <p:nvPicPr>
          <p:cNvPr id="3" name="图片 1"/>
          <p:cNvPicPr>
            <a:picLocks noChangeAspect="1"/>
          </p:cNvPicPr>
          <p:nvPr/>
        </p:nvPicPr>
        <p:blipFill>
          <a:blip r:embed="rId3"/>
          <a:stretch>
            <a:fillRect/>
          </a:stretch>
        </p:blipFill>
        <p:spPr>
          <a:xfrm>
            <a:off x="1318260" y="1946910"/>
            <a:ext cx="4076700" cy="3981450"/>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修改功能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6" name="文本框 5"/>
          <p:cNvSpPr txBox="1"/>
          <p:nvPr/>
        </p:nvSpPr>
        <p:spPr>
          <a:xfrm>
            <a:off x="1024890" y="1408430"/>
            <a:ext cx="10356850"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rPr>
              <a:t>输入要修改的学生学号然后对学生</a:t>
            </a:r>
            <a:r>
              <a:rPr lang="zh-CN" altLang="en-US" sz="2000" dirty="0" smtClean="0">
                <a:latin typeface="微软雅黑" panose="020B0503020204020204" charset="-122"/>
                <a:ea typeface="微软雅黑" panose="020B0503020204020204" charset="-122"/>
              </a:rPr>
              <a:t>的</a:t>
            </a:r>
            <a:r>
              <a:rPr lang="en-US" altLang="zh-CN" sz="2000"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成绩、</a:t>
            </a:r>
            <a:r>
              <a:rPr lang="en-US" altLang="zh-CN" sz="2000" dirty="0" smtClean="0">
                <a:latin typeface="微软雅黑" panose="020B0503020204020204" charset="-122"/>
                <a:ea typeface="微软雅黑" panose="020B0503020204020204" charset="-122"/>
              </a:rPr>
              <a:t>JAVA</a:t>
            </a:r>
            <a:r>
              <a:rPr lang="zh-CN" altLang="en-US" sz="2000" dirty="0" smtClean="0">
                <a:latin typeface="微软雅黑" panose="020B0503020204020204" charset="-122"/>
                <a:ea typeface="微软雅黑" panose="020B0503020204020204" charset="-122"/>
              </a:rPr>
              <a:t>成绩、</a:t>
            </a:r>
            <a:r>
              <a:rPr lang="en-US" altLang="zh-CN" sz="2000" dirty="0" smtClean="0">
                <a:latin typeface="微软雅黑" panose="020B0503020204020204" charset="-122"/>
                <a:ea typeface="微软雅黑" panose="020B0503020204020204" charset="-122"/>
              </a:rPr>
              <a:t>Python</a:t>
            </a:r>
            <a:r>
              <a:rPr lang="zh-CN" altLang="en-US" sz="2000" dirty="0" smtClean="0">
                <a:latin typeface="微软雅黑" panose="020B0503020204020204" charset="-122"/>
                <a:ea typeface="微软雅黑" panose="020B0503020204020204" charset="-122"/>
              </a:rPr>
              <a:t>成绩</a:t>
            </a:r>
            <a:r>
              <a:rPr lang="zh-CN" altLang="en-US" sz="2000" dirty="0">
                <a:latin typeface="微软雅黑" panose="020B0503020204020204" charset="-122"/>
                <a:ea typeface="微软雅黑" panose="020B0503020204020204" charset="-122"/>
              </a:rPr>
              <a:t>进行修改</a:t>
            </a:r>
            <a:r>
              <a:rPr lang="zh-CN" altLang="en-US" dirty="0">
                <a:latin typeface="微软雅黑" panose="020B0503020204020204" charset="-122"/>
                <a:ea typeface="微软雅黑" panose="020B0503020204020204" charset="-122"/>
              </a:rPr>
              <a:t>。</a:t>
            </a:r>
          </a:p>
        </p:txBody>
      </p:sp>
      <p:pic>
        <p:nvPicPr>
          <p:cNvPr id="2" name="图片 1"/>
          <p:cNvPicPr>
            <a:picLocks noChangeAspect="1"/>
          </p:cNvPicPr>
          <p:nvPr/>
        </p:nvPicPr>
        <p:blipFill>
          <a:blip r:embed="rId2"/>
          <a:srcRect r="10545" b="7593"/>
          <a:stretch>
            <a:fillRect/>
          </a:stretch>
        </p:blipFill>
        <p:spPr>
          <a:xfrm>
            <a:off x="5948680" y="2246630"/>
            <a:ext cx="5473065" cy="3895090"/>
          </a:xfrm>
          <a:prstGeom prst="rect">
            <a:avLst/>
          </a:prstGeom>
          <a:noFill/>
          <a:ln w="9525">
            <a:noFill/>
          </a:ln>
        </p:spPr>
      </p:pic>
      <p:pic>
        <p:nvPicPr>
          <p:cNvPr id="3" name="图片 1"/>
          <p:cNvPicPr>
            <a:picLocks noChangeAspect="1"/>
          </p:cNvPicPr>
          <p:nvPr/>
        </p:nvPicPr>
        <p:blipFill>
          <a:blip r:embed="rId3"/>
          <a:stretch>
            <a:fillRect/>
          </a:stretch>
        </p:blipFill>
        <p:spPr>
          <a:xfrm>
            <a:off x="1024890" y="2060575"/>
            <a:ext cx="3829050" cy="4267200"/>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查看功能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5" name="文本框 4"/>
          <p:cNvSpPr txBox="1"/>
          <p:nvPr/>
        </p:nvSpPr>
        <p:spPr>
          <a:xfrm>
            <a:off x="1713865" y="1250315"/>
            <a:ext cx="90220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根据按学号查询、按姓名查询、全班排名查询三种方式进行查询。</a:t>
            </a:r>
          </a:p>
        </p:txBody>
      </p:sp>
      <p:pic>
        <p:nvPicPr>
          <p:cNvPr id="2" name="图片 1"/>
          <p:cNvPicPr>
            <a:picLocks noChangeAspect="1"/>
          </p:cNvPicPr>
          <p:nvPr/>
        </p:nvPicPr>
        <p:blipFill>
          <a:blip r:embed="rId2"/>
          <a:srcRect t="6762" r="149"/>
          <a:stretch>
            <a:fillRect/>
          </a:stretch>
        </p:blipFill>
        <p:spPr>
          <a:xfrm>
            <a:off x="5426710" y="1879600"/>
            <a:ext cx="5516245" cy="3099435"/>
          </a:xfrm>
          <a:prstGeom prst="rect">
            <a:avLst/>
          </a:prstGeom>
          <a:noFill/>
          <a:ln w="9525">
            <a:noFill/>
          </a:ln>
        </p:spPr>
      </p:pic>
      <p:pic>
        <p:nvPicPr>
          <p:cNvPr id="3" name="图片 1"/>
          <p:cNvPicPr>
            <a:picLocks noChangeAspect="1"/>
          </p:cNvPicPr>
          <p:nvPr/>
        </p:nvPicPr>
        <p:blipFill>
          <a:blip r:embed="rId3"/>
          <a:stretch>
            <a:fillRect/>
          </a:stretch>
        </p:blipFill>
        <p:spPr>
          <a:xfrm>
            <a:off x="1713865" y="1851978"/>
            <a:ext cx="3303529" cy="3960000"/>
          </a:xfrm>
          <a:prstGeom prst="rect">
            <a:avLst/>
          </a:prstGeom>
          <a:noFill/>
          <a:ln w="9525">
            <a:noFill/>
          </a:ln>
        </p:spPr>
      </p:pic>
      <p:sp>
        <p:nvSpPr>
          <p:cNvPr id="7" name="文本框 6"/>
          <p:cNvSpPr txBox="1"/>
          <p:nvPr/>
        </p:nvSpPr>
        <p:spPr>
          <a:xfrm>
            <a:off x="7331710" y="5147945"/>
            <a:ext cx="17068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按学号查询</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查看功能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2" name="图片 1"/>
          <p:cNvPicPr>
            <a:picLocks noChangeAspect="1"/>
          </p:cNvPicPr>
          <p:nvPr/>
        </p:nvPicPr>
        <p:blipFill>
          <a:blip r:embed="rId2"/>
          <a:srcRect t="6513" r="14292" b="4514"/>
          <a:stretch>
            <a:fillRect/>
          </a:stretch>
        </p:blipFill>
        <p:spPr>
          <a:xfrm>
            <a:off x="6341110" y="1551305"/>
            <a:ext cx="5243830" cy="3279140"/>
          </a:xfrm>
          <a:prstGeom prst="rect">
            <a:avLst/>
          </a:prstGeom>
          <a:noFill/>
          <a:ln w="9525">
            <a:noFill/>
          </a:ln>
        </p:spPr>
      </p:pic>
      <p:pic>
        <p:nvPicPr>
          <p:cNvPr id="3" name="图片 1"/>
          <p:cNvPicPr>
            <a:picLocks noChangeAspect="1"/>
          </p:cNvPicPr>
          <p:nvPr/>
        </p:nvPicPr>
        <p:blipFill>
          <a:blip r:embed="rId3"/>
          <a:srcRect t="8360" r="7907" b="8360"/>
          <a:stretch>
            <a:fillRect/>
          </a:stretch>
        </p:blipFill>
        <p:spPr>
          <a:xfrm>
            <a:off x="584835" y="1551305"/>
            <a:ext cx="5517515" cy="2966720"/>
          </a:xfrm>
          <a:prstGeom prst="rect">
            <a:avLst/>
          </a:prstGeom>
          <a:noFill/>
          <a:ln w="9525">
            <a:noFill/>
          </a:ln>
        </p:spPr>
      </p:pic>
      <p:sp>
        <p:nvSpPr>
          <p:cNvPr id="7" name="文本框 6"/>
          <p:cNvSpPr txBox="1"/>
          <p:nvPr/>
        </p:nvSpPr>
        <p:spPr>
          <a:xfrm>
            <a:off x="2490470" y="4830445"/>
            <a:ext cx="17068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按</a:t>
            </a:r>
            <a:r>
              <a:rPr lang="zh-CN" altLang="en-US" sz="2400">
                <a:latin typeface="微软雅黑" panose="020B0503020204020204" charset="-122"/>
                <a:ea typeface="微软雅黑" panose="020B0503020204020204" charset="-122"/>
              </a:rPr>
              <a:t>姓名</a:t>
            </a:r>
            <a:r>
              <a:rPr lang="en-US" altLang="zh-CN" sz="2400">
                <a:latin typeface="微软雅黑" panose="020B0503020204020204" charset="-122"/>
                <a:ea typeface="微软雅黑" panose="020B0503020204020204" charset="-122"/>
              </a:rPr>
              <a:t>查询</a:t>
            </a:r>
          </a:p>
        </p:txBody>
      </p:sp>
      <p:sp>
        <p:nvSpPr>
          <p:cNvPr id="4" name="文本框 3"/>
          <p:cNvSpPr txBox="1"/>
          <p:nvPr/>
        </p:nvSpPr>
        <p:spPr>
          <a:xfrm>
            <a:off x="7804785" y="5055235"/>
            <a:ext cx="23164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按</a:t>
            </a:r>
            <a:r>
              <a:rPr lang="en-US" altLang="zh-CN" sz="2400">
                <a:latin typeface="微软雅黑" panose="020B0503020204020204" charset="-122"/>
                <a:ea typeface="微软雅黑" panose="020B0503020204020204" charset="-122"/>
                <a:sym typeface="+mn-ea"/>
              </a:rPr>
              <a:t>全班排名</a:t>
            </a:r>
            <a:r>
              <a:rPr lang="en-US" altLang="zh-CN" sz="2400">
                <a:latin typeface="微软雅黑" panose="020B0503020204020204" charset="-122"/>
                <a:ea typeface="微软雅黑" panose="020B0503020204020204" charset="-122"/>
              </a:rPr>
              <a:t>查询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计算功能</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5" name="文本框 4"/>
          <p:cNvSpPr txBox="1"/>
          <p:nvPr/>
        </p:nvSpPr>
        <p:spPr>
          <a:xfrm>
            <a:off x="601980" y="1317625"/>
            <a:ext cx="3840480" cy="460375"/>
          </a:xfrm>
          <a:prstGeom prst="rect">
            <a:avLst/>
          </a:prstGeom>
          <a:noFill/>
        </p:spPr>
        <p:txBody>
          <a:bodyPr wrap="none" rtlCol="0">
            <a:spAutoFit/>
          </a:bodyPr>
          <a:lstStyle/>
          <a:p>
            <a:pPr algn="l"/>
            <a:r>
              <a:rPr lang="en-US" altLang="zh-CN" sz="2400">
                <a:latin typeface="微软雅黑" panose="020B0503020204020204" charset="-122"/>
                <a:ea typeface="微软雅黑" panose="020B0503020204020204" charset="-122"/>
              </a:rPr>
              <a:t>对成绩进行总分计算和排名</a:t>
            </a:r>
          </a:p>
        </p:txBody>
      </p:sp>
      <p:pic>
        <p:nvPicPr>
          <p:cNvPr id="2" name="图片 1"/>
          <p:cNvPicPr>
            <a:picLocks noChangeAspect="1"/>
          </p:cNvPicPr>
          <p:nvPr/>
        </p:nvPicPr>
        <p:blipFill>
          <a:blip r:embed="rId2"/>
          <a:srcRect r="13797" b="12438"/>
          <a:stretch>
            <a:fillRect/>
          </a:stretch>
        </p:blipFill>
        <p:spPr>
          <a:xfrm>
            <a:off x="6402705" y="2383790"/>
            <a:ext cx="5276850" cy="2825115"/>
          </a:xfrm>
          <a:prstGeom prst="rect">
            <a:avLst/>
          </a:prstGeom>
          <a:noFill/>
          <a:ln w="9525">
            <a:noFill/>
          </a:ln>
        </p:spPr>
      </p:pic>
      <p:pic>
        <p:nvPicPr>
          <p:cNvPr id="3" name="图片 1"/>
          <p:cNvPicPr>
            <a:picLocks noChangeAspect="1"/>
          </p:cNvPicPr>
          <p:nvPr/>
        </p:nvPicPr>
        <p:blipFill>
          <a:blip r:embed="rId3"/>
          <a:stretch>
            <a:fillRect/>
          </a:stretch>
        </p:blipFill>
        <p:spPr>
          <a:xfrm>
            <a:off x="601980" y="1996440"/>
            <a:ext cx="5596916" cy="360000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显示成绩信息</a:t>
            </a:r>
          </a:p>
        </p:txBody>
      </p:sp>
      <p:sp>
        <p:nvSpPr>
          <p:cNvPr id="5" name="文本框 4"/>
          <p:cNvSpPr txBox="1"/>
          <p:nvPr/>
        </p:nvSpPr>
        <p:spPr>
          <a:xfrm>
            <a:off x="1848485" y="1102360"/>
            <a:ext cx="6888480" cy="460375"/>
          </a:xfrm>
          <a:prstGeom prst="rect">
            <a:avLst/>
          </a:prstGeom>
          <a:noFill/>
        </p:spPr>
        <p:txBody>
          <a:bodyPr wrap="none" rtlCol="0">
            <a:spAutoFit/>
          </a:bodyPr>
          <a:lstStyle/>
          <a:p>
            <a:pPr algn="l"/>
            <a:r>
              <a:rPr lang="zh-CN" altLang="en-US" sz="2400">
                <a:latin typeface="微软雅黑" panose="020B0503020204020204" charset="-122"/>
                <a:ea typeface="微软雅黑" panose="020B0503020204020204" charset="-122"/>
              </a:rPr>
              <a:t>显示全部的</a:t>
            </a:r>
            <a:r>
              <a:rPr lang="en-US" altLang="zh-CN" sz="2400">
                <a:latin typeface="微软雅黑" panose="020B0503020204020204" charset="-122"/>
                <a:ea typeface="微软雅黑" panose="020B0503020204020204" charset="-122"/>
              </a:rPr>
              <a:t>学生的姓名、学号、成绩等相关信息。</a:t>
            </a:r>
          </a:p>
        </p:txBody>
      </p:sp>
      <p:pic>
        <p:nvPicPr>
          <p:cNvPr id="2" name="图片 1"/>
          <p:cNvPicPr>
            <a:picLocks noChangeAspect="1"/>
          </p:cNvPicPr>
          <p:nvPr/>
        </p:nvPicPr>
        <p:blipFill>
          <a:blip r:embed="rId2"/>
          <a:stretch>
            <a:fillRect/>
          </a:stretch>
        </p:blipFill>
        <p:spPr>
          <a:xfrm>
            <a:off x="6046470" y="1897380"/>
            <a:ext cx="4958491" cy="3600000"/>
          </a:xfrm>
          <a:prstGeom prst="rect">
            <a:avLst/>
          </a:prstGeom>
          <a:noFill/>
          <a:ln w="9525">
            <a:noFill/>
          </a:ln>
        </p:spPr>
      </p:pic>
      <p:pic>
        <p:nvPicPr>
          <p:cNvPr id="3" name="图片 1"/>
          <p:cNvPicPr>
            <a:picLocks noChangeAspect="1"/>
          </p:cNvPicPr>
          <p:nvPr/>
        </p:nvPicPr>
        <p:blipFill>
          <a:blip r:embed="rId3"/>
          <a:stretch>
            <a:fillRect/>
          </a:stretch>
        </p:blipFill>
        <p:spPr>
          <a:xfrm>
            <a:off x="1848485" y="1716723"/>
            <a:ext cx="3862142" cy="3960000"/>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圆角矩形 24"/>
          <p:cNvSpPr/>
          <p:nvPr/>
        </p:nvSpPr>
        <p:spPr>
          <a:xfrm>
            <a:off x="4767312" y="304285"/>
            <a:ext cx="2638324" cy="911796"/>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5" name="组合 4"/>
          <p:cNvGrpSpPr/>
          <p:nvPr/>
        </p:nvGrpSpPr>
        <p:grpSpPr>
          <a:xfrm>
            <a:off x="1790700" y="890811"/>
            <a:ext cx="8896350" cy="5524500"/>
            <a:chOff x="1790700" y="658586"/>
            <a:chExt cx="8896350" cy="5524500"/>
          </a:xfrm>
        </p:grpSpPr>
        <p:sp>
          <p:nvSpPr>
            <p:cNvPr id="52" name="圆角矩形 51"/>
            <p:cNvSpPr/>
            <p:nvPr/>
          </p:nvSpPr>
          <p:spPr>
            <a:xfrm>
              <a:off x="2095500" y="963386"/>
              <a:ext cx="8591550" cy="521970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810985"/>
              <a:ext cx="8591550" cy="5226957"/>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658586"/>
              <a:ext cx="8591550" cy="5248728"/>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273300" y="677948"/>
            <a:ext cx="603251" cy="133627"/>
            <a:chOff x="2273300" y="968237"/>
            <a:chExt cx="603251" cy="133627"/>
          </a:xfrm>
        </p:grpSpPr>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p:nvPr/>
        </p:nvCxnSpPr>
        <p:spPr>
          <a:xfrm flipV="1">
            <a:off x="1943100" y="5428206"/>
            <a:ext cx="460315"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995852" y="1089994"/>
            <a:ext cx="4110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9661651" y="5428206"/>
            <a:ext cx="631194"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9656835" y="1089994"/>
            <a:ext cx="5636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446129" y="266418"/>
            <a:ext cx="1280690" cy="584775"/>
          </a:xfrm>
          <a:prstGeom prst="rect">
            <a:avLst/>
          </a:prstGeom>
          <a:noFill/>
        </p:spPr>
        <p:txBody>
          <a:bodyPr wrap="square" rtlCol="0">
            <a:spAutoFit/>
          </a:bodyPr>
          <a:lstStyle/>
          <a:p>
            <a:pPr algn="dist"/>
            <a:r>
              <a:rPr lang="zh-CN" altLang="en-US" sz="3200" dirty="0">
                <a:solidFill>
                  <a:schemeClr val="bg1"/>
                </a:solidFill>
                <a:latin typeface="江城斜黑体 900W" panose="020B0A00000000000000" pitchFamily="34" charset="-122"/>
                <a:ea typeface="江城斜黑体 900W" panose="020B0A00000000000000" pitchFamily="34" charset="-122"/>
              </a:rPr>
              <a:t>目录</a:t>
            </a:r>
          </a:p>
        </p:txBody>
      </p:sp>
      <p:grpSp>
        <p:nvGrpSpPr>
          <p:cNvPr id="8" name="组合 7"/>
          <p:cNvGrpSpPr/>
          <p:nvPr/>
        </p:nvGrpSpPr>
        <p:grpSpPr>
          <a:xfrm>
            <a:off x="2440440" y="1615257"/>
            <a:ext cx="7264175" cy="590659"/>
            <a:chOff x="2411412" y="1383032"/>
            <a:chExt cx="7264175" cy="590659"/>
          </a:xfrm>
        </p:grpSpPr>
        <p:sp>
          <p:nvSpPr>
            <p:cNvPr id="23" name="圆角矩形 22"/>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12015" y="1478306"/>
              <a:ext cx="4148919" cy="460375"/>
            </a:xfrm>
            <a:prstGeom prst="rect">
              <a:avLst/>
            </a:prstGeom>
          </p:spPr>
          <p:txBody>
            <a:bodyPr wrap="square">
              <a:spAutoFit/>
            </a:bodyPr>
            <a:lstStyle/>
            <a:p>
              <a:pPr algn="dist"/>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准备工作</a:t>
              </a:r>
            </a:p>
          </p:txBody>
        </p:sp>
        <p:sp>
          <p:nvSpPr>
            <p:cNvPr id="7" name="椭圆 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江城斜黑体 900W" panose="020B0A00000000000000" pitchFamily="34" charset="-122"/>
                  <a:ea typeface="江城斜黑体 900W" panose="020B0A00000000000000" pitchFamily="34" charset="-122"/>
                </a:rPr>
                <a:t>1</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0" name="组合 29"/>
          <p:cNvGrpSpPr/>
          <p:nvPr/>
        </p:nvGrpSpPr>
        <p:grpSpPr>
          <a:xfrm>
            <a:off x="2440440" y="2396826"/>
            <a:ext cx="7264175" cy="590659"/>
            <a:chOff x="2411412" y="1383032"/>
            <a:chExt cx="7264175" cy="590659"/>
          </a:xfrm>
        </p:grpSpPr>
        <p:sp>
          <p:nvSpPr>
            <p:cNvPr id="31" name="圆角矩形 30"/>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012015" y="1478306"/>
              <a:ext cx="4148919" cy="460375"/>
            </a:xfrm>
            <a:prstGeom prst="rect">
              <a:avLst/>
            </a:prstGeom>
          </p:spPr>
          <p:txBody>
            <a:bodyPr wrap="square">
              <a:spAutoFit/>
            </a:bodyPr>
            <a:lstStyle/>
            <a:p>
              <a:pPr algn="dist"/>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内容介绍</a:t>
              </a:r>
            </a:p>
          </p:txBody>
        </p:sp>
        <p:sp>
          <p:nvSpPr>
            <p:cNvPr id="33" name="椭圆 32"/>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江城斜黑体 900W" panose="020B0A00000000000000" pitchFamily="34" charset="-122"/>
                  <a:ea typeface="江城斜黑体 900W" panose="020B0A00000000000000" pitchFamily="34" charset="-122"/>
                </a:rPr>
                <a:t>2</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4" name="组合 33"/>
          <p:cNvGrpSpPr/>
          <p:nvPr/>
        </p:nvGrpSpPr>
        <p:grpSpPr>
          <a:xfrm>
            <a:off x="2440440" y="3178395"/>
            <a:ext cx="7264175" cy="590659"/>
            <a:chOff x="2411412" y="1383032"/>
            <a:chExt cx="7264175" cy="590659"/>
          </a:xfrm>
        </p:grpSpPr>
        <p:sp>
          <p:nvSpPr>
            <p:cNvPr id="35" name="圆角矩形 34"/>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012015" y="1478306"/>
              <a:ext cx="4148919" cy="460375"/>
            </a:xfrm>
            <a:prstGeom prst="rect">
              <a:avLst/>
            </a:prstGeom>
          </p:spPr>
          <p:txBody>
            <a:bodyPr wrap="square">
              <a:spAutoFit/>
            </a:bodyPr>
            <a:lstStyle/>
            <a:p>
              <a:pPr algn="dist"/>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程序概要</a:t>
              </a:r>
            </a:p>
          </p:txBody>
        </p:sp>
        <p:sp>
          <p:nvSpPr>
            <p:cNvPr id="37" name="椭圆 3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江城斜黑体 900W" panose="020B0A00000000000000" pitchFamily="34" charset="-122"/>
                  <a:ea typeface="江城斜黑体 900W" panose="020B0A00000000000000" pitchFamily="34" charset="-122"/>
                </a:rPr>
                <a:t>3</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8" name="组合 37"/>
          <p:cNvGrpSpPr/>
          <p:nvPr/>
        </p:nvGrpSpPr>
        <p:grpSpPr>
          <a:xfrm>
            <a:off x="2440440" y="3961234"/>
            <a:ext cx="7264175" cy="590659"/>
            <a:chOff x="2411412" y="1383032"/>
            <a:chExt cx="7264175" cy="590659"/>
          </a:xfrm>
        </p:grpSpPr>
        <p:sp>
          <p:nvSpPr>
            <p:cNvPr id="39" name="圆角矩形 38"/>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012015" y="1478306"/>
              <a:ext cx="4148919" cy="460375"/>
            </a:xfrm>
            <a:prstGeom prst="rect">
              <a:avLst/>
            </a:prstGeom>
          </p:spPr>
          <p:txBody>
            <a:bodyPr wrap="square">
              <a:spAutoFit/>
            </a:bodyPr>
            <a:lstStyle/>
            <a:p>
              <a:pPr algn="dist"/>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遇到的问题及解决办法</a:t>
              </a:r>
            </a:p>
          </p:txBody>
        </p:sp>
        <p:sp>
          <p:nvSpPr>
            <p:cNvPr id="41" name="椭圆 40"/>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江城斜黑体 900W" panose="020B0A00000000000000" pitchFamily="34" charset="-122"/>
                  <a:ea typeface="江城斜黑体 900W" panose="020B0A00000000000000" pitchFamily="34" charset="-122"/>
                </a:rPr>
                <a:t>4</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42" name="组合 41"/>
          <p:cNvGrpSpPr/>
          <p:nvPr/>
        </p:nvGrpSpPr>
        <p:grpSpPr>
          <a:xfrm>
            <a:off x="2440440" y="4741533"/>
            <a:ext cx="7264175" cy="590659"/>
            <a:chOff x="2411412" y="1383032"/>
            <a:chExt cx="7264175" cy="590659"/>
          </a:xfrm>
        </p:grpSpPr>
        <p:sp>
          <p:nvSpPr>
            <p:cNvPr id="43" name="圆角矩形 42"/>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012015" y="1478306"/>
              <a:ext cx="4148919" cy="460375"/>
            </a:xfrm>
            <a:prstGeom prst="rect">
              <a:avLst/>
            </a:prstGeom>
          </p:spPr>
          <p:txBody>
            <a:bodyPr wrap="square">
              <a:spAutoFit/>
            </a:bodyPr>
            <a:lstStyle/>
            <a:p>
              <a:pPr algn="dist"/>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实训总结</a:t>
              </a:r>
            </a:p>
          </p:txBody>
        </p:sp>
        <p:sp>
          <p:nvSpPr>
            <p:cNvPr id="45" name="椭圆 44"/>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江城斜黑体 900W" panose="020B0A00000000000000" pitchFamily="34" charset="-122"/>
                  <a:ea typeface="江城斜黑体 900W" panose="020B0A00000000000000" pitchFamily="34" charset="-122"/>
                </a:rPr>
                <a:t>5</a:t>
              </a:r>
              <a:endParaRPr lang="zh-CN" altLang="en-US" sz="3200" dirty="0">
                <a:latin typeface="江城斜黑体 900W" panose="020B0A00000000000000" pitchFamily="34" charset="-122"/>
                <a:ea typeface="江城斜黑体 900W" panose="020B0A00000000000000" pitchFamily="34" charset="-122"/>
              </a:endParaRPr>
            </a:p>
          </p:txBody>
        </p:sp>
      </p:grpSp>
      <p:sp>
        <p:nvSpPr>
          <p:cNvPr id="2" name="文本框 1"/>
          <p:cNvSpPr txBox="1"/>
          <p:nvPr/>
        </p:nvSpPr>
        <p:spPr>
          <a:xfrm>
            <a:off x="1207363" y="186431"/>
            <a:ext cx="2317072" cy="307777"/>
          </a:xfrm>
          <a:prstGeom prst="rect">
            <a:avLst/>
          </a:prstGeom>
          <a:noFill/>
        </p:spPr>
        <p:txBody>
          <a:bodyPr wrap="square" rtlCol="0">
            <a:spAutoFit/>
          </a:bodyPr>
          <a:lstStyle/>
          <a:p>
            <a:r>
              <a:rPr lang="en-US" altLang="zh-CN" sz="1400" dirty="0">
                <a:solidFill>
                  <a:srgbClr val="F4F6F5"/>
                </a:solidFill>
              </a:rPr>
              <a:t>https://www.ypppt.com/</a:t>
            </a:r>
            <a:endParaRPr lang="zh-CN" altLang="en-US" sz="1400" dirty="0">
              <a:solidFill>
                <a:srgbClr val="F4F6F5"/>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30109" y="100273"/>
            <a:ext cx="4353046" cy="460375"/>
          </a:xfrm>
          <a:prstGeom prst="rect">
            <a:avLst/>
          </a:prstGeom>
          <a:noFill/>
        </p:spPr>
        <p:txBody>
          <a:bodyPr wrap="square" rtlCol="0">
            <a:spAutoFit/>
          </a:bodyPr>
          <a:lstStyle/>
          <a:p>
            <a:pPr algn="ctr"/>
            <a:r>
              <a:rPr lang="zh-CN" altLang="en-US" sz="2400" b="1" spc="150">
                <a:sym typeface="+mn-ea"/>
              </a:rPr>
              <a:t>退出系统</a:t>
            </a:r>
          </a:p>
        </p:txBody>
      </p:sp>
      <p:sp>
        <p:nvSpPr>
          <p:cNvPr id="5" name="文本框 4"/>
          <p:cNvSpPr txBox="1"/>
          <p:nvPr/>
        </p:nvSpPr>
        <p:spPr>
          <a:xfrm>
            <a:off x="1300480" y="1415415"/>
            <a:ext cx="4392930" cy="460375"/>
          </a:xfrm>
          <a:prstGeom prst="rect">
            <a:avLst/>
          </a:prstGeom>
          <a:noFill/>
        </p:spPr>
        <p:txBody>
          <a:bodyPr wrap="none" rtlCol="0">
            <a:spAutoFit/>
          </a:bodyPr>
          <a:lstStyle/>
          <a:p>
            <a:r>
              <a:rPr lang="zh-CN" altLang="en-US" sz="2400" spc="150">
                <a:latin typeface="微软雅黑" panose="020B0503020204020204" charset="-122"/>
                <a:ea typeface="微软雅黑" panose="020B0503020204020204" charset="-122"/>
                <a:sym typeface="+mn-ea"/>
              </a:rPr>
              <a:t>对信息进行保存，退出程序。</a:t>
            </a:r>
          </a:p>
        </p:txBody>
      </p:sp>
      <p:pic>
        <p:nvPicPr>
          <p:cNvPr id="2" name="图片 1"/>
          <p:cNvPicPr>
            <a:picLocks noChangeAspect="1"/>
          </p:cNvPicPr>
          <p:nvPr/>
        </p:nvPicPr>
        <p:blipFill>
          <a:blip r:embed="rId2"/>
          <a:srcRect r="13" b="7714"/>
          <a:stretch>
            <a:fillRect/>
          </a:stretch>
        </p:blipFill>
        <p:spPr>
          <a:xfrm>
            <a:off x="1300480" y="2403475"/>
            <a:ext cx="4742815" cy="2461260"/>
          </a:xfrm>
          <a:prstGeom prst="rect">
            <a:avLst/>
          </a:prstGeom>
          <a:noFill/>
          <a:ln w="9525">
            <a:noFill/>
          </a:ln>
        </p:spPr>
      </p:pic>
      <p:pic>
        <p:nvPicPr>
          <p:cNvPr id="100" name="图片 99"/>
          <p:cNvPicPr/>
          <p:nvPr/>
        </p:nvPicPr>
        <p:blipFill>
          <a:blip r:embed="rId3"/>
          <a:srcRect t="9030" r="1109"/>
          <a:stretch>
            <a:fillRect/>
          </a:stretch>
        </p:blipFill>
        <p:spPr>
          <a:xfrm>
            <a:off x="6241415" y="2204720"/>
            <a:ext cx="5378450" cy="2859405"/>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06804" y="2083998"/>
            <a:ext cx="7350125" cy="768350"/>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遇到的问题及解决办法</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smtClean="0">
                <a:latin typeface="江城斜黑体 900W" panose="020B0A00000000000000" pitchFamily="34" charset="-122"/>
                <a:ea typeface="江城斜黑体 900W" panose="020B0A00000000000000" pitchFamily="34" charset="-122"/>
              </a:rPr>
              <a:t>04</a:t>
            </a:r>
            <a:endParaRPr lang="zh-CN" altLang="en-US" sz="5400" dirty="0">
              <a:latin typeface="江城斜黑体 900W" panose="020B0A00000000000000" pitchFamily="34" charset="-122"/>
              <a:ea typeface="江城斜黑体 900W" panose="020B0A00000000000000"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2" name="组合 1"/>
          <p:cNvGrpSpPr/>
          <p:nvPr/>
        </p:nvGrpSpPr>
        <p:grpSpPr>
          <a:xfrm>
            <a:off x="1577340" y="1690914"/>
            <a:ext cx="1689680" cy="1676400"/>
            <a:chOff x="797560" y="1739900"/>
            <a:chExt cx="2355311" cy="2336800"/>
          </a:xfrm>
        </p:grpSpPr>
        <p:sp>
          <p:nvSpPr>
            <p:cNvPr id="6" name="椭圆 5"/>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2" name="椭圆 21"/>
            <p:cNvSpPr/>
            <p:nvPr/>
          </p:nvSpPr>
          <p:spPr>
            <a:xfrm>
              <a:off x="1048558" y="1806363"/>
              <a:ext cx="2104313" cy="2104313"/>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cxnSp>
        <p:nvCxnSpPr>
          <p:cNvPr id="7" name="直接连接符 6"/>
          <p:cNvCxnSpPr>
            <a:stCxn id="6" idx="5"/>
          </p:cNvCxnSpPr>
          <p:nvPr/>
        </p:nvCxnSpPr>
        <p:spPr>
          <a:xfrm>
            <a:off x="3008237" y="3121811"/>
            <a:ext cx="988499" cy="666926"/>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68949" y="2742649"/>
            <a:ext cx="1099473" cy="810030"/>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5"/>
          </p:cNvCxnSpPr>
          <p:nvPr/>
        </p:nvCxnSpPr>
        <p:spPr>
          <a:xfrm>
            <a:off x="8007896" y="3117946"/>
            <a:ext cx="921916" cy="755104"/>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sp>
        <p:nvSpPr>
          <p:cNvPr id="54" name="KSO_Shape"/>
          <p:cNvSpPr>
            <a:spLocks noChangeArrowheads="1"/>
          </p:cNvSpPr>
          <p:nvPr/>
        </p:nvSpPr>
        <p:spPr bwMode="auto">
          <a:xfrm>
            <a:off x="2126343" y="2231320"/>
            <a:ext cx="544286" cy="53703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33" name="组合 32"/>
          <p:cNvGrpSpPr/>
          <p:nvPr/>
        </p:nvGrpSpPr>
        <p:grpSpPr>
          <a:xfrm>
            <a:off x="3778529" y="3109120"/>
            <a:ext cx="2133600" cy="2133600"/>
            <a:chOff x="797560" y="1739900"/>
            <a:chExt cx="2336800" cy="2336800"/>
          </a:xfrm>
        </p:grpSpPr>
        <p:sp>
          <p:nvSpPr>
            <p:cNvPr id="37" name="椭圆 36"/>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9" name="椭圆 38"/>
            <p:cNvSpPr/>
            <p:nvPr/>
          </p:nvSpPr>
          <p:spPr>
            <a:xfrm>
              <a:off x="942340" y="1778770"/>
              <a:ext cx="2153150" cy="2153150"/>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5" name="KSO_Shape"/>
          <p:cNvSpPr/>
          <p:nvPr/>
        </p:nvSpPr>
        <p:spPr bwMode="auto">
          <a:xfrm>
            <a:off x="4542413" y="3716049"/>
            <a:ext cx="826280" cy="710684"/>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52" name="组合 51"/>
          <p:cNvGrpSpPr/>
          <p:nvPr/>
        </p:nvGrpSpPr>
        <p:grpSpPr>
          <a:xfrm>
            <a:off x="6580864" y="1690914"/>
            <a:ext cx="1671872" cy="1671872"/>
            <a:chOff x="6580864" y="1752600"/>
            <a:chExt cx="1671872" cy="1671872"/>
          </a:xfrm>
        </p:grpSpPr>
        <p:grpSp>
          <p:nvGrpSpPr>
            <p:cNvPr id="40" name="组合 39"/>
            <p:cNvGrpSpPr/>
            <p:nvPr/>
          </p:nvGrpSpPr>
          <p:grpSpPr>
            <a:xfrm>
              <a:off x="6580864" y="1752600"/>
              <a:ext cx="1671872" cy="1671872"/>
              <a:chOff x="797560" y="1739900"/>
              <a:chExt cx="2336800" cy="2336800"/>
            </a:xfrm>
          </p:grpSpPr>
          <p:sp>
            <p:nvSpPr>
              <p:cNvPr id="41" name="椭圆 40"/>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2" name="椭圆 41"/>
              <p:cNvSpPr/>
              <p:nvPr/>
            </p:nvSpPr>
            <p:spPr>
              <a:xfrm>
                <a:off x="858418" y="1864393"/>
                <a:ext cx="2192022" cy="2192021"/>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7" name="KSO_Shape"/>
            <p:cNvSpPr/>
            <p:nvPr/>
          </p:nvSpPr>
          <p:spPr bwMode="auto">
            <a:xfrm>
              <a:off x="7124913" y="2388157"/>
              <a:ext cx="635708" cy="455592"/>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68" name="组合 67"/>
          <p:cNvGrpSpPr/>
          <p:nvPr/>
        </p:nvGrpSpPr>
        <p:grpSpPr>
          <a:xfrm>
            <a:off x="8763857" y="3373502"/>
            <a:ext cx="1869218" cy="1869218"/>
            <a:chOff x="8767031" y="3439379"/>
            <a:chExt cx="1869218" cy="1869218"/>
          </a:xfrm>
        </p:grpSpPr>
        <p:grpSp>
          <p:nvGrpSpPr>
            <p:cNvPr id="43" name="组合 42"/>
            <p:cNvGrpSpPr/>
            <p:nvPr/>
          </p:nvGrpSpPr>
          <p:grpSpPr>
            <a:xfrm>
              <a:off x="8767031" y="3439379"/>
              <a:ext cx="1869218" cy="1869218"/>
              <a:chOff x="797560" y="1739900"/>
              <a:chExt cx="2336800" cy="2336800"/>
            </a:xfrm>
          </p:grpSpPr>
          <p:sp>
            <p:nvSpPr>
              <p:cNvPr id="44" name="椭圆 43"/>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5" name="椭圆 44"/>
              <p:cNvSpPr/>
              <p:nvPr/>
            </p:nvSpPr>
            <p:spPr>
              <a:xfrm>
                <a:off x="942340" y="1884678"/>
                <a:ext cx="2192020" cy="2152382"/>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8" name="KSO_Shape"/>
            <p:cNvSpPr/>
            <p:nvPr/>
          </p:nvSpPr>
          <p:spPr>
            <a:xfrm>
              <a:off x="9435748" y="4043487"/>
              <a:ext cx="531784" cy="444928"/>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3A3A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4" name="矩形 33"/>
          <p:cNvSpPr/>
          <p:nvPr/>
        </p:nvSpPr>
        <p:spPr>
          <a:xfrm>
            <a:off x="3678555" y="1305560"/>
            <a:ext cx="2309495" cy="1476375"/>
          </a:xfrm>
          <a:prstGeom prst="rect">
            <a:avLst/>
          </a:prstGeom>
        </p:spPr>
        <p:txBody>
          <a:bodyPr wrap="square">
            <a:spAutoFit/>
          </a:bodyPr>
          <a:lstStyle/>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等于号和复制符号要分清，</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才是等于号，</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是赋值符号,经常有这么写的if(a=b)a++;</a:t>
            </a:r>
          </a:p>
        </p:txBody>
      </p:sp>
      <p:sp>
        <p:nvSpPr>
          <p:cNvPr id="36" name="矩形 35"/>
          <p:cNvSpPr/>
          <p:nvPr/>
        </p:nvSpPr>
        <p:spPr>
          <a:xfrm>
            <a:off x="8983345" y="1513840"/>
            <a:ext cx="1920875" cy="1753235"/>
          </a:xfrm>
          <a:prstGeom prst="rect">
            <a:avLst/>
          </a:prstGeom>
        </p:spPr>
        <p:txBody>
          <a:bodyPr wrap="square">
            <a:spAutoFit/>
          </a:bodyPr>
          <a:lstStyle/>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c程序写学生管理系统，一般是没有窗口界面的。</a:t>
            </a:r>
          </a:p>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一般输入数据</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只能用键盘</a:t>
            </a: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，不能用鼠标。</a:t>
            </a:r>
          </a:p>
        </p:txBody>
      </p:sp>
      <p:sp>
        <p:nvSpPr>
          <p:cNvPr id="46" name="矩形 45"/>
          <p:cNvSpPr/>
          <p:nvPr/>
        </p:nvSpPr>
        <p:spPr>
          <a:xfrm>
            <a:off x="6520815" y="3552825"/>
            <a:ext cx="1960245" cy="2030095"/>
          </a:xfrm>
          <a:prstGeom prst="rect">
            <a:avLst/>
          </a:prstGeom>
        </p:spPr>
        <p:txBody>
          <a:bodyPr wrap="square">
            <a:spAutoFit/>
          </a:bodyPr>
          <a:lstStyle/>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删除链表的时候，记得要</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free</a:t>
            </a: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，然后在清空指针。</a:t>
            </a:r>
          </a:p>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作为暂时变量的结构体，程序结束时也一定要</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free掉</a:t>
            </a:r>
          </a:p>
        </p:txBody>
      </p:sp>
      <p:sp>
        <p:nvSpPr>
          <p:cNvPr id="49" name="矩形 48"/>
          <p:cNvSpPr/>
          <p:nvPr/>
        </p:nvSpPr>
        <p:spPr>
          <a:xfrm>
            <a:off x="1320165" y="3563620"/>
            <a:ext cx="2015490" cy="1198880"/>
          </a:xfrm>
          <a:prstGeom prst="rect">
            <a:avLst/>
          </a:prstGeom>
        </p:spPr>
        <p:txBody>
          <a:bodyPr wrap="square">
            <a:spAutoFit/>
          </a:bodyPr>
          <a:lstStyle/>
          <a:p>
            <a:pPr lvl="0" algn="ct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字符处理的时候，</a:t>
            </a:r>
            <a:r>
              <a:rPr lang="en-US" altLang="zh-CN" b="1" dirty="0">
                <a:solidFill>
                  <a:srgbClr val="FF000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‘/t’,'/n','/0</a:t>
            </a:r>
            <a:r>
              <a:rPr lang="en-US" altLang="zh-CN" b="1"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'等转义符容易用错</a:t>
            </a:r>
          </a:p>
        </p:txBody>
      </p:sp>
      <p:sp>
        <p:nvSpPr>
          <p:cNvPr id="56" name="文本框 55"/>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实训中的问题</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397351" y="191425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06804" y="2083998"/>
            <a:ext cx="7350125" cy="768350"/>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实训总结</a:t>
            </a:r>
          </a:p>
        </p:txBody>
      </p:sp>
      <p:sp>
        <p:nvSpPr>
          <p:cNvPr id="26" name="文本框 25"/>
          <p:cNvSpPr txBox="1"/>
          <p:nvPr/>
        </p:nvSpPr>
        <p:spPr>
          <a:xfrm>
            <a:off x="5240277" y="1044372"/>
            <a:ext cx="1711446" cy="922020"/>
          </a:xfrm>
          <a:prstGeom prst="rect">
            <a:avLst/>
          </a:prstGeom>
          <a:noFill/>
        </p:spPr>
        <p:txBody>
          <a:bodyPr wrap="square" rtlCol="0">
            <a:spAutoFit/>
          </a:bodyPr>
          <a:lstStyle/>
          <a:p>
            <a:pPr algn="ctr"/>
            <a:r>
              <a:rPr lang="en-US" altLang="zh-CN" sz="5400" dirty="0" smtClean="0">
                <a:latin typeface="江城斜黑体 900W" panose="020B0A00000000000000" pitchFamily="34" charset="-122"/>
                <a:ea typeface="江城斜黑体 900W" panose="020B0A00000000000000" pitchFamily="34" charset="-122"/>
              </a:rPr>
              <a:t>05</a:t>
            </a:r>
            <a:endParaRPr lang="zh-CN" altLang="en-US" sz="5400" dirty="0">
              <a:latin typeface="江城斜黑体 900W" panose="020B0A00000000000000" pitchFamily="34" charset="-122"/>
              <a:ea typeface="江城斜黑体 900W" panose="020B0A00000000000000"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06766" y="1820277"/>
            <a:ext cx="5378034" cy="3657284"/>
            <a:chOff x="699545" y="1816830"/>
            <a:chExt cx="5378034" cy="3657284"/>
          </a:xfrm>
        </p:grpSpPr>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rcRect l="12756" t="6719" r="37755" b="33006"/>
            <a:stretch>
              <a:fillRect/>
            </a:stretch>
          </p:blipFill>
          <p:spPr>
            <a:xfrm>
              <a:off x="699545" y="2388754"/>
              <a:ext cx="2641091" cy="2142383"/>
            </a:xfrm>
            <a:custGeom>
              <a:avLst/>
              <a:gdLst>
                <a:gd name="connsiteX0" fmla="*/ 0 w 2641091"/>
                <a:gd name="connsiteY0" fmla="*/ 0 h 2142383"/>
                <a:gd name="connsiteX1" fmla="*/ 1267287 w 2641091"/>
                <a:gd name="connsiteY1" fmla="*/ 0 h 2142383"/>
                <a:gd name="connsiteX2" fmla="*/ 2641091 w 2641091"/>
                <a:gd name="connsiteY2" fmla="*/ 2142383 h 2142383"/>
                <a:gd name="connsiteX3" fmla="*/ 1373804 w 2641091"/>
                <a:gd name="connsiteY3" fmla="*/ 2142383 h 2142383"/>
              </a:gdLst>
              <a:ahLst/>
              <a:cxnLst>
                <a:cxn ang="0">
                  <a:pos x="connsiteX0" y="connsiteY0"/>
                </a:cxn>
                <a:cxn ang="0">
                  <a:pos x="connsiteX1" y="connsiteY1"/>
                </a:cxn>
                <a:cxn ang="0">
                  <a:pos x="connsiteX2" y="connsiteY2"/>
                </a:cxn>
                <a:cxn ang="0">
                  <a:pos x="connsiteX3" y="connsiteY3"/>
                </a:cxn>
              </a:cxnLst>
              <a:rect l="l" t="t" r="r" b="b"/>
              <a:pathLst>
                <a:path w="2641091" h="2142383">
                  <a:moveTo>
                    <a:pt x="0" y="0"/>
                  </a:moveTo>
                  <a:lnTo>
                    <a:pt x="1267287" y="0"/>
                  </a:lnTo>
                  <a:lnTo>
                    <a:pt x="2641091" y="2142383"/>
                  </a:lnTo>
                  <a:lnTo>
                    <a:pt x="1373804" y="2142383"/>
                  </a:lnTo>
                  <a:close/>
                </a:path>
              </a:pathLst>
            </a:custGeom>
          </p:spPr>
        </p:pic>
        <p:sp>
          <p:nvSpPr>
            <p:cNvPr id="2" name="任意多边形 1"/>
            <p:cNvSpPr/>
            <p:nvPr/>
          </p:nvSpPr>
          <p:spPr>
            <a:xfrm>
              <a:off x="2256411" y="2759065"/>
              <a:ext cx="2641091" cy="2142383"/>
            </a:xfrm>
            <a:custGeom>
              <a:avLst/>
              <a:gdLst>
                <a:gd name="connsiteX0" fmla="*/ 0 w 5128128"/>
                <a:gd name="connsiteY0" fmla="*/ 0 h 4159801"/>
                <a:gd name="connsiteX1" fmla="*/ 2460653 w 5128128"/>
                <a:gd name="connsiteY1" fmla="*/ 0 h 4159801"/>
                <a:gd name="connsiteX2" fmla="*/ 5128128 w 5128128"/>
                <a:gd name="connsiteY2" fmla="*/ 4159801 h 4159801"/>
                <a:gd name="connsiteX3" fmla="*/ 2667475 w 5128128"/>
                <a:gd name="connsiteY3" fmla="*/ 4159801 h 4159801"/>
              </a:gdLst>
              <a:ahLst/>
              <a:cxnLst>
                <a:cxn ang="0">
                  <a:pos x="connsiteX0" y="connsiteY0"/>
                </a:cxn>
                <a:cxn ang="0">
                  <a:pos x="connsiteX1" y="connsiteY1"/>
                </a:cxn>
                <a:cxn ang="0">
                  <a:pos x="connsiteX2" y="connsiteY2"/>
                </a:cxn>
                <a:cxn ang="0">
                  <a:pos x="connsiteX3" y="connsiteY3"/>
                </a:cxn>
              </a:cxnLst>
              <a:rect l="l" t="t" r="r" b="b"/>
              <a:pathLst>
                <a:path w="5128128" h="4159801">
                  <a:moveTo>
                    <a:pt x="0" y="0"/>
                  </a:moveTo>
                  <a:lnTo>
                    <a:pt x="2460653" y="0"/>
                  </a:lnTo>
                  <a:lnTo>
                    <a:pt x="5128128" y="4159801"/>
                  </a:lnTo>
                  <a:lnTo>
                    <a:pt x="2667475" y="4159801"/>
                  </a:lnTo>
                  <a:close/>
                </a:path>
              </a:pathLst>
            </a:cu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6" name="直接连接符 5"/>
            <p:cNvCxnSpPr/>
            <p:nvPr/>
          </p:nvCxnSpPr>
          <p:spPr>
            <a:xfrm>
              <a:off x="2127517" y="2753965"/>
              <a:ext cx="1735004" cy="2720149"/>
            </a:xfrm>
            <a:prstGeom prst="line">
              <a:avLst/>
            </a:prstGeom>
            <a:ln>
              <a:solidFill>
                <a:srgbClr val="65656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591176" y="2962897"/>
              <a:ext cx="1372971" cy="215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725428" y="1816830"/>
              <a:ext cx="1714236" cy="2687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4" cstate="print">
              <a:extLst>
                <a:ext uri="{28A0092B-C50C-407E-A947-70E740481C1C}">
                  <a14:useLocalDpi xmlns:a14="http://schemas.microsoft.com/office/drawing/2010/main" val="0"/>
                </a:ext>
              </a:extLst>
            </a:blip>
            <a:srcRect l="19820" t="8236" r="4866" b="36"/>
            <a:stretch>
              <a:fillRect/>
            </a:stretch>
          </p:blipFill>
          <p:spPr>
            <a:xfrm>
              <a:off x="3436488" y="2523278"/>
              <a:ext cx="2641091" cy="2142383"/>
            </a:xfrm>
            <a:custGeom>
              <a:avLst/>
              <a:gdLst>
                <a:gd name="connsiteX0" fmla="*/ 0 w 2641091"/>
                <a:gd name="connsiteY0" fmla="*/ 0 h 2142383"/>
                <a:gd name="connsiteX1" fmla="*/ 1267287 w 2641091"/>
                <a:gd name="connsiteY1" fmla="*/ 0 h 2142383"/>
                <a:gd name="connsiteX2" fmla="*/ 2641091 w 2641091"/>
                <a:gd name="connsiteY2" fmla="*/ 2142383 h 2142383"/>
                <a:gd name="connsiteX3" fmla="*/ 1373804 w 2641091"/>
                <a:gd name="connsiteY3" fmla="*/ 2142383 h 2142383"/>
              </a:gdLst>
              <a:ahLst/>
              <a:cxnLst>
                <a:cxn ang="0">
                  <a:pos x="connsiteX0" y="connsiteY0"/>
                </a:cxn>
                <a:cxn ang="0">
                  <a:pos x="connsiteX1" y="connsiteY1"/>
                </a:cxn>
                <a:cxn ang="0">
                  <a:pos x="connsiteX2" y="connsiteY2"/>
                </a:cxn>
                <a:cxn ang="0">
                  <a:pos x="connsiteX3" y="connsiteY3"/>
                </a:cxn>
              </a:cxnLst>
              <a:rect l="l" t="t" r="r" b="b"/>
              <a:pathLst>
                <a:path w="2641091" h="2142383">
                  <a:moveTo>
                    <a:pt x="0" y="0"/>
                  </a:moveTo>
                  <a:lnTo>
                    <a:pt x="1267287" y="0"/>
                  </a:lnTo>
                  <a:lnTo>
                    <a:pt x="2641091" y="2142383"/>
                  </a:lnTo>
                  <a:lnTo>
                    <a:pt x="1373804" y="2142383"/>
                  </a:lnTo>
                  <a:close/>
                </a:path>
              </a:pathLst>
            </a:custGeom>
          </p:spPr>
        </p:pic>
        <p:cxnSp>
          <p:nvCxnSpPr>
            <p:cNvPr id="52" name="直接连接符 51"/>
            <p:cNvCxnSpPr/>
            <p:nvPr/>
          </p:nvCxnSpPr>
          <p:spPr>
            <a:xfrm>
              <a:off x="3309535" y="2234520"/>
              <a:ext cx="1613336" cy="2529398"/>
            </a:xfrm>
            <a:prstGeom prst="line">
              <a:avLst/>
            </a:prstGeom>
            <a:ln>
              <a:solidFill>
                <a:srgbClr val="656565"/>
              </a:solidFill>
            </a:ln>
          </p:spPr>
          <p:style>
            <a:lnRef idx="1">
              <a:schemeClr val="accent1"/>
            </a:lnRef>
            <a:fillRef idx="0">
              <a:schemeClr val="accent1"/>
            </a:fillRef>
            <a:effectRef idx="0">
              <a:schemeClr val="accent1"/>
            </a:effectRef>
            <a:fontRef idx="minor">
              <a:schemeClr val="tx1"/>
            </a:fontRef>
          </p:style>
        </p:cxnSp>
      </p:grpSp>
      <p:sp>
        <p:nvSpPr>
          <p:cNvPr id="89" name="文本框 88"/>
          <p:cNvSpPr txBox="1"/>
          <p:nvPr/>
        </p:nvSpPr>
        <p:spPr>
          <a:xfrm>
            <a:off x="6018530" y="1580515"/>
            <a:ext cx="5155565" cy="4523105"/>
          </a:xfrm>
          <a:prstGeom prst="rect">
            <a:avLst/>
          </a:prstGeom>
          <a:noFill/>
        </p:spPr>
        <p:txBody>
          <a:bodyPr wrap="square" rtlCol="0">
            <a:spAutoFit/>
          </a:bodyPr>
          <a:lstStyle/>
          <a:p>
            <a:pPr algn="l" fontAlgn="auto">
              <a:lnSpc>
                <a:spcPct val="120000"/>
              </a:lnSpc>
            </a:pPr>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通过这次实验我们更好的掌握和巩固数据结构的相关知识，C++</a:t>
            </a:r>
            <a:r>
              <a:rPr lang="en-US" altLang="zh-CN" sz="2000" dirty="0" err="1">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语言编写的相关知识和技巧，特别是数组</a:t>
            </a:r>
            <a:r>
              <a:rPr lang="en-US" altLang="zh-CN" sz="20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zh-CN" altLang="en-US" sz="20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冒</a:t>
            </a:r>
            <a:r>
              <a:rPr lang="en-US" altLang="zh-CN" sz="200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泡排序算法</a:t>
            </a:r>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选择、循环、函数、指针、结构体、链表等功能。通过该课程的设计与操作实践，我们小组最终选用了学生数据管理系统的项目进行实施。要对学生数据管理系统的学生成绩录入、学生成绩的删除、学生成绩的修改、学生成绩的查询（按学号查询、按姓名查询、全班排名查询）、学生成绩的计算和排名、学生成绩信息的显示这些功能的实现最终构成一个比较完整的学生成绩管理系统。</a:t>
            </a:r>
          </a:p>
        </p:txBody>
      </p:sp>
      <p:sp>
        <p:nvSpPr>
          <p:cNvPr id="30" name="文本框 29"/>
          <p:cNvSpPr txBox="1"/>
          <p:nvPr/>
        </p:nvSpPr>
        <p:spPr>
          <a:xfrm>
            <a:off x="3919009" y="10027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实训总结</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300348" y="4416788"/>
            <a:ext cx="2638324" cy="821779"/>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400333" y="4828529"/>
            <a:ext cx="2460033" cy="306705"/>
          </a:xfrm>
          <a:prstGeom prst="rect">
            <a:avLst/>
          </a:prstGeom>
          <a:noFill/>
        </p:spPr>
        <p:txBody>
          <a:bodyPr wrap="square" rtlCol="0">
            <a:spAutoFit/>
          </a:bodyPr>
          <a:lstStyle/>
          <a:p>
            <a:pPr algn="ctr"/>
            <a:r>
              <a:rPr lang="zh-CN" altLang="en-US" sz="1400" dirty="0" smtClean="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第七小组</a:t>
            </a:r>
          </a:p>
        </p:txBody>
      </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01960"/>
            <a:ext cx="7350125" cy="769441"/>
          </a:xfrm>
          <a:prstGeom prst="rect">
            <a:avLst/>
          </a:prstGeom>
          <a:noFill/>
        </p:spPr>
        <p:txBody>
          <a:bodyPr wrap="square" rtlCol="0">
            <a:spAutoFit/>
          </a:bodyPr>
          <a:lstStyle/>
          <a:p>
            <a:pPr algn="ctr"/>
            <a:r>
              <a:rPr lang="zh-CN" altLang="en-US" sz="4400" dirty="0" smtClean="0">
                <a:latin typeface="江城斜黑体 900W" panose="020B0A00000000000000" pitchFamily="34" charset="-122"/>
                <a:ea typeface="江城斜黑体 900W" panose="020B0A00000000000000" pitchFamily="34" charset="-122"/>
              </a:rPr>
              <a:t>感谢您的观看！</a:t>
            </a:r>
            <a:endParaRPr lang="zh-CN" altLang="en-US" sz="4400" dirty="0">
              <a:latin typeface="江城斜黑体 900W" panose="020B0A00000000000000" pitchFamily="34" charset="-122"/>
              <a:ea typeface="江城斜黑体 900W" panose="020B0A00000000000000" pitchFamily="34" charset="-122"/>
            </a:endParaRPr>
          </a:p>
        </p:txBody>
      </p:sp>
      <p:sp>
        <p:nvSpPr>
          <p:cNvPr id="56" name="矩形 55"/>
          <p:cNvSpPr/>
          <p:nvPr/>
        </p:nvSpPr>
        <p:spPr>
          <a:xfrm>
            <a:off x="4201160" y="2919095"/>
            <a:ext cx="3213735" cy="306705"/>
          </a:xfrm>
          <a:prstGeom prst="rect">
            <a:avLst/>
          </a:prstGeom>
        </p:spPr>
        <p:txBody>
          <a:bodyPr wrap="square">
            <a:spAutoFit/>
          </a:bodyPr>
          <a:lstStyle/>
          <a:p>
            <a:pPr algn="dist"/>
            <a:r>
              <a:rPr lang="en-US" altLang="zh-CN" sz="1400" dirty="0" smtClean="0"/>
              <a:t>THANK YOU FOR WATCHING</a:t>
            </a:r>
          </a:p>
        </p:txBody>
      </p:sp>
      <p:sp>
        <p:nvSpPr>
          <p:cNvPr id="95" name="圆角矩形 94"/>
          <p:cNvSpPr/>
          <p:nvPr/>
        </p:nvSpPr>
        <p:spPr>
          <a:xfrm>
            <a:off x="4776523" y="3408272"/>
            <a:ext cx="2638324" cy="290306"/>
          </a:xfrm>
          <a:prstGeom prst="roundRect">
            <a:avLst>
              <a:gd name="adj" fmla="val 50000"/>
            </a:avLst>
          </a:prstGeom>
          <a:solidFill>
            <a:srgbClr val="7F7F7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汇报人：王世莉</a:t>
            </a:r>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995805" y="5238750"/>
            <a:ext cx="5116830" cy="1198880"/>
          </a:xfrm>
          <a:prstGeom prst="rect">
            <a:avLst/>
          </a:prstGeom>
          <a:noFill/>
        </p:spPr>
        <p:txBody>
          <a:bodyPr wrap="square" rtlCol="0">
            <a:spAutoFit/>
          </a:bodyPr>
          <a:lstStyle/>
          <a:p>
            <a:pPr algn="just"/>
            <a:r>
              <a:rPr lang="zh-CN" altLang="en-US">
                <a:latin typeface="微软雅黑" panose="020B0503020204020204" charset="-122"/>
                <a:ea typeface="微软雅黑" panose="020B0503020204020204" charset="-122"/>
                <a:cs typeface="微软雅黑" panose="020B0503020204020204" charset="-122"/>
              </a:rPr>
              <a:t>小组组长：何倩</a:t>
            </a:r>
          </a:p>
          <a:p>
            <a:pPr algn="just"/>
            <a:r>
              <a:rPr lang="zh-CN" altLang="en-US">
                <a:latin typeface="微软雅黑" panose="020B0503020204020204" charset="-122"/>
                <a:ea typeface="微软雅黑" panose="020B0503020204020204" charset="-122"/>
                <a:cs typeface="微软雅黑" panose="020B0503020204020204" charset="-122"/>
              </a:rPr>
              <a:t>小组成员：刘焦、王世莉、刘雪静、杨冰玲</a:t>
            </a:r>
          </a:p>
          <a:p>
            <a:pPr algn="just"/>
            <a:r>
              <a:rPr lang="zh-CN" altLang="en-US">
                <a:latin typeface="微软雅黑" panose="020B0503020204020204" charset="-122"/>
                <a:ea typeface="微软雅黑" panose="020B0503020204020204" charset="-122"/>
                <a:cs typeface="微软雅黑" panose="020B0503020204020204" charset="-122"/>
                <a:sym typeface="+mn-ea"/>
              </a:rPr>
              <a:t>班级：计科</a:t>
            </a:r>
            <a:r>
              <a:rPr lang="en-US" altLang="zh-CN">
                <a:latin typeface="微软雅黑" panose="020B0503020204020204" charset="-122"/>
                <a:ea typeface="微软雅黑" panose="020B0503020204020204" charset="-122"/>
                <a:cs typeface="微软雅黑" panose="020B0503020204020204" charset="-122"/>
                <a:sym typeface="+mn-ea"/>
              </a:rPr>
              <a:t>192</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3+2</a:t>
            </a:r>
            <a:r>
              <a:rPr lang="zh-CN" altLang="en-US">
                <a:latin typeface="微软雅黑" panose="020B0503020204020204" charset="-122"/>
                <a:ea typeface="微软雅黑" panose="020B0503020204020204" charset="-122"/>
                <a:cs typeface="微软雅黑" panose="020B0503020204020204" charset="-122"/>
                <a:sym typeface="+mn-ea"/>
              </a:rPr>
              <a:t>）班</a:t>
            </a:r>
            <a:endParaRPr lang="zh-CN" altLang="en-US">
              <a:latin typeface="微软雅黑" panose="020B0503020204020204" charset="-122"/>
              <a:ea typeface="微软雅黑" panose="020B0503020204020204" charset="-122"/>
              <a:cs typeface="微软雅黑" panose="020B0503020204020204" charset="-122"/>
            </a:endParaRPr>
          </a:p>
          <a:p>
            <a:pPr algn="just"/>
            <a:r>
              <a:rPr lang="zh-CN" altLang="en-US">
                <a:latin typeface="微软雅黑" panose="020B0503020204020204" charset="-122"/>
                <a:ea typeface="微软雅黑" panose="020B0503020204020204" charset="-122"/>
                <a:cs typeface="微软雅黑" panose="020B0503020204020204" charset="-122"/>
                <a:sym typeface="+mn-ea"/>
              </a:rPr>
              <a:t>指导老师：张万里</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54501" y="2198099"/>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83004" y="2374193"/>
            <a:ext cx="7350125" cy="768350"/>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准备工作</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smtClean="0">
                <a:latin typeface="江城斜黑体 900W" panose="020B0A00000000000000" pitchFamily="34" charset="-122"/>
                <a:ea typeface="江城斜黑体 900W" panose="020B0A00000000000000" pitchFamily="34" charset="-122"/>
              </a:rPr>
              <a:t>01</a:t>
            </a:r>
            <a:endParaRPr lang="zh-CN" altLang="en-US" sz="5400" dirty="0">
              <a:latin typeface="江城斜黑体 900W" panose="020B0A00000000000000" pitchFamily="34" charset="-122"/>
              <a:ea typeface="江城斜黑体 900W" panose="020B0A00000000000000"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1870" y="3773219"/>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1" name="组合 10"/>
          <p:cNvGrpSpPr/>
          <p:nvPr/>
        </p:nvGrpSpPr>
        <p:grpSpPr>
          <a:xfrm>
            <a:off x="5645149" y="2103184"/>
            <a:ext cx="1310216" cy="1310216"/>
            <a:chOff x="2250831" y="2560320"/>
            <a:chExt cx="745587" cy="745587"/>
          </a:xfrm>
        </p:grpSpPr>
        <p:sp>
          <p:nvSpPr>
            <p:cNvPr id="12" name="泪滴形 11"/>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3" name="同心圆 1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9" name="组合 18"/>
          <p:cNvGrpSpPr/>
          <p:nvPr/>
        </p:nvGrpSpPr>
        <p:grpSpPr>
          <a:xfrm rot="10800000">
            <a:off x="7626637" y="4148992"/>
            <a:ext cx="435133" cy="435133"/>
            <a:chOff x="2250831" y="2560320"/>
            <a:chExt cx="745587" cy="745587"/>
          </a:xfrm>
        </p:grpSpPr>
        <p:sp>
          <p:nvSpPr>
            <p:cNvPr id="20" name="泪滴形 19"/>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同心圆 2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smtClean="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5" name="文本框 34"/>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需求分析</a:t>
            </a:r>
          </a:p>
        </p:txBody>
      </p:sp>
      <p:grpSp>
        <p:nvGrpSpPr>
          <p:cNvPr id="36" name="组合 35"/>
          <p:cNvGrpSpPr/>
          <p:nvPr/>
        </p:nvGrpSpPr>
        <p:grpSpPr>
          <a:xfrm>
            <a:off x="1232535" y="1762760"/>
            <a:ext cx="2630170" cy="1936846"/>
            <a:chOff x="1232180" y="2517326"/>
            <a:chExt cx="2630458" cy="860086"/>
          </a:xfrm>
        </p:grpSpPr>
        <p:sp>
          <p:nvSpPr>
            <p:cNvPr id="10" name="文本框 9"/>
            <p:cNvSpPr txBox="1"/>
            <p:nvPr/>
          </p:nvSpPr>
          <p:spPr>
            <a:xfrm>
              <a:off x="1232180" y="2721805"/>
              <a:ext cx="2630458" cy="655607"/>
            </a:xfrm>
            <a:prstGeom prst="rect">
              <a:avLst/>
            </a:prstGeom>
            <a:noFill/>
          </p:spPr>
          <p:txBody>
            <a:bodyPr wrap="square" rtlCol="0">
              <a:spAutoFit/>
            </a:bodyPr>
            <a:lstStyle/>
            <a:p>
              <a:pPr>
                <a:spcBef>
                  <a:spcPts val="600"/>
                </a:spcBef>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zh-CN" altLang="en-US"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能够对学生的成绩进行录入，还有成绩的</a:t>
              </a:r>
              <a:r>
                <a:rPr lang="zh-CN" altLang="en-US"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增删改查</a:t>
              </a:r>
              <a:r>
                <a:rPr lang="zh-CN" altLang="en-US"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，并且能进行成绩的</a:t>
              </a:r>
              <a:r>
                <a:rPr lang="zh-CN" altLang="en-US"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计算并排名</a:t>
              </a:r>
              <a:r>
                <a:rPr lang="zh-CN" altLang="en-US"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，显示学生相关信息</a:t>
              </a:r>
            </a:p>
          </p:txBody>
        </p:sp>
        <p:sp>
          <p:nvSpPr>
            <p:cNvPr id="34" name="矩形 33"/>
            <p:cNvSpPr/>
            <p:nvPr/>
          </p:nvSpPr>
          <p:spPr>
            <a:xfrm>
              <a:off x="1232180" y="2517326"/>
              <a:ext cx="1446688" cy="204437"/>
            </a:xfrm>
            <a:prstGeom prst="rect">
              <a:avLst/>
            </a:prstGeom>
          </p:spPr>
          <p:txBody>
            <a:bodyPr wrap="square">
              <a:spAutoFit/>
            </a:bodyPr>
            <a:lstStyle/>
            <a:p>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功能分析</a:t>
              </a:r>
            </a:p>
          </p:txBody>
        </p:sp>
      </p:grpSp>
      <p:grpSp>
        <p:nvGrpSpPr>
          <p:cNvPr id="38" name="组合 37"/>
          <p:cNvGrpSpPr/>
          <p:nvPr/>
        </p:nvGrpSpPr>
        <p:grpSpPr>
          <a:xfrm>
            <a:off x="7096760" y="1797050"/>
            <a:ext cx="2865756" cy="1746494"/>
            <a:chOff x="1232180" y="2517326"/>
            <a:chExt cx="2643933" cy="624730"/>
          </a:xfrm>
        </p:grpSpPr>
        <p:sp>
          <p:nvSpPr>
            <p:cNvPr id="39" name="文本框 38"/>
            <p:cNvSpPr txBox="1"/>
            <p:nvPr/>
          </p:nvSpPr>
          <p:spPr>
            <a:xfrm>
              <a:off x="1245655" y="2713210"/>
              <a:ext cx="2630458" cy="428846"/>
            </a:xfrm>
            <a:prstGeom prst="rect">
              <a:avLst/>
            </a:prstGeom>
            <a:noFill/>
          </p:spPr>
          <p:txBody>
            <a:bodyPr wrap="square" rtlCol="0">
              <a:spAutoFit/>
            </a:bodyPr>
            <a:lstStyle/>
            <a:p>
              <a:pPr>
                <a:spcBef>
                  <a:spcPts val="600"/>
                </a:spcBef>
              </a:pPr>
              <a:r>
                <a:rPr 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可以对</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学生的</a:t>
              </a:r>
              <a:r>
                <a:rPr lang="zh-CN"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信息录入</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操作、</a:t>
              </a:r>
              <a:r>
                <a:rPr lang="zh-CN"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成绩数据表</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信息进行浏览，也可以对学生的信息进行查询</a:t>
              </a:r>
            </a:p>
          </p:txBody>
        </p:sp>
        <p:sp>
          <p:nvSpPr>
            <p:cNvPr id="40" name="矩形 39"/>
            <p:cNvSpPr/>
            <p:nvPr/>
          </p:nvSpPr>
          <p:spPr>
            <a:xfrm>
              <a:off x="1232180" y="2517326"/>
              <a:ext cx="1961419" cy="164679"/>
            </a:xfrm>
            <a:prstGeom prst="rect">
              <a:avLst/>
            </a:prstGeom>
          </p:spPr>
          <p:txBody>
            <a:bodyPr wrap="square">
              <a:spAutoFit/>
            </a:bodyPr>
            <a:lstStyle/>
            <a:p>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系统功能分析</a:t>
              </a:r>
            </a:p>
          </p:txBody>
        </p:sp>
      </p:grpSp>
      <p:grpSp>
        <p:nvGrpSpPr>
          <p:cNvPr id="44" name="组合 43"/>
          <p:cNvGrpSpPr/>
          <p:nvPr/>
        </p:nvGrpSpPr>
        <p:grpSpPr>
          <a:xfrm>
            <a:off x="3891280" y="4431030"/>
            <a:ext cx="2802890" cy="1651670"/>
            <a:chOff x="1232180" y="2517326"/>
            <a:chExt cx="2630458" cy="1206706"/>
          </a:xfrm>
        </p:grpSpPr>
        <p:sp>
          <p:nvSpPr>
            <p:cNvPr id="45" name="文本框 44"/>
            <p:cNvSpPr txBox="1"/>
            <p:nvPr/>
          </p:nvSpPr>
          <p:spPr>
            <a:xfrm>
              <a:off x="1232180" y="2848133"/>
              <a:ext cx="2630458" cy="875899"/>
            </a:xfrm>
            <a:prstGeom prst="rect">
              <a:avLst/>
            </a:prstGeom>
            <a:noFill/>
          </p:spPr>
          <p:txBody>
            <a:bodyPr wrap="square" rtlCol="0">
              <a:spAutoFit/>
            </a:bodyPr>
            <a:lstStyle/>
            <a:p>
              <a:pPr>
                <a:spcBef>
                  <a:spcPts val="600"/>
                </a:spcBef>
              </a:pPr>
              <a:r>
                <a:rPr 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系统安全、可靠</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a:t>
              </a:r>
              <a:r>
                <a:rPr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功能齐全</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a:t>
              </a:r>
              <a:r>
                <a:rPr dirty="0">
                  <a:solidFill>
                    <a:srgbClr val="FF0000"/>
                  </a:solidFill>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操作方便</a:t>
              </a:r>
              <a:r>
                <a:rPr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、界面友好直观</a:t>
              </a:r>
              <a:r>
                <a:rPr lang="zh-CN"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，利</a:t>
              </a:r>
              <a:r>
                <a:rPr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于维护和扩充</a:t>
              </a:r>
            </a:p>
          </p:txBody>
        </p:sp>
        <p:sp>
          <p:nvSpPr>
            <p:cNvPr id="46" name="矩形 45"/>
            <p:cNvSpPr/>
            <p:nvPr/>
          </p:nvSpPr>
          <p:spPr>
            <a:xfrm>
              <a:off x="1232180" y="2517326"/>
              <a:ext cx="2019300" cy="336349"/>
            </a:xfrm>
            <a:prstGeom prst="rect">
              <a:avLst/>
            </a:prstGeom>
          </p:spPr>
          <p:txBody>
            <a:bodyPr wrap="square">
              <a:spAutoFit/>
            </a:bodyPr>
            <a:lstStyle/>
            <a:p>
              <a:pPr algn="l"/>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系统性能要求</a:t>
              </a:r>
            </a:p>
          </p:txBody>
        </p:sp>
      </p:grpSp>
      <p:grpSp>
        <p:nvGrpSpPr>
          <p:cNvPr id="47" name="组合 46"/>
          <p:cNvGrpSpPr/>
          <p:nvPr/>
        </p:nvGrpSpPr>
        <p:grpSpPr>
          <a:xfrm>
            <a:off x="8312661" y="4358315"/>
            <a:ext cx="2630458" cy="2009747"/>
            <a:chOff x="1232180" y="2517326"/>
            <a:chExt cx="2630458" cy="2009747"/>
          </a:xfrm>
        </p:grpSpPr>
        <p:sp>
          <p:nvSpPr>
            <p:cNvPr id="48" name="文本框 47"/>
            <p:cNvSpPr txBox="1"/>
            <p:nvPr/>
          </p:nvSpPr>
          <p:spPr>
            <a:xfrm>
              <a:off x="1232180" y="3050698"/>
              <a:ext cx="2630458" cy="1476375"/>
            </a:xfrm>
            <a:prstGeom prst="rect">
              <a:avLst/>
            </a:prstGeom>
            <a:noFill/>
          </p:spPr>
          <p:txBody>
            <a:bodyPr wrap="square" rtlCol="0">
              <a:spAutoFit/>
            </a:bodyPr>
            <a:lstStyle/>
            <a:p>
              <a:pPr>
                <a:spcBef>
                  <a:spcPts val="600"/>
                </a:spcBef>
              </a:pPr>
              <a:r>
                <a:rPr 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dirty="0">
                  <a:latin typeface="微软雅黑" panose="020B0503020204020204" charset="-122"/>
                  <a:ea typeface="微软雅黑" panose="020B0503020204020204" charset="-122"/>
                  <a:cs typeface="阿里巴巴普惠体 2.0 55 Regular" panose="00020600040101010101" pitchFamily="18" charset="-122"/>
                  <a:sym typeface="阿里巴巴普惠体 2.0 55 Regular" panose="00020600040101010101" pitchFamily="18" charset="-122"/>
                </a:rPr>
                <a:t>学生成绩管理系统：成绩录入、删除、修改、查询、计算以及排名、显示信息、保存信息并退出系统。</a:t>
              </a:r>
            </a:p>
          </p:txBody>
        </p:sp>
        <p:sp>
          <p:nvSpPr>
            <p:cNvPr id="49" name="矩形 48"/>
            <p:cNvSpPr/>
            <p:nvPr/>
          </p:nvSpPr>
          <p:spPr>
            <a:xfrm>
              <a:off x="1232180" y="2517326"/>
              <a:ext cx="2019300" cy="460375"/>
            </a:xfrm>
            <a:prstGeom prst="rect">
              <a:avLst/>
            </a:prstGeom>
          </p:spPr>
          <p:txBody>
            <a:bodyPr wrap="none">
              <a:spAutoFit/>
            </a:bodyPr>
            <a:lstStyle/>
            <a:p>
              <a:pPr algn="l"/>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系统功能模块</a:t>
              </a:r>
            </a:p>
          </p:txBody>
        </p:sp>
      </p:grpSp>
    </p:spTree>
  </p:cSld>
  <p:clrMapOvr>
    <a:masterClrMapping/>
  </p:clrMapOvr>
  <p:timing>
    <p:tnLst>
      <p:par>
        <p:cTn id="1" dur="indefinite" restart="never" nodeType="tmRoot"/>
      </p:par>
    </p:tnLst>
    <p:bldLst>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模块框架图</a:t>
            </a:r>
          </a:p>
        </p:txBody>
      </p:sp>
      <p:pic>
        <p:nvPicPr>
          <p:cNvPr id="2" name="图片 42"/>
          <p:cNvPicPr>
            <a:picLocks noChangeAspect="1"/>
          </p:cNvPicPr>
          <p:nvPr/>
        </p:nvPicPr>
        <p:blipFill>
          <a:blip r:embed="rId2"/>
          <a:stretch>
            <a:fillRect/>
          </a:stretch>
        </p:blipFill>
        <p:spPr>
          <a:xfrm>
            <a:off x="2235835" y="974090"/>
            <a:ext cx="7852410" cy="531685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任务分工</a:t>
            </a:r>
          </a:p>
        </p:txBody>
      </p:sp>
      <p:graphicFrame>
        <p:nvGraphicFramePr>
          <p:cNvPr id="5" name="表格 4"/>
          <p:cNvGraphicFramePr/>
          <p:nvPr>
            <p:custDataLst>
              <p:tags r:id="rId1"/>
            </p:custDataLst>
          </p:nvPr>
        </p:nvGraphicFramePr>
        <p:xfrm>
          <a:off x="1387475" y="1833880"/>
          <a:ext cx="9417050" cy="3516630"/>
        </p:xfrm>
        <a:graphic>
          <a:graphicData uri="http://schemas.openxmlformats.org/drawingml/2006/table">
            <a:tbl>
              <a:tblPr firstRow="1" bandRow="1">
                <a:tableStyleId>{F5AB1C69-6EDB-4FF4-983F-18BD219EF322}</a:tableStyleId>
              </a:tblPr>
              <a:tblGrid>
                <a:gridCol w="2660015">
                  <a:extLst>
                    <a:ext uri="{9D8B030D-6E8A-4147-A177-3AD203B41FA5}">
                      <a16:colId xmlns:a16="http://schemas.microsoft.com/office/drawing/2014/main" val="20000"/>
                    </a:ext>
                  </a:extLst>
                </a:gridCol>
                <a:gridCol w="6757035">
                  <a:extLst>
                    <a:ext uri="{9D8B030D-6E8A-4147-A177-3AD203B41FA5}">
                      <a16:colId xmlns:a16="http://schemas.microsoft.com/office/drawing/2014/main" val="20001"/>
                    </a:ext>
                  </a:extLst>
                </a:gridCol>
              </a:tblGrid>
              <a:tr h="586105">
                <a:tc>
                  <a:txBody>
                    <a:bodyPr/>
                    <a:lstStyle/>
                    <a:p>
                      <a:pPr algn="just">
                        <a:buNone/>
                      </a:pPr>
                      <a:r>
                        <a:rPr lang="zh-CN" altLang="en-US" sz="2800">
                          <a:latin typeface="微软雅黑" panose="020B0503020204020204" charset="-122"/>
                          <a:ea typeface="微软雅黑" panose="020B0503020204020204" charset="-122"/>
                        </a:rPr>
                        <a:t>姓名</a:t>
                      </a:r>
                    </a:p>
                  </a:txBody>
                  <a:tcPr/>
                </a:tc>
                <a:tc>
                  <a:txBody>
                    <a:bodyPr/>
                    <a:lstStyle/>
                    <a:p>
                      <a:pPr algn="just">
                        <a:buNone/>
                      </a:pPr>
                      <a:r>
                        <a:rPr lang="zh-CN" altLang="en-US" sz="2800">
                          <a:latin typeface="微软雅黑" panose="020B0503020204020204" charset="-122"/>
                          <a:ea typeface="微软雅黑" panose="020B0503020204020204" charset="-122"/>
                        </a:rPr>
                        <a:t>分工</a:t>
                      </a:r>
                    </a:p>
                  </a:txBody>
                  <a:tcPr/>
                </a:tc>
                <a:extLst>
                  <a:ext uri="{0D108BD9-81ED-4DB2-BD59-A6C34878D82A}">
                    <a16:rowId xmlns:a16="http://schemas.microsoft.com/office/drawing/2014/main" val="10000"/>
                  </a:ext>
                </a:extLst>
              </a:tr>
              <a:tr h="586105">
                <a:tc>
                  <a:txBody>
                    <a:bodyPr/>
                    <a:lstStyle/>
                    <a:p>
                      <a:pPr algn="just">
                        <a:buNone/>
                      </a:pPr>
                      <a:r>
                        <a:rPr lang="zh-CN" altLang="en-US" sz="2800">
                          <a:latin typeface="微软雅黑" panose="020B0503020204020204" charset="-122"/>
                          <a:ea typeface="微软雅黑" panose="020B0503020204020204" charset="-122"/>
                        </a:rPr>
                        <a:t>何倩</a:t>
                      </a:r>
                    </a:p>
                  </a:txBody>
                  <a:tcPr/>
                </a:tc>
                <a:tc>
                  <a:txBody>
                    <a:bodyPr/>
                    <a:lstStyle/>
                    <a:p>
                      <a:pPr algn="just">
                        <a:buNone/>
                      </a:pPr>
                      <a:r>
                        <a:rPr lang="zh-CN" altLang="en-US" sz="2000">
                          <a:latin typeface="微软雅黑" panose="020B0503020204020204" charset="-122"/>
                          <a:ea typeface="微软雅黑" panose="020B0503020204020204" charset="-122"/>
                        </a:rPr>
                        <a:t>实现系统中的录入和删除功能，且参与了实训报告的撰写。</a:t>
                      </a:r>
                    </a:p>
                  </a:txBody>
                  <a:tcPr/>
                </a:tc>
                <a:extLst>
                  <a:ext uri="{0D108BD9-81ED-4DB2-BD59-A6C34878D82A}">
                    <a16:rowId xmlns:a16="http://schemas.microsoft.com/office/drawing/2014/main" val="10001"/>
                  </a:ext>
                </a:extLst>
              </a:tr>
              <a:tr h="586105">
                <a:tc>
                  <a:txBody>
                    <a:bodyPr/>
                    <a:lstStyle/>
                    <a:p>
                      <a:pPr algn="just">
                        <a:buNone/>
                      </a:pPr>
                      <a:r>
                        <a:rPr lang="zh-CN" altLang="en-US" sz="2800">
                          <a:latin typeface="微软雅黑" panose="020B0503020204020204" charset="-122"/>
                          <a:ea typeface="微软雅黑" panose="020B0503020204020204" charset="-122"/>
                        </a:rPr>
                        <a:t>刘焦</a:t>
                      </a:r>
                    </a:p>
                  </a:txBody>
                  <a:tcPr/>
                </a:tc>
                <a:tc>
                  <a:txBody>
                    <a:bodyPr/>
                    <a:lstStyle/>
                    <a:p>
                      <a:pPr algn="just">
                        <a:buNone/>
                      </a:pPr>
                      <a:r>
                        <a:rPr lang="zh-CN" altLang="en-US" sz="2000">
                          <a:latin typeface="微软雅黑" panose="020B0503020204020204" charset="-122"/>
                          <a:ea typeface="微软雅黑" panose="020B0503020204020204" charset="-122"/>
                          <a:cs typeface="微软雅黑" panose="020B0503020204020204" charset="-122"/>
                        </a:rPr>
                        <a:t>实现了系统中的计算成绩功能，制作了</a:t>
                      </a:r>
                      <a:r>
                        <a:rPr lang="en-US" altLang="zh-CN" sz="2000">
                          <a:latin typeface="微软雅黑" panose="020B0503020204020204" charset="-122"/>
                          <a:ea typeface="微软雅黑" panose="020B0503020204020204" charset="-122"/>
                          <a:cs typeface="微软雅黑" panose="020B0503020204020204" charset="-122"/>
                        </a:rPr>
                        <a:t>ppt.</a:t>
                      </a:r>
                    </a:p>
                  </a:txBody>
                  <a:tcPr/>
                </a:tc>
                <a:extLst>
                  <a:ext uri="{0D108BD9-81ED-4DB2-BD59-A6C34878D82A}">
                    <a16:rowId xmlns:a16="http://schemas.microsoft.com/office/drawing/2014/main" val="10002"/>
                  </a:ext>
                </a:extLst>
              </a:tr>
              <a:tr h="586105">
                <a:tc>
                  <a:txBody>
                    <a:bodyPr/>
                    <a:lstStyle/>
                    <a:p>
                      <a:pPr algn="just">
                        <a:buNone/>
                      </a:pPr>
                      <a:r>
                        <a:rPr lang="zh-CN" altLang="en-US" sz="2800">
                          <a:latin typeface="微软雅黑" panose="020B0503020204020204" charset="-122"/>
                          <a:ea typeface="微软雅黑" panose="020B0503020204020204" charset="-122"/>
                        </a:rPr>
                        <a:t>王世莉</a:t>
                      </a:r>
                    </a:p>
                  </a:txBody>
                  <a:tcPr/>
                </a:tc>
                <a:tc>
                  <a:txBody>
                    <a:bodyPr/>
                    <a:lstStyle/>
                    <a:p>
                      <a:pPr algn="just">
                        <a:buNone/>
                      </a:pPr>
                      <a:r>
                        <a:rPr lang="zh-CN" altLang="en-US" sz="2000">
                          <a:latin typeface="微软雅黑" panose="020B0503020204020204" charset="-122"/>
                          <a:ea typeface="微软雅黑" panose="020B0503020204020204" charset="-122"/>
                        </a:rPr>
                        <a:t>实现了系统中修改成绩的功能，</a:t>
                      </a:r>
                      <a:r>
                        <a:rPr lang="zh-CN" altLang="en-US" sz="2000">
                          <a:latin typeface="微软雅黑" panose="020B0503020204020204" charset="-122"/>
                          <a:ea typeface="微软雅黑" panose="020B0503020204020204" charset="-122"/>
                          <a:sym typeface="+mn-ea"/>
                        </a:rPr>
                        <a:t>且参与了实训报告的撰写。</a:t>
                      </a:r>
                    </a:p>
                  </a:txBody>
                  <a:tcPr/>
                </a:tc>
                <a:extLst>
                  <a:ext uri="{0D108BD9-81ED-4DB2-BD59-A6C34878D82A}">
                    <a16:rowId xmlns:a16="http://schemas.microsoft.com/office/drawing/2014/main" val="10003"/>
                  </a:ext>
                </a:extLst>
              </a:tr>
              <a:tr h="586105">
                <a:tc>
                  <a:txBody>
                    <a:bodyPr/>
                    <a:lstStyle/>
                    <a:p>
                      <a:pPr algn="just">
                        <a:buNone/>
                      </a:pPr>
                      <a:r>
                        <a:rPr lang="zh-CN" altLang="en-US" sz="2800">
                          <a:latin typeface="微软雅黑" panose="020B0503020204020204" charset="-122"/>
                          <a:ea typeface="微软雅黑" panose="020B0503020204020204" charset="-122"/>
                        </a:rPr>
                        <a:t>杨冰玲</a:t>
                      </a:r>
                    </a:p>
                  </a:txBody>
                  <a:tcPr/>
                </a:tc>
                <a:tc>
                  <a:txBody>
                    <a:bodyPr/>
                    <a:lstStyle/>
                    <a:p>
                      <a:pPr algn="just">
                        <a:buNone/>
                      </a:pPr>
                      <a:r>
                        <a:rPr lang="zh-CN" altLang="en-US" sz="2000">
                          <a:latin typeface="微软雅黑" panose="020B0503020204020204" charset="-122"/>
                          <a:ea typeface="微软雅黑" panose="020B0503020204020204" charset="-122"/>
                        </a:rPr>
                        <a:t>实现了系统中以各种方式的查询成绩的功能。</a:t>
                      </a:r>
                    </a:p>
                  </a:txBody>
                  <a:tcPr/>
                </a:tc>
                <a:extLst>
                  <a:ext uri="{0D108BD9-81ED-4DB2-BD59-A6C34878D82A}">
                    <a16:rowId xmlns:a16="http://schemas.microsoft.com/office/drawing/2014/main" val="10004"/>
                  </a:ext>
                </a:extLst>
              </a:tr>
              <a:tr h="586105">
                <a:tc>
                  <a:txBody>
                    <a:bodyPr/>
                    <a:lstStyle/>
                    <a:p>
                      <a:pPr algn="just">
                        <a:buNone/>
                      </a:pPr>
                      <a:r>
                        <a:rPr lang="zh-CN" altLang="en-US" sz="2800">
                          <a:latin typeface="微软雅黑" panose="020B0503020204020204" charset="-122"/>
                          <a:ea typeface="微软雅黑" panose="020B0503020204020204" charset="-122"/>
                        </a:rPr>
                        <a:t>刘雪静</a:t>
                      </a:r>
                    </a:p>
                  </a:txBody>
                  <a:tcPr/>
                </a:tc>
                <a:tc>
                  <a:txBody>
                    <a:bodyPr/>
                    <a:lstStyle/>
                    <a:p>
                      <a:pPr algn="just">
                        <a:buNone/>
                      </a:pPr>
                      <a:r>
                        <a:rPr lang="zh-CN" altLang="en-US" sz="2000">
                          <a:latin typeface="微软雅黑" panose="020B0503020204020204" charset="-122"/>
                          <a:ea typeface="微软雅黑" panose="020B0503020204020204" charset="-122"/>
                          <a:sym typeface="+mn-ea"/>
                        </a:rPr>
                        <a:t>实现了系统中以各种方式的查询成绩的功能。</a:t>
                      </a:r>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2076179"/>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82369" y="2344348"/>
            <a:ext cx="7350125" cy="768350"/>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内容介绍</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smtClean="0">
                <a:latin typeface="江城斜黑体 900W" panose="020B0A00000000000000" pitchFamily="34" charset="-122"/>
                <a:ea typeface="江城斜黑体 900W" panose="020B0A00000000000000" pitchFamily="34" charset="-122"/>
              </a:rPr>
              <a:t>02</a:t>
            </a:r>
            <a:endParaRPr lang="zh-CN" altLang="en-US" sz="5400" dirty="0">
              <a:latin typeface="江城斜黑体 900W" panose="020B0A00000000000000" pitchFamily="34" charset="-122"/>
              <a:ea typeface="江城斜黑体 900W" panose="020B0A00000000000000"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系统描述</a:t>
            </a:r>
          </a:p>
        </p:txBody>
      </p:sp>
      <p:sp>
        <p:nvSpPr>
          <p:cNvPr id="3" name="文本框 2"/>
          <p:cNvSpPr txBox="1"/>
          <p:nvPr/>
        </p:nvSpPr>
        <p:spPr>
          <a:xfrm>
            <a:off x="1755775" y="2228850"/>
            <a:ext cx="8680450" cy="2861310"/>
          </a:xfrm>
          <a:prstGeom prst="rect">
            <a:avLst/>
          </a:prstGeom>
          <a:noFill/>
        </p:spPr>
        <p:txBody>
          <a:bodyPr wrap="square" rtlCol="0">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en-US" altLang="zh-CN" sz="2000">
                <a:latin typeface="微软雅黑" panose="020B0503020204020204" charset="-122"/>
                <a:ea typeface="微软雅黑" panose="020B0503020204020204" charset="-122"/>
                <a:cs typeface="微软雅黑" panose="020B0503020204020204" charset="-122"/>
              </a:rPr>
              <a:t>   </a:t>
            </a:r>
            <a:r>
              <a:rPr lang="zh-CN" altLang="en-US" sz="2000">
                <a:latin typeface="微软雅黑" panose="020B0503020204020204" charset="-122"/>
                <a:ea typeface="微软雅黑" panose="020B0503020204020204" charset="-122"/>
                <a:cs typeface="微软雅黑" panose="020B0503020204020204" charset="-122"/>
              </a:rPr>
              <a:t>学生成绩管理系统的目的是更快的统计学生成绩并进行排名，明确学生学习的优势与劣势，能够对输入的数据进行自动保存，防止数据丢失。</a:t>
            </a:r>
            <a:r>
              <a:rPr sz="2000">
                <a:latin typeface="微软雅黑" panose="020B0503020204020204" charset="-122"/>
                <a:ea typeface="微软雅黑" panose="020B0503020204020204" charset="-122"/>
                <a:cs typeface="微软雅黑" panose="020B0503020204020204" charset="-122"/>
              </a:rPr>
              <a:t>实现学生成绩管理系统首先需要明确用户对学生成绩管理系统的需求，比如录入成绩、删除成绩、修改成绩、成绩查询（按学号查询、按姓名查询、全班排名查询）、成绩计算并排名、成绩的显示、保存信息并退出系统等功能的实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278795" y="2734873"/>
            <a:ext cx="4059765" cy="2613023"/>
          </a:xfrm>
          <a:prstGeom prst="rect">
            <a:avLst/>
          </a:prstGeom>
          <a:noFill/>
        </p:spPr>
        <p:txBody>
          <a:bodyPr wrap="square" rtlCol="0">
            <a:spAutoFit/>
          </a:bodyPr>
          <a:lstStyle/>
          <a:p>
            <a:pPr algn="just">
              <a:lnSpc>
                <a:spcPct val="130000"/>
              </a:lnSpc>
            </a:pPr>
            <a:r>
              <a:rPr lang="en-US"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dirty="0">
                <a:solidFill>
                  <a:srgbClr val="3A3A3A"/>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用C++</a:t>
            </a:r>
            <a:r>
              <a:rPr dirty="0" err="1">
                <a:solidFill>
                  <a:srgbClr val="3A3A3A"/>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进行编写，根据学生成绩管理系统的相关要求以及要实现的功能，先对相关函数进行函数声明，然后利用</a:t>
            </a:r>
            <a:r>
              <a:rPr dirty="0" err="1">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数组</a:t>
            </a:r>
            <a:r>
              <a:rPr dirty="0" smtClean="0">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a:t>
            </a:r>
            <a:r>
              <a:rPr lang="zh-CN" altLang="en-US" dirty="0" smtClean="0">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冒泡排序</a:t>
            </a:r>
            <a:r>
              <a:rPr dirty="0" smtClean="0">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a:t>
            </a:r>
            <a:r>
              <a:rPr dirty="0" err="1">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选择、循环、函数、指针、结构体、链表</a:t>
            </a:r>
            <a:r>
              <a:rPr dirty="0">
                <a:solidFill>
                  <a:srgbClr val="3A3A3A"/>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 还有包括整个框架的构思，</a:t>
            </a:r>
            <a:r>
              <a:rPr dirty="0">
                <a:solidFill>
                  <a:srgbClr val="FF0000"/>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图、栈、队列</a:t>
            </a:r>
            <a:r>
              <a:rPr dirty="0">
                <a:solidFill>
                  <a:srgbClr val="3A3A3A"/>
                </a:solidFill>
                <a:latin typeface="微软雅黑" panose="020B0503020204020204" charset="-122"/>
                <a:ea typeface="微软雅黑" panose="020B0503020204020204" charset="-122"/>
                <a:cs typeface="微软雅黑" panose="020B0503020204020204" charset="-122"/>
                <a:sym typeface="阿里巴巴普惠体 2.0 55 Regular" panose="00020600040101010101" pitchFamily="18" charset="-122"/>
              </a:rPr>
              <a:t>等等的运用，最终构成了整个程序。</a:t>
            </a:r>
          </a:p>
        </p:txBody>
      </p:sp>
      <p:sp>
        <p:nvSpPr>
          <p:cNvPr id="23" name="文本框 22"/>
          <p:cNvSpPr txBox="1"/>
          <p:nvPr/>
        </p:nvSpPr>
        <p:spPr>
          <a:xfrm>
            <a:off x="7354994" y="2195153"/>
            <a:ext cx="3835519" cy="398780"/>
          </a:xfrm>
          <a:prstGeom prst="rect">
            <a:avLst/>
          </a:prstGeom>
          <a:solidFill>
            <a:srgbClr val="3A3A3A"/>
          </a:solid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000" i="0" kern="0" cap="none" spc="0" normalizeH="0" baseline="0" noProof="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算法思路</a:t>
            </a:r>
          </a:p>
        </p:txBody>
      </p:sp>
      <p:sp>
        <p:nvSpPr>
          <p:cNvPr id="26" name="文本框 25"/>
          <p:cNvSpPr txBox="1"/>
          <p:nvPr/>
        </p:nvSpPr>
        <p:spPr>
          <a:xfrm>
            <a:off x="3891069" y="110433"/>
            <a:ext cx="4353046" cy="46037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算法思路</a:t>
            </a:r>
          </a:p>
        </p:txBody>
      </p:sp>
      <p:pic>
        <p:nvPicPr>
          <p:cNvPr id="2" name="图片 -2147482583" descr="1"/>
          <p:cNvPicPr>
            <a:picLocks noChangeAspect="1"/>
          </p:cNvPicPr>
          <p:nvPr/>
        </p:nvPicPr>
        <p:blipFill>
          <a:blip r:embed="rId2"/>
          <a:stretch>
            <a:fillRect/>
          </a:stretch>
        </p:blipFill>
        <p:spPr>
          <a:xfrm>
            <a:off x="782955" y="1097280"/>
            <a:ext cx="5400675" cy="4996180"/>
          </a:xfrm>
          <a:prstGeom prst="rect">
            <a:avLst/>
          </a:prstGeom>
          <a:noFill/>
          <a:ln w="9525">
            <a:noFill/>
          </a:ln>
        </p:spPr>
      </p:pic>
      <p:sp>
        <p:nvSpPr>
          <p:cNvPr id="4" name="文本框 3"/>
          <p:cNvSpPr txBox="1"/>
          <p:nvPr/>
        </p:nvSpPr>
        <p:spPr>
          <a:xfrm>
            <a:off x="2283460" y="6230620"/>
            <a:ext cx="2214880"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rPr>
              <a:t>学生成绩系统主流程图</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ab14b54-f189-4ee3-bd13-70d7f0fe9a40}"/>
  <p:tag name="TABLE_ENDDRAG_ORIGIN_RECT" val="741*295"/>
  <p:tag name="TABLE_ENDDRAG_RECT" val="144*145*741*29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320,&quot;width&quot;:64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779</Words>
  <Application>Microsoft Office PowerPoint</Application>
  <PresentationFormat>宽屏</PresentationFormat>
  <Paragraphs>120</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阿里巴巴普惠体 2.0 55 Regular</vt:lpstr>
      <vt:lpstr>江城斜黑体 900W</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hq</cp:lastModifiedBy>
  <cp:revision>109</cp:revision>
  <dcterms:created xsi:type="dcterms:W3CDTF">2017-03-03T07:55:00Z</dcterms:created>
  <dcterms:modified xsi:type="dcterms:W3CDTF">2022-01-07T03:48:34Z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43C57784B769428A876EBEE3A0BB01EC</vt:lpwstr>
  </property>
</Properties>
</file>