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71" r:id="rId6"/>
    <p:sldId id="301" r:id="rId7"/>
    <p:sldId id="259" r:id="rId8"/>
    <p:sldId id="267" r:id="rId9"/>
    <p:sldId id="302" r:id="rId10"/>
    <p:sldId id="292" r:id="rId11"/>
    <p:sldId id="293" r:id="rId12"/>
    <p:sldId id="294" r:id="rId13"/>
    <p:sldId id="295" r:id="rId14"/>
    <p:sldId id="260" r:id="rId15"/>
    <p:sldId id="263" r:id="rId16"/>
    <p:sldId id="264" r:id="rId17"/>
    <p:sldId id="296" r:id="rId18"/>
    <p:sldId id="297" r:id="rId19"/>
    <p:sldId id="298" r:id="rId20"/>
    <p:sldId id="299" r:id="rId21"/>
    <p:sldId id="303" r:id="rId22"/>
    <p:sldId id="300" r:id="rId23"/>
    <p:sldId id="261" r:id="rId24"/>
    <p:sldId id="284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62"/>
    <a:srgbClr val="83CAC7"/>
    <a:srgbClr val="3790CE"/>
    <a:srgbClr val="E0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F7C4-8F93-4C41-90FE-AA98CC5C660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B4CE-50D3-49DC-B081-05A0CD50F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8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B4CE-50D3-49DC-B081-05A0CD50F3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3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5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5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81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3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28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11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3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6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4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0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3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5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66DE-A9BF-4553-B074-A17DB1ED23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5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-189567" y="-769788"/>
            <a:ext cx="1103967" cy="1438986"/>
            <a:chOff x="-526947" y="3645243"/>
            <a:chExt cx="5245623" cy="6837503"/>
          </a:xfrm>
        </p:grpSpPr>
        <p:sp>
          <p:nvSpPr>
            <p:cNvPr id="3" name="任意多边形 2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 flipH="1">
            <a:off x="11277503" y="6178988"/>
            <a:ext cx="1103967" cy="1438986"/>
            <a:chOff x="-526947" y="3645243"/>
            <a:chExt cx="5245623" cy="6837503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7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9232" y="1162594"/>
            <a:ext cx="10443202" cy="4540566"/>
          </a:xfrm>
          <a:prstGeom prst="rect">
            <a:avLst/>
          </a:prstGeom>
          <a:gradFill>
            <a:gsLst>
              <a:gs pos="9000">
                <a:srgbClr val="3790CE"/>
              </a:gs>
              <a:gs pos="87000">
                <a:srgbClr val="83CAC7"/>
              </a:gs>
            </a:gsLst>
            <a:lin ang="27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711937" y="5041163"/>
            <a:ext cx="4105598" cy="4726005"/>
            <a:chOff x="-526948" y="5069162"/>
            <a:chExt cx="5408913" cy="6226271"/>
          </a:xfrm>
        </p:grpSpPr>
        <p:sp>
          <p:nvSpPr>
            <p:cNvPr id="9" name="任意多边形 8"/>
            <p:cNvSpPr/>
            <p:nvPr/>
          </p:nvSpPr>
          <p:spPr>
            <a:xfrm rot="2700000">
              <a:off x="-363658" y="5069162"/>
              <a:ext cx="5245624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635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700000">
              <a:off x="-526948" y="6049810"/>
              <a:ext cx="5245623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13588" y="-2349996"/>
            <a:ext cx="3049099" cy="3916285"/>
            <a:chOff x="9419006" y="-1620325"/>
            <a:chExt cx="2138766" cy="2689708"/>
          </a:xfrm>
        </p:grpSpPr>
        <p:sp>
          <p:nvSpPr>
            <p:cNvPr id="12" name="矩形 11"/>
            <p:cNvSpPr/>
            <p:nvPr/>
          </p:nvSpPr>
          <p:spPr>
            <a:xfrm rot="2700000">
              <a:off x="9419006" y="-106938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9419006" y="-1620325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39830" y="2459908"/>
            <a:ext cx="950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学生成绩信息管理系统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60608" y="4565212"/>
            <a:ext cx="3739532" cy="442219"/>
          </a:xfrm>
          <a:prstGeom prst="roundRect">
            <a:avLst>
              <a:gd name="adj" fmla="val 19650"/>
            </a:avLst>
          </a:prstGeom>
          <a:solidFill>
            <a:schemeClr val="bg1"/>
          </a:solidFill>
          <a:ln w="76200" cap="flat" cmpd="sng" algn="ctr">
            <a:noFill/>
            <a:prstDash val="solid"/>
            <a:miter lim="800000"/>
          </a:ln>
          <a:effectLst>
            <a:glow rad="63500">
              <a:srgbClr val="596481">
                <a:alpha val="10000"/>
              </a:srgbClr>
            </a:glow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小组成员：赵宇湘、张益、谢鑫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760608" y="5100216"/>
            <a:ext cx="1867953" cy="442219"/>
          </a:xfrm>
          <a:prstGeom prst="roundRect">
            <a:avLst>
              <a:gd name="adj" fmla="val 1965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596481">
                <a:alpha val="10000"/>
              </a:srgbClr>
            </a:glow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汇报人：谢鑫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995816" y="6162821"/>
            <a:ext cx="283662" cy="283662"/>
            <a:chOff x="794337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794337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8014154" y="5898401"/>
              <a:ext cx="246374" cy="16917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441155" y="6172078"/>
            <a:ext cx="265148" cy="265148"/>
            <a:chOff x="840160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840160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8491628" y="5905299"/>
              <a:ext cx="205070" cy="174649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867980" y="6172078"/>
            <a:ext cx="265148" cy="265148"/>
            <a:chOff x="885983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885983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8949920" y="5885676"/>
              <a:ext cx="201346" cy="200574"/>
            </a:xfrm>
            <a:custGeom>
              <a:avLst/>
              <a:gdLst>
                <a:gd name="T0" fmla="*/ 862 w 954"/>
                <a:gd name="T1" fmla="*/ 813 h 944"/>
                <a:gd name="T2" fmla="*/ 763 w 954"/>
                <a:gd name="T3" fmla="*/ 813 h 944"/>
                <a:gd name="T4" fmla="*/ 625 w 954"/>
                <a:gd name="T5" fmla="*/ 549 h 944"/>
                <a:gd name="T6" fmla="*/ 611 w 954"/>
                <a:gd name="T7" fmla="*/ 601 h 944"/>
                <a:gd name="T8" fmla="*/ 535 w 954"/>
                <a:gd name="T9" fmla="*/ 658 h 944"/>
                <a:gd name="T10" fmla="*/ 782 w 954"/>
                <a:gd name="T11" fmla="*/ 932 h 944"/>
                <a:gd name="T12" fmla="*/ 941 w 954"/>
                <a:gd name="T13" fmla="*/ 826 h 944"/>
                <a:gd name="T14" fmla="*/ 824 w 954"/>
                <a:gd name="T15" fmla="*/ 704 h 944"/>
                <a:gd name="T16" fmla="*/ 650 w 954"/>
                <a:gd name="T17" fmla="*/ 561 h 944"/>
                <a:gd name="T18" fmla="*/ 345 w 954"/>
                <a:gd name="T19" fmla="*/ 335 h 944"/>
                <a:gd name="T20" fmla="*/ 397 w 954"/>
                <a:gd name="T21" fmla="*/ 321 h 944"/>
                <a:gd name="T22" fmla="*/ 411 w 954"/>
                <a:gd name="T23" fmla="*/ 269 h 944"/>
                <a:gd name="T24" fmla="*/ 423 w 954"/>
                <a:gd name="T25" fmla="*/ 221 h 944"/>
                <a:gd name="T26" fmla="*/ 184 w 954"/>
                <a:gd name="T27" fmla="*/ 21 h 944"/>
                <a:gd name="T28" fmla="*/ 151 w 954"/>
                <a:gd name="T29" fmla="*/ 267 h 944"/>
                <a:gd name="T30" fmla="*/ 1 w 954"/>
                <a:gd name="T31" fmla="*/ 204 h 944"/>
                <a:gd name="T32" fmla="*/ 284 w 954"/>
                <a:gd name="T33" fmla="*/ 406 h 944"/>
                <a:gd name="T34" fmla="*/ 320 w 954"/>
                <a:gd name="T35" fmla="*/ 360 h 944"/>
                <a:gd name="T36" fmla="*/ 920 w 954"/>
                <a:gd name="T37" fmla="*/ 91 h 944"/>
                <a:gd name="T38" fmla="*/ 791 w 954"/>
                <a:gd name="T39" fmla="*/ 0 h 944"/>
                <a:gd name="T40" fmla="*/ 448 w 954"/>
                <a:gd name="T41" fmla="*/ 306 h 944"/>
                <a:gd name="T42" fmla="*/ 399 w 954"/>
                <a:gd name="T43" fmla="*/ 376 h 944"/>
                <a:gd name="T44" fmla="*/ 357 w 954"/>
                <a:gd name="T45" fmla="*/ 397 h 944"/>
                <a:gd name="T46" fmla="*/ 362 w 954"/>
                <a:gd name="T47" fmla="*/ 527 h 944"/>
                <a:gd name="T48" fmla="*/ 85 w 954"/>
                <a:gd name="T49" fmla="*/ 768 h 944"/>
                <a:gd name="T50" fmla="*/ 55 w 954"/>
                <a:gd name="T51" fmla="*/ 944 h 944"/>
                <a:gd name="T52" fmla="*/ 198 w 954"/>
                <a:gd name="T53" fmla="*/ 800 h 944"/>
                <a:gd name="T54" fmla="*/ 423 w 954"/>
                <a:gd name="T55" fmla="*/ 588 h 944"/>
                <a:gd name="T56" fmla="*/ 549 w 954"/>
                <a:gd name="T57" fmla="*/ 588 h 944"/>
                <a:gd name="T58" fmla="*/ 585 w 954"/>
                <a:gd name="T59" fmla="*/ 509 h 944"/>
                <a:gd name="T60" fmla="*/ 639 w 954"/>
                <a:gd name="T61" fmla="*/ 498 h 944"/>
                <a:gd name="T62" fmla="*/ 920 w 954"/>
                <a:gd name="T63" fmla="*/ 9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4" h="944">
                  <a:moveTo>
                    <a:pt x="813" y="764"/>
                  </a:moveTo>
                  <a:cubicBezTo>
                    <a:pt x="840" y="764"/>
                    <a:pt x="862" y="786"/>
                    <a:pt x="862" y="813"/>
                  </a:cubicBezTo>
                  <a:cubicBezTo>
                    <a:pt x="862" y="841"/>
                    <a:pt x="840" y="863"/>
                    <a:pt x="813" y="863"/>
                  </a:cubicBezTo>
                  <a:cubicBezTo>
                    <a:pt x="786" y="863"/>
                    <a:pt x="763" y="841"/>
                    <a:pt x="763" y="813"/>
                  </a:cubicBezTo>
                  <a:cubicBezTo>
                    <a:pt x="763" y="786"/>
                    <a:pt x="786" y="764"/>
                    <a:pt x="813" y="764"/>
                  </a:cubicBezTo>
                  <a:close/>
                  <a:moveTo>
                    <a:pt x="625" y="549"/>
                  </a:moveTo>
                  <a:lnTo>
                    <a:pt x="637" y="574"/>
                  </a:lnTo>
                  <a:lnTo>
                    <a:pt x="611" y="601"/>
                  </a:lnTo>
                  <a:lnTo>
                    <a:pt x="586" y="625"/>
                  </a:lnTo>
                  <a:cubicBezTo>
                    <a:pt x="571" y="640"/>
                    <a:pt x="554" y="651"/>
                    <a:pt x="535" y="658"/>
                  </a:cubicBezTo>
                  <a:lnTo>
                    <a:pt x="703" y="826"/>
                  </a:lnTo>
                  <a:lnTo>
                    <a:pt x="782" y="932"/>
                  </a:lnTo>
                  <a:lnTo>
                    <a:pt x="824" y="943"/>
                  </a:lnTo>
                  <a:lnTo>
                    <a:pt x="941" y="826"/>
                  </a:lnTo>
                  <a:lnTo>
                    <a:pt x="930" y="783"/>
                  </a:lnTo>
                  <a:lnTo>
                    <a:pt x="824" y="704"/>
                  </a:lnTo>
                  <a:lnTo>
                    <a:pt x="666" y="546"/>
                  </a:lnTo>
                  <a:lnTo>
                    <a:pt x="650" y="561"/>
                  </a:lnTo>
                  <a:lnTo>
                    <a:pt x="625" y="549"/>
                  </a:lnTo>
                  <a:close/>
                  <a:moveTo>
                    <a:pt x="345" y="335"/>
                  </a:moveTo>
                  <a:lnTo>
                    <a:pt x="372" y="308"/>
                  </a:lnTo>
                  <a:lnTo>
                    <a:pt x="397" y="321"/>
                  </a:lnTo>
                  <a:lnTo>
                    <a:pt x="384" y="296"/>
                  </a:lnTo>
                  <a:lnTo>
                    <a:pt x="411" y="269"/>
                  </a:lnTo>
                  <a:lnTo>
                    <a:pt x="414" y="266"/>
                  </a:lnTo>
                  <a:cubicBezTo>
                    <a:pt x="420" y="251"/>
                    <a:pt x="423" y="235"/>
                    <a:pt x="423" y="221"/>
                  </a:cubicBezTo>
                  <a:cubicBezTo>
                    <a:pt x="423" y="108"/>
                    <a:pt x="316" y="0"/>
                    <a:pt x="204" y="1"/>
                  </a:cubicBezTo>
                  <a:cubicBezTo>
                    <a:pt x="203" y="1"/>
                    <a:pt x="191" y="14"/>
                    <a:pt x="184" y="21"/>
                  </a:cubicBezTo>
                  <a:cubicBezTo>
                    <a:pt x="274" y="111"/>
                    <a:pt x="266" y="96"/>
                    <a:pt x="266" y="151"/>
                  </a:cubicBezTo>
                  <a:cubicBezTo>
                    <a:pt x="266" y="196"/>
                    <a:pt x="195" y="267"/>
                    <a:pt x="151" y="267"/>
                  </a:cubicBezTo>
                  <a:cubicBezTo>
                    <a:pt x="94" y="267"/>
                    <a:pt x="112" y="276"/>
                    <a:pt x="20" y="184"/>
                  </a:cubicBezTo>
                  <a:cubicBezTo>
                    <a:pt x="13" y="191"/>
                    <a:pt x="1" y="204"/>
                    <a:pt x="1" y="204"/>
                  </a:cubicBezTo>
                  <a:cubicBezTo>
                    <a:pt x="2" y="316"/>
                    <a:pt x="108" y="424"/>
                    <a:pt x="220" y="424"/>
                  </a:cubicBezTo>
                  <a:cubicBezTo>
                    <a:pt x="240" y="424"/>
                    <a:pt x="262" y="417"/>
                    <a:pt x="284" y="406"/>
                  </a:cubicBezTo>
                  <a:lnTo>
                    <a:pt x="288" y="411"/>
                  </a:lnTo>
                  <a:cubicBezTo>
                    <a:pt x="295" y="392"/>
                    <a:pt x="305" y="375"/>
                    <a:pt x="320" y="360"/>
                  </a:cubicBezTo>
                  <a:lnTo>
                    <a:pt x="345" y="335"/>
                  </a:lnTo>
                  <a:close/>
                  <a:moveTo>
                    <a:pt x="920" y="91"/>
                  </a:moveTo>
                  <a:lnTo>
                    <a:pt x="854" y="26"/>
                  </a:lnTo>
                  <a:cubicBezTo>
                    <a:pt x="837" y="9"/>
                    <a:pt x="814" y="0"/>
                    <a:pt x="791" y="0"/>
                  </a:cubicBezTo>
                  <a:cubicBezTo>
                    <a:pt x="768" y="0"/>
                    <a:pt x="746" y="9"/>
                    <a:pt x="728" y="26"/>
                  </a:cubicBezTo>
                  <a:lnTo>
                    <a:pt x="448" y="306"/>
                  </a:lnTo>
                  <a:cubicBezTo>
                    <a:pt x="457" y="323"/>
                    <a:pt x="450" y="348"/>
                    <a:pt x="437" y="361"/>
                  </a:cubicBezTo>
                  <a:cubicBezTo>
                    <a:pt x="428" y="370"/>
                    <a:pt x="413" y="376"/>
                    <a:pt x="399" y="376"/>
                  </a:cubicBezTo>
                  <a:cubicBezTo>
                    <a:pt x="393" y="376"/>
                    <a:pt x="387" y="375"/>
                    <a:pt x="382" y="372"/>
                  </a:cubicBezTo>
                  <a:lnTo>
                    <a:pt x="357" y="397"/>
                  </a:lnTo>
                  <a:cubicBezTo>
                    <a:pt x="323" y="432"/>
                    <a:pt x="323" y="488"/>
                    <a:pt x="357" y="523"/>
                  </a:cubicBezTo>
                  <a:lnTo>
                    <a:pt x="362" y="527"/>
                  </a:lnTo>
                  <a:lnTo>
                    <a:pt x="143" y="746"/>
                  </a:lnTo>
                  <a:lnTo>
                    <a:pt x="85" y="768"/>
                  </a:lnTo>
                  <a:lnTo>
                    <a:pt x="0" y="889"/>
                  </a:lnTo>
                  <a:lnTo>
                    <a:pt x="55" y="944"/>
                  </a:lnTo>
                  <a:lnTo>
                    <a:pt x="176" y="859"/>
                  </a:lnTo>
                  <a:lnTo>
                    <a:pt x="198" y="800"/>
                  </a:lnTo>
                  <a:lnTo>
                    <a:pt x="416" y="582"/>
                  </a:lnTo>
                  <a:lnTo>
                    <a:pt x="423" y="588"/>
                  </a:lnTo>
                  <a:cubicBezTo>
                    <a:pt x="440" y="606"/>
                    <a:pt x="463" y="614"/>
                    <a:pt x="486" y="614"/>
                  </a:cubicBezTo>
                  <a:cubicBezTo>
                    <a:pt x="509" y="614"/>
                    <a:pt x="531" y="606"/>
                    <a:pt x="549" y="588"/>
                  </a:cubicBezTo>
                  <a:lnTo>
                    <a:pt x="574" y="564"/>
                  </a:lnTo>
                  <a:cubicBezTo>
                    <a:pt x="565" y="547"/>
                    <a:pt x="572" y="522"/>
                    <a:pt x="585" y="509"/>
                  </a:cubicBezTo>
                  <a:cubicBezTo>
                    <a:pt x="594" y="500"/>
                    <a:pt x="609" y="494"/>
                    <a:pt x="622" y="494"/>
                  </a:cubicBezTo>
                  <a:cubicBezTo>
                    <a:pt x="629" y="494"/>
                    <a:pt x="634" y="495"/>
                    <a:pt x="639" y="498"/>
                  </a:cubicBezTo>
                  <a:lnTo>
                    <a:pt x="920" y="217"/>
                  </a:lnTo>
                  <a:cubicBezTo>
                    <a:pt x="954" y="183"/>
                    <a:pt x="954" y="126"/>
                    <a:pt x="92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94804" y="6172078"/>
            <a:ext cx="265148" cy="265148"/>
            <a:chOff x="931806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931806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9433985" y="5885687"/>
              <a:ext cx="172684" cy="185881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2321219" y="788434"/>
            <a:ext cx="1843468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787579" y="6311196"/>
            <a:ext cx="1843468" cy="0"/>
          </a:xfrm>
          <a:prstGeom prst="line">
            <a:avLst/>
          </a:prstGeom>
          <a:ln w="25400">
            <a:gradFill>
              <a:gsLst>
                <a:gs pos="0">
                  <a:srgbClr val="3790CE"/>
                </a:gs>
                <a:gs pos="100000">
                  <a:srgbClr val="83CAC7"/>
                </a:gs>
              </a:gsLst>
              <a:lin ang="0" scaled="0"/>
            </a:gradFill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5B25F7-8297-4AD6-8D6D-D3DCC6777366}"/>
              </a:ext>
            </a:extLst>
          </p:cNvPr>
          <p:cNvSpPr txBox="1"/>
          <p:nvPr/>
        </p:nvSpPr>
        <p:spPr>
          <a:xfrm>
            <a:off x="5503241" y="3604475"/>
            <a:ext cx="5706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ea typeface="字魂105号-简雅黑" panose="00000500000000000000" pitchFamily="2" charset="-122"/>
              </a:rPr>
              <a:t>——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ea typeface="字魂105号-简雅黑" panose="00000500000000000000" pitchFamily="2" charset="-122"/>
              </a:rPr>
              <a:t>数据结构课程设计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B6E24C7-0CA8-4815-8C6D-8724C29F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285"/>
            <a:ext cx="2716953" cy="9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9FA26-4DD9-4425-9DBD-B4A4DAD0BB2B}"/>
              </a:ext>
            </a:extLst>
          </p:cNvPr>
          <p:cNvSpPr txBox="1"/>
          <p:nvPr/>
        </p:nvSpPr>
        <p:spPr>
          <a:xfrm>
            <a:off x="557441" y="1662241"/>
            <a:ext cx="372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成绩信息系统的输入功能：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A67C-012B-4816-9B8E-8A7B04A0763E}"/>
              </a:ext>
            </a:extLst>
          </p:cNvPr>
          <p:cNvSpPr txBox="1"/>
          <p:nvPr/>
        </p:nvSpPr>
        <p:spPr>
          <a:xfrm>
            <a:off x="6561055" y="1666971"/>
            <a:ext cx="385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成绩信息系统的插入功能：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47E2A-268E-4471-8BE6-68992C18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25" y="2337264"/>
            <a:ext cx="5793210" cy="3563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F3B89-242A-4677-87BF-B73A1807A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28" y="2337265"/>
            <a:ext cx="5380186" cy="36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9FA26-4DD9-4425-9DBD-B4A4DAD0BB2B}"/>
              </a:ext>
            </a:extLst>
          </p:cNvPr>
          <p:cNvSpPr txBox="1"/>
          <p:nvPr/>
        </p:nvSpPr>
        <p:spPr>
          <a:xfrm>
            <a:off x="614002" y="1499002"/>
            <a:ext cx="366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成绩信息系统的删除功能：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A67C-012B-4816-9B8E-8A7B04A0763E}"/>
              </a:ext>
            </a:extLst>
          </p:cNvPr>
          <p:cNvSpPr txBox="1"/>
          <p:nvPr/>
        </p:nvSpPr>
        <p:spPr>
          <a:xfrm>
            <a:off x="6410225" y="1506571"/>
            <a:ext cx="431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成绩信息系统的修改功能：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98D819-615E-46DA-A8B4-64954C4D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5" y="2249081"/>
            <a:ext cx="5572562" cy="3699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F6008-D3DD-4DDB-B7A2-34E6BB6A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54" y="2249081"/>
            <a:ext cx="5477517" cy="36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9FA26-4DD9-4425-9DBD-B4A4DAD0BB2B}"/>
              </a:ext>
            </a:extLst>
          </p:cNvPr>
          <p:cNvSpPr txBox="1"/>
          <p:nvPr/>
        </p:nvSpPr>
        <p:spPr>
          <a:xfrm>
            <a:off x="642281" y="1431407"/>
            <a:ext cx="384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成绩信息系统的排序功能：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A67C-012B-4816-9B8E-8A7B04A0763E}"/>
              </a:ext>
            </a:extLst>
          </p:cNvPr>
          <p:cNvSpPr txBox="1"/>
          <p:nvPr/>
        </p:nvSpPr>
        <p:spPr>
          <a:xfrm>
            <a:off x="6542201" y="1431408"/>
            <a:ext cx="404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成绩信息系统的输出功能：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B019ED-1C52-4DEB-95B1-F6FF3027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4" y="2403057"/>
            <a:ext cx="5380186" cy="3686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C38DC1-6892-47F0-BA4E-E50B98C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03058"/>
            <a:ext cx="5334462" cy="3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9FA26-4DD9-4425-9DBD-B4A4DAD0BB2B}"/>
              </a:ext>
            </a:extLst>
          </p:cNvPr>
          <p:cNvSpPr txBox="1"/>
          <p:nvPr/>
        </p:nvSpPr>
        <p:spPr>
          <a:xfrm>
            <a:off x="557441" y="1436138"/>
            <a:ext cx="422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成绩信息系统的求平均分功能：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A67C-012B-4816-9B8E-8A7B04A0763E}"/>
              </a:ext>
            </a:extLst>
          </p:cNvPr>
          <p:cNvSpPr txBox="1"/>
          <p:nvPr/>
        </p:nvSpPr>
        <p:spPr>
          <a:xfrm>
            <a:off x="6532774" y="1436138"/>
            <a:ext cx="422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成绩信息系统的求及格率功能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1D5B8-407C-4088-80A5-56E163FB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1" y="2183861"/>
            <a:ext cx="5372566" cy="3623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D8D3D5-9529-4A96-A787-AC81CBFF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12" y="2183861"/>
            <a:ext cx="5387807" cy="3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1887517" y="3873515"/>
            <a:ext cx="5563307" cy="1725564"/>
            <a:chOff x="724429" y="4531373"/>
            <a:chExt cx="5564275" cy="172686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816756"/>
              <a:ext cx="5481639" cy="4414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24429" y="4959084"/>
              <a:ext cx="4875340" cy="8316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800" spc="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rPr>
                <a:t>功能展示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810412" y="4531373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PART THREE</a:t>
              </a:r>
              <a:endParaRPr lang="zh-CN" altLang="en-US" sz="2400" b="0" spc="0" dirty="0">
                <a:solidFill>
                  <a:srgbClr val="405E6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DA345DF-5950-4C10-9BEC-077238A2F985}"/>
              </a:ext>
            </a:extLst>
          </p:cNvPr>
          <p:cNvSpPr txBox="1"/>
          <p:nvPr/>
        </p:nvSpPr>
        <p:spPr>
          <a:xfrm>
            <a:off x="1147533" y="1376303"/>
            <a:ext cx="30988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35000">
                      <a:srgbClr val="83CAC7"/>
                    </a:gs>
                    <a:gs pos="100000">
                      <a:srgbClr val="3790C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03</a:t>
            </a:r>
          </a:p>
        </p:txBody>
      </p:sp>
      <p:grpSp>
        <p:nvGrpSpPr>
          <p:cNvPr id="30" name="组合 29"/>
          <p:cNvGrpSpPr/>
          <p:nvPr/>
        </p:nvGrpSpPr>
        <p:grpSpPr>
          <a:xfrm flipH="1" flipV="1">
            <a:off x="8020050" y="-3437090"/>
            <a:ext cx="5016628" cy="6539015"/>
            <a:chOff x="-526947" y="3645243"/>
            <a:chExt cx="5245623" cy="6837503"/>
          </a:xfrm>
        </p:grpSpPr>
        <p:sp>
          <p:nvSpPr>
            <p:cNvPr id="31" name="任意多边形 30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0795" y="6033498"/>
            <a:ext cx="1669413" cy="2210496"/>
            <a:chOff x="9419006" y="-2262453"/>
            <a:chExt cx="2138766" cy="2831974"/>
          </a:xfrm>
        </p:grpSpPr>
        <p:sp>
          <p:nvSpPr>
            <p:cNvPr id="34" name="矩形 33"/>
            <p:cNvSpPr/>
            <p:nvPr/>
          </p:nvSpPr>
          <p:spPr>
            <a:xfrm rot="2700000">
              <a:off x="9419006" y="-226245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381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700000">
              <a:off x="9419006" y="-1569245"/>
              <a:ext cx="2138766" cy="2138766"/>
            </a:xfrm>
            <a:prstGeom prst="rect">
              <a:avLst/>
            </a:prstGeom>
            <a:gradFill>
              <a:gsLst>
                <a:gs pos="72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 rot="2700000">
            <a:off x="11121926" y="4047057"/>
            <a:ext cx="228161" cy="228161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2700000">
            <a:off x="10632103" y="5875799"/>
            <a:ext cx="366636" cy="366636"/>
          </a:xfrm>
          <a:prstGeom prst="rect">
            <a:avLst/>
          </a:prstGeom>
          <a:noFill/>
          <a:ln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5400000" scaled="1"/>
            </a:gradFill>
          </a:ln>
          <a:effectLst>
            <a:outerShdw blurRad="190500" dist="381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654952" y="2756305"/>
            <a:ext cx="1542691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  <a:headEnd type="oval"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2700000">
            <a:off x="1189951" y="1307271"/>
            <a:ext cx="321005" cy="321005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 animBg="1"/>
      <p:bldP spid="37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76289E-C902-4741-8446-8D0CDE61F958}"/>
              </a:ext>
            </a:extLst>
          </p:cNvPr>
          <p:cNvSpPr txBox="1"/>
          <p:nvPr/>
        </p:nvSpPr>
        <p:spPr>
          <a:xfrm>
            <a:off x="989814" y="160256"/>
            <a:ext cx="501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成绩信息的输入功能并查看结果</a:t>
            </a:r>
            <a:r>
              <a:rPr lang="zh-CN" altLang="en-US" sz="2400" dirty="0"/>
              <a:t>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E2C1DDA-E243-4F6F-ADD1-563420FF5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9"/>
          <a:stretch/>
        </p:blipFill>
        <p:spPr>
          <a:xfrm>
            <a:off x="602326" y="1455398"/>
            <a:ext cx="5661531" cy="42566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5C34D36-FDDA-4D15-A6DB-0EE4A98B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57" y="1455398"/>
            <a:ext cx="5624910" cy="425663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545FF13-31C3-45FF-8DC4-8BF1DD26F8B0}"/>
              </a:ext>
            </a:extLst>
          </p:cNvPr>
          <p:cNvSpPr txBox="1"/>
          <p:nvPr/>
        </p:nvSpPr>
        <p:spPr>
          <a:xfrm>
            <a:off x="602326" y="776635"/>
            <a:ext cx="11093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利用尾插法建立成绩管理系统链表函数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查看刚刚输入的学生成绩信息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A59404D-0504-4309-AF3E-5EF2B5D61403}"/>
              </a:ext>
            </a:extLst>
          </p:cNvPr>
          <p:cNvSpPr txBox="1"/>
          <p:nvPr/>
        </p:nvSpPr>
        <p:spPr>
          <a:xfrm>
            <a:off x="942680" y="188536"/>
            <a:ext cx="463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成绩信息的插入功能并查看结果：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4742DBC-1949-4EA6-92C1-66F382F69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6"/>
          <a:stretch/>
        </p:blipFill>
        <p:spPr>
          <a:xfrm>
            <a:off x="443163" y="1517714"/>
            <a:ext cx="5825558" cy="43363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CD3096-682A-412B-A933-E7F8A1585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7"/>
          <a:stretch/>
        </p:blipFill>
        <p:spPr>
          <a:xfrm>
            <a:off x="6349432" y="1517714"/>
            <a:ext cx="5399405" cy="43363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2A8305-C514-4346-8AD0-51B9D7A1434E}"/>
              </a:ext>
            </a:extLst>
          </p:cNvPr>
          <p:cNvSpPr txBox="1"/>
          <p:nvPr/>
        </p:nvSpPr>
        <p:spPr>
          <a:xfrm>
            <a:off x="1234911" y="8578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根据提示插入一条成绩信息</a:t>
            </a:r>
          </a:p>
        </p:txBody>
      </p:sp>
    </p:spTree>
    <p:extLst>
      <p:ext uri="{BB962C8B-B14F-4D97-AF65-F5344CB8AC3E}">
        <p14:creationId xmlns:p14="http://schemas.microsoft.com/office/powerpoint/2010/main" val="21614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BCA3B0-BF07-47D3-A7E0-C272A95EEA25}"/>
              </a:ext>
            </a:extLst>
          </p:cNvPr>
          <p:cNvSpPr txBox="1"/>
          <p:nvPr/>
        </p:nvSpPr>
        <p:spPr>
          <a:xfrm>
            <a:off x="989814" y="160256"/>
            <a:ext cx="404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成绩信息的查找功能：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C7A6B2-D756-4B78-A52B-4270A5FC5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48"/>
          <a:stretch/>
        </p:blipFill>
        <p:spPr>
          <a:xfrm>
            <a:off x="245098" y="1779870"/>
            <a:ext cx="2997724" cy="36772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667137-CB7F-4B61-B073-9C462608F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83"/>
          <a:stretch/>
        </p:blipFill>
        <p:spPr>
          <a:xfrm>
            <a:off x="3242822" y="1779870"/>
            <a:ext cx="4449451" cy="3681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937E78-916C-4B05-98B4-D4C194F57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099"/>
          <a:stretch/>
        </p:blipFill>
        <p:spPr>
          <a:xfrm>
            <a:off x="7660784" y="1826205"/>
            <a:ext cx="4286118" cy="3630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36DA78-65CF-4839-A712-BFA7B9793445}"/>
              </a:ext>
            </a:extLst>
          </p:cNvPr>
          <p:cNvSpPr txBox="1"/>
          <p:nvPr/>
        </p:nvSpPr>
        <p:spPr>
          <a:xfrm>
            <a:off x="989814" y="877730"/>
            <a:ext cx="8986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实现学生成绩信息的查找：输入选项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有两种方式查找学生信息，输入不存在的学号或姓名，提示没找到；输入已存在的学号或姓名，输出查找结果。</a:t>
            </a:r>
          </a:p>
        </p:txBody>
      </p:sp>
    </p:spTree>
    <p:extLst>
      <p:ext uri="{BB962C8B-B14F-4D97-AF65-F5344CB8AC3E}">
        <p14:creationId xmlns:p14="http://schemas.microsoft.com/office/powerpoint/2010/main" val="6407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857CDF3-2891-48BF-A407-5A3D5F3272FB}"/>
              </a:ext>
            </a:extLst>
          </p:cNvPr>
          <p:cNvSpPr txBox="1"/>
          <p:nvPr/>
        </p:nvSpPr>
        <p:spPr>
          <a:xfrm>
            <a:off x="893190" y="258393"/>
            <a:ext cx="670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成绩信息的删除功能</a:t>
            </a:r>
            <a:r>
              <a:rPr lang="zh-CN" altLang="en-US" sz="2400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705FF6-035D-4B3F-AC19-5EAA942A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40" y="1913139"/>
            <a:ext cx="4037266" cy="3785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11FA8-E0AF-4518-A815-C3C7A47D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18" y="1913139"/>
            <a:ext cx="4578501" cy="3271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E81C0E-55DA-417D-9C68-2A61CD6B6072}"/>
              </a:ext>
            </a:extLst>
          </p:cNvPr>
          <p:cNvSpPr txBox="1"/>
          <p:nvPr/>
        </p:nvSpPr>
        <p:spPr>
          <a:xfrm>
            <a:off x="424599" y="795042"/>
            <a:ext cx="11342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实现学生成绩信息的删除：输入选项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有按学号和按姓名两种方式找到要删除的学生信息，若找到所要查找的信息，则提示“真的要删除该节点吗？”，且删除成功后，提示“该学生的信息已被删除！”。若没找到要查询的信息，则提示“没有查到要删除的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!”.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E2B5A4-8748-4969-B61A-DC06DDB23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1" y="1913139"/>
            <a:ext cx="3266459" cy="32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1AC9E1-00A5-471D-A0E4-CDBCE5354258}"/>
              </a:ext>
            </a:extLst>
          </p:cNvPr>
          <p:cNvSpPr txBox="1"/>
          <p:nvPr/>
        </p:nvSpPr>
        <p:spPr>
          <a:xfrm>
            <a:off x="912044" y="371515"/>
            <a:ext cx="670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成绩信息的修改功能：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1A084-1531-4484-98B1-354C5D4A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717499"/>
            <a:ext cx="5399405" cy="4554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7622D-C44D-4E7B-910B-BFE9A83E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08" y="1717499"/>
            <a:ext cx="5399405" cy="45542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94BA41-810E-4454-AEE6-066E2BBF952D}"/>
              </a:ext>
            </a:extLst>
          </p:cNvPr>
          <p:cNvSpPr txBox="1"/>
          <p:nvPr/>
        </p:nvSpPr>
        <p:spPr>
          <a:xfrm>
            <a:off x="1018095" y="952174"/>
            <a:ext cx="1068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成绩信息的修改有两种方式，一种是按学号查找修改，一种是按姓名查找修改，修改之后输入选项</a:t>
            </a:r>
            <a:r>
              <a:rPr lang="en-US" altLang="zh-CN" dirty="0"/>
              <a:t>7</a:t>
            </a:r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查看修改后的成绩信息。</a:t>
            </a:r>
          </a:p>
        </p:txBody>
      </p:sp>
    </p:spTree>
    <p:extLst>
      <p:ext uri="{BB962C8B-B14F-4D97-AF65-F5344CB8AC3E}">
        <p14:creationId xmlns:p14="http://schemas.microsoft.com/office/powerpoint/2010/main" val="39978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56460" y="294468"/>
            <a:ext cx="11468746" cy="1629582"/>
          </a:xfrm>
          <a:prstGeom prst="rect">
            <a:avLst/>
          </a:prstGeom>
          <a:gradFill>
            <a:gsLst>
              <a:gs pos="9000">
                <a:srgbClr val="3790CE"/>
              </a:gs>
              <a:gs pos="87000">
                <a:srgbClr val="83CAC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V="1">
            <a:off x="-526948" y="-3986646"/>
            <a:ext cx="5245623" cy="6739356"/>
            <a:chOff x="-526948" y="3645243"/>
            <a:chExt cx="5245623" cy="6739356"/>
          </a:xfrm>
        </p:grpSpPr>
        <p:sp>
          <p:nvSpPr>
            <p:cNvPr id="11" name="任意多边形 10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700000">
              <a:off x="-526948" y="5138975"/>
              <a:ext cx="5245624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67999" y="6052548"/>
            <a:ext cx="1669413" cy="2153346"/>
            <a:chOff x="9419006" y="-2189235"/>
            <a:chExt cx="2138766" cy="2758756"/>
          </a:xfrm>
        </p:grpSpPr>
        <p:sp>
          <p:nvSpPr>
            <p:cNvPr id="12" name="矩形 11"/>
            <p:cNvSpPr/>
            <p:nvPr/>
          </p:nvSpPr>
          <p:spPr>
            <a:xfrm rot="2700000">
              <a:off x="9419006" y="-2189235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381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9419006" y="-1569245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334000" y="799734"/>
            <a:ext cx="663273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CONTENTS</a:t>
            </a:r>
            <a:endParaRPr lang="zh-CN" altLang="en-US" sz="80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831356" y="3725347"/>
            <a:ext cx="2956544" cy="762626"/>
            <a:chOff x="6914054" y="1071705"/>
            <a:chExt cx="2956544" cy="762626"/>
          </a:xfrm>
        </p:grpSpPr>
        <p:sp>
          <p:nvSpPr>
            <p:cNvPr id="36" name="文本框 35"/>
            <p:cNvSpPr txBox="1"/>
            <p:nvPr/>
          </p:nvSpPr>
          <p:spPr>
            <a:xfrm>
              <a:off x="6914054" y="10717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系统概述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3713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49054" y="3758409"/>
            <a:ext cx="1008284" cy="700477"/>
            <a:chOff x="5871092" y="1184851"/>
            <a:chExt cx="1008284" cy="700477"/>
          </a:xfrm>
        </p:grpSpPr>
        <p:grpSp>
          <p:nvGrpSpPr>
            <p:cNvPr id="39" name="组合 38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42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20534" y="1313819"/>
                <a:ext cx="479960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sp>
          <p:nvSpPr>
            <p:cNvPr id="40" name="等腰三角形 39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114038" y="3725347"/>
            <a:ext cx="2956544" cy="762626"/>
            <a:chOff x="6914054" y="1071705"/>
            <a:chExt cx="2956544" cy="762626"/>
          </a:xfrm>
        </p:grpSpPr>
        <p:sp>
          <p:nvSpPr>
            <p:cNvPr id="44" name="文本框 43"/>
            <p:cNvSpPr txBox="1"/>
            <p:nvPr/>
          </p:nvSpPr>
          <p:spPr>
            <a:xfrm>
              <a:off x="6914054" y="10717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系统设计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3713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31736" y="3758409"/>
            <a:ext cx="1008284" cy="700477"/>
            <a:chOff x="5871092" y="1184851"/>
            <a:chExt cx="1008284" cy="700477"/>
          </a:xfrm>
        </p:grpSpPr>
        <p:grpSp>
          <p:nvGrpSpPr>
            <p:cNvPr id="47" name="组合 46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50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20533" y="1313819"/>
                <a:ext cx="479960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sp>
          <p:nvSpPr>
            <p:cNvPr id="48" name="等腰三角形 47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857088" y="5180460"/>
            <a:ext cx="2897566" cy="762626"/>
            <a:chOff x="6914054" y="1071705"/>
            <a:chExt cx="2897566" cy="762626"/>
          </a:xfrm>
        </p:grpSpPr>
        <p:sp>
          <p:nvSpPr>
            <p:cNvPr id="52" name="文本框 51"/>
            <p:cNvSpPr txBox="1"/>
            <p:nvPr/>
          </p:nvSpPr>
          <p:spPr>
            <a:xfrm>
              <a:off x="6914054" y="10717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功能展示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853139" cy="3713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74786" y="5213522"/>
            <a:ext cx="1008284" cy="700477"/>
            <a:chOff x="5871092" y="1184851"/>
            <a:chExt cx="1008284" cy="700477"/>
          </a:xfrm>
        </p:grpSpPr>
        <p:grpSp>
          <p:nvGrpSpPr>
            <p:cNvPr id="55" name="组合 54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58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21918" y="1313819"/>
                <a:ext cx="477190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sp>
          <p:nvSpPr>
            <p:cNvPr id="56" name="等腰三角形 55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114039" y="5180460"/>
            <a:ext cx="3068562" cy="762626"/>
            <a:chOff x="6914054" y="1071705"/>
            <a:chExt cx="3068562" cy="762626"/>
          </a:xfrm>
        </p:grpSpPr>
        <p:sp>
          <p:nvSpPr>
            <p:cNvPr id="60" name="文本框 59"/>
            <p:cNvSpPr txBox="1"/>
            <p:nvPr/>
          </p:nvSpPr>
          <p:spPr>
            <a:xfrm>
              <a:off x="6914054" y="10717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小组总结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2" y="1462947"/>
              <a:ext cx="3024134" cy="3713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831737" y="5213522"/>
            <a:ext cx="1008284" cy="700477"/>
            <a:chOff x="5871092" y="1184851"/>
            <a:chExt cx="1008284" cy="700477"/>
          </a:xfrm>
        </p:grpSpPr>
        <p:grpSp>
          <p:nvGrpSpPr>
            <p:cNvPr id="63" name="组合 62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66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4298" y="1313819"/>
                <a:ext cx="4924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字魂105号-简雅黑" panose="00000500000000000000" pitchFamily="2" charset="-122"/>
                    <a:ea typeface="字魂105号-简雅黑" panose="00000500000000000000" pitchFamily="2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sp>
          <p:nvSpPr>
            <p:cNvPr id="64" name="等腰三角形 63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9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A01E11-C92B-477B-80AF-C7062938B7C8}"/>
              </a:ext>
            </a:extLst>
          </p:cNvPr>
          <p:cNvSpPr txBox="1"/>
          <p:nvPr/>
        </p:nvSpPr>
        <p:spPr>
          <a:xfrm>
            <a:off x="912044" y="371515"/>
            <a:ext cx="670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成绩信息的排序功能：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CC189A-F38C-417D-8B3A-F4544F48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537460"/>
            <a:ext cx="5399405" cy="47136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2D388A-1EC6-4AFE-8C7D-7CCAA89F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63" y="1537459"/>
            <a:ext cx="5265420" cy="47136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CFD5F5-AC0D-4244-8A01-DFB7008D59A5}"/>
              </a:ext>
            </a:extLst>
          </p:cNvPr>
          <p:cNvSpPr txBox="1"/>
          <p:nvPr/>
        </p:nvSpPr>
        <p:spPr>
          <a:xfrm>
            <a:off x="770935" y="1000654"/>
            <a:ext cx="1083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按照学号排序                                                                           按照姓名排序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C049AF-7C98-471F-9E6B-9F5B9189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29" y="1542310"/>
            <a:ext cx="7161724" cy="47747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94E617-AB8E-470B-B39D-CF317406B8FD}"/>
              </a:ext>
            </a:extLst>
          </p:cNvPr>
          <p:cNvSpPr txBox="1"/>
          <p:nvPr/>
        </p:nvSpPr>
        <p:spPr>
          <a:xfrm>
            <a:off x="1225485" y="992345"/>
            <a:ext cx="4336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实现学生成绩信息的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D54272-8ABC-459A-BABD-07A229CE3B05}"/>
              </a:ext>
            </a:extLst>
          </p:cNvPr>
          <p:cNvSpPr txBox="1"/>
          <p:nvPr/>
        </p:nvSpPr>
        <p:spPr>
          <a:xfrm>
            <a:off x="772996" y="400325"/>
            <a:ext cx="50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学生信息系统的输出功能：</a:t>
            </a:r>
          </a:p>
        </p:txBody>
      </p:sp>
    </p:spTree>
    <p:extLst>
      <p:ext uri="{BB962C8B-B14F-4D97-AF65-F5344CB8AC3E}">
        <p14:creationId xmlns:p14="http://schemas.microsoft.com/office/powerpoint/2010/main" val="16328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440C4A-D835-4121-A422-BA74F213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" y="1817739"/>
            <a:ext cx="5571734" cy="39317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94E617-AB8E-470B-B39D-CF317406B8FD}"/>
              </a:ext>
            </a:extLst>
          </p:cNvPr>
          <p:cNvSpPr txBox="1"/>
          <p:nvPr/>
        </p:nvSpPr>
        <p:spPr>
          <a:xfrm>
            <a:off x="772996" y="1108479"/>
            <a:ext cx="11189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实现求学生成绩的平均分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实现求学生成绩的及格率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D54272-8ABC-459A-BABD-07A229CE3B05}"/>
              </a:ext>
            </a:extLst>
          </p:cNvPr>
          <p:cNvSpPr txBox="1"/>
          <p:nvPr/>
        </p:nvSpPr>
        <p:spPr>
          <a:xfrm>
            <a:off x="772996" y="400325"/>
            <a:ext cx="618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学生信息系统求平均分功能和求及格率功能：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179F75-1192-49E0-BDBF-BFDCC1F8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61" y="1817739"/>
            <a:ext cx="5609952" cy="39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1887517" y="3873515"/>
            <a:ext cx="5563307" cy="1725564"/>
            <a:chOff x="724429" y="4531373"/>
            <a:chExt cx="5564275" cy="172686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816756"/>
              <a:ext cx="5481639" cy="4414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24429" y="4959084"/>
              <a:ext cx="4875340" cy="8316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800" spc="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rPr>
                <a:t>小组总结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810412" y="4531373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PART FOUR</a:t>
              </a:r>
              <a:endParaRPr lang="zh-CN" altLang="en-US" sz="2400" b="0" spc="0" dirty="0">
                <a:solidFill>
                  <a:srgbClr val="405E6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DA345DF-5950-4C10-9BEC-077238A2F985}"/>
              </a:ext>
            </a:extLst>
          </p:cNvPr>
          <p:cNvSpPr txBox="1"/>
          <p:nvPr/>
        </p:nvSpPr>
        <p:spPr>
          <a:xfrm>
            <a:off x="1147533" y="1376303"/>
            <a:ext cx="30988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35000">
                      <a:srgbClr val="83CAC7"/>
                    </a:gs>
                    <a:gs pos="100000">
                      <a:srgbClr val="3790C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04</a:t>
            </a:r>
            <a:endParaRPr lang="zh-CN" altLang="en-US" sz="13800" dirty="0">
              <a:gradFill>
                <a:gsLst>
                  <a:gs pos="35000">
                    <a:srgbClr val="83CAC7"/>
                  </a:gs>
                  <a:gs pos="100000">
                    <a:srgbClr val="3790CE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 flipV="1">
            <a:off x="8020050" y="-3437090"/>
            <a:ext cx="5016628" cy="6539015"/>
            <a:chOff x="-526947" y="3645243"/>
            <a:chExt cx="5245623" cy="6837503"/>
          </a:xfrm>
        </p:grpSpPr>
        <p:sp>
          <p:nvSpPr>
            <p:cNvPr id="31" name="任意多边形 30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0795" y="6033498"/>
            <a:ext cx="1669413" cy="2210496"/>
            <a:chOff x="9419006" y="-2262453"/>
            <a:chExt cx="2138766" cy="2831974"/>
          </a:xfrm>
        </p:grpSpPr>
        <p:sp>
          <p:nvSpPr>
            <p:cNvPr id="34" name="矩形 33"/>
            <p:cNvSpPr/>
            <p:nvPr/>
          </p:nvSpPr>
          <p:spPr>
            <a:xfrm rot="2700000">
              <a:off x="9419006" y="-226245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381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700000">
              <a:off x="9419006" y="-1569245"/>
              <a:ext cx="2138766" cy="2138766"/>
            </a:xfrm>
            <a:prstGeom prst="rect">
              <a:avLst/>
            </a:prstGeom>
            <a:gradFill>
              <a:gsLst>
                <a:gs pos="72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 rot="2700000">
            <a:off x="11121926" y="4047057"/>
            <a:ext cx="228161" cy="228161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2700000">
            <a:off x="10632103" y="5875799"/>
            <a:ext cx="366636" cy="366636"/>
          </a:xfrm>
          <a:prstGeom prst="rect">
            <a:avLst/>
          </a:prstGeom>
          <a:noFill/>
          <a:ln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5400000" scaled="1"/>
            </a:gradFill>
          </a:ln>
          <a:effectLst>
            <a:outerShdw blurRad="190500" dist="381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654952" y="2756305"/>
            <a:ext cx="1542691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  <a:headEnd type="oval"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2700000">
            <a:off x="1189951" y="1307271"/>
            <a:ext cx="321005" cy="321005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 animBg="1"/>
      <p:bldP spid="37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225589" y="1871116"/>
            <a:ext cx="1470581" cy="4122625"/>
            <a:chOff x="982663" y="1092471"/>
            <a:chExt cx="1736786" cy="4868904"/>
          </a:xfrm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35" name="任意多边形 34"/>
            <p:cNvSpPr/>
            <p:nvPr/>
          </p:nvSpPr>
          <p:spPr>
            <a:xfrm>
              <a:off x="1799146" y="3255145"/>
              <a:ext cx="112781" cy="2706230"/>
            </a:xfrm>
            <a:custGeom>
              <a:avLst/>
              <a:gdLst>
                <a:gd name="connsiteX0" fmla="*/ 0 w 112781"/>
                <a:gd name="connsiteY0" fmla="*/ 0 h 2706230"/>
                <a:gd name="connsiteX1" fmla="*/ 112781 w 112781"/>
                <a:gd name="connsiteY1" fmla="*/ 0 h 2706230"/>
                <a:gd name="connsiteX2" fmla="*/ 112781 w 112781"/>
                <a:gd name="connsiteY2" fmla="*/ 2553052 h 2706230"/>
                <a:gd name="connsiteX3" fmla="*/ 83124 w 112781"/>
                <a:gd name="connsiteY3" fmla="*/ 2670953 h 2706230"/>
                <a:gd name="connsiteX4" fmla="*/ 64178 w 112781"/>
                <a:gd name="connsiteY4" fmla="*/ 2704321 h 2706230"/>
                <a:gd name="connsiteX5" fmla="*/ 58650 w 112781"/>
                <a:gd name="connsiteY5" fmla="*/ 2705205 h 2706230"/>
                <a:gd name="connsiteX6" fmla="*/ 57322 w 112781"/>
                <a:gd name="connsiteY6" fmla="*/ 2706230 h 2706230"/>
                <a:gd name="connsiteX7" fmla="*/ 54784 w 112781"/>
                <a:gd name="connsiteY7" fmla="*/ 2705824 h 2706230"/>
                <a:gd name="connsiteX8" fmla="*/ 52245 w 112781"/>
                <a:gd name="connsiteY8" fmla="*/ 2706230 h 2706230"/>
                <a:gd name="connsiteX9" fmla="*/ 50917 w 112781"/>
                <a:gd name="connsiteY9" fmla="*/ 2705205 h 2706230"/>
                <a:gd name="connsiteX10" fmla="*/ 45390 w 112781"/>
                <a:gd name="connsiteY10" fmla="*/ 2704321 h 2706230"/>
                <a:gd name="connsiteX11" fmla="*/ 26444 w 112781"/>
                <a:gd name="connsiteY11" fmla="*/ 2670953 h 2706230"/>
                <a:gd name="connsiteX12" fmla="*/ 0 w 112781"/>
                <a:gd name="connsiteY12" fmla="*/ 2565827 h 27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81" h="2706230">
                  <a:moveTo>
                    <a:pt x="0" y="0"/>
                  </a:moveTo>
                  <a:lnTo>
                    <a:pt x="112781" y="0"/>
                  </a:lnTo>
                  <a:lnTo>
                    <a:pt x="112781" y="2553052"/>
                  </a:lnTo>
                  <a:lnTo>
                    <a:pt x="83124" y="2670953"/>
                  </a:lnTo>
                  <a:cubicBezTo>
                    <a:pt x="78815" y="2688080"/>
                    <a:pt x="71891" y="2699577"/>
                    <a:pt x="64178" y="2704321"/>
                  </a:cubicBezTo>
                  <a:lnTo>
                    <a:pt x="58650" y="2705205"/>
                  </a:lnTo>
                  <a:lnTo>
                    <a:pt x="57322" y="2706230"/>
                  </a:lnTo>
                  <a:lnTo>
                    <a:pt x="54784" y="2705824"/>
                  </a:lnTo>
                  <a:lnTo>
                    <a:pt x="52245" y="2706230"/>
                  </a:lnTo>
                  <a:lnTo>
                    <a:pt x="50917" y="2705205"/>
                  </a:lnTo>
                  <a:lnTo>
                    <a:pt x="45390" y="2704321"/>
                  </a:lnTo>
                  <a:cubicBezTo>
                    <a:pt x="37677" y="2699577"/>
                    <a:pt x="30752" y="2688080"/>
                    <a:pt x="26444" y="2670953"/>
                  </a:cubicBezTo>
                  <a:lnTo>
                    <a:pt x="0" y="2565827"/>
                  </a:lnTo>
                  <a:close/>
                </a:path>
              </a:pathLst>
            </a:cu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82663" y="1092471"/>
              <a:ext cx="1736786" cy="2221605"/>
              <a:chOff x="982663" y="1092471"/>
              <a:chExt cx="1736786" cy="2221605"/>
            </a:xfrm>
          </p:grpSpPr>
          <p:sp>
            <p:nvSpPr>
              <p:cNvPr id="4" name="椭圆 14"/>
              <p:cNvSpPr/>
              <p:nvPr/>
            </p:nvSpPr>
            <p:spPr bwMode="auto">
              <a:xfrm rot="10800000">
                <a:off x="982663" y="1092471"/>
                <a:ext cx="1736786" cy="2221605"/>
              </a:xfrm>
              <a:custGeom>
                <a:avLst/>
                <a:gdLst>
                  <a:gd name="connsiteX0" fmla="*/ 341785 w 683568"/>
                  <a:gd name="connsiteY0" fmla="*/ 75471 h 864094"/>
                  <a:gd name="connsiteX1" fmla="*/ 117720 w 683568"/>
                  <a:gd name="connsiteY1" fmla="*/ 299536 h 864094"/>
                  <a:gd name="connsiteX2" fmla="*/ 341785 w 683568"/>
                  <a:gd name="connsiteY2" fmla="*/ 523601 h 864094"/>
                  <a:gd name="connsiteX3" fmla="*/ 341785 w 683568"/>
                  <a:gd name="connsiteY3" fmla="*/ 75471 h 864094"/>
                  <a:gd name="connsiteX4" fmla="*/ 341784 w 683568"/>
                  <a:gd name="connsiteY4" fmla="*/ 0 h 864094"/>
                  <a:gd name="connsiteX5" fmla="*/ 683568 w 683568"/>
                  <a:gd name="connsiteY5" fmla="*/ 341784 h 864094"/>
                  <a:gd name="connsiteX6" fmla="*/ 577183 w 683568"/>
                  <a:gd name="connsiteY6" fmla="*/ 588642 h 864094"/>
                  <a:gd name="connsiteX7" fmla="*/ 341597 w 683568"/>
                  <a:gd name="connsiteY7" fmla="*/ 864094 h 864094"/>
                  <a:gd name="connsiteX8" fmla="*/ 105111 w 683568"/>
                  <a:gd name="connsiteY8" fmla="*/ 587591 h 864094"/>
                  <a:gd name="connsiteX9" fmla="*/ 59857 w 683568"/>
                  <a:gd name="connsiteY9" fmla="*/ 534679 h 864094"/>
                  <a:gd name="connsiteX10" fmla="*/ 59306 w 683568"/>
                  <a:gd name="connsiteY10" fmla="*/ 534035 h 864094"/>
                  <a:gd name="connsiteX11" fmla="*/ 59325 w 683568"/>
                  <a:gd name="connsiteY11" fmla="*/ 534035 h 864094"/>
                  <a:gd name="connsiteX12" fmla="*/ 0 w 683568"/>
                  <a:gd name="connsiteY12" fmla="*/ 341784 h 864094"/>
                  <a:gd name="connsiteX13" fmla="*/ 341784 w 683568"/>
                  <a:gd name="connsiteY13" fmla="*/ 0 h 864094"/>
                  <a:gd name="connsiteX0" fmla="*/ 341785 w 683568"/>
                  <a:gd name="connsiteY0" fmla="*/ 523601 h 864094"/>
                  <a:gd name="connsiteX1" fmla="*/ 117720 w 683568"/>
                  <a:gd name="connsiteY1" fmla="*/ 299536 h 864094"/>
                  <a:gd name="connsiteX2" fmla="*/ 341785 w 683568"/>
                  <a:gd name="connsiteY2" fmla="*/ 523601 h 864094"/>
                  <a:gd name="connsiteX3" fmla="*/ 341784 w 683568"/>
                  <a:gd name="connsiteY3" fmla="*/ 0 h 864094"/>
                  <a:gd name="connsiteX4" fmla="*/ 683568 w 683568"/>
                  <a:gd name="connsiteY4" fmla="*/ 341784 h 864094"/>
                  <a:gd name="connsiteX5" fmla="*/ 577183 w 683568"/>
                  <a:gd name="connsiteY5" fmla="*/ 588642 h 864094"/>
                  <a:gd name="connsiteX6" fmla="*/ 341597 w 683568"/>
                  <a:gd name="connsiteY6" fmla="*/ 864094 h 864094"/>
                  <a:gd name="connsiteX7" fmla="*/ 105111 w 683568"/>
                  <a:gd name="connsiteY7" fmla="*/ 587591 h 864094"/>
                  <a:gd name="connsiteX8" fmla="*/ 59857 w 683568"/>
                  <a:gd name="connsiteY8" fmla="*/ 534679 h 864094"/>
                  <a:gd name="connsiteX9" fmla="*/ 59306 w 683568"/>
                  <a:gd name="connsiteY9" fmla="*/ 534035 h 864094"/>
                  <a:gd name="connsiteX10" fmla="*/ 59325 w 683568"/>
                  <a:gd name="connsiteY10" fmla="*/ 534035 h 864094"/>
                  <a:gd name="connsiteX11" fmla="*/ 0 w 683568"/>
                  <a:gd name="connsiteY11" fmla="*/ 341784 h 864094"/>
                  <a:gd name="connsiteX12" fmla="*/ 341784 w 683568"/>
                  <a:gd name="connsiteY12" fmla="*/ 0 h 864094"/>
                  <a:gd name="connsiteX0" fmla="*/ 341784 w 683568"/>
                  <a:gd name="connsiteY0" fmla="*/ 0 h 864094"/>
                  <a:gd name="connsiteX1" fmla="*/ 683568 w 683568"/>
                  <a:gd name="connsiteY1" fmla="*/ 341784 h 864094"/>
                  <a:gd name="connsiteX2" fmla="*/ 577183 w 683568"/>
                  <a:gd name="connsiteY2" fmla="*/ 588642 h 864094"/>
                  <a:gd name="connsiteX3" fmla="*/ 341597 w 683568"/>
                  <a:gd name="connsiteY3" fmla="*/ 864094 h 864094"/>
                  <a:gd name="connsiteX4" fmla="*/ 105111 w 683568"/>
                  <a:gd name="connsiteY4" fmla="*/ 587591 h 864094"/>
                  <a:gd name="connsiteX5" fmla="*/ 59857 w 683568"/>
                  <a:gd name="connsiteY5" fmla="*/ 534679 h 864094"/>
                  <a:gd name="connsiteX6" fmla="*/ 59306 w 683568"/>
                  <a:gd name="connsiteY6" fmla="*/ 534035 h 864094"/>
                  <a:gd name="connsiteX7" fmla="*/ 59325 w 683568"/>
                  <a:gd name="connsiteY7" fmla="*/ 534035 h 864094"/>
                  <a:gd name="connsiteX8" fmla="*/ 0 w 683568"/>
                  <a:gd name="connsiteY8" fmla="*/ 341784 h 864094"/>
                  <a:gd name="connsiteX9" fmla="*/ 341784 w 683568"/>
                  <a:gd name="connsiteY9" fmla="*/ 0 h 86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568" h="864094">
                    <a:moveTo>
                      <a:pt x="341784" y="0"/>
                    </a:moveTo>
                    <a:cubicBezTo>
                      <a:pt x="530546" y="0"/>
                      <a:pt x="683568" y="153022"/>
                      <a:pt x="683568" y="341784"/>
                    </a:cubicBezTo>
                    <a:cubicBezTo>
                      <a:pt x="683568" y="439085"/>
                      <a:pt x="642909" y="526890"/>
                      <a:pt x="577183" y="588642"/>
                    </a:cubicBezTo>
                    <a:lnTo>
                      <a:pt x="341597" y="864094"/>
                    </a:lnTo>
                    <a:lnTo>
                      <a:pt x="105111" y="587591"/>
                    </a:lnTo>
                    <a:cubicBezTo>
                      <a:pt x="87976" y="571864"/>
                      <a:pt x="72869" y="554041"/>
                      <a:pt x="59857" y="534679"/>
                    </a:cubicBezTo>
                    <a:lnTo>
                      <a:pt x="59306" y="534035"/>
                    </a:lnTo>
                    <a:lnTo>
                      <a:pt x="59325" y="534035"/>
                    </a:lnTo>
                    <a:cubicBezTo>
                      <a:pt x="21845" y="479324"/>
                      <a:pt x="0" y="413105"/>
                      <a:pt x="0" y="341784"/>
                    </a:cubicBezTo>
                    <a:cubicBezTo>
                      <a:pt x="0" y="153022"/>
                      <a:pt x="153022" y="0"/>
                      <a:pt x="341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658566" y="1527243"/>
                <a:ext cx="192489" cy="102140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590472" y="1807259"/>
                <a:ext cx="260583" cy="138273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425103" y="2035658"/>
                <a:ext cx="425952" cy="226023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88917" y="2305153"/>
                <a:ext cx="562138" cy="298287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294814" y="2598821"/>
                <a:ext cx="556241" cy="295158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425106" y="2940580"/>
                <a:ext cx="425949" cy="226021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851055" y="1527243"/>
                <a:ext cx="192489" cy="102140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851055" y="1807259"/>
                <a:ext cx="260583" cy="138273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851055" y="2035658"/>
                <a:ext cx="425952" cy="226023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1851055" y="2305153"/>
                <a:ext cx="562138" cy="298287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851055" y="2598821"/>
                <a:ext cx="556241" cy="295158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851055" y="2940580"/>
                <a:ext cx="425949" cy="226021"/>
              </a:xfrm>
              <a:prstGeom prst="line">
                <a:avLst/>
              </a:prstGeom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3137516" y="1894616"/>
            <a:ext cx="1470581" cy="4122625"/>
            <a:chOff x="2894590" y="1115971"/>
            <a:chExt cx="1736786" cy="4868904"/>
          </a:xfrm>
          <a:solidFill>
            <a:srgbClr val="3C759A"/>
          </a:solidFill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0" name="任意多边形 49"/>
            <p:cNvSpPr/>
            <p:nvPr/>
          </p:nvSpPr>
          <p:spPr>
            <a:xfrm>
              <a:off x="3711073" y="3278645"/>
              <a:ext cx="112781" cy="2706230"/>
            </a:xfrm>
            <a:custGeom>
              <a:avLst/>
              <a:gdLst>
                <a:gd name="connsiteX0" fmla="*/ 0 w 112781"/>
                <a:gd name="connsiteY0" fmla="*/ 0 h 2706230"/>
                <a:gd name="connsiteX1" fmla="*/ 112781 w 112781"/>
                <a:gd name="connsiteY1" fmla="*/ 0 h 2706230"/>
                <a:gd name="connsiteX2" fmla="*/ 112781 w 112781"/>
                <a:gd name="connsiteY2" fmla="*/ 2553052 h 2706230"/>
                <a:gd name="connsiteX3" fmla="*/ 83124 w 112781"/>
                <a:gd name="connsiteY3" fmla="*/ 2670953 h 2706230"/>
                <a:gd name="connsiteX4" fmla="*/ 64178 w 112781"/>
                <a:gd name="connsiteY4" fmla="*/ 2704321 h 2706230"/>
                <a:gd name="connsiteX5" fmla="*/ 58650 w 112781"/>
                <a:gd name="connsiteY5" fmla="*/ 2705205 h 2706230"/>
                <a:gd name="connsiteX6" fmla="*/ 57322 w 112781"/>
                <a:gd name="connsiteY6" fmla="*/ 2706230 h 2706230"/>
                <a:gd name="connsiteX7" fmla="*/ 54784 w 112781"/>
                <a:gd name="connsiteY7" fmla="*/ 2705824 h 2706230"/>
                <a:gd name="connsiteX8" fmla="*/ 52245 w 112781"/>
                <a:gd name="connsiteY8" fmla="*/ 2706230 h 2706230"/>
                <a:gd name="connsiteX9" fmla="*/ 50917 w 112781"/>
                <a:gd name="connsiteY9" fmla="*/ 2705205 h 2706230"/>
                <a:gd name="connsiteX10" fmla="*/ 45390 w 112781"/>
                <a:gd name="connsiteY10" fmla="*/ 2704321 h 2706230"/>
                <a:gd name="connsiteX11" fmla="*/ 26444 w 112781"/>
                <a:gd name="connsiteY11" fmla="*/ 2670953 h 2706230"/>
                <a:gd name="connsiteX12" fmla="*/ 0 w 112781"/>
                <a:gd name="connsiteY12" fmla="*/ 2565827 h 27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81" h="2706230">
                  <a:moveTo>
                    <a:pt x="0" y="0"/>
                  </a:moveTo>
                  <a:lnTo>
                    <a:pt x="112781" y="0"/>
                  </a:lnTo>
                  <a:lnTo>
                    <a:pt x="112781" y="2553052"/>
                  </a:lnTo>
                  <a:lnTo>
                    <a:pt x="83124" y="2670953"/>
                  </a:lnTo>
                  <a:cubicBezTo>
                    <a:pt x="78815" y="2688080"/>
                    <a:pt x="71891" y="2699577"/>
                    <a:pt x="64178" y="2704321"/>
                  </a:cubicBezTo>
                  <a:lnTo>
                    <a:pt x="58650" y="2705205"/>
                  </a:lnTo>
                  <a:lnTo>
                    <a:pt x="57322" y="2706230"/>
                  </a:lnTo>
                  <a:lnTo>
                    <a:pt x="54784" y="2705824"/>
                  </a:lnTo>
                  <a:lnTo>
                    <a:pt x="52245" y="2706230"/>
                  </a:lnTo>
                  <a:lnTo>
                    <a:pt x="50917" y="2705205"/>
                  </a:lnTo>
                  <a:lnTo>
                    <a:pt x="45390" y="2704321"/>
                  </a:lnTo>
                  <a:cubicBezTo>
                    <a:pt x="37677" y="2699577"/>
                    <a:pt x="30752" y="2688080"/>
                    <a:pt x="26444" y="2670953"/>
                  </a:cubicBezTo>
                  <a:lnTo>
                    <a:pt x="0" y="2565827"/>
                  </a:lnTo>
                  <a:close/>
                </a:path>
              </a:pathLst>
            </a:cu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894590" y="1115971"/>
              <a:ext cx="1736786" cy="2221605"/>
              <a:chOff x="982663" y="1092471"/>
              <a:chExt cx="1736786" cy="2221605"/>
            </a:xfrm>
            <a:grpFill/>
          </p:grpSpPr>
          <p:sp>
            <p:nvSpPr>
              <p:cNvPr id="37" name="椭圆 14"/>
              <p:cNvSpPr/>
              <p:nvPr/>
            </p:nvSpPr>
            <p:spPr bwMode="auto">
              <a:xfrm rot="10800000">
                <a:off x="982663" y="1092471"/>
                <a:ext cx="1736786" cy="2221605"/>
              </a:xfrm>
              <a:custGeom>
                <a:avLst/>
                <a:gdLst>
                  <a:gd name="connsiteX0" fmla="*/ 341785 w 683568"/>
                  <a:gd name="connsiteY0" fmla="*/ 75471 h 864094"/>
                  <a:gd name="connsiteX1" fmla="*/ 117720 w 683568"/>
                  <a:gd name="connsiteY1" fmla="*/ 299536 h 864094"/>
                  <a:gd name="connsiteX2" fmla="*/ 341785 w 683568"/>
                  <a:gd name="connsiteY2" fmla="*/ 523601 h 864094"/>
                  <a:gd name="connsiteX3" fmla="*/ 341785 w 683568"/>
                  <a:gd name="connsiteY3" fmla="*/ 75471 h 864094"/>
                  <a:gd name="connsiteX4" fmla="*/ 341784 w 683568"/>
                  <a:gd name="connsiteY4" fmla="*/ 0 h 864094"/>
                  <a:gd name="connsiteX5" fmla="*/ 683568 w 683568"/>
                  <a:gd name="connsiteY5" fmla="*/ 341784 h 864094"/>
                  <a:gd name="connsiteX6" fmla="*/ 577183 w 683568"/>
                  <a:gd name="connsiteY6" fmla="*/ 588642 h 864094"/>
                  <a:gd name="connsiteX7" fmla="*/ 341597 w 683568"/>
                  <a:gd name="connsiteY7" fmla="*/ 864094 h 864094"/>
                  <a:gd name="connsiteX8" fmla="*/ 105111 w 683568"/>
                  <a:gd name="connsiteY8" fmla="*/ 587591 h 864094"/>
                  <a:gd name="connsiteX9" fmla="*/ 59857 w 683568"/>
                  <a:gd name="connsiteY9" fmla="*/ 534679 h 864094"/>
                  <a:gd name="connsiteX10" fmla="*/ 59306 w 683568"/>
                  <a:gd name="connsiteY10" fmla="*/ 534035 h 864094"/>
                  <a:gd name="connsiteX11" fmla="*/ 59325 w 683568"/>
                  <a:gd name="connsiteY11" fmla="*/ 534035 h 864094"/>
                  <a:gd name="connsiteX12" fmla="*/ 0 w 683568"/>
                  <a:gd name="connsiteY12" fmla="*/ 341784 h 864094"/>
                  <a:gd name="connsiteX13" fmla="*/ 341784 w 683568"/>
                  <a:gd name="connsiteY13" fmla="*/ 0 h 864094"/>
                  <a:gd name="connsiteX0" fmla="*/ 341785 w 683568"/>
                  <a:gd name="connsiteY0" fmla="*/ 523601 h 864094"/>
                  <a:gd name="connsiteX1" fmla="*/ 117720 w 683568"/>
                  <a:gd name="connsiteY1" fmla="*/ 299536 h 864094"/>
                  <a:gd name="connsiteX2" fmla="*/ 341785 w 683568"/>
                  <a:gd name="connsiteY2" fmla="*/ 523601 h 864094"/>
                  <a:gd name="connsiteX3" fmla="*/ 341784 w 683568"/>
                  <a:gd name="connsiteY3" fmla="*/ 0 h 864094"/>
                  <a:gd name="connsiteX4" fmla="*/ 683568 w 683568"/>
                  <a:gd name="connsiteY4" fmla="*/ 341784 h 864094"/>
                  <a:gd name="connsiteX5" fmla="*/ 577183 w 683568"/>
                  <a:gd name="connsiteY5" fmla="*/ 588642 h 864094"/>
                  <a:gd name="connsiteX6" fmla="*/ 341597 w 683568"/>
                  <a:gd name="connsiteY6" fmla="*/ 864094 h 864094"/>
                  <a:gd name="connsiteX7" fmla="*/ 105111 w 683568"/>
                  <a:gd name="connsiteY7" fmla="*/ 587591 h 864094"/>
                  <a:gd name="connsiteX8" fmla="*/ 59857 w 683568"/>
                  <a:gd name="connsiteY8" fmla="*/ 534679 h 864094"/>
                  <a:gd name="connsiteX9" fmla="*/ 59306 w 683568"/>
                  <a:gd name="connsiteY9" fmla="*/ 534035 h 864094"/>
                  <a:gd name="connsiteX10" fmla="*/ 59325 w 683568"/>
                  <a:gd name="connsiteY10" fmla="*/ 534035 h 864094"/>
                  <a:gd name="connsiteX11" fmla="*/ 0 w 683568"/>
                  <a:gd name="connsiteY11" fmla="*/ 341784 h 864094"/>
                  <a:gd name="connsiteX12" fmla="*/ 341784 w 683568"/>
                  <a:gd name="connsiteY12" fmla="*/ 0 h 864094"/>
                  <a:gd name="connsiteX0" fmla="*/ 341784 w 683568"/>
                  <a:gd name="connsiteY0" fmla="*/ 0 h 864094"/>
                  <a:gd name="connsiteX1" fmla="*/ 683568 w 683568"/>
                  <a:gd name="connsiteY1" fmla="*/ 341784 h 864094"/>
                  <a:gd name="connsiteX2" fmla="*/ 577183 w 683568"/>
                  <a:gd name="connsiteY2" fmla="*/ 588642 h 864094"/>
                  <a:gd name="connsiteX3" fmla="*/ 341597 w 683568"/>
                  <a:gd name="connsiteY3" fmla="*/ 864094 h 864094"/>
                  <a:gd name="connsiteX4" fmla="*/ 105111 w 683568"/>
                  <a:gd name="connsiteY4" fmla="*/ 587591 h 864094"/>
                  <a:gd name="connsiteX5" fmla="*/ 59857 w 683568"/>
                  <a:gd name="connsiteY5" fmla="*/ 534679 h 864094"/>
                  <a:gd name="connsiteX6" fmla="*/ 59306 w 683568"/>
                  <a:gd name="connsiteY6" fmla="*/ 534035 h 864094"/>
                  <a:gd name="connsiteX7" fmla="*/ 59325 w 683568"/>
                  <a:gd name="connsiteY7" fmla="*/ 534035 h 864094"/>
                  <a:gd name="connsiteX8" fmla="*/ 0 w 683568"/>
                  <a:gd name="connsiteY8" fmla="*/ 341784 h 864094"/>
                  <a:gd name="connsiteX9" fmla="*/ 341784 w 683568"/>
                  <a:gd name="connsiteY9" fmla="*/ 0 h 86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568" h="864094">
                    <a:moveTo>
                      <a:pt x="341784" y="0"/>
                    </a:moveTo>
                    <a:cubicBezTo>
                      <a:pt x="530546" y="0"/>
                      <a:pt x="683568" y="153022"/>
                      <a:pt x="683568" y="341784"/>
                    </a:cubicBezTo>
                    <a:cubicBezTo>
                      <a:pt x="683568" y="439085"/>
                      <a:pt x="642909" y="526890"/>
                      <a:pt x="577183" y="588642"/>
                    </a:cubicBezTo>
                    <a:lnTo>
                      <a:pt x="341597" y="864094"/>
                    </a:lnTo>
                    <a:lnTo>
                      <a:pt x="105111" y="587591"/>
                    </a:lnTo>
                    <a:cubicBezTo>
                      <a:pt x="87976" y="571864"/>
                      <a:pt x="72869" y="554041"/>
                      <a:pt x="59857" y="534679"/>
                    </a:cubicBezTo>
                    <a:lnTo>
                      <a:pt x="59306" y="534035"/>
                    </a:lnTo>
                    <a:lnTo>
                      <a:pt x="59325" y="534035"/>
                    </a:lnTo>
                    <a:cubicBezTo>
                      <a:pt x="21845" y="479324"/>
                      <a:pt x="0" y="413105"/>
                      <a:pt x="0" y="341784"/>
                    </a:cubicBezTo>
                    <a:cubicBezTo>
                      <a:pt x="0" y="153022"/>
                      <a:pt x="153022" y="0"/>
                      <a:pt x="341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1658566" y="1527243"/>
                <a:ext cx="192489" cy="102140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590472" y="1807259"/>
                <a:ext cx="260583" cy="138273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425103" y="2035658"/>
                <a:ext cx="425952" cy="226023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288917" y="2305153"/>
                <a:ext cx="562138" cy="298287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294814" y="2598821"/>
                <a:ext cx="556241" cy="295158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425106" y="2940580"/>
                <a:ext cx="425949" cy="226021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1851055" y="1527243"/>
                <a:ext cx="192489" cy="102140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1851055" y="1807259"/>
                <a:ext cx="260583" cy="138273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1851055" y="2035658"/>
                <a:ext cx="425952" cy="226023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851055" y="2305153"/>
                <a:ext cx="562138" cy="298287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1851055" y="2598821"/>
                <a:ext cx="556241" cy="295158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851055" y="2940580"/>
                <a:ext cx="425949" cy="226021"/>
              </a:xfrm>
              <a:prstGeom prst="line">
                <a:avLst/>
              </a:prstGeom>
              <a:grpFill/>
              <a:ln w="38100" cap="rnd">
                <a:solidFill>
                  <a:schemeClr val="bg1">
                    <a:alpha val="41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文本框 76"/>
          <p:cNvSpPr txBox="1"/>
          <p:nvPr/>
        </p:nvSpPr>
        <p:spPr>
          <a:xfrm>
            <a:off x="1701564" y="179109"/>
            <a:ext cx="217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小组总结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FE79C6-F8ED-44DB-A85B-EB4417151147}"/>
              </a:ext>
            </a:extLst>
          </p:cNvPr>
          <p:cNvSpPr txBox="1"/>
          <p:nvPr/>
        </p:nvSpPr>
        <p:spPr>
          <a:xfrm>
            <a:off x="4915943" y="508379"/>
            <a:ext cx="6400800" cy="55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>
                <a:ea typeface="字魂105号-简雅黑" panose="00000500000000000000"/>
              </a:rPr>
              <a:t>通过本次学生信息管理系统的设计，我们小组同学更加熟练的掌握了</a:t>
            </a:r>
            <a:r>
              <a:rPr lang="en-US" altLang="zh-CN" sz="2400" dirty="0" err="1">
                <a:ea typeface="字魂105号-简雅黑" panose="00000500000000000000"/>
              </a:rPr>
              <a:t>DevC</a:t>
            </a:r>
            <a:r>
              <a:rPr lang="en-US" altLang="zh-CN" sz="2400" dirty="0">
                <a:ea typeface="字魂105号-简雅黑" panose="00000500000000000000"/>
              </a:rPr>
              <a:t>++</a:t>
            </a:r>
            <a:r>
              <a:rPr lang="zh-CN" altLang="en-US" sz="2400" dirty="0">
                <a:ea typeface="字魂105号-简雅黑" panose="00000500000000000000"/>
              </a:rPr>
              <a:t>的用法，加深了对数据结构课程知识的理解，在今后的学习中，我们会加强理论与实际相结合，通过不断的摸索来强化和巩固自己的知识。</a:t>
            </a:r>
            <a:endParaRPr lang="en-US" altLang="zh-CN" sz="2400" dirty="0">
              <a:ea typeface="字魂105号-简雅黑" panose="0000050000000000000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字魂105号-简雅黑" panose="00000500000000000000"/>
              </a:rPr>
              <a:t>         在这次课程设计的过程中，我们也遇到了很多的困难，从开始的无从下手，通过翻阅资料最后确定主题开始动手操作，再操作的过程中我们也遇到了很多问题，写代码最重要的就是细心，要注意代码中所有的问题，不可忽略。</a:t>
            </a:r>
          </a:p>
        </p:txBody>
      </p:sp>
    </p:spTree>
    <p:extLst>
      <p:ext uri="{BB962C8B-B14F-4D97-AF65-F5344CB8AC3E}">
        <p14:creationId xmlns:p14="http://schemas.microsoft.com/office/powerpoint/2010/main" val="22835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-3.7037E-7 L 1.875E-6 0.06644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9232" y="1162594"/>
            <a:ext cx="10443202" cy="4540566"/>
          </a:xfrm>
          <a:prstGeom prst="rect">
            <a:avLst/>
          </a:prstGeom>
          <a:gradFill>
            <a:gsLst>
              <a:gs pos="9000">
                <a:srgbClr val="3790CE"/>
              </a:gs>
              <a:gs pos="87000">
                <a:srgbClr val="83CAC7"/>
              </a:gs>
            </a:gsLst>
            <a:lin ang="27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711937" y="5041163"/>
            <a:ext cx="4105598" cy="4726005"/>
            <a:chOff x="-526948" y="5069162"/>
            <a:chExt cx="5408913" cy="6226271"/>
          </a:xfrm>
        </p:grpSpPr>
        <p:sp>
          <p:nvSpPr>
            <p:cNvPr id="9" name="任意多边形 8"/>
            <p:cNvSpPr/>
            <p:nvPr/>
          </p:nvSpPr>
          <p:spPr>
            <a:xfrm rot="2700000">
              <a:off x="-363658" y="5069162"/>
              <a:ext cx="5245624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635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700000">
              <a:off x="-526948" y="6049810"/>
              <a:ext cx="5245623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313588" y="-2349996"/>
            <a:ext cx="3049099" cy="3916285"/>
            <a:chOff x="9419006" y="-1620325"/>
            <a:chExt cx="2138766" cy="2689708"/>
          </a:xfrm>
        </p:grpSpPr>
        <p:sp>
          <p:nvSpPr>
            <p:cNvPr id="12" name="矩形 11"/>
            <p:cNvSpPr/>
            <p:nvPr/>
          </p:nvSpPr>
          <p:spPr>
            <a:xfrm rot="2700000">
              <a:off x="9419006" y="-106938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9419006" y="-1620325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995816" y="6162821"/>
            <a:ext cx="283662" cy="283662"/>
            <a:chOff x="794337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794337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8014154" y="5898401"/>
              <a:ext cx="246374" cy="16917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441155" y="6172078"/>
            <a:ext cx="265148" cy="265148"/>
            <a:chOff x="840160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840160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8491628" y="5905299"/>
              <a:ext cx="205070" cy="174649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Calibri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867980" y="6172078"/>
            <a:ext cx="265148" cy="265148"/>
            <a:chOff x="885983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885983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8949920" y="5885676"/>
              <a:ext cx="201346" cy="200574"/>
            </a:xfrm>
            <a:custGeom>
              <a:avLst/>
              <a:gdLst>
                <a:gd name="T0" fmla="*/ 862 w 954"/>
                <a:gd name="T1" fmla="*/ 813 h 944"/>
                <a:gd name="T2" fmla="*/ 763 w 954"/>
                <a:gd name="T3" fmla="*/ 813 h 944"/>
                <a:gd name="T4" fmla="*/ 625 w 954"/>
                <a:gd name="T5" fmla="*/ 549 h 944"/>
                <a:gd name="T6" fmla="*/ 611 w 954"/>
                <a:gd name="T7" fmla="*/ 601 h 944"/>
                <a:gd name="T8" fmla="*/ 535 w 954"/>
                <a:gd name="T9" fmla="*/ 658 h 944"/>
                <a:gd name="T10" fmla="*/ 782 w 954"/>
                <a:gd name="T11" fmla="*/ 932 h 944"/>
                <a:gd name="T12" fmla="*/ 941 w 954"/>
                <a:gd name="T13" fmla="*/ 826 h 944"/>
                <a:gd name="T14" fmla="*/ 824 w 954"/>
                <a:gd name="T15" fmla="*/ 704 h 944"/>
                <a:gd name="T16" fmla="*/ 650 w 954"/>
                <a:gd name="T17" fmla="*/ 561 h 944"/>
                <a:gd name="T18" fmla="*/ 345 w 954"/>
                <a:gd name="T19" fmla="*/ 335 h 944"/>
                <a:gd name="T20" fmla="*/ 397 w 954"/>
                <a:gd name="T21" fmla="*/ 321 h 944"/>
                <a:gd name="T22" fmla="*/ 411 w 954"/>
                <a:gd name="T23" fmla="*/ 269 h 944"/>
                <a:gd name="T24" fmla="*/ 423 w 954"/>
                <a:gd name="T25" fmla="*/ 221 h 944"/>
                <a:gd name="T26" fmla="*/ 184 w 954"/>
                <a:gd name="T27" fmla="*/ 21 h 944"/>
                <a:gd name="T28" fmla="*/ 151 w 954"/>
                <a:gd name="T29" fmla="*/ 267 h 944"/>
                <a:gd name="T30" fmla="*/ 1 w 954"/>
                <a:gd name="T31" fmla="*/ 204 h 944"/>
                <a:gd name="T32" fmla="*/ 284 w 954"/>
                <a:gd name="T33" fmla="*/ 406 h 944"/>
                <a:gd name="T34" fmla="*/ 320 w 954"/>
                <a:gd name="T35" fmla="*/ 360 h 944"/>
                <a:gd name="T36" fmla="*/ 920 w 954"/>
                <a:gd name="T37" fmla="*/ 91 h 944"/>
                <a:gd name="T38" fmla="*/ 791 w 954"/>
                <a:gd name="T39" fmla="*/ 0 h 944"/>
                <a:gd name="T40" fmla="*/ 448 w 954"/>
                <a:gd name="T41" fmla="*/ 306 h 944"/>
                <a:gd name="T42" fmla="*/ 399 w 954"/>
                <a:gd name="T43" fmla="*/ 376 h 944"/>
                <a:gd name="T44" fmla="*/ 357 w 954"/>
                <a:gd name="T45" fmla="*/ 397 h 944"/>
                <a:gd name="T46" fmla="*/ 362 w 954"/>
                <a:gd name="T47" fmla="*/ 527 h 944"/>
                <a:gd name="T48" fmla="*/ 85 w 954"/>
                <a:gd name="T49" fmla="*/ 768 h 944"/>
                <a:gd name="T50" fmla="*/ 55 w 954"/>
                <a:gd name="T51" fmla="*/ 944 h 944"/>
                <a:gd name="T52" fmla="*/ 198 w 954"/>
                <a:gd name="T53" fmla="*/ 800 h 944"/>
                <a:gd name="T54" fmla="*/ 423 w 954"/>
                <a:gd name="T55" fmla="*/ 588 h 944"/>
                <a:gd name="T56" fmla="*/ 549 w 954"/>
                <a:gd name="T57" fmla="*/ 588 h 944"/>
                <a:gd name="T58" fmla="*/ 585 w 954"/>
                <a:gd name="T59" fmla="*/ 509 h 944"/>
                <a:gd name="T60" fmla="*/ 639 w 954"/>
                <a:gd name="T61" fmla="*/ 498 h 944"/>
                <a:gd name="T62" fmla="*/ 920 w 954"/>
                <a:gd name="T63" fmla="*/ 9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4" h="944">
                  <a:moveTo>
                    <a:pt x="813" y="764"/>
                  </a:moveTo>
                  <a:cubicBezTo>
                    <a:pt x="840" y="764"/>
                    <a:pt x="862" y="786"/>
                    <a:pt x="862" y="813"/>
                  </a:cubicBezTo>
                  <a:cubicBezTo>
                    <a:pt x="862" y="841"/>
                    <a:pt x="840" y="863"/>
                    <a:pt x="813" y="863"/>
                  </a:cubicBezTo>
                  <a:cubicBezTo>
                    <a:pt x="786" y="863"/>
                    <a:pt x="763" y="841"/>
                    <a:pt x="763" y="813"/>
                  </a:cubicBezTo>
                  <a:cubicBezTo>
                    <a:pt x="763" y="786"/>
                    <a:pt x="786" y="764"/>
                    <a:pt x="813" y="764"/>
                  </a:cubicBezTo>
                  <a:close/>
                  <a:moveTo>
                    <a:pt x="625" y="549"/>
                  </a:moveTo>
                  <a:lnTo>
                    <a:pt x="637" y="574"/>
                  </a:lnTo>
                  <a:lnTo>
                    <a:pt x="611" y="601"/>
                  </a:lnTo>
                  <a:lnTo>
                    <a:pt x="586" y="625"/>
                  </a:lnTo>
                  <a:cubicBezTo>
                    <a:pt x="571" y="640"/>
                    <a:pt x="554" y="651"/>
                    <a:pt x="535" y="658"/>
                  </a:cubicBezTo>
                  <a:lnTo>
                    <a:pt x="703" y="826"/>
                  </a:lnTo>
                  <a:lnTo>
                    <a:pt x="782" y="932"/>
                  </a:lnTo>
                  <a:lnTo>
                    <a:pt x="824" y="943"/>
                  </a:lnTo>
                  <a:lnTo>
                    <a:pt x="941" y="826"/>
                  </a:lnTo>
                  <a:lnTo>
                    <a:pt x="930" y="783"/>
                  </a:lnTo>
                  <a:lnTo>
                    <a:pt x="824" y="704"/>
                  </a:lnTo>
                  <a:lnTo>
                    <a:pt x="666" y="546"/>
                  </a:lnTo>
                  <a:lnTo>
                    <a:pt x="650" y="561"/>
                  </a:lnTo>
                  <a:lnTo>
                    <a:pt x="625" y="549"/>
                  </a:lnTo>
                  <a:close/>
                  <a:moveTo>
                    <a:pt x="345" y="335"/>
                  </a:moveTo>
                  <a:lnTo>
                    <a:pt x="372" y="308"/>
                  </a:lnTo>
                  <a:lnTo>
                    <a:pt x="397" y="321"/>
                  </a:lnTo>
                  <a:lnTo>
                    <a:pt x="384" y="296"/>
                  </a:lnTo>
                  <a:lnTo>
                    <a:pt x="411" y="269"/>
                  </a:lnTo>
                  <a:lnTo>
                    <a:pt x="414" y="266"/>
                  </a:lnTo>
                  <a:cubicBezTo>
                    <a:pt x="420" y="251"/>
                    <a:pt x="423" y="235"/>
                    <a:pt x="423" y="221"/>
                  </a:cubicBezTo>
                  <a:cubicBezTo>
                    <a:pt x="423" y="108"/>
                    <a:pt x="316" y="0"/>
                    <a:pt x="204" y="1"/>
                  </a:cubicBezTo>
                  <a:cubicBezTo>
                    <a:pt x="203" y="1"/>
                    <a:pt x="191" y="14"/>
                    <a:pt x="184" y="21"/>
                  </a:cubicBezTo>
                  <a:cubicBezTo>
                    <a:pt x="274" y="111"/>
                    <a:pt x="266" y="96"/>
                    <a:pt x="266" y="151"/>
                  </a:cubicBezTo>
                  <a:cubicBezTo>
                    <a:pt x="266" y="196"/>
                    <a:pt x="195" y="267"/>
                    <a:pt x="151" y="267"/>
                  </a:cubicBezTo>
                  <a:cubicBezTo>
                    <a:pt x="94" y="267"/>
                    <a:pt x="112" y="276"/>
                    <a:pt x="20" y="184"/>
                  </a:cubicBezTo>
                  <a:cubicBezTo>
                    <a:pt x="13" y="191"/>
                    <a:pt x="1" y="204"/>
                    <a:pt x="1" y="204"/>
                  </a:cubicBezTo>
                  <a:cubicBezTo>
                    <a:pt x="2" y="316"/>
                    <a:pt x="108" y="424"/>
                    <a:pt x="220" y="424"/>
                  </a:cubicBezTo>
                  <a:cubicBezTo>
                    <a:pt x="240" y="424"/>
                    <a:pt x="262" y="417"/>
                    <a:pt x="284" y="406"/>
                  </a:cubicBezTo>
                  <a:lnTo>
                    <a:pt x="288" y="411"/>
                  </a:lnTo>
                  <a:cubicBezTo>
                    <a:pt x="295" y="392"/>
                    <a:pt x="305" y="375"/>
                    <a:pt x="320" y="360"/>
                  </a:cubicBezTo>
                  <a:lnTo>
                    <a:pt x="345" y="335"/>
                  </a:lnTo>
                  <a:close/>
                  <a:moveTo>
                    <a:pt x="920" y="91"/>
                  </a:moveTo>
                  <a:lnTo>
                    <a:pt x="854" y="26"/>
                  </a:lnTo>
                  <a:cubicBezTo>
                    <a:pt x="837" y="9"/>
                    <a:pt x="814" y="0"/>
                    <a:pt x="791" y="0"/>
                  </a:cubicBezTo>
                  <a:cubicBezTo>
                    <a:pt x="768" y="0"/>
                    <a:pt x="746" y="9"/>
                    <a:pt x="728" y="26"/>
                  </a:cubicBezTo>
                  <a:lnTo>
                    <a:pt x="448" y="306"/>
                  </a:lnTo>
                  <a:cubicBezTo>
                    <a:pt x="457" y="323"/>
                    <a:pt x="450" y="348"/>
                    <a:pt x="437" y="361"/>
                  </a:cubicBezTo>
                  <a:cubicBezTo>
                    <a:pt x="428" y="370"/>
                    <a:pt x="413" y="376"/>
                    <a:pt x="399" y="376"/>
                  </a:cubicBezTo>
                  <a:cubicBezTo>
                    <a:pt x="393" y="376"/>
                    <a:pt x="387" y="375"/>
                    <a:pt x="382" y="372"/>
                  </a:cubicBezTo>
                  <a:lnTo>
                    <a:pt x="357" y="397"/>
                  </a:lnTo>
                  <a:cubicBezTo>
                    <a:pt x="323" y="432"/>
                    <a:pt x="323" y="488"/>
                    <a:pt x="357" y="523"/>
                  </a:cubicBezTo>
                  <a:lnTo>
                    <a:pt x="362" y="527"/>
                  </a:lnTo>
                  <a:lnTo>
                    <a:pt x="143" y="746"/>
                  </a:lnTo>
                  <a:lnTo>
                    <a:pt x="85" y="768"/>
                  </a:lnTo>
                  <a:lnTo>
                    <a:pt x="0" y="889"/>
                  </a:lnTo>
                  <a:lnTo>
                    <a:pt x="55" y="944"/>
                  </a:lnTo>
                  <a:lnTo>
                    <a:pt x="176" y="859"/>
                  </a:lnTo>
                  <a:lnTo>
                    <a:pt x="198" y="800"/>
                  </a:lnTo>
                  <a:lnTo>
                    <a:pt x="416" y="582"/>
                  </a:lnTo>
                  <a:lnTo>
                    <a:pt x="423" y="588"/>
                  </a:lnTo>
                  <a:cubicBezTo>
                    <a:pt x="440" y="606"/>
                    <a:pt x="463" y="614"/>
                    <a:pt x="486" y="614"/>
                  </a:cubicBezTo>
                  <a:cubicBezTo>
                    <a:pt x="509" y="614"/>
                    <a:pt x="531" y="606"/>
                    <a:pt x="549" y="588"/>
                  </a:cubicBezTo>
                  <a:lnTo>
                    <a:pt x="574" y="564"/>
                  </a:lnTo>
                  <a:cubicBezTo>
                    <a:pt x="565" y="547"/>
                    <a:pt x="572" y="522"/>
                    <a:pt x="585" y="509"/>
                  </a:cubicBezTo>
                  <a:cubicBezTo>
                    <a:pt x="594" y="500"/>
                    <a:pt x="609" y="494"/>
                    <a:pt x="622" y="494"/>
                  </a:cubicBezTo>
                  <a:cubicBezTo>
                    <a:pt x="629" y="494"/>
                    <a:pt x="634" y="495"/>
                    <a:pt x="639" y="498"/>
                  </a:cubicBezTo>
                  <a:lnTo>
                    <a:pt x="920" y="217"/>
                  </a:lnTo>
                  <a:cubicBezTo>
                    <a:pt x="954" y="183"/>
                    <a:pt x="954" y="126"/>
                    <a:pt x="92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94804" y="6172078"/>
            <a:ext cx="265148" cy="265148"/>
            <a:chOff x="9318068" y="5792598"/>
            <a:chExt cx="380080" cy="380080"/>
          </a:xfrm>
          <a:solidFill>
            <a:schemeClr val="bg1"/>
          </a:solidFill>
          <a:effectLst>
            <a:outerShdw blurRad="25400" dist="254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9318068" y="5792598"/>
              <a:ext cx="380080" cy="380080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9433985" y="5885687"/>
              <a:ext cx="172684" cy="185881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00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2374820" y="741300"/>
            <a:ext cx="1843468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787579" y="6311196"/>
            <a:ext cx="1843468" cy="0"/>
          </a:xfrm>
          <a:prstGeom prst="line">
            <a:avLst/>
          </a:prstGeom>
          <a:ln w="25400">
            <a:gradFill>
              <a:gsLst>
                <a:gs pos="0">
                  <a:srgbClr val="3790CE"/>
                </a:gs>
                <a:gs pos="100000">
                  <a:srgbClr val="83CAC7"/>
                </a:gs>
              </a:gsLst>
              <a:lin ang="0" scaled="0"/>
            </a:gradFill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33233" y="2977132"/>
            <a:ext cx="8107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谢谢观看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412513" y="1887241"/>
            <a:ext cx="734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798DBA9-00E3-40B1-836E-C3707A04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A9CF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572"/>
            <a:ext cx="2852079" cy="10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1887517" y="3873515"/>
            <a:ext cx="5563307" cy="1725564"/>
            <a:chOff x="724429" y="4531373"/>
            <a:chExt cx="5564275" cy="17268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816756"/>
              <a:ext cx="5481639" cy="4414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24429" y="4959084"/>
              <a:ext cx="4875340" cy="8316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800" spc="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rPr>
                <a:t>系统概述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810412" y="4531373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PART ONE</a:t>
              </a:r>
              <a:endParaRPr lang="zh-CN" altLang="en-US" sz="2400" b="0" spc="0" dirty="0">
                <a:solidFill>
                  <a:srgbClr val="405E6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DA345DF-5950-4C10-9BEC-077238A2F985}"/>
              </a:ext>
            </a:extLst>
          </p:cNvPr>
          <p:cNvSpPr txBox="1"/>
          <p:nvPr/>
        </p:nvSpPr>
        <p:spPr>
          <a:xfrm>
            <a:off x="1147533" y="1376303"/>
            <a:ext cx="30988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35000">
                      <a:srgbClr val="83CAC7"/>
                    </a:gs>
                    <a:gs pos="100000">
                      <a:srgbClr val="3790C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01</a:t>
            </a:r>
            <a:endParaRPr lang="zh-CN" altLang="en-US" sz="13800" dirty="0">
              <a:gradFill>
                <a:gsLst>
                  <a:gs pos="35000">
                    <a:srgbClr val="83CAC7"/>
                  </a:gs>
                  <a:gs pos="100000">
                    <a:srgbClr val="3790CE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 flipV="1">
            <a:off x="8020050" y="-3437090"/>
            <a:ext cx="5016628" cy="6539015"/>
            <a:chOff x="-526947" y="3645243"/>
            <a:chExt cx="5245623" cy="6837503"/>
          </a:xfrm>
        </p:grpSpPr>
        <p:sp>
          <p:nvSpPr>
            <p:cNvPr id="19" name="任意多边形 18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0795" y="6033498"/>
            <a:ext cx="1669413" cy="2210496"/>
            <a:chOff x="9419006" y="-2262453"/>
            <a:chExt cx="2138766" cy="2831974"/>
          </a:xfrm>
        </p:grpSpPr>
        <p:sp>
          <p:nvSpPr>
            <p:cNvPr id="23" name="矩形 22"/>
            <p:cNvSpPr/>
            <p:nvPr/>
          </p:nvSpPr>
          <p:spPr>
            <a:xfrm rot="2700000">
              <a:off x="9419006" y="-226245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381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9419006" y="-1569245"/>
              <a:ext cx="2138766" cy="2138766"/>
            </a:xfrm>
            <a:prstGeom prst="rect">
              <a:avLst/>
            </a:prstGeom>
            <a:gradFill>
              <a:gsLst>
                <a:gs pos="72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 rot="2700000">
            <a:off x="11121926" y="4047057"/>
            <a:ext cx="228161" cy="228161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700000">
            <a:off x="10632103" y="5875799"/>
            <a:ext cx="366636" cy="366636"/>
          </a:xfrm>
          <a:prstGeom prst="rect">
            <a:avLst/>
          </a:prstGeom>
          <a:noFill/>
          <a:ln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5400000" scaled="1"/>
            </a:gradFill>
          </a:ln>
          <a:effectLst>
            <a:outerShdw blurRad="190500" dist="381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654952" y="2756305"/>
            <a:ext cx="1542691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  <a:headEnd type="oval"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189951" y="1307271"/>
            <a:ext cx="321005" cy="321005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  <p:bldP spid="2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270908" y="805526"/>
            <a:ext cx="2325513" cy="2325513"/>
            <a:chOff x="4233332" y="950031"/>
            <a:chExt cx="2325513" cy="2325513"/>
          </a:xfrm>
        </p:grpSpPr>
        <p:sp>
          <p:nvSpPr>
            <p:cNvPr id="4" name="椭圆 3"/>
            <p:cNvSpPr/>
            <p:nvPr/>
          </p:nvSpPr>
          <p:spPr>
            <a:xfrm>
              <a:off x="4233332" y="950031"/>
              <a:ext cx="2325513" cy="232551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10" name="Freeform 47"/>
            <p:cNvSpPr>
              <a:spLocks noEditPoints="1"/>
            </p:cNvSpPr>
            <p:nvPr/>
          </p:nvSpPr>
          <p:spPr bwMode="auto">
            <a:xfrm>
              <a:off x="5192931" y="1363269"/>
              <a:ext cx="536610" cy="538382"/>
            </a:xfrm>
            <a:custGeom>
              <a:avLst/>
              <a:gdLst>
                <a:gd name="T0" fmla="*/ 81 w 128"/>
                <a:gd name="T1" fmla="*/ 14 h 128"/>
                <a:gd name="T2" fmla="*/ 53 w 128"/>
                <a:gd name="T3" fmla="*/ 36 h 128"/>
                <a:gd name="T4" fmla="*/ 33 w 128"/>
                <a:gd name="T5" fmla="*/ 36 h 128"/>
                <a:gd name="T6" fmla="*/ 0 w 128"/>
                <a:gd name="T7" fmla="*/ 56 h 128"/>
                <a:gd name="T8" fmla="*/ 24 w 128"/>
                <a:gd name="T9" fmla="*/ 84 h 128"/>
                <a:gd name="T10" fmla="*/ 32 w 128"/>
                <a:gd name="T11" fmla="*/ 128 h 128"/>
                <a:gd name="T12" fmla="*/ 56 w 128"/>
                <a:gd name="T13" fmla="*/ 120 h 128"/>
                <a:gd name="T14" fmla="*/ 52 w 128"/>
                <a:gd name="T15" fmla="*/ 108 h 128"/>
                <a:gd name="T16" fmla="*/ 52 w 128"/>
                <a:gd name="T17" fmla="*/ 80 h 128"/>
                <a:gd name="T18" fmla="*/ 53 w 128"/>
                <a:gd name="T19" fmla="*/ 78 h 128"/>
                <a:gd name="T20" fmla="*/ 54 w 128"/>
                <a:gd name="T21" fmla="*/ 77 h 128"/>
                <a:gd name="T22" fmla="*/ 55 w 128"/>
                <a:gd name="T23" fmla="*/ 76 h 128"/>
                <a:gd name="T24" fmla="*/ 81 w 128"/>
                <a:gd name="T25" fmla="*/ 98 h 128"/>
                <a:gd name="T26" fmla="*/ 128 w 128"/>
                <a:gd name="T27" fmla="*/ 56 h 128"/>
                <a:gd name="T28" fmla="*/ 80 w 128"/>
                <a:gd name="T29" fmla="*/ 56 h 128"/>
                <a:gd name="T30" fmla="*/ 92 w 128"/>
                <a:gd name="T31" fmla="*/ 44 h 128"/>
                <a:gd name="T32" fmla="*/ 92 w 128"/>
                <a:gd name="T33" fmla="*/ 68 h 128"/>
                <a:gd name="T34" fmla="*/ 80 w 128"/>
                <a:gd name="T35" fmla="*/ 56 h 128"/>
                <a:gd name="T36" fmla="*/ 16 w 128"/>
                <a:gd name="T37" fmla="*/ 44 h 128"/>
                <a:gd name="T38" fmla="*/ 40 w 128"/>
                <a:gd name="T39" fmla="*/ 56 h 128"/>
                <a:gd name="T40" fmla="*/ 16 w 128"/>
                <a:gd name="T41" fmla="*/ 68 h 128"/>
                <a:gd name="T42" fmla="*/ 48 w 128"/>
                <a:gd name="T43" fmla="*/ 120 h 128"/>
                <a:gd name="T44" fmla="*/ 32 w 128"/>
                <a:gd name="T45" fmla="*/ 84 h 128"/>
                <a:gd name="T46" fmla="*/ 33 w 128"/>
                <a:gd name="T47" fmla="*/ 76 h 128"/>
                <a:gd name="T48" fmla="*/ 45 w 128"/>
                <a:gd name="T49" fmla="*/ 76 h 128"/>
                <a:gd name="T50" fmla="*/ 44 w 128"/>
                <a:gd name="T51" fmla="*/ 108 h 128"/>
                <a:gd name="T52" fmla="*/ 48 w 128"/>
                <a:gd name="T53" fmla="*/ 117 h 128"/>
                <a:gd name="T54" fmla="*/ 53 w 128"/>
                <a:gd name="T55" fmla="*/ 68 h 128"/>
                <a:gd name="T56" fmla="*/ 52 w 128"/>
                <a:gd name="T57" fmla="*/ 68 h 128"/>
                <a:gd name="T58" fmla="*/ 52 w 128"/>
                <a:gd name="T59" fmla="*/ 44 h 128"/>
                <a:gd name="T60" fmla="*/ 74 w 128"/>
                <a:gd name="T61" fmla="*/ 36 h 128"/>
                <a:gd name="T62" fmla="*/ 74 w 128"/>
                <a:gd name="T63" fmla="*/ 76 h 128"/>
                <a:gd name="T64" fmla="*/ 100 w 128"/>
                <a:gd name="T65" fmla="*/ 104 h 128"/>
                <a:gd name="T66" fmla="*/ 92 w 128"/>
                <a:gd name="T67" fmla="*/ 76 h 128"/>
                <a:gd name="T68" fmla="*/ 92 w 128"/>
                <a:gd name="T69" fmla="*/ 36 h 128"/>
                <a:gd name="T70" fmla="*/ 100 w 128"/>
                <a:gd name="T71" fmla="*/ 8 h 128"/>
                <a:gd name="T72" fmla="*/ 100 w 128"/>
                <a:gd name="T7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8">
                  <a:moveTo>
                    <a:pt x="100" y="0"/>
                  </a:moveTo>
                  <a:cubicBezTo>
                    <a:pt x="92" y="0"/>
                    <a:pt x="85" y="6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27"/>
                    <a:pt x="64" y="36"/>
                    <a:pt x="53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7" y="36"/>
                    <a:pt x="0" y="45"/>
                    <a:pt x="0" y="56"/>
                  </a:cubicBezTo>
                  <a:cubicBezTo>
                    <a:pt x="0" y="67"/>
                    <a:pt x="7" y="76"/>
                    <a:pt x="16" y="76"/>
                  </a:cubicBezTo>
                  <a:cubicBezTo>
                    <a:pt x="20" y="76"/>
                    <a:pt x="24" y="80"/>
                    <a:pt x="24" y="8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4"/>
                    <a:pt x="28" y="128"/>
                    <a:pt x="3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6" y="124"/>
                    <a:pt x="56" y="120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2"/>
                    <a:pt x="52" y="110"/>
                    <a:pt x="52" y="10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79"/>
                    <a:pt x="52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77"/>
                    <a:pt x="53" y="77"/>
                    <a:pt x="54" y="7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6"/>
                    <a:pt x="55" y="76"/>
                    <a:pt x="55" y="76"/>
                  </a:cubicBezTo>
                  <a:cubicBezTo>
                    <a:pt x="65" y="77"/>
                    <a:pt x="74" y="85"/>
                    <a:pt x="81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5" y="106"/>
                    <a:pt x="92" y="112"/>
                    <a:pt x="100" y="112"/>
                  </a:cubicBezTo>
                  <a:cubicBezTo>
                    <a:pt x="118" y="112"/>
                    <a:pt x="128" y="84"/>
                    <a:pt x="128" y="56"/>
                  </a:cubicBezTo>
                  <a:cubicBezTo>
                    <a:pt x="128" y="28"/>
                    <a:pt x="118" y="0"/>
                    <a:pt x="100" y="0"/>
                  </a:cubicBezTo>
                  <a:close/>
                  <a:moveTo>
                    <a:pt x="80" y="56"/>
                  </a:moveTo>
                  <a:cubicBezTo>
                    <a:pt x="80" y="52"/>
                    <a:pt x="80" y="48"/>
                    <a:pt x="8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6" y="44"/>
                    <a:pt x="100" y="49"/>
                    <a:pt x="100" y="56"/>
                  </a:cubicBezTo>
                  <a:cubicBezTo>
                    <a:pt x="100" y="63"/>
                    <a:pt x="96" y="68"/>
                    <a:pt x="92" y="68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0" y="64"/>
                    <a:pt x="80" y="60"/>
                    <a:pt x="80" y="56"/>
                  </a:cubicBezTo>
                  <a:close/>
                  <a:moveTo>
                    <a:pt x="8" y="56"/>
                  </a:moveTo>
                  <a:cubicBezTo>
                    <a:pt x="8" y="49"/>
                    <a:pt x="12" y="44"/>
                    <a:pt x="16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2" y="47"/>
                    <a:pt x="40" y="51"/>
                    <a:pt x="40" y="56"/>
                  </a:cubicBezTo>
                  <a:cubicBezTo>
                    <a:pt x="40" y="61"/>
                    <a:pt x="42" y="65"/>
                    <a:pt x="44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2" y="68"/>
                    <a:pt x="8" y="63"/>
                    <a:pt x="8" y="56"/>
                  </a:cubicBezTo>
                  <a:close/>
                  <a:moveTo>
                    <a:pt x="48" y="120"/>
                  </a:moveTo>
                  <a:cubicBezTo>
                    <a:pt x="32" y="120"/>
                    <a:pt x="32" y="120"/>
                    <a:pt x="32" y="120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1"/>
                    <a:pt x="31" y="78"/>
                    <a:pt x="30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4" y="77"/>
                    <a:pt x="44" y="79"/>
                    <a:pt x="44" y="80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4" y="112"/>
                    <a:pt x="46" y="114"/>
                    <a:pt x="47" y="116"/>
                  </a:cubicBezTo>
                  <a:cubicBezTo>
                    <a:pt x="48" y="116"/>
                    <a:pt x="48" y="116"/>
                    <a:pt x="48" y="117"/>
                  </a:cubicBezTo>
                  <a:lnTo>
                    <a:pt x="48" y="120"/>
                  </a:lnTo>
                  <a:close/>
                  <a:moveTo>
                    <a:pt x="53" y="68"/>
                  </a:move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48" y="68"/>
                    <a:pt x="44" y="63"/>
                    <a:pt x="44" y="56"/>
                  </a:cubicBezTo>
                  <a:cubicBezTo>
                    <a:pt x="44" y="49"/>
                    <a:pt x="48" y="44"/>
                    <a:pt x="52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60" y="44"/>
                    <a:pt x="68" y="41"/>
                    <a:pt x="74" y="36"/>
                  </a:cubicBezTo>
                  <a:cubicBezTo>
                    <a:pt x="73" y="42"/>
                    <a:pt x="72" y="49"/>
                    <a:pt x="72" y="56"/>
                  </a:cubicBezTo>
                  <a:cubicBezTo>
                    <a:pt x="72" y="63"/>
                    <a:pt x="73" y="70"/>
                    <a:pt x="74" y="76"/>
                  </a:cubicBezTo>
                  <a:cubicBezTo>
                    <a:pt x="68" y="71"/>
                    <a:pt x="60" y="68"/>
                    <a:pt x="53" y="68"/>
                  </a:cubicBezTo>
                  <a:close/>
                  <a:moveTo>
                    <a:pt x="100" y="104"/>
                  </a:moveTo>
                  <a:cubicBezTo>
                    <a:pt x="92" y="104"/>
                    <a:pt x="85" y="93"/>
                    <a:pt x="82" y="7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01" y="76"/>
                    <a:pt x="108" y="67"/>
                    <a:pt x="108" y="56"/>
                  </a:cubicBezTo>
                  <a:cubicBezTo>
                    <a:pt x="108" y="45"/>
                    <a:pt x="101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5" y="19"/>
                    <a:pt x="92" y="8"/>
                    <a:pt x="100" y="8"/>
                  </a:cubicBezTo>
                  <a:cubicBezTo>
                    <a:pt x="111" y="8"/>
                    <a:pt x="120" y="29"/>
                    <a:pt x="120" y="56"/>
                  </a:cubicBezTo>
                  <a:cubicBezTo>
                    <a:pt x="120" y="83"/>
                    <a:pt x="111" y="104"/>
                    <a:pt x="100" y="10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02847" y="1975691"/>
              <a:ext cx="169841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设计目的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28997" y="3728157"/>
            <a:ext cx="1636887" cy="1636887"/>
            <a:chOff x="4690533" y="3714046"/>
            <a:chExt cx="1636887" cy="1636887"/>
          </a:xfrm>
        </p:grpSpPr>
        <p:sp>
          <p:nvSpPr>
            <p:cNvPr id="5" name="椭圆 4"/>
            <p:cNvSpPr/>
            <p:nvPr/>
          </p:nvSpPr>
          <p:spPr>
            <a:xfrm>
              <a:off x="4690533" y="3714046"/>
              <a:ext cx="1636887" cy="1636887"/>
            </a:xfrm>
            <a:prstGeom prst="ellipse">
              <a:avLst/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309700" y="4043193"/>
              <a:ext cx="398552" cy="399868"/>
              <a:chOff x="8250026" y="2143316"/>
              <a:chExt cx="481012" cy="482600"/>
            </a:xfrm>
            <a:solidFill>
              <a:schemeClr val="bg1"/>
            </a:solidFill>
          </p:grpSpPr>
          <p:sp>
            <p:nvSpPr>
              <p:cNvPr id="12" name="Freeform 82"/>
              <p:cNvSpPr>
                <a:spLocks noEditPoints="1"/>
              </p:cNvSpPr>
              <p:nvPr/>
            </p:nvSpPr>
            <p:spPr bwMode="auto">
              <a:xfrm>
                <a:off x="8250026" y="2143316"/>
                <a:ext cx="481012" cy="482600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13" name="Freeform 83"/>
              <p:cNvSpPr>
                <a:spLocks noEditPoints="1"/>
              </p:cNvSpPr>
              <p:nvPr/>
            </p:nvSpPr>
            <p:spPr bwMode="auto">
              <a:xfrm>
                <a:off x="8296063" y="2535429"/>
                <a:ext cx="44450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4843719" y="4619864"/>
              <a:ext cx="129743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+mn-lt"/>
                </a:rPr>
                <a:t>基本要求</a:t>
              </a:r>
              <a:endParaRPr lang="en-US" altLang="zh-CN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33487" y="1402644"/>
            <a:ext cx="4052712" cy="4052712"/>
          </a:xfrm>
          <a:prstGeom prst="ellipse">
            <a:avLst/>
          </a:prstGeom>
          <a:gradFill>
            <a:gsLst>
              <a:gs pos="0">
                <a:srgbClr val="83CAC7"/>
              </a:gs>
              <a:gs pos="100000">
                <a:srgbClr val="3790CE"/>
              </a:gs>
            </a:gsLst>
            <a:lin ang="27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1743475" y="2226734"/>
            <a:ext cx="697271" cy="699573"/>
            <a:chOff x="4198938" y="2905126"/>
            <a:chExt cx="481012" cy="4826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  <p:sp>
          <p:nvSpPr>
            <p:cNvPr id="9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88326" y="3429000"/>
            <a:ext cx="2617096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dirty="0">
                <a:solidFill>
                  <a:schemeClr val="bg1">
                    <a:alpha val="74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rPr>
              <a:t>系统概述</a:t>
            </a:r>
          </a:p>
        </p:txBody>
      </p:sp>
      <p:sp>
        <p:nvSpPr>
          <p:cNvPr id="19" name="矩形 18"/>
          <p:cNvSpPr/>
          <p:nvPr/>
        </p:nvSpPr>
        <p:spPr>
          <a:xfrm>
            <a:off x="5901105" y="661672"/>
            <a:ext cx="5584771" cy="148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ea typeface="字魂105号-简雅黑" panose="00000500000000000000"/>
                <a:sym typeface="+mn-lt"/>
              </a:rPr>
              <a:t>设计目的：</a:t>
            </a:r>
            <a:r>
              <a:rPr lang="zh-CN" altLang="zh-CN" sz="2400" dirty="0">
                <a:ea typeface="字魂105号-简雅黑" panose="00000500000000000000"/>
              </a:rPr>
              <a:t>设计一个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学生成绩信息管理系统</a:t>
            </a:r>
            <a:r>
              <a:rPr lang="zh-CN" altLang="zh-CN" sz="2400" dirty="0">
                <a:ea typeface="字魂105号-简雅黑" panose="00000500000000000000"/>
              </a:rPr>
              <a:t>，可以方便地对学生和学生成绩进行有效管理，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提高工作效率</a:t>
            </a:r>
            <a:r>
              <a:rPr lang="zh-CN" altLang="zh-CN" sz="2400" dirty="0">
                <a:ea typeface="字魂105号-简雅黑" panose="00000500000000000000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1106" y="2371817"/>
            <a:ext cx="5584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字魂105号-简雅黑" panose="00000500000000000000"/>
              </a:rPr>
              <a:t>基本要求</a:t>
            </a:r>
            <a:r>
              <a:rPr lang="zh-CN" altLang="en-US" sz="2400" dirty="0">
                <a:ea typeface="字魂105号-简雅黑" panose="00000500000000000000"/>
              </a:rPr>
              <a:t>：</a:t>
            </a:r>
            <a:r>
              <a:rPr lang="zh-CN" altLang="zh-CN" sz="2400" dirty="0">
                <a:ea typeface="字魂105号-简雅黑" panose="00000500000000000000"/>
              </a:rPr>
              <a:t>本系统能对学生成绩信息进行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输入和输出</a:t>
            </a:r>
            <a:r>
              <a:rPr lang="zh-CN" altLang="zh-CN" sz="2400" dirty="0">
                <a:ea typeface="字魂105号-简雅黑" panose="00000500000000000000"/>
              </a:rPr>
              <a:t>；能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添加</a:t>
            </a:r>
            <a:r>
              <a:rPr lang="zh-CN" altLang="zh-CN" sz="2400" dirty="0">
                <a:ea typeface="字魂105号-简雅黑" panose="00000500000000000000"/>
              </a:rPr>
              <a:t>学生成绩信息；能根据学生的学号或姓名来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查询和修改</a:t>
            </a:r>
            <a:r>
              <a:rPr lang="zh-CN" altLang="zh-CN" sz="2400" dirty="0">
                <a:ea typeface="字魂105号-简雅黑" panose="00000500000000000000"/>
              </a:rPr>
              <a:t>该学生的成绩信息；能按学号或姓名进行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排序</a:t>
            </a:r>
            <a:r>
              <a:rPr lang="zh-CN" altLang="zh-CN" sz="2400" dirty="0">
                <a:ea typeface="字魂105号-简雅黑" panose="00000500000000000000"/>
              </a:rPr>
              <a:t>，并显示学生信息、成绩等；能准确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计算</a:t>
            </a:r>
            <a:r>
              <a:rPr lang="zh-CN" altLang="zh-CN" sz="2400" dirty="0">
                <a:ea typeface="字魂105号-简雅黑" panose="00000500000000000000"/>
              </a:rPr>
              <a:t>出学生课程成绩的</a:t>
            </a:r>
            <a:r>
              <a:rPr lang="zh-CN" altLang="zh-CN" sz="2400" dirty="0">
                <a:solidFill>
                  <a:srgbClr val="FF0000"/>
                </a:solidFill>
                <a:ea typeface="字魂105号-简雅黑" panose="00000500000000000000"/>
              </a:rPr>
              <a:t>平均分和及格率</a:t>
            </a:r>
            <a:r>
              <a:rPr lang="zh-CN" altLang="zh-CN" sz="2400" dirty="0">
                <a:ea typeface="字魂105号-简雅黑" panose="00000500000000000000"/>
              </a:rPr>
              <a:t>。设置合理的数据结构，每个学生记录包含的信息要有学号、姓名和各门课程的成绩。</a:t>
            </a:r>
          </a:p>
        </p:txBody>
      </p:sp>
    </p:spTree>
    <p:extLst>
      <p:ext uri="{BB962C8B-B14F-4D97-AF65-F5344CB8AC3E}">
        <p14:creationId xmlns:p14="http://schemas.microsoft.com/office/powerpoint/2010/main" val="41259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4011 7.40741E-7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04492 -1.85185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0.03981 L -4.58333E-6 0.09028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3000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0.03889 L 4.16667E-7 -0.08889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3000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33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38" dur="1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9" grpId="0"/>
      <p:bldP spid="19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99812" y="3301489"/>
            <a:ext cx="1433691" cy="1663082"/>
            <a:chOff x="2049503" y="3852517"/>
            <a:chExt cx="1433691" cy="1663082"/>
          </a:xfrm>
        </p:grpSpPr>
        <p:grpSp>
          <p:nvGrpSpPr>
            <p:cNvPr id="8" name="组合 7"/>
            <p:cNvGrpSpPr/>
            <p:nvPr/>
          </p:nvGrpSpPr>
          <p:grpSpPr>
            <a:xfrm>
              <a:off x="2049503" y="3852517"/>
              <a:ext cx="1433691" cy="1663082"/>
              <a:chOff x="2912532" y="2352490"/>
              <a:chExt cx="1433691" cy="1663082"/>
            </a:xfrm>
          </p:grpSpPr>
          <p:sp>
            <p:nvSpPr>
              <p:cNvPr id="9" name="六边形 8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2" name="Group 17"/>
            <p:cNvGrpSpPr/>
            <p:nvPr/>
          </p:nvGrpSpPr>
          <p:grpSpPr>
            <a:xfrm>
              <a:off x="2439966" y="4416442"/>
              <a:ext cx="553754" cy="523955"/>
              <a:chOff x="5738813" y="3094038"/>
              <a:chExt cx="708026" cy="669925"/>
            </a:xfrm>
            <a:solidFill>
              <a:schemeClr val="bg1"/>
            </a:solidFill>
          </p:grpSpPr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5738813" y="3292476"/>
                <a:ext cx="487363" cy="373063"/>
              </a:xfrm>
              <a:custGeom>
                <a:avLst/>
                <a:gdLst>
                  <a:gd name="T0" fmla="*/ 113 w 128"/>
                  <a:gd name="T1" fmla="*/ 0 h 98"/>
                  <a:gd name="T2" fmla="*/ 98 w 128"/>
                  <a:gd name="T3" fmla="*/ 15 h 98"/>
                  <a:gd name="T4" fmla="*/ 103 w 128"/>
                  <a:gd name="T5" fmla="*/ 27 h 98"/>
                  <a:gd name="T6" fmla="*/ 85 w 128"/>
                  <a:gd name="T7" fmla="*/ 54 h 98"/>
                  <a:gd name="T8" fmla="*/ 79 w 128"/>
                  <a:gd name="T9" fmla="*/ 53 h 98"/>
                  <a:gd name="T10" fmla="*/ 66 w 128"/>
                  <a:gd name="T11" fmla="*/ 61 h 98"/>
                  <a:gd name="T12" fmla="*/ 55 w 128"/>
                  <a:gd name="T13" fmla="*/ 55 h 98"/>
                  <a:gd name="T14" fmla="*/ 57 w 128"/>
                  <a:gd name="T15" fmla="*/ 49 h 98"/>
                  <a:gd name="T16" fmla="*/ 41 w 128"/>
                  <a:gd name="T17" fmla="*/ 34 h 98"/>
                  <a:gd name="T18" fmla="*/ 26 w 128"/>
                  <a:gd name="T19" fmla="*/ 49 h 98"/>
                  <a:gd name="T20" fmla="*/ 32 w 128"/>
                  <a:gd name="T21" fmla="*/ 60 h 98"/>
                  <a:gd name="T22" fmla="*/ 24 w 128"/>
                  <a:gd name="T23" fmla="*/ 71 h 98"/>
                  <a:gd name="T24" fmla="*/ 15 w 128"/>
                  <a:gd name="T25" fmla="*/ 68 h 98"/>
                  <a:gd name="T26" fmla="*/ 0 w 128"/>
                  <a:gd name="T27" fmla="*/ 83 h 98"/>
                  <a:gd name="T28" fmla="*/ 15 w 128"/>
                  <a:gd name="T29" fmla="*/ 98 h 98"/>
                  <a:gd name="T30" fmla="*/ 30 w 128"/>
                  <a:gd name="T31" fmla="*/ 83 h 98"/>
                  <a:gd name="T32" fmla="*/ 27 w 128"/>
                  <a:gd name="T33" fmla="*/ 73 h 98"/>
                  <a:gd name="T34" fmla="*/ 35 w 128"/>
                  <a:gd name="T35" fmla="*/ 63 h 98"/>
                  <a:gd name="T36" fmla="*/ 41 w 128"/>
                  <a:gd name="T37" fmla="*/ 64 h 98"/>
                  <a:gd name="T38" fmla="*/ 54 w 128"/>
                  <a:gd name="T39" fmla="*/ 58 h 98"/>
                  <a:gd name="T40" fmla="*/ 65 w 128"/>
                  <a:gd name="T41" fmla="*/ 64 h 98"/>
                  <a:gd name="T42" fmla="*/ 64 w 128"/>
                  <a:gd name="T43" fmla="*/ 68 h 98"/>
                  <a:gd name="T44" fmla="*/ 79 w 128"/>
                  <a:gd name="T45" fmla="*/ 83 h 98"/>
                  <a:gd name="T46" fmla="*/ 94 w 128"/>
                  <a:gd name="T47" fmla="*/ 68 h 98"/>
                  <a:gd name="T48" fmla="*/ 88 w 128"/>
                  <a:gd name="T49" fmla="*/ 56 h 98"/>
                  <a:gd name="T50" fmla="*/ 106 w 128"/>
                  <a:gd name="T51" fmla="*/ 29 h 98"/>
                  <a:gd name="T52" fmla="*/ 113 w 128"/>
                  <a:gd name="T53" fmla="*/ 30 h 98"/>
                  <a:gd name="T54" fmla="*/ 128 w 128"/>
                  <a:gd name="T55" fmla="*/ 15 h 98"/>
                  <a:gd name="T56" fmla="*/ 113 w 128"/>
                  <a:gd name="T57" fmla="*/ 0 h 98"/>
                  <a:gd name="T58" fmla="*/ 15 w 128"/>
                  <a:gd name="T59" fmla="*/ 91 h 98"/>
                  <a:gd name="T60" fmla="*/ 8 w 128"/>
                  <a:gd name="T61" fmla="*/ 83 h 98"/>
                  <a:gd name="T62" fmla="*/ 15 w 128"/>
                  <a:gd name="T63" fmla="*/ 76 h 98"/>
                  <a:gd name="T64" fmla="*/ 23 w 128"/>
                  <a:gd name="T65" fmla="*/ 83 h 98"/>
                  <a:gd name="T66" fmla="*/ 15 w 128"/>
                  <a:gd name="T67" fmla="*/ 91 h 98"/>
                  <a:gd name="T68" fmla="*/ 41 w 128"/>
                  <a:gd name="T69" fmla="*/ 57 h 98"/>
                  <a:gd name="T70" fmla="*/ 34 w 128"/>
                  <a:gd name="T71" fmla="*/ 49 h 98"/>
                  <a:gd name="T72" fmla="*/ 41 w 128"/>
                  <a:gd name="T73" fmla="*/ 42 h 98"/>
                  <a:gd name="T74" fmla="*/ 49 w 128"/>
                  <a:gd name="T75" fmla="*/ 49 h 98"/>
                  <a:gd name="T76" fmla="*/ 41 w 128"/>
                  <a:gd name="T77" fmla="*/ 57 h 98"/>
                  <a:gd name="T78" fmla="*/ 79 w 128"/>
                  <a:gd name="T79" fmla="*/ 76 h 98"/>
                  <a:gd name="T80" fmla="*/ 72 w 128"/>
                  <a:gd name="T81" fmla="*/ 68 h 98"/>
                  <a:gd name="T82" fmla="*/ 79 w 128"/>
                  <a:gd name="T83" fmla="*/ 60 h 98"/>
                  <a:gd name="T84" fmla="*/ 87 w 128"/>
                  <a:gd name="T85" fmla="*/ 68 h 98"/>
                  <a:gd name="T86" fmla="*/ 79 w 128"/>
                  <a:gd name="T87" fmla="*/ 76 h 98"/>
                  <a:gd name="T88" fmla="*/ 113 w 128"/>
                  <a:gd name="T89" fmla="*/ 23 h 98"/>
                  <a:gd name="T90" fmla="*/ 106 w 128"/>
                  <a:gd name="T91" fmla="*/ 15 h 98"/>
                  <a:gd name="T92" fmla="*/ 113 w 128"/>
                  <a:gd name="T93" fmla="*/ 8 h 98"/>
                  <a:gd name="T94" fmla="*/ 120 w 128"/>
                  <a:gd name="T95" fmla="*/ 15 h 98"/>
                  <a:gd name="T96" fmla="*/ 113 w 128"/>
                  <a:gd name="T97" fmla="*/ 2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" h="98">
                    <a:moveTo>
                      <a:pt x="113" y="0"/>
                    </a:moveTo>
                    <a:cubicBezTo>
                      <a:pt x="105" y="0"/>
                      <a:pt x="98" y="7"/>
                      <a:pt x="98" y="15"/>
                    </a:cubicBezTo>
                    <a:cubicBezTo>
                      <a:pt x="98" y="20"/>
                      <a:pt x="100" y="24"/>
                      <a:pt x="103" y="27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3" y="53"/>
                      <a:pt x="81" y="53"/>
                      <a:pt x="79" y="53"/>
                    </a:cubicBezTo>
                    <a:cubicBezTo>
                      <a:pt x="73" y="53"/>
                      <a:pt x="68" y="56"/>
                      <a:pt x="66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3"/>
                      <a:pt x="57" y="51"/>
                      <a:pt x="57" y="49"/>
                    </a:cubicBezTo>
                    <a:cubicBezTo>
                      <a:pt x="57" y="41"/>
                      <a:pt x="50" y="34"/>
                      <a:pt x="41" y="34"/>
                    </a:cubicBezTo>
                    <a:cubicBezTo>
                      <a:pt x="33" y="34"/>
                      <a:pt x="26" y="41"/>
                      <a:pt x="26" y="49"/>
                    </a:cubicBezTo>
                    <a:cubicBezTo>
                      <a:pt x="26" y="54"/>
                      <a:pt x="28" y="58"/>
                      <a:pt x="32" y="6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1" y="69"/>
                      <a:pt x="18" y="68"/>
                      <a:pt x="15" y="68"/>
                    </a:cubicBezTo>
                    <a:cubicBezTo>
                      <a:pt x="7" y="68"/>
                      <a:pt x="0" y="75"/>
                      <a:pt x="0" y="83"/>
                    </a:cubicBezTo>
                    <a:cubicBezTo>
                      <a:pt x="0" y="91"/>
                      <a:pt x="7" y="98"/>
                      <a:pt x="15" y="98"/>
                    </a:cubicBezTo>
                    <a:cubicBezTo>
                      <a:pt x="23" y="98"/>
                      <a:pt x="30" y="91"/>
                      <a:pt x="30" y="83"/>
                    </a:cubicBezTo>
                    <a:cubicBezTo>
                      <a:pt x="30" y="79"/>
                      <a:pt x="29" y="76"/>
                      <a:pt x="27" y="7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7" y="64"/>
                      <a:pt x="39" y="64"/>
                      <a:pt x="41" y="64"/>
                    </a:cubicBezTo>
                    <a:cubicBezTo>
                      <a:pt x="46" y="64"/>
                      <a:pt x="51" y="62"/>
                      <a:pt x="54" y="58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66"/>
                      <a:pt x="64" y="67"/>
                      <a:pt x="64" y="68"/>
                    </a:cubicBezTo>
                    <a:cubicBezTo>
                      <a:pt x="64" y="76"/>
                      <a:pt x="71" y="83"/>
                      <a:pt x="79" y="83"/>
                    </a:cubicBezTo>
                    <a:cubicBezTo>
                      <a:pt x="87" y="83"/>
                      <a:pt x="94" y="76"/>
                      <a:pt x="94" y="68"/>
                    </a:cubicBezTo>
                    <a:cubicBezTo>
                      <a:pt x="94" y="63"/>
                      <a:pt x="92" y="59"/>
                      <a:pt x="88" y="56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0"/>
                      <a:pt x="111" y="30"/>
                      <a:pt x="113" y="30"/>
                    </a:cubicBezTo>
                    <a:cubicBezTo>
                      <a:pt x="121" y="30"/>
                      <a:pt x="128" y="24"/>
                      <a:pt x="128" y="15"/>
                    </a:cubicBezTo>
                    <a:cubicBezTo>
                      <a:pt x="128" y="7"/>
                      <a:pt x="121" y="0"/>
                      <a:pt x="113" y="0"/>
                    </a:cubicBezTo>
                    <a:close/>
                    <a:moveTo>
                      <a:pt x="15" y="91"/>
                    </a:moveTo>
                    <a:cubicBezTo>
                      <a:pt x="11" y="91"/>
                      <a:pt x="8" y="87"/>
                      <a:pt x="8" y="83"/>
                    </a:cubicBezTo>
                    <a:cubicBezTo>
                      <a:pt x="8" y="79"/>
                      <a:pt x="11" y="76"/>
                      <a:pt x="15" y="76"/>
                    </a:cubicBezTo>
                    <a:cubicBezTo>
                      <a:pt x="19" y="76"/>
                      <a:pt x="23" y="79"/>
                      <a:pt x="23" y="83"/>
                    </a:cubicBezTo>
                    <a:cubicBezTo>
                      <a:pt x="23" y="87"/>
                      <a:pt x="19" y="91"/>
                      <a:pt x="15" y="91"/>
                    </a:cubicBezTo>
                    <a:close/>
                    <a:moveTo>
                      <a:pt x="41" y="57"/>
                    </a:moveTo>
                    <a:cubicBezTo>
                      <a:pt x="37" y="57"/>
                      <a:pt x="34" y="53"/>
                      <a:pt x="34" y="49"/>
                    </a:cubicBezTo>
                    <a:cubicBezTo>
                      <a:pt x="34" y="45"/>
                      <a:pt x="37" y="42"/>
                      <a:pt x="41" y="42"/>
                    </a:cubicBezTo>
                    <a:cubicBezTo>
                      <a:pt x="46" y="42"/>
                      <a:pt x="49" y="45"/>
                      <a:pt x="49" y="49"/>
                    </a:cubicBezTo>
                    <a:cubicBezTo>
                      <a:pt x="49" y="53"/>
                      <a:pt x="46" y="57"/>
                      <a:pt x="41" y="57"/>
                    </a:cubicBezTo>
                    <a:close/>
                    <a:moveTo>
                      <a:pt x="79" y="76"/>
                    </a:moveTo>
                    <a:cubicBezTo>
                      <a:pt x="75" y="76"/>
                      <a:pt x="72" y="72"/>
                      <a:pt x="72" y="68"/>
                    </a:cubicBezTo>
                    <a:cubicBezTo>
                      <a:pt x="72" y="64"/>
                      <a:pt x="75" y="60"/>
                      <a:pt x="79" y="60"/>
                    </a:cubicBezTo>
                    <a:cubicBezTo>
                      <a:pt x="83" y="60"/>
                      <a:pt x="87" y="64"/>
                      <a:pt x="87" y="68"/>
                    </a:cubicBezTo>
                    <a:cubicBezTo>
                      <a:pt x="87" y="72"/>
                      <a:pt x="83" y="76"/>
                      <a:pt x="79" y="76"/>
                    </a:cubicBezTo>
                    <a:close/>
                    <a:moveTo>
                      <a:pt x="113" y="23"/>
                    </a:moveTo>
                    <a:cubicBezTo>
                      <a:pt x="109" y="23"/>
                      <a:pt x="106" y="19"/>
                      <a:pt x="106" y="15"/>
                    </a:cubicBezTo>
                    <a:cubicBezTo>
                      <a:pt x="106" y="11"/>
                      <a:pt x="109" y="8"/>
                      <a:pt x="113" y="8"/>
                    </a:cubicBezTo>
                    <a:cubicBezTo>
                      <a:pt x="117" y="8"/>
                      <a:pt x="120" y="11"/>
                      <a:pt x="120" y="15"/>
                    </a:cubicBezTo>
                    <a:cubicBezTo>
                      <a:pt x="120" y="19"/>
                      <a:pt x="117" y="23"/>
                      <a:pt x="1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5883276" y="3094038"/>
                <a:ext cx="563563" cy="669925"/>
              </a:xfrm>
              <a:custGeom>
                <a:avLst/>
                <a:gdLst>
                  <a:gd name="T0" fmla="*/ 132 w 148"/>
                  <a:gd name="T1" fmla="*/ 0 h 176"/>
                  <a:gd name="T2" fmla="*/ 44 w 148"/>
                  <a:gd name="T3" fmla="*/ 0 h 176"/>
                  <a:gd name="T4" fmla="*/ 27 w 148"/>
                  <a:gd name="T5" fmla="*/ 16 h 176"/>
                  <a:gd name="T6" fmla="*/ 27 w 148"/>
                  <a:gd name="T7" fmla="*/ 27 h 176"/>
                  <a:gd name="T8" fmla="*/ 16 w 148"/>
                  <a:gd name="T9" fmla="*/ 27 h 176"/>
                  <a:gd name="T10" fmla="*/ 0 w 148"/>
                  <a:gd name="T11" fmla="*/ 44 h 176"/>
                  <a:gd name="T12" fmla="*/ 0 w 148"/>
                  <a:gd name="T13" fmla="*/ 81 h 176"/>
                  <a:gd name="T14" fmla="*/ 3 w 148"/>
                  <a:gd name="T15" fmla="*/ 80 h 176"/>
                  <a:gd name="T16" fmla="*/ 11 w 148"/>
                  <a:gd name="T17" fmla="*/ 82 h 176"/>
                  <a:gd name="T18" fmla="*/ 11 w 148"/>
                  <a:gd name="T19" fmla="*/ 44 h 176"/>
                  <a:gd name="T20" fmla="*/ 16 w 148"/>
                  <a:gd name="T21" fmla="*/ 38 h 176"/>
                  <a:gd name="T22" fmla="*/ 104 w 148"/>
                  <a:gd name="T23" fmla="*/ 38 h 176"/>
                  <a:gd name="T24" fmla="*/ 110 w 148"/>
                  <a:gd name="T25" fmla="*/ 44 h 176"/>
                  <a:gd name="T26" fmla="*/ 110 w 148"/>
                  <a:gd name="T27" fmla="*/ 160 h 176"/>
                  <a:gd name="T28" fmla="*/ 104 w 148"/>
                  <a:gd name="T29" fmla="*/ 165 h 176"/>
                  <a:gd name="T30" fmla="*/ 16 w 148"/>
                  <a:gd name="T31" fmla="*/ 165 h 176"/>
                  <a:gd name="T32" fmla="*/ 11 w 148"/>
                  <a:gd name="T33" fmla="*/ 160 h 176"/>
                  <a:gd name="T34" fmla="*/ 11 w 148"/>
                  <a:gd name="T35" fmla="*/ 121 h 176"/>
                  <a:gd name="T36" fmla="*/ 3 w 148"/>
                  <a:gd name="T37" fmla="*/ 122 h 176"/>
                  <a:gd name="T38" fmla="*/ 0 w 148"/>
                  <a:gd name="T39" fmla="*/ 122 h 176"/>
                  <a:gd name="T40" fmla="*/ 0 w 148"/>
                  <a:gd name="T41" fmla="*/ 160 h 176"/>
                  <a:gd name="T42" fmla="*/ 16 w 148"/>
                  <a:gd name="T43" fmla="*/ 176 h 176"/>
                  <a:gd name="T44" fmla="*/ 104 w 148"/>
                  <a:gd name="T45" fmla="*/ 176 h 176"/>
                  <a:gd name="T46" fmla="*/ 121 w 148"/>
                  <a:gd name="T47" fmla="*/ 160 h 176"/>
                  <a:gd name="T48" fmla="*/ 121 w 148"/>
                  <a:gd name="T49" fmla="*/ 148 h 176"/>
                  <a:gd name="T50" fmla="*/ 132 w 148"/>
                  <a:gd name="T51" fmla="*/ 148 h 176"/>
                  <a:gd name="T52" fmla="*/ 148 w 148"/>
                  <a:gd name="T53" fmla="*/ 132 h 176"/>
                  <a:gd name="T54" fmla="*/ 148 w 148"/>
                  <a:gd name="T55" fmla="*/ 16 h 176"/>
                  <a:gd name="T56" fmla="*/ 132 w 148"/>
                  <a:gd name="T57" fmla="*/ 0 h 176"/>
                  <a:gd name="T58" fmla="*/ 137 w 148"/>
                  <a:gd name="T59" fmla="*/ 132 h 176"/>
                  <a:gd name="T60" fmla="*/ 132 w 148"/>
                  <a:gd name="T61" fmla="*/ 137 h 176"/>
                  <a:gd name="T62" fmla="*/ 121 w 148"/>
                  <a:gd name="T63" fmla="*/ 137 h 176"/>
                  <a:gd name="T64" fmla="*/ 121 w 148"/>
                  <a:gd name="T65" fmla="*/ 44 h 176"/>
                  <a:gd name="T66" fmla="*/ 104 w 148"/>
                  <a:gd name="T67" fmla="*/ 27 h 176"/>
                  <a:gd name="T68" fmla="*/ 38 w 148"/>
                  <a:gd name="T69" fmla="*/ 27 h 176"/>
                  <a:gd name="T70" fmla="*/ 38 w 148"/>
                  <a:gd name="T71" fmla="*/ 16 h 176"/>
                  <a:gd name="T72" fmla="*/ 44 w 148"/>
                  <a:gd name="T73" fmla="*/ 11 h 176"/>
                  <a:gd name="T74" fmla="*/ 132 w 148"/>
                  <a:gd name="T75" fmla="*/ 11 h 176"/>
                  <a:gd name="T76" fmla="*/ 137 w 148"/>
                  <a:gd name="T77" fmla="*/ 16 h 176"/>
                  <a:gd name="T78" fmla="*/ 137 w 148"/>
                  <a:gd name="T79" fmla="*/ 13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8" h="176">
                    <a:moveTo>
                      <a:pt x="132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5" y="0"/>
                      <a:pt x="27" y="7"/>
                      <a:pt x="27" y="1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7" y="27"/>
                      <a:pt x="0" y="35"/>
                      <a:pt x="0" y="4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0"/>
                      <a:pt x="2" y="80"/>
                      <a:pt x="3" y="80"/>
                    </a:cubicBezTo>
                    <a:cubicBezTo>
                      <a:pt x="6" y="80"/>
                      <a:pt x="8" y="81"/>
                      <a:pt x="11" y="82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1"/>
                      <a:pt x="13" y="38"/>
                      <a:pt x="16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7" y="38"/>
                      <a:pt x="110" y="41"/>
                      <a:pt x="110" y="44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110" y="162"/>
                      <a:pt x="107" y="165"/>
                      <a:pt x="104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3" y="165"/>
                      <a:pt x="11" y="162"/>
                      <a:pt x="11" y="160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8" y="122"/>
                      <a:pt x="6" y="122"/>
                      <a:pt x="3" y="122"/>
                    </a:cubicBezTo>
                    <a:cubicBezTo>
                      <a:pt x="2" y="122"/>
                      <a:pt x="1" y="122"/>
                      <a:pt x="0" y="122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3" y="176"/>
                      <a:pt x="121" y="169"/>
                      <a:pt x="121" y="160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1" y="148"/>
                      <a:pt x="148" y="141"/>
                      <a:pt x="148" y="132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7"/>
                      <a:pt x="141" y="0"/>
                      <a:pt x="132" y="0"/>
                    </a:cubicBezTo>
                    <a:close/>
                    <a:moveTo>
                      <a:pt x="137" y="132"/>
                    </a:moveTo>
                    <a:cubicBezTo>
                      <a:pt x="137" y="135"/>
                      <a:pt x="135" y="137"/>
                      <a:pt x="132" y="137"/>
                    </a:cubicBezTo>
                    <a:cubicBezTo>
                      <a:pt x="121" y="137"/>
                      <a:pt x="121" y="137"/>
                      <a:pt x="121" y="137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35"/>
                      <a:pt x="113" y="27"/>
                      <a:pt x="104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3"/>
                      <a:pt x="41" y="11"/>
                      <a:pt x="44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5" y="11"/>
                      <a:pt x="137" y="13"/>
                      <a:pt x="137" y="16"/>
                    </a:cubicBezTo>
                    <a:lnTo>
                      <a:pt x="137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262841" y="1801462"/>
            <a:ext cx="1433691" cy="1663082"/>
            <a:chOff x="2912532" y="2352490"/>
            <a:chExt cx="1433691" cy="1663082"/>
          </a:xfrm>
        </p:grpSpPr>
        <p:grpSp>
          <p:nvGrpSpPr>
            <p:cNvPr id="7" name="组合 6"/>
            <p:cNvGrpSpPr/>
            <p:nvPr/>
          </p:nvGrpSpPr>
          <p:grpSpPr>
            <a:xfrm>
              <a:off x="2912532" y="2352490"/>
              <a:ext cx="1433691" cy="1663082"/>
              <a:chOff x="2912532" y="2352490"/>
              <a:chExt cx="1433691" cy="1663082"/>
            </a:xfrm>
          </p:grpSpPr>
          <p:sp>
            <p:nvSpPr>
              <p:cNvPr id="5" name="六边形 4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6" name="六边形 5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5" name="Group 88"/>
            <p:cNvGrpSpPr/>
            <p:nvPr/>
          </p:nvGrpSpPr>
          <p:grpSpPr>
            <a:xfrm>
              <a:off x="3395287" y="2932281"/>
              <a:ext cx="468182" cy="521678"/>
              <a:chOff x="9264650" y="2270125"/>
              <a:chExt cx="2070101" cy="2306638"/>
            </a:xfrm>
            <a:solidFill>
              <a:schemeClr val="bg1"/>
            </a:solidFill>
          </p:grpSpPr>
          <p:sp>
            <p:nvSpPr>
              <p:cNvPr id="26" name="Freeform 28"/>
              <p:cNvSpPr>
                <a:spLocks noEditPoints="1"/>
              </p:cNvSpPr>
              <p:nvPr/>
            </p:nvSpPr>
            <p:spPr bwMode="auto">
              <a:xfrm>
                <a:off x="10460038" y="2719388"/>
                <a:ext cx="874713" cy="1141413"/>
              </a:xfrm>
              <a:custGeom>
                <a:avLst/>
                <a:gdLst>
                  <a:gd name="T0" fmla="*/ 213 w 232"/>
                  <a:gd name="T1" fmla="*/ 303 h 303"/>
                  <a:gd name="T2" fmla="*/ 0 w 232"/>
                  <a:gd name="T3" fmla="*/ 212 h 303"/>
                  <a:gd name="T4" fmla="*/ 92 w 232"/>
                  <a:gd name="T5" fmla="*/ 0 h 303"/>
                  <a:gd name="T6" fmla="*/ 102 w 232"/>
                  <a:gd name="T7" fmla="*/ 5 h 303"/>
                  <a:gd name="T8" fmla="*/ 232 w 232"/>
                  <a:gd name="T9" fmla="*/ 211 h 303"/>
                  <a:gd name="T10" fmla="*/ 217 w 232"/>
                  <a:gd name="T11" fmla="*/ 293 h 303"/>
                  <a:gd name="T12" fmla="*/ 213 w 232"/>
                  <a:gd name="T13" fmla="*/ 303 h 303"/>
                  <a:gd name="T14" fmla="*/ 27 w 232"/>
                  <a:gd name="T15" fmla="*/ 202 h 303"/>
                  <a:gd name="T16" fmla="*/ 201 w 232"/>
                  <a:gd name="T17" fmla="*/ 276 h 303"/>
                  <a:gd name="T18" fmla="*/ 212 w 232"/>
                  <a:gd name="T19" fmla="*/ 211 h 303"/>
                  <a:gd name="T20" fmla="*/ 102 w 232"/>
                  <a:gd name="T21" fmla="*/ 27 h 303"/>
                  <a:gd name="T22" fmla="*/ 27 w 232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303">
                    <a:moveTo>
                      <a:pt x="213" y="303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81" y="42"/>
                      <a:pt x="232" y="123"/>
                      <a:pt x="232" y="211"/>
                    </a:cubicBezTo>
                    <a:cubicBezTo>
                      <a:pt x="232" y="239"/>
                      <a:pt x="227" y="267"/>
                      <a:pt x="217" y="293"/>
                    </a:cubicBezTo>
                    <a:lnTo>
                      <a:pt x="213" y="303"/>
                    </a:lnTo>
                    <a:close/>
                    <a:moveTo>
                      <a:pt x="27" y="202"/>
                    </a:moveTo>
                    <a:cubicBezTo>
                      <a:pt x="201" y="276"/>
                      <a:pt x="201" y="276"/>
                      <a:pt x="201" y="276"/>
                    </a:cubicBezTo>
                    <a:cubicBezTo>
                      <a:pt x="208" y="255"/>
                      <a:pt x="212" y="233"/>
                      <a:pt x="212" y="211"/>
                    </a:cubicBezTo>
                    <a:cubicBezTo>
                      <a:pt x="212" y="134"/>
                      <a:pt x="169" y="63"/>
                      <a:pt x="102" y="27"/>
                    </a:cubicBezTo>
                    <a:lnTo>
                      <a:pt x="27" y="2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7" name="Freeform 29"/>
              <p:cNvSpPr>
                <a:spLocks noEditPoints="1"/>
              </p:cNvSpPr>
              <p:nvPr/>
            </p:nvSpPr>
            <p:spPr bwMode="auto">
              <a:xfrm>
                <a:off x="9264650" y="2568575"/>
                <a:ext cx="1963738" cy="2008188"/>
              </a:xfrm>
              <a:custGeom>
                <a:avLst/>
                <a:gdLst>
                  <a:gd name="T0" fmla="*/ 271 w 521"/>
                  <a:gd name="T1" fmla="*/ 533 h 533"/>
                  <a:gd name="T2" fmla="*/ 0 w 521"/>
                  <a:gd name="T3" fmla="*/ 263 h 533"/>
                  <a:gd name="T4" fmla="*/ 194 w 521"/>
                  <a:gd name="T5" fmla="*/ 3 h 533"/>
                  <a:gd name="T6" fmla="*/ 204 w 521"/>
                  <a:gd name="T7" fmla="*/ 0 h 533"/>
                  <a:gd name="T8" fmla="*/ 272 w 521"/>
                  <a:gd name="T9" fmla="*/ 262 h 533"/>
                  <a:gd name="T10" fmla="*/ 521 w 521"/>
                  <a:gd name="T11" fmla="*/ 368 h 533"/>
                  <a:gd name="T12" fmla="*/ 516 w 521"/>
                  <a:gd name="T13" fmla="*/ 377 h 533"/>
                  <a:gd name="T14" fmla="*/ 271 w 521"/>
                  <a:gd name="T15" fmla="*/ 533 h 533"/>
                  <a:gd name="T16" fmla="*/ 190 w 521"/>
                  <a:gd name="T17" fmla="*/ 26 h 533"/>
                  <a:gd name="T18" fmla="*/ 20 w 521"/>
                  <a:gd name="T19" fmla="*/ 263 h 533"/>
                  <a:gd name="T20" fmla="*/ 271 w 521"/>
                  <a:gd name="T21" fmla="*/ 513 h 533"/>
                  <a:gd name="T22" fmla="*/ 494 w 521"/>
                  <a:gd name="T23" fmla="*/ 378 h 533"/>
                  <a:gd name="T24" fmla="*/ 255 w 521"/>
                  <a:gd name="T25" fmla="*/ 276 h 533"/>
                  <a:gd name="T26" fmla="*/ 190 w 521"/>
                  <a:gd name="T27" fmla="*/ 26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1" h="533">
                    <a:moveTo>
                      <a:pt x="271" y="533"/>
                    </a:moveTo>
                    <a:cubicBezTo>
                      <a:pt x="122" y="533"/>
                      <a:pt x="0" y="412"/>
                      <a:pt x="0" y="263"/>
                    </a:cubicBezTo>
                    <a:cubicBezTo>
                      <a:pt x="0" y="144"/>
                      <a:pt x="80" y="37"/>
                      <a:pt x="194" y="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72" y="262"/>
                      <a:pt x="272" y="262"/>
                      <a:pt x="272" y="262"/>
                    </a:cubicBezTo>
                    <a:cubicBezTo>
                      <a:pt x="521" y="368"/>
                      <a:pt x="521" y="368"/>
                      <a:pt x="521" y="368"/>
                    </a:cubicBezTo>
                    <a:cubicBezTo>
                      <a:pt x="516" y="377"/>
                      <a:pt x="516" y="377"/>
                      <a:pt x="516" y="377"/>
                    </a:cubicBezTo>
                    <a:cubicBezTo>
                      <a:pt x="472" y="472"/>
                      <a:pt x="376" y="533"/>
                      <a:pt x="271" y="533"/>
                    </a:cubicBezTo>
                    <a:close/>
                    <a:moveTo>
                      <a:pt x="190" y="26"/>
                    </a:moveTo>
                    <a:cubicBezTo>
                      <a:pt x="89" y="60"/>
                      <a:pt x="20" y="156"/>
                      <a:pt x="20" y="263"/>
                    </a:cubicBezTo>
                    <a:cubicBezTo>
                      <a:pt x="20" y="401"/>
                      <a:pt x="133" y="513"/>
                      <a:pt x="271" y="513"/>
                    </a:cubicBezTo>
                    <a:cubicBezTo>
                      <a:pt x="364" y="513"/>
                      <a:pt x="451" y="460"/>
                      <a:pt x="494" y="378"/>
                    </a:cubicBezTo>
                    <a:cubicBezTo>
                      <a:pt x="255" y="276"/>
                      <a:pt x="255" y="276"/>
                      <a:pt x="255" y="276"/>
                    </a:cubicBezTo>
                    <a:lnTo>
                      <a:pt x="19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8" name="Freeform 30"/>
              <p:cNvSpPr>
                <a:spLocks noEditPoints="1"/>
              </p:cNvSpPr>
              <p:nvPr/>
            </p:nvSpPr>
            <p:spPr bwMode="auto">
              <a:xfrm>
                <a:off x="10055225" y="2270125"/>
                <a:ext cx="796925" cy="1222375"/>
              </a:xfrm>
              <a:custGeom>
                <a:avLst/>
                <a:gdLst>
                  <a:gd name="T0" fmla="*/ 82 w 211"/>
                  <a:gd name="T1" fmla="*/ 324 h 324"/>
                  <a:gd name="T2" fmla="*/ 0 w 211"/>
                  <a:gd name="T3" fmla="*/ 10 h 324"/>
                  <a:gd name="T4" fmla="*/ 10 w 211"/>
                  <a:gd name="T5" fmla="*/ 8 h 324"/>
                  <a:gd name="T6" fmla="*/ 81 w 211"/>
                  <a:gd name="T7" fmla="*/ 0 h 324"/>
                  <a:gd name="T8" fmla="*/ 201 w 211"/>
                  <a:gd name="T9" fmla="*/ 23 h 324"/>
                  <a:gd name="T10" fmla="*/ 211 w 211"/>
                  <a:gd name="T11" fmla="*/ 27 h 324"/>
                  <a:gd name="T12" fmla="*/ 82 w 211"/>
                  <a:gd name="T13" fmla="*/ 324 h 324"/>
                  <a:gd name="T14" fmla="*/ 25 w 211"/>
                  <a:gd name="T15" fmla="*/ 26 h 324"/>
                  <a:gd name="T16" fmla="*/ 86 w 211"/>
                  <a:gd name="T17" fmla="*/ 263 h 324"/>
                  <a:gd name="T18" fmla="*/ 184 w 211"/>
                  <a:gd name="T19" fmla="*/ 38 h 324"/>
                  <a:gd name="T20" fmla="*/ 81 w 211"/>
                  <a:gd name="T21" fmla="*/ 20 h 324"/>
                  <a:gd name="T22" fmla="*/ 25 w 211"/>
                  <a:gd name="T23" fmla="*/ 2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324">
                    <a:moveTo>
                      <a:pt x="82" y="32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34" y="3"/>
                      <a:pt x="58" y="0"/>
                      <a:pt x="81" y="0"/>
                    </a:cubicBezTo>
                    <a:cubicBezTo>
                      <a:pt x="123" y="0"/>
                      <a:pt x="163" y="8"/>
                      <a:pt x="201" y="23"/>
                    </a:cubicBezTo>
                    <a:cubicBezTo>
                      <a:pt x="211" y="27"/>
                      <a:pt x="211" y="27"/>
                      <a:pt x="211" y="27"/>
                    </a:cubicBezTo>
                    <a:lnTo>
                      <a:pt x="82" y="324"/>
                    </a:lnTo>
                    <a:close/>
                    <a:moveTo>
                      <a:pt x="25" y="26"/>
                    </a:moveTo>
                    <a:cubicBezTo>
                      <a:pt x="86" y="263"/>
                      <a:pt x="86" y="263"/>
                      <a:pt x="86" y="263"/>
                    </a:cubicBezTo>
                    <a:cubicBezTo>
                      <a:pt x="184" y="38"/>
                      <a:pt x="184" y="38"/>
                      <a:pt x="184" y="38"/>
                    </a:cubicBezTo>
                    <a:cubicBezTo>
                      <a:pt x="151" y="26"/>
                      <a:pt x="117" y="20"/>
                      <a:pt x="81" y="20"/>
                    </a:cubicBezTo>
                    <a:cubicBezTo>
                      <a:pt x="62" y="20"/>
                      <a:pt x="43" y="22"/>
                      <a:pt x="2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947512" y="3029732"/>
            <a:ext cx="2064350" cy="1774366"/>
            <a:chOff x="2597203" y="3580760"/>
            <a:chExt cx="2064350" cy="177436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597203" y="3580760"/>
              <a:ext cx="1032175" cy="59935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629378" y="3580760"/>
              <a:ext cx="1032175" cy="59935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629378" y="4180114"/>
              <a:ext cx="0" cy="117501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156693" y="3301489"/>
            <a:ext cx="1433691" cy="1663082"/>
            <a:chOff x="3806384" y="3852517"/>
            <a:chExt cx="1433691" cy="1663082"/>
          </a:xfrm>
        </p:grpSpPr>
        <p:grpSp>
          <p:nvGrpSpPr>
            <p:cNvPr id="11" name="组合 10"/>
            <p:cNvGrpSpPr/>
            <p:nvPr/>
          </p:nvGrpSpPr>
          <p:grpSpPr>
            <a:xfrm>
              <a:off x="3806384" y="3852517"/>
              <a:ext cx="1433691" cy="1663082"/>
              <a:chOff x="2912532" y="2352490"/>
              <a:chExt cx="1433691" cy="1663082"/>
            </a:xfrm>
          </p:grpSpPr>
          <p:sp>
            <p:nvSpPr>
              <p:cNvPr id="12" name="六边形 11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3" name="六边形 12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9" name="Group 100"/>
            <p:cNvGrpSpPr/>
            <p:nvPr/>
          </p:nvGrpSpPr>
          <p:grpSpPr>
            <a:xfrm rot="5400000">
              <a:off x="4278283" y="4471536"/>
              <a:ext cx="493587" cy="491988"/>
              <a:chOff x="5853113" y="3184525"/>
              <a:chExt cx="490538" cy="488950"/>
            </a:xfrm>
            <a:solidFill>
              <a:schemeClr val="bg1"/>
            </a:solidFill>
          </p:grpSpPr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5853113" y="3184525"/>
                <a:ext cx="152400" cy="48895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31" name="Freeform 26"/>
              <p:cNvSpPr>
                <a:spLocks noEditPoints="1"/>
              </p:cNvSpPr>
              <p:nvPr/>
            </p:nvSpPr>
            <p:spPr bwMode="auto">
              <a:xfrm>
                <a:off x="6189663" y="3184525"/>
                <a:ext cx="153988" cy="48895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6021388" y="3184525"/>
                <a:ext cx="153988" cy="48895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5412940" y="1939744"/>
            <a:ext cx="5428132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系统思路：</a:t>
            </a:r>
            <a:endParaRPr lang="en-US" altLang="zh-CN" sz="2400" b="1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C++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进行编写，采用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了</a:t>
            </a:r>
            <a:r>
              <a:rPr lang="zh-CN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线性链表结构，带头结点的单链表存储结构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，定义节点类型</a:t>
            </a:r>
            <a:r>
              <a:rPr lang="en-US" altLang="zh-CN" sz="2000" dirty="0" err="1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ListNode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，每个节点包括数据域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data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和指针域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next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。定义头指针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Link List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，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用</a:t>
            </a:r>
            <a:r>
              <a:rPr lang="zh-CN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尾插法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建立带头节点的管理系统链表算法，用</a:t>
            </a:r>
            <a:r>
              <a:rPr lang="zh-CN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线性查找法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遍历查找下一个节点，用</a:t>
            </a:r>
            <a:r>
              <a:rPr lang="zh-CN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冒泡排序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法实现升序排序，还有包括整个</a:t>
            </a:r>
            <a:r>
              <a:rPr lang="zh-CN" altLang="zh-CN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框架的构思，图</a:t>
            </a:r>
            <a:r>
              <a:rPr lang="zh-CN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等的运用，最终构成了整个程序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。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434413" y="4982087"/>
            <a:ext cx="711686" cy="711686"/>
            <a:chOff x="6508512" y="5026556"/>
            <a:chExt cx="711686" cy="711686"/>
          </a:xfrm>
        </p:grpSpPr>
        <p:sp>
          <p:nvSpPr>
            <p:cNvPr id="37" name="椭圆 36"/>
            <p:cNvSpPr/>
            <p:nvPr/>
          </p:nvSpPr>
          <p:spPr>
            <a:xfrm>
              <a:off x="6508512" y="5026556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6682197" y="5231890"/>
              <a:ext cx="357132" cy="324767"/>
            </a:xfrm>
            <a:custGeom>
              <a:avLst/>
              <a:gdLst>
                <a:gd name="T0" fmla="*/ 120 w 135"/>
                <a:gd name="T1" fmla="*/ 15 h 123"/>
                <a:gd name="T2" fmla="*/ 70 w 135"/>
                <a:gd name="T3" fmla="*/ 15 h 123"/>
                <a:gd name="T4" fmla="*/ 11 w 135"/>
                <a:gd name="T5" fmla="*/ 72 h 123"/>
                <a:gd name="T6" fmla="*/ 11 w 135"/>
                <a:gd name="T7" fmla="*/ 112 h 123"/>
                <a:gd name="T8" fmla="*/ 51 w 135"/>
                <a:gd name="T9" fmla="*/ 112 h 123"/>
                <a:gd name="T10" fmla="*/ 109 w 135"/>
                <a:gd name="T11" fmla="*/ 54 h 123"/>
                <a:gd name="T12" fmla="*/ 109 w 135"/>
                <a:gd name="T13" fmla="*/ 26 h 123"/>
                <a:gd name="T14" fmla="*/ 81 w 135"/>
                <a:gd name="T15" fmla="*/ 26 h 123"/>
                <a:gd name="T16" fmla="*/ 37 w 135"/>
                <a:gd name="T17" fmla="*/ 70 h 123"/>
                <a:gd name="T18" fmla="*/ 37 w 135"/>
                <a:gd name="T19" fmla="*/ 75 h 123"/>
                <a:gd name="T20" fmla="*/ 43 w 135"/>
                <a:gd name="T21" fmla="*/ 75 h 123"/>
                <a:gd name="T22" fmla="*/ 87 w 135"/>
                <a:gd name="T23" fmla="*/ 32 h 123"/>
                <a:gd name="T24" fmla="*/ 103 w 135"/>
                <a:gd name="T25" fmla="*/ 32 h 123"/>
                <a:gd name="T26" fmla="*/ 103 w 135"/>
                <a:gd name="T27" fmla="*/ 48 h 123"/>
                <a:gd name="T28" fmla="*/ 45 w 135"/>
                <a:gd name="T29" fmla="*/ 106 h 123"/>
                <a:gd name="T30" fmla="*/ 17 w 135"/>
                <a:gd name="T31" fmla="*/ 106 h 123"/>
                <a:gd name="T32" fmla="*/ 17 w 135"/>
                <a:gd name="T33" fmla="*/ 78 h 123"/>
                <a:gd name="T34" fmla="*/ 75 w 135"/>
                <a:gd name="T35" fmla="*/ 21 h 123"/>
                <a:gd name="T36" fmla="*/ 114 w 135"/>
                <a:gd name="T37" fmla="*/ 21 h 123"/>
                <a:gd name="T38" fmla="*/ 114 w 135"/>
                <a:gd name="T39" fmla="*/ 60 h 123"/>
                <a:gd name="T40" fmla="*/ 71 w 135"/>
                <a:gd name="T41" fmla="*/ 104 h 123"/>
                <a:gd name="T42" fmla="*/ 71 w 135"/>
                <a:gd name="T43" fmla="*/ 109 h 123"/>
                <a:gd name="T44" fmla="*/ 77 w 135"/>
                <a:gd name="T45" fmla="*/ 109 h 123"/>
                <a:gd name="T46" fmla="*/ 120 w 135"/>
                <a:gd name="T47" fmla="*/ 65 h 123"/>
                <a:gd name="T48" fmla="*/ 120 w 135"/>
                <a:gd name="T49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23">
                  <a:moveTo>
                    <a:pt x="120" y="15"/>
                  </a:moveTo>
                  <a:cubicBezTo>
                    <a:pt x="106" y="0"/>
                    <a:pt x="84" y="0"/>
                    <a:pt x="70" y="15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0" y="83"/>
                    <a:pt x="0" y="101"/>
                    <a:pt x="11" y="112"/>
                  </a:cubicBezTo>
                  <a:cubicBezTo>
                    <a:pt x="22" y="123"/>
                    <a:pt x="40" y="123"/>
                    <a:pt x="51" y="112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17" y="46"/>
                    <a:pt x="117" y="34"/>
                    <a:pt x="109" y="26"/>
                  </a:cubicBezTo>
                  <a:cubicBezTo>
                    <a:pt x="101" y="18"/>
                    <a:pt x="89" y="18"/>
                    <a:pt x="81" y="26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5" y="71"/>
                    <a:pt x="35" y="74"/>
                    <a:pt x="37" y="75"/>
                  </a:cubicBezTo>
                  <a:cubicBezTo>
                    <a:pt x="39" y="77"/>
                    <a:pt x="41" y="77"/>
                    <a:pt x="43" y="75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91" y="27"/>
                    <a:pt x="99" y="27"/>
                    <a:pt x="103" y="32"/>
                  </a:cubicBezTo>
                  <a:cubicBezTo>
                    <a:pt x="108" y="36"/>
                    <a:pt x="108" y="44"/>
                    <a:pt x="103" y="48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37" y="114"/>
                    <a:pt x="25" y="114"/>
                    <a:pt x="17" y="106"/>
                  </a:cubicBezTo>
                  <a:cubicBezTo>
                    <a:pt x="9" y="98"/>
                    <a:pt x="9" y="86"/>
                    <a:pt x="17" y="78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86" y="10"/>
                    <a:pt x="103" y="10"/>
                    <a:pt x="114" y="21"/>
                  </a:cubicBezTo>
                  <a:cubicBezTo>
                    <a:pt x="125" y="32"/>
                    <a:pt x="125" y="49"/>
                    <a:pt x="114" y="60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69" y="105"/>
                    <a:pt x="69" y="108"/>
                    <a:pt x="71" y="109"/>
                  </a:cubicBezTo>
                  <a:cubicBezTo>
                    <a:pt x="72" y="111"/>
                    <a:pt x="75" y="111"/>
                    <a:pt x="77" y="109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35" y="51"/>
                    <a:pt x="135" y="29"/>
                    <a:pt x="120" y="15"/>
                  </a:cubicBezTo>
                  <a:close/>
                </a:path>
              </a:pathLst>
            </a:cu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3872" y="3218867"/>
            <a:ext cx="711686" cy="711686"/>
            <a:chOff x="6508512" y="3709162"/>
            <a:chExt cx="711686" cy="711686"/>
          </a:xfrm>
        </p:grpSpPr>
        <p:sp>
          <p:nvSpPr>
            <p:cNvPr id="35" name="椭圆 34"/>
            <p:cNvSpPr/>
            <p:nvPr/>
          </p:nvSpPr>
          <p:spPr>
            <a:xfrm>
              <a:off x="6508512" y="3709162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739673" y="3895925"/>
              <a:ext cx="242180" cy="338160"/>
              <a:chOff x="10250276" y="4070541"/>
              <a:chExt cx="344487" cy="4810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1" name="Freeform 31"/>
              <p:cNvSpPr>
                <a:spLocks noEditPoints="1"/>
              </p:cNvSpPr>
              <p:nvPr/>
            </p:nvSpPr>
            <p:spPr bwMode="auto">
              <a:xfrm>
                <a:off x="10250276" y="4070541"/>
                <a:ext cx="344487" cy="481013"/>
              </a:xfrm>
              <a:custGeom>
                <a:avLst/>
                <a:gdLst>
                  <a:gd name="T0" fmla="*/ 68 w 92"/>
                  <a:gd name="T1" fmla="*/ 36 h 128"/>
                  <a:gd name="T2" fmla="*/ 60 w 92"/>
                  <a:gd name="T3" fmla="*/ 56 h 128"/>
                  <a:gd name="T4" fmla="*/ 44 w 92"/>
                  <a:gd name="T5" fmla="*/ 20 h 128"/>
                  <a:gd name="T6" fmla="*/ 36 w 92"/>
                  <a:gd name="T7" fmla="*/ 44 h 128"/>
                  <a:gd name="T8" fmla="*/ 4 w 92"/>
                  <a:gd name="T9" fmla="*/ 0 h 128"/>
                  <a:gd name="T10" fmla="*/ 0 w 92"/>
                  <a:gd name="T11" fmla="*/ 92 h 128"/>
                  <a:gd name="T12" fmla="*/ 40 w 92"/>
                  <a:gd name="T13" fmla="*/ 128 h 128"/>
                  <a:gd name="T14" fmla="*/ 86 w 92"/>
                  <a:gd name="T15" fmla="*/ 100 h 128"/>
                  <a:gd name="T16" fmla="*/ 68 w 92"/>
                  <a:gd name="T17" fmla="*/ 36 h 128"/>
                  <a:gd name="T18" fmla="*/ 79 w 92"/>
                  <a:gd name="T19" fmla="*/ 98 h 128"/>
                  <a:gd name="T20" fmla="*/ 40 w 92"/>
                  <a:gd name="T21" fmla="*/ 120 h 128"/>
                  <a:gd name="T22" fmla="*/ 8 w 92"/>
                  <a:gd name="T23" fmla="*/ 92 h 128"/>
                  <a:gd name="T24" fmla="*/ 12 w 92"/>
                  <a:gd name="T25" fmla="*/ 63 h 128"/>
                  <a:gd name="T26" fmla="*/ 16 w 92"/>
                  <a:gd name="T27" fmla="*/ 23 h 128"/>
                  <a:gd name="T28" fmla="*/ 33 w 92"/>
                  <a:gd name="T29" fmla="*/ 63 h 128"/>
                  <a:gd name="T30" fmla="*/ 47 w 92"/>
                  <a:gd name="T31" fmla="*/ 39 h 128"/>
                  <a:gd name="T32" fmla="*/ 52 w 92"/>
                  <a:gd name="T33" fmla="*/ 76 h 128"/>
                  <a:gd name="T34" fmla="*/ 71 w 92"/>
                  <a:gd name="T35" fmla="*/ 54 h 128"/>
                  <a:gd name="T36" fmla="*/ 79 w 92"/>
                  <a:gd name="T37" fmla="*/ 9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28">
                    <a:moveTo>
                      <a:pt x="68" y="36"/>
                    </a:moveTo>
                    <a:cubicBezTo>
                      <a:pt x="68" y="47"/>
                      <a:pt x="60" y="56"/>
                      <a:pt x="60" y="56"/>
                    </a:cubicBezTo>
                    <a:cubicBezTo>
                      <a:pt x="60" y="36"/>
                      <a:pt x="44" y="20"/>
                      <a:pt x="44" y="20"/>
                    </a:cubicBezTo>
                    <a:cubicBezTo>
                      <a:pt x="44" y="20"/>
                      <a:pt x="44" y="32"/>
                      <a:pt x="36" y="44"/>
                    </a:cubicBezTo>
                    <a:cubicBezTo>
                      <a:pt x="28" y="16"/>
                      <a:pt x="4" y="0"/>
                      <a:pt x="4" y="0"/>
                    </a:cubicBezTo>
                    <a:cubicBezTo>
                      <a:pt x="16" y="44"/>
                      <a:pt x="0" y="60"/>
                      <a:pt x="0" y="92"/>
                    </a:cubicBezTo>
                    <a:cubicBezTo>
                      <a:pt x="0" y="110"/>
                      <a:pt x="16" y="128"/>
                      <a:pt x="40" y="128"/>
                    </a:cubicBezTo>
                    <a:cubicBezTo>
                      <a:pt x="76" y="128"/>
                      <a:pt x="83" y="115"/>
                      <a:pt x="86" y="100"/>
                    </a:cubicBezTo>
                    <a:cubicBezTo>
                      <a:pt x="92" y="80"/>
                      <a:pt x="84" y="56"/>
                      <a:pt x="68" y="36"/>
                    </a:cubicBezTo>
                    <a:close/>
                    <a:moveTo>
                      <a:pt x="79" y="98"/>
                    </a:moveTo>
                    <a:cubicBezTo>
                      <a:pt x="76" y="108"/>
                      <a:pt x="73" y="120"/>
                      <a:pt x="40" y="120"/>
                    </a:cubicBezTo>
                    <a:cubicBezTo>
                      <a:pt x="20" y="120"/>
                      <a:pt x="8" y="106"/>
                      <a:pt x="8" y="92"/>
                    </a:cubicBezTo>
                    <a:cubicBezTo>
                      <a:pt x="8" y="81"/>
                      <a:pt x="10" y="72"/>
                      <a:pt x="12" y="63"/>
                    </a:cubicBezTo>
                    <a:cubicBezTo>
                      <a:pt x="15" y="51"/>
                      <a:pt x="17" y="39"/>
                      <a:pt x="16" y="23"/>
                    </a:cubicBezTo>
                    <a:cubicBezTo>
                      <a:pt x="29" y="40"/>
                      <a:pt x="33" y="63"/>
                      <a:pt x="33" y="63"/>
                    </a:cubicBezTo>
                    <a:cubicBezTo>
                      <a:pt x="33" y="63"/>
                      <a:pt x="44" y="47"/>
                      <a:pt x="47" y="39"/>
                    </a:cubicBezTo>
                    <a:cubicBezTo>
                      <a:pt x="50" y="44"/>
                      <a:pt x="52" y="60"/>
                      <a:pt x="52" y="76"/>
                    </a:cubicBezTo>
                    <a:cubicBezTo>
                      <a:pt x="52" y="76"/>
                      <a:pt x="63" y="67"/>
                      <a:pt x="71" y="54"/>
                    </a:cubicBezTo>
                    <a:cubicBezTo>
                      <a:pt x="79" y="69"/>
                      <a:pt x="82" y="85"/>
                      <a:pt x="79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10305838" y="4276916"/>
                <a:ext cx="214312" cy="173038"/>
              </a:xfrm>
              <a:custGeom>
                <a:avLst/>
                <a:gdLst>
                  <a:gd name="T0" fmla="*/ 55 w 57"/>
                  <a:gd name="T1" fmla="*/ 12 h 46"/>
                  <a:gd name="T2" fmla="*/ 51 w 57"/>
                  <a:gd name="T3" fmla="*/ 16 h 46"/>
                  <a:gd name="T4" fmla="*/ 32 w 57"/>
                  <a:gd name="T5" fmla="*/ 31 h 46"/>
                  <a:gd name="T6" fmla="*/ 30 w 57"/>
                  <a:gd name="T7" fmla="*/ 14 h 46"/>
                  <a:gd name="T8" fmla="*/ 30 w 57"/>
                  <a:gd name="T9" fmla="*/ 7 h 46"/>
                  <a:gd name="T10" fmla="*/ 24 w 57"/>
                  <a:gd name="T11" fmla="*/ 16 h 46"/>
                  <a:gd name="T12" fmla="*/ 17 w 57"/>
                  <a:gd name="T13" fmla="*/ 26 h 46"/>
                  <a:gd name="T14" fmla="*/ 9 w 57"/>
                  <a:gd name="T15" fmla="*/ 5 h 46"/>
                  <a:gd name="T16" fmla="*/ 7 w 57"/>
                  <a:gd name="T17" fmla="*/ 0 h 46"/>
                  <a:gd name="T18" fmla="*/ 5 w 57"/>
                  <a:gd name="T19" fmla="*/ 6 h 46"/>
                  <a:gd name="T20" fmla="*/ 0 w 57"/>
                  <a:gd name="T21" fmla="*/ 40 h 46"/>
                  <a:gd name="T22" fmla="*/ 2 w 57"/>
                  <a:gd name="T23" fmla="*/ 42 h 46"/>
                  <a:gd name="T24" fmla="*/ 4 w 57"/>
                  <a:gd name="T25" fmla="*/ 40 h 46"/>
                  <a:gd name="T26" fmla="*/ 7 w 57"/>
                  <a:gd name="T27" fmla="*/ 12 h 46"/>
                  <a:gd name="T28" fmla="*/ 15 w 57"/>
                  <a:gd name="T29" fmla="*/ 31 h 46"/>
                  <a:gd name="T30" fmla="*/ 16 w 57"/>
                  <a:gd name="T31" fmla="*/ 34 h 46"/>
                  <a:gd name="T32" fmla="*/ 18 w 57"/>
                  <a:gd name="T33" fmla="*/ 31 h 46"/>
                  <a:gd name="T34" fmla="*/ 26 w 57"/>
                  <a:gd name="T35" fmla="*/ 20 h 46"/>
                  <a:gd name="T36" fmla="*/ 29 w 57"/>
                  <a:gd name="T37" fmla="*/ 34 h 46"/>
                  <a:gd name="T38" fmla="*/ 30 w 57"/>
                  <a:gd name="T39" fmla="*/ 37 h 46"/>
                  <a:gd name="T40" fmla="*/ 32 w 57"/>
                  <a:gd name="T41" fmla="*/ 36 h 46"/>
                  <a:gd name="T42" fmla="*/ 52 w 57"/>
                  <a:gd name="T43" fmla="*/ 21 h 46"/>
                  <a:gd name="T44" fmla="*/ 49 w 57"/>
                  <a:gd name="T45" fmla="*/ 43 h 46"/>
                  <a:gd name="T46" fmla="*/ 51 w 57"/>
                  <a:gd name="T47" fmla="*/ 45 h 46"/>
                  <a:gd name="T48" fmla="*/ 51 w 57"/>
                  <a:gd name="T49" fmla="*/ 46 h 46"/>
                  <a:gd name="T50" fmla="*/ 53 w 57"/>
                  <a:gd name="T51" fmla="*/ 44 h 46"/>
                  <a:gd name="T52" fmla="*/ 55 w 57"/>
                  <a:gd name="T53" fmla="*/ 16 h 46"/>
                  <a:gd name="T54" fmla="*/ 55 w 57"/>
                  <a:gd name="T55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46">
                    <a:moveTo>
                      <a:pt x="55" y="12"/>
                    </a:moveTo>
                    <a:cubicBezTo>
                      <a:pt x="51" y="16"/>
                      <a:pt x="51" y="16"/>
                      <a:pt x="51" y="16"/>
                    </a:cubicBezTo>
                    <a:cubicBezTo>
                      <a:pt x="47" y="21"/>
                      <a:pt x="43" y="26"/>
                      <a:pt x="32" y="31"/>
                    </a:cubicBezTo>
                    <a:cubicBezTo>
                      <a:pt x="31" y="26"/>
                      <a:pt x="30" y="21"/>
                      <a:pt x="30" y="14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1" y="20"/>
                      <a:pt x="20" y="22"/>
                      <a:pt x="17" y="26"/>
                    </a:cubicBezTo>
                    <a:cubicBezTo>
                      <a:pt x="13" y="17"/>
                      <a:pt x="11" y="11"/>
                      <a:pt x="9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13"/>
                      <a:pt x="0" y="21"/>
                      <a:pt x="0" y="40"/>
                    </a:cubicBezTo>
                    <a:cubicBezTo>
                      <a:pt x="0" y="41"/>
                      <a:pt x="0" y="42"/>
                      <a:pt x="2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25"/>
                      <a:pt x="5" y="18"/>
                      <a:pt x="7" y="12"/>
                    </a:cubicBezTo>
                    <a:cubicBezTo>
                      <a:pt x="9" y="17"/>
                      <a:pt x="12" y="23"/>
                      <a:pt x="15" y="31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2" y="27"/>
                      <a:pt x="24" y="24"/>
                      <a:pt x="26" y="20"/>
                    </a:cubicBezTo>
                    <a:cubicBezTo>
                      <a:pt x="27" y="26"/>
                      <a:pt x="28" y="30"/>
                      <a:pt x="29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43" y="31"/>
                      <a:pt x="48" y="26"/>
                      <a:pt x="52" y="21"/>
                    </a:cubicBezTo>
                    <a:cubicBezTo>
                      <a:pt x="53" y="29"/>
                      <a:pt x="52" y="37"/>
                      <a:pt x="49" y="43"/>
                    </a:cubicBezTo>
                    <a:cubicBezTo>
                      <a:pt x="49" y="44"/>
                      <a:pt x="49" y="45"/>
                      <a:pt x="51" y="45"/>
                    </a:cubicBezTo>
                    <a:cubicBezTo>
                      <a:pt x="51" y="45"/>
                      <a:pt x="51" y="46"/>
                      <a:pt x="51" y="46"/>
                    </a:cubicBezTo>
                    <a:cubicBezTo>
                      <a:pt x="52" y="46"/>
                      <a:pt x="53" y="45"/>
                      <a:pt x="53" y="44"/>
                    </a:cubicBezTo>
                    <a:cubicBezTo>
                      <a:pt x="56" y="37"/>
                      <a:pt x="57" y="26"/>
                      <a:pt x="55" y="16"/>
                    </a:cubicBezTo>
                    <a:lnTo>
                      <a:pt x="5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433872" y="1714292"/>
            <a:ext cx="711686" cy="711686"/>
            <a:chOff x="6508512" y="2391768"/>
            <a:chExt cx="711686" cy="711686"/>
          </a:xfrm>
        </p:grpSpPr>
        <p:sp>
          <p:nvSpPr>
            <p:cNvPr id="33" name="椭圆 32"/>
            <p:cNvSpPr/>
            <p:nvPr/>
          </p:nvSpPr>
          <p:spPr>
            <a:xfrm>
              <a:off x="6508512" y="2391768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64290" y="2617220"/>
              <a:ext cx="400130" cy="349949"/>
              <a:chOff x="6325976" y="4100704"/>
              <a:chExt cx="481012" cy="4206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" name="Freeform 44"/>
              <p:cNvSpPr>
                <a:spLocks noEditPoints="1"/>
              </p:cNvSpPr>
              <p:nvPr/>
            </p:nvSpPr>
            <p:spPr bwMode="auto">
              <a:xfrm>
                <a:off x="6325976" y="4100704"/>
                <a:ext cx="481012" cy="346075"/>
              </a:xfrm>
              <a:custGeom>
                <a:avLst/>
                <a:gdLst>
                  <a:gd name="T0" fmla="*/ 128 w 128"/>
                  <a:gd name="T1" fmla="*/ 24 h 92"/>
                  <a:gd name="T2" fmla="*/ 119 w 128"/>
                  <a:gd name="T3" fmla="*/ 12 h 92"/>
                  <a:gd name="T4" fmla="*/ 67 w 128"/>
                  <a:gd name="T5" fmla="*/ 0 h 92"/>
                  <a:gd name="T6" fmla="*/ 64 w 128"/>
                  <a:gd name="T7" fmla="*/ 0 h 92"/>
                  <a:gd name="T8" fmla="*/ 61 w 128"/>
                  <a:gd name="T9" fmla="*/ 0 h 92"/>
                  <a:gd name="T10" fmla="*/ 9 w 128"/>
                  <a:gd name="T11" fmla="*/ 12 h 92"/>
                  <a:gd name="T12" fmla="*/ 0 w 128"/>
                  <a:gd name="T13" fmla="*/ 24 h 92"/>
                  <a:gd name="T14" fmla="*/ 9 w 128"/>
                  <a:gd name="T15" fmla="*/ 36 h 92"/>
                  <a:gd name="T16" fmla="*/ 20 w 128"/>
                  <a:gd name="T17" fmla="*/ 38 h 92"/>
                  <a:gd name="T18" fmla="*/ 20 w 128"/>
                  <a:gd name="T19" fmla="*/ 72 h 92"/>
                  <a:gd name="T20" fmla="*/ 64 w 128"/>
                  <a:gd name="T21" fmla="*/ 92 h 92"/>
                  <a:gd name="T22" fmla="*/ 108 w 128"/>
                  <a:gd name="T23" fmla="*/ 72 h 92"/>
                  <a:gd name="T24" fmla="*/ 108 w 128"/>
                  <a:gd name="T25" fmla="*/ 38 h 92"/>
                  <a:gd name="T26" fmla="*/ 119 w 128"/>
                  <a:gd name="T27" fmla="*/ 36 h 92"/>
                  <a:gd name="T28" fmla="*/ 128 w 128"/>
                  <a:gd name="T29" fmla="*/ 24 h 92"/>
                  <a:gd name="T30" fmla="*/ 100 w 128"/>
                  <a:gd name="T31" fmla="*/ 72 h 92"/>
                  <a:gd name="T32" fmla="*/ 64 w 128"/>
                  <a:gd name="T33" fmla="*/ 84 h 92"/>
                  <a:gd name="T34" fmla="*/ 28 w 128"/>
                  <a:gd name="T35" fmla="*/ 72 h 92"/>
                  <a:gd name="T36" fmla="*/ 28 w 128"/>
                  <a:gd name="T37" fmla="*/ 40 h 92"/>
                  <a:gd name="T38" fmla="*/ 61 w 128"/>
                  <a:gd name="T39" fmla="*/ 48 h 92"/>
                  <a:gd name="T40" fmla="*/ 64 w 128"/>
                  <a:gd name="T41" fmla="*/ 48 h 92"/>
                  <a:gd name="T42" fmla="*/ 67 w 128"/>
                  <a:gd name="T43" fmla="*/ 48 h 92"/>
                  <a:gd name="T44" fmla="*/ 100 w 128"/>
                  <a:gd name="T45" fmla="*/ 40 h 92"/>
                  <a:gd name="T46" fmla="*/ 100 w 128"/>
                  <a:gd name="T47" fmla="*/ 72 h 92"/>
                  <a:gd name="T48" fmla="*/ 65 w 128"/>
                  <a:gd name="T49" fmla="*/ 40 h 92"/>
                  <a:gd name="T50" fmla="*/ 64 w 128"/>
                  <a:gd name="T51" fmla="*/ 40 h 92"/>
                  <a:gd name="T52" fmla="*/ 63 w 128"/>
                  <a:gd name="T53" fmla="*/ 40 h 92"/>
                  <a:gd name="T54" fmla="*/ 11 w 128"/>
                  <a:gd name="T55" fmla="*/ 28 h 92"/>
                  <a:gd name="T56" fmla="*/ 8 w 128"/>
                  <a:gd name="T57" fmla="*/ 24 h 92"/>
                  <a:gd name="T58" fmla="*/ 11 w 128"/>
                  <a:gd name="T59" fmla="*/ 20 h 92"/>
                  <a:gd name="T60" fmla="*/ 63 w 128"/>
                  <a:gd name="T61" fmla="*/ 8 h 92"/>
                  <a:gd name="T62" fmla="*/ 64 w 128"/>
                  <a:gd name="T63" fmla="*/ 8 h 92"/>
                  <a:gd name="T64" fmla="*/ 65 w 128"/>
                  <a:gd name="T65" fmla="*/ 8 h 92"/>
                  <a:gd name="T66" fmla="*/ 117 w 128"/>
                  <a:gd name="T67" fmla="*/ 20 h 92"/>
                  <a:gd name="T68" fmla="*/ 120 w 128"/>
                  <a:gd name="T69" fmla="*/ 24 h 92"/>
                  <a:gd name="T70" fmla="*/ 117 w 128"/>
                  <a:gd name="T71" fmla="*/ 28 h 92"/>
                  <a:gd name="T72" fmla="*/ 65 w 128"/>
                  <a:gd name="T73" fmla="*/ 4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92">
                    <a:moveTo>
                      <a:pt x="128" y="24"/>
                    </a:moveTo>
                    <a:cubicBezTo>
                      <a:pt x="128" y="18"/>
                      <a:pt x="124" y="14"/>
                      <a:pt x="119" y="1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5" y="0"/>
                      <a:pt x="64" y="0"/>
                    </a:cubicBezTo>
                    <a:cubicBezTo>
                      <a:pt x="63" y="0"/>
                      <a:pt x="62" y="0"/>
                      <a:pt x="61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4"/>
                      <a:pt x="0" y="18"/>
                      <a:pt x="0" y="24"/>
                    </a:cubicBezTo>
                    <a:cubicBezTo>
                      <a:pt x="0" y="30"/>
                      <a:pt x="4" y="34"/>
                      <a:pt x="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83"/>
                      <a:pt x="32" y="92"/>
                      <a:pt x="64" y="92"/>
                    </a:cubicBezTo>
                    <a:cubicBezTo>
                      <a:pt x="96" y="92"/>
                      <a:pt x="108" y="83"/>
                      <a:pt x="108" y="7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9" y="36"/>
                      <a:pt x="119" y="36"/>
                      <a:pt x="119" y="36"/>
                    </a:cubicBezTo>
                    <a:cubicBezTo>
                      <a:pt x="124" y="34"/>
                      <a:pt x="128" y="30"/>
                      <a:pt x="128" y="24"/>
                    </a:cubicBezTo>
                    <a:close/>
                    <a:moveTo>
                      <a:pt x="100" y="72"/>
                    </a:moveTo>
                    <a:cubicBezTo>
                      <a:pt x="100" y="76"/>
                      <a:pt x="88" y="84"/>
                      <a:pt x="64" y="84"/>
                    </a:cubicBezTo>
                    <a:cubicBezTo>
                      <a:pt x="40" y="84"/>
                      <a:pt x="28" y="76"/>
                      <a:pt x="28" y="7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3" y="48"/>
                      <a:pt x="64" y="48"/>
                    </a:cubicBezTo>
                    <a:cubicBezTo>
                      <a:pt x="65" y="48"/>
                      <a:pt x="66" y="48"/>
                      <a:pt x="67" y="48"/>
                    </a:cubicBezTo>
                    <a:cubicBezTo>
                      <a:pt x="100" y="40"/>
                      <a:pt x="100" y="40"/>
                      <a:pt x="100" y="40"/>
                    </a:cubicBezTo>
                    <a:lnTo>
                      <a:pt x="100" y="72"/>
                    </a:lnTo>
                    <a:close/>
                    <a:moveTo>
                      <a:pt x="65" y="40"/>
                    </a:moveTo>
                    <a:cubicBezTo>
                      <a:pt x="65" y="40"/>
                      <a:pt x="64" y="40"/>
                      <a:pt x="64" y="40"/>
                    </a:cubicBezTo>
                    <a:cubicBezTo>
                      <a:pt x="64" y="40"/>
                      <a:pt x="63" y="40"/>
                      <a:pt x="63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9" y="27"/>
                      <a:pt x="8" y="26"/>
                      <a:pt x="8" y="24"/>
                    </a:cubicBezTo>
                    <a:cubicBezTo>
                      <a:pt x="8" y="22"/>
                      <a:pt x="9" y="21"/>
                      <a:pt x="11" y="2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4" y="8"/>
                      <a:pt x="64" y="8"/>
                    </a:cubicBezTo>
                    <a:cubicBezTo>
                      <a:pt x="64" y="8"/>
                      <a:pt x="65" y="8"/>
                      <a:pt x="65" y="8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9" y="21"/>
                      <a:pt x="120" y="22"/>
                      <a:pt x="120" y="24"/>
                    </a:cubicBezTo>
                    <a:cubicBezTo>
                      <a:pt x="120" y="26"/>
                      <a:pt x="119" y="27"/>
                      <a:pt x="117" y="28"/>
                    </a:cubicBezTo>
                    <a:lnTo>
                      <a:pt x="65" y="40"/>
                    </a:ln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762538" y="4251516"/>
                <a:ext cx="30162" cy="165100"/>
              </a:xfrm>
              <a:custGeom>
                <a:avLst/>
                <a:gdLst>
                  <a:gd name="T0" fmla="*/ 0 w 8"/>
                  <a:gd name="T1" fmla="*/ 4 h 44"/>
                  <a:gd name="T2" fmla="*/ 0 w 8"/>
                  <a:gd name="T3" fmla="*/ 40 h 44"/>
                  <a:gd name="T4" fmla="*/ 4 w 8"/>
                  <a:gd name="T5" fmla="*/ 44 h 44"/>
                  <a:gd name="T6" fmla="*/ 8 w 8"/>
                  <a:gd name="T7" fmla="*/ 40 h 44"/>
                  <a:gd name="T8" fmla="*/ 8 w 8"/>
                  <a:gd name="T9" fmla="*/ 4 h 44"/>
                  <a:gd name="T10" fmla="*/ 4 w 8"/>
                  <a:gd name="T11" fmla="*/ 0 h 44"/>
                  <a:gd name="T12" fmla="*/ 0 w 8"/>
                  <a:gd name="T13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4">
                    <a:moveTo>
                      <a:pt x="0" y="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8" y="42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42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>
                <a:off x="6746663" y="4430904"/>
                <a:ext cx="60325" cy="90488"/>
              </a:xfrm>
              <a:prstGeom prst="ellipse">
                <a:avLst/>
              </a:prstGeom>
              <a:solidFill>
                <a:srgbClr val="42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4384" y="2416141"/>
            <a:ext cx="683128" cy="792429"/>
            <a:chOff x="1914075" y="2967169"/>
            <a:chExt cx="683128" cy="792429"/>
          </a:xfrm>
        </p:grpSpPr>
        <p:sp>
          <p:nvSpPr>
            <p:cNvPr id="19" name="六边形 18"/>
            <p:cNvSpPr/>
            <p:nvPr/>
          </p:nvSpPr>
          <p:spPr>
            <a:xfrm rot="5400000">
              <a:off x="1859424" y="3021820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040675" y="3017336"/>
              <a:ext cx="3433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011862" y="2416141"/>
            <a:ext cx="683128" cy="792429"/>
            <a:chOff x="4661553" y="2967169"/>
            <a:chExt cx="683128" cy="792429"/>
          </a:xfrm>
        </p:grpSpPr>
        <p:sp>
          <p:nvSpPr>
            <p:cNvPr id="20" name="六边形 19"/>
            <p:cNvSpPr/>
            <p:nvPr/>
          </p:nvSpPr>
          <p:spPr>
            <a:xfrm rot="5400000">
              <a:off x="4606902" y="3021820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63307" y="3033888"/>
              <a:ext cx="4010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53535" y="4782758"/>
            <a:ext cx="683128" cy="792429"/>
            <a:chOff x="3303226" y="5333786"/>
            <a:chExt cx="683128" cy="792429"/>
          </a:xfrm>
        </p:grpSpPr>
        <p:sp>
          <p:nvSpPr>
            <p:cNvPr id="21" name="六边形 20"/>
            <p:cNvSpPr/>
            <p:nvPr/>
          </p:nvSpPr>
          <p:spPr>
            <a:xfrm rot="5400000">
              <a:off x="3248575" y="5388437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404980" y="5376058"/>
              <a:ext cx="3850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2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7.40741E-7 L -0.04011 7.40741E-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7.40741E-7 L -0.04011 7.40741E-7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54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99812" y="3301489"/>
            <a:ext cx="1433691" cy="1663082"/>
            <a:chOff x="2049503" y="3852517"/>
            <a:chExt cx="1433691" cy="1663082"/>
          </a:xfrm>
        </p:grpSpPr>
        <p:grpSp>
          <p:nvGrpSpPr>
            <p:cNvPr id="8" name="组合 7"/>
            <p:cNvGrpSpPr/>
            <p:nvPr/>
          </p:nvGrpSpPr>
          <p:grpSpPr>
            <a:xfrm>
              <a:off x="2049503" y="3852517"/>
              <a:ext cx="1433691" cy="1663082"/>
              <a:chOff x="2912532" y="2352490"/>
              <a:chExt cx="1433691" cy="1663082"/>
            </a:xfrm>
          </p:grpSpPr>
          <p:sp>
            <p:nvSpPr>
              <p:cNvPr id="9" name="六边形 8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2" name="Group 17"/>
            <p:cNvGrpSpPr/>
            <p:nvPr/>
          </p:nvGrpSpPr>
          <p:grpSpPr>
            <a:xfrm>
              <a:off x="2439966" y="4416442"/>
              <a:ext cx="553754" cy="523955"/>
              <a:chOff x="5738813" y="3094038"/>
              <a:chExt cx="708026" cy="669925"/>
            </a:xfrm>
            <a:solidFill>
              <a:schemeClr val="bg1"/>
            </a:solidFill>
          </p:grpSpPr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5738813" y="3292476"/>
                <a:ext cx="487363" cy="373063"/>
              </a:xfrm>
              <a:custGeom>
                <a:avLst/>
                <a:gdLst>
                  <a:gd name="T0" fmla="*/ 113 w 128"/>
                  <a:gd name="T1" fmla="*/ 0 h 98"/>
                  <a:gd name="T2" fmla="*/ 98 w 128"/>
                  <a:gd name="T3" fmla="*/ 15 h 98"/>
                  <a:gd name="T4" fmla="*/ 103 w 128"/>
                  <a:gd name="T5" fmla="*/ 27 h 98"/>
                  <a:gd name="T6" fmla="*/ 85 w 128"/>
                  <a:gd name="T7" fmla="*/ 54 h 98"/>
                  <a:gd name="T8" fmla="*/ 79 w 128"/>
                  <a:gd name="T9" fmla="*/ 53 h 98"/>
                  <a:gd name="T10" fmla="*/ 66 w 128"/>
                  <a:gd name="T11" fmla="*/ 61 h 98"/>
                  <a:gd name="T12" fmla="*/ 55 w 128"/>
                  <a:gd name="T13" fmla="*/ 55 h 98"/>
                  <a:gd name="T14" fmla="*/ 57 w 128"/>
                  <a:gd name="T15" fmla="*/ 49 h 98"/>
                  <a:gd name="T16" fmla="*/ 41 w 128"/>
                  <a:gd name="T17" fmla="*/ 34 h 98"/>
                  <a:gd name="T18" fmla="*/ 26 w 128"/>
                  <a:gd name="T19" fmla="*/ 49 h 98"/>
                  <a:gd name="T20" fmla="*/ 32 w 128"/>
                  <a:gd name="T21" fmla="*/ 60 h 98"/>
                  <a:gd name="T22" fmla="*/ 24 w 128"/>
                  <a:gd name="T23" fmla="*/ 71 h 98"/>
                  <a:gd name="T24" fmla="*/ 15 w 128"/>
                  <a:gd name="T25" fmla="*/ 68 h 98"/>
                  <a:gd name="T26" fmla="*/ 0 w 128"/>
                  <a:gd name="T27" fmla="*/ 83 h 98"/>
                  <a:gd name="T28" fmla="*/ 15 w 128"/>
                  <a:gd name="T29" fmla="*/ 98 h 98"/>
                  <a:gd name="T30" fmla="*/ 30 w 128"/>
                  <a:gd name="T31" fmla="*/ 83 h 98"/>
                  <a:gd name="T32" fmla="*/ 27 w 128"/>
                  <a:gd name="T33" fmla="*/ 73 h 98"/>
                  <a:gd name="T34" fmla="*/ 35 w 128"/>
                  <a:gd name="T35" fmla="*/ 63 h 98"/>
                  <a:gd name="T36" fmla="*/ 41 w 128"/>
                  <a:gd name="T37" fmla="*/ 64 h 98"/>
                  <a:gd name="T38" fmla="*/ 54 w 128"/>
                  <a:gd name="T39" fmla="*/ 58 h 98"/>
                  <a:gd name="T40" fmla="*/ 65 w 128"/>
                  <a:gd name="T41" fmla="*/ 64 h 98"/>
                  <a:gd name="T42" fmla="*/ 64 w 128"/>
                  <a:gd name="T43" fmla="*/ 68 h 98"/>
                  <a:gd name="T44" fmla="*/ 79 w 128"/>
                  <a:gd name="T45" fmla="*/ 83 h 98"/>
                  <a:gd name="T46" fmla="*/ 94 w 128"/>
                  <a:gd name="T47" fmla="*/ 68 h 98"/>
                  <a:gd name="T48" fmla="*/ 88 w 128"/>
                  <a:gd name="T49" fmla="*/ 56 h 98"/>
                  <a:gd name="T50" fmla="*/ 106 w 128"/>
                  <a:gd name="T51" fmla="*/ 29 h 98"/>
                  <a:gd name="T52" fmla="*/ 113 w 128"/>
                  <a:gd name="T53" fmla="*/ 30 h 98"/>
                  <a:gd name="T54" fmla="*/ 128 w 128"/>
                  <a:gd name="T55" fmla="*/ 15 h 98"/>
                  <a:gd name="T56" fmla="*/ 113 w 128"/>
                  <a:gd name="T57" fmla="*/ 0 h 98"/>
                  <a:gd name="T58" fmla="*/ 15 w 128"/>
                  <a:gd name="T59" fmla="*/ 91 h 98"/>
                  <a:gd name="T60" fmla="*/ 8 w 128"/>
                  <a:gd name="T61" fmla="*/ 83 h 98"/>
                  <a:gd name="T62" fmla="*/ 15 w 128"/>
                  <a:gd name="T63" fmla="*/ 76 h 98"/>
                  <a:gd name="T64" fmla="*/ 23 w 128"/>
                  <a:gd name="T65" fmla="*/ 83 h 98"/>
                  <a:gd name="T66" fmla="*/ 15 w 128"/>
                  <a:gd name="T67" fmla="*/ 91 h 98"/>
                  <a:gd name="T68" fmla="*/ 41 w 128"/>
                  <a:gd name="T69" fmla="*/ 57 h 98"/>
                  <a:gd name="T70" fmla="*/ 34 w 128"/>
                  <a:gd name="T71" fmla="*/ 49 h 98"/>
                  <a:gd name="T72" fmla="*/ 41 w 128"/>
                  <a:gd name="T73" fmla="*/ 42 h 98"/>
                  <a:gd name="T74" fmla="*/ 49 w 128"/>
                  <a:gd name="T75" fmla="*/ 49 h 98"/>
                  <a:gd name="T76" fmla="*/ 41 w 128"/>
                  <a:gd name="T77" fmla="*/ 57 h 98"/>
                  <a:gd name="T78" fmla="*/ 79 w 128"/>
                  <a:gd name="T79" fmla="*/ 76 h 98"/>
                  <a:gd name="T80" fmla="*/ 72 w 128"/>
                  <a:gd name="T81" fmla="*/ 68 h 98"/>
                  <a:gd name="T82" fmla="*/ 79 w 128"/>
                  <a:gd name="T83" fmla="*/ 60 h 98"/>
                  <a:gd name="T84" fmla="*/ 87 w 128"/>
                  <a:gd name="T85" fmla="*/ 68 h 98"/>
                  <a:gd name="T86" fmla="*/ 79 w 128"/>
                  <a:gd name="T87" fmla="*/ 76 h 98"/>
                  <a:gd name="T88" fmla="*/ 113 w 128"/>
                  <a:gd name="T89" fmla="*/ 23 h 98"/>
                  <a:gd name="T90" fmla="*/ 106 w 128"/>
                  <a:gd name="T91" fmla="*/ 15 h 98"/>
                  <a:gd name="T92" fmla="*/ 113 w 128"/>
                  <a:gd name="T93" fmla="*/ 8 h 98"/>
                  <a:gd name="T94" fmla="*/ 120 w 128"/>
                  <a:gd name="T95" fmla="*/ 15 h 98"/>
                  <a:gd name="T96" fmla="*/ 113 w 128"/>
                  <a:gd name="T97" fmla="*/ 2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" h="98">
                    <a:moveTo>
                      <a:pt x="113" y="0"/>
                    </a:moveTo>
                    <a:cubicBezTo>
                      <a:pt x="105" y="0"/>
                      <a:pt x="98" y="7"/>
                      <a:pt x="98" y="15"/>
                    </a:cubicBezTo>
                    <a:cubicBezTo>
                      <a:pt x="98" y="20"/>
                      <a:pt x="100" y="24"/>
                      <a:pt x="103" y="27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3" y="53"/>
                      <a:pt x="81" y="53"/>
                      <a:pt x="79" y="53"/>
                    </a:cubicBezTo>
                    <a:cubicBezTo>
                      <a:pt x="73" y="53"/>
                      <a:pt x="68" y="56"/>
                      <a:pt x="66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3"/>
                      <a:pt x="57" y="51"/>
                      <a:pt x="57" y="49"/>
                    </a:cubicBezTo>
                    <a:cubicBezTo>
                      <a:pt x="57" y="41"/>
                      <a:pt x="50" y="34"/>
                      <a:pt x="41" y="34"/>
                    </a:cubicBezTo>
                    <a:cubicBezTo>
                      <a:pt x="33" y="34"/>
                      <a:pt x="26" y="41"/>
                      <a:pt x="26" y="49"/>
                    </a:cubicBezTo>
                    <a:cubicBezTo>
                      <a:pt x="26" y="54"/>
                      <a:pt x="28" y="58"/>
                      <a:pt x="32" y="6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1" y="69"/>
                      <a:pt x="18" y="68"/>
                      <a:pt x="15" y="68"/>
                    </a:cubicBezTo>
                    <a:cubicBezTo>
                      <a:pt x="7" y="68"/>
                      <a:pt x="0" y="75"/>
                      <a:pt x="0" y="83"/>
                    </a:cubicBezTo>
                    <a:cubicBezTo>
                      <a:pt x="0" y="91"/>
                      <a:pt x="7" y="98"/>
                      <a:pt x="15" y="98"/>
                    </a:cubicBezTo>
                    <a:cubicBezTo>
                      <a:pt x="23" y="98"/>
                      <a:pt x="30" y="91"/>
                      <a:pt x="30" y="83"/>
                    </a:cubicBezTo>
                    <a:cubicBezTo>
                      <a:pt x="30" y="79"/>
                      <a:pt x="29" y="76"/>
                      <a:pt x="27" y="7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7" y="64"/>
                      <a:pt x="39" y="64"/>
                      <a:pt x="41" y="64"/>
                    </a:cubicBezTo>
                    <a:cubicBezTo>
                      <a:pt x="46" y="64"/>
                      <a:pt x="51" y="62"/>
                      <a:pt x="54" y="58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66"/>
                      <a:pt x="64" y="67"/>
                      <a:pt x="64" y="68"/>
                    </a:cubicBezTo>
                    <a:cubicBezTo>
                      <a:pt x="64" y="76"/>
                      <a:pt x="71" y="83"/>
                      <a:pt x="79" y="83"/>
                    </a:cubicBezTo>
                    <a:cubicBezTo>
                      <a:pt x="87" y="83"/>
                      <a:pt x="94" y="76"/>
                      <a:pt x="94" y="68"/>
                    </a:cubicBezTo>
                    <a:cubicBezTo>
                      <a:pt x="94" y="63"/>
                      <a:pt x="92" y="59"/>
                      <a:pt x="88" y="56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0"/>
                      <a:pt x="111" y="30"/>
                      <a:pt x="113" y="30"/>
                    </a:cubicBezTo>
                    <a:cubicBezTo>
                      <a:pt x="121" y="30"/>
                      <a:pt x="128" y="24"/>
                      <a:pt x="128" y="15"/>
                    </a:cubicBezTo>
                    <a:cubicBezTo>
                      <a:pt x="128" y="7"/>
                      <a:pt x="121" y="0"/>
                      <a:pt x="113" y="0"/>
                    </a:cubicBezTo>
                    <a:close/>
                    <a:moveTo>
                      <a:pt x="15" y="91"/>
                    </a:moveTo>
                    <a:cubicBezTo>
                      <a:pt x="11" y="91"/>
                      <a:pt x="8" y="87"/>
                      <a:pt x="8" y="83"/>
                    </a:cubicBezTo>
                    <a:cubicBezTo>
                      <a:pt x="8" y="79"/>
                      <a:pt x="11" y="76"/>
                      <a:pt x="15" y="76"/>
                    </a:cubicBezTo>
                    <a:cubicBezTo>
                      <a:pt x="19" y="76"/>
                      <a:pt x="23" y="79"/>
                      <a:pt x="23" y="83"/>
                    </a:cubicBezTo>
                    <a:cubicBezTo>
                      <a:pt x="23" y="87"/>
                      <a:pt x="19" y="91"/>
                      <a:pt x="15" y="91"/>
                    </a:cubicBezTo>
                    <a:close/>
                    <a:moveTo>
                      <a:pt x="41" y="57"/>
                    </a:moveTo>
                    <a:cubicBezTo>
                      <a:pt x="37" y="57"/>
                      <a:pt x="34" y="53"/>
                      <a:pt x="34" y="49"/>
                    </a:cubicBezTo>
                    <a:cubicBezTo>
                      <a:pt x="34" y="45"/>
                      <a:pt x="37" y="42"/>
                      <a:pt x="41" y="42"/>
                    </a:cubicBezTo>
                    <a:cubicBezTo>
                      <a:pt x="46" y="42"/>
                      <a:pt x="49" y="45"/>
                      <a:pt x="49" y="49"/>
                    </a:cubicBezTo>
                    <a:cubicBezTo>
                      <a:pt x="49" y="53"/>
                      <a:pt x="46" y="57"/>
                      <a:pt x="41" y="57"/>
                    </a:cubicBezTo>
                    <a:close/>
                    <a:moveTo>
                      <a:pt x="79" y="76"/>
                    </a:moveTo>
                    <a:cubicBezTo>
                      <a:pt x="75" y="76"/>
                      <a:pt x="72" y="72"/>
                      <a:pt x="72" y="68"/>
                    </a:cubicBezTo>
                    <a:cubicBezTo>
                      <a:pt x="72" y="64"/>
                      <a:pt x="75" y="60"/>
                      <a:pt x="79" y="60"/>
                    </a:cubicBezTo>
                    <a:cubicBezTo>
                      <a:pt x="83" y="60"/>
                      <a:pt x="87" y="64"/>
                      <a:pt x="87" y="68"/>
                    </a:cubicBezTo>
                    <a:cubicBezTo>
                      <a:pt x="87" y="72"/>
                      <a:pt x="83" y="76"/>
                      <a:pt x="79" y="76"/>
                    </a:cubicBezTo>
                    <a:close/>
                    <a:moveTo>
                      <a:pt x="113" y="23"/>
                    </a:moveTo>
                    <a:cubicBezTo>
                      <a:pt x="109" y="23"/>
                      <a:pt x="106" y="19"/>
                      <a:pt x="106" y="15"/>
                    </a:cubicBezTo>
                    <a:cubicBezTo>
                      <a:pt x="106" y="11"/>
                      <a:pt x="109" y="8"/>
                      <a:pt x="113" y="8"/>
                    </a:cubicBezTo>
                    <a:cubicBezTo>
                      <a:pt x="117" y="8"/>
                      <a:pt x="120" y="11"/>
                      <a:pt x="120" y="15"/>
                    </a:cubicBezTo>
                    <a:cubicBezTo>
                      <a:pt x="120" y="19"/>
                      <a:pt x="117" y="23"/>
                      <a:pt x="1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5883276" y="3094038"/>
                <a:ext cx="563563" cy="669925"/>
              </a:xfrm>
              <a:custGeom>
                <a:avLst/>
                <a:gdLst>
                  <a:gd name="T0" fmla="*/ 132 w 148"/>
                  <a:gd name="T1" fmla="*/ 0 h 176"/>
                  <a:gd name="T2" fmla="*/ 44 w 148"/>
                  <a:gd name="T3" fmla="*/ 0 h 176"/>
                  <a:gd name="T4" fmla="*/ 27 w 148"/>
                  <a:gd name="T5" fmla="*/ 16 h 176"/>
                  <a:gd name="T6" fmla="*/ 27 w 148"/>
                  <a:gd name="T7" fmla="*/ 27 h 176"/>
                  <a:gd name="T8" fmla="*/ 16 w 148"/>
                  <a:gd name="T9" fmla="*/ 27 h 176"/>
                  <a:gd name="T10" fmla="*/ 0 w 148"/>
                  <a:gd name="T11" fmla="*/ 44 h 176"/>
                  <a:gd name="T12" fmla="*/ 0 w 148"/>
                  <a:gd name="T13" fmla="*/ 81 h 176"/>
                  <a:gd name="T14" fmla="*/ 3 w 148"/>
                  <a:gd name="T15" fmla="*/ 80 h 176"/>
                  <a:gd name="T16" fmla="*/ 11 w 148"/>
                  <a:gd name="T17" fmla="*/ 82 h 176"/>
                  <a:gd name="T18" fmla="*/ 11 w 148"/>
                  <a:gd name="T19" fmla="*/ 44 h 176"/>
                  <a:gd name="T20" fmla="*/ 16 w 148"/>
                  <a:gd name="T21" fmla="*/ 38 h 176"/>
                  <a:gd name="T22" fmla="*/ 104 w 148"/>
                  <a:gd name="T23" fmla="*/ 38 h 176"/>
                  <a:gd name="T24" fmla="*/ 110 w 148"/>
                  <a:gd name="T25" fmla="*/ 44 h 176"/>
                  <a:gd name="T26" fmla="*/ 110 w 148"/>
                  <a:gd name="T27" fmla="*/ 160 h 176"/>
                  <a:gd name="T28" fmla="*/ 104 w 148"/>
                  <a:gd name="T29" fmla="*/ 165 h 176"/>
                  <a:gd name="T30" fmla="*/ 16 w 148"/>
                  <a:gd name="T31" fmla="*/ 165 h 176"/>
                  <a:gd name="T32" fmla="*/ 11 w 148"/>
                  <a:gd name="T33" fmla="*/ 160 h 176"/>
                  <a:gd name="T34" fmla="*/ 11 w 148"/>
                  <a:gd name="T35" fmla="*/ 121 h 176"/>
                  <a:gd name="T36" fmla="*/ 3 w 148"/>
                  <a:gd name="T37" fmla="*/ 122 h 176"/>
                  <a:gd name="T38" fmla="*/ 0 w 148"/>
                  <a:gd name="T39" fmla="*/ 122 h 176"/>
                  <a:gd name="T40" fmla="*/ 0 w 148"/>
                  <a:gd name="T41" fmla="*/ 160 h 176"/>
                  <a:gd name="T42" fmla="*/ 16 w 148"/>
                  <a:gd name="T43" fmla="*/ 176 h 176"/>
                  <a:gd name="T44" fmla="*/ 104 w 148"/>
                  <a:gd name="T45" fmla="*/ 176 h 176"/>
                  <a:gd name="T46" fmla="*/ 121 w 148"/>
                  <a:gd name="T47" fmla="*/ 160 h 176"/>
                  <a:gd name="T48" fmla="*/ 121 w 148"/>
                  <a:gd name="T49" fmla="*/ 148 h 176"/>
                  <a:gd name="T50" fmla="*/ 132 w 148"/>
                  <a:gd name="T51" fmla="*/ 148 h 176"/>
                  <a:gd name="T52" fmla="*/ 148 w 148"/>
                  <a:gd name="T53" fmla="*/ 132 h 176"/>
                  <a:gd name="T54" fmla="*/ 148 w 148"/>
                  <a:gd name="T55" fmla="*/ 16 h 176"/>
                  <a:gd name="T56" fmla="*/ 132 w 148"/>
                  <a:gd name="T57" fmla="*/ 0 h 176"/>
                  <a:gd name="T58" fmla="*/ 137 w 148"/>
                  <a:gd name="T59" fmla="*/ 132 h 176"/>
                  <a:gd name="T60" fmla="*/ 132 w 148"/>
                  <a:gd name="T61" fmla="*/ 137 h 176"/>
                  <a:gd name="T62" fmla="*/ 121 w 148"/>
                  <a:gd name="T63" fmla="*/ 137 h 176"/>
                  <a:gd name="T64" fmla="*/ 121 w 148"/>
                  <a:gd name="T65" fmla="*/ 44 h 176"/>
                  <a:gd name="T66" fmla="*/ 104 w 148"/>
                  <a:gd name="T67" fmla="*/ 27 h 176"/>
                  <a:gd name="T68" fmla="*/ 38 w 148"/>
                  <a:gd name="T69" fmla="*/ 27 h 176"/>
                  <a:gd name="T70" fmla="*/ 38 w 148"/>
                  <a:gd name="T71" fmla="*/ 16 h 176"/>
                  <a:gd name="T72" fmla="*/ 44 w 148"/>
                  <a:gd name="T73" fmla="*/ 11 h 176"/>
                  <a:gd name="T74" fmla="*/ 132 w 148"/>
                  <a:gd name="T75" fmla="*/ 11 h 176"/>
                  <a:gd name="T76" fmla="*/ 137 w 148"/>
                  <a:gd name="T77" fmla="*/ 16 h 176"/>
                  <a:gd name="T78" fmla="*/ 137 w 148"/>
                  <a:gd name="T79" fmla="*/ 13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8" h="176">
                    <a:moveTo>
                      <a:pt x="132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5" y="0"/>
                      <a:pt x="27" y="7"/>
                      <a:pt x="27" y="1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7" y="27"/>
                      <a:pt x="0" y="35"/>
                      <a:pt x="0" y="4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0"/>
                      <a:pt x="2" y="80"/>
                      <a:pt x="3" y="80"/>
                    </a:cubicBezTo>
                    <a:cubicBezTo>
                      <a:pt x="6" y="80"/>
                      <a:pt x="8" y="81"/>
                      <a:pt x="11" y="82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1"/>
                      <a:pt x="13" y="38"/>
                      <a:pt x="16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7" y="38"/>
                      <a:pt x="110" y="41"/>
                      <a:pt x="110" y="44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110" y="162"/>
                      <a:pt x="107" y="165"/>
                      <a:pt x="104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3" y="165"/>
                      <a:pt x="11" y="162"/>
                      <a:pt x="11" y="160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8" y="122"/>
                      <a:pt x="6" y="122"/>
                      <a:pt x="3" y="122"/>
                    </a:cubicBezTo>
                    <a:cubicBezTo>
                      <a:pt x="2" y="122"/>
                      <a:pt x="1" y="122"/>
                      <a:pt x="0" y="122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3" y="176"/>
                      <a:pt x="121" y="169"/>
                      <a:pt x="121" y="160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1" y="148"/>
                      <a:pt x="148" y="141"/>
                      <a:pt x="148" y="132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7"/>
                      <a:pt x="141" y="0"/>
                      <a:pt x="132" y="0"/>
                    </a:cubicBezTo>
                    <a:close/>
                    <a:moveTo>
                      <a:pt x="137" y="132"/>
                    </a:moveTo>
                    <a:cubicBezTo>
                      <a:pt x="137" y="135"/>
                      <a:pt x="135" y="137"/>
                      <a:pt x="132" y="137"/>
                    </a:cubicBezTo>
                    <a:cubicBezTo>
                      <a:pt x="121" y="137"/>
                      <a:pt x="121" y="137"/>
                      <a:pt x="121" y="137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35"/>
                      <a:pt x="113" y="27"/>
                      <a:pt x="104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3"/>
                      <a:pt x="41" y="11"/>
                      <a:pt x="44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5" y="11"/>
                      <a:pt x="137" y="13"/>
                      <a:pt x="137" y="16"/>
                    </a:cubicBezTo>
                    <a:lnTo>
                      <a:pt x="137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262841" y="1801462"/>
            <a:ext cx="1433691" cy="1663082"/>
            <a:chOff x="2912532" y="2352490"/>
            <a:chExt cx="1433691" cy="1663082"/>
          </a:xfrm>
        </p:grpSpPr>
        <p:grpSp>
          <p:nvGrpSpPr>
            <p:cNvPr id="7" name="组合 6"/>
            <p:cNvGrpSpPr/>
            <p:nvPr/>
          </p:nvGrpSpPr>
          <p:grpSpPr>
            <a:xfrm>
              <a:off x="2912532" y="2352490"/>
              <a:ext cx="1433691" cy="1663082"/>
              <a:chOff x="2912532" y="2352490"/>
              <a:chExt cx="1433691" cy="1663082"/>
            </a:xfrm>
          </p:grpSpPr>
          <p:sp>
            <p:nvSpPr>
              <p:cNvPr id="5" name="六边形 4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6" name="六边形 5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5" name="Group 88"/>
            <p:cNvGrpSpPr/>
            <p:nvPr/>
          </p:nvGrpSpPr>
          <p:grpSpPr>
            <a:xfrm>
              <a:off x="3395287" y="2932281"/>
              <a:ext cx="468182" cy="521678"/>
              <a:chOff x="9264650" y="2270125"/>
              <a:chExt cx="2070101" cy="2306638"/>
            </a:xfrm>
            <a:solidFill>
              <a:schemeClr val="bg1"/>
            </a:solidFill>
          </p:grpSpPr>
          <p:sp>
            <p:nvSpPr>
              <p:cNvPr id="26" name="Freeform 28"/>
              <p:cNvSpPr>
                <a:spLocks noEditPoints="1"/>
              </p:cNvSpPr>
              <p:nvPr/>
            </p:nvSpPr>
            <p:spPr bwMode="auto">
              <a:xfrm>
                <a:off x="10460038" y="2719388"/>
                <a:ext cx="874713" cy="1141413"/>
              </a:xfrm>
              <a:custGeom>
                <a:avLst/>
                <a:gdLst>
                  <a:gd name="T0" fmla="*/ 213 w 232"/>
                  <a:gd name="T1" fmla="*/ 303 h 303"/>
                  <a:gd name="T2" fmla="*/ 0 w 232"/>
                  <a:gd name="T3" fmla="*/ 212 h 303"/>
                  <a:gd name="T4" fmla="*/ 92 w 232"/>
                  <a:gd name="T5" fmla="*/ 0 h 303"/>
                  <a:gd name="T6" fmla="*/ 102 w 232"/>
                  <a:gd name="T7" fmla="*/ 5 h 303"/>
                  <a:gd name="T8" fmla="*/ 232 w 232"/>
                  <a:gd name="T9" fmla="*/ 211 h 303"/>
                  <a:gd name="T10" fmla="*/ 217 w 232"/>
                  <a:gd name="T11" fmla="*/ 293 h 303"/>
                  <a:gd name="T12" fmla="*/ 213 w 232"/>
                  <a:gd name="T13" fmla="*/ 303 h 303"/>
                  <a:gd name="T14" fmla="*/ 27 w 232"/>
                  <a:gd name="T15" fmla="*/ 202 h 303"/>
                  <a:gd name="T16" fmla="*/ 201 w 232"/>
                  <a:gd name="T17" fmla="*/ 276 h 303"/>
                  <a:gd name="T18" fmla="*/ 212 w 232"/>
                  <a:gd name="T19" fmla="*/ 211 h 303"/>
                  <a:gd name="T20" fmla="*/ 102 w 232"/>
                  <a:gd name="T21" fmla="*/ 27 h 303"/>
                  <a:gd name="T22" fmla="*/ 27 w 232"/>
                  <a:gd name="T23" fmla="*/ 20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303">
                    <a:moveTo>
                      <a:pt x="213" y="303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81" y="42"/>
                      <a:pt x="232" y="123"/>
                      <a:pt x="232" y="211"/>
                    </a:cubicBezTo>
                    <a:cubicBezTo>
                      <a:pt x="232" y="239"/>
                      <a:pt x="227" y="267"/>
                      <a:pt x="217" y="293"/>
                    </a:cubicBezTo>
                    <a:lnTo>
                      <a:pt x="213" y="303"/>
                    </a:lnTo>
                    <a:close/>
                    <a:moveTo>
                      <a:pt x="27" y="202"/>
                    </a:moveTo>
                    <a:cubicBezTo>
                      <a:pt x="201" y="276"/>
                      <a:pt x="201" y="276"/>
                      <a:pt x="201" y="276"/>
                    </a:cubicBezTo>
                    <a:cubicBezTo>
                      <a:pt x="208" y="255"/>
                      <a:pt x="212" y="233"/>
                      <a:pt x="212" y="211"/>
                    </a:cubicBezTo>
                    <a:cubicBezTo>
                      <a:pt x="212" y="134"/>
                      <a:pt x="169" y="63"/>
                      <a:pt x="102" y="27"/>
                    </a:cubicBezTo>
                    <a:lnTo>
                      <a:pt x="27" y="2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7" name="Freeform 29"/>
              <p:cNvSpPr>
                <a:spLocks noEditPoints="1"/>
              </p:cNvSpPr>
              <p:nvPr/>
            </p:nvSpPr>
            <p:spPr bwMode="auto">
              <a:xfrm>
                <a:off x="9264650" y="2568575"/>
                <a:ext cx="1963738" cy="2008188"/>
              </a:xfrm>
              <a:custGeom>
                <a:avLst/>
                <a:gdLst>
                  <a:gd name="T0" fmla="*/ 271 w 521"/>
                  <a:gd name="T1" fmla="*/ 533 h 533"/>
                  <a:gd name="T2" fmla="*/ 0 w 521"/>
                  <a:gd name="T3" fmla="*/ 263 h 533"/>
                  <a:gd name="T4" fmla="*/ 194 w 521"/>
                  <a:gd name="T5" fmla="*/ 3 h 533"/>
                  <a:gd name="T6" fmla="*/ 204 w 521"/>
                  <a:gd name="T7" fmla="*/ 0 h 533"/>
                  <a:gd name="T8" fmla="*/ 272 w 521"/>
                  <a:gd name="T9" fmla="*/ 262 h 533"/>
                  <a:gd name="T10" fmla="*/ 521 w 521"/>
                  <a:gd name="T11" fmla="*/ 368 h 533"/>
                  <a:gd name="T12" fmla="*/ 516 w 521"/>
                  <a:gd name="T13" fmla="*/ 377 h 533"/>
                  <a:gd name="T14" fmla="*/ 271 w 521"/>
                  <a:gd name="T15" fmla="*/ 533 h 533"/>
                  <a:gd name="T16" fmla="*/ 190 w 521"/>
                  <a:gd name="T17" fmla="*/ 26 h 533"/>
                  <a:gd name="T18" fmla="*/ 20 w 521"/>
                  <a:gd name="T19" fmla="*/ 263 h 533"/>
                  <a:gd name="T20" fmla="*/ 271 w 521"/>
                  <a:gd name="T21" fmla="*/ 513 h 533"/>
                  <a:gd name="T22" fmla="*/ 494 w 521"/>
                  <a:gd name="T23" fmla="*/ 378 h 533"/>
                  <a:gd name="T24" fmla="*/ 255 w 521"/>
                  <a:gd name="T25" fmla="*/ 276 h 533"/>
                  <a:gd name="T26" fmla="*/ 190 w 521"/>
                  <a:gd name="T27" fmla="*/ 26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1" h="533">
                    <a:moveTo>
                      <a:pt x="271" y="533"/>
                    </a:moveTo>
                    <a:cubicBezTo>
                      <a:pt x="122" y="533"/>
                      <a:pt x="0" y="412"/>
                      <a:pt x="0" y="263"/>
                    </a:cubicBezTo>
                    <a:cubicBezTo>
                      <a:pt x="0" y="144"/>
                      <a:pt x="80" y="37"/>
                      <a:pt x="194" y="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72" y="262"/>
                      <a:pt x="272" y="262"/>
                      <a:pt x="272" y="262"/>
                    </a:cubicBezTo>
                    <a:cubicBezTo>
                      <a:pt x="521" y="368"/>
                      <a:pt x="521" y="368"/>
                      <a:pt x="521" y="368"/>
                    </a:cubicBezTo>
                    <a:cubicBezTo>
                      <a:pt x="516" y="377"/>
                      <a:pt x="516" y="377"/>
                      <a:pt x="516" y="377"/>
                    </a:cubicBezTo>
                    <a:cubicBezTo>
                      <a:pt x="472" y="472"/>
                      <a:pt x="376" y="533"/>
                      <a:pt x="271" y="533"/>
                    </a:cubicBezTo>
                    <a:close/>
                    <a:moveTo>
                      <a:pt x="190" y="26"/>
                    </a:moveTo>
                    <a:cubicBezTo>
                      <a:pt x="89" y="60"/>
                      <a:pt x="20" y="156"/>
                      <a:pt x="20" y="263"/>
                    </a:cubicBezTo>
                    <a:cubicBezTo>
                      <a:pt x="20" y="401"/>
                      <a:pt x="133" y="513"/>
                      <a:pt x="271" y="513"/>
                    </a:cubicBezTo>
                    <a:cubicBezTo>
                      <a:pt x="364" y="513"/>
                      <a:pt x="451" y="460"/>
                      <a:pt x="494" y="378"/>
                    </a:cubicBezTo>
                    <a:cubicBezTo>
                      <a:pt x="255" y="276"/>
                      <a:pt x="255" y="276"/>
                      <a:pt x="255" y="276"/>
                    </a:cubicBezTo>
                    <a:lnTo>
                      <a:pt x="19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28" name="Freeform 30"/>
              <p:cNvSpPr>
                <a:spLocks noEditPoints="1"/>
              </p:cNvSpPr>
              <p:nvPr/>
            </p:nvSpPr>
            <p:spPr bwMode="auto">
              <a:xfrm>
                <a:off x="10055225" y="2270125"/>
                <a:ext cx="796925" cy="1222375"/>
              </a:xfrm>
              <a:custGeom>
                <a:avLst/>
                <a:gdLst>
                  <a:gd name="T0" fmla="*/ 82 w 211"/>
                  <a:gd name="T1" fmla="*/ 324 h 324"/>
                  <a:gd name="T2" fmla="*/ 0 w 211"/>
                  <a:gd name="T3" fmla="*/ 10 h 324"/>
                  <a:gd name="T4" fmla="*/ 10 w 211"/>
                  <a:gd name="T5" fmla="*/ 8 h 324"/>
                  <a:gd name="T6" fmla="*/ 81 w 211"/>
                  <a:gd name="T7" fmla="*/ 0 h 324"/>
                  <a:gd name="T8" fmla="*/ 201 w 211"/>
                  <a:gd name="T9" fmla="*/ 23 h 324"/>
                  <a:gd name="T10" fmla="*/ 211 w 211"/>
                  <a:gd name="T11" fmla="*/ 27 h 324"/>
                  <a:gd name="T12" fmla="*/ 82 w 211"/>
                  <a:gd name="T13" fmla="*/ 324 h 324"/>
                  <a:gd name="T14" fmla="*/ 25 w 211"/>
                  <a:gd name="T15" fmla="*/ 26 h 324"/>
                  <a:gd name="T16" fmla="*/ 86 w 211"/>
                  <a:gd name="T17" fmla="*/ 263 h 324"/>
                  <a:gd name="T18" fmla="*/ 184 w 211"/>
                  <a:gd name="T19" fmla="*/ 38 h 324"/>
                  <a:gd name="T20" fmla="*/ 81 w 211"/>
                  <a:gd name="T21" fmla="*/ 20 h 324"/>
                  <a:gd name="T22" fmla="*/ 25 w 211"/>
                  <a:gd name="T23" fmla="*/ 2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324">
                    <a:moveTo>
                      <a:pt x="82" y="32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34" y="3"/>
                      <a:pt x="58" y="0"/>
                      <a:pt x="81" y="0"/>
                    </a:cubicBezTo>
                    <a:cubicBezTo>
                      <a:pt x="123" y="0"/>
                      <a:pt x="163" y="8"/>
                      <a:pt x="201" y="23"/>
                    </a:cubicBezTo>
                    <a:cubicBezTo>
                      <a:pt x="211" y="27"/>
                      <a:pt x="211" y="27"/>
                      <a:pt x="211" y="27"/>
                    </a:cubicBezTo>
                    <a:lnTo>
                      <a:pt x="82" y="324"/>
                    </a:lnTo>
                    <a:close/>
                    <a:moveTo>
                      <a:pt x="25" y="26"/>
                    </a:moveTo>
                    <a:cubicBezTo>
                      <a:pt x="86" y="263"/>
                      <a:pt x="86" y="263"/>
                      <a:pt x="86" y="263"/>
                    </a:cubicBezTo>
                    <a:cubicBezTo>
                      <a:pt x="184" y="38"/>
                      <a:pt x="184" y="38"/>
                      <a:pt x="184" y="38"/>
                    </a:cubicBezTo>
                    <a:cubicBezTo>
                      <a:pt x="151" y="26"/>
                      <a:pt x="117" y="20"/>
                      <a:pt x="81" y="20"/>
                    </a:cubicBezTo>
                    <a:cubicBezTo>
                      <a:pt x="62" y="20"/>
                      <a:pt x="43" y="22"/>
                      <a:pt x="2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947512" y="3029732"/>
            <a:ext cx="2064350" cy="1774366"/>
            <a:chOff x="2597203" y="3580760"/>
            <a:chExt cx="2064350" cy="177436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597203" y="3580760"/>
              <a:ext cx="1032175" cy="59935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629378" y="3580760"/>
              <a:ext cx="1032175" cy="59935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629378" y="4180114"/>
              <a:ext cx="0" cy="1175012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156693" y="3301489"/>
            <a:ext cx="1433691" cy="1663082"/>
            <a:chOff x="3806384" y="3852517"/>
            <a:chExt cx="1433691" cy="1663082"/>
          </a:xfrm>
        </p:grpSpPr>
        <p:grpSp>
          <p:nvGrpSpPr>
            <p:cNvPr id="11" name="组合 10"/>
            <p:cNvGrpSpPr/>
            <p:nvPr/>
          </p:nvGrpSpPr>
          <p:grpSpPr>
            <a:xfrm>
              <a:off x="3806384" y="3852517"/>
              <a:ext cx="1433691" cy="1663082"/>
              <a:chOff x="2912532" y="2352490"/>
              <a:chExt cx="1433691" cy="1663082"/>
            </a:xfrm>
          </p:grpSpPr>
          <p:sp>
            <p:nvSpPr>
              <p:cNvPr id="12" name="六边形 11"/>
              <p:cNvSpPr/>
              <p:nvPr/>
            </p:nvSpPr>
            <p:spPr>
              <a:xfrm rot="5400000">
                <a:off x="2797837" y="2467185"/>
                <a:ext cx="1663082" cy="1433691"/>
              </a:xfrm>
              <a:prstGeom prst="hexagon">
                <a:avLst>
                  <a:gd name="adj" fmla="val 28974"/>
                  <a:gd name="vf" fmla="val 115470"/>
                </a:avLst>
              </a:pr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3" name="六边形 12"/>
              <p:cNvSpPr/>
              <p:nvPr/>
            </p:nvSpPr>
            <p:spPr>
              <a:xfrm rot="5400000">
                <a:off x="2878073" y="2528688"/>
                <a:ext cx="1502610" cy="1299410"/>
              </a:xfrm>
              <a:prstGeom prst="hexagon">
                <a:avLst>
                  <a:gd name="adj" fmla="val 28974"/>
                  <a:gd name="vf" fmla="val 115470"/>
                </a:avLst>
              </a:prstGeom>
              <a:noFill/>
              <a:ln w="1524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9" name="Group 100"/>
            <p:cNvGrpSpPr/>
            <p:nvPr/>
          </p:nvGrpSpPr>
          <p:grpSpPr>
            <a:xfrm rot="5400000">
              <a:off x="4278283" y="4471536"/>
              <a:ext cx="493587" cy="491988"/>
              <a:chOff x="5853113" y="3184525"/>
              <a:chExt cx="490538" cy="488950"/>
            </a:xfrm>
            <a:solidFill>
              <a:schemeClr val="bg1"/>
            </a:solidFill>
          </p:grpSpPr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5853113" y="3184525"/>
                <a:ext cx="152400" cy="48895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31" name="Freeform 26"/>
              <p:cNvSpPr>
                <a:spLocks noEditPoints="1"/>
              </p:cNvSpPr>
              <p:nvPr/>
            </p:nvSpPr>
            <p:spPr bwMode="auto">
              <a:xfrm>
                <a:off x="6189663" y="3184525"/>
                <a:ext cx="153988" cy="48895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6021388" y="3184525"/>
                <a:ext cx="153988" cy="48895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5426447" y="1964778"/>
            <a:ext cx="6073146" cy="344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字魂105号-简雅黑" panose="00000500000000000000" pitchFamily="2" charset="-122"/>
                <a:ea typeface="字魂105号-简雅黑" panose="00000500000000000000"/>
                <a:cs typeface="+mn-ea"/>
                <a:sym typeface="+mn-lt"/>
              </a:rPr>
              <a:t>小组分工：</a:t>
            </a:r>
            <a:endParaRPr lang="en-US" altLang="zh-CN" sz="2400" b="1" dirty="0">
              <a:latin typeface="字魂105号-简雅黑" panose="00000500000000000000" pitchFamily="2" charset="-122"/>
              <a:ea typeface="字魂105号-简雅黑" panose="00000500000000000000"/>
              <a:cs typeface="+mn-ea"/>
              <a:sym typeface="+mn-lt"/>
            </a:endParaRP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1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框架设计</a:t>
            </a:r>
            <a:r>
              <a:rPr lang="zh-CN" altLang="en-US" sz="2000" dirty="0">
                <a:ea typeface="字魂105号-简雅黑" panose="00000500000000000000"/>
              </a:rPr>
              <a:t>：</a:t>
            </a:r>
            <a:r>
              <a:rPr lang="zh-CN" altLang="zh-CN" sz="2000" dirty="0">
                <a:ea typeface="字魂105号-简雅黑" panose="00000500000000000000"/>
              </a:rPr>
              <a:t>由张益进行构思，同时参考其他人的意见。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2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系统设计</a:t>
            </a:r>
            <a:r>
              <a:rPr lang="zh-CN" altLang="en-US" sz="2000" dirty="0">
                <a:ea typeface="字魂105号-简雅黑" panose="00000500000000000000"/>
              </a:rPr>
              <a:t>：</a:t>
            </a:r>
            <a:r>
              <a:rPr lang="zh-CN" altLang="zh-CN" sz="2000" dirty="0">
                <a:ea typeface="字魂105号-简雅黑" panose="00000500000000000000"/>
              </a:rPr>
              <a:t>由赵宇湘、谢鑫进行框架的编写。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3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程序设计</a:t>
            </a:r>
            <a:r>
              <a:rPr lang="zh-CN" altLang="en-US" sz="2000" dirty="0">
                <a:ea typeface="字魂105号-简雅黑" panose="00000500000000000000"/>
              </a:rPr>
              <a:t>：</a:t>
            </a:r>
            <a:r>
              <a:rPr lang="zh-CN" altLang="zh-CN" sz="2000" dirty="0">
                <a:ea typeface="字魂105号-简雅黑" panose="00000500000000000000"/>
              </a:rPr>
              <a:t>由赵宇湘进行各项功能的编辑。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4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程序调试</a:t>
            </a:r>
            <a:r>
              <a:rPr lang="zh-CN" altLang="zh-CN" sz="2000" dirty="0">
                <a:ea typeface="字魂105号-简雅黑" panose="00000500000000000000"/>
              </a:rPr>
              <a:t>：由赵宇湘进行程序的调试与调整。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5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文档制作</a:t>
            </a:r>
            <a:r>
              <a:rPr lang="zh-CN" altLang="zh-CN" sz="2000" dirty="0">
                <a:ea typeface="字魂105号-简雅黑" panose="00000500000000000000"/>
              </a:rPr>
              <a:t>：由赵宇湘完成文档的编辑工作。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6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ea typeface="字魂105号-简雅黑" panose="00000500000000000000"/>
              </a:rPr>
              <a:t>PPT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制作</a:t>
            </a:r>
            <a:r>
              <a:rPr lang="zh-CN" altLang="zh-CN" sz="2000" dirty="0">
                <a:ea typeface="字魂105号-简雅黑" panose="00000500000000000000"/>
              </a:rPr>
              <a:t>：由张益完成</a:t>
            </a:r>
            <a:r>
              <a:rPr lang="en-US" altLang="zh-CN" sz="2000" dirty="0">
                <a:ea typeface="字魂105号-简雅黑" panose="00000500000000000000"/>
              </a:rPr>
              <a:t>PPT</a:t>
            </a:r>
            <a:r>
              <a:rPr lang="zh-CN" altLang="zh-CN" sz="2000" dirty="0">
                <a:ea typeface="字魂105号-简雅黑" panose="00000500000000000000"/>
              </a:rPr>
              <a:t>的编辑工作。</a:t>
            </a:r>
          </a:p>
          <a:p>
            <a:r>
              <a:rPr lang="zh-CN" altLang="zh-CN" sz="2000" dirty="0">
                <a:ea typeface="字魂105号-简雅黑" panose="00000500000000000000"/>
              </a:rPr>
              <a:t>（</a:t>
            </a:r>
            <a:r>
              <a:rPr lang="en-US" altLang="zh-CN" sz="2000" dirty="0">
                <a:ea typeface="字魂105号-简雅黑" panose="00000500000000000000"/>
              </a:rPr>
              <a:t>7</a:t>
            </a:r>
            <a:r>
              <a:rPr lang="zh-CN" altLang="zh-CN" sz="2000" dirty="0">
                <a:ea typeface="字魂105号-简雅黑" panose="0000050000000000000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ea typeface="字魂105号-简雅黑" panose="00000500000000000000"/>
              </a:rPr>
              <a:t>答辩视频制作</a:t>
            </a:r>
            <a:r>
              <a:rPr lang="zh-CN" altLang="zh-CN" sz="2000" dirty="0">
                <a:ea typeface="字魂105号-简雅黑" panose="00000500000000000000"/>
              </a:rPr>
              <a:t>：由谢鑫完成答辩视频的录制工作</a:t>
            </a:r>
            <a:r>
              <a:rPr lang="zh-CN" altLang="zh-CN" dirty="0">
                <a:ea typeface="字魂105号-简雅黑" panose="00000500000000000000"/>
              </a:rPr>
              <a:t>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434413" y="4982087"/>
            <a:ext cx="711686" cy="711686"/>
            <a:chOff x="6508512" y="5026556"/>
            <a:chExt cx="711686" cy="711686"/>
          </a:xfrm>
        </p:grpSpPr>
        <p:sp>
          <p:nvSpPr>
            <p:cNvPr id="37" name="椭圆 36"/>
            <p:cNvSpPr/>
            <p:nvPr/>
          </p:nvSpPr>
          <p:spPr>
            <a:xfrm>
              <a:off x="6508512" y="5026556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6682197" y="5231890"/>
              <a:ext cx="357132" cy="324767"/>
            </a:xfrm>
            <a:custGeom>
              <a:avLst/>
              <a:gdLst>
                <a:gd name="T0" fmla="*/ 120 w 135"/>
                <a:gd name="T1" fmla="*/ 15 h 123"/>
                <a:gd name="T2" fmla="*/ 70 w 135"/>
                <a:gd name="T3" fmla="*/ 15 h 123"/>
                <a:gd name="T4" fmla="*/ 11 w 135"/>
                <a:gd name="T5" fmla="*/ 72 h 123"/>
                <a:gd name="T6" fmla="*/ 11 w 135"/>
                <a:gd name="T7" fmla="*/ 112 h 123"/>
                <a:gd name="T8" fmla="*/ 51 w 135"/>
                <a:gd name="T9" fmla="*/ 112 h 123"/>
                <a:gd name="T10" fmla="*/ 109 w 135"/>
                <a:gd name="T11" fmla="*/ 54 h 123"/>
                <a:gd name="T12" fmla="*/ 109 w 135"/>
                <a:gd name="T13" fmla="*/ 26 h 123"/>
                <a:gd name="T14" fmla="*/ 81 w 135"/>
                <a:gd name="T15" fmla="*/ 26 h 123"/>
                <a:gd name="T16" fmla="*/ 37 w 135"/>
                <a:gd name="T17" fmla="*/ 70 h 123"/>
                <a:gd name="T18" fmla="*/ 37 w 135"/>
                <a:gd name="T19" fmla="*/ 75 h 123"/>
                <a:gd name="T20" fmla="*/ 43 w 135"/>
                <a:gd name="T21" fmla="*/ 75 h 123"/>
                <a:gd name="T22" fmla="*/ 87 w 135"/>
                <a:gd name="T23" fmla="*/ 32 h 123"/>
                <a:gd name="T24" fmla="*/ 103 w 135"/>
                <a:gd name="T25" fmla="*/ 32 h 123"/>
                <a:gd name="T26" fmla="*/ 103 w 135"/>
                <a:gd name="T27" fmla="*/ 48 h 123"/>
                <a:gd name="T28" fmla="*/ 45 w 135"/>
                <a:gd name="T29" fmla="*/ 106 h 123"/>
                <a:gd name="T30" fmla="*/ 17 w 135"/>
                <a:gd name="T31" fmla="*/ 106 h 123"/>
                <a:gd name="T32" fmla="*/ 17 w 135"/>
                <a:gd name="T33" fmla="*/ 78 h 123"/>
                <a:gd name="T34" fmla="*/ 75 w 135"/>
                <a:gd name="T35" fmla="*/ 21 h 123"/>
                <a:gd name="T36" fmla="*/ 114 w 135"/>
                <a:gd name="T37" fmla="*/ 21 h 123"/>
                <a:gd name="T38" fmla="*/ 114 w 135"/>
                <a:gd name="T39" fmla="*/ 60 h 123"/>
                <a:gd name="T40" fmla="*/ 71 w 135"/>
                <a:gd name="T41" fmla="*/ 104 h 123"/>
                <a:gd name="T42" fmla="*/ 71 w 135"/>
                <a:gd name="T43" fmla="*/ 109 h 123"/>
                <a:gd name="T44" fmla="*/ 77 w 135"/>
                <a:gd name="T45" fmla="*/ 109 h 123"/>
                <a:gd name="T46" fmla="*/ 120 w 135"/>
                <a:gd name="T47" fmla="*/ 65 h 123"/>
                <a:gd name="T48" fmla="*/ 120 w 135"/>
                <a:gd name="T49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23">
                  <a:moveTo>
                    <a:pt x="120" y="15"/>
                  </a:moveTo>
                  <a:cubicBezTo>
                    <a:pt x="106" y="0"/>
                    <a:pt x="84" y="0"/>
                    <a:pt x="70" y="15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0" y="83"/>
                    <a:pt x="0" y="101"/>
                    <a:pt x="11" y="112"/>
                  </a:cubicBezTo>
                  <a:cubicBezTo>
                    <a:pt x="22" y="123"/>
                    <a:pt x="40" y="123"/>
                    <a:pt x="51" y="112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17" y="46"/>
                    <a:pt x="117" y="34"/>
                    <a:pt x="109" y="26"/>
                  </a:cubicBezTo>
                  <a:cubicBezTo>
                    <a:pt x="101" y="18"/>
                    <a:pt x="89" y="18"/>
                    <a:pt x="81" y="26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5" y="71"/>
                    <a:pt x="35" y="74"/>
                    <a:pt x="37" y="75"/>
                  </a:cubicBezTo>
                  <a:cubicBezTo>
                    <a:pt x="39" y="77"/>
                    <a:pt x="41" y="77"/>
                    <a:pt x="43" y="75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91" y="27"/>
                    <a:pt x="99" y="27"/>
                    <a:pt x="103" y="32"/>
                  </a:cubicBezTo>
                  <a:cubicBezTo>
                    <a:pt x="108" y="36"/>
                    <a:pt x="108" y="44"/>
                    <a:pt x="103" y="48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37" y="114"/>
                    <a:pt x="25" y="114"/>
                    <a:pt x="17" y="106"/>
                  </a:cubicBezTo>
                  <a:cubicBezTo>
                    <a:pt x="9" y="98"/>
                    <a:pt x="9" y="86"/>
                    <a:pt x="17" y="78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86" y="10"/>
                    <a:pt x="103" y="10"/>
                    <a:pt x="114" y="21"/>
                  </a:cubicBezTo>
                  <a:cubicBezTo>
                    <a:pt x="125" y="32"/>
                    <a:pt x="125" y="49"/>
                    <a:pt x="114" y="60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69" y="105"/>
                    <a:pt x="69" y="108"/>
                    <a:pt x="71" y="109"/>
                  </a:cubicBezTo>
                  <a:cubicBezTo>
                    <a:pt x="72" y="111"/>
                    <a:pt x="75" y="111"/>
                    <a:pt x="77" y="109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35" y="51"/>
                    <a:pt x="135" y="29"/>
                    <a:pt x="120" y="15"/>
                  </a:cubicBezTo>
                  <a:close/>
                </a:path>
              </a:pathLst>
            </a:cu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latin typeface="字魂105号-简雅黑" panose="000005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3872" y="3218867"/>
            <a:ext cx="711686" cy="711686"/>
            <a:chOff x="6508512" y="3709162"/>
            <a:chExt cx="711686" cy="711686"/>
          </a:xfrm>
        </p:grpSpPr>
        <p:sp>
          <p:nvSpPr>
            <p:cNvPr id="35" name="椭圆 34"/>
            <p:cNvSpPr/>
            <p:nvPr/>
          </p:nvSpPr>
          <p:spPr>
            <a:xfrm>
              <a:off x="6508512" y="3709162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739673" y="3895925"/>
              <a:ext cx="242180" cy="338160"/>
              <a:chOff x="10250276" y="4070541"/>
              <a:chExt cx="344487" cy="48101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1" name="Freeform 31"/>
              <p:cNvSpPr>
                <a:spLocks noEditPoints="1"/>
              </p:cNvSpPr>
              <p:nvPr/>
            </p:nvSpPr>
            <p:spPr bwMode="auto">
              <a:xfrm>
                <a:off x="10250276" y="4070541"/>
                <a:ext cx="344487" cy="481013"/>
              </a:xfrm>
              <a:custGeom>
                <a:avLst/>
                <a:gdLst>
                  <a:gd name="T0" fmla="*/ 68 w 92"/>
                  <a:gd name="T1" fmla="*/ 36 h 128"/>
                  <a:gd name="T2" fmla="*/ 60 w 92"/>
                  <a:gd name="T3" fmla="*/ 56 h 128"/>
                  <a:gd name="T4" fmla="*/ 44 w 92"/>
                  <a:gd name="T5" fmla="*/ 20 h 128"/>
                  <a:gd name="T6" fmla="*/ 36 w 92"/>
                  <a:gd name="T7" fmla="*/ 44 h 128"/>
                  <a:gd name="T8" fmla="*/ 4 w 92"/>
                  <a:gd name="T9" fmla="*/ 0 h 128"/>
                  <a:gd name="T10" fmla="*/ 0 w 92"/>
                  <a:gd name="T11" fmla="*/ 92 h 128"/>
                  <a:gd name="T12" fmla="*/ 40 w 92"/>
                  <a:gd name="T13" fmla="*/ 128 h 128"/>
                  <a:gd name="T14" fmla="*/ 86 w 92"/>
                  <a:gd name="T15" fmla="*/ 100 h 128"/>
                  <a:gd name="T16" fmla="*/ 68 w 92"/>
                  <a:gd name="T17" fmla="*/ 36 h 128"/>
                  <a:gd name="T18" fmla="*/ 79 w 92"/>
                  <a:gd name="T19" fmla="*/ 98 h 128"/>
                  <a:gd name="T20" fmla="*/ 40 w 92"/>
                  <a:gd name="T21" fmla="*/ 120 h 128"/>
                  <a:gd name="T22" fmla="*/ 8 w 92"/>
                  <a:gd name="T23" fmla="*/ 92 h 128"/>
                  <a:gd name="T24" fmla="*/ 12 w 92"/>
                  <a:gd name="T25" fmla="*/ 63 h 128"/>
                  <a:gd name="T26" fmla="*/ 16 w 92"/>
                  <a:gd name="T27" fmla="*/ 23 h 128"/>
                  <a:gd name="T28" fmla="*/ 33 w 92"/>
                  <a:gd name="T29" fmla="*/ 63 h 128"/>
                  <a:gd name="T30" fmla="*/ 47 w 92"/>
                  <a:gd name="T31" fmla="*/ 39 h 128"/>
                  <a:gd name="T32" fmla="*/ 52 w 92"/>
                  <a:gd name="T33" fmla="*/ 76 h 128"/>
                  <a:gd name="T34" fmla="*/ 71 w 92"/>
                  <a:gd name="T35" fmla="*/ 54 h 128"/>
                  <a:gd name="T36" fmla="*/ 79 w 92"/>
                  <a:gd name="T37" fmla="*/ 9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28">
                    <a:moveTo>
                      <a:pt x="68" y="36"/>
                    </a:moveTo>
                    <a:cubicBezTo>
                      <a:pt x="68" y="47"/>
                      <a:pt x="60" y="56"/>
                      <a:pt x="60" y="56"/>
                    </a:cubicBezTo>
                    <a:cubicBezTo>
                      <a:pt x="60" y="36"/>
                      <a:pt x="44" y="20"/>
                      <a:pt x="44" y="20"/>
                    </a:cubicBezTo>
                    <a:cubicBezTo>
                      <a:pt x="44" y="20"/>
                      <a:pt x="44" y="32"/>
                      <a:pt x="36" y="44"/>
                    </a:cubicBezTo>
                    <a:cubicBezTo>
                      <a:pt x="28" y="16"/>
                      <a:pt x="4" y="0"/>
                      <a:pt x="4" y="0"/>
                    </a:cubicBezTo>
                    <a:cubicBezTo>
                      <a:pt x="16" y="44"/>
                      <a:pt x="0" y="60"/>
                      <a:pt x="0" y="92"/>
                    </a:cubicBezTo>
                    <a:cubicBezTo>
                      <a:pt x="0" y="110"/>
                      <a:pt x="16" y="128"/>
                      <a:pt x="40" y="128"/>
                    </a:cubicBezTo>
                    <a:cubicBezTo>
                      <a:pt x="76" y="128"/>
                      <a:pt x="83" y="115"/>
                      <a:pt x="86" y="100"/>
                    </a:cubicBezTo>
                    <a:cubicBezTo>
                      <a:pt x="92" y="80"/>
                      <a:pt x="84" y="56"/>
                      <a:pt x="68" y="36"/>
                    </a:cubicBezTo>
                    <a:close/>
                    <a:moveTo>
                      <a:pt x="79" y="98"/>
                    </a:moveTo>
                    <a:cubicBezTo>
                      <a:pt x="76" y="108"/>
                      <a:pt x="73" y="120"/>
                      <a:pt x="40" y="120"/>
                    </a:cubicBezTo>
                    <a:cubicBezTo>
                      <a:pt x="20" y="120"/>
                      <a:pt x="8" y="106"/>
                      <a:pt x="8" y="92"/>
                    </a:cubicBezTo>
                    <a:cubicBezTo>
                      <a:pt x="8" y="81"/>
                      <a:pt x="10" y="72"/>
                      <a:pt x="12" y="63"/>
                    </a:cubicBezTo>
                    <a:cubicBezTo>
                      <a:pt x="15" y="51"/>
                      <a:pt x="17" y="39"/>
                      <a:pt x="16" y="23"/>
                    </a:cubicBezTo>
                    <a:cubicBezTo>
                      <a:pt x="29" y="40"/>
                      <a:pt x="33" y="63"/>
                      <a:pt x="33" y="63"/>
                    </a:cubicBezTo>
                    <a:cubicBezTo>
                      <a:pt x="33" y="63"/>
                      <a:pt x="44" y="47"/>
                      <a:pt x="47" y="39"/>
                    </a:cubicBezTo>
                    <a:cubicBezTo>
                      <a:pt x="50" y="44"/>
                      <a:pt x="52" y="60"/>
                      <a:pt x="52" y="76"/>
                    </a:cubicBezTo>
                    <a:cubicBezTo>
                      <a:pt x="52" y="76"/>
                      <a:pt x="63" y="67"/>
                      <a:pt x="71" y="54"/>
                    </a:cubicBezTo>
                    <a:cubicBezTo>
                      <a:pt x="79" y="69"/>
                      <a:pt x="82" y="85"/>
                      <a:pt x="79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10305838" y="4276916"/>
                <a:ext cx="214312" cy="173038"/>
              </a:xfrm>
              <a:custGeom>
                <a:avLst/>
                <a:gdLst>
                  <a:gd name="T0" fmla="*/ 55 w 57"/>
                  <a:gd name="T1" fmla="*/ 12 h 46"/>
                  <a:gd name="T2" fmla="*/ 51 w 57"/>
                  <a:gd name="T3" fmla="*/ 16 h 46"/>
                  <a:gd name="T4" fmla="*/ 32 w 57"/>
                  <a:gd name="T5" fmla="*/ 31 h 46"/>
                  <a:gd name="T6" fmla="*/ 30 w 57"/>
                  <a:gd name="T7" fmla="*/ 14 h 46"/>
                  <a:gd name="T8" fmla="*/ 30 w 57"/>
                  <a:gd name="T9" fmla="*/ 7 h 46"/>
                  <a:gd name="T10" fmla="*/ 24 w 57"/>
                  <a:gd name="T11" fmla="*/ 16 h 46"/>
                  <a:gd name="T12" fmla="*/ 17 w 57"/>
                  <a:gd name="T13" fmla="*/ 26 h 46"/>
                  <a:gd name="T14" fmla="*/ 9 w 57"/>
                  <a:gd name="T15" fmla="*/ 5 h 46"/>
                  <a:gd name="T16" fmla="*/ 7 w 57"/>
                  <a:gd name="T17" fmla="*/ 0 h 46"/>
                  <a:gd name="T18" fmla="*/ 5 w 57"/>
                  <a:gd name="T19" fmla="*/ 6 h 46"/>
                  <a:gd name="T20" fmla="*/ 0 w 57"/>
                  <a:gd name="T21" fmla="*/ 40 h 46"/>
                  <a:gd name="T22" fmla="*/ 2 w 57"/>
                  <a:gd name="T23" fmla="*/ 42 h 46"/>
                  <a:gd name="T24" fmla="*/ 4 w 57"/>
                  <a:gd name="T25" fmla="*/ 40 h 46"/>
                  <a:gd name="T26" fmla="*/ 7 w 57"/>
                  <a:gd name="T27" fmla="*/ 12 h 46"/>
                  <a:gd name="T28" fmla="*/ 15 w 57"/>
                  <a:gd name="T29" fmla="*/ 31 h 46"/>
                  <a:gd name="T30" fmla="*/ 16 w 57"/>
                  <a:gd name="T31" fmla="*/ 34 h 46"/>
                  <a:gd name="T32" fmla="*/ 18 w 57"/>
                  <a:gd name="T33" fmla="*/ 31 h 46"/>
                  <a:gd name="T34" fmla="*/ 26 w 57"/>
                  <a:gd name="T35" fmla="*/ 20 h 46"/>
                  <a:gd name="T36" fmla="*/ 29 w 57"/>
                  <a:gd name="T37" fmla="*/ 34 h 46"/>
                  <a:gd name="T38" fmla="*/ 30 w 57"/>
                  <a:gd name="T39" fmla="*/ 37 h 46"/>
                  <a:gd name="T40" fmla="*/ 32 w 57"/>
                  <a:gd name="T41" fmla="*/ 36 h 46"/>
                  <a:gd name="T42" fmla="*/ 52 w 57"/>
                  <a:gd name="T43" fmla="*/ 21 h 46"/>
                  <a:gd name="T44" fmla="*/ 49 w 57"/>
                  <a:gd name="T45" fmla="*/ 43 h 46"/>
                  <a:gd name="T46" fmla="*/ 51 w 57"/>
                  <a:gd name="T47" fmla="*/ 45 h 46"/>
                  <a:gd name="T48" fmla="*/ 51 w 57"/>
                  <a:gd name="T49" fmla="*/ 46 h 46"/>
                  <a:gd name="T50" fmla="*/ 53 w 57"/>
                  <a:gd name="T51" fmla="*/ 44 h 46"/>
                  <a:gd name="T52" fmla="*/ 55 w 57"/>
                  <a:gd name="T53" fmla="*/ 16 h 46"/>
                  <a:gd name="T54" fmla="*/ 55 w 57"/>
                  <a:gd name="T55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46">
                    <a:moveTo>
                      <a:pt x="55" y="12"/>
                    </a:moveTo>
                    <a:cubicBezTo>
                      <a:pt x="51" y="16"/>
                      <a:pt x="51" y="16"/>
                      <a:pt x="51" y="16"/>
                    </a:cubicBezTo>
                    <a:cubicBezTo>
                      <a:pt x="47" y="21"/>
                      <a:pt x="43" y="26"/>
                      <a:pt x="32" y="31"/>
                    </a:cubicBezTo>
                    <a:cubicBezTo>
                      <a:pt x="31" y="26"/>
                      <a:pt x="30" y="21"/>
                      <a:pt x="30" y="14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1" y="20"/>
                      <a:pt x="20" y="22"/>
                      <a:pt x="17" y="26"/>
                    </a:cubicBezTo>
                    <a:cubicBezTo>
                      <a:pt x="13" y="17"/>
                      <a:pt x="11" y="11"/>
                      <a:pt x="9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13"/>
                      <a:pt x="0" y="21"/>
                      <a:pt x="0" y="40"/>
                    </a:cubicBezTo>
                    <a:cubicBezTo>
                      <a:pt x="0" y="41"/>
                      <a:pt x="0" y="42"/>
                      <a:pt x="2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25"/>
                      <a:pt x="5" y="18"/>
                      <a:pt x="7" y="12"/>
                    </a:cubicBezTo>
                    <a:cubicBezTo>
                      <a:pt x="9" y="17"/>
                      <a:pt x="12" y="23"/>
                      <a:pt x="15" y="31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22" y="27"/>
                      <a:pt x="24" y="24"/>
                      <a:pt x="26" y="20"/>
                    </a:cubicBezTo>
                    <a:cubicBezTo>
                      <a:pt x="27" y="26"/>
                      <a:pt x="28" y="30"/>
                      <a:pt x="29" y="34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43" y="31"/>
                      <a:pt x="48" y="26"/>
                      <a:pt x="52" y="21"/>
                    </a:cubicBezTo>
                    <a:cubicBezTo>
                      <a:pt x="53" y="29"/>
                      <a:pt x="52" y="37"/>
                      <a:pt x="49" y="43"/>
                    </a:cubicBezTo>
                    <a:cubicBezTo>
                      <a:pt x="49" y="44"/>
                      <a:pt x="49" y="45"/>
                      <a:pt x="51" y="45"/>
                    </a:cubicBezTo>
                    <a:cubicBezTo>
                      <a:pt x="51" y="45"/>
                      <a:pt x="51" y="46"/>
                      <a:pt x="51" y="46"/>
                    </a:cubicBezTo>
                    <a:cubicBezTo>
                      <a:pt x="52" y="46"/>
                      <a:pt x="53" y="45"/>
                      <a:pt x="53" y="44"/>
                    </a:cubicBezTo>
                    <a:cubicBezTo>
                      <a:pt x="56" y="37"/>
                      <a:pt x="57" y="26"/>
                      <a:pt x="55" y="16"/>
                    </a:cubicBezTo>
                    <a:lnTo>
                      <a:pt x="5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4433872" y="1714292"/>
            <a:ext cx="711686" cy="711686"/>
            <a:chOff x="6508512" y="2391768"/>
            <a:chExt cx="711686" cy="711686"/>
          </a:xfrm>
        </p:grpSpPr>
        <p:sp>
          <p:nvSpPr>
            <p:cNvPr id="33" name="椭圆 32"/>
            <p:cNvSpPr/>
            <p:nvPr/>
          </p:nvSpPr>
          <p:spPr>
            <a:xfrm>
              <a:off x="6508512" y="2391768"/>
              <a:ext cx="711686" cy="71168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solidFill>
                <a:srgbClr val="53B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64290" y="2617220"/>
              <a:ext cx="400130" cy="349949"/>
              <a:chOff x="6325976" y="4100704"/>
              <a:chExt cx="481012" cy="4206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" name="Freeform 44"/>
              <p:cNvSpPr>
                <a:spLocks noEditPoints="1"/>
              </p:cNvSpPr>
              <p:nvPr/>
            </p:nvSpPr>
            <p:spPr bwMode="auto">
              <a:xfrm>
                <a:off x="6325976" y="4100704"/>
                <a:ext cx="481012" cy="346075"/>
              </a:xfrm>
              <a:custGeom>
                <a:avLst/>
                <a:gdLst>
                  <a:gd name="T0" fmla="*/ 128 w 128"/>
                  <a:gd name="T1" fmla="*/ 24 h 92"/>
                  <a:gd name="T2" fmla="*/ 119 w 128"/>
                  <a:gd name="T3" fmla="*/ 12 h 92"/>
                  <a:gd name="T4" fmla="*/ 67 w 128"/>
                  <a:gd name="T5" fmla="*/ 0 h 92"/>
                  <a:gd name="T6" fmla="*/ 64 w 128"/>
                  <a:gd name="T7" fmla="*/ 0 h 92"/>
                  <a:gd name="T8" fmla="*/ 61 w 128"/>
                  <a:gd name="T9" fmla="*/ 0 h 92"/>
                  <a:gd name="T10" fmla="*/ 9 w 128"/>
                  <a:gd name="T11" fmla="*/ 12 h 92"/>
                  <a:gd name="T12" fmla="*/ 0 w 128"/>
                  <a:gd name="T13" fmla="*/ 24 h 92"/>
                  <a:gd name="T14" fmla="*/ 9 w 128"/>
                  <a:gd name="T15" fmla="*/ 36 h 92"/>
                  <a:gd name="T16" fmla="*/ 20 w 128"/>
                  <a:gd name="T17" fmla="*/ 38 h 92"/>
                  <a:gd name="T18" fmla="*/ 20 w 128"/>
                  <a:gd name="T19" fmla="*/ 72 h 92"/>
                  <a:gd name="T20" fmla="*/ 64 w 128"/>
                  <a:gd name="T21" fmla="*/ 92 h 92"/>
                  <a:gd name="T22" fmla="*/ 108 w 128"/>
                  <a:gd name="T23" fmla="*/ 72 h 92"/>
                  <a:gd name="T24" fmla="*/ 108 w 128"/>
                  <a:gd name="T25" fmla="*/ 38 h 92"/>
                  <a:gd name="T26" fmla="*/ 119 w 128"/>
                  <a:gd name="T27" fmla="*/ 36 h 92"/>
                  <a:gd name="T28" fmla="*/ 128 w 128"/>
                  <a:gd name="T29" fmla="*/ 24 h 92"/>
                  <a:gd name="T30" fmla="*/ 100 w 128"/>
                  <a:gd name="T31" fmla="*/ 72 h 92"/>
                  <a:gd name="T32" fmla="*/ 64 w 128"/>
                  <a:gd name="T33" fmla="*/ 84 h 92"/>
                  <a:gd name="T34" fmla="*/ 28 w 128"/>
                  <a:gd name="T35" fmla="*/ 72 h 92"/>
                  <a:gd name="T36" fmla="*/ 28 w 128"/>
                  <a:gd name="T37" fmla="*/ 40 h 92"/>
                  <a:gd name="T38" fmla="*/ 61 w 128"/>
                  <a:gd name="T39" fmla="*/ 48 h 92"/>
                  <a:gd name="T40" fmla="*/ 64 w 128"/>
                  <a:gd name="T41" fmla="*/ 48 h 92"/>
                  <a:gd name="T42" fmla="*/ 67 w 128"/>
                  <a:gd name="T43" fmla="*/ 48 h 92"/>
                  <a:gd name="T44" fmla="*/ 100 w 128"/>
                  <a:gd name="T45" fmla="*/ 40 h 92"/>
                  <a:gd name="T46" fmla="*/ 100 w 128"/>
                  <a:gd name="T47" fmla="*/ 72 h 92"/>
                  <a:gd name="T48" fmla="*/ 65 w 128"/>
                  <a:gd name="T49" fmla="*/ 40 h 92"/>
                  <a:gd name="T50" fmla="*/ 64 w 128"/>
                  <a:gd name="T51" fmla="*/ 40 h 92"/>
                  <a:gd name="T52" fmla="*/ 63 w 128"/>
                  <a:gd name="T53" fmla="*/ 40 h 92"/>
                  <a:gd name="T54" fmla="*/ 11 w 128"/>
                  <a:gd name="T55" fmla="*/ 28 h 92"/>
                  <a:gd name="T56" fmla="*/ 8 w 128"/>
                  <a:gd name="T57" fmla="*/ 24 h 92"/>
                  <a:gd name="T58" fmla="*/ 11 w 128"/>
                  <a:gd name="T59" fmla="*/ 20 h 92"/>
                  <a:gd name="T60" fmla="*/ 63 w 128"/>
                  <a:gd name="T61" fmla="*/ 8 h 92"/>
                  <a:gd name="T62" fmla="*/ 64 w 128"/>
                  <a:gd name="T63" fmla="*/ 8 h 92"/>
                  <a:gd name="T64" fmla="*/ 65 w 128"/>
                  <a:gd name="T65" fmla="*/ 8 h 92"/>
                  <a:gd name="T66" fmla="*/ 117 w 128"/>
                  <a:gd name="T67" fmla="*/ 20 h 92"/>
                  <a:gd name="T68" fmla="*/ 120 w 128"/>
                  <a:gd name="T69" fmla="*/ 24 h 92"/>
                  <a:gd name="T70" fmla="*/ 117 w 128"/>
                  <a:gd name="T71" fmla="*/ 28 h 92"/>
                  <a:gd name="T72" fmla="*/ 65 w 128"/>
                  <a:gd name="T73" fmla="*/ 4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92">
                    <a:moveTo>
                      <a:pt x="128" y="24"/>
                    </a:moveTo>
                    <a:cubicBezTo>
                      <a:pt x="128" y="18"/>
                      <a:pt x="124" y="14"/>
                      <a:pt x="119" y="1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5" y="0"/>
                      <a:pt x="64" y="0"/>
                    </a:cubicBezTo>
                    <a:cubicBezTo>
                      <a:pt x="63" y="0"/>
                      <a:pt x="62" y="0"/>
                      <a:pt x="61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4"/>
                      <a:pt x="0" y="18"/>
                      <a:pt x="0" y="24"/>
                    </a:cubicBezTo>
                    <a:cubicBezTo>
                      <a:pt x="0" y="30"/>
                      <a:pt x="4" y="34"/>
                      <a:pt x="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83"/>
                      <a:pt x="32" y="92"/>
                      <a:pt x="64" y="92"/>
                    </a:cubicBezTo>
                    <a:cubicBezTo>
                      <a:pt x="96" y="92"/>
                      <a:pt x="108" y="83"/>
                      <a:pt x="108" y="72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19" y="36"/>
                      <a:pt x="119" y="36"/>
                      <a:pt x="119" y="36"/>
                    </a:cubicBezTo>
                    <a:cubicBezTo>
                      <a:pt x="124" y="34"/>
                      <a:pt x="128" y="30"/>
                      <a:pt x="128" y="24"/>
                    </a:cubicBezTo>
                    <a:close/>
                    <a:moveTo>
                      <a:pt x="100" y="72"/>
                    </a:moveTo>
                    <a:cubicBezTo>
                      <a:pt x="100" y="76"/>
                      <a:pt x="88" y="84"/>
                      <a:pt x="64" y="84"/>
                    </a:cubicBezTo>
                    <a:cubicBezTo>
                      <a:pt x="40" y="84"/>
                      <a:pt x="28" y="76"/>
                      <a:pt x="28" y="72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3" y="48"/>
                      <a:pt x="64" y="48"/>
                    </a:cubicBezTo>
                    <a:cubicBezTo>
                      <a:pt x="65" y="48"/>
                      <a:pt x="66" y="48"/>
                      <a:pt x="67" y="48"/>
                    </a:cubicBezTo>
                    <a:cubicBezTo>
                      <a:pt x="100" y="40"/>
                      <a:pt x="100" y="40"/>
                      <a:pt x="100" y="40"/>
                    </a:cubicBezTo>
                    <a:lnTo>
                      <a:pt x="100" y="72"/>
                    </a:lnTo>
                    <a:close/>
                    <a:moveTo>
                      <a:pt x="65" y="40"/>
                    </a:moveTo>
                    <a:cubicBezTo>
                      <a:pt x="65" y="40"/>
                      <a:pt x="64" y="40"/>
                      <a:pt x="64" y="40"/>
                    </a:cubicBezTo>
                    <a:cubicBezTo>
                      <a:pt x="64" y="40"/>
                      <a:pt x="63" y="40"/>
                      <a:pt x="63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9" y="27"/>
                      <a:pt x="8" y="26"/>
                      <a:pt x="8" y="24"/>
                    </a:cubicBezTo>
                    <a:cubicBezTo>
                      <a:pt x="8" y="22"/>
                      <a:pt x="9" y="21"/>
                      <a:pt x="11" y="2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4" y="8"/>
                      <a:pt x="64" y="8"/>
                    </a:cubicBezTo>
                    <a:cubicBezTo>
                      <a:pt x="64" y="8"/>
                      <a:pt x="65" y="8"/>
                      <a:pt x="65" y="8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9" y="21"/>
                      <a:pt x="120" y="22"/>
                      <a:pt x="120" y="24"/>
                    </a:cubicBezTo>
                    <a:cubicBezTo>
                      <a:pt x="120" y="26"/>
                      <a:pt x="119" y="27"/>
                      <a:pt x="117" y="28"/>
                    </a:cubicBezTo>
                    <a:lnTo>
                      <a:pt x="65" y="40"/>
                    </a:lnTo>
                    <a:close/>
                  </a:path>
                </a:pathLst>
              </a:custGeom>
              <a:gradFill>
                <a:gsLst>
                  <a:gs pos="0">
                    <a:srgbClr val="83CAC7"/>
                  </a:gs>
                  <a:gs pos="100000">
                    <a:srgbClr val="3790CE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762538" y="4251516"/>
                <a:ext cx="30162" cy="165100"/>
              </a:xfrm>
              <a:custGeom>
                <a:avLst/>
                <a:gdLst>
                  <a:gd name="T0" fmla="*/ 0 w 8"/>
                  <a:gd name="T1" fmla="*/ 4 h 44"/>
                  <a:gd name="T2" fmla="*/ 0 w 8"/>
                  <a:gd name="T3" fmla="*/ 40 h 44"/>
                  <a:gd name="T4" fmla="*/ 4 w 8"/>
                  <a:gd name="T5" fmla="*/ 44 h 44"/>
                  <a:gd name="T6" fmla="*/ 8 w 8"/>
                  <a:gd name="T7" fmla="*/ 40 h 44"/>
                  <a:gd name="T8" fmla="*/ 8 w 8"/>
                  <a:gd name="T9" fmla="*/ 4 h 44"/>
                  <a:gd name="T10" fmla="*/ 4 w 8"/>
                  <a:gd name="T11" fmla="*/ 0 h 44"/>
                  <a:gd name="T12" fmla="*/ 0 w 8"/>
                  <a:gd name="T13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4">
                    <a:moveTo>
                      <a:pt x="0" y="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8" y="42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42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>
                <a:off x="6746663" y="4430904"/>
                <a:ext cx="60325" cy="90488"/>
              </a:xfrm>
              <a:prstGeom prst="ellipse">
                <a:avLst/>
              </a:prstGeom>
              <a:solidFill>
                <a:srgbClr val="42A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prstClr val="black"/>
                  </a:solidFill>
                  <a:latin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4384" y="2416141"/>
            <a:ext cx="683128" cy="792429"/>
            <a:chOff x="1914075" y="2967169"/>
            <a:chExt cx="683128" cy="792429"/>
          </a:xfrm>
        </p:grpSpPr>
        <p:sp>
          <p:nvSpPr>
            <p:cNvPr id="19" name="六边形 18"/>
            <p:cNvSpPr/>
            <p:nvPr/>
          </p:nvSpPr>
          <p:spPr>
            <a:xfrm rot="5400000">
              <a:off x="1859424" y="3021820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040675" y="3017336"/>
              <a:ext cx="3433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011862" y="2416141"/>
            <a:ext cx="683128" cy="792429"/>
            <a:chOff x="4661553" y="2967169"/>
            <a:chExt cx="683128" cy="792429"/>
          </a:xfrm>
        </p:grpSpPr>
        <p:sp>
          <p:nvSpPr>
            <p:cNvPr id="20" name="六边形 19"/>
            <p:cNvSpPr/>
            <p:nvPr/>
          </p:nvSpPr>
          <p:spPr>
            <a:xfrm rot="5400000">
              <a:off x="4606902" y="3021820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763307" y="3033888"/>
              <a:ext cx="4010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53535" y="4782758"/>
            <a:ext cx="683128" cy="792429"/>
            <a:chOff x="3303226" y="5333786"/>
            <a:chExt cx="683128" cy="792429"/>
          </a:xfrm>
        </p:grpSpPr>
        <p:sp>
          <p:nvSpPr>
            <p:cNvPr id="21" name="六边形 20"/>
            <p:cNvSpPr/>
            <p:nvPr/>
          </p:nvSpPr>
          <p:spPr>
            <a:xfrm rot="5400000">
              <a:off x="3248575" y="5388437"/>
              <a:ext cx="792429" cy="683128"/>
            </a:xfrm>
            <a:prstGeom prst="hexagon">
              <a:avLst>
                <a:gd name="adj" fmla="val 28974"/>
                <a:gd name="vf" fmla="val 115470"/>
              </a:avLst>
            </a:prstGeom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2700000" scaled="0"/>
            </a:gradFill>
            <a:ln w="508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404980" y="5376058"/>
              <a:ext cx="3850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45号-冰宇雅宋" panose="00000500000000000000" pitchFamily="2" charset="-122"/>
                  <a:ea typeface="字魂105号-简雅黑" panose="00000500000000000000" pitchFamily="2" charset="-122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字魂45号-冰宇雅宋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8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7.40741E-7 L -0.04011 7.40741E-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7.40741E-7 L -0.04011 7.40741E-7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3.54167E-6 -1.11111E-6 L -3.54167E-6 -0.08657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1887517" y="3873515"/>
            <a:ext cx="5563307" cy="1725564"/>
            <a:chOff x="724429" y="4531373"/>
            <a:chExt cx="5564275" cy="172686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816756"/>
              <a:ext cx="5481639" cy="4414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Brief introduction of new employee induction training enterprise and business process of business finance insurance bank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24429" y="4959084"/>
              <a:ext cx="4875340" cy="8316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800" spc="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字魂45号-冰宇雅宋" panose="00000500000000000000" pitchFamily="2" charset="-122"/>
                  <a:ea typeface="字魂45号-冰宇雅宋" panose="00000500000000000000" pitchFamily="2" charset="-122"/>
                </a:rPr>
                <a:t>系统设计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810412" y="4531373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0" spc="0" dirty="0">
                  <a:solidFill>
                    <a:srgbClr val="405E62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rPr>
                <a:t>PART TWO</a:t>
              </a:r>
              <a:endParaRPr lang="zh-CN" altLang="en-US" sz="2400" b="0" spc="0" dirty="0">
                <a:solidFill>
                  <a:srgbClr val="405E6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DA345DF-5950-4C10-9BEC-077238A2F985}"/>
              </a:ext>
            </a:extLst>
          </p:cNvPr>
          <p:cNvSpPr txBox="1"/>
          <p:nvPr/>
        </p:nvSpPr>
        <p:spPr>
          <a:xfrm>
            <a:off x="1147533" y="1376303"/>
            <a:ext cx="30988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gradFill>
                  <a:gsLst>
                    <a:gs pos="35000">
                      <a:srgbClr val="83CAC7"/>
                    </a:gs>
                    <a:gs pos="100000">
                      <a:srgbClr val="3790C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字魂45号-冰宇雅宋" panose="00000500000000000000" pitchFamily="2" charset="-122"/>
                <a:ea typeface="字魂45号-冰宇雅宋" panose="00000500000000000000" pitchFamily="2" charset="-122"/>
              </a:rPr>
              <a:t>02</a:t>
            </a:r>
            <a:endParaRPr lang="zh-CN" altLang="en-US" sz="13800" dirty="0">
              <a:gradFill>
                <a:gsLst>
                  <a:gs pos="35000">
                    <a:srgbClr val="83CAC7"/>
                  </a:gs>
                  <a:gs pos="100000">
                    <a:srgbClr val="3790CE"/>
                  </a:gs>
                </a:gsLst>
                <a:lin ang="5400000" scaled="1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字魂45号-冰宇雅宋" panose="00000500000000000000" pitchFamily="2" charset="-122"/>
              <a:ea typeface="字魂45号-冰宇雅宋" panose="000005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 flipV="1">
            <a:off x="8020050" y="-3437090"/>
            <a:ext cx="5016628" cy="6539015"/>
            <a:chOff x="-526947" y="3645243"/>
            <a:chExt cx="5245623" cy="6837503"/>
          </a:xfrm>
        </p:grpSpPr>
        <p:sp>
          <p:nvSpPr>
            <p:cNvPr id="31" name="任意多边形 30"/>
            <p:cNvSpPr/>
            <p:nvPr/>
          </p:nvSpPr>
          <p:spPr>
            <a:xfrm rot="2700000">
              <a:off x="251055" y="4514580"/>
              <a:ext cx="5245624" cy="3506950"/>
            </a:xfrm>
            <a:custGeom>
              <a:avLst/>
              <a:gdLst>
                <a:gd name="connsiteX0" fmla="*/ 0 w 5245624"/>
                <a:gd name="connsiteY0" fmla="*/ 0 h 3506950"/>
                <a:gd name="connsiteX1" fmla="*/ 5245624 w 5245624"/>
                <a:gd name="connsiteY1" fmla="*/ 0 h 3506950"/>
                <a:gd name="connsiteX2" fmla="*/ 5245624 w 5245624"/>
                <a:gd name="connsiteY2" fmla="*/ 816135 h 3506950"/>
                <a:gd name="connsiteX3" fmla="*/ 816135 w 5245624"/>
                <a:gd name="connsiteY3" fmla="*/ 816135 h 3506950"/>
                <a:gd name="connsiteX4" fmla="*/ 816135 w 5245624"/>
                <a:gd name="connsiteY4" fmla="*/ 3506950 h 3506950"/>
                <a:gd name="connsiteX5" fmla="*/ 0 w 5245624"/>
                <a:gd name="connsiteY5" fmla="*/ 2690815 h 35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624" h="3506950">
                  <a:moveTo>
                    <a:pt x="0" y="0"/>
                  </a:moveTo>
                  <a:lnTo>
                    <a:pt x="5245624" y="0"/>
                  </a:lnTo>
                  <a:lnTo>
                    <a:pt x="5245624" y="816135"/>
                  </a:lnTo>
                  <a:lnTo>
                    <a:pt x="816135" y="816135"/>
                  </a:lnTo>
                  <a:lnTo>
                    <a:pt x="816135" y="3506950"/>
                  </a:lnTo>
                  <a:lnTo>
                    <a:pt x="0" y="2690815"/>
                  </a:lnTo>
                  <a:close/>
                </a:path>
              </a:pathLst>
            </a:cu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27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700000">
              <a:off x="-526948" y="5237122"/>
              <a:ext cx="5245625" cy="5245623"/>
            </a:xfrm>
            <a:custGeom>
              <a:avLst/>
              <a:gdLst>
                <a:gd name="connsiteX0" fmla="*/ 0 w 3983064"/>
                <a:gd name="connsiteY0" fmla="*/ 0 h 3983064"/>
                <a:gd name="connsiteX1" fmla="*/ 3983064 w 3983064"/>
                <a:gd name="connsiteY1" fmla="*/ 0 h 3983064"/>
                <a:gd name="connsiteX2" fmla="*/ 3983064 w 3983064"/>
                <a:gd name="connsiteY2" fmla="*/ 619701 h 3983064"/>
                <a:gd name="connsiteX3" fmla="*/ 619701 w 3983064"/>
                <a:gd name="connsiteY3" fmla="*/ 619701 h 3983064"/>
                <a:gd name="connsiteX4" fmla="*/ 619701 w 3983064"/>
                <a:gd name="connsiteY4" fmla="*/ 3983064 h 3983064"/>
                <a:gd name="connsiteX5" fmla="*/ 0 w 3983064"/>
                <a:gd name="connsiteY5" fmla="*/ 3983064 h 398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064" h="3983064">
                  <a:moveTo>
                    <a:pt x="0" y="0"/>
                  </a:moveTo>
                  <a:lnTo>
                    <a:pt x="3983064" y="0"/>
                  </a:lnTo>
                  <a:lnTo>
                    <a:pt x="3983064" y="619701"/>
                  </a:lnTo>
                  <a:lnTo>
                    <a:pt x="619701" y="619701"/>
                  </a:lnTo>
                  <a:lnTo>
                    <a:pt x="619701" y="3983064"/>
                  </a:lnTo>
                  <a:lnTo>
                    <a:pt x="0" y="3983064"/>
                  </a:lnTo>
                  <a:close/>
                </a:path>
              </a:pathLst>
            </a:custGeom>
            <a:gradFill>
              <a:gsLst>
                <a:gs pos="93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0795" y="6033498"/>
            <a:ext cx="1669413" cy="2210496"/>
            <a:chOff x="9419006" y="-2262453"/>
            <a:chExt cx="2138766" cy="2831974"/>
          </a:xfrm>
        </p:grpSpPr>
        <p:sp>
          <p:nvSpPr>
            <p:cNvPr id="34" name="矩形 33"/>
            <p:cNvSpPr/>
            <p:nvPr/>
          </p:nvSpPr>
          <p:spPr>
            <a:xfrm rot="2700000">
              <a:off x="9419006" y="-2262453"/>
              <a:ext cx="2138766" cy="2138766"/>
            </a:xfrm>
            <a:prstGeom prst="rect">
              <a:avLst/>
            </a:prstGeom>
            <a:gradFill>
              <a:gsLst>
                <a:gs pos="100000">
                  <a:srgbClr val="3790CE"/>
                </a:gs>
                <a:gs pos="0">
                  <a:srgbClr val="83CAC7"/>
                </a:gs>
              </a:gsLst>
              <a:lin ang="1800000" scaled="0"/>
            </a:gradFill>
            <a:ln>
              <a:noFill/>
            </a:ln>
            <a:effectLst>
              <a:outerShdw blurRad="190500" dist="381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700000">
              <a:off x="9419006" y="-1569245"/>
              <a:ext cx="2138766" cy="2138766"/>
            </a:xfrm>
            <a:prstGeom prst="rect">
              <a:avLst/>
            </a:prstGeom>
            <a:gradFill>
              <a:gsLst>
                <a:gs pos="72000">
                  <a:srgbClr val="3790CE"/>
                </a:gs>
                <a:gs pos="0">
                  <a:srgbClr val="83CAC7"/>
                </a:gs>
              </a:gsLst>
              <a:lin ang="1200000" scaled="0"/>
            </a:gradFill>
            <a:ln>
              <a:noFill/>
            </a:ln>
            <a:effectLst>
              <a:outerShdw blurRad="190500" dist="635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 rot="2700000">
            <a:off x="11121926" y="4047057"/>
            <a:ext cx="228161" cy="228161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2700000">
            <a:off x="10632103" y="5875799"/>
            <a:ext cx="366636" cy="366636"/>
          </a:xfrm>
          <a:prstGeom prst="rect">
            <a:avLst/>
          </a:prstGeom>
          <a:noFill/>
          <a:ln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5400000" scaled="1"/>
            </a:gradFill>
          </a:ln>
          <a:effectLst>
            <a:outerShdw blurRad="190500" dist="381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654952" y="2756305"/>
            <a:ext cx="1542691" cy="0"/>
          </a:xfrm>
          <a:prstGeom prst="line">
            <a:avLst/>
          </a:prstGeom>
          <a:ln w="25400">
            <a:gradFill>
              <a:gsLst>
                <a:gs pos="0">
                  <a:srgbClr val="83CAC7"/>
                </a:gs>
                <a:gs pos="100000">
                  <a:srgbClr val="3790CE"/>
                </a:gs>
              </a:gsLst>
              <a:lin ang="0" scaled="0"/>
            </a:gradFill>
            <a:headEnd type="oval"/>
          </a:ln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2700000">
            <a:off x="1189951" y="1307271"/>
            <a:ext cx="321005" cy="321005"/>
          </a:xfrm>
          <a:prstGeom prst="rect">
            <a:avLst/>
          </a:prstGeom>
          <a:gradFill>
            <a:gsLst>
              <a:gs pos="100000">
                <a:srgbClr val="3790CE"/>
              </a:gs>
              <a:gs pos="0">
                <a:srgbClr val="83CAC7"/>
              </a:gs>
            </a:gsLst>
            <a:lin ang="1800000" scaled="0"/>
          </a:gradFill>
          <a:ln>
            <a:noFill/>
          </a:ln>
          <a:effectLst>
            <a:outerShdw blurRad="1016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 animBg="1"/>
      <p:bldP spid="37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39FA26-4DD9-4425-9DBD-B4A4DAD0BB2B}"/>
              </a:ext>
            </a:extLst>
          </p:cNvPr>
          <p:cNvSpPr txBox="1"/>
          <p:nvPr/>
        </p:nvSpPr>
        <p:spPr>
          <a:xfrm>
            <a:off x="2420804" y="1333677"/>
            <a:ext cx="337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功能模块总体设计：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2E1C9C-C6F6-4E1A-AAE5-966443A2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15" y="1856897"/>
            <a:ext cx="7809969" cy="47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757767" y="547537"/>
            <a:ext cx="607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300">
                <a:gradFill flip="none" rotWithShape="1"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  <a:cs typeface="+mn-ea"/>
              </a:defRPr>
            </a:lvl1pPr>
          </a:lstStyle>
          <a:p>
            <a:r>
              <a:rPr lang="zh-CN" altLang="en-US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系统设计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1E03A0-18D8-4364-AD1E-9B8BA959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67" y="1851682"/>
            <a:ext cx="6567220" cy="47455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86A67C-012B-4816-9B8E-8A7B04A0763E}"/>
              </a:ext>
            </a:extLst>
          </p:cNvPr>
          <p:cNvSpPr txBox="1"/>
          <p:nvPr/>
        </p:nvSpPr>
        <p:spPr>
          <a:xfrm>
            <a:off x="3921549" y="1230387"/>
            <a:ext cx="378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成绩信息系统的查找功能：</a:t>
            </a:r>
          </a:p>
        </p:txBody>
      </p:sp>
    </p:spTree>
    <p:extLst>
      <p:ext uri="{BB962C8B-B14F-4D97-AF65-F5344CB8AC3E}">
        <p14:creationId xmlns:p14="http://schemas.microsoft.com/office/powerpoint/2010/main" val="26317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86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984</Words>
  <Application>Microsoft Office PowerPoint</Application>
  <PresentationFormat>宽屏</PresentationFormat>
  <Paragraphs>111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华文宋体</vt:lpstr>
      <vt:lpstr>字魂105号-简雅黑</vt:lpstr>
      <vt:lpstr>字魂45号-冰宇雅宋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xie</cp:lastModifiedBy>
  <cp:revision>41</cp:revision>
  <dcterms:created xsi:type="dcterms:W3CDTF">2021-11-30T01:48:00Z</dcterms:created>
  <dcterms:modified xsi:type="dcterms:W3CDTF">2022-01-06T00:45:49Z</dcterms:modified>
</cp:coreProperties>
</file>