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80" r:id="rId4"/>
    <p:sldId id="301" r:id="rId5"/>
    <p:sldId id="286" r:id="rId7"/>
    <p:sldId id="337" r:id="rId8"/>
    <p:sldId id="335" r:id="rId9"/>
    <p:sldId id="336" r:id="rId10"/>
    <p:sldId id="300" r:id="rId11"/>
    <p:sldId id="279" r:id="rId12"/>
    <p:sldId id="322" r:id="rId13"/>
    <p:sldId id="314" r:id="rId14"/>
    <p:sldId id="323" r:id="rId15"/>
    <p:sldId id="324" r:id="rId16"/>
    <p:sldId id="325" r:id="rId17"/>
    <p:sldId id="326" r:id="rId18"/>
    <p:sldId id="327" r:id="rId19"/>
    <p:sldId id="328" r:id="rId20"/>
    <p:sldId id="299" r:id="rId21"/>
    <p:sldId id="287" r:id="rId22"/>
    <p:sldId id="282" r:id="rId23"/>
    <p:sldId id="329" r:id="rId24"/>
    <p:sldId id="330" r:id="rId25"/>
    <p:sldId id="331" r:id="rId26"/>
    <p:sldId id="333" r:id="rId27"/>
    <p:sldId id="332" r:id="rId28"/>
    <p:sldId id="298" r:id="rId29"/>
    <p:sldId id="33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86706"/>
    <a:srgbClr val="242C38"/>
    <a:srgbClr val="9E8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hdr="0" ftr="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7" name="流程图: 离页连接符 6"/>
          <p:cNvSpPr/>
          <p:nvPr/>
        </p:nvSpPr>
        <p:spPr>
          <a:xfrm>
            <a:off x="5738495" y="1002030"/>
            <a:ext cx="715645" cy="715645"/>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610860" y="875030"/>
            <a:ext cx="970280" cy="97028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02325" y="1165860"/>
            <a:ext cx="387985" cy="387985"/>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4435475"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02120"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83430" y="2433320"/>
            <a:ext cx="4933315" cy="1076325"/>
          </a:xfrm>
          <a:prstGeom prst="rect">
            <a:avLst/>
          </a:prstGeom>
          <a:noFill/>
        </p:spPr>
        <p:txBody>
          <a:bodyPr wrap="none" rtlCol="0">
            <a:spAutoFit/>
          </a:bodyPr>
          <a:p>
            <a:r>
              <a:rPr lang="zh-CN" altLang="en-US" sz="3200" b="1"/>
              <a:t>数据库课程设计</a:t>
            </a:r>
            <a:endParaRPr lang="zh-CN" altLang="en-US" sz="3200" b="1"/>
          </a:p>
          <a:p>
            <a:r>
              <a:rPr lang="en-US" altLang="zh-CN" sz="3200" b="1"/>
              <a:t>           </a:t>
            </a:r>
            <a:r>
              <a:rPr lang="en-US" altLang="zh-CN" sz="3000" b="1"/>
              <a:t>——</a:t>
            </a:r>
            <a:r>
              <a:rPr lang="zh-CN" altLang="en-US" sz="3000" b="1"/>
              <a:t>学生信息管理系统</a:t>
            </a:r>
            <a:endParaRPr lang="zh-CN" altLang="en-US" sz="3000" b="1"/>
          </a:p>
        </p:txBody>
      </p:sp>
      <p:grpSp>
        <p:nvGrpSpPr>
          <p:cNvPr id="6" name="组合 5"/>
          <p:cNvGrpSpPr/>
          <p:nvPr/>
        </p:nvGrpSpPr>
        <p:grpSpPr>
          <a:xfrm>
            <a:off x="2250440" y="-657860"/>
            <a:ext cx="7691120" cy="8173720"/>
            <a:chOff x="3544" y="-1036"/>
            <a:chExt cx="12112" cy="12872"/>
          </a:xfrm>
        </p:grpSpPr>
        <p:sp>
          <p:nvSpPr>
            <p:cNvPr id="2" name="椭圆 1"/>
            <p:cNvSpPr/>
            <p:nvPr/>
          </p:nvSpPr>
          <p:spPr>
            <a:xfrm>
              <a:off x="3544" y="-1036"/>
              <a:ext cx="12113" cy="12873"/>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3" name="椭圆 2"/>
            <p:cNvSpPr/>
            <p:nvPr/>
          </p:nvSpPr>
          <p:spPr>
            <a:xfrm>
              <a:off x="4526" y="9058"/>
              <a:ext cx="289" cy="2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921" y="2679"/>
              <a:ext cx="382" cy="3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4815" y="9347"/>
              <a:ext cx="165" cy="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4921" y="2447"/>
              <a:ext cx="165" cy="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5" name="椭圆 24"/>
          <p:cNvSpPr/>
          <p:nvPr/>
        </p:nvSpPr>
        <p:spPr>
          <a:xfrm>
            <a:off x="5979795" y="5703570"/>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01385" y="616712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49010" y="659003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828540" y="4097655"/>
            <a:ext cx="3840480" cy="922020"/>
          </a:xfrm>
          <a:prstGeom prst="rect">
            <a:avLst/>
          </a:prstGeom>
          <a:noFill/>
        </p:spPr>
        <p:txBody>
          <a:bodyPr wrap="none" rtlCol="0">
            <a:spAutoFit/>
          </a:bodyPr>
          <a:p>
            <a:r>
              <a:rPr lang="zh-CN"/>
              <a:t>小组组长：姜潆</a:t>
            </a:r>
            <a:endParaRPr lang="zh-CN"/>
          </a:p>
          <a:p>
            <a:r>
              <a:rPr lang="zh-CN"/>
              <a:t>小组成员</a:t>
            </a:r>
            <a:r>
              <a:rPr lang="zh-CN" altLang="en-US"/>
              <a:t>：黄璐瑶、周梦佳、任婷婷</a:t>
            </a:r>
            <a:endParaRPr lang="zh-CN" altLang="en-US"/>
          </a:p>
          <a:p>
            <a:r>
              <a:rPr lang="zh-CN" altLang="en-US"/>
              <a:t>指导老师：张万里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pic>
        <p:nvPicPr>
          <p:cNvPr id="-2147482623" name="图片 -2147482624" descr="学生信息管理系统设计图"/>
          <p:cNvPicPr>
            <a:picLocks noChangeAspect="1"/>
          </p:cNvPicPr>
          <p:nvPr>
            <p:custDataLst>
              <p:tags r:id="rId1"/>
            </p:custDataLst>
          </p:nvPr>
        </p:nvPicPr>
        <p:blipFill>
          <a:blip r:embed="rId2"/>
          <a:stretch>
            <a:fillRect/>
          </a:stretch>
        </p:blipFill>
        <p:spPr>
          <a:xfrm>
            <a:off x="4684395" y="75883"/>
            <a:ext cx="5448300" cy="6706235"/>
          </a:xfrm>
          <a:prstGeom prst="rect">
            <a:avLst/>
          </a:prstGeom>
          <a:noFill/>
          <a:ln w="9525">
            <a:noFill/>
          </a:ln>
        </p:spPr>
      </p:pic>
      <p:sp>
        <p:nvSpPr>
          <p:cNvPr id="5" name="矩形 4"/>
          <p:cNvSpPr/>
          <p:nvPr/>
        </p:nvSpPr>
        <p:spPr>
          <a:xfrm>
            <a:off x="540385" y="2753995"/>
            <a:ext cx="2926080" cy="1198880"/>
          </a:xfrm>
          <a:prstGeom prst="rect">
            <a:avLst/>
          </a:prstGeom>
          <a:noFill/>
          <a:ln>
            <a:noFill/>
          </a:ln>
        </p:spPr>
        <p:txBody>
          <a:bodyPr wrap="none" rtlCol="0" anchor="t">
            <a:spAutoFit/>
          </a:bodyPr>
          <a:p>
            <a:pPr algn="ctr"/>
            <a:r>
              <a:rPr lang="zh-CN" altLang="en-US" sz="7200" b="1">
                <a:ln/>
                <a:solidFill>
                  <a:schemeClr val="tx1"/>
                </a:solidFill>
                <a:effectLst>
                  <a:outerShdw blurRad="38100" dist="19050" dir="2700000" algn="tl" rotWithShape="0">
                    <a:schemeClr val="dk1">
                      <a:alpha val="40000"/>
                    </a:schemeClr>
                  </a:outerShdw>
                </a:effectLst>
              </a:rPr>
              <a:t>结构图</a:t>
            </a:r>
            <a:endParaRPr lang="zh-C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17" name="文本框 16"/>
          <p:cNvSpPr txBox="1"/>
          <p:nvPr/>
        </p:nvSpPr>
        <p:spPr>
          <a:xfrm>
            <a:off x="2252980" y="4082415"/>
            <a:ext cx="1942465" cy="1630045"/>
          </a:xfrm>
          <a:prstGeom prst="rect">
            <a:avLst/>
          </a:prstGeom>
          <a:noFill/>
        </p:spPr>
        <p:txBody>
          <a:bodyPr wrap="square" rtlCol="0">
            <a:spAutoFit/>
          </a:bodyPr>
          <a:p>
            <a:pPr algn="just"/>
            <a:r>
              <a:rPr lang="en-US" altLang="zh-CN" sz="2000">
                <a:latin typeface="微软雅黑" panose="020B0503020204020204" charset="-122"/>
                <a:ea typeface="微软雅黑" panose="020B0503020204020204" charset="-122"/>
              </a:rPr>
              <a:t>程序设计: 由姜潆、任婷婷、黄璐瑶、周梦佳进行各项功能的编辑。</a:t>
            </a:r>
            <a:endParaRPr lang="en-US" altLang="zh-CN" sz="2000">
              <a:latin typeface="微软雅黑" panose="020B0503020204020204" charset="-122"/>
              <a:ea typeface="微软雅黑" panose="020B0503020204020204" charset="-122"/>
            </a:endParaRPr>
          </a:p>
        </p:txBody>
      </p:sp>
      <p:sp>
        <p:nvSpPr>
          <p:cNvPr id="19" name="文本框 18"/>
          <p:cNvSpPr txBox="1"/>
          <p:nvPr/>
        </p:nvSpPr>
        <p:spPr>
          <a:xfrm>
            <a:off x="2252980" y="1783715"/>
            <a:ext cx="1942465" cy="1322070"/>
          </a:xfrm>
          <a:prstGeom prst="rect">
            <a:avLst/>
          </a:prstGeom>
          <a:noFill/>
        </p:spPr>
        <p:txBody>
          <a:bodyPr wrap="square" rtlCol="0">
            <a:spAutoFit/>
          </a:bodyPr>
          <a:p>
            <a:pPr algn="just"/>
            <a:r>
              <a:rPr lang="en-US" altLang="zh-CN" sz="2000">
                <a:latin typeface="微软雅黑" panose="020B0503020204020204" charset="-122"/>
                <a:ea typeface="微软雅黑" panose="020B0503020204020204" charset="-122"/>
              </a:rPr>
              <a:t>框架设计: 由姜潆进行构思，同时参考其他人的意见。</a:t>
            </a:r>
            <a:endParaRPr lang="en-US" altLang="zh-CN" sz="2000">
              <a:latin typeface="微软雅黑" panose="020B0503020204020204" charset="-122"/>
              <a:ea typeface="微软雅黑" panose="020B0503020204020204" charset="-122"/>
            </a:endParaRPr>
          </a:p>
        </p:txBody>
      </p:sp>
      <p:sp>
        <p:nvSpPr>
          <p:cNvPr id="20" name="文本框 19"/>
          <p:cNvSpPr txBox="1"/>
          <p:nvPr/>
        </p:nvSpPr>
        <p:spPr>
          <a:xfrm>
            <a:off x="7827010" y="2031365"/>
            <a:ext cx="1942465" cy="1014730"/>
          </a:xfrm>
          <a:prstGeom prst="rect">
            <a:avLst/>
          </a:prstGeom>
          <a:noFill/>
        </p:spPr>
        <p:txBody>
          <a:bodyPr wrap="square" rtlCol="0">
            <a:spAutoFit/>
          </a:bodyPr>
          <a:p>
            <a:pPr algn="just"/>
            <a:r>
              <a:rPr lang="en-US" altLang="zh-CN" sz="2000">
                <a:latin typeface="微软雅黑" panose="020B0503020204020204" charset="-122"/>
                <a:ea typeface="微软雅黑" panose="020B0503020204020204" charset="-122"/>
              </a:rPr>
              <a:t>系统设计: 由任婷婷进行框架的编写。</a:t>
            </a:r>
            <a:endParaRPr lang="en-US" altLang="zh-CN" sz="2000">
              <a:latin typeface="微软雅黑" panose="020B0503020204020204" charset="-122"/>
              <a:ea typeface="微软雅黑" panose="020B0503020204020204" charset="-122"/>
            </a:endParaRPr>
          </a:p>
        </p:txBody>
      </p:sp>
      <p:sp>
        <p:nvSpPr>
          <p:cNvPr id="21" name="文本框 20"/>
          <p:cNvSpPr txBox="1"/>
          <p:nvPr/>
        </p:nvSpPr>
        <p:spPr>
          <a:xfrm>
            <a:off x="7827010" y="4390390"/>
            <a:ext cx="1942465" cy="1322070"/>
          </a:xfrm>
          <a:prstGeom prst="rect">
            <a:avLst/>
          </a:prstGeom>
          <a:noFill/>
        </p:spPr>
        <p:txBody>
          <a:bodyPr wrap="square" rtlCol="0">
            <a:spAutoFit/>
          </a:bodyPr>
          <a:p>
            <a:pPr algn="just"/>
            <a:r>
              <a:rPr lang="en-US" altLang="zh-CN" sz="2000">
                <a:latin typeface="微软雅黑" panose="020B0503020204020204" charset="-122"/>
                <a:ea typeface="微软雅黑" panose="020B0503020204020204" charset="-122"/>
              </a:rPr>
              <a:t>程序调试：由黄璐瑶进行程序的调试与调整。</a:t>
            </a:r>
            <a:endParaRPr lang="en-US" altLang="zh-CN" sz="2000">
              <a:latin typeface="微软雅黑" panose="020B0503020204020204" charset="-122"/>
              <a:ea typeface="微软雅黑" panose="020B0503020204020204" charset="-122"/>
            </a:endParaRPr>
          </a:p>
        </p:txBody>
      </p:sp>
      <p:grpSp>
        <p:nvGrpSpPr>
          <p:cNvPr id="45" name="组合 44"/>
          <p:cNvGrpSpPr/>
          <p:nvPr/>
        </p:nvGrpSpPr>
        <p:grpSpPr>
          <a:xfrm rot="20520000">
            <a:off x="4600575" y="1922780"/>
            <a:ext cx="2997835" cy="3020060"/>
            <a:chOff x="7942" y="3926"/>
            <a:chExt cx="3516" cy="3519"/>
          </a:xfrm>
        </p:grpSpPr>
        <p:sp>
          <p:nvSpPr>
            <p:cNvPr id="3" name="任意多边形 2"/>
            <p:cNvSpPr/>
            <p:nvPr/>
          </p:nvSpPr>
          <p:spPr>
            <a:xfrm>
              <a:off x="7942" y="4465"/>
              <a:ext cx="1794" cy="29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696" h="2992">
                  <a:moveTo>
                    <a:pt x="499" y="0"/>
                  </a:moveTo>
                  <a:lnTo>
                    <a:pt x="742" y="235"/>
                  </a:lnTo>
                  <a:lnTo>
                    <a:pt x="733" y="245"/>
                  </a:lnTo>
                  <a:cubicBezTo>
                    <a:pt x="489" y="501"/>
                    <a:pt x="339" y="847"/>
                    <a:pt x="339" y="1229"/>
                  </a:cubicBezTo>
                  <a:cubicBezTo>
                    <a:pt x="339" y="1992"/>
                    <a:pt x="938" y="2615"/>
                    <a:pt x="1692" y="2653"/>
                  </a:cubicBezTo>
                  <a:lnTo>
                    <a:pt x="1696" y="2653"/>
                  </a:lnTo>
                  <a:lnTo>
                    <a:pt x="1696" y="2992"/>
                  </a:lnTo>
                  <a:lnTo>
                    <a:pt x="1674" y="2991"/>
                  </a:lnTo>
                  <a:cubicBezTo>
                    <a:pt x="741" y="2944"/>
                    <a:pt x="0" y="2173"/>
                    <a:pt x="0" y="1229"/>
                  </a:cubicBezTo>
                  <a:cubicBezTo>
                    <a:pt x="0" y="757"/>
                    <a:pt x="185" y="328"/>
                    <a:pt x="487" y="12"/>
                  </a:cubicBezTo>
                  <a:lnTo>
                    <a:pt x="49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微软雅黑" panose="020B0503020204020204" charset="-122"/>
                <a:ea typeface="微软雅黑" panose="020B0503020204020204" charset="-122"/>
              </a:endParaRPr>
            </a:p>
          </p:txBody>
        </p:sp>
        <p:sp>
          <p:nvSpPr>
            <p:cNvPr id="41" name="任意多边形 40"/>
            <p:cNvSpPr/>
            <p:nvPr/>
          </p:nvSpPr>
          <p:spPr>
            <a:xfrm>
              <a:off x="9744" y="3926"/>
              <a:ext cx="1714" cy="294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714" h="2947">
                  <a:moveTo>
                    <a:pt x="0" y="0"/>
                  </a:moveTo>
                  <a:lnTo>
                    <a:pt x="40" y="2"/>
                  </a:lnTo>
                  <a:cubicBezTo>
                    <a:pt x="973" y="49"/>
                    <a:pt x="1714" y="820"/>
                    <a:pt x="1714" y="1764"/>
                  </a:cubicBezTo>
                  <a:cubicBezTo>
                    <a:pt x="1714" y="2206"/>
                    <a:pt x="1551" y="2611"/>
                    <a:pt x="1282" y="2920"/>
                  </a:cubicBezTo>
                  <a:lnTo>
                    <a:pt x="1259" y="2947"/>
                  </a:lnTo>
                  <a:lnTo>
                    <a:pt x="1015" y="2711"/>
                  </a:lnTo>
                  <a:lnTo>
                    <a:pt x="1027" y="2698"/>
                  </a:lnTo>
                  <a:cubicBezTo>
                    <a:pt x="1244" y="2448"/>
                    <a:pt x="1376" y="2121"/>
                    <a:pt x="1376" y="1763"/>
                  </a:cubicBezTo>
                  <a:cubicBezTo>
                    <a:pt x="1376" y="1000"/>
                    <a:pt x="777" y="377"/>
                    <a:pt x="23" y="339"/>
                  </a:cubicBezTo>
                  <a:lnTo>
                    <a:pt x="0" y="338"/>
                  </a:lnTo>
                  <a:lnTo>
                    <a:pt x="0"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42" name="任意多边形 41"/>
            <p:cNvSpPr/>
            <p:nvPr/>
          </p:nvSpPr>
          <p:spPr>
            <a:xfrm>
              <a:off x="9878" y="6725"/>
              <a:ext cx="1042" cy="6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76" h="731">
                  <a:moveTo>
                    <a:pt x="932" y="0"/>
                  </a:moveTo>
                  <a:lnTo>
                    <a:pt x="1176" y="235"/>
                  </a:lnTo>
                  <a:lnTo>
                    <a:pt x="1169" y="242"/>
                  </a:lnTo>
                  <a:cubicBezTo>
                    <a:pt x="872" y="526"/>
                    <a:pt x="477" y="707"/>
                    <a:pt x="40" y="729"/>
                  </a:cubicBezTo>
                  <a:lnTo>
                    <a:pt x="0" y="731"/>
                  </a:lnTo>
                  <a:lnTo>
                    <a:pt x="0" y="391"/>
                  </a:lnTo>
                  <a:lnTo>
                    <a:pt x="23" y="390"/>
                  </a:lnTo>
                  <a:cubicBezTo>
                    <a:pt x="365" y="373"/>
                    <a:pt x="675" y="236"/>
                    <a:pt x="911" y="20"/>
                  </a:cubicBezTo>
                  <a:lnTo>
                    <a:pt x="9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endParaRPr>
            </a:p>
          </p:txBody>
        </p:sp>
        <p:sp>
          <p:nvSpPr>
            <p:cNvPr id="44" name="任意多边形 43"/>
            <p:cNvSpPr/>
            <p:nvPr/>
          </p:nvSpPr>
          <p:spPr>
            <a:xfrm>
              <a:off x="8522" y="3955"/>
              <a:ext cx="1155" cy="65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112" h="687">
                  <a:moveTo>
                    <a:pt x="1112" y="0"/>
                  </a:moveTo>
                  <a:lnTo>
                    <a:pt x="1112" y="338"/>
                  </a:lnTo>
                  <a:lnTo>
                    <a:pt x="1107" y="338"/>
                  </a:lnTo>
                  <a:cubicBezTo>
                    <a:pt x="778" y="355"/>
                    <a:pt x="477" y="484"/>
                    <a:pt x="244" y="687"/>
                  </a:cubicBezTo>
                  <a:lnTo>
                    <a:pt x="244" y="687"/>
                  </a:lnTo>
                  <a:lnTo>
                    <a:pt x="0" y="451"/>
                  </a:lnTo>
                  <a:lnTo>
                    <a:pt x="21" y="432"/>
                  </a:lnTo>
                  <a:cubicBezTo>
                    <a:pt x="310" y="181"/>
                    <a:pt x="681" y="22"/>
                    <a:pt x="1089" y="1"/>
                  </a:cubicBezTo>
                  <a:lnTo>
                    <a:pt x="1112"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endParaRPr>
            </a:p>
          </p:txBody>
        </p:sp>
      </p:grpSp>
      <p:sp>
        <p:nvSpPr>
          <p:cNvPr id="23" name="文本框 22"/>
          <p:cNvSpPr txBox="1"/>
          <p:nvPr/>
        </p:nvSpPr>
        <p:spPr>
          <a:xfrm>
            <a:off x="5547360" y="792480"/>
            <a:ext cx="1097280" cy="368300"/>
          </a:xfrm>
          <a:prstGeom prst="rect">
            <a:avLst/>
          </a:prstGeom>
          <a:noFill/>
        </p:spPr>
        <p:txBody>
          <a:bodyPr wrap="none" rtlCol="0">
            <a:spAutoFit/>
          </a:bodyPr>
          <a:p>
            <a:r>
              <a:rPr lang="zh-CN" altLang="en-US" b="1"/>
              <a:t>工作分配</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868680" cy="368300"/>
          </a:xfrm>
          <a:prstGeom prst="rect">
            <a:avLst/>
          </a:prstGeom>
          <a:noFill/>
        </p:spPr>
        <p:txBody>
          <a:bodyPr wrap="none" rtlCol="0">
            <a:spAutoFit/>
          </a:bodyPr>
          <a:p>
            <a:r>
              <a:rPr lang="zh-CN" altLang="en-US" b="1"/>
              <a:t>流程图</a:t>
            </a:r>
            <a:endParaRPr lang="zh-CN" altLang="en-US" b="1"/>
          </a:p>
        </p:txBody>
      </p:sp>
      <p:pic>
        <p:nvPicPr>
          <p:cNvPr id="-2147482373" name="图片 -2147482374" descr="学生信息管理系统流程图"/>
          <p:cNvPicPr>
            <a:picLocks noChangeAspect="1"/>
          </p:cNvPicPr>
          <p:nvPr/>
        </p:nvPicPr>
        <p:blipFill>
          <a:blip r:embed="rId1"/>
          <a:stretch>
            <a:fillRect/>
          </a:stretch>
        </p:blipFill>
        <p:spPr>
          <a:xfrm>
            <a:off x="2664460" y="1372870"/>
            <a:ext cx="6863715" cy="543623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1097280" cy="368300"/>
          </a:xfrm>
          <a:prstGeom prst="rect">
            <a:avLst/>
          </a:prstGeom>
          <a:noFill/>
        </p:spPr>
        <p:txBody>
          <a:bodyPr wrap="none" rtlCol="0">
            <a:spAutoFit/>
          </a:bodyPr>
          <a:p>
            <a:r>
              <a:rPr lang="zh-CN" altLang="en-US" b="1"/>
              <a:t>程序模块</a:t>
            </a:r>
            <a:endParaRPr lang="zh-CN" altLang="en-US" b="1"/>
          </a:p>
        </p:txBody>
      </p:sp>
      <p:sp>
        <p:nvSpPr>
          <p:cNvPr id="3" name="文本框 2"/>
          <p:cNvSpPr txBox="1"/>
          <p:nvPr/>
        </p:nvSpPr>
        <p:spPr>
          <a:xfrm>
            <a:off x="1199515" y="1607820"/>
            <a:ext cx="5137785" cy="398780"/>
          </a:xfrm>
          <a:prstGeom prst="rect">
            <a:avLst/>
          </a:prstGeom>
          <a:noFill/>
        </p:spPr>
        <p:txBody>
          <a:bodyPr wrap="none" rtlCol="0">
            <a:spAutoFit/>
          </a:bodyPr>
          <a:p>
            <a:r>
              <a:rPr lang="en-US" altLang="zh-CN" sz="2000"/>
              <a:t>1</a:t>
            </a:r>
            <a:r>
              <a:rPr lang="zh-CN" altLang="en-US" sz="2000"/>
              <a:t>、学生信息管理系统主界面选择登录人群：</a:t>
            </a:r>
            <a:endParaRPr lang="zh-CN" altLang="en-US" sz="2000"/>
          </a:p>
        </p:txBody>
      </p:sp>
      <p:pic>
        <p:nvPicPr>
          <p:cNvPr id="-2147482339" name="图片 1"/>
          <p:cNvPicPr>
            <a:picLocks noChangeAspect="1"/>
          </p:cNvPicPr>
          <p:nvPr/>
        </p:nvPicPr>
        <p:blipFill>
          <a:blip r:embed="rId1"/>
          <a:stretch>
            <a:fillRect/>
          </a:stretch>
        </p:blipFill>
        <p:spPr>
          <a:xfrm>
            <a:off x="1949133" y="2141538"/>
            <a:ext cx="4784725" cy="1522095"/>
          </a:xfrm>
          <a:prstGeom prst="rect">
            <a:avLst/>
          </a:prstGeom>
          <a:noFill/>
          <a:ln w="9525">
            <a:noFill/>
          </a:ln>
        </p:spPr>
      </p:pic>
      <p:sp>
        <p:nvSpPr>
          <p:cNvPr id="4" name="文本框 3"/>
          <p:cNvSpPr txBox="1"/>
          <p:nvPr/>
        </p:nvSpPr>
        <p:spPr>
          <a:xfrm>
            <a:off x="1199515" y="3908425"/>
            <a:ext cx="2597785" cy="398780"/>
          </a:xfrm>
          <a:prstGeom prst="rect">
            <a:avLst/>
          </a:prstGeom>
          <a:noFill/>
        </p:spPr>
        <p:txBody>
          <a:bodyPr wrap="none" rtlCol="0">
            <a:spAutoFit/>
          </a:bodyPr>
          <a:p>
            <a:r>
              <a:rPr lang="en-US" altLang="zh-CN" sz="2000"/>
              <a:t>2</a:t>
            </a:r>
            <a:r>
              <a:rPr lang="zh-CN" altLang="en-US" sz="2000"/>
              <a:t>、辅导员添加信息：</a:t>
            </a:r>
            <a:endParaRPr lang="zh-CN" altLang="en-US" sz="2000"/>
          </a:p>
        </p:txBody>
      </p:sp>
      <p:pic>
        <p:nvPicPr>
          <p:cNvPr id="-2147482318" name="图片 1"/>
          <p:cNvPicPr>
            <a:picLocks noChangeAspect="1"/>
          </p:cNvPicPr>
          <p:nvPr/>
        </p:nvPicPr>
        <p:blipFill>
          <a:blip r:embed="rId2"/>
          <a:stretch>
            <a:fillRect/>
          </a:stretch>
        </p:blipFill>
        <p:spPr>
          <a:xfrm>
            <a:off x="3797300" y="3891915"/>
            <a:ext cx="3808095" cy="2765425"/>
          </a:xfrm>
          <a:prstGeom prst="rect">
            <a:avLst/>
          </a:prstGeom>
          <a:noFill/>
          <a:ln w="9525">
            <a:noFill/>
          </a:ln>
        </p:spPr>
      </p:pic>
      <p:pic>
        <p:nvPicPr>
          <p:cNvPr id="-2147482320" name="图片 1"/>
          <p:cNvPicPr>
            <a:picLocks noChangeAspect="1"/>
          </p:cNvPicPr>
          <p:nvPr/>
        </p:nvPicPr>
        <p:blipFill>
          <a:blip r:embed="rId3"/>
          <a:stretch>
            <a:fillRect/>
          </a:stretch>
        </p:blipFill>
        <p:spPr>
          <a:xfrm>
            <a:off x="8333105" y="3875405"/>
            <a:ext cx="3201035" cy="27984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1097280" cy="368300"/>
          </a:xfrm>
          <a:prstGeom prst="rect">
            <a:avLst/>
          </a:prstGeom>
          <a:noFill/>
        </p:spPr>
        <p:txBody>
          <a:bodyPr wrap="none" rtlCol="0">
            <a:spAutoFit/>
          </a:bodyPr>
          <a:p>
            <a:r>
              <a:rPr lang="zh-CN" altLang="en-US" b="1"/>
              <a:t>程序模块</a:t>
            </a:r>
            <a:endParaRPr lang="zh-CN" altLang="en-US" b="1"/>
          </a:p>
        </p:txBody>
      </p:sp>
      <p:sp>
        <p:nvSpPr>
          <p:cNvPr id="4" name="文本框 3"/>
          <p:cNvSpPr txBox="1"/>
          <p:nvPr/>
        </p:nvSpPr>
        <p:spPr>
          <a:xfrm>
            <a:off x="875030" y="4584700"/>
            <a:ext cx="2649220" cy="398780"/>
          </a:xfrm>
          <a:prstGeom prst="rect">
            <a:avLst/>
          </a:prstGeom>
          <a:noFill/>
        </p:spPr>
        <p:txBody>
          <a:bodyPr wrap="none" rtlCol="0">
            <a:spAutoFit/>
          </a:bodyPr>
          <a:p>
            <a:r>
              <a:rPr lang="en-US" altLang="zh-CN" sz="2000"/>
              <a:t>4</a:t>
            </a:r>
            <a:r>
              <a:rPr lang="zh-CN" altLang="en-US" sz="2000"/>
              <a:t>、辅导员删除信息：</a:t>
            </a:r>
            <a:r>
              <a:rPr lang="zh-CN" altLang="en-US"/>
              <a:t> </a:t>
            </a:r>
            <a:endParaRPr lang="zh-CN" altLang="en-US"/>
          </a:p>
        </p:txBody>
      </p:sp>
      <p:pic>
        <p:nvPicPr>
          <p:cNvPr id="-2147482322" name="图片 1"/>
          <p:cNvPicPr>
            <a:picLocks noChangeAspect="1"/>
          </p:cNvPicPr>
          <p:nvPr/>
        </p:nvPicPr>
        <p:blipFill>
          <a:blip r:embed="rId1"/>
          <a:stretch>
            <a:fillRect/>
          </a:stretch>
        </p:blipFill>
        <p:spPr>
          <a:xfrm>
            <a:off x="1365885" y="1849755"/>
            <a:ext cx="3786505" cy="2247265"/>
          </a:xfrm>
          <a:prstGeom prst="rect">
            <a:avLst/>
          </a:prstGeom>
          <a:noFill/>
          <a:ln w="9525">
            <a:noFill/>
          </a:ln>
        </p:spPr>
      </p:pic>
      <p:pic>
        <p:nvPicPr>
          <p:cNvPr id="-2147482324" name="图片 1"/>
          <p:cNvPicPr>
            <a:picLocks noChangeAspect="1"/>
          </p:cNvPicPr>
          <p:nvPr/>
        </p:nvPicPr>
        <p:blipFill>
          <a:blip r:embed="rId2"/>
          <a:stretch>
            <a:fillRect/>
          </a:stretch>
        </p:blipFill>
        <p:spPr>
          <a:xfrm>
            <a:off x="7050405" y="1849755"/>
            <a:ext cx="3567430" cy="2089150"/>
          </a:xfrm>
          <a:prstGeom prst="rect">
            <a:avLst/>
          </a:prstGeom>
          <a:noFill/>
          <a:ln w="9525">
            <a:noFill/>
          </a:ln>
        </p:spPr>
      </p:pic>
      <p:pic>
        <p:nvPicPr>
          <p:cNvPr id="-2147482326" name="图片 1"/>
          <p:cNvPicPr>
            <a:picLocks noChangeAspect="1"/>
          </p:cNvPicPr>
          <p:nvPr/>
        </p:nvPicPr>
        <p:blipFill>
          <a:blip r:embed="rId3"/>
          <a:stretch>
            <a:fillRect/>
          </a:stretch>
        </p:blipFill>
        <p:spPr>
          <a:xfrm>
            <a:off x="4279265" y="4249420"/>
            <a:ext cx="3634105" cy="2326005"/>
          </a:xfrm>
          <a:prstGeom prst="rect">
            <a:avLst/>
          </a:prstGeom>
          <a:noFill/>
          <a:ln w="9525">
            <a:noFill/>
          </a:ln>
        </p:spPr>
      </p:pic>
      <p:sp>
        <p:nvSpPr>
          <p:cNvPr id="8" name="文本框 7"/>
          <p:cNvSpPr txBox="1"/>
          <p:nvPr/>
        </p:nvSpPr>
        <p:spPr>
          <a:xfrm>
            <a:off x="926465" y="1298575"/>
            <a:ext cx="2597785" cy="398780"/>
          </a:xfrm>
          <a:prstGeom prst="rect">
            <a:avLst/>
          </a:prstGeom>
          <a:noFill/>
        </p:spPr>
        <p:txBody>
          <a:bodyPr wrap="none" rtlCol="0">
            <a:spAutoFit/>
          </a:bodyPr>
          <a:p>
            <a:r>
              <a:rPr lang="en-US" altLang="zh-CN" sz="2000"/>
              <a:t>3</a:t>
            </a:r>
            <a:r>
              <a:rPr lang="zh-CN" altLang="en-US" sz="2000"/>
              <a:t>、辅导员修改信息：</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1097280" cy="368300"/>
          </a:xfrm>
          <a:prstGeom prst="rect">
            <a:avLst/>
          </a:prstGeom>
          <a:noFill/>
        </p:spPr>
        <p:txBody>
          <a:bodyPr wrap="none" rtlCol="0">
            <a:spAutoFit/>
          </a:bodyPr>
          <a:p>
            <a:r>
              <a:rPr lang="zh-CN" altLang="en-US" b="1"/>
              <a:t>程序模块</a:t>
            </a:r>
            <a:endParaRPr lang="zh-CN" altLang="en-US" b="1"/>
          </a:p>
        </p:txBody>
      </p:sp>
      <p:sp>
        <p:nvSpPr>
          <p:cNvPr id="3" name="文本框 2"/>
          <p:cNvSpPr txBox="1"/>
          <p:nvPr/>
        </p:nvSpPr>
        <p:spPr>
          <a:xfrm>
            <a:off x="1199515" y="1607820"/>
            <a:ext cx="2851785" cy="706755"/>
          </a:xfrm>
          <a:prstGeom prst="rect">
            <a:avLst/>
          </a:prstGeom>
          <a:noFill/>
        </p:spPr>
        <p:txBody>
          <a:bodyPr wrap="none" rtlCol="0">
            <a:spAutoFit/>
          </a:bodyPr>
          <a:p>
            <a:r>
              <a:rPr lang="en-US" altLang="zh-CN" sz="2000"/>
              <a:t>5</a:t>
            </a:r>
            <a:r>
              <a:rPr lang="zh-CN" altLang="en-US" sz="2000"/>
              <a:t>、辅导员查询信息</a:t>
            </a:r>
            <a:endParaRPr lang="zh-CN" altLang="en-US" sz="2000"/>
          </a:p>
          <a:p>
            <a:r>
              <a:rPr lang="en-US" altLang="zh-CN" sz="2000"/>
              <a:t>1</a:t>
            </a:r>
            <a:r>
              <a:rPr lang="zh-CN" altLang="en-US" sz="2000"/>
              <a:t>）通过学生姓名查询：</a:t>
            </a:r>
            <a:endParaRPr lang="zh-CN" altLang="en-US" sz="2000"/>
          </a:p>
        </p:txBody>
      </p:sp>
      <p:sp>
        <p:nvSpPr>
          <p:cNvPr id="4" name="文本框 3"/>
          <p:cNvSpPr txBox="1"/>
          <p:nvPr/>
        </p:nvSpPr>
        <p:spPr>
          <a:xfrm>
            <a:off x="1199515" y="4881880"/>
            <a:ext cx="2851785" cy="398780"/>
          </a:xfrm>
          <a:prstGeom prst="rect">
            <a:avLst/>
          </a:prstGeom>
          <a:noFill/>
        </p:spPr>
        <p:txBody>
          <a:bodyPr wrap="none" rtlCol="0">
            <a:spAutoFit/>
          </a:bodyPr>
          <a:p>
            <a:r>
              <a:rPr lang="zh-CN" altLang="en-US" sz="2000"/>
              <a:t>2）通过学生学号查询：</a:t>
            </a:r>
            <a:endParaRPr lang="zh-CN" altLang="en-US" sz="2000"/>
          </a:p>
        </p:txBody>
      </p:sp>
      <p:pic>
        <p:nvPicPr>
          <p:cNvPr id="-2147482331" name="图片 1"/>
          <p:cNvPicPr>
            <a:picLocks noChangeAspect="1"/>
          </p:cNvPicPr>
          <p:nvPr/>
        </p:nvPicPr>
        <p:blipFill>
          <a:blip r:embed="rId1"/>
          <a:stretch>
            <a:fillRect/>
          </a:stretch>
        </p:blipFill>
        <p:spPr>
          <a:xfrm>
            <a:off x="4492308" y="1784033"/>
            <a:ext cx="5127625" cy="2219325"/>
          </a:xfrm>
          <a:prstGeom prst="rect">
            <a:avLst/>
          </a:prstGeom>
          <a:noFill/>
          <a:ln w="9525">
            <a:noFill/>
          </a:ln>
        </p:spPr>
      </p:pic>
      <p:pic>
        <p:nvPicPr>
          <p:cNvPr id="-2147482328" name="图片 1"/>
          <p:cNvPicPr>
            <a:picLocks noChangeAspect="1"/>
          </p:cNvPicPr>
          <p:nvPr/>
        </p:nvPicPr>
        <p:blipFill>
          <a:blip r:embed="rId2"/>
          <a:stretch>
            <a:fillRect/>
          </a:stretch>
        </p:blipFill>
        <p:spPr>
          <a:xfrm>
            <a:off x="4182110" y="4598670"/>
            <a:ext cx="5027930" cy="211074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1097280" cy="368300"/>
          </a:xfrm>
          <a:prstGeom prst="rect">
            <a:avLst/>
          </a:prstGeom>
          <a:noFill/>
        </p:spPr>
        <p:txBody>
          <a:bodyPr wrap="none" rtlCol="0">
            <a:spAutoFit/>
          </a:bodyPr>
          <a:p>
            <a:r>
              <a:rPr lang="zh-CN" altLang="en-US" b="1"/>
              <a:t>程序模块</a:t>
            </a:r>
            <a:endParaRPr lang="zh-CN" altLang="en-US" b="1"/>
          </a:p>
        </p:txBody>
      </p:sp>
      <p:pic>
        <p:nvPicPr>
          <p:cNvPr id="-2147482282" name="图片 -2147482283"/>
          <p:cNvPicPr>
            <a:picLocks noChangeAspect="1"/>
          </p:cNvPicPr>
          <p:nvPr/>
        </p:nvPicPr>
        <p:blipFill>
          <a:blip r:embed="rId1"/>
          <a:stretch>
            <a:fillRect/>
          </a:stretch>
        </p:blipFill>
        <p:spPr>
          <a:xfrm>
            <a:off x="522923" y="2859723"/>
            <a:ext cx="4777105" cy="2566035"/>
          </a:xfrm>
          <a:prstGeom prst="rect">
            <a:avLst/>
          </a:prstGeom>
          <a:noFill/>
          <a:ln w="9525">
            <a:noFill/>
          </a:ln>
        </p:spPr>
      </p:pic>
      <p:pic>
        <p:nvPicPr>
          <p:cNvPr id="-2147482333" name="图片 1"/>
          <p:cNvPicPr>
            <a:picLocks noChangeAspect="1"/>
          </p:cNvPicPr>
          <p:nvPr/>
        </p:nvPicPr>
        <p:blipFill>
          <a:blip r:embed="rId2"/>
          <a:stretch>
            <a:fillRect/>
          </a:stretch>
        </p:blipFill>
        <p:spPr>
          <a:xfrm>
            <a:off x="6734175" y="3280728"/>
            <a:ext cx="5143500" cy="1170305"/>
          </a:xfrm>
          <a:prstGeom prst="rect">
            <a:avLst/>
          </a:prstGeom>
          <a:noFill/>
          <a:ln w="9525">
            <a:noFill/>
          </a:ln>
        </p:spPr>
      </p:pic>
      <p:sp>
        <p:nvSpPr>
          <p:cNvPr id="2" name="文本框 1"/>
          <p:cNvSpPr txBox="1"/>
          <p:nvPr/>
        </p:nvSpPr>
        <p:spPr>
          <a:xfrm>
            <a:off x="1199515" y="2006600"/>
            <a:ext cx="2597785" cy="398780"/>
          </a:xfrm>
          <a:prstGeom prst="rect">
            <a:avLst/>
          </a:prstGeom>
          <a:noFill/>
        </p:spPr>
        <p:txBody>
          <a:bodyPr wrap="none" rtlCol="0">
            <a:spAutoFit/>
          </a:bodyPr>
          <a:p>
            <a:r>
              <a:rPr lang="en-US" altLang="zh-CN" sz="2000"/>
              <a:t>6</a:t>
            </a:r>
            <a:r>
              <a:rPr lang="zh-CN" altLang="en-US" sz="2000"/>
              <a:t>、辅导员插入信息：</a:t>
            </a:r>
            <a:endParaRPr lang="zh-CN" altLang="en-US" sz="2000"/>
          </a:p>
        </p:txBody>
      </p:sp>
      <p:sp>
        <p:nvSpPr>
          <p:cNvPr id="5" name="文本框 4"/>
          <p:cNvSpPr txBox="1"/>
          <p:nvPr/>
        </p:nvSpPr>
        <p:spPr>
          <a:xfrm>
            <a:off x="6734175" y="2119630"/>
            <a:ext cx="2597785" cy="398780"/>
          </a:xfrm>
          <a:prstGeom prst="rect">
            <a:avLst/>
          </a:prstGeom>
          <a:noFill/>
        </p:spPr>
        <p:txBody>
          <a:bodyPr wrap="none" rtlCol="0">
            <a:spAutoFit/>
          </a:bodyPr>
          <a:p>
            <a:r>
              <a:rPr lang="en-US" altLang="zh-CN" sz="2000"/>
              <a:t>7</a:t>
            </a:r>
            <a:r>
              <a:rPr lang="zh-CN" altLang="en-US" sz="2000"/>
              <a:t>、辅导员显示信息：</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5636895" y="821055"/>
            <a:ext cx="1097280" cy="368300"/>
          </a:xfrm>
          <a:prstGeom prst="rect">
            <a:avLst/>
          </a:prstGeom>
          <a:noFill/>
        </p:spPr>
        <p:txBody>
          <a:bodyPr wrap="none" rtlCol="0">
            <a:spAutoFit/>
          </a:bodyPr>
          <a:p>
            <a:r>
              <a:rPr lang="zh-CN" altLang="en-US" b="1"/>
              <a:t>程序模块</a:t>
            </a:r>
            <a:endParaRPr lang="zh-CN" altLang="en-US" b="1"/>
          </a:p>
        </p:txBody>
      </p:sp>
      <p:sp>
        <p:nvSpPr>
          <p:cNvPr id="4" name="文本框 3"/>
          <p:cNvSpPr txBox="1"/>
          <p:nvPr/>
        </p:nvSpPr>
        <p:spPr>
          <a:xfrm>
            <a:off x="1270000" y="4231005"/>
            <a:ext cx="2343785" cy="398780"/>
          </a:xfrm>
          <a:prstGeom prst="rect">
            <a:avLst/>
          </a:prstGeom>
          <a:noFill/>
        </p:spPr>
        <p:txBody>
          <a:bodyPr wrap="none" rtlCol="0">
            <a:spAutoFit/>
          </a:bodyPr>
          <a:p>
            <a:r>
              <a:rPr lang="en-US" altLang="zh-CN" sz="2000"/>
              <a:t>9</a:t>
            </a:r>
            <a:r>
              <a:rPr lang="zh-CN" altLang="en-US" sz="2000"/>
              <a:t>、学生查询信息：</a:t>
            </a:r>
            <a:endParaRPr lang="zh-CN" altLang="en-US" sz="2000"/>
          </a:p>
        </p:txBody>
      </p:sp>
      <p:pic>
        <p:nvPicPr>
          <p:cNvPr id="-2147482335" name="图片 1"/>
          <p:cNvPicPr>
            <a:picLocks noChangeAspect="1"/>
          </p:cNvPicPr>
          <p:nvPr/>
        </p:nvPicPr>
        <p:blipFill>
          <a:blip r:embed="rId1"/>
          <a:stretch>
            <a:fillRect/>
          </a:stretch>
        </p:blipFill>
        <p:spPr>
          <a:xfrm>
            <a:off x="8651875" y="820738"/>
            <a:ext cx="2677160" cy="5434965"/>
          </a:xfrm>
          <a:prstGeom prst="rect">
            <a:avLst/>
          </a:prstGeom>
          <a:noFill/>
          <a:ln w="9525">
            <a:noFill/>
          </a:ln>
        </p:spPr>
      </p:pic>
      <p:pic>
        <p:nvPicPr>
          <p:cNvPr id="-2147482283" name="图片 1"/>
          <p:cNvPicPr>
            <a:picLocks noChangeAspect="1"/>
          </p:cNvPicPr>
          <p:nvPr/>
        </p:nvPicPr>
        <p:blipFill>
          <a:blip r:embed="rId2"/>
          <a:stretch>
            <a:fillRect/>
          </a:stretch>
        </p:blipFill>
        <p:spPr>
          <a:xfrm>
            <a:off x="1907540" y="4825048"/>
            <a:ext cx="4547870" cy="1307465"/>
          </a:xfrm>
          <a:prstGeom prst="rect">
            <a:avLst/>
          </a:prstGeom>
          <a:noFill/>
          <a:ln w="9525">
            <a:noFill/>
          </a:ln>
        </p:spPr>
      </p:pic>
      <p:sp>
        <p:nvSpPr>
          <p:cNvPr id="2" name="文本框 1"/>
          <p:cNvSpPr txBox="1"/>
          <p:nvPr/>
        </p:nvSpPr>
        <p:spPr>
          <a:xfrm>
            <a:off x="5743575" y="1784350"/>
            <a:ext cx="3105785" cy="398780"/>
          </a:xfrm>
          <a:prstGeom prst="rect">
            <a:avLst/>
          </a:prstGeom>
          <a:noFill/>
        </p:spPr>
        <p:txBody>
          <a:bodyPr wrap="none" rtlCol="0">
            <a:spAutoFit/>
          </a:bodyPr>
          <a:p>
            <a:r>
              <a:rPr lang="en-US" altLang="zh-CN" sz="2000"/>
              <a:t>8</a:t>
            </a:r>
            <a:r>
              <a:rPr lang="zh-CN" altLang="en-US" sz="2000"/>
              <a:t>、辅导员成绩排序显示：</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79" y="4116"/>
              <a:ext cx="6434" cy="713"/>
            </a:xfrm>
            <a:prstGeom prst="rect">
              <a:avLst/>
            </a:prstGeom>
            <a:noFill/>
          </p:spPr>
          <p:txBody>
            <a:bodyPr wrap="square" rtlCol="0">
              <a:spAutoFit/>
            </a:bodyPr>
            <a:p>
              <a:r>
                <a:rPr lang="en-US" altLang="zh-CN"/>
                <a:t>TEMPLATE FOR BUSINESS REPORT</a:t>
              </a:r>
              <a:endParaRPr lang="en-US" altLang="zh-CN"/>
            </a:p>
          </p:txBody>
        </p: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14" name="组合 13"/>
          <p:cNvGrpSpPr/>
          <p:nvPr/>
        </p:nvGrpSpPr>
        <p:grpSpPr>
          <a:xfrm>
            <a:off x="5319395" y="3453765"/>
            <a:ext cx="1554480" cy="885825"/>
            <a:chOff x="8377" y="5439"/>
            <a:chExt cx="2448" cy="1395"/>
          </a:xfrm>
        </p:grpSpPr>
        <p:sp>
          <p:nvSpPr>
            <p:cNvPr id="6" name="文本框 5"/>
            <p:cNvSpPr txBox="1"/>
            <p:nvPr/>
          </p:nvSpPr>
          <p:spPr>
            <a:xfrm>
              <a:off x="8768" y="5439"/>
              <a:ext cx="397" cy="472"/>
            </a:xfrm>
            <a:prstGeom prst="rect">
              <a:avLst/>
            </a:prstGeom>
            <a:noFill/>
          </p:spPr>
          <p:txBody>
            <a:bodyPr wrap="square" rtlCol="0">
              <a:spAutoFit/>
            </a:bodyPr>
            <a:p>
              <a:endParaRPr lang="zh-CN" altLang="en-US"/>
            </a:p>
          </p:txBody>
        </p:sp>
        <p:sp>
          <p:nvSpPr>
            <p:cNvPr id="15" name="文本框 14"/>
            <p:cNvSpPr txBox="1"/>
            <p:nvPr/>
          </p:nvSpPr>
          <p:spPr>
            <a:xfrm>
              <a:off x="8776" y="5674"/>
              <a:ext cx="1650" cy="580"/>
            </a:xfrm>
            <a:prstGeom prst="rect">
              <a:avLst/>
            </a:prstGeom>
            <a:noFill/>
          </p:spPr>
          <p:txBody>
            <a:bodyPr wrap="square" rtlCol="0">
              <a:spAutoFit/>
            </a:bodyPr>
            <a:p>
              <a:r>
                <a:rPr lang="en-US" altLang="zh-CN" b="1">
                  <a:latin typeface="+mj-ea"/>
                  <a:ea typeface="+mj-ea"/>
                </a:rPr>
                <a:t>PART 3</a:t>
              </a:r>
              <a:endParaRPr lang="en-US" altLang="zh-CN" b="1">
                <a:latin typeface="+mj-ea"/>
                <a:ea typeface="+mj-ea"/>
              </a:endParaRPr>
            </a:p>
          </p:txBody>
        </p:sp>
        <p:sp>
          <p:nvSpPr>
            <p:cNvPr id="19" name="文本框 18"/>
            <p:cNvSpPr txBox="1"/>
            <p:nvPr/>
          </p:nvSpPr>
          <p:spPr>
            <a:xfrm>
              <a:off x="8377" y="6254"/>
              <a:ext cx="2448" cy="580"/>
            </a:xfrm>
            <a:prstGeom prst="rect">
              <a:avLst/>
            </a:prstGeom>
            <a:noFill/>
          </p:spPr>
          <p:txBody>
            <a:bodyPr wrap="none" rtlCol="0">
              <a:spAutoFit/>
            </a:bodyPr>
            <a:p>
              <a:r>
                <a:rPr lang="zh-CN" altLang="en-US" b="1"/>
                <a:t>系统运行展示</a:t>
              </a:r>
              <a:endParaRPr lang="zh-CN" altLang="en-US" b="1"/>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318760" y="864870"/>
            <a:ext cx="155448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系统运行展示</a:t>
            </a:r>
            <a:endParaRPr lang="zh-CN" altLang="en-US" b="1">
              <a:solidFill>
                <a:schemeClr val="tx1"/>
              </a:solidFill>
              <a:latin typeface="微软雅黑" panose="020B0503020204020204" charset="-122"/>
              <a:ea typeface="微软雅黑" panose="020B0503020204020204" charset="-122"/>
            </a:endParaRPr>
          </a:p>
        </p:txBody>
      </p:sp>
      <p:grpSp>
        <p:nvGrpSpPr>
          <p:cNvPr id="69" name="组合 68"/>
          <p:cNvGrpSpPr/>
          <p:nvPr/>
        </p:nvGrpSpPr>
        <p:grpSpPr>
          <a:xfrm rot="0">
            <a:off x="793115" y="3201035"/>
            <a:ext cx="10556240" cy="1584960"/>
            <a:chOff x="1004" y="3817"/>
            <a:chExt cx="16624" cy="2496"/>
          </a:xfrm>
        </p:grpSpPr>
        <p:sp>
          <p:nvSpPr>
            <p:cNvPr id="61" name="矩形 60"/>
            <p:cNvSpPr/>
            <p:nvPr/>
          </p:nvSpPr>
          <p:spPr>
            <a:xfrm>
              <a:off x="2280" y="5005"/>
              <a:ext cx="14448" cy="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燕尾形 61"/>
            <p:cNvSpPr/>
            <p:nvPr/>
          </p:nvSpPr>
          <p:spPr>
            <a:xfrm>
              <a:off x="1004"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燕尾形 62"/>
            <p:cNvSpPr/>
            <p:nvPr/>
          </p:nvSpPr>
          <p:spPr>
            <a:xfrm>
              <a:off x="1318"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等腰三角形 64"/>
            <p:cNvSpPr/>
            <p:nvPr/>
          </p:nvSpPr>
          <p:spPr>
            <a:xfrm rot="5400000">
              <a:off x="16008" y="4693"/>
              <a:ext cx="2496" cy="7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17180" y="4854"/>
              <a:ext cx="151" cy="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cxnSp>
        <p:nvCxnSpPr>
          <p:cNvPr id="68" name="直接连接符 67"/>
          <p:cNvCxnSpPr/>
          <p:nvPr/>
        </p:nvCxnSpPr>
        <p:spPr>
          <a:xfrm flipH="1">
            <a:off x="3260725" y="21869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5298440" y="4785995"/>
            <a:ext cx="1915160" cy="368300"/>
          </a:xfrm>
          <a:prstGeom prst="rect">
            <a:avLst/>
          </a:prstGeom>
          <a:noFill/>
        </p:spPr>
        <p:txBody>
          <a:bodyPr wrap="square" rtlCol="0">
            <a:spAutoFit/>
          </a:bodyPr>
          <a:p>
            <a:pPr algn="l"/>
            <a:r>
              <a:rPr lang="en-US" altLang="zh-CN"/>
              <a:t>04 </a:t>
            </a:r>
            <a:r>
              <a:rPr lang="zh-CN" altLang="en-US"/>
              <a:t>学生成绩排序</a:t>
            </a:r>
            <a:endParaRPr lang="zh-CN" altLang="en-US"/>
          </a:p>
        </p:txBody>
      </p:sp>
      <p:sp>
        <p:nvSpPr>
          <p:cNvPr id="80" name="文本框 79"/>
          <p:cNvSpPr txBox="1"/>
          <p:nvPr/>
        </p:nvSpPr>
        <p:spPr>
          <a:xfrm>
            <a:off x="3006725" y="4785995"/>
            <a:ext cx="1878965" cy="368300"/>
          </a:xfrm>
          <a:prstGeom prst="rect">
            <a:avLst/>
          </a:prstGeom>
          <a:noFill/>
        </p:spPr>
        <p:txBody>
          <a:bodyPr wrap="square" rtlCol="0">
            <a:spAutoFit/>
          </a:bodyPr>
          <a:p>
            <a:pPr algn="l"/>
            <a:r>
              <a:rPr lang="en-US" altLang="zh-CN"/>
              <a:t>03 </a:t>
            </a:r>
            <a:r>
              <a:rPr lang="zh-CN" altLang="en-US"/>
              <a:t>管理学生信息</a:t>
            </a:r>
            <a:endParaRPr lang="zh-CN" altLang="en-US"/>
          </a:p>
        </p:txBody>
      </p:sp>
      <p:sp>
        <p:nvSpPr>
          <p:cNvPr id="82" name="文本框 81"/>
          <p:cNvSpPr txBox="1"/>
          <p:nvPr/>
        </p:nvSpPr>
        <p:spPr>
          <a:xfrm>
            <a:off x="3941445" y="2962910"/>
            <a:ext cx="1769745" cy="368300"/>
          </a:xfrm>
          <a:prstGeom prst="rect">
            <a:avLst/>
          </a:prstGeom>
          <a:noFill/>
        </p:spPr>
        <p:txBody>
          <a:bodyPr wrap="square" rtlCol="0">
            <a:spAutoFit/>
          </a:bodyPr>
          <a:p>
            <a:pPr algn="l"/>
            <a:r>
              <a:rPr lang="en-US" altLang="zh-CN"/>
              <a:t>01 </a:t>
            </a:r>
            <a:r>
              <a:rPr lang="zh-CN" altLang="en-US"/>
              <a:t>系统主界面</a:t>
            </a:r>
            <a:endParaRPr lang="zh-CN" altLang="en-US"/>
          </a:p>
        </p:txBody>
      </p:sp>
      <p:sp>
        <p:nvSpPr>
          <p:cNvPr id="84" name="文本框 83"/>
          <p:cNvSpPr txBox="1"/>
          <p:nvPr/>
        </p:nvSpPr>
        <p:spPr>
          <a:xfrm>
            <a:off x="7087870" y="2962275"/>
            <a:ext cx="1608455" cy="368300"/>
          </a:xfrm>
          <a:prstGeom prst="rect">
            <a:avLst/>
          </a:prstGeom>
          <a:noFill/>
        </p:spPr>
        <p:txBody>
          <a:bodyPr wrap="none" rtlCol="0">
            <a:spAutoFit/>
          </a:bodyPr>
          <a:p>
            <a:pPr algn="l"/>
            <a:r>
              <a:rPr lang="en-US" altLang="zh-CN"/>
              <a:t>02 </a:t>
            </a:r>
            <a:r>
              <a:rPr lang="zh-CN" altLang="en-US"/>
              <a:t>管理员界面</a:t>
            </a:r>
            <a:endParaRPr lang="zh-CN" altLang="en-US"/>
          </a:p>
        </p:txBody>
      </p:sp>
      <p:sp>
        <p:nvSpPr>
          <p:cNvPr id="85" name="文本框 84"/>
          <p:cNvSpPr txBox="1"/>
          <p:nvPr/>
        </p:nvSpPr>
        <p:spPr>
          <a:xfrm>
            <a:off x="8160385" y="4785995"/>
            <a:ext cx="1414780" cy="368300"/>
          </a:xfrm>
          <a:prstGeom prst="rect">
            <a:avLst/>
          </a:prstGeom>
          <a:noFill/>
        </p:spPr>
        <p:txBody>
          <a:bodyPr wrap="square" rtlCol="0">
            <a:spAutoFit/>
          </a:bodyPr>
          <a:p>
            <a:pPr algn="l"/>
            <a:r>
              <a:rPr lang="en-US" altLang="zh-CN"/>
              <a:t>05 </a:t>
            </a:r>
            <a:r>
              <a:rPr lang="zh-CN" altLang="en-US"/>
              <a:t>学生界面</a:t>
            </a:r>
            <a:endParaRPr lang="zh-CN" altLang="en-US"/>
          </a:p>
        </p:txBody>
      </p:sp>
      <p:cxnSp>
        <p:nvCxnSpPr>
          <p:cNvPr id="91" name="直接连接符 90"/>
          <p:cNvCxnSpPr/>
          <p:nvPr/>
        </p:nvCxnSpPr>
        <p:spPr>
          <a:xfrm flipH="1">
            <a:off x="6167120" y="21869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7617460" y="395541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885690" y="403098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9073515" y="226250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23" name="组合 22"/>
          <p:cNvGrpSpPr/>
          <p:nvPr/>
        </p:nvGrpSpPr>
        <p:grpSpPr>
          <a:xfrm>
            <a:off x="2505710" y="188595"/>
            <a:ext cx="6847840" cy="5297805"/>
            <a:chOff x="3946" y="297"/>
            <a:chExt cx="10784" cy="8343"/>
          </a:xfrm>
        </p:grpSpPr>
        <p:sp>
          <p:nvSpPr>
            <p:cNvPr id="25" name="椭圆 24"/>
            <p:cNvSpPr/>
            <p:nvPr/>
          </p:nvSpPr>
          <p:spPr>
            <a:xfrm>
              <a:off x="9379" y="297"/>
              <a:ext cx="365" cy="3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9418" y="937"/>
              <a:ext cx="288" cy="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9487" y="1942"/>
              <a:ext cx="151" cy="1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8410" y="1362"/>
              <a:ext cx="2303" cy="580"/>
            </a:xfrm>
            <a:prstGeom prst="rect">
              <a:avLst/>
            </a:prstGeom>
            <a:noFill/>
          </p:spPr>
          <p:txBody>
            <a:bodyPr wrap="none" rtlCol="0">
              <a:spAutoFit/>
            </a:bodyPr>
            <a:p>
              <a:r>
                <a:rPr lang="en-US" altLang="zh-CN" b="1">
                  <a:solidFill>
                    <a:schemeClr val="tx1"/>
                  </a:solidFill>
                  <a:latin typeface="微软雅黑" panose="020B0503020204020204" charset="-122"/>
                  <a:ea typeface="微软雅黑" panose="020B0503020204020204" charset="-122"/>
                </a:rPr>
                <a:t>CONTENTS</a:t>
              </a:r>
              <a:endParaRPr lang="en-US" altLang="zh-CN" b="1">
                <a:solidFill>
                  <a:schemeClr val="tx1"/>
                </a:solidFill>
                <a:latin typeface="微软雅黑" panose="020B0503020204020204" charset="-122"/>
                <a:ea typeface="微软雅黑" panose="020B0503020204020204" charset="-122"/>
              </a:endParaRPr>
            </a:p>
          </p:txBody>
        </p:sp>
        <p:cxnSp>
          <p:nvCxnSpPr>
            <p:cNvPr id="6" name="直接连接符 5"/>
            <p:cNvCxnSpPr/>
            <p:nvPr/>
          </p:nvCxnSpPr>
          <p:spPr>
            <a:xfrm>
              <a:off x="9599" y="4177"/>
              <a:ext cx="1" cy="446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946" y="4501"/>
              <a:ext cx="1284"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1</a:t>
              </a:r>
              <a:endParaRPr lang="en-US" altLang="zh-CN" b="1">
                <a:latin typeface="微软雅黑" panose="020B0503020204020204" charset="-122"/>
                <a:ea typeface="微软雅黑" panose="020B0503020204020204" charset="-122"/>
                <a:sym typeface="+mn-ea"/>
              </a:endParaRPr>
            </a:p>
          </p:txBody>
        </p:sp>
        <p:sp>
          <p:nvSpPr>
            <p:cNvPr id="5" name="文本框 4"/>
            <p:cNvSpPr txBox="1"/>
            <p:nvPr/>
          </p:nvSpPr>
          <p:spPr>
            <a:xfrm>
              <a:off x="3946" y="7376"/>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2</a:t>
              </a:r>
              <a:endParaRPr lang="en-US" altLang="zh-CN" b="1">
                <a:latin typeface="微软雅黑" panose="020B0503020204020204" charset="-122"/>
                <a:ea typeface="微软雅黑" panose="020B0503020204020204" charset="-122"/>
                <a:sym typeface="+mn-ea"/>
              </a:endParaRPr>
            </a:p>
          </p:txBody>
        </p:sp>
        <p:grpSp>
          <p:nvGrpSpPr>
            <p:cNvPr id="10" name="组合 9"/>
            <p:cNvGrpSpPr/>
            <p:nvPr/>
          </p:nvGrpSpPr>
          <p:grpSpPr>
            <a:xfrm>
              <a:off x="10626" y="4501"/>
              <a:ext cx="4104" cy="580"/>
              <a:chOff x="2124" y="7520"/>
              <a:chExt cx="4104" cy="580"/>
            </a:xfrm>
          </p:grpSpPr>
          <p:sp>
            <p:nvSpPr>
              <p:cNvPr id="11" name="文本框 10"/>
              <p:cNvSpPr txBox="1"/>
              <p:nvPr/>
            </p:nvSpPr>
            <p:spPr>
              <a:xfrm>
                <a:off x="2124" y="7520"/>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3</a:t>
                </a:r>
                <a:endParaRPr lang="en-US" altLang="zh-CN" b="1">
                  <a:latin typeface="微软雅黑" panose="020B0503020204020204" charset="-122"/>
                  <a:ea typeface="微软雅黑" panose="020B0503020204020204" charset="-122"/>
                  <a:sym typeface="+mn-ea"/>
                </a:endParaRPr>
              </a:p>
            </p:txBody>
          </p:sp>
          <p:sp>
            <p:nvSpPr>
              <p:cNvPr id="12" name="文本框 11"/>
              <p:cNvSpPr txBox="1"/>
              <p:nvPr/>
            </p:nvSpPr>
            <p:spPr>
              <a:xfrm>
                <a:off x="3780" y="7520"/>
                <a:ext cx="2448" cy="580"/>
              </a:xfrm>
              <a:prstGeom prst="rect">
                <a:avLst/>
              </a:prstGeom>
              <a:noFill/>
            </p:spPr>
            <p:txBody>
              <a:bodyPr wrap="none" rtlCol="0">
                <a:spAutoFit/>
              </a:bodyPr>
              <a:p>
                <a:r>
                  <a:rPr lang="zh-CN" altLang="en-US" b="1"/>
                  <a:t>系统运行展示</a:t>
                </a:r>
                <a:endParaRPr lang="zh-CN" altLang="en-US" b="1"/>
              </a:p>
            </p:txBody>
          </p:sp>
        </p:grpSp>
        <p:grpSp>
          <p:nvGrpSpPr>
            <p:cNvPr id="13" name="组合 12"/>
            <p:cNvGrpSpPr/>
            <p:nvPr/>
          </p:nvGrpSpPr>
          <p:grpSpPr>
            <a:xfrm>
              <a:off x="10626" y="7376"/>
              <a:ext cx="2745" cy="580"/>
              <a:chOff x="2124" y="7520"/>
              <a:chExt cx="2745" cy="580"/>
            </a:xfrm>
          </p:grpSpPr>
          <p:sp>
            <p:nvSpPr>
              <p:cNvPr id="14" name="文本框 13"/>
              <p:cNvSpPr txBox="1"/>
              <p:nvPr/>
            </p:nvSpPr>
            <p:spPr>
              <a:xfrm>
                <a:off x="2124" y="7520"/>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4</a:t>
                </a:r>
                <a:endParaRPr lang="en-US" altLang="zh-CN" b="1">
                  <a:latin typeface="微软雅黑" panose="020B0503020204020204" charset="-122"/>
                  <a:ea typeface="微软雅黑" panose="020B0503020204020204" charset="-122"/>
                  <a:sym typeface="+mn-ea"/>
                </a:endParaRPr>
              </a:p>
            </p:txBody>
          </p:sp>
          <p:sp>
            <p:nvSpPr>
              <p:cNvPr id="15" name="文本框 14"/>
              <p:cNvSpPr txBox="1"/>
              <p:nvPr/>
            </p:nvSpPr>
            <p:spPr>
              <a:xfrm>
                <a:off x="3780" y="7520"/>
                <a:ext cx="1089" cy="580"/>
              </a:xfrm>
              <a:prstGeom prst="rect">
                <a:avLst/>
              </a:prstGeom>
              <a:noFill/>
            </p:spPr>
            <p:txBody>
              <a:bodyPr wrap="none" rtlCol="0">
                <a:spAutoFit/>
              </a:bodyPr>
              <a:p>
                <a:r>
                  <a:rPr lang="en-US" altLang="zh-CN" b="1"/>
                  <a:t> </a:t>
                </a:r>
                <a:r>
                  <a:rPr lang="zh-CN" altLang="en-US" b="1"/>
                  <a:t>总结</a:t>
                </a:r>
                <a:endParaRPr lang="zh-CN" altLang="en-US" b="1"/>
              </a:p>
            </p:txBody>
          </p:sp>
        </p:grpSp>
      </p:grpSp>
      <p:sp>
        <p:nvSpPr>
          <p:cNvPr id="16" name="文本框 15"/>
          <p:cNvSpPr txBox="1"/>
          <p:nvPr/>
        </p:nvSpPr>
        <p:spPr>
          <a:xfrm>
            <a:off x="3557270" y="2858135"/>
            <a:ext cx="1097280" cy="368300"/>
          </a:xfrm>
          <a:prstGeom prst="rect">
            <a:avLst/>
          </a:prstGeom>
          <a:noFill/>
        </p:spPr>
        <p:txBody>
          <a:bodyPr wrap="none" rtlCol="0">
            <a:spAutoFit/>
          </a:bodyPr>
          <a:p>
            <a:r>
              <a:rPr lang="zh-CN" altLang="en-US" b="1"/>
              <a:t>系统分析</a:t>
            </a:r>
            <a:endParaRPr lang="zh-CN" altLang="en-US" b="1"/>
          </a:p>
        </p:txBody>
      </p:sp>
      <p:sp>
        <p:nvSpPr>
          <p:cNvPr id="17" name="文本框 16"/>
          <p:cNvSpPr txBox="1"/>
          <p:nvPr/>
        </p:nvSpPr>
        <p:spPr>
          <a:xfrm>
            <a:off x="3557270" y="4683760"/>
            <a:ext cx="1097280" cy="368300"/>
          </a:xfrm>
          <a:prstGeom prst="rect">
            <a:avLst/>
          </a:prstGeom>
          <a:noFill/>
        </p:spPr>
        <p:txBody>
          <a:bodyPr wrap="none" rtlCol="0">
            <a:spAutoFit/>
          </a:bodyPr>
          <a:p>
            <a:r>
              <a:rPr lang="zh-CN" altLang="en-US" b="1"/>
              <a:t>系统设计</a:t>
            </a:r>
            <a:endParaRPr lang="zh-CN"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264285" y="2095500"/>
            <a:ext cx="899160" cy="899160"/>
            <a:chOff x="1991" y="3300"/>
            <a:chExt cx="1416" cy="1416"/>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01</a:t>
              </a:r>
              <a:endParaRPr lang="en-US" altLang="zh-CN" sz="2800" b="1"/>
            </a:p>
          </p:txBody>
        </p:sp>
      </p:grpSp>
      <p:sp>
        <p:nvSpPr>
          <p:cNvPr id="30" name="文本框 29"/>
          <p:cNvSpPr txBox="1"/>
          <p:nvPr/>
        </p:nvSpPr>
        <p:spPr>
          <a:xfrm>
            <a:off x="781050" y="3295650"/>
            <a:ext cx="1866900" cy="460375"/>
          </a:xfrm>
          <a:prstGeom prst="rect">
            <a:avLst/>
          </a:prstGeom>
          <a:noFill/>
        </p:spPr>
        <p:txBody>
          <a:bodyPr wrap="square" rtlCol="0">
            <a:spAutoFit/>
          </a:bodyPr>
          <a:p>
            <a:r>
              <a:rPr lang="zh-CN" altLang="en-US" sz="2400" b="1">
                <a:sym typeface="+mn-ea"/>
              </a:rPr>
              <a:t>系统主界面</a:t>
            </a:r>
            <a:endParaRPr lang="zh-CN" altLang="en-US" sz="2400" b="1">
              <a:sym typeface="+mn-ea"/>
            </a:endParaRPr>
          </a:p>
        </p:txBody>
      </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pic>
        <p:nvPicPr>
          <p:cNvPr id="-2147482386" name="图片 1"/>
          <p:cNvPicPr>
            <a:picLocks noChangeAspect="1"/>
          </p:cNvPicPr>
          <p:nvPr/>
        </p:nvPicPr>
        <p:blipFill>
          <a:blip r:embed="rId1"/>
          <a:stretch>
            <a:fillRect/>
          </a:stretch>
        </p:blipFill>
        <p:spPr>
          <a:xfrm>
            <a:off x="3396298" y="1824673"/>
            <a:ext cx="5399405" cy="1170305"/>
          </a:xfrm>
          <a:prstGeom prst="rect">
            <a:avLst/>
          </a:prstGeom>
          <a:noFill/>
          <a:ln w="9525">
            <a:noFill/>
          </a:ln>
        </p:spPr>
      </p:pic>
      <p:sp>
        <p:nvSpPr>
          <p:cNvPr id="2" name="文本框 1"/>
          <p:cNvSpPr txBox="1"/>
          <p:nvPr/>
        </p:nvSpPr>
        <p:spPr>
          <a:xfrm>
            <a:off x="2945765" y="3202940"/>
            <a:ext cx="8319135" cy="706755"/>
          </a:xfrm>
          <a:prstGeom prst="rect">
            <a:avLst/>
          </a:prstGeom>
          <a:noFill/>
        </p:spPr>
        <p:txBody>
          <a:bodyPr wrap="square" rtlCol="0">
            <a:spAutoFit/>
          </a:bodyPr>
          <a:p>
            <a:r>
              <a:rPr lang="zh-CN" altLang="en-US" sz="2000"/>
              <a:t>选择不同的人群就会有不同的权限进入不同的界面，先进入辅导员界面对学生进行添加等操作。这里需要输入辅导员的账号和密码才能进入系统：</a:t>
            </a:r>
            <a:endParaRPr lang="zh-CN" altLang="en-US" sz="2000"/>
          </a:p>
        </p:txBody>
      </p:sp>
      <p:pic>
        <p:nvPicPr>
          <p:cNvPr id="-2147482385" name="图片 1"/>
          <p:cNvPicPr>
            <a:picLocks noChangeAspect="1"/>
          </p:cNvPicPr>
          <p:nvPr/>
        </p:nvPicPr>
        <p:blipFill>
          <a:blip r:embed="rId2"/>
          <a:stretch>
            <a:fillRect/>
          </a:stretch>
        </p:blipFill>
        <p:spPr>
          <a:xfrm>
            <a:off x="3398838" y="4399598"/>
            <a:ext cx="5396865" cy="1837055"/>
          </a:xfrm>
          <a:prstGeom prst="rect">
            <a:avLst/>
          </a:prstGeom>
          <a:noFill/>
          <a:ln w="9525">
            <a:noFill/>
          </a:ln>
        </p:spPr>
      </p:pic>
      <p:sp>
        <p:nvSpPr>
          <p:cNvPr id="32" name="文本框 31"/>
          <p:cNvSpPr txBox="1"/>
          <p:nvPr/>
        </p:nvSpPr>
        <p:spPr>
          <a:xfrm>
            <a:off x="2945765" y="1456690"/>
            <a:ext cx="3174365" cy="398780"/>
          </a:xfrm>
          <a:prstGeom prst="rect">
            <a:avLst/>
          </a:prstGeom>
          <a:noFill/>
        </p:spPr>
        <p:txBody>
          <a:bodyPr wrap="square" rtlCol="0">
            <a:spAutoFit/>
          </a:bodyPr>
          <a:p>
            <a:pPr algn="l"/>
            <a:r>
              <a:rPr lang="zh-CN" altLang="en-US" sz="2000"/>
              <a:t>学生信息管理系统主界面：</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264285" y="2095500"/>
            <a:ext cx="899795" cy="899795"/>
            <a:chOff x="1991" y="3300"/>
            <a:chExt cx="1417" cy="1417"/>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02</a:t>
              </a:r>
              <a:endParaRPr lang="en-US" altLang="zh-CN" sz="2800" b="1"/>
            </a:p>
          </p:txBody>
        </p:sp>
      </p:grpSp>
      <p:sp>
        <p:nvSpPr>
          <p:cNvPr id="30" name="文本框 29"/>
          <p:cNvSpPr txBox="1"/>
          <p:nvPr/>
        </p:nvSpPr>
        <p:spPr>
          <a:xfrm>
            <a:off x="837565" y="3385820"/>
            <a:ext cx="1706880" cy="460375"/>
          </a:xfrm>
          <a:prstGeom prst="rect">
            <a:avLst/>
          </a:prstGeom>
          <a:noFill/>
        </p:spPr>
        <p:txBody>
          <a:bodyPr wrap="none" rtlCol="0">
            <a:spAutoFit/>
          </a:bodyPr>
          <a:p>
            <a:r>
              <a:rPr lang="zh-CN" altLang="en-US" sz="2400" b="1"/>
              <a:t>管理员界面</a:t>
            </a:r>
            <a:endParaRPr lang="zh-CN" altLang="en-US" sz="2400" b="1"/>
          </a:p>
        </p:txBody>
      </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pic>
        <p:nvPicPr>
          <p:cNvPr id="-2147482384" name="图片 1"/>
          <p:cNvPicPr>
            <a:picLocks noChangeAspect="1"/>
          </p:cNvPicPr>
          <p:nvPr/>
        </p:nvPicPr>
        <p:blipFill>
          <a:blip r:embed="rId1"/>
          <a:stretch>
            <a:fillRect/>
          </a:stretch>
        </p:blipFill>
        <p:spPr>
          <a:xfrm>
            <a:off x="3397568" y="2626995"/>
            <a:ext cx="5396865" cy="1604010"/>
          </a:xfrm>
          <a:prstGeom prst="rect">
            <a:avLst/>
          </a:prstGeom>
          <a:noFill/>
          <a:ln w="9525">
            <a:noFill/>
          </a:ln>
        </p:spPr>
      </p:pic>
      <p:sp>
        <p:nvSpPr>
          <p:cNvPr id="2" name="文本框 1"/>
          <p:cNvSpPr txBox="1"/>
          <p:nvPr/>
        </p:nvSpPr>
        <p:spPr>
          <a:xfrm>
            <a:off x="2884805" y="2095500"/>
            <a:ext cx="1706880" cy="398780"/>
          </a:xfrm>
          <a:prstGeom prst="rect">
            <a:avLst/>
          </a:prstGeom>
          <a:noFill/>
        </p:spPr>
        <p:txBody>
          <a:bodyPr wrap="none" rtlCol="0">
            <a:spAutoFit/>
          </a:bodyPr>
          <a:p>
            <a:r>
              <a:rPr lang="zh-CN" sz="2000"/>
              <a:t>管理员界面</a:t>
            </a:r>
            <a:r>
              <a:rPr lang="zh-CN" altLang="en-US" sz="2000"/>
              <a:t>：</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264285" y="2095500"/>
            <a:ext cx="899795" cy="899795"/>
            <a:chOff x="1991" y="3300"/>
            <a:chExt cx="1417" cy="1417"/>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03</a:t>
              </a:r>
              <a:endParaRPr lang="en-US" altLang="zh-CN" sz="2800" b="1"/>
            </a:p>
          </p:txBody>
        </p:sp>
      </p:grpSp>
      <p:sp>
        <p:nvSpPr>
          <p:cNvPr id="30" name="文本框 29"/>
          <p:cNvSpPr txBox="1"/>
          <p:nvPr/>
        </p:nvSpPr>
        <p:spPr>
          <a:xfrm>
            <a:off x="708660" y="3334385"/>
            <a:ext cx="2011680" cy="460375"/>
          </a:xfrm>
          <a:prstGeom prst="rect">
            <a:avLst/>
          </a:prstGeom>
          <a:noFill/>
        </p:spPr>
        <p:txBody>
          <a:bodyPr wrap="none" rtlCol="0">
            <a:spAutoFit/>
          </a:bodyPr>
          <a:p>
            <a:r>
              <a:rPr lang="zh-CN" altLang="en-US" sz="2400" b="1">
                <a:sym typeface="+mn-ea"/>
              </a:rPr>
              <a:t>管理学生信息</a:t>
            </a:r>
            <a:endParaRPr lang="zh-CN" altLang="en-US" sz="2400" b="1">
              <a:sym typeface="+mn-ea"/>
            </a:endParaRPr>
          </a:p>
        </p:txBody>
      </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sp>
        <p:nvSpPr>
          <p:cNvPr id="2" name="文本框 1"/>
          <p:cNvSpPr txBox="1"/>
          <p:nvPr/>
        </p:nvSpPr>
        <p:spPr>
          <a:xfrm>
            <a:off x="2757805" y="1309370"/>
            <a:ext cx="2597785" cy="398780"/>
          </a:xfrm>
          <a:prstGeom prst="rect">
            <a:avLst/>
          </a:prstGeom>
          <a:noFill/>
        </p:spPr>
        <p:txBody>
          <a:bodyPr wrap="none" rtlCol="0">
            <a:spAutoFit/>
          </a:bodyPr>
          <a:p>
            <a:r>
              <a:rPr lang="en-US" altLang="zh-CN" sz="2000"/>
              <a:t>1</a:t>
            </a:r>
            <a:r>
              <a:rPr lang="zh-CN" altLang="en-US" sz="2000"/>
              <a:t>、学生信息的添加：</a:t>
            </a:r>
            <a:endParaRPr lang="zh-CN" altLang="en-US" sz="2000"/>
          </a:p>
        </p:txBody>
      </p:sp>
      <p:pic>
        <p:nvPicPr>
          <p:cNvPr id="-2147482383" name="图片 1"/>
          <p:cNvPicPr>
            <a:picLocks noChangeAspect="1"/>
          </p:cNvPicPr>
          <p:nvPr/>
        </p:nvPicPr>
        <p:blipFill>
          <a:blip r:embed="rId1"/>
          <a:stretch>
            <a:fillRect/>
          </a:stretch>
        </p:blipFill>
        <p:spPr>
          <a:xfrm>
            <a:off x="2888615" y="1784350"/>
            <a:ext cx="3648710" cy="2716530"/>
          </a:xfrm>
          <a:prstGeom prst="rect">
            <a:avLst/>
          </a:prstGeom>
          <a:noFill/>
          <a:ln w="9525">
            <a:noFill/>
          </a:ln>
        </p:spPr>
      </p:pic>
      <p:sp>
        <p:nvSpPr>
          <p:cNvPr id="32" name="文本框 31"/>
          <p:cNvSpPr txBox="1"/>
          <p:nvPr/>
        </p:nvSpPr>
        <p:spPr>
          <a:xfrm>
            <a:off x="7442200" y="1416050"/>
            <a:ext cx="2597785" cy="398780"/>
          </a:xfrm>
          <a:prstGeom prst="rect">
            <a:avLst/>
          </a:prstGeom>
          <a:noFill/>
        </p:spPr>
        <p:txBody>
          <a:bodyPr wrap="none" rtlCol="0">
            <a:spAutoFit/>
          </a:bodyPr>
          <a:p>
            <a:r>
              <a:rPr lang="en-US" altLang="zh-CN" sz="2000"/>
              <a:t>2</a:t>
            </a:r>
            <a:r>
              <a:rPr lang="zh-CN" altLang="en-US" sz="2000"/>
              <a:t>、学生信息的修改：</a:t>
            </a:r>
            <a:endParaRPr lang="zh-CN" altLang="en-US" sz="2000"/>
          </a:p>
        </p:txBody>
      </p:sp>
      <p:pic>
        <p:nvPicPr>
          <p:cNvPr id="-2147482382" name="图片 1"/>
          <p:cNvPicPr>
            <a:picLocks noChangeAspect="1"/>
          </p:cNvPicPr>
          <p:nvPr/>
        </p:nvPicPr>
        <p:blipFill>
          <a:blip r:embed="rId2"/>
          <a:stretch>
            <a:fillRect/>
          </a:stretch>
        </p:blipFill>
        <p:spPr>
          <a:xfrm>
            <a:off x="7140575" y="1784350"/>
            <a:ext cx="4847590" cy="3519170"/>
          </a:xfrm>
          <a:prstGeom prst="rect">
            <a:avLst/>
          </a:prstGeom>
          <a:noFill/>
          <a:ln w="9525">
            <a:noFill/>
          </a:ln>
        </p:spPr>
      </p:pic>
      <p:sp>
        <p:nvSpPr>
          <p:cNvPr id="35" name="文本框 34"/>
          <p:cNvSpPr txBox="1"/>
          <p:nvPr/>
        </p:nvSpPr>
        <p:spPr>
          <a:xfrm>
            <a:off x="937260" y="4134485"/>
            <a:ext cx="1820545" cy="922020"/>
          </a:xfrm>
          <a:prstGeom prst="rect">
            <a:avLst/>
          </a:prstGeom>
          <a:noFill/>
        </p:spPr>
        <p:txBody>
          <a:bodyPr wrap="square" rtlCol="0">
            <a:spAutoFit/>
          </a:bodyPr>
          <a:p>
            <a:r>
              <a:rPr lang="zh-CN" altLang="en-US"/>
              <a:t>对学生信息进行天剑、</a:t>
            </a:r>
            <a:r>
              <a:rPr lang="zh-CN" altLang="en-US">
                <a:sym typeface="+mn-ea"/>
              </a:rPr>
              <a:t>修改、</a:t>
            </a:r>
            <a:r>
              <a:rPr lang="zh-CN" altLang="en-US"/>
              <a:t>删除、查看</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682625" y="1822450"/>
            <a:ext cx="899795" cy="899795"/>
            <a:chOff x="1991" y="3300"/>
            <a:chExt cx="1417" cy="1417"/>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03</a:t>
              </a:r>
              <a:endParaRPr lang="en-US" altLang="zh-CN" sz="2800" b="1"/>
            </a:p>
          </p:txBody>
        </p:sp>
      </p:gr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pic>
        <p:nvPicPr>
          <p:cNvPr id="-2147482381" name="图片 1"/>
          <p:cNvPicPr>
            <a:picLocks noChangeAspect="1"/>
          </p:cNvPicPr>
          <p:nvPr/>
        </p:nvPicPr>
        <p:blipFill>
          <a:blip r:embed="rId1"/>
          <a:stretch>
            <a:fillRect/>
          </a:stretch>
        </p:blipFill>
        <p:spPr>
          <a:xfrm>
            <a:off x="2465705" y="1799590"/>
            <a:ext cx="3489960" cy="1809750"/>
          </a:xfrm>
          <a:prstGeom prst="rect">
            <a:avLst/>
          </a:prstGeom>
          <a:noFill/>
          <a:ln w="9525">
            <a:noFill/>
          </a:ln>
        </p:spPr>
      </p:pic>
      <p:sp>
        <p:nvSpPr>
          <p:cNvPr id="34" name="文本框 33"/>
          <p:cNvSpPr txBox="1"/>
          <p:nvPr/>
        </p:nvSpPr>
        <p:spPr>
          <a:xfrm>
            <a:off x="2465705" y="1404620"/>
            <a:ext cx="2581910" cy="398780"/>
          </a:xfrm>
          <a:prstGeom prst="rect">
            <a:avLst/>
          </a:prstGeom>
          <a:noFill/>
        </p:spPr>
        <p:txBody>
          <a:bodyPr wrap="square" rtlCol="0">
            <a:spAutoFit/>
          </a:bodyPr>
          <a:p>
            <a:r>
              <a:rPr lang="en-US" altLang="zh-CN" sz="2000">
                <a:sym typeface="+mn-ea"/>
              </a:rPr>
              <a:t>3</a:t>
            </a:r>
            <a:r>
              <a:rPr lang="zh-CN" altLang="en-US" sz="2000">
                <a:sym typeface="+mn-ea"/>
              </a:rPr>
              <a:t>、学生信息的删除：</a:t>
            </a:r>
            <a:endParaRPr lang="zh-CN" altLang="en-US" sz="2000" b="1"/>
          </a:p>
        </p:txBody>
      </p:sp>
      <p:pic>
        <p:nvPicPr>
          <p:cNvPr id="-2147482380" name="图片 1"/>
          <p:cNvPicPr>
            <a:picLocks noChangeAspect="1"/>
          </p:cNvPicPr>
          <p:nvPr/>
        </p:nvPicPr>
        <p:blipFill>
          <a:blip r:embed="rId2"/>
          <a:stretch>
            <a:fillRect/>
          </a:stretch>
        </p:blipFill>
        <p:spPr>
          <a:xfrm>
            <a:off x="2512060" y="4856480"/>
            <a:ext cx="4270375" cy="1260475"/>
          </a:xfrm>
          <a:prstGeom prst="rect">
            <a:avLst/>
          </a:prstGeom>
          <a:noFill/>
          <a:ln w="9525">
            <a:noFill/>
          </a:ln>
        </p:spPr>
      </p:pic>
      <p:sp>
        <p:nvSpPr>
          <p:cNvPr id="35" name="文本框 34"/>
          <p:cNvSpPr txBox="1"/>
          <p:nvPr/>
        </p:nvSpPr>
        <p:spPr>
          <a:xfrm>
            <a:off x="2465705" y="4112260"/>
            <a:ext cx="3385820" cy="706755"/>
          </a:xfrm>
          <a:prstGeom prst="rect">
            <a:avLst/>
          </a:prstGeom>
          <a:noFill/>
        </p:spPr>
        <p:txBody>
          <a:bodyPr wrap="square" rtlCol="0">
            <a:spAutoFit/>
          </a:bodyPr>
          <a:p>
            <a:r>
              <a:rPr lang="en-US" altLang="zh-CN" sz="2000">
                <a:sym typeface="+mn-ea"/>
              </a:rPr>
              <a:t>4</a:t>
            </a:r>
            <a:r>
              <a:rPr lang="zh-CN" altLang="en-US" sz="2000">
                <a:sym typeface="+mn-ea"/>
              </a:rPr>
              <a:t>、学生信息的查询：</a:t>
            </a:r>
            <a:endParaRPr lang="zh-CN" altLang="en-US" sz="2000">
              <a:sym typeface="+mn-ea"/>
            </a:endParaRPr>
          </a:p>
          <a:p>
            <a:r>
              <a:rPr lang="en-US" altLang="zh-CN" sz="2000">
                <a:sym typeface="+mn-ea"/>
              </a:rPr>
              <a:t>1</a:t>
            </a:r>
            <a:r>
              <a:rPr lang="zh-CN" altLang="en-US" sz="2000">
                <a:sym typeface="+mn-ea"/>
              </a:rPr>
              <a:t>）查询被删除的学生信息：</a:t>
            </a:r>
            <a:endParaRPr lang="zh-CN" altLang="en-US" sz="2000" b="1"/>
          </a:p>
        </p:txBody>
      </p:sp>
      <p:sp>
        <p:nvSpPr>
          <p:cNvPr id="36" name="文本框 35"/>
          <p:cNvSpPr txBox="1"/>
          <p:nvPr/>
        </p:nvSpPr>
        <p:spPr>
          <a:xfrm>
            <a:off x="6984365" y="1404620"/>
            <a:ext cx="3385820" cy="398780"/>
          </a:xfrm>
          <a:prstGeom prst="rect">
            <a:avLst/>
          </a:prstGeom>
          <a:noFill/>
        </p:spPr>
        <p:txBody>
          <a:bodyPr wrap="square" rtlCol="0">
            <a:spAutoFit/>
          </a:bodyPr>
          <a:p>
            <a:r>
              <a:rPr lang="en-US" sz="2000">
                <a:sym typeface="+mn-ea"/>
              </a:rPr>
              <a:t>2</a:t>
            </a:r>
            <a:r>
              <a:rPr lang="zh-CN" altLang="en-US" sz="2000">
                <a:sym typeface="+mn-ea"/>
              </a:rPr>
              <a:t>）查询未被删除的学生信息：</a:t>
            </a:r>
            <a:endParaRPr lang="zh-CN" altLang="en-US" sz="2000" b="1"/>
          </a:p>
        </p:txBody>
      </p:sp>
      <p:pic>
        <p:nvPicPr>
          <p:cNvPr id="-2147482379" name="图片 1"/>
          <p:cNvPicPr>
            <a:picLocks noChangeAspect="1"/>
          </p:cNvPicPr>
          <p:nvPr/>
        </p:nvPicPr>
        <p:blipFill>
          <a:blip r:embed="rId3"/>
          <a:stretch>
            <a:fillRect/>
          </a:stretch>
        </p:blipFill>
        <p:spPr>
          <a:xfrm>
            <a:off x="7547610" y="1915160"/>
            <a:ext cx="3949700" cy="1263650"/>
          </a:xfrm>
          <a:prstGeom prst="rect">
            <a:avLst/>
          </a:prstGeom>
          <a:noFill/>
          <a:ln w="9525">
            <a:noFill/>
          </a:ln>
        </p:spPr>
      </p:pic>
      <p:sp>
        <p:nvSpPr>
          <p:cNvPr id="37" name="文本框 36"/>
          <p:cNvSpPr txBox="1"/>
          <p:nvPr/>
        </p:nvSpPr>
        <p:spPr>
          <a:xfrm>
            <a:off x="6984365" y="3933825"/>
            <a:ext cx="2934335" cy="398780"/>
          </a:xfrm>
          <a:prstGeom prst="rect">
            <a:avLst/>
          </a:prstGeom>
          <a:noFill/>
        </p:spPr>
        <p:txBody>
          <a:bodyPr wrap="square" rtlCol="0">
            <a:spAutoFit/>
          </a:bodyPr>
          <a:p>
            <a:r>
              <a:rPr lang="en-US" altLang="zh-CN" sz="2000">
                <a:sym typeface="+mn-ea"/>
              </a:rPr>
              <a:t>5</a:t>
            </a:r>
            <a:r>
              <a:rPr lang="zh-CN" altLang="en-US" sz="2000">
                <a:sym typeface="+mn-ea"/>
              </a:rPr>
              <a:t>、</a:t>
            </a:r>
            <a:r>
              <a:rPr lang="zh-CN" sz="2000">
                <a:sym typeface="+mn-ea"/>
              </a:rPr>
              <a:t>显示所有的学生信息</a:t>
            </a:r>
            <a:r>
              <a:rPr lang="zh-CN" altLang="en-US" sz="2000">
                <a:sym typeface="+mn-ea"/>
              </a:rPr>
              <a:t>：</a:t>
            </a:r>
            <a:endParaRPr lang="zh-CN" altLang="en-US" sz="2000" b="1"/>
          </a:p>
        </p:txBody>
      </p:sp>
      <p:pic>
        <p:nvPicPr>
          <p:cNvPr id="-2147482378" name="图片 1"/>
          <p:cNvPicPr>
            <a:picLocks noChangeAspect="1"/>
          </p:cNvPicPr>
          <p:nvPr/>
        </p:nvPicPr>
        <p:blipFill>
          <a:blip r:embed="rId4"/>
          <a:stretch>
            <a:fillRect/>
          </a:stretch>
        </p:blipFill>
        <p:spPr>
          <a:xfrm>
            <a:off x="7632700" y="4302125"/>
            <a:ext cx="3554095" cy="2080260"/>
          </a:xfrm>
          <a:prstGeom prst="rect">
            <a:avLst/>
          </a:prstGeom>
          <a:noFill/>
          <a:ln w="9525">
            <a:noFill/>
          </a:ln>
        </p:spPr>
      </p:pic>
      <p:sp>
        <p:nvSpPr>
          <p:cNvPr id="38" name="文本框 37"/>
          <p:cNvSpPr txBox="1"/>
          <p:nvPr/>
        </p:nvSpPr>
        <p:spPr>
          <a:xfrm>
            <a:off x="236855" y="2978785"/>
            <a:ext cx="2011680" cy="460375"/>
          </a:xfrm>
          <a:prstGeom prst="rect">
            <a:avLst/>
          </a:prstGeom>
          <a:noFill/>
        </p:spPr>
        <p:txBody>
          <a:bodyPr wrap="none" rtlCol="0">
            <a:spAutoFit/>
          </a:bodyPr>
          <a:p>
            <a:r>
              <a:rPr lang="zh-CN" altLang="en-US" sz="2400" b="1">
                <a:sym typeface="+mn-ea"/>
              </a:rPr>
              <a:t>管理学生信息</a:t>
            </a:r>
            <a:endParaRPr lang="zh-CN" altLang="en-US" sz="2400" b="1">
              <a:sym typeface="+mn-ea"/>
            </a:endParaRPr>
          </a:p>
        </p:txBody>
      </p:sp>
      <p:sp>
        <p:nvSpPr>
          <p:cNvPr id="39" name="文本框 38"/>
          <p:cNvSpPr txBox="1"/>
          <p:nvPr/>
        </p:nvSpPr>
        <p:spPr>
          <a:xfrm>
            <a:off x="332740" y="3810000"/>
            <a:ext cx="1820545" cy="922020"/>
          </a:xfrm>
          <a:prstGeom prst="rect">
            <a:avLst/>
          </a:prstGeom>
          <a:noFill/>
        </p:spPr>
        <p:txBody>
          <a:bodyPr wrap="square" rtlCol="0">
            <a:spAutoFit/>
          </a:bodyPr>
          <a:p>
            <a:r>
              <a:rPr lang="zh-CN" altLang="en-US"/>
              <a:t>对学生信息进行天剑、</a:t>
            </a:r>
            <a:r>
              <a:rPr lang="zh-CN" altLang="en-US">
                <a:sym typeface="+mn-ea"/>
              </a:rPr>
              <a:t>修改、</a:t>
            </a:r>
            <a:r>
              <a:rPr lang="zh-CN" altLang="en-US"/>
              <a:t>删除、查看</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264285" y="2095500"/>
            <a:ext cx="899795" cy="899795"/>
            <a:chOff x="1991" y="3300"/>
            <a:chExt cx="1417" cy="1417"/>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04</a:t>
              </a:r>
              <a:endParaRPr lang="en-US" altLang="zh-CN" sz="2800" b="1"/>
            </a:p>
          </p:txBody>
        </p:sp>
      </p:grpSp>
      <p:sp>
        <p:nvSpPr>
          <p:cNvPr id="30" name="文本框 29"/>
          <p:cNvSpPr txBox="1"/>
          <p:nvPr/>
        </p:nvSpPr>
        <p:spPr>
          <a:xfrm>
            <a:off x="632460" y="3357880"/>
            <a:ext cx="2116455" cy="460375"/>
          </a:xfrm>
          <a:prstGeom prst="rect">
            <a:avLst/>
          </a:prstGeom>
          <a:noFill/>
        </p:spPr>
        <p:txBody>
          <a:bodyPr wrap="square" rtlCol="0">
            <a:spAutoFit/>
          </a:bodyPr>
          <a:p>
            <a:r>
              <a:rPr lang="zh-CN" altLang="en-US" sz="2400" b="1">
                <a:sym typeface="+mn-ea"/>
              </a:rPr>
              <a:t>学生成绩排序</a:t>
            </a:r>
            <a:endParaRPr lang="zh-CN" altLang="en-US" sz="2400" b="1">
              <a:sym typeface="+mn-ea"/>
            </a:endParaRPr>
          </a:p>
        </p:txBody>
      </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3650933" y="2416175"/>
            <a:ext cx="5398135" cy="2799080"/>
          </a:xfrm>
          <a:prstGeom prst="rect">
            <a:avLst/>
          </a:prstGeom>
          <a:noFill/>
          <a:ln w="9525">
            <a:noFill/>
          </a:ln>
        </p:spPr>
      </p:pic>
      <p:sp>
        <p:nvSpPr>
          <p:cNvPr id="5" name="文本框 4"/>
          <p:cNvSpPr txBox="1"/>
          <p:nvPr/>
        </p:nvSpPr>
        <p:spPr>
          <a:xfrm>
            <a:off x="3074670" y="1784350"/>
            <a:ext cx="4475480" cy="398780"/>
          </a:xfrm>
          <a:prstGeom prst="rect">
            <a:avLst/>
          </a:prstGeom>
          <a:noFill/>
        </p:spPr>
        <p:txBody>
          <a:bodyPr wrap="square" rtlCol="0">
            <a:spAutoFit/>
          </a:bodyPr>
          <a:p>
            <a:r>
              <a:rPr lang="zh-CN" altLang="en-US" sz="2000">
                <a:sym typeface="+mn-ea"/>
              </a:rPr>
              <a:t>对学生成绩排序进行升序排序：</a:t>
            </a:r>
            <a:endParaRPr lang="zh-CN" altLang="en-US"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264285" y="2095500"/>
            <a:ext cx="899795" cy="899795"/>
            <a:chOff x="1991" y="3300"/>
            <a:chExt cx="1417" cy="1417"/>
          </a:xfrm>
        </p:grpSpPr>
        <p:sp>
          <p:nvSpPr>
            <p:cNvPr id="3" name="饼形 2"/>
            <p:cNvSpPr/>
            <p:nvPr/>
          </p:nvSpPr>
          <p:spPr>
            <a:xfrm flipH="1">
              <a:off x="1991" y="3300"/>
              <a:ext cx="1417" cy="1417"/>
            </a:xfrm>
            <a:prstGeom prst="pie">
              <a:avLst/>
            </a:prstGeom>
            <a:gradFill>
              <a:gsLst>
                <a:gs pos="0">
                  <a:schemeClr val="bg1"/>
                </a:gs>
                <a:gs pos="0">
                  <a:schemeClr val="tx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文本框 3"/>
            <p:cNvSpPr txBox="1"/>
            <p:nvPr/>
          </p:nvSpPr>
          <p:spPr>
            <a:xfrm>
              <a:off x="1991" y="3300"/>
              <a:ext cx="1344" cy="822"/>
            </a:xfrm>
            <a:prstGeom prst="rect">
              <a:avLst/>
            </a:prstGeom>
            <a:noFill/>
          </p:spPr>
          <p:txBody>
            <a:bodyPr wrap="square" rtlCol="0">
              <a:spAutoFit/>
            </a:bodyPr>
            <a:p>
              <a:r>
                <a:rPr lang="en-US" altLang="zh-CN" sz="2800" b="1"/>
                <a:t>05</a:t>
              </a:r>
              <a:endParaRPr lang="en-US" altLang="zh-CN" sz="2800" b="1"/>
            </a:p>
          </p:txBody>
        </p:sp>
      </p:grpSp>
      <p:sp>
        <p:nvSpPr>
          <p:cNvPr id="30" name="文本框 29"/>
          <p:cNvSpPr txBox="1"/>
          <p:nvPr/>
        </p:nvSpPr>
        <p:spPr>
          <a:xfrm>
            <a:off x="989330" y="3385820"/>
            <a:ext cx="1402715" cy="460375"/>
          </a:xfrm>
          <a:prstGeom prst="rect">
            <a:avLst/>
          </a:prstGeom>
          <a:noFill/>
        </p:spPr>
        <p:txBody>
          <a:bodyPr wrap="square" rtlCol="0">
            <a:spAutoFit/>
          </a:bodyPr>
          <a:p>
            <a:r>
              <a:rPr lang="zh-CN" altLang="en-US" sz="2400" b="1">
                <a:sym typeface="+mn-ea"/>
              </a:rPr>
              <a:t>学生界面</a:t>
            </a:r>
            <a:endParaRPr lang="zh-CN" altLang="en-US" sz="2400" b="1">
              <a:sym typeface="+mn-ea"/>
            </a:endParaRPr>
          </a:p>
        </p:txBody>
      </p:sp>
      <p:sp>
        <p:nvSpPr>
          <p:cNvPr id="31" name="文本框 30"/>
          <p:cNvSpPr txBox="1"/>
          <p:nvPr/>
        </p:nvSpPr>
        <p:spPr>
          <a:xfrm>
            <a:off x="5318760" y="864870"/>
            <a:ext cx="1554480" cy="368300"/>
          </a:xfrm>
          <a:prstGeom prst="rect">
            <a:avLst/>
          </a:prstGeom>
          <a:noFill/>
        </p:spPr>
        <p:txBody>
          <a:bodyPr wrap="none" rtlCol="0">
            <a:spAutoFit/>
          </a:bodyPr>
          <a:p>
            <a:pPr algn="l"/>
            <a:r>
              <a:rPr lang="zh-CN" altLang="en-US" b="1">
                <a:latin typeface="微软雅黑" panose="020B0503020204020204" charset="-122"/>
                <a:ea typeface="微软雅黑" panose="020B0503020204020204" charset="-122"/>
                <a:sym typeface="+mn-ea"/>
              </a:rPr>
              <a:t>系统运行展示</a:t>
            </a:r>
            <a:endParaRPr lang="zh-CN" altLang="en-US" b="1">
              <a:latin typeface="微软雅黑" panose="020B0503020204020204" charset="-122"/>
              <a:ea typeface="微软雅黑" panose="020B0503020204020204" charset="-122"/>
            </a:endParaRPr>
          </a:p>
        </p:txBody>
      </p:sp>
      <p:pic>
        <p:nvPicPr>
          <p:cNvPr id="-2147482376" name="图片 1"/>
          <p:cNvPicPr>
            <a:picLocks noChangeAspect="1"/>
          </p:cNvPicPr>
          <p:nvPr/>
        </p:nvPicPr>
        <p:blipFill>
          <a:blip r:embed="rId1"/>
          <a:stretch>
            <a:fillRect/>
          </a:stretch>
        </p:blipFill>
        <p:spPr>
          <a:xfrm>
            <a:off x="3579495" y="2141538"/>
            <a:ext cx="5400040" cy="903605"/>
          </a:xfrm>
          <a:prstGeom prst="rect">
            <a:avLst/>
          </a:prstGeom>
          <a:noFill/>
          <a:ln w="9525">
            <a:noFill/>
          </a:ln>
        </p:spPr>
      </p:pic>
      <p:sp>
        <p:nvSpPr>
          <p:cNvPr id="2" name="文本框 1"/>
          <p:cNvSpPr txBox="1"/>
          <p:nvPr/>
        </p:nvSpPr>
        <p:spPr>
          <a:xfrm>
            <a:off x="2958465" y="1550670"/>
            <a:ext cx="2767965" cy="398780"/>
          </a:xfrm>
          <a:prstGeom prst="rect">
            <a:avLst/>
          </a:prstGeom>
          <a:noFill/>
        </p:spPr>
        <p:txBody>
          <a:bodyPr wrap="square" rtlCol="0">
            <a:spAutoFit/>
          </a:bodyPr>
          <a:p>
            <a:r>
              <a:rPr lang="zh-CN" altLang="en-US" sz="2000">
                <a:sym typeface="+mn-ea"/>
              </a:rPr>
              <a:t>进入学生界面：</a:t>
            </a:r>
            <a:endParaRPr lang="zh-CN" altLang="en-US" sz="2000">
              <a:sym typeface="+mn-ea"/>
            </a:endParaRPr>
          </a:p>
        </p:txBody>
      </p:sp>
      <p:sp>
        <p:nvSpPr>
          <p:cNvPr id="32" name="文本框 31"/>
          <p:cNvSpPr txBox="1"/>
          <p:nvPr/>
        </p:nvSpPr>
        <p:spPr>
          <a:xfrm>
            <a:off x="2963545" y="3244850"/>
            <a:ext cx="3223895" cy="398780"/>
          </a:xfrm>
          <a:prstGeom prst="rect">
            <a:avLst/>
          </a:prstGeom>
          <a:noFill/>
        </p:spPr>
        <p:txBody>
          <a:bodyPr wrap="square" rtlCol="0">
            <a:spAutoFit/>
          </a:bodyPr>
          <a:p>
            <a:r>
              <a:rPr lang="zh-CN" altLang="en-US" sz="2000">
                <a:sym typeface="+mn-ea"/>
              </a:rPr>
              <a:t>对学生信息进行查询：</a:t>
            </a:r>
            <a:endParaRPr lang="zh-CN" altLang="en-US" sz="2000">
              <a:sym typeface="+mn-ea"/>
            </a:endParaRPr>
          </a:p>
        </p:txBody>
      </p:sp>
      <p:pic>
        <p:nvPicPr>
          <p:cNvPr id="-2147482375" name="图片 1"/>
          <p:cNvPicPr>
            <a:picLocks noChangeAspect="1"/>
          </p:cNvPicPr>
          <p:nvPr/>
        </p:nvPicPr>
        <p:blipFill>
          <a:blip r:embed="rId2"/>
          <a:stretch>
            <a:fillRect/>
          </a:stretch>
        </p:blipFill>
        <p:spPr>
          <a:xfrm>
            <a:off x="3579495" y="3705225"/>
            <a:ext cx="4044950" cy="1310005"/>
          </a:xfrm>
          <a:prstGeom prst="rect">
            <a:avLst/>
          </a:prstGeom>
          <a:noFill/>
          <a:ln w="9525">
            <a:noFill/>
          </a:ln>
        </p:spPr>
      </p:pic>
      <p:pic>
        <p:nvPicPr>
          <p:cNvPr id="33" name="图片 1"/>
          <p:cNvPicPr>
            <a:picLocks noChangeAspect="1"/>
          </p:cNvPicPr>
          <p:nvPr/>
        </p:nvPicPr>
        <p:blipFill>
          <a:blip r:embed="rId3"/>
          <a:stretch>
            <a:fillRect/>
          </a:stretch>
        </p:blipFill>
        <p:spPr>
          <a:xfrm>
            <a:off x="3579495" y="5249545"/>
            <a:ext cx="4497070" cy="131635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79" y="4116"/>
              <a:ext cx="6434" cy="713"/>
            </a:xfrm>
            <a:prstGeom prst="rect">
              <a:avLst/>
            </a:prstGeom>
            <a:noFill/>
          </p:spPr>
          <p:txBody>
            <a:bodyPr wrap="square" rtlCol="0">
              <a:spAutoFit/>
            </a:bodyPr>
            <a:p>
              <a:r>
                <a:rPr lang="en-US" altLang="zh-CN"/>
                <a:t>TEMPLATE FOR BUSINESS REPORT</a:t>
              </a:r>
              <a:endParaRPr lang="en-US" altLang="zh-CN"/>
            </a:p>
          </p:txBody>
        </p: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14" name="组合 13"/>
          <p:cNvGrpSpPr/>
          <p:nvPr/>
        </p:nvGrpSpPr>
        <p:grpSpPr>
          <a:xfrm>
            <a:off x="5567680" y="3453765"/>
            <a:ext cx="1052830" cy="899795"/>
            <a:chOff x="8768" y="5439"/>
            <a:chExt cx="1658" cy="1417"/>
          </a:xfrm>
        </p:grpSpPr>
        <p:sp>
          <p:nvSpPr>
            <p:cNvPr id="6" name="文本框 5"/>
            <p:cNvSpPr txBox="1"/>
            <p:nvPr/>
          </p:nvSpPr>
          <p:spPr>
            <a:xfrm>
              <a:off x="8768" y="5439"/>
              <a:ext cx="397" cy="472"/>
            </a:xfrm>
            <a:prstGeom prst="rect">
              <a:avLst/>
            </a:prstGeom>
            <a:noFill/>
          </p:spPr>
          <p:txBody>
            <a:bodyPr wrap="square" rtlCol="0">
              <a:spAutoFit/>
            </a:bodyPr>
            <a:p>
              <a:endParaRPr lang="zh-CN" altLang="en-US"/>
            </a:p>
          </p:txBody>
        </p:sp>
        <p:sp>
          <p:nvSpPr>
            <p:cNvPr id="15" name="文本框 14"/>
            <p:cNvSpPr txBox="1"/>
            <p:nvPr/>
          </p:nvSpPr>
          <p:spPr>
            <a:xfrm>
              <a:off x="8776" y="5674"/>
              <a:ext cx="1650" cy="580"/>
            </a:xfrm>
            <a:prstGeom prst="rect">
              <a:avLst/>
            </a:prstGeom>
            <a:noFill/>
          </p:spPr>
          <p:txBody>
            <a:bodyPr wrap="square" rtlCol="0">
              <a:spAutoFit/>
            </a:bodyPr>
            <a:p>
              <a:r>
                <a:rPr lang="en-US" altLang="zh-CN" b="1">
                  <a:latin typeface="+mj-ea"/>
                  <a:ea typeface="+mj-ea"/>
                </a:rPr>
                <a:t>PART 4</a:t>
              </a:r>
              <a:endParaRPr lang="en-US" altLang="zh-CN" b="1">
                <a:latin typeface="+mj-ea"/>
                <a:ea typeface="+mj-ea"/>
              </a:endParaRPr>
            </a:p>
          </p:txBody>
        </p:sp>
        <p:sp>
          <p:nvSpPr>
            <p:cNvPr id="19" name="文本框 18"/>
            <p:cNvSpPr txBox="1"/>
            <p:nvPr/>
          </p:nvSpPr>
          <p:spPr>
            <a:xfrm>
              <a:off x="9092" y="6276"/>
              <a:ext cx="1008" cy="580"/>
            </a:xfrm>
            <a:prstGeom prst="rect">
              <a:avLst/>
            </a:prstGeom>
            <a:noFill/>
          </p:spPr>
          <p:txBody>
            <a:bodyPr wrap="none" rtlCol="0">
              <a:spAutoFit/>
            </a:bodyPr>
            <a:p>
              <a:r>
                <a:rPr lang="zh-CN" altLang="en-US" b="1"/>
                <a:t>总结</a:t>
              </a:r>
              <a:endParaRPr lang="zh-CN" altLang="en-US"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775960" y="864870"/>
            <a:ext cx="640080" cy="368300"/>
          </a:xfrm>
          <a:prstGeom prst="rect">
            <a:avLst/>
          </a:prstGeom>
          <a:noFill/>
        </p:spPr>
        <p:txBody>
          <a:bodyPr wrap="none" rtlCol="0">
            <a:spAutoFit/>
          </a:bodyPr>
          <a:p>
            <a:pPr algn="l"/>
            <a:r>
              <a:rPr lang="zh-CN" altLang="en-US" b="1">
                <a:solidFill>
                  <a:schemeClr val="tx1"/>
                </a:solidFill>
                <a:latin typeface="微软雅黑" panose="020B0503020204020204" charset="-122"/>
                <a:ea typeface="微软雅黑" panose="020B0503020204020204" charset="-122"/>
              </a:rPr>
              <a:t>总结</a:t>
            </a:r>
            <a:endParaRPr lang="zh-CN" altLang="en-US" b="1">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540385" y="1329055"/>
            <a:ext cx="11162030" cy="4707890"/>
          </a:xfrm>
          <a:prstGeom prst="rect">
            <a:avLst/>
          </a:prstGeom>
          <a:noFill/>
        </p:spPr>
        <p:txBody>
          <a:bodyPr wrap="square" rtlCol="0">
            <a:spAutoFit/>
          </a:bodyPr>
          <a:p>
            <a:pPr algn="l" fontAlgn="auto">
              <a:lnSpc>
                <a:spcPct val="150000"/>
              </a:lnSpc>
            </a:pPr>
            <a:r>
              <a:rPr lang="en-US" altLang="zh-CN"/>
              <a:t>          </a:t>
            </a:r>
            <a:r>
              <a:rPr lang="zh-CN" altLang="en-US" sz="2000"/>
              <a:t>通过课程设计，</a:t>
            </a:r>
            <a:r>
              <a:rPr lang="zh-CN" altLang="en-US" sz="2000">
                <a:sym typeface="+mn-ea"/>
              </a:rPr>
              <a:t>巩固和加深了对数据结构的理解，提高综合运用本课程所学知识的能力，培养了我选用参考书，查阅手册及文献资料的能力。培养独立思考，深入研究，分析问题、解决问题的能力。</a:t>
            </a:r>
            <a:r>
              <a:rPr lang="zh-CN" altLang="en-US" sz="2000"/>
              <a:t>培养了我严肃认真的工作作风，逐步建立正确的生产观念、经济观念和全局观念。</a:t>
            </a:r>
            <a:r>
              <a:rPr lang="zh-CN" altLang="en-US" sz="2000">
                <a:sym typeface="+mn-ea"/>
              </a:rPr>
              <a:t>通过实际编译系统的分析设计、编程调试，掌握应用软件的分析方法和工程设计方法。</a:t>
            </a:r>
            <a:endParaRPr lang="zh-CN" altLang="en-US" sz="2000">
              <a:sym typeface="+mn-ea"/>
            </a:endParaRPr>
          </a:p>
          <a:p>
            <a:pPr algn="l" fontAlgn="auto">
              <a:lnSpc>
                <a:spcPct val="150000"/>
              </a:lnSpc>
            </a:pPr>
            <a:r>
              <a:rPr lang="en-US" altLang="zh-CN" sz="2000"/>
              <a:t>         </a:t>
            </a:r>
            <a:r>
              <a:rPr lang="zh-CN" altLang="en-US" sz="2000"/>
              <a:t>编程时要认真仔细，出现错误要及时找出并改正，（其中对英语的要求也体现出来了，因为它说明错误的时候都是英语）遇到问题要去查相关的资料。反复的调试程序，最好是多找几个同学来对你的程序进行调试并听其对你的程序的建议，在他们不知道程序怎么写的时候完全以一个用户的身份来用对你的用户界面做一些建议，正所谓当局者迷旁观者清，把各个注意的问题要想到；同时要形成自己的编写程序与调试程序的风格，从每个细节出发，不放过每个知识点，注意与理论的联系和理论与实践的差别。</a:t>
            </a:r>
            <a:endParaRPr lang="zh-CN" altLang="en-US" sz="20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161030" y="309245"/>
            <a:ext cx="5869940" cy="623887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636645" y="5201285"/>
            <a:ext cx="140335" cy="140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674100" y="2109470"/>
            <a:ext cx="185420" cy="1854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5822950" y="1576070"/>
            <a:ext cx="546100" cy="54610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725160" y="1478915"/>
            <a:ext cx="740410" cy="74041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48045" y="1701165"/>
            <a:ext cx="295910" cy="295910"/>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482854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3448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99915" y="2536825"/>
            <a:ext cx="3387090" cy="368300"/>
          </a:xfrm>
          <a:prstGeom prst="rect">
            <a:avLst/>
          </a:prstGeom>
          <a:noFill/>
        </p:spPr>
        <p:txBody>
          <a:bodyPr wrap="square" rtlCol="0">
            <a:spAutoFit/>
          </a:bodyPr>
          <a:p>
            <a:r>
              <a:rPr lang="en-US" altLang="zh-CN"/>
              <a:t>TEMPLATE FOR BUSINESS REPORT</a:t>
            </a:r>
            <a:endParaRPr lang="en-US" altLang="zh-CN"/>
          </a:p>
        </p:txBody>
      </p:sp>
      <p:sp>
        <p:nvSpPr>
          <p:cNvPr id="14" name="文本框 13"/>
          <p:cNvSpPr txBox="1"/>
          <p:nvPr/>
        </p:nvSpPr>
        <p:spPr>
          <a:xfrm>
            <a:off x="4721225" y="3014345"/>
            <a:ext cx="2744470" cy="829945"/>
          </a:xfrm>
          <a:prstGeom prst="rect">
            <a:avLst/>
          </a:prstGeom>
          <a:noFill/>
        </p:spPr>
        <p:txBody>
          <a:bodyPr wrap="square" rtlCol="0">
            <a:spAutoFit/>
          </a:bodyPr>
          <a:p>
            <a:r>
              <a:rPr lang="zh-CN" altLang="en-US" sz="4800" b="1"/>
              <a:t>谢谢观看</a:t>
            </a:r>
            <a:endParaRPr lang="zh-CN" altLang="en-US" sz="4800" b="1"/>
          </a:p>
        </p:txBody>
      </p:sp>
      <p:sp>
        <p:nvSpPr>
          <p:cNvPr id="16" name="椭圆 15"/>
          <p:cNvSpPr/>
          <p:nvPr/>
        </p:nvSpPr>
        <p:spPr>
          <a:xfrm>
            <a:off x="3776980" y="534098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674100" y="199707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07100" y="5164455"/>
            <a:ext cx="177165" cy="177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23610" y="5518150"/>
            <a:ext cx="139700" cy="139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59805" y="5840730"/>
            <a:ext cx="73025" cy="73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176395" y="4065905"/>
            <a:ext cx="3840480" cy="922020"/>
          </a:xfrm>
          <a:prstGeom prst="rect">
            <a:avLst/>
          </a:prstGeom>
          <a:noFill/>
        </p:spPr>
        <p:txBody>
          <a:bodyPr wrap="none" rtlCol="0">
            <a:spAutoFit/>
          </a:bodyPr>
          <a:p>
            <a:r>
              <a:rPr lang="zh-CN"/>
              <a:t>小组组长：姜潆</a:t>
            </a:r>
            <a:endParaRPr lang="zh-CN"/>
          </a:p>
          <a:p>
            <a:r>
              <a:rPr lang="zh-CN"/>
              <a:t>小组成员</a:t>
            </a:r>
            <a:r>
              <a:rPr lang="zh-CN" altLang="en-US"/>
              <a:t>：黄璐瑶、周梦佳、任婷婷</a:t>
            </a:r>
            <a:endParaRPr lang="zh-CN" altLang="en-US"/>
          </a:p>
          <a:p>
            <a:r>
              <a:rPr lang="zh-CN" altLang="en-US"/>
              <a:t>指导老师：张万里</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5873750" y="1922780"/>
            <a:ext cx="443865" cy="443865"/>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794375" y="1844040"/>
            <a:ext cx="601980" cy="60198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75985" y="2024380"/>
            <a:ext cx="240665" cy="240665"/>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32935" y="2766695"/>
            <a:ext cx="3321685" cy="368300"/>
          </a:xfrm>
          <a:prstGeom prst="rect">
            <a:avLst/>
          </a:prstGeom>
          <a:noFill/>
        </p:spPr>
        <p:txBody>
          <a:bodyPr wrap="square" rtlCol="0">
            <a:spAutoFit/>
          </a:bodyPr>
          <a:p>
            <a:r>
              <a:rPr lang="en-US" altLang="zh-CN"/>
              <a:t>TEMPLATE FOR BUSINESS REPORT</a:t>
            </a:r>
            <a:endParaRPr lang="en-US" altLang="zh-CN"/>
          </a:p>
        </p:txBody>
      </p: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544820" y="3453765"/>
            <a:ext cx="1097280" cy="899795"/>
            <a:chOff x="8732" y="5439"/>
            <a:chExt cx="1728" cy="1417"/>
          </a:xfrm>
        </p:grpSpPr>
        <p:sp>
          <p:nvSpPr>
            <p:cNvPr id="5" name="文本框 4"/>
            <p:cNvSpPr txBox="1"/>
            <p:nvPr/>
          </p:nvSpPr>
          <p:spPr>
            <a:xfrm>
              <a:off x="8768" y="5439"/>
              <a:ext cx="397" cy="472"/>
            </a:xfrm>
            <a:prstGeom prst="rect">
              <a:avLst/>
            </a:prstGeom>
            <a:noFill/>
          </p:spPr>
          <p:txBody>
            <a:bodyPr wrap="square" rtlCol="0">
              <a:spAutoFit/>
            </a:bodyPr>
            <a:p>
              <a:endParaRPr lang="zh-CN" altLang="en-US"/>
            </a:p>
          </p:txBody>
        </p:sp>
        <p:sp>
          <p:nvSpPr>
            <p:cNvPr id="9" name="文本框 8"/>
            <p:cNvSpPr txBox="1"/>
            <p:nvPr/>
          </p:nvSpPr>
          <p:spPr>
            <a:xfrm>
              <a:off x="8776" y="5674"/>
              <a:ext cx="1650" cy="580"/>
            </a:xfrm>
            <a:prstGeom prst="rect">
              <a:avLst/>
            </a:prstGeom>
            <a:noFill/>
          </p:spPr>
          <p:txBody>
            <a:bodyPr wrap="square" rtlCol="0">
              <a:spAutoFit/>
            </a:bodyPr>
            <a:p>
              <a:r>
                <a:rPr lang="en-US" altLang="zh-CN" b="1">
                  <a:latin typeface="+mj-ea"/>
                  <a:ea typeface="+mj-ea"/>
                </a:rPr>
                <a:t>PART 1</a:t>
              </a:r>
              <a:endParaRPr lang="en-US" altLang="zh-CN" b="1">
                <a:latin typeface="+mj-ea"/>
                <a:ea typeface="+mj-ea"/>
              </a:endParaRPr>
            </a:p>
          </p:txBody>
        </p:sp>
        <p:sp>
          <p:nvSpPr>
            <p:cNvPr id="6" name="文本框 5"/>
            <p:cNvSpPr txBox="1"/>
            <p:nvPr/>
          </p:nvSpPr>
          <p:spPr>
            <a:xfrm>
              <a:off x="8732" y="6276"/>
              <a:ext cx="1728" cy="580"/>
            </a:xfrm>
            <a:prstGeom prst="rect">
              <a:avLst/>
            </a:prstGeom>
            <a:noFill/>
          </p:spPr>
          <p:txBody>
            <a:bodyPr wrap="none" rtlCol="0">
              <a:spAutoFit/>
            </a:bodyPr>
            <a:p>
              <a:r>
                <a:rPr lang="zh-CN" altLang="en-US" b="1"/>
                <a:t>系统分析</a:t>
              </a:r>
              <a:endParaRPr lang="zh-CN" altLang="en-US" b="1"/>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4935220" y="2233930"/>
            <a:ext cx="2854960" cy="3317875"/>
            <a:chOff x="6649" y="3337"/>
            <a:chExt cx="4496" cy="5225"/>
          </a:xfrm>
        </p:grpSpPr>
        <p:cxnSp>
          <p:nvCxnSpPr>
            <p:cNvPr id="6" name="直接连接符 5"/>
            <p:cNvCxnSpPr/>
            <p:nvPr/>
          </p:nvCxnSpPr>
          <p:spPr>
            <a:xfrm>
              <a:off x="6649" y="3337"/>
              <a:ext cx="4" cy="420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8070" y="798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9417" y="6598"/>
              <a:ext cx="1728" cy="580"/>
            </a:xfrm>
            <a:prstGeom prst="rect">
              <a:avLst/>
            </a:prstGeom>
            <a:noFill/>
          </p:spPr>
          <p:txBody>
            <a:bodyPr wrap="none" rtlCol="0" anchor="t">
              <a:spAutoFit/>
            </a:bodyPr>
            <a:p>
              <a:r>
                <a:rPr lang="zh-CN" altLang="en-US" b="1">
                  <a:sym typeface="+mn-ea"/>
                </a:rPr>
                <a:t>需求分析</a:t>
              </a:r>
              <a:endParaRPr lang="zh-CN" altLang="en-US"/>
            </a:p>
          </p:txBody>
        </p:sp>
      </p:grpSp>
      <p:sp>
        <p:nvSpPr>
          <p:cNvPr id="3" name="文本框 2"/>
          <p:cNvSpPr txBox="1"/>
          <p:nvPr/>
        </p:nvSpPr>
        <p:spPr>
          <a:xfrm>
            <a:off x="5547360" y="864870"/>
            <a:ext cx="1097280" cy="368300"/>
          </a:xfrm>
          <a:prstGeom prst="rect">
            <a:avLst/>
          </a:prstGeom>
          <a:noFill/>
        </p:spPr>
        <p:txBody>
          <a:bodyPr wrap="none" rtlCol="0">
            <a:spAutoFit/>
          </a:bodyPr>
          <a:p>
            <a:r>
              <a:rPr lang="zh-CN" altLang="en-US" b="1"/>
              <a:t>系统分析</a:t>
            </a:r>
            <a:endParaRPr lang="zh-CN" altLang="en-US" b="1"/>
          </a:p>
        </p:txBody>
      </p:sp>
      <p:sp>
        <p:nvSpPr>
          <p:cNvPr id="2" name="文本框 1"/>
          <p:cNvSpPr txBox="1"/>
          <p:nvPr/>
        </p:nvSpPr>
        <p:spPr>
          <a:xfrm>
            <a:off x="6692900" y="3418205"/>
            <a:ext cx="1097280" cy="368300"/>
          </a:xfrm>
          <a:prstGeom prst="rect">
            <a:avLst/>
          </a:prstGeom>
          <a:noFill/>
        </p:spPr>
        <p:txBody>
          <a:bodyPr wrap="none" rtlCol="0" anchor="t">
            <a:spAutoFit/>
          </a:bodyPr>
          <a:p>
            <a:r>
              <a:rPr lang="zh-CN" altLang="en-US" b="1">
                <a:sym typeface="+mn-ea"/>
              </a:rPr>
              <a:t>设计内容</a:t>
            </a:r>
            <a:endParaRPr lang="zh-CN" altLang="en-US"/>
          </a:p>
        </p:txBody>
      </p:sp>
      <p:sp>
        <p:nvSpPr>
          <p:cNvPr id="21" name="文本框 20"/>
          <p:cNvSpPr txBox="1"/>
          <p:nvPr/>
        </p:nvSpPr>
        <p:spPr>
          <a:xfrm>
            <a:off x="6692900" y="2531745"/>
            <a:ext cx="1097280" cy="368300"/>
          </a:xfrm>
          <a:prstGeom prst="rect">
            <a:avLst/>
          </a:prstGeom>
          <a:noFill/>
        </p:spPr>
        <p:txBody>
          <a:bodyPr wrap="none" rtlCol="0" anchor="t">
            <a:spAutoFit/>
          </a:bodyPr>
          <a:p>
            <a:r>
              <a:rPr lang="zh-CN" altLang="en-US" b="1">
                <a:sym typeface="+mn-ea"/>
              </a:rPr>
              <a:t>设计目的</a:t>
            </a:r>
            <a:endParaRPr lang="zh-CN" altLang="en-US"/>
          </a:p>
        </p:txBody>
      </p:sp>
      <p:grpSp>
        <p:nvGrpSpPr>
          <p:cNvPr id="30" name="组合 29"/>
          <p:cNvGrpSpPr/>
          <p:nvPr/>
        </p:nvGrpSpPr>
        <p:grpSpPr>
          <a:xfrm>
            <a:off x="2705735" y="3035300"/>
            <a:ext cx="1129030" cy="1129030"/>
            <a:chOff x="6792" y="3888"/>
            <a:chExt cx="5256" cy="5256"/>
          </a:xfrm>
        </p:grpSpPr>
        <p:sp>
          <p:nvSpPr>
            <p:cNvPr id="31" name="椭圆 30"/>
            <p:cNvSpPr/>
            <p:nvPr/>
          </p:nvSpPr>
          <p:spPr>
            <a:xfrm>
              <a:off x="6948" y="4044"/>
              <a:ext cx="4944" cy="49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792" y="3888"/>
              <a:ext cx="5256" cy="525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3" name="iconfont-1191-801542"/>
          <p:cNvSpPr/>
          <p:nvPr/>
        </p:nvSpPr>
        <p:spPr>
          <a:xfrm>
            <a:off x="3056582" y="3294973"/>
            <a:ext cx="474324" cy="609685"/>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2099310" y="2092325"/>
            <a:ext cx="2854960" cy="3317875"/>
            <a:chOff x="6649" y="3337"/>
            <a:chExt cx="4496" cy="5225"/>
          </a:xfrm>
        </p:grpSpPr>
        <p:cxnSp>
          <p:nvCxnSpPr>
            <p:cNvPr id="6" name="直接连接符 5"/>
            <p:cNvCxnSpPr/>
            <p:nvPr/>
          </p:nvCxnSpPr>
          <p:spPr>
            <a:xfrm>
              <a:off x="6649" y="3337"/>
              <a:ext cx="4" cy="420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8070" y="798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9417" y="6598"/>
              <a:ext cx="1728" cy="580"/>
            </a:xfrm>
            <a:prstGeom prst="rect">
              <a:avLst/>
            </a:prstGeom>
            <a:noFill/>
          </p:spPr>
          <p:txBody>
            <a:bodyPr wrap="none" rtlCol="0" anchor="t">
              <a:spAutoFit/>
            </a:bodyPr>
            <a:p>
              <a:r>
                <a:rPr lang="zh-CN" altLang="en-US" b="1">
                  <a:sym typeface="+mn-ea"/>
                </a:rPr>
                <a:t>需求分析</a:t>
              </a:r>
              <a:endParaRPr lang="zh-CN" altLang="en-US"/>
            </a:p>
          </p:txBody>
        </p:sp>
      </p:grpSp>
      <p:sp>
        <p:nvSpPr>
          <p:cNvPr id="3" name="文本框 2"/>
          <p:cNvSpPr txBox="1"/>
          <p:nvPr/>
        </p:nvSpPr>
        <p:spPr>
          <a:xfrm>
            <a:off x="5547360" y="864870"/>
            <a:ext cx="1097280" cy="368300"/>
          </a:xfrm>
          <a:prstGeom prst="rect">
            <a:avLst/>
          </a:prstGeom>
          <a:noFill/>
        </p:spPr>
        <p:txBody>
          <a:bodyPr wrap="none" rtlCol="0">
            <a:spAutoFit/>
          </a:bodyPr>
          <a:p>
            <a:r>
              <a:rPr lang="zh-CN" altLang="en-US" b="1"/>
              <a:t>系统分析</a:t>
            </a:r>
            <a:endParaRPr lang="zh-CN" altLang="en-US" b="1"/>
          </a:p>
        </p:txBody>
      </p:sp>
      <p:sp>
        <p:nvSpPr>
          <p:cNvPr id="2" name="文本框 1"/>
          <p:cNvSpPr txBox="1"/>
          <p:nvPr/>
        </p:nvSpPr>
        <p:spPr>
          <a:xfrm>
            <a:off x="3856990" y="3276600"/>
            <a:ext cx="1097280" cy="368300"/>
          </a:xfrm>
          <a:prstGeom prst="rect">
            <a:avLst/>
          </a:prstGeom>
          <a:noFill/>
        </p:spPr>
        <p:txBody>
          <a:bodyPr wrap="none" rtlCol="0" anchor="t">
            <a:spAutoFit/>
          </a:bodyPr>
          <a:p>
            <a:r>
              <a:rPr lang="zh-CN" altLang="en-US" b="1">
                <a:sym typeface="+mn-ea"/>
              </a:rPr>
              <a:t>设计内容</a:t>
            </a:r>
            <a:endParaRPr lang="zh-CN" altLang="en-US"/>
          </a:p>
        </p:txBody>
      </p:sp>
      <p:sp>
        <p:nvSpPr>
          <p:cNvPr id="21" name="文本框 20"/>
          <p:cNvSpPr txBox="1"/>
          <p:nvPr/>
        </p:nvSpPr>
        <p:spPr>
          <a:xfrm>
            <a:off x="3856990" y="2390140"/>
            <a:ext cx="1097280" cy="368300"/>
          </a:xfrm>
          <a:prstGeom prst="rect">
            <a:avLst/>
          </a:prstGeom>
          <a:noFill/>
        </p:spPr>
        <p:txBody>
          <a:bodyPr wrap="none" rtlCol="0" anchor="t">
            <a:spAutoFit/>
          </a:bodyPr>
          <a:p>
            <a:r>
              <a:rPr lang="zh-CN" altLang="en-US" b="1">
                <a:sym typeface="+mn-ea"/>
              </a:rPr>
              <a:t>设计目的</a:t>
            </a:r>
            <a:endParaRPr lang="zh-CN" altLang="en-US"/>
          </a:p>
        </p:txBody>
      </p:sp>
      <p:sp>
        <p:nvSpPr>
          <p:cNvPr id="37" name="文本框 36"/>
          <p:cNvSpPr txBox="1"/>
          <p:nvPr/>
        </p:nvSpPr>
        <p:spPr>
          <a:xfrm>
            <a:off x="6756400" y="2315210"/>
            <a:ext cx="3900170" cy="2999740"/>
          </a:xfrm>
          <a:prstGeom prst="rect">
            <a:avLst/>
          </a:prstGeom>
          <a:noFill/>
        </p:spPr>
        <p:txBody>
          <a:bodyPr wrap="square" rtlCol="0">
            <a:spAutoFit/>
          </a:bodyPr>
          <a:p>
            <a:pPr algn="l" fontAlgn="auto">
              <a:lnSpc>
                <a:spcPct val="150000"/>
              </a:lnSpc>
            </a:pPr>
            <a:r>
              <a:rPr lang="zh-CN" altLang="en-US">
                <a:sym typeface="+mn-ea"/>
              </a:rPr>
              <a:t>设计目的：</a:t>
            </a:r>
            <a:endParaRPr lang="zh-CN" altLang="en-US">
              <a:sym typeface="+mn-ea"/>
            </a:endParaRPr>
          </a:p>
          <a:p>
            <a:pPr algn="l" fontAlgn="auto">
              <a:lnSpc>
                <a:spcPct val="150000"/>
              </a:lnSpc>
            </a:pPr>
            <a:r>
              <a:rPr lang="zh-CN" altLang="en-US">
                <a:sym typeface="+mn-ea"/>
              </a:rPr>
              <a:t>综合运用数据结构课程中学到的几种典型数据结构，</a:t>
            </a:r>
            <a:r>
              <a:rPr lang="zh-CN" altLang="en-US">
                <a:sym typeface="+mn-ea"/>
              </a:rPr>
              <a:t>以及程序设计语言(C语言)，</a:t>
            </a:r>
            <a:r>
              <a:rPr lang="zh-CN" altLang="en-US">
                <a:sym typeface="+mn-ea"/>
              </a:rPr>
              <a:t>将知识应用于实际的方法，提高分析和解决问题的能力，增加综合能力，再自行实现一个较为完整的应用系统</a:t>
            </a:r>
            <a:r>
              <a:rPr lang="en-US" altLang="zh-CN">
                <a:sym typeface="+mn-ea"/>
              </a:rPr>
              <a:t>----</a:t>
            </a:r>
            <a:r>
              <a:rPr lang="zh-CN" altLang="en-US">
                <a:sym typeface="+mn-ea"/>
              </a:rPr>
              <a:t>学生信息管理系统。</a:t>
            </a:r>
            <a:endParaRPr lang="zh-CN" altLang="en-US"/>
          </a:p>
        </p:txBody>
      </p:sp>
      <p:sp>
        <p:nvSpPr>
          <p:cNvPr id="29" name="右箭头 28"/>
          <p:cNvSpPr/>
          <p:nvPr/>
        </p:nvSpPr>
        <p:spPr>
          <a:xfrm>
            <a:off x="5133340" y="2291715"/>
            <a:ext cx="1456690" cy="5645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30" name="组合 29"/>
          <p:cNvGrpSpPr/>
          <p:nvPr/>
        </p:nvGrpSpPr>
        <p:grpSpPr>
          <a:xfrm>
            <a:off x="405765" y="2896235"/>
            <a:ext cx="1129030" cy="1129030"/>
            <a:chOff x="6792" y="3888"/>
            <a:chExt cx="5256" cy="5256"/>
          </a:xfrm>
        </p:grpSpPr>
        <p:sp>
          <p:nvSpPr>
            <p:cNvPr id="31" name="椭圆 30"/>
            <p:cNvSpPr/>
            <p:nvPr/>
          </p:nvSpPr>
          <p:spPr>
            <a:xfrm>
              <a:off x="6948" y="4044"/>
              <a:ext cx="4944" cy="49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792" y="3888"/>
              <a:ext cx="5256" cy="525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3" name="iconfont-1191-801542"/>
          <p:cNvSpPr/>
          <p:nvPr/>
        </p:nvSpPr>
        <p:spPr>
          <a:xfrm>
            <a:off x="756612" y="3155908"/>
            <a:ext cx="474324" cy="609685"/>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2099310" y="2092325"/>
            <a:ext cx="2854960" cy="3317875"/>
            <a:chOff x="6649" y="3337"/>
            <a:chExt cx="4496" cy="5225"/>
          </a:xfrm>
        </p:grpSpPr>
        <p:cxnSp>
          <p:nvCxnSpPr>
            <p:cNvPr id="6" name="直接连接符 5"/>
            <p:cNvCxnSpPr/>
            <p:nvPr/>
          </p:nvCxnSpPr>
          <p:spPr>
            <a:xfrm>
              <a:off x="6649" y="3337"/>
              <a:ext cx="4" cy="420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8070" y="798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9417" y="6598"/>
              <a:ext cx="1728" cy="580"/>
            </a:xfrm>
            <a:prstGeom prst="rect">
              <a:avLst/>
            </a:prstGeom>
            <a:noFill/>
          </p:spPr>
          <p:txBody>
            <a:bodyPr wrap="none" rtlCol="0" anchor="t">
              <a:spAutoFit/>
            </a:bodyPr>
            <a:p>
              <a:r>
                <a:rPr lang="zh-CN" altLang="en-US" b="1">
                  <a:sym typeface="+mn-ea"/>
                </a:rPr>
                <a:t>需求分析</a:t>
              </a:r>
              <a:endParaRPr lang="zh-CN" altLang="en-US"/>
            </a:p>
          </p:txBody>
        </p:sp>
      </p:grpSp>
      <p:sp>
        <p:nvSpPr>
          <p:cNvPr id="3" name="文本框 2"/>
          <p:cNvSpPr txBox="1"/>
          <p:nvPr/>
        </p:nvSpPr>
        <p:spPr>
          <a:xfrm>
            <a:off x="5547360" y="864870"/>
            <a:ext cx="1097280" cy="368300"/>
          </a:xfrm>
          <a:prstGeom prst="rect">
            <a:avLst/>
          </a:prstGeom>
          <a:noFill/>
        </p:spPr>
        <p:txBody>
          <a:bodyPr wrap="none" rtlCol="0">
            <a:spAutoFit/>
          </a:bodyPr>
          <a:p>
            <a:r>
              <a:rPr lang="zh-CN" altLang="en-US" b="1"/>
              <a:t>系统分析</a:t>
            </a:r>
            <a:endParaRPr lang="zh-CN" altLang="en-US" b="1"/>
          </a:p>
        </p:txBody>
      </p:sp>
      <p:sp>
        <p:nvSpPr>
          <p:cNvPr id="2" name="文本框 1"/>
          <p:cNvSpPr txBox="1"/>
          <p:nvPr/>
        </p:nvSpPr>
        <p:spPr>
          <a:xfrm>
            <a:off x="3856990" y="3276600"/>
            <a:ext cx="1097280" cy="368300"/>
          </a:xfrm>
          <a:prstGeom prst="rect">
            <a:avLst/>
          </a:prstGeom>
          <a:noFill/>
        </p:spPr>
        <p:txBody>
          <a:bodyPr wrap="none" rtlCol="0" anchor="t">
            <a:spAutoFit/>
          </a:bodyPr>
          <a:p>
            <a:r>
              <a:rPr lang="zh-CN" altLang="en-US" b="1">
                <a:sym typeface="+mn-ea"/>
              </a:rPr>
              <a:t>设计内容</a:t>
            </a:r>
            <a:endParaRPr lang="zh-CN" altLang="en-US"/>
          </a:p>
        </p:txBody>
      </p:sp>
      <p:sp>
        <p:nvSpPr>
          <p:cNvPr id="21" name="文本框 20"/>
          <p:cNvSpPr txBox="1"/>
          <p:nvPr/>
        </p:nvSpPr>
        <p:spPr>
          <a:xfrm>
            <a:off x="3856990" y="2390140"/>
            <a:ext cx="1097280" cy="368300"/>
          </a:xfrm>
          <a:prstGeom prst="rect">
            <a:avLst/>
          </a:prstGeom>
          <a:noFill/>
        </p:spPr>
        <p:txBody>
          <a:bodyPr wrap="none" rtlCol="0" anchor="t">
            <a:spAutoFit/>
          </a:bodyPr>
          <a:p>
            <a:r>
              <a:rPr lang="zh-CN" altLang="en-US" b="1">
                <a:sym typeface="+mn-ea"/>
              </a:rPr>
              <a:t>设计目的</a:t>
            </a:r>
            <a:endParaRPr lang="zh-CN" altLang="en-US"/>
          </a:p>
        </p:txBody>
      </p:sp>
      <p:sp>
        <p:nvSpPr>
          <p:cNvPr id="29" name="右箭头 28"/>
          <p:cNvSpPr/>
          <p:nvPr/>
        </p:nvSpPr>
        <p:spPr>
          <a:xfrm>
            <a:off x="5090160" y="3178810"/>
            <a:ext cx="1544955" cy="5645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文本框 10"/>
          <p:cNvSpPr txBox="1"/>
          <p:nvPr/>
        </p:nvSpPr>
        <p:spPr>
          <a:xfrm>
            <a:off x="6834505" y="2189480"/>
            <a:ext cx="4373245" cy="2584450"/>
          </a:xfrm>
          <a:prstGeom prst="rect">
            <a:avLst/>
          </a:prstGeom>
          <a:noFill/>
        </p:spPr>
        <p:txBody>
          <a:bodyPr wrap="square" rtlCol="0">
            <a:spAutoFit/>
          </a:bodyPr>
          <a:p>
            <a:pPr algn="l" fontAlgn="auto">
              <a:lnSpc>
                <a:spcPct val="150000"/>
              </a:lnSpc>
            </a:pPr>
            <a:r>
              <a:rPr lang="zh-CN" altLang="en-US"/>
              <a:t>设计内容：</a:t>
            </a:r>
            <a:endParaRPr lang="zh-CN" altLang="en-US"/>
          </a:p>
          <a:p>
            <a:pPr algn="l" fontAlgn="auto">
              <a:lnSpc>
                <a:spcPct val="150000"/>
              </a:lnSpc>
            </a:pPr>
            <a:r>
              <a:rPr lang="zh-CN" altLang="en-US"/>
              <a:t>现需要编写一个学生信息管理系统，使用人群是辅导员和学生，辅导员可以对学生基本信息进行删除、修改和查看成绩排序，学生可以通过学号和姓名进行查找学生的信息。</a:t>
            </a:r>
            <a:endParaRPr lang="zh-CN" altLang="en-US"/>
          </a:p>
        </p:txBody>
      </p:sp>
      <p:grpSp>
        <p:nvGrpSpPr>
          <p:cNvPr id="30" name="组合 29"/>
          <p:cNvGrpSpPr/>
          <p:nvPr/>
        </p:nvGrpSpPr>
        <p:grpSpPr>
          <a:xfrm>
            <a:off x="405765" y="2896235"/>
            <a:ext cx="1129030" cy="1129030"/>
            <a:chOff x="6792" y="3888"/>
            <a:chExt cx="5256" cy="5256"/>
          </a:xfrm>
        </p:grpSpPr>
        <p:sp>
          <p:nvSpPr>
            <p:cNvPr id="31" name="椭圆 30"/>
            <p:cNvSpPr/>
            <p:nvPr/>
          </p:nvSpPr>
          <p:spPr>
            <a:xfrm>
              <a:off x="6948" y="4044"/>
              <a:ext cx="4944" cy="49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792" y="3888"/>
              <a:ext cx="5256" cy="525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3" name="iconfont-1191-801542"/>
          <p:cNvSpPr/>
          <p:nvPr/>
        </p:nvSpPr>
        <p:spPr>
          <a:xfrm>
            <a:off x="756612" y="3155908"/>
            <a:ext cx="474324" cy="609685"/>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2099310" y="2092325"/>
            <a:ext cx="2854960" cy="3317875"/>
            <a:chOff x="6649" y="3337"/>
            <a:chExt cx="4496" cy="5225"/>
          </a:xfrm>
        </p:grpSpPr>
        <p:cxnSp>
          <p:nvCxnSpPr>
            <p:cNvPr id="6" name="直接连接符 5"/>
            <p:cNvCxnSpPr/>
            <p:nvPr/>
          </p:nvCxnSpPr>
          <p:spPr>
            <a:xfrm>
              <a:off x="6649" y="3337"/>
              <a:ext cx="4" cy="420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8070" y="798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9417" y="6598"/>
              <a:ext cx="1728" cy="580"/>
            </a:xfrm>
            <a:prstGeom prst="rect">
              <a:avLst/>
            </a:prstGeom>
            <a:noFill/>
          </p:spPr>
          <p:txBody>
            <a:bodyPr wrap="none" rtlCol="0" anchor="t">
              <a:spAutoFit/>
            </a:bodyPr>
            <a:p>
              <a:r>
                <a:rPr lang="zh-CN" altLang="en-US" b="1">
                  <a:sym typeface="+mn-ea"/>
                </a:rPr>
                <a:t>需求分析</a:t>
              </a:r>
              <a:endParaRPr lang="zh-CN" altLang="en-US"/>
            </a:p>
          </p:txBody>
        </p:sp>
      </p:grpSp>
      <p:sp>
        <p:nvSpPr>
          <p:cNvPr id="3" name="文本框 2"/>
          <p:cNvSpPr txBox="1"/>
          <p:nvPr/>
        </p:nvSpPr>
        <p:spPr>
          <a:xfrm>
            <a:off x="5547360" y="864870"/>
            <a:ext cx="1097280" cy="368300"/>
          </a:xfrm>
          <a:prstGeom prst="rect">
            <a:avLst/>
          </a:prstGeom>
          <a:noFill/>
        </p:spPr>
        <p:txBody>
          <a:bodyPr wrap="none" rtlCol="0">
            <a:spAutoFit/>
          </a:bodyPr>
          <a:p>
            <a:r>
              <a:rPr lang="zh-CN" altLang="en-US" b="1"/>
              <a:t>系统分析</a:t>
            </a:r>
            <a:endParaRPr lang="zh-CN" altLang="en-US" b="1"/>
          </a:p>
        </p:txBody>
      </p:sp>
      <p:sp>
        <p:nvSpPr>
          <p:cNvPr id="2" name="文本框 1"/>
          <p:cNvSpPr txBox="1"/>
          <p:nvPr/>
        </p:nvSpPr>
        <p:spPr>
          <a:xfrm>
            <a:off x="3856990" y="3276600"/>
            <a:ext cx="1097280" cy="368300"/>
          </a:xfrm>
          <a:prstGeom prst="rect">
            <a:avLst/>
          </a:prstGeom>
          <a:noFill/>
        </p:spPr>
        <p:txBody>
          <a:bodyPr wrap="none" rtlCol="0" anchor="t">
            <a:spAutoFit/>
          </a:bodyPr>
          <a:p>
            <a:r>
              <a:rPr lang="zh-CN" altLang="en-US" b="1">
                <a:sym typeface="+mn-ea"/>
              </a:rPr>
              <a:t>设计内容</a:t>
            </a:r>
            <a:endParaRPr lang="zh-CN" altLang="en-US"/>
          </a:p>
        </p:txBody>
      </p:sp>
      <p:sp>
        <p:nvSpPr>
          <p:cNvPr id="21" name="文本框 20"/>
          <p:cNvSpPr txBox="1"/>
          <p:nvPr/>
        </p:nvSpPr>
        <p:spPr>
          <a:xfrm>
            <a:off x="3856990" y="2390140"/>
            <a:ext cx="1097280" cy="368300"/>
          </a:xfrm>
          <a:prstGeom prst="rect">
            <a:avLst/>
          </a:prstGeom>
          <a:noFill/>
        </p:spPr>
        <p:txBody>
          <a:bodyPr wrap="none" rtlCol="0" anchor="t">
            <a:spAutoFit/>
          </a:bodyPr>
          <a:p>
            <a:r>
              <a:rPr lang="zh-CN" altLang="en-US" b="1">
                <a:sym typeface="+mn-ea"/>
              </a:rPr>
              <a:t>设计目的</a:t>
            </a:r>
            <a:endParaRPr lang="zh-CN" altLang="en-US"/>
          </a:p>
        </p:txBody>
      </p:sp>
      <p:sp>
        <p:nvSpPr>
          <p:cNvPr id="29" name="右箭头 28"/>
          <p:cNvSpPr/>
          <p:nvPr/>
        </p:nvSpPr>
        <p:spPr>
          <a:xfrm>
            <a:off x="5157470" y="4065270"/>
            <a:ext cx="1717675" cy="5645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文本框 10"/>
          <p:cNvSpPr txBox="1"/>
          <p:nvPr/>
        </p:nvSpPr>
        <p:spPr>
          <a:xfrm>
            <a:off x="7078345" y="1007110"/>
            <a:ext cx="4257040" cy="5492750"/>
          </a:xfrm>
          <a:prstGeom prst="rect">
            <a:avLst/>
          </a:prstGeom>
          <a:noFill/>
        </p:spPr>
        <p:txBody>
          <a:bodyPr wrap="square" rtlCol="0">
            <a:spAutoFit/>
          </a:bodyPr>
          <a:p>
            <a:pPr algn="l" fontAlgn="auto">
              <a:lnSpc>
                <a:spcPct val="150000"/>
              </a:lnSpc>
            </a:pPr>
            <a:r>
              <a:rPr lang="zh-CN" altLang="en-US"/>
              <a:t>需求分析</a:t>
            </a:r>
            <a:endParaRPr lang="zh-CN" altLang="en-US"/>
          </a:p>
          <a:p>
            <a:pPr algn="l" fontAlgn="auto">
              <a:lnSpc>
                <a:spcPct val="150000"/>
              </a:lnSpc>
            </a:pPr>
            <a:r>
              <a:rPr lang="zh-CN" altLang="en-US"/>
              <a:t>1.每位学生的信息有：学号、姓名、年龄、性别、地址、电话、专业、成绩等，用链表对学生的信息进行存储</a:t>
            </a:r>
            <a:endParaRPr lang="zh-CN" altLang="en-US"/>
          </a:p>
          <a:p>
            <a:pPr algn="l" fontAlgn="auto">
              <a:lnSpc>
                <a:spcPct val="150000"/>
              </a:lnSpc>
            </a:pPr>
            <a:r>
              <a:rPr lang="zh-CN" altLang="en-US"/>
              <a:t>2.全部数据可以只存放在内存中</a:t>
            </a:r>
            <a:endParaRPr lang="zh-CN" altLang="en-US"/>
          </a:p>
          <a:p>
            <a:pPr algn="l" fontAlgn="auto">
              <a:lnSpc>
                <a:spcPct val="150000"/>
              </a:lnSpc>
            </a:pPr>
            <a:r>
              <a:rPr lang="zh-CN" altLang="en-US"/>
              <a:t>3.系统中能实现的操作和功能</a:t>
            </a:r>
            <a:endParaRPr lang="zh-CN" altLang="en-US"/>
          </a:p>
          <a:p>
            <a:pPr algn="l" fontAlgn="auto">
              <a:lnSpc>
                <a:spcPct val="150000"/>
              </a:lnSpc>
            </a:pPr>
            <a:r>
              <a:rPr lang="zh-CN" altLang="en-US"/>
              <a:t>1）添加学生信息：</a:t>
            </a:r>
            <a:endParaRPr lang="zh-CN" altLang="en-US"/>
          </a:p>
          <a:p>
            <a:pPr algn="l" fontAlgn="auto">
              <a:lnSpc>
                <a:spcPct val="150000"/>
              </a:lnSpc>
            </a:pPr>
            <a:r>
              <a:rPr lang="zh-CN" altLang="en-US"/>
              <a:t>2）修改学生信息：</a:t>
            </a:r>
            <a:endParaRPr lang="zh-CN" altLang="en-US"/>
          </a:p>
          <a:p>
            <a:pPr algn="l" fontAlgn="auto">
              <a:lnSpc>
                <a:spcPct val="150000"/>
              </a:lnSpc>
            </a:pPr>
            <a:r>
              <a:rPr lang="zh-CN" altLang="en-US"/>
              <a:t>3）删除学生信息：</a:t>
            </a:r>
            <a:endParaRPr lang="zh-CN" altLang="en-US"/>
          </a:p>
          <a:p>
            <a:pPr algn="l" fontAlgn="auto">
              <a:lnSpc>
                <a:spcPct val="150000"/>
              </a:lnSpc>
            </a:pPr>
            <a:r>
              <a:rPr lang="zh-CN" altLang="en-US"/>
              <a:t>4）查询学生信息：</a:t>
            </a:r>
            <a:endParaRPr lang="zh-CN" altLang="en-US"/>
          </a:p>
          <a:p>
            <a:pPr algn="l" fontAlgn="auto">
              <a:lnSpc>
                <a:spcPct val="150000"/>
              </a:lnSpc>
            </a:pPr>
            <a:r>
              <a:rPr lang="zh-CN" altLang="en-US"/>
              <a:t>5）插入学生信息：</a:t>
            </a:r>
            <a:endParaRPr lang="zh-CN" altLang="en-US"/>
          </a:p>
          <a:p>
            <a:pPr algn="l" fontAlgn="auto">
              <a:lnSpc>
                <a:spcPct val="150000"/>
              </a:lnSpc>
            </a:pPr>
            <a:r>
              <a:rPr lang="zh-CN" altLang="en-US"/>
              <a:t>6）显示学生信息：</a:t>
            </a:r>
            <a:endParaRPr lang="zh-CN" altLang="en-US"/>
          </a:p>
          <a:p>
            <a:pPr algn="l" fontAlgn="auto">
              <a:lnSpc>
                <a:spcPct val="150000"/>
              </a:lnSpc>
            </a:pPr>
            <a:r>
              <a:rPr lang="zh-CN" altLang="en-US"/>
              <a:t>7）成绩升序排序：</a:t>
            </a:r>
            <a:endParaRPr lang="zh-CN" altLang="en-US"/>
          </a:p>
        </p:txBody>
      </p:sp>
      <p:grpSp>
        <p:nvGrpSpPr>
          <p:cNvPr id="30" name="组合 29"/>
          <p:cNvGrpSpPr/>
          <p:nvPr/>
        </p:nvGrpSpPr>
        <p:grpSpPr>
          <a:xfrm>
            <a:off x="405765" y="2896235"/>
            <a:ext cx="1129030" cy="1129030"/>
            <a:chOff x="6792" y="3888"/>
            <a:chExt cx="5256" cy="5256"/>
          </a:xfrm>
        </p:grpSpPr>
        <p:sp>
          <p:nvSpPr>
            <p:cNvPr id="31" name="椭圆 30"/>
            <p:cNvSpPr/>
            <p:nvPr/>
          </p:nvSpPr>
          <p:spPr>
            <a:xfrm>
              <a:off x="6948" y="4044"/>
              <a:ext cx="4944" cy="49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792" y="3888"/>
              <a:ext cx="5256" cy="525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3" name="iconfont-1191-801542"/>
          <p:cNvSpPr/>
          <p:nvPr/>
        </p:nvSpPr>
        <p:spPr>
          <a:xfrm>
            <a:off x="756612" y="3155908"/>
            <a:ext cx="474324" cy="609685"/>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79" y="4116"/>
              <a:ext cx="6434" cy="713"/>
            </a:xfrm>
            <a:prstGeom prst="rect">
              <a:avLst/>
            </a:prstGeom>
            <a:noFill/>
          </p:spPr>
          <p:txBody>
            <a:bodyPr wrap="square" rtlCol="0">
              <a:spAutoFit/>
            </a:bodyPr>
            <a:p>
              <a:r>
                <a:rPr lang="en-US" altLang="zh-CN"/>
                <a:t>TEMPLATE FOR BUSINESS REPORT</a:t>
              </a:r>
              <a:endParaRPr lang="en-US" altLang="zh-CN"/>
            </a:p>
          </p:txBody>
        </p: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20" name="组合 19"/>
          <p:cNvGrpSpPr/>
          <p:nvPr/>
        </p:nvGrpSpPr>
        <p:grpSpPr>
          <a:xfrm>
            <a:off x="5545455" y="3453765"/>
            <a:ext cx="1097280" cy="861695"/>
            <a:chOff x="8733" y="5439"/>
            <a:chExt cx="1728" cy="1357"/>
          </a:xfrm>
        </p:grpSpPr>
        <p:sp>
          <p:nvSpPr>
            <p:cNvPr id="21" name="文本框 20"/>
            <p:cNvSpPr txBox="1"/>
            <p:nvPr/>
          </p:nvSpPr>
          <p:spPr>
            <a:xfrm>
              <a:off x="8768" y="5439"/>
              <a:ext cx="397" cy="472"/>
            </a:xfrm>
            <a:prstGeom prst="rect">
              <a:avLst/>
            </a:prstGeom>
            <a:noFill/>
          </p:spPr>
          <p:txBody>
            <a:bodyPr wrap="square" rtlCol="0">
              <a:spAutoFit/>
            </a:bodyPr>
            <a:p>
              <a:endParaRPr lang="zh-CN" altLang="en-US"/>
            </a:p>
          </p:txBody>
        </p:sp>
        <p:sp>
          <p:nvSpPr>
            <p:cNvPr id="22" name="文本框 21"/>
            <p:cNvSpPr txBox="1"/>
            <p:nvPr/>
          </p:nvSpPr>
          <p:spPr>
            <a:xfrm>
              <a:off x="8776" y="5674"/>
              <a:ext cx="1650" cy="580"/>
            </a:xfrm>
            <a:prstGeom prst="rect">
              <a:avLst/>
            </a:prstGeom>
            <a:noFill/>
          </p:spPr>
          <p:txBody>
            <a:bodyPr wrap="square" rtlCol="0">
              <a:spAutoFit/>
            </a:bodyPr>
            <a:p>
              <a:r>
                <a:rPr lang="en-US" altLang="zh-CN" b="1">
                  <a:latin typeface="+mj-ea"/>
                  <a:ea typeface="+mj-ea"/>
                </a:rPr>
                <a:t>PART 2</a:t>
              </a:r>
              <a:endParaRPr lang="en-US" altLang="zh-CN" b="1">
                <a:latin typeface="+mj-ea"/>
                <a:ea typeface="+mj-ea"/>
              </a:endParaRPr>
            </a:p>
          </p:txBody>
        </p:sp>
        <p:sp>
          <p:nvSpPr>
            <p:cNvPr id="23" name="文本框 22"/>
            <p:cNvSpPr txBox="1"/>
            <p:nvPr/>
          </p:nvSpPr>
          <p:spPr>
            <a:xfrm>
              <a:off x="8733" y="6216"/>
              <a:ext cx="1728" cy="580"/>
            </a:xfrm>
            <a:prstGeom prst="rect">
              <a:avLst/>
            </a:prstGeom>
            <a:noFill/>
          </p:spPr>
          <p:txBody>
            <a:bodyPr wrap="none" rtlCol="0">
              <a:spAutoFit/>
            </a:bodyPr>
            <a:p>
              <a:r>
                <a:rPr lang="zh-CN" altLang="en-US" b="1"/>
                <a:t>系统设计</a:t>
              </a:r>
              <a:endParaRPr lang="zh-CN" altLang="en-US" b="1"/>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3" name="组合 22"/>
          <p:cNvGrpSpPr/>
          <p:nvPr/>
        </p:nvGrpSpPr>
        <p:grpSpPr>
          <a:xfrm>
            <a:off x="4141470" y="2835275"/>
            <a:ext cx="1188720" cy="1188720"/>
            <a:chOff x="6600" y="3320"/>
            <a:chExt cx="1872" cy="1872"/>
          </a:xfrm>
        </p:grpSpPr>
        <p:sp>
          <p:nvSpPr>
            <p:cNvPr id="4" name="椭圆 3"/>
            <p:cNvSpPr/>
            <p:nvPr/>
          </p:nvSpPr>
          <p:spPr>
            <a:xfrm>
              <a:off x="6600"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iconfont-1187-868319"/>
            <p:cNvSpPr/>
            <p:nvPr/>
          </p:nvSpPr>
          <p:spPr>
            <a:xfrm>
              <a:off x="7056" y="3776"/>
              <a:ext cx="960" cy="959"/>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9" name="组合 28"/>
          <p:cNvGrpSpPr/>
          <p:nvPr/>
        </p:nvGrpSpPr>
        <p:grpSpPr>
          <a:xfrm>
            <a:off x="9235440" y="2835910"/>
            <a:ext cx="1188720" cy="1188720"/>
            <a:chOff x="14094" y="3320"/>
            <a:chExt cx="1872" cy="1872"/>
          </a:xfrm>
        </p:grpSpPr>
        <p:sp>
          <p:nvSpPr>
            <p:cNvPr id="7" name="椭圆 6"/>
            <p:cNvSpPr/>
            <p:nvPr/>
          </p:nvSpPr>
          <p:spPr>
            <a:xfrm>
              <a:off x="14094"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iconfont-1187-868526"/>
            <p:cNvSpPr/>
            <p:nvPr/>
          </p:nvSpPr>
          <p:spPr>
            <a:xfrm>
              <a:off x="14584" y="3777"/>
              <a:ext cx="891" cy="960"/>
            </a:xfrm>
            <a:custGeom>
              <a:avLst/>
              <a:gdLst>
                <a:gd name="T0" fmla="*/ 10712 w 11708"/>
                <a:gd name="T1" fmla="*/ 21 h 12613"/>
                <a:gd name="T2" fmla="*/ 10456 w 11708"/>
                <a:gd name="T3" fmla="*/ 20 h 12613"/>
                <a:gd name="T4" fmla="*/ 10325 w 11708"/>
                <a:gd name="T5" fmla="*/ 47 h 12613"/>
                <a:gd name="T6" fmla="*/ 9395 w 11708"/>
                <a:gd name="T7" fmla="*/ 1216 h 12613"/>
                <a:gd name="T8" fmla="*/ 8433 w 11708"/>
                <a:gd name="T9" fmla="*/ 976 h 12613"/>
                <a:gd name="T10" fmla="*/ 7046 w 11708"/>
                <a:gd name="T11" fmla="*/ 1083 h 12613"/>
                <a:gd name="T12" fmla="*/ 4358 w 11708"/>
                <a:gd name="T13" fmla="*/ 2553 h 12613"/>
                <a:gd name="T14" fmla="*/ 3333 w 11708"/>
                <a:gd name="T15" fmla="*/ 3342 h 12613"/>
                <a:gd name="T16" fmla="*/ 1854 w 11708"/>
                <a:gd name="T17" fmla="*/ 3755 h 12613"/>
                <a:gd name="T18" fmla="*/ 728 w 11708"/>
                <a:gd name="T19" fmla="*/ 4023 h 12613"/>
                <a:gd name="T20" fmla="*/ 53 w 11708"/>
                <a:gd name="T21" fmla="*/ 4850 h 12613"/>
                <a:gd name="T22" fmla="*/ 32 w 11708"/>
                <a:gd name="T23" fmla="*/ 4916 h 12613"/>
                <a:gd name="T24" fmla="*/ 14 w 11708"/>
                <a:gd name="T25" fmla="*/ 4929 h 12613"/>
                <a:gd name="T26" fmla="*/ 0 w 11708"/>
                <a:gd name="T27" fmla="*/ 5056 h 12613"/>
                <a:gd name="T28" fmla="*/ 0 w 11708"/>
                <a:gd name="T29" fmla="*/ 5084 h 12613"/>
                <a:gd name="T30" fmla="*/ 0 w 11708"/>
                <a:gd name="T31" fmla="*/ 5282 h 12613"/>
                <a:gd name="T32" fmla="*/ 0 w 11708"/>
                <a:gd name="T33" fmla="*/ 5311 h 12613"/>
                <a:gd name="T34" fmla="*/ 15 w 11708"/>
                <a:gd name="T35" fmla="*/ 5466 h 12613"/>
                <a:gd name="T36" fmla="*/ 32 w 11708"/>
                <a:gd name="T37" fmla="*/ 5479 h 12613"/>
                <a:gd name="T38" fmla="*/ 320 w 11708"/>
                <a:gd name="T39" fmla="*/ 6494 h 12613"/>
                <a:gd name="T40" fmla="*/ 1657 w 11708"/>
                <a:gd name="T41" fmla="*/ 8578 h 12613"/>
                <a:gd name="T42" fmla="*/ 4450 w 11708"/>
                <a:gd name="T43" fmla="*/ 10985 h 12613"/>
                <a:gd name="T44" fmla="*/ 6401 w 11708"/>
                <a:gd name="T45" fmla="*/ 11632 h 12613"/>
                <a:gd name="T46" fmla="*/ 7491 w 11708"/>
                <a:gd name="T47" fmla="*/ 11224 h 12613"/>
                <a:gd name="T48" fmla="*/ 7750 w 11708"/>
                <a:gd name="T49" fmla="*/ 10617 h 12613"/>
                <a:gd name="T50" fmla="*/ 8144 w 11708"/>
                <a:gd name="T51" fmla="*/ 9057 h 12613"/>
                <a:gd name="T52" fmla="*/ 8945 w 11708"/>
                <a:gd name="T53" fmla="*/ 7679 h 12613"/>
                <a:gd name="T54" fmla="*/ 10341 w 11708"/>
                <a:gd name="T55" fmla="*/ 5606 h 12613"/>
                <a:gd name="T56" fmla="*/ 10610 w 11708"/>
                <a:gd name="T57" fmla="*/ 2746 h 12613"/>
                <a:gd name="T58" fmla="*/ 10473 w 11708"/>
                <a:gd name="T59" fmla="*/ 2318 h 12613"/>
                <a:gd name="T60" fmla="*/ 11658 w 11708"/>
                <a:gd name="T61" fmla="*/ 1351 h 12613"/>
                <a:gd name="T62" fmla="*/ 11683 w 11708"/>
                <a:gd name="T63" fmla="*/ 1246 h 12613"/>
                <a:gd name="T64" fmla="*/ 11683 w 11708"/>
                <a:gd name="T65" fmla="*/ 1001 h 12613"/>
                <a:gd name="T66" fmla="*/ 10712 w 11708"/>
                <a:gd name="T67" fmla="*/ 21 h 12613"/>
                <a:gd name="T68" fmla="*/ 8713 w 11708"/>
                <a:gd name="T69" fmla="*/ 2115 h 12613"/>
                <a:gd name="T70" fmla="*/ 6525 w 11708"/>
                <a:gd name="T71" fmla="*/ 3424 h 12613"/>
                <a:gd name="T72" fmla="*/ 4830 w 11708"/>
                <a:gd name="T73" fmla="*/ 5301 h 12613"/>
                <a:gd name="T74" fmla="*/ 2957 w 11708"/>
                <a:gd name="T75" fmla="*/ 6660 h 12613"/>
                <a:gd name="T76" fmla="*/ 2478 w 11708"/>
                <a:gd name="T77" fmla="*/ 6777 h 12613"/>
                <a:gd name="T78" fmla="*/ 2124 w 11708"/>
                <a:gd name="T79" fmla="*/ 6695 h 12613"/>
                <a:gd name="T80" fmla="*/ 1497 w 11708"/>
                <a:gd name="T81" fmla="*/ 5850 h 12613"/>
                <a:gd name="T82" fmla="*/ 1467 w 11708"/>
                <a:gd name="T83" fmla="*/ 5684 h 12613"/>
                <a:gd name="T84" fmla="*/ 1554 w 11708"/>
                <a:gd name="T85" fmla="*/ 5585 h 12613"/>
                <a:gd name="T86" fmla="*/ 3506 w 11708"/>
                <a:gd name="T87" fmla="*/ 5044 h 12613"/>
                <a:gd name="T88" fmla="*/ 5285 w 11708"/>
                <a:gd name="T89" fmla="*/ 3681 h 12613"/>
                <a:gd name="T90" fmla="*/ 6672 w 11708"/>
                <a:gd name="T91" fmla="*/ 2456 h 12613"/>
                <a:gd name="T92" fmla="*/ 8576 w 11708"/>
                <a:gd name="T93" fmla="*/ 2025 h 12613"/>
                <a:gd name="T94" fmla="*/ 8712 w 11708"/>
                <a:gd name="T95" fmla="*/ 2060 h 12613"/>
                <a:gd name="T96" fmla="*/ 8713 w 11708"/>
                <a:gd name="T97" fmla="*/ 2115 h 12613"/>
                <a:gd name="T98" fmla="*/ 10542 w 11708"/>
                <a:gd name="T99" fmla="*/ 1734 h 12613"/>
                <a:gd name="T100" fmla="*/ 9969 w 11708"/>
                <a:gd name="T101" fmla="*/ 1170 h 12613"/>
                <a:gd name="T102" fmla="*/ 10533 w 11708"/>
                <a:gd name="T103" fmla="*/ 598 h 12613"/>
                <a:gd name="T104" fmla="*/ 11105 w 11708"/>
                <a:gd name="T105" fmla="*/ 1161 h 12613"/>
                <a:gd name="T106" fmla="*/ 10542 w 11708"/>
                <a:gd name="T107" fmla="*/ 1734 h 12613"/>
                <a:gd name="T108" fmla="*/ 4679 w 11708"/>
                <a:gd name="T109" fmla="*/ 11663 h 12613"/>
                <a:gd name="T110" fmla="*/ 3078 w 11708"/>
                <a:gd name="T111" fmla="*/ 10636 h 12613"/>
                <a:gd name="T112" fmla="*/ 2902 w 11708"/>
                <a:gd name="T113" fmla="*/ 10642 h 12613"/>
                <a:gd name="T114" fmla="*/ 2568 w 11708"/>
                <a:gd name="T115" fmla="*/ 11810 h 12613"/>
                <a:gd name="T116" fmla="*/ 3422 w 11708"/>
                <a:gd name="T117" fmla="*/ 12610 h 12613"/>
                <a:gd name="T118" fmla="*/ 3848 w 11708"/>
                <a:gd name="T119" fmla="*/ 12613 h 12613"/>
                <a:gd name="T120" fmla="*/ 4739 w 11708"/>
                <a:gd name="T121" fmla="*/ 11817 h 12613"/>
                <a:gd name="T122" fmla="*/ 4679 w 11708"/>
                <a:gd name="T123" fmla="*/ 11663 h 12613"/>
                <a:gd name="T124" fmla="*/ 4679 w 11708"/>
                <a:gd name="T125" fmla="*/ 11663 h 1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08" h="12613">
                  <a:moveTo>
                    <a:pt x="10712" y="21"/>
                  </a:moveTo>
                  <a:cubicBezTo>
                    <a:pt x="10627" y="18"/>
                    <a:pt x="10542" y="19"/>
                    <a:pt x="10456" y="20"/>
                  </a:cubicBezTo>
                  <a:cubicBezTo>
                    <a:pt x="10427" y="66"/>
                    <a:pt x="10358" y="9"/>
                    <a:pt x="10325" y="47"/>
                  </a:cubicBezTo>
                  <a:cubicBezTo>
                    <a:pt x="9728" y="203"/>
                    <a:pt x="9429" y="599"/>
                    <a:pt x="9395" y="1216"/>
                  </a:cubicBezTo>
                  <a:cubicBezTo>
                    <a:pt x="9078" y="1094"/>
                    <a:pt x="8763" y="1010"/>
                    <a:pt x="8433" y="976"/>
                  </a:cubicBezTo>
                  <a:cubicBezTo>
                    <a:pt x="7963" y="927"/>
                    <a:pt x="7502" y="974"/>
                    <a:pt x="7046" y="1083"/>
                  </a:cubicBezTo>
                  <a:cubicBezTo>
                    <a:pt x="6018" y="1331"/>
                    <a:pt x="5143" y="1861"/>
                    <a:pt x="4358" y="2553"/>
                  </a:cubicBezTo>
                  <a:cubicBezTo>
                    <a:pt x="4034" y="2839"/>
                    <a:pt x="3739" y="3160"/>
                    <a:pt x="3333" y="3342"/>
                  </a:cubicBezTo>
                  <a:cubicBezTo>
                    <a:pt x="2859" y="3553"/>
                    <a:pt x="2356" y="3651"/>
                    <a:pt x="1854" y="3755"/>
                  </a:cubicBezTo>
                  <a:cubicBezTo>
                    <a:pt x="1476" y="3833"/>
                    <a:pt x="1095" y="3895"/>
                    <a:pt x="728" y="4023"/>
                  </a:cubicBezTo>
                  <a:cubicBezTo>
                    <a:pt x="331" y="4162"/>
                    <a:pt x="116" y="4442"/>
                    <a:pt x="53" y="4850"/>
                  </a:cubicBezTo>
                  <a:cubicBezTo>
                    <a:pt x="50" y="4873"/>
                    <a:pt x="39" y="4894"/>
                    <a:pt x="32" y="4916"/>
                  </a:cubicBezTo>
                  <a:cubicBezTo>
                    <a:pt x="26" y="4925"/>
                    <a:pt x="20" y="4930"/>
                    <a:pt x="14" y="4929"/>
                  </a:cubicBezTo>
                  <a:cubicBezTo>
                    <a:pt x="9" y="4971"/>
                    <a:pt x="26" y="5016"/>
                    <a:pt x="0" y="5056"/>
                  </a:cubicBezTo>
                  <a:lnTo>
                    <a:pt x="0" y="5084"/>
                  </a:lnTo>
                  <a:cubicBezTo>
                    <a:pt x="22" y="5150"/>
                    <a:pt x="22" y="5216"/>
                    <a:pt x="0" y="5282"/>
                  </a:cubicBezTo>
                  <a:lnTo>
                    <a:pt x="0" y="5311"/>
                  </a:lnTo>
                  <a:cubicBezTo>
                    <a:pt x="28" y="5360"/>
                    <a:pt x="8" y="5415"/>
                    <a:pt x="15" y="5466"/>
                  </a:cubicBezTo>
                  <a:cubicBezTo>
                    <a:pt x="20" y="5466"/>
                    <a:pt x="26" y="5470"/>
                    <a:pt x="32" y="5479"/>
                  </a:cubicBezTo>
                  <a:cubicBezTo>
                    <a:pt x="100" y="5825"/>
                    <a:pt x="182" y="6167"/>
                    <a:pt x="320" y="6494"/>
                  </a:cubicBezTo>
                  <a:cubicBezTo>
                    <a:pt x="644" y="7267"/>
                    <a:pt x="1112" y="7948"/>
                    <a:pt x="1657" y="8578"/>
                  </a:cubicBezTo>
                  <a:cubicBezTo>
                    <a:pt x="2469" y="9518"/>
                    <a:pt x="3370" y="10357"/>
                    <a:pt x="4450" y="10985"/>
                  </a:cubicBezTo>
                  <a:cubicBezTo>
                    <a:pt x="5053" y="11336"/>
                    <a:pt x="5689" y="11607"/>
                    <a:pt x="6401" y="11632"/>
                  </a:cubicBezTo>
                  <a:cubicBezTo>
                    <a:pt x="6815" y="11647"/>
                    <a:pt x="7216" y="11591"/>
                    <a:pt x="7491" y="11224"/>
                  </a:cubicBezTo>
                  <a:cubicBezTo>
                    <a:pt x="7625" y="11045"/>
                    <a:pt x="7691" y="10831"/>
                    <a:pt x="7750" y="10617"/>
                  </a:cubicBezTo>
                  <a:cubicBezTo>
                    <a:pt x="7892" y="10100"/>
                    <a:pt x="7986" y="9571"/>
                    <a:pt x="8144" y="9057"/>
                  </a:cubicBezTo>
                  <a:cubicBezTo>
                    <a:pt x="8305" y="8535"/>
                    <a:pt x="8558" y="8071"/>
                    <a:pt x="8945" y="7679"/>
                  </a:cubicBezTo>
                  <a:cubicBezTo>
                    <a:pt x="9538" y="7075"/>
                    <a:pt x="10019" y="6392"/>
                    <a:pt x="10341" y="5606"/>
                  </a:cubicBezTo>
                  <a:cubicBezTo>
                    <a:pt x="10720" y="4681"/>
                    <a:pt x="10862" y="3731"/>
                    <a:pt x="10610" y="2746"/>
                  </a:cubicBezTo>
                  <a:cubicBezTo>
                    <a:pt x="10573" y="2601"/>
                    <a:pt x="10519" y="2460"/>
                    <a:pt x="10473" y="2318"/>
                  </a:cubicBezTo>
                  <a:cubicBezTo>
                    <a:pt x="11208" y="2202"/>
                    <a:pt x="11536" y="1935"/>
                    <a:pt x="11658" y="1351"/>
                  </a:cubicBezTo>
                  <a:cubicBezTo>
                    <a:pt x="11687" y="1326"/>
                    <a:pt x="11649" y="1269"/>
                    <a:pt x="11683" y="1246"/>
                  </a:cubicBezTo>
                  <a:lnTo>
                    <a:pt x="11683" y="1001"/>
                  </a:lnTo>
                  <a:cubicBezTo>
                    <a:pt x="11708" y="530"/>
                    <a:pt x="11169" y="0"/>
                    <a:pt x="10712" y="21"/>
                  </a:cubicBezTo>
                  <a:close/>
                  <a:moveTo>
                    <a:pt x="8713" y="2115"/>
                  </a:moveTo>
                  <a:cubicBezTo>
                    <a:pt x="7823" y="2284"/>
                    <a:pt x="7160" y="2834"/>
                    <a:pt x="6525" y="3424"/>
                  </a:cubicBezTo>
                  <a:cubicBezTo>
                    <a:pt x="5905" y="3999"/>
                    <a:pt x="5362" y="4646"/>
                    <a:pt x="4830" y="5301"/>
                  </a:cubicBezTo>
                  <a:cubicBezTo>
                    <a:pt x="4327" y="5921"/>
                    <a:pt x="3724" y="6405"/>
                    <a:pt x="2957" y="6660"/>
                  </a:cubicBezTo>
                  <a:cubicBezTo>
                    <a:pt x="2802" y="6712"/>
                    <a:pt x="2638" y="6740"/>
                    <a:pt x="2478" y="6777"/>
                  </a:cubicBezTo>
                  <a:cubicBezTo>
                    <a:pt x="2347" y="6807"/>
                    <a:pt x="2235" y="6776"/>
                    <a:pt x="2124" y="6695"/>
                  </a:cubicBezTo>
                  <a:cubicBezTo>
                    <a:pt x="1826" y="6477"/>
                    <a:pt x="1597" y="6212"/>
                    <a:pt x="1497" y="5850"/>
                  </a:cubicBezTo>
                  <a:cubicBezTo>
                    <a:pt x="1482" y="5796"/>
                    <a:pt x="1476" y="5739"/>
                    <a:pt x="1467" y="5684"/>
                  </a:cubicBezTo>
                  <a:cubicBezTo>
                    <a:pt x="1456" y="5615"/>
                    <a:pt x="1473" y="5584"/>
                    <a:pt x="1554" y="5585"/>
                  </a:cubicBezTo>
                  <a:cubicBezTo>
                    <a:pt x="2257" y="5596"/>
                    <a:pt x="2897" y="5370"/>
                    <a:pt x="3506" y="5044"/>
                  </a:cubicBezTo>
                  <a:cubicBezTo>
                    <a:pt x="4172" y="4686"/>
                    <a:pt x="4738" y="4197"/>
                    <a:pt x="5285" y="3681"/>
                  </a:cubicBezTo>
                  <a:cubicBezTo>
                    <a:pt x="5733" y="3257"/>
                    <a:pt x="6159" y="2807"/>
                    <a:pt x="6672" y="2456"/>
                  </a:cubicBezTo>
                  <a:cubicBezTo>
                    <a:pt x="7250" y="2059"/>
                    <a:pt x="7882" y="1903"/>
                    <a:pt x="8576" y="2025"/>
                  </a:cubicBezTo>
                  <a:cubicBezTo>
                    <a:pt x="8622" y="2033"/>
                    <a:pt x="8667" y="2048"/>
                    <a:pt x="8712" y="2060"/>
                  </a:cubicBezTo>
                  <a:cubicBezTo>
                    <a:pt x="8730" y="2078"/>
                    <a:pt x="8729" y="2096"/>
                    <a:pt x="8713" y="2115"/>
                  </a:cubicBezTo>
                  <a:close/>
                  <a:moveTo>
                    <a:pt x="10542" y="1734"/>
                  </a:moveTo>
                  <a:cubicBezTo>
                    <a:pt x="10236" y="1738"/>
                    <a:pt x="9974" y="1480"/>
                    <a:pt x="9969" y="1170"/>
                  </a:cubicBezTo>
                  <a:cubicBezTo>
                    <a:pt x="9965" y="863"/>
                    <a:pt x="10223" y="602"/>
                    <a:pt x="10533" y="598"/>
                  </a:cubicBezTo>
                  <a:cubicBezTo>
                    <a:pt x="10843" y="595"/>
                    <a:pt x="11101" y="849"/>
                    <a:pt x="11105" y="1161"/>
                  </a:cubicBezTo>
                  <a:cubicBezTo>
                    <a:pt x="11109" y="1469"/>
                    <a:pt x="10852" y="1730"/>
                    <a:pt x="10542" y="1734"/>
                  </a:cubicBezTo>
                  <a:close/>
                  <a:moveTo>
                    <a:pt x="4679" y="11663"/>
                  </a:moveTo>
                  <a:cubicBezTo>
                    <a:pt x="4101" y="11390"/>
                    <a:pt x="3575" y="11034"/>
                    <a:pt x="3078" y="10636"/>
                  </a:cubicBezTo>
                  <a:cubicBezTo>
                    <a:pt x="3007" y="10579"/>
                    <a:pt x="2963" y="10583"/>
                    <a:pt x="2902" y="10642"/>
                  </a:cubicBezTo>
                  <a:cubicBezTo>
                    <a:pt x="2563" y="10967"/>
                    <a:pt x="2436" y="11355"/>
                    <a:pt x="2568" y="11810"/>
                  </a:cubicBezTo>
                  <a:cubicBezTo>
                    <a:pt x="2693" y="12243"/>
                    <a:pt x="2998" y="12493"/>
                    <a:pt x="3422" y="12610"/>
                  </a:cubicBezTo>
                  <a:cubicBezTo>
                    <a:pt x="3564" y="12611"/>
                    <a:pt x="3706" y="12612"/>
                    <a:pt x="3848" y="12613"/>
                  </a:cubicBezTo>
                  <a:cubicBezTo>
                    <a:pt x="4294" y="12515"/>
                    <a:pt x="4594" y="12254"/>
                    <a:pt x="4739" y="11817"/>
                  </a:cubicBezTo>
                  <a:cubicBezTo>
                    <a:pt x="4763" y="11744"/>
                    <a:pt x="4760" y="11701"/>
                    <a:pt x="4679" y="11663"/>
                  </a:cubicBezTo>
                  <a:close/>
                  <a:moveTo>
                    <a:pt x="4679" y="11663"/>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2" name="组合 21"/>
          <p:cNvGrpSpPr/>
          <p:nvPr/>
        </p:nvGrpSpPr>
        <p:grpSpPr>
          <a:xfrm>
            <a:off x="1609725" y="2835275"/>
            <a:ext cx="1188720" cy="1188720"/>
            <a:chOff x="2853" y="3320"/>
            <a:chExt cx="1872" cy="1872"/>
          </a:xfrm>
        </p:grpSpPr>
        <p:sp>
          <p:nvSpPr>
            <p:cNvPr id="3" name="椭圆 2"/>
            <p:cNvSpPr/>
            <p:nvPr/>
          </p:nvSpPr>
          <p:spPr>
            <a:xfrm>
              <a:off x="2853"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iconfont-1187-868526"/>
            <p:cNvSpPr/>
            <p:nvPr/>
          </p:nvSpPr>
          <p:spPr>
            <a:xfrm>
              <a:off x="3309" y="3982"/>
              <a:ext cx="960" cy="549"/>
            </a:xfrm>
            <a:custGeom>
              <a:avLst/>
              <a:gdLst>
                <a:gd name="T0" fmla="*/ 6403 w 12806"/>
                <a:gd name="T1" fmla="*/ 0 h 7319"/>
                <a:gd name="T2" fmla="*/ 0 w 12806"/>
                <a:gd name="T3" fmla="*/ 3659 h 7319"/>
                <a:gd name="T4" fmla="*/ 6403 w 12806"/>
                <a:gd name="T5" fmla="*/ 7319 h 7319"/>
                <a:gd name="T6" fmla="*/ 12806 w 12806"/>
                <a:gd name="T7" fmla="*/ 3701 h 7319"/>
                <a:gd name="T8" fmla="*/ 6403 w 12806"/>
                <a:gd name="T9" fmla="*/ 0 h 7319"/>
                <a:gd name="T10" fmla="*/ 6403 w 12806"/>
                <a:gd name="T11" fmla="*/ 6269 h 7319"/>
                <a:gd name="T12" fmla="*/ 3842 w 12806"/>
                <a:gd name="T13" fmla="*/ 3659 h 7319"/>
                <a:gd name="T14" fmla="*/ 6403 w 12806"/>
                <a:gd name="T15" fmla="*/ 1050 h 7319"/>
                <a:gd name="T16" fmla="*/ 8965 w 12806"/>
                <a:gd name="T17" fmla="*/ 3659 h 7319"/>
                <a:gd name="T18" fmla="*/ 6403 w 12806"/>
                <a:gd name="T19" fmla="*/ 6269 h 7319"/>
                <a:gd name="T20" fmla="*/ 6403 w 12806"/>
                <a:gd name="T21" fmla="*/ 6269 h 7319"/>
                <a:gd name="T22" fmla="*/ 6403 w 12806"/>
                <a:gd name="T23" fmla="*/ 2744 h 7319"/>
                <a:gd name="T24" fmla="*/ 6621 w 12806"/>
                <a:gd name="T25" fmla="*/ 2151 h 7319"/>
                <a:gd name="T26" fmla="*/ 6403 w 12806"/>
                <a:gd name="T27" fmla="*/ 2135 h 7319"/>
                <a:gd name="T28" fmla="*/ 4908 w 12806"/>
                <a:gd name="T29" fmla="*/ 3659 h 7319"/>
                <a:gd name="T30" fmla="*/ 6403 w 12806"/>
                <a:gd name="T31" fmla="*/ 5183 h 7319"/>
                <a:gd name="T32" fmla="*/ 7898 w 12806"/>
                <a:gd name="T33" fmla="*/ 3659 h 7319"/>
                <a:gd name="T34" fmla="*/ 7886 w 12806"/>
                <a:gd name="T35" fmla="*/ 3461 h 7319"/>
                <a:gd name="T36" fmla="*/ 7319 w 12806"/>
                <a:gd name="T37" fmla="*/ 3659 h 7319"/>
                <a:gd name="T38" fmla="*/ 6403 w 12806"/>
                <a:gd name="T39" fmla="*/ 2744 h 7319"/>
                <a:gd name="T40" fmla="*/ 6403 w 12806"/>
                <a:gd name="T41" fmla="*/ 2744 h 7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06" h="7319">
                  <a:moveTo>
                    <a:pt x="6403" y="0"/>
                  </a:moveTo>
                  <a:cubicBezTo>
                    <a:pt x="4063" y="0"/>
                    <a:pt x="2238" y="1396"/>
                    <a:pt x="0" y="3659"/>
                  </a:cubicBezTo>
                  <a:cubicBezTo>
                    <a:pt x="1927" y="5593"/>
                    <a:pt x="3544" y="7319"/>
                    <a:pt x="6403" y="7319"/>
                  </a:cubicBezTo>
                  <a:cubicBezTo>
                    <a:pt x="9259" y="7319"/>
                    <a:pt x="11359" y="5135"/>
                    <a:pt x="12806" y="3701"/>
                  </a:cubicBezTo>
                  <a:cubicBezTo>
                    <a:pt x="11327" y="2020"/>
                    <a:pt x="9227" y="0"/>
                    <a:pt x="6403" y="0"/>
                  </a:cubicBezTo>
                  <a:close/>
                  <a:moveTo>
                    <a:pt x="6403" y="6269"/>
                  </a:moveTo>
                  <a:cubicBezTo>
                    <a:pt x="4991" y="6269"/>
                    <a:pt x="3842" y="5097"/>
                    <a:pt x="3842" y="3659"/>
                  </a:cubicBezTo>
                  <a:cubicBezTo>
                    <a:pt x="3842" y="2219"/>
                    <a:pt x="4991" y="1050"/>
                    <a:pt x="6403" y="1050"/>
                  </a:cubicBezTo>
                  <a:cubicBezTo>
                    <a:pt x="7815" y="1050"/>
                    <a:pt x="8965" y="2222"/>
                    <a:pt x="8965" y="3659"/>
                  </a:cubicBezTo>
                  <a:cubicBezTo>
                    <a:pt x="8965" y="5100"/>
                    <a:pt x="7815" y="6269"/>
                    <a:pt x="6403" y="6269"/>
                  </a:cubicBezTo>
                  <a:close/>
                  <a:moveTo>
                    <a:pt x="6403" y="6269"/>
                  </a:moveTo>
                  <a:close/>
                  <a:moveTo>
                    <a:pt x="6403" y="2744"/>
                  </a:moveTo>
                  <a:cubicBezTo>
                    <a:pt x="6403" y="2516"/>
                    <a:pt x="6487" y="2311"/>
                    <a:pt x="6621" y="2151"/>
                  </a:cubicBezTo>
                  <a:cubicBezTo>
                    <a:pt x="6550" y="2138"/>
                    <a:pt x="6477" y="2135"/>
                    <a:pt x="6403" y="2135"/>
                  </a:cubicBezTo>
                  <a:cubicBezTo>
                    <a:pt x="5580" y="2135"/>
                    <a:pt x="4908" y="2817"/>
                    <a:pt x="4908" y="3659"/>
                  </a:cubicBezTo>
                  <a:cubicBezTo>
                    <a:pt x="4908" y="4501"/>
                    <a:pt x="5580" y="5183"/>
                    <a:pt x="6403" y="5183"/>
                  </a:cubicBezTo>
                  <a:cubicBezTo>
                    <a:pt x="7226" y="5183"/>
                    <a:pt x="7898" y="4501"/>
                    <a:pt x="7898" y="3659"/>
                  </a:cubicBezTo>
                  <a:cubicBezTo>
                    <a:pt x="7898" y="3592"/>
                    <a:pt x="7892" y="3528"/>
                    <a:pt x="7886" y="3461"/>
                  </a:cubicBezTo>
                  <a:cubicBezTo>
                    <a:pt x="7729" y="3582"/>
                    <a:pt x="7533" y="3659"/>
                    <a:pt x="7319" y="3659"/>
                  </a:cubicBezTo>
                  <a:cubicBezTo>
                    <a:pt x="6813" y="3659"/>
                    <a:pt x="6403" y="3249"/>
                    <a:pt x="6403" y="2744"/>
                  </a:cubicBezTo>
                  <a:close/>
                  <a:moveTo>
                    <a:pt x="6403" y="2744"/>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4" name="组合 23"/>
          <p:cNvGrpSpPr/>
          <p:nvPr/>
        </p:nvGrpSpPr>
        <p:grpSpPr>
          <a:xfrm>
            <a:off x="6673215" y="2836545"/>
            <a:ext cx="1188720" cy="1188720"/>
            <a:chOff x="10347" y="3320"/>
            <a:chExt cx="1872" cy="1872"/>
          </a:xfrm>
        </p:grpSpPr>
        <p:sp>
          <p:nvSpPr>
            <p:cNvPr id="5" name="椭圆 4"/>
            <p:cNvSpPr/>
            <p:nvPr/>
          </p:nvSpPr>
          <p:spPr>
            <a:xfrm>
              <a:off x="10347"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iconfont-1187-868125"/>
            <p:cNvSpPr/>
            <p:nvPr/>
          </p:nvSpPr>
          <p:spPr>
            <a:xfrm>
              <a:off x="10968" y="3777"/>
              <a:ext cx="630" cy="960"/>
            </a:xfrm>
            <a:custGeom>
              <a:avLst/>
              <a:gdLst>
                <a:gd name="T0" fmla="*/ 2621 w 8263"/>
                <a:gd name="T1" fmla="*/ 2307 h 12594"/>
                <a:gd name="T2" fmla="*/ 3643 w 8263"/>
                <a:gd name="T3" fmla="*/ 1308 h 12594"/>
                <a:gd name="T4" fmla="*/ 4777 w 8263"/>
                <a:gd name="T5" fmla="*/ 1308 h 12594"/>
                <a:gd name="T6" fmla="*/ 5799 w 8263"/>
                <a:gd name="T7" fmla="*/ 2307 h 12594"/>
                <a:gd name="T8" fmla="*/ 5799 w 8263"/>
                <a:gd name="T9" fmla="*/ 4735 h 12594"/>
                <a:gd name="T10" fmla="*/ 7139 w 8263"/>
                <a:gd name="T11" fmla="*/ 4735 h 12594"/>
                <a:gd name="T12" fmla="*/ 7139 w 8263"/>
                <a:gd name="T13" fmla="*/ 2307 h 12594"/>
                <a:gd name="T14" fmla="*/ 4777 w 8263"/>
                <a:gd name="T15" fmla="*/ 0 h 12594"/>
                <a:gd name="T16" fmla="*/ 3643 w 8263"/>
                <a:gd name="T17" fmla="*/ 0 h 12594"/>
                <a:gd name="T18" fmla="*/ 1282 w 8263"/>
                <a:gd name="T19" fmla="*/ 2307 h 12594"/>
                <a:gd name="T20" fmla="*/ 1282 w 8263"/>
                <a:gd name="T21" fmla="*/ 3426 h 12594"/>
                <a:gd name="T22" fmla="*/ 2621 w 8263"/>
                <a:gd name="T23" fmla="*/ 3426 h 12594"/>
                <a:gd name="T24" fmla="*/ 2621 w 8263"/>
                <a:gd name="T25" fmla="*/ 2307 h 12594"/>
                <a:gd name="T26" fmla="*/ 0 w 8263"/>
                <a:gd name="T27" fmla="*/ 5432 h 12594"/>
                <a:gd name="T28" fmla="*/ 0 w 8263"/>
                <a:gd name="T29" fmla="*/ 9095 h 12594"/>
                <a:gd name="T30" fmla="*/ 3581 w 8263"/>
                <a:gd name="T31" fmla="*/ 12594 h 12594"/>
                <a:gd name="T32" fmla="*/ 4683 w 8263"/>
                <a:gd name="T33" fmla="*/ 12594 h 12594"/>
                <a:gd name="T34" fmla="*/ 8263 w 8263"/>
                <a:gd name="T35" fmla="*/ 9095 h 12594"/>
                <a:gd name="T36" fmla="*/ 8263 w 8263"/>
                <a:gd name="T37" fmla="*/ 5432 h 12594"/>
                <a:gd name="T38" fmla="*/ 0 w 8263"/>
                <a:gd name="T39" fmla="*/ 5432 h 12594"/>
                <a:gd name="T40" fmla="*/ 4656 w 8263"/>
                <a:gd name="T41" fmla="*/ 8691 h 12594"/>
                <a:gd name="T42" fmla="*/ 4656 w 8263"/>
                <a:gd name="T43" fmla="*/ 10294 h 12594"/>
                <a:gd name="T44" fmla="*/ 4299 w 8263"/>
                <a:gd name="T45" fmla="*/ 10643 h 12594"/>
                <a:gd name="T46" fmla="*/ 3942 w 8263"/>
                <a:gd name="T47" fmla="*/ 10294 h 12594"/>
                <a:gd name="T48" fmla="*/ 3942 w 8263"/>
                <a:gd name="T49" fmla="*/ 8691 h 12594"/>
                <a:gd name="T50" fmla="*/ 3369 w 8263"/>
                <a:gd name="T51" fmla="*/ 7851 h 12594"/>
                <a:gd name="T52" fmla="*/ 4301 w 8263"/>
                <a:gd name="T53" fmla="*/ 6940 h 12594"/>
                <a:gd name="T54" fmla="*/ 5232 w 8263"/>
                <a:gd name="T55" fmla="*/ 7851 h 12594"/>
                <a:gd name="T56" fmla="*/ 4656 w 8263"/>
                <a:gd name="T57" fmla="*/ 8691 h 12594"/>
                <a:gd name="T58" fmla="*/ 4656 w 8263"/>
                <a:gd name="T59" fmla="*/ 8691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63" h="12594">
                  <a:moveTo>
                    <a:pt x="2621" y="2307"/>
                  </a:moveTo>
                  <a:cubicBezTo>
                    <a:pt x="2622" y="1756"/>
                    <a:pt x="3079" y="1309"/>
                    <a:pt x="3643" y="1308"/>
                  </a:cubicBezTo>
                  <a:lnTo>
                    <a:pt x="4777" y="1308"/>
                  </a:lnTo>
                  <a:cubicBezTo>
                    <a:pt x="5341" y="1309"/>
                    <a:pt x="5798" y="1756"/>
                    <a:pt x="5799" y="2307"/>
                  </a:cubicBezTo>
                  <a:lnTo>
                    <a:pt x="5799" y="4735"/>
                  </a:lnTo>
                  <a:lnTo>
                    <a:pt x="7139" y="4735"/>
                  </a:lnTo>
                  <a:lnTo>
                    <a:pt x="7139" y="2307"/>
                  </a:lnTo>
                  <a:cubicBezTo>
                    <a:pt x="7138" y="1033"/>
                    <a:pt x="6082" y="0"/>
                    <a:pt x="4777" y="0"/>
                  </a:cubicBezTo>
                  <a:lnTo>
                    <a:pt x="3643" y="0"/>
                  </a:lnTo>
                  <a:cubicBezTo>
                    <a:pt x="2339" y="0"/>
                    <a:pt x="1282" y="1033"/>
                    <a:pt x="1282" y="2307"/>
                  </a:cubicBezTo>
                  <a:lnTo>
                    <a:pt x="1282" y="3426"/>
                  </a:lnTo>
                  <a:lnTo>
                    <a:pt x="2621" y="3426"/>
                  </a:lnTo>
                  <a:lnTo>
                    <a:pt x="2621" y="2307"/>
                  </a:lnTo>
                  <a:close/>
                  <a:moveTo>
                    <a:pt x="0" y="5432"/>
                  </a:moveTo>
                  <a:lnTo>
                    <a:pt x="0" y="9095"/>
                  </a:lnTo>
                  <a:cubicBezTo>
                    <a:pt x="0" y="11029"/>
                    <a:pt x="1603" y="12594"/>
                    <a:pt x="3581" y="12594"/>
                  </a:cubicBezTo>
                  <a:lnTo>
                    <a:pt x="4683" y="12594"/>
                  </a:lnTo>
                  <a:cubicBezTo>
                    <a:pt x="6660" y="12594"/>
                    <a:pt x="8263" y="11028"/>
                    <a:pt x="8263" y="9095"/>
                  </a:cubicBezTo>
                  <a:lnTo>
                    <a:pt x="8263" y="5432"/>
                  </a:lnTo>
                  <a:lnTo>
                    <a:pt x="0" y="5432"/>
                  </a:lnTo>
                  <a:close/>
                  <a:moveTo>
                    <a:pt x="4656" y="8691"/>
                  </a:moveTo>
                  <a:lnTo>
                    <a:pt x="4656" y="10294"/>
                  </a:lnTo>
                  <a:cubicBezTo>
                    <a:pt x="4656" y="10486"/>
                    <a:pt x="4496" y="10643"/>
                    <a:pt x="4299" y="10643"/>
                  </a:cubicBezTo>
                  <a:cubicBezTo>
                    <a:pt x="4102" y="10643"/>
                    <a:pt x="3942" y="10486"/>
                    <a:pt x="3942" y="10294"/>
                  </a:cubicBezTo>
                  <a:lnTo>
                    <a:pt x="3942" y="8691"/>
                  </a:lnTo>
                  <a:cubicBezTo>
                    <a:pt x="3606" y="8553"/>
                    <a:pt x="3369" y="8229"/>
                    <a:pt x="3369" y="7851"/>
                  </a:cubicBezTo>
                  <a:cubicBezTo>
                    <a:pt x="3369" y="7348"/>
                    <a:pt x="3786" y="6940"/>
                    <a:pt x="4301" y="6940"/>
                  </a:cubicBezTo>
                  <a:cubicBezTo>
                    <a:pt x="4815" y="6940"/>
                    <a:pt x="5232" y="7348"/>
                    <a:pt x="5232" y="7851"/>
                  </a:cubicBezTo>
                  <a:cubicBezTo>
                    <a:pt x="5232" y="8230"/>
                    <a:pt x="4994" y="8555"/>
                    <a:pt x="4656" y="8691"/>
                  </a:cubicBezTo>
                  <a:close/>
                  <a:moveTo>
                    <a:pt x="4656" y="8691"/>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30" name="文本框 29"/>
          <p:cNvSpPr txBox="1"/>
          <p:nvPr/>
        </p:nvSpPr>
        <p:spPr>
          <a:xfrm>
            <a:off x="1768475" y="4143375"/>
            <a:ext cx="868680" cy="368300"/>
          </a:xfrm>
          <a:prstGeom prst="rect">
            <a:avLst/>
          </a:prstGeom>
          <a:noFill/>
        </p:spPr>
        <p:txBody>
          <a:bodyPr wrap="none" rtlCol="0">
            <a:spAutoFit/>
          </a:bodyPr>
          <a:p>
            <a:r>
              <a:rPr lang="zh-CN" altLang="en-US" b="1"/>
              <a:t>结构图</a:t>
            </a:r>
            <a:endParaRPr lang="zh-CN" altLang="en-US" b="1"/>
          </a:p>
        </p:txBody>
      </p:sp>
      <p:sp>
        <p:nvSpPr>
          <p:cNvPr id="31" name="文本框 30"/>
          <p:cNvSpPr txBox="1"/>
          <p:nvPr/>
        </p:nvSpPr>
        <p:spPr>
          <a:xfrm>
            <a:off x="4187190" y="4143375"/>
            <a:ext cx="1097280" cy="368300"/>
          </a:xfrm>
          <a:prstGeom prst="rect">
            <a:avLst/>
          </a:prstGeom>
          <a:noFill/>
        </p:spPr>
        <p:txBody>
          <a:bodyPr wrap="none" rtlCol="0">
            <a:spAutoFit/>
          </a:bodyPr>
          <a:p>
            <a:r>
              <a:rPr lang="zh-CN" altLang="en-US" b="1"/>
              <a:t>工作分配</a:t>
            </a:r>
            <a:endParaRPr lang="zh-CN" altLang="en-US" b="1"/>
          </a:p>
        </p:txBody>
      </p:sp>
      <p:sp>
        <p:nvSpPr>
          <p:cNvPr id="32" name="文本框 31"/>
          <p:cNvSpPr txBox="1"/>
          <p:nvPr/>
        </p:nvSpPr>
        <p:spPr>
          <a:xfrm>
            <a:off x="6833870" y="4143375"/>
            <a:ext cx="868680" cy="368300"/>
          </a:xfrm>
          <a:prstGeom prst="rect">
            <a:avLst/>
          </a:prstGeom>
          <a:noFill/>
        </p:spPr>
        <p:txBody>
          <a:bodyPr wrap="none" rtlCol="0">
            <a:spAutoFit/>
          </a:bodyPr>
          <a:p>
            <a:r>
              <a:rPr lang="zh-CN" altLang="en-US" b="1"/>
              <a:t>流程图</a:t>
            </a:r>
            <a:endParaRPr lang="zh-CN" altLang="en-US" b="1"/>
          </a:p>
        </p:txBody>
      </p:sp>
      <p:sp>
        <p:nvSpPr>
          <p:cNvPr id="33" name="文本框 32"/>
          <p:cNvSpPr txBox="1"/>
          <p:nvPr/>
        </p:nvSpPr>
        <p:spPr>
          <a:xfrm>
            <a:off x="9248775" y="4143375"/>
            <a:ext cx="1097280" cy="368300"/>
          </a:xfrm>
          <a:prstGeom prst="rect">
            <a:avLst/>
          </a:prstGeom>
          <a:noFill/>
        </p:spPr>
        <p:txBody>
          <a:bodyPr wrap="none" rtlCol="0">
            <a:spAutoFit/>
          </a:bodyPr>
          <a:p>
            <a:r>
              <a:rPr lang="zh-CN" altLang="en-US" b="1"/>
              <a:t>程序模块</a:t>
            </a:r>
            <a:endParaRPr lang="zh-CN" altLang="en-US" b="1"/>
          </a:p>
        </p:txBody>
      </p:sp>
      <p:sp>
        <p:nvSpPr>
          <p:cNvPr id="6" name="文本框 5"/>
          <p:cNvSpPr txBox="1"/>
          <p:nvPr/>
        </p:nvSpPr>
        <p:spPr>
          <a:xfrm>
            <a:off x="5522595" y="777875"/>
            <a:ext cx="1097280" cy="368300"/>
          </a:xfrm>
          <a:prstGeom prst="rect">
            <a:avLst/>
          </a:prstGeom>
          <a:noFill/>
        </p:spPr>
        <p:txBody>
          <a:bodyPr wrap="none" rtlCol="0">
            <a:spAutoFit/>
          </a:bodyPr>
          <a:p>
            <a:r>
              <a:rPr lang="zh-CN" altLang="en-US" b="1"/>
              <a:t>系统设计</a:t>
            </a:r>
            <a:endParaRPr lang="zh-CN" altLang="en-US" b="1"/>
          </a:p>
        </p:txBody>
      </p:sp>
    </p:spTree>
  </p:cSld>
  <p:clrMapOvr>
    <a:masterClrMapping/>
  </p:clrMapOvr>
</p:sld>
</file>

<file path=ppt/tags/tag1.xml><?xml version="1.0" encoding="utf-8"?>
<p:tagLst xmlns:p="http://schemas.openxmlformats.org/presentationml/2006/main">
  <p:tag name="KSO_WM_UNIT_PLACING_PICTURE_USER_VIEWPORT" val="{&quot;height&quot;:10561,&quot;width&quot;:8580}"/>
</p:tagLst>
</file>

<file path=ppt/tags/tag2.xml><?xml version="1.0" encoding="utf-8"?>
<p:tagLst xmlns:p="http://schemas.openxmlformats.org/presentationml/2006/main">
  <p:tag name="ISLIDE.ICON" val="#4079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1758</Words>
  <Application>WPS 演示</Application>
  <PresentationFormat>宽屏</PresentationFormat>
  <Paragraphs>276</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Calibri</vt:lpstr>
      <vt:lpstr>Arial Unicode MS</vt:lpstr>
      <vt:lpstr>黑体</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夜微凉ま雨輕殇</cp:lastModifiedBy>
  <cp:revision>22</cp:revision>
  <dcterms:created xsi:type="dcterms:W3CDTF">2020-12-22T07:35:00Z</dcterms:created>
  <dcterms:modified xsi:type="dcterms:W3CDTF">2022-01-06T11:13:17Z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v1.0_mb_oqBMCcGNWWz0AIle/O/diA==</vt:lpwstr>
  </property>
  <property fmtid="{D5CDD505-2E9C-101B-9397-08002B2CF9AE}" pid="4" name="ICV">
    <vt:lpwstr>7B8E3FDB8E3A412A88CF219DBA1AD297</vt:lpwstr>
  </property>
</Properties>
</file>