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23"/>
  </p:notesMasterIdLst>
  <p:handoutMasterIdLst>
    <p:handoutMasterId r:id="rId24"/>
  </p:handoutMasterIdLst>
  <p:sldIdLst>
    <p:sldId id="485" r:id="rId2"/>
    <p:sldId id="472" r:id="rId3"/>
    <p:sldId id="479" r:id="rId4"/>
    <p:sldId id="275" r:id="rId5"/>
    <p:sldId id="424" r:id="rId6"/>
    <p:sldId id="388" r:id="rId7"/>
    <p:sldId id="480" r:id="rId8"/>
    <p:sldId id="405" r:id="rId9"/>
    <p:sldId id="390" r:id="rId10"/>
    <p:sldId id="334" r:id="rId11"/>
    <p:sldId id="481" r:id="rId12"/>
    <p:sldId id="486" r:id="rId13"/>
    <p:sldId id="489" r:id="rId14"/>
    <p:sldId id="490" r:id="rId15"/>
    <p:sldId id="491" r:id="rId16"/>
    <p:sldId id="492" r:id="rId17"/>
    <p:sldId id="482" r:id="rId18"/>
    <p:sldId id="407" r:id="rId19"/>
    <p:sldId id="483" r:id="rId20"/>
    <p:sldId id="474" r:id="rId21"/>
    <p:sldId id="487" r:id="rId22"/>
  </p:sldIdLst>
  <p:sldSz cx="9144000" cy="5143500" type="screen16x9"/>
  <p:notesSz cx="6858000" cy="9144000"/>
  <p:custDataLst>
    <p:tags r:id="rId25"/>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1">
          <p15:clr>
            <a:srgbClr val="A4A3A4"/>
          </p15:clr>
        </p15:guide>
        <p15:guide id="4" orient="horz" pos="680">
          <p15:clr>
            <a:srgbClr val="A4A3A4"/>
          </p15:clr>
        </p15:guide>
        <p15:guide id="5" orient="horz" pos="2927">
          <p15:clr>
            <a:srgbClr val="A4A3A4"/>
          </p15:clr>
        </p15:guide>
        <p15:guide id="6" pos="2875">
          <p15:clr>
            <a:srgbClr val="A4A3A4"/>
          </p15:clr>
        </p15:guide>
        <p15:guide id="7" pos="373">
          <p15:clr>
            <a:srgbClr val="A4A3A4"/>
          </p15:clr>
        </p15:guide>
        <p15:guide id="8" pos="5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a:srgbClr val="F39700"/>
    <a:srgbClr val="909090"/>
    <a:srgbClr val="454545"/>
    <a:srgbClr val="FF8607"/>
    <a:srgbClr val="282828"/>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5494" autoAdjust="0"/>
  </p:normalViewPr>
  <p:slideViewPr>
    <p:cSldViewPr snapToGrid="0" snapToObjects="1">
      <p:cViewPr varScale="1">
        <p:scale>
          <a:sx n="75" d="100"/>
          <a:sy n="75" d="100"/>
        </p:scale>
        <p:origin x="53" y="326"/>
      </p:cViewPr>
      <p:guideLst>
        <p:guide orient="horz" pos="2160"/>
        <p:guide pos="3840"/>
        <p:guide orient="horz" pos="1621"/>
        <p:guide orient="horz" pos="680"/>
        <p:guide orient="horz" pos="2927"/>
        <p:guide pos="2875"/>
        <p:guide pos="373"/>
        <p:guide pos="53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2022/1/7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2022/1/7</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extLst>
      <p:ext uri="{BB962C8B-B14F-4D97-AF65-F5344CB8AC3E}">
        <p14:creationId xmlns:p14="http://schemas.microsoft.com/office/powerpoint/2010/main" val="1220401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400702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14</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15</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16</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17</a:t>
            </a:fld>
            <a:endParaRPr kumimoji="1" lang="zh-CN" altLang="en-US"/>
          </a:p>
        </p:txBody>
      </p:sp>
    </p:spTree>
    <p:extLst>
      <p:ext uri="{BB962C8B-B14F-4D97-AF65-F5344CB8AC3E}">
        <p14:creationId xmlns:p14="http://schemas.microsoft.com/office/powerpoint/2010/main" val="4007029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18</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19</a:t>
            </a:fld>
            <a:endParaRPr kumimoji="1" lang="zh-CN" altLang="en-US"/>
          </a:p>
        </p:txBody>
      </p:sp>
    </p:spTree>
    <p:extLst>
      <p:ext uri="{BB962C8B-B14F-4D97-AF65-F5344CB8AC3E}">
        <p14:creationId xmlns:p14="http://schemas.microsoft.com/office/powerpoint/2010/main" val="400702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extLst>
      <p:ext uri="{BB962C8B-B14F-4D97-AF65-F5344CB8AC3E}">
        <p14:creationId xmlns:p14="http://schemas.microsoft.com/office/powerpoint/2010/main" val="4007029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20</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21</a:t>
            </a:fld>
            <a:endParaRPr kumimoji="1"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4007029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extLst>
      <p:ext uri="{BB962C8B-B14F-4D97-AF65-F5344CB8AC3E}">
        <p14:creationId xmlns:p14="http://schemas.microsoft.com/office/powerpoint/2010/main" val="4007029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33920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itchFamily="34" charset="-122"/>
                <a:ea typeface="微软雅黑" pitchFamily="34" charset="-122"/>
              </a:rPr>
              <a:t>第 </a:t>
            </a:r>
            <a:fld id="{2EEF1883-7A0E-4F66-9932-E581691AD397}" type="slidenum">
              <a:rPr lang="zh-CN" altLang="en-US" sz="1200">
                <a:solidFill>
                  <a:schemeClr val="tx1">
                    <a:lumMod val="65000"/>
                    <a:lumOff val="35000"/>
                  </a:schemeClr>
                </a:solidFill>
              </a:rPr>
              <a:pPr algn="ctr">
                <a:defRPr/>
              </a:pPr>
              <a:t>‹#›</a:t>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itchFamily="34" charset="-122"/>
                <a:ea typeface="微软雅黑" pitchFamily="34" charset="-122"/>
              </a:rPr>
              <a:t>页</a:t>
            </a:r>
          </a:p>
        </p:txBody>
      </p:sp>
    </p:spTree>
    <p:extLst>
      <p:ext uri="{BB962C8B-B14F-4D97-AF65-F5344CB8AC3E}">
        <p14:creationId xmlns:p14="http://schemas.microsoft.com/office/powerpoint/2010/main" val="33928027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8725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079579"/>
      </p:ext>
    </p:extLst>
  </p:cSld>
  <p:clrMap bg1="lt1" tx1="dk1" bg2="lt2" tx2="dk2" accent1="accent1" accent2="accent2" accent3="accent3" accent4="accent4" accent5="accent5" accent6="accent6" hlink="hlink" folHlink="folHlink"/>
  <p:sldLayoutIdLst>
    <p:sldLayoutId id="2147483718" r:id="rId1"/>
    <p:sldLayoutId id="2147483725" r:id="rId2"/>
    <p:sldLayoutId id="2147483724" r:id="rId3"/>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2542581" y="3378424"/>
            <a:ext cx="1215717" cy="284693"/>
          </a:xfrm>
          <a:prstGeom prst="rect">
            <a:avLst/>
          </a:prstGeom>
          <a:noFill/>
        </p:spPr>
        <p:txBody>
          <a:bodyPr wrap="none" lIns="68580" tIns="34290" rIns="68580" bIns="34290" rtlCol="0">
            <a:spAutoFit/>
          </a:bodyPr>
          <a:lstStyle/>
          <a:p>
            <a:r>
              <a:rPr lang="zh-CN" altLang="en-US" b="1" dirty="0">
                <a:solidFill>
                  <a:srgbClr val="071F65"/>
                </a:solidFill>
                <a:latin typeface="微软雅黑" panose="020B0503020204020204" pitchFamily="34" charset="-122"/>
                <a:ea typeface="微软雅黑" panose="020B0503020204020204" pitchFamily="34" charset="-122"/>
                <a:cs typeface="微软雅黑"/>
              </a:rPr>
              <a:t>导师：张万里</a:t>
            </a:r>
            <a:endParaRPr lang="zh-CN" altLang="en-US" b="1" dirty="0">
              <a:latin typeface="微软雅黑" panose="020B0503020204020204" pitchFamily="34" charset="-122"/>
              <a:ea typeface="微软雅黑" panose="020B0503020204020204" pitchFamily="34" charset="-122"/>
              <a:cs typeface="微软雅黑"/>
            </a:endParaRPr>
          </a:p>
        </p:txBody>
      </p:sp>
      <p:sp>
        <p:nvSpPr>
          <p:cNvPr id="22" name="矩形 21"/>
          <p:cNvSpPr/>
          <p:nvPr/>
        </p:nvSpPr>
        <p:spPr>
          <a:xfrm>
            <a:off x="2542581" y="3820573"/>
            <a:ext cx="2398734" cy="284693"/>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小组成员：连先柔 王珊 黄滟</a:t>
            </a:r>
            <a:endParaRPr kumimoji="1" lang="en-US" altLang="zh-CN" b="1" dirty="0">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1972491" y="1589789"/>
            <a:ext cx="6675120" cy="838691"/>
          </a:xfrm>
          <a:prstGeom prst="rect">
            <a:avLst/>
          </a:prstGeom>
        </p:spPr>
        <p:txBody>
          <a:bodyPr wrap="square" lIns="68580" tIns="34290" rIns="68580" bIns="34290">
            <a:spAutoFit/>
          </a:bodyPr>
          <a:lstStyle/>
          <a:p>
            <a:r>
              <a:rPr lang="zh-CN" altLang="en-US" sz="5000" b="1" dirty="0">
                <a:solidFill>
                  <a:srgbClr val="071F65"/>
                </a:solidFill>
                <a:latin typeface="+mj-ea"/>
                <a:ea typeface="+mj-ea"/>
              </a:rPr>
              <a:t>景区景点导游系统设计</a:t>
            </a:r>
          </a:p>
        </p:txBody>
      </p:sp>
      <p:cxnSp>
        <p:nvCxnSpPr>
          <p:cNvPr id="24" name="直接连接符 23"/>
          <p:cNvCxnSpPr/>
          <p:nvPr/>
        </p:nvCxnSpPr>
        <p:spPr>
          <a:xfrm flipH="1">
            <a:off x="2542581" y="290016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529001" y="2978441"/>
            <a:ext cx="5045390" cy="284693"/>
          </a:xfrm>
          <a:prstGeom prst="rect">
            <a:avLst/>
          </a:prstGeom>
        </p:spPr>
        <p:txBody>
          <a:bodyPr wrap="square" lIns="68580" tIns="34290" rIns="68580" bIns="34290">
            <a:spAutoFit/>
          </a:bodyPr>
          <a:lstStyle/>
          <a:p>
            <a:r>
              <a:rPr lang="zh-CN" altLang="en-US" b="1" dirty="0">
                <a:latin typeface="微软雅黑" panose="020B0503020204020204" pitchFamily="34" charset="-122"/>
                <a:ea typeface="微软雅黑" panose="020B0503020204020204" pitchFamily="34" charset="-122"/>
              </a:rPr>
              <a:t>计算机与信息科学学院计算机科学与技术（</a:t>
            </a:r>
            <a:r>
              <a:rPr lang="en-US" altLang="zh-CN" b="1" dirty="0">
                <a:latin typeface="微软雅黑" panose="020B0503020204020204" pitchFamily="34" charset="-122"/>
                <a:ea typeface="微软雅黑" panose="020B0503020204020204" pitchFamily="34" charset="-122"/>
              </a:rPr>
              <a:t>3+2</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191</a:t>
            </a:r>
            <a:r>
              <a:rPr lang="zh-CN" altLang="en-US" b="1" dirty="0">
                <a:latin typeface="微软雅黑" panose="020B0503020204020204" pitchFamily="34" charset="-122"/>
                <a:ea typeface="微软雅黑" panose="020B0503020204020204" pitchFamily="34" charset="-122"/>
              </a:rPr>
              <a:t>班</a:t>
            </a:r>
          </a:p>
        </p:txBody>
      </p: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E1044689-B99D-4203-8627-1FAB7D052C96}"/>
              </a:ext>
            </a:extLst>
          </p:cNvPr>
          <p:cNvGrpSpPr/>
          <p:nvPr/>
        </p:nvGrpSpPr>
        <p:grpSpPr>
          <a:xfrm>
            <a:off x="2281726" y="621346"/>
            <a:ext cx="3787998" cy="910818"/>
            <a:chOff x="4804506" y="546680"/>
            <a:chExt cx="2671015" cy="676530"/>
          </a:xfrm>
        </p:grpSpPr>
        <p:pic>
          <p:nvPicPr>
            <p:cNvPr id="13" name="图片 12">
              <a:extLst>
                <a:ext uri="{FF2B5EF4-FFF2-40B4-BE49-F238E27FC236}">
                  <a16:creationId xmlns:a16="http://schemas.microsoft.com/office/drawing/2014/main" id="{BF112369-0558-492A-A57E-A1F4811A91B2}"/>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463842" y="546680"/>
              <a:ext cx="1923651" cy="411981"/>
            </a:xfrm>
            <a:prstGeom prst="rect">
              <a:avLst/>
            </a:prstGeom>
          </p:spPr>
        </p:pic>
        <p:pic>
          <p:nvPicPr>
            <p:cNvPr id="16" name="图片 15">
              <a:extLst>
                <a:ext uri="{FF2B5EF4-FFF2-40B4-BE49-F238E27FC236}">
                  <a16:creationId xmlns:a16="http://schemas.microsoft.com/office/drawing/2014/main" id="{44F3245D-BE89-41B2-B38B-CCE3F9AE09B9}"/>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04506" y="568307"/>
              <a:ext cx="663753" cy="654903"/>
            </a:xfrm>
            <a:prstGeom prst="rect">
              <a:avLst/>
            </a:prstGeom>
          </p:spPr>
        </p:pic>
        <p:sp>
          <p:nvSpPr>
            <p:cNvPr id="17" name="矩形 16">
              <a:extLst>
                <a:ext uri="{FF2B5EF4-FFF2-40B4-BE49-F238E27FC236}">
                  <a16:creationId xmlns:a16="http://schemas.microsoft.com/office/drawing/2014/main" id="{0F3095C1-C104-4991-90A5-1C995530B6B3}"/>
                </a:ext>
              </a:extLst>
            </p:cNvPr>
            <p:cNvSpPr/>
            <p:nvPr/>
          </p:nvSpPr>
          <p:spPr>
            <a:xfrm>
              <a:off x="5551870" y="992378"/>
              <a:ext cx="1923651" cy="223256"/>
            </a:xfrm>
            <a:prstGeom prst="rect">
              <a:avLst/>
            </a:prstGeom>
          </p:spPr>
          <p:txBody>
            <a:bodyPr wrap="square">
              <a:spAutoFit/>
            </a:bodyPr>
            <a:lstStyle/>
            <a:p>
              <a:r>
                <a:rPr lang="zh-CN" altLang="en-US" sz="1050" b="1" dirty="0">
                  <a:solidFill>
                    <a:srgbClr val="071F65"/>
                  </a:solidFill>
                  <a:latin typeface="隶书" panose="02010509060101010101" pitchFamily="49" charset="-122"/>
                  <a:ea typeface="隶书" panose="02010509060101010101" pitchFamily="49" charset="-122"/>
                </a:rPr>
                <a:t>Chongqing Normal University</a:t>
              </a:r>
            </a:p>
          </p:txBody>
        </p:sp>
      </p:grpSp>
      <p:sp>
        <p:nvSpPr>
          <p:cNvPr id="18" name="矩形 17">
            <a:extLst>
              <a:ext uri="{FF2B5EF4-FFF2-40B4-BE49-F238E27FC236}">
                <a16:creationId xmlns:a16="http://schemas.microsoft.com/office/drawing/2014/main" id="{73875199-251B-44F7-A58B-C5B3245F26CA}"/>
              </a:ext>
            </a:extLst>
          </p:cNvPr>
          <p:cNvSpPr/>
          <p:nvPr/>
        </p:nvSpPr>
        <p:spPr>
          <a:xfrm>
            <a:off x="3650457" y="2486125"/>
            <a:ext cx="2581715" cy="377026"/>
          </a:xfrm>
          <a:prstGeom prst="rect">
            <a:avLst/>
          </a:prstGeom>
        </p:spPr>
        <p:txBody>
          <a:bodyPr wrap="square" lIns="68580" tIns="34290" rIns="68580" bIns="34290">
            <a:spAutoFit/>
          </a:bodyPr>
          <a:lstStyle/>
          <a:p>
            <a:r>
              <a:rPr lang="zh-CN" altLang="en-US" sz="2000" b="1" dirty="0">
                <a:solidFill>
                  <a:srgbClr val="071F65"/>
                </a:solidFill>
                <a:latin typeface="+mj-ea"/>
                <a:ea typeface="+mj-ea"/>
              </a:rPr>
              <a:t>动物园景点导游系统</a:t>
            </a:r>
          </a:p>
        </p:txBody>
      </p:sp>
    </p:spTree>
    <p:extLst>
      <p:ext uri="{BB962C8B-B14F-4D97-AF65-F5344CB8AC3E}">
        <p14:creationId xmlns:p14="http://schemas.microsoft.com/office/powerpoint/2010/main" val="91231877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a:spLocks noChangeArrowheads="1"/>
          </p:cNvSpPr>
          <p:nvPr/>
        </p:nvSpPr>
        <p:spPr bwMode="auto">
          <a:xfrm>
            <a:off x="476188" y="177842"/>
            <a:ext cx="172354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实验主程序</a:t>
            </a:r>
          </a:p>
        </p:txBody>
      </p:sp>
      <p:sp>
        <p:nvSpPr>
          <p:cNvPr id="28" name="等腰三角形 2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2" name="椭圆 21"/>
          <p:cNvSpPr/>
          <p:nvPr/>
        </p:nvSpPr>
        <p:spPr>
          <a:xfrm>
            <a:off x="3727365" y="1944487"/>
            <a:ext cx="1787236" cy="1787236"/>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4620983" y="1566351"/>
            <a:ext cx="0" cy="558958"/>
          </a:xfrm>
          <a:prstGeom prst="line">
            <a:avLst/>
          </a:prstGeom>
          <a:ln w="63500">
            <a:solidFill>
              <a:schemeClr val="accent2"/>
            </a:solidFill>
            <a:head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5" name="直接连接符 24"/>
          <p:cNvCxnSpPr/>
          <p:nvPr/>
        </p:nvCxnSpPr>
        <p:spPr>
          <a:xfrm>
            <a:off x="4620983" y="3531998"/>
            <a:ext cx="0" cy="558000"/>
          </a:xfrm>
          <a:prstGeom prst="line">
            <a:avLst/>
          </a:prstGeom>
          <a:ln w="635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6" name="直接连接符 25"/>
          <p:cNvCxnSpPr/>
          <p:nvPr/>
        </p:nvCxnSpPr>
        <p:spPr>
          <a:xfrm rot="5400000">
            <a:off x="5620062" y="2559105"/>
            <a:ext cx="0" cy="558000"/>
          </a:xfrm>
          <a:prstGeom prst="line">
            <a:avLst/>
          </a:prstGeom>
          <a:ln w="63500">
            <a:solidFill>
              <a:schemeClr val="accent2"/>
            </a:solidFill>
            <a:head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9" name="直接连接符 28"/>
          <p:cNvCxnSpPr/>
          <p:nvPr/>
        </p:nvCxnSpPr>
        <p:spPr>
          <a:xfrm rot="5400000">
            <a:off x="3620424" y="2559105"/>
            <a:ext cx="0" cy="558000"/>
          </a:xfrm>
          <a:prstGeom prst="line">
            <a:avLst/>
          </a:prstGeom>
          <a:ln w="635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1" name="TextBox 30"/>
          <p:cNvSpPr txBox="1"/>
          <p:nvPr/>
        </p:nvSpPr>
        <p:spPr>
          <a:xfrm>
            <a:off x="5231308" y="1252572"/>
            <a:ext cx="2753926" cy="276999"/>
          </a:xfrm>
          <a:prstGeom prst="rect">
            <a:avLst/>
          </a:prstGeom>
          <a:noFill/>
        </p:spPr>
        <p:txBody>
          <a:bodyPr wrap="square" lIns="0" tIns="0" rIns="0" bIns="0" rtlCol="0">
            <a:spAutoFit/>
          </a:bodyPr>
          <a:lstStyle/>
          <a:p>
            <a:r>
              <a:rPr lang="zh-CN" altLang="en-US" sz="1800" b="1" dirty="0">
                <a:solidFill>
                  <a:schemeClr val="tx2"/>
                </a:solidFill>
                <a:latin typeface="微软雅黑" pitchFamily="34" charset="-122"/>
                <a:ea typeface="微软雅黑" pitchFamily="34" charset="-122"/>
              </a:rPr>
              <a:t>邻接表的存储结构创建</a:t>
            </a:r>
          </a:p>
        </p:txBody>
      </p:sp>
      <p:sp>
        <p:nvSpPr>
          <p:cNvPr id="33" name="TextBox 32"/>
          <p:cNvSpPr txBox="1"/>
          <p:nvPr/>
        </p:nvSpPr>
        <p:spPr>
          <a:xfrm>
            <a:off x="4381638" y="1067906"/>
            <a:ext cx="478689" cy="369332"/>
          </a:xfrm>
          <a:prstGeom prst="rect">
            <a:avLst/>
          </a:prstGeom>
          <a:noFill/>
        </p:spPr>
        <p:txBody>
          <a:bodyPr wrap="square" lIns="0" tIns="0" rIns="0" bIns="0" rtlCol="0">
            <a:spAutoFit/>
          </a:bodyPr>
          <a:lstStyle/>
          <a:p>
            <a:pPr algn="ctr"/>
            <a:r>
              <a:rPr lang="en-US" altLang="zh-CN" sz="2400" b="1" dirty="0">
                <a:solidFill>
                  <a:schemeClr val="tx2"/>
                </a:solidFill>
                <a:latin typeface="微软雅黑" pitchFamily="34" charset="-122"/>
                <a:ea typeface="微软雅黑" pitchFamily="34" charset="-122"/>
              </a:rPr>
              <a:t>01</a:t>
            </a:r>
            <a:endParaRPr lang="zh-CN" altLang="en-US" sz="2400" b="1" dirty="0">
              <a:solidFill>
                <a:schemeClr val="tx2"/>
              </a:solidFill>
              <a:latin typeface="微软雅黑" pitchFamily="34" charset="-122"/>
              <a:ea typeface="微软雅黑" pitchFamily="34" charset="-122"/>
            </a:endParaRPr>
          </a:p>
        </p:txBody>
      </p:sp>
      <p:sp>
        <p:nvSpPr>
          <p:cNvPr id="34" name="TextBox 33"/>
          <p:cNvSpPr txBox="1"/>
          <p:nvPr/>
        </p:nvSpPr>
        <p:spPr>
          <a:xfrm>
            <a:off x="5971070" y="2653440"/>
            <a:ext cx="478689" cy="369332"/>
          </a:xfrm>
          <a:prstGeom prst="rect">
            <a:avLst/>
          </a:prstGeom>
          <a:noFill/>
        </p:spPr>
        <p:txBody>
          <a:bodyPr wrap="square" lIns="0" tIns="0" rIns="0" bIns="0" rtlCol="0">
            <a:spAutoFit/>
          </a:bodyPr>
          <a:lstStyle/>
          <a:p>
            <a:pPr algn="ctr"/>
            <a:r>
              <a:rPr lang="en-US" altLang="zh-CN" sz="2400" b="1" dirty="0">
                <a:solidFill>
                  <a:schemeClr val="tx1">
                    <a:lumMod val="75000"/>
                    <a:lumOff val="25000"/>
                  </a:schemeClr>
                </a:solidFill>
                <a:latin typeface="微软雅黑" pitchFamily="34" charset="-122"/>
                <a:ea typeface="微软雅黑" pitchFamily="34" charset="-122"/>
              </a:rPr>
              <a:t>02</a:t>
            </a:r>
            <a:endParaRPr lang="zh-CN" altLang="en-US" sz="2400" b="1" dirty="0">
              <a:solidFill>
                <a:schemeClr val="tx1">
                  <a:lumMod val="75000"/>
                  <a:lumOff val="25000"/>
                </a:schemeClr>
              </a:solidFill>
              <a:latin typeface="微软雅黑" pitchFamily="34" charset="-122"/>
              <a:ea typeface="微软雅黑" pitchFamily="34" charset="-122"/>
            </a:endParaRPr>
          </a:p>
        </p:txBody>
      </p:sp>
      <p:sp>
        <p:nvSpPr>
          <p:cNvPr id="35" name="TextBox 34"/>
          <p:cNvSpPr txBox="1"/>
          <p:nvPr/>
        </p:nvSpPr>
        <p:spPr>
          <a:xfrm>
            <a:off x="6788208" y="2696621"/>
            <a:ext cx="2111426" cy="276999"/>
          </a:xfrm>
          <a:prstGeom prst="rect">
            <a:avLst/>
          </a:prstGeom>
          <a:noFill/>
        </p:spPr>
        <p:txBody>
          <a:bodyPr wrap="square" lIns="0" tIns="0" rIns="0" bIns="0" rtlCol="0">
            <a:spAutoFit/>
          </a:bodyPr>
          <a:lstStyle/>
          <a:p>
            <a:r>
              <a:rPr lang="zh-CN" altLang="en-US" sz="1800" b="1" dirty="0">
                <a:solidFill>
                  <a:schemeClr val="tx2"/>
                </a:solidFill>
                <a:latin typeface="微软雅黑" pitchFamily="34" charset="-122"/>
                <a:ea typeface="微软雅黑" pitchFamily="34" charset="-122"/>
              </a:rPr>
              <a:t>邻接矩阵的存储结构</a:t>
            </a:r>
          </a:p>
        </p:txBody>
      </p:sp>
      <p:sp>
        <p:nvSpPr>
          <p:cNvPr id="37" name="TextBox 36"/>
          <p:cNvSpPr txBox="1"/>
          <p:nvPr/>
        </p:nvSpPr>
        <p:spPr>
          <a:xfrm>
            <a:off x="4381638" y="4173122"/>
            <a:ext cx="478689" cy="369332"/>
          </a:xfrm>
          <a:prstGeom prst="rect">
            <a:avLst/>
          </a:prstGeom>
          <a:noFill/>
        </p:spPr>
        <p:txBody>
          <a:bodyPr wrap="square" lIns="0" tIns="0" rIns="0" bIns="0" rtlCol="0">
            <a:spAutoFit/>
          </a:bodyPr>
          <a:lstStyle/>
          <a:p>
            <a:pPr algn="ctr"/>
            <a:r>
              <a:rPr lang="en-US" altLang="zh-CN" sz="2400" b="1" dirty="0">
                <a:solidFill>
                  <a:schemeClr val="tx2"/>
                </a:solidFill>
                <a:latin typeface="微软雅黑" pitchFamily="34" charset="-122"/>
                <a:ea typeface="微软雅黑" pitchFamily="34" charset="-122"/>
              </a:rPr>
              <a:t>03</a:t>
            </a:r>
            <a:endParaRPr lang="zh-CN" altLang="en-US" sz="2400" b="1" dirty="0">
              <a:solidFill>
                <a:schemeClr val="tx2"/>
              </a:solidFill>
              <a:latin typeface="微软雅黑" pitchFamily="34" charset="-122"/>
              <a:ea typeface="微软雅黑" pitchFamily="34" charset="-122"/>
            </a:endParaRPr>
          </a:p>
        </p:txBody>
      </p:sp>
      <p:sp>
        <p:nvSpPr>
          <p:cNvPr id="38" name="TextBox 37"/>
          <p:cNvSpPr txBox="1"/>
          <p:nvPr/>
        </p:nvSpPr>
        <p:spPr>
          <a:xfrm>
            <a:off x="2835027" y="2653440"/>
            <a:ext cx="478689" cy="369332"/>
          </a:xfrm>
          <a:prstGeom prst="rect">
            <a:avLst/>
          </a:prstGeom>
          <a:noFill/>
        </p:spPr>
        <p:txBody>
          <a:bodyPr wrap="square" lIns="0" tIns="0" rIns="0" bIns="0" rtlCol="0">
            <a:spAutoFit/>
          </a:bodyPr>
          <a:lstStyle/>
          <a:p>
            <a:pPr algn="ctr"/>
            <a:r>
              <a:rPr lang="en-US" altLang="zh-CN" sz="2400" b="1" dirty="0">
                <a:solidFill>
                  <a:schemeClr val="tx1">
                    <a:lumMod val="75000"/>
                    <a:lumOff val="25000"/>
                  </a:schemeClr>
                </a:solidFill>
                <a:latin typeface="微软雅黑" pitchFamily="34" charset="-122"/>
                <a:ea typeface="微软雅黑" pitchFamily="34" charset="-122"/>
              </a:rPr>
              <a:t>04</a:t>
            </a:r>
            <a:endParaRPr lang="zh-CN" altLang="en-US" sz="2400" b="1" dirty="0">
              <a:solidFill>
                <a:schemeClr val="tx1">
                  <a:lumMod val="75000"/>
                  <a:lumOff val="25000"/>
                </a:schemeClr>
              </a:solidFill>
              <a:latin typeface="微软雅黑" pitchFamily="34" charset="-122"/>
              <a:ea typeface="微软雅黑" pitchFamily="34" charset="-122"/>
            </a:endParaRPr>
          </a:p>
        </p:txBody>
      </p:sp>
      <p:cxnSp>
        <p:nvCxnSpPr>
          <p:cNvPr id="39" name="直接连接符 38"/>
          <p:cNvCxnSpPr/>
          <p:nvPr/>
        </p:nvCxnSpPr>
        <p:spPr>
          <a:xfrm>
            <a:off x="5120828" y="1003920"/>
            <a:ext cx="0" cy="84191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3"/>
          </p:cNvCxnSpPr>
          <p:nvPr/>
        </p:nvCxnSpPr>
        <p:spPr>
          <a:xfrm>
            <a:off x="4860327" y="1252572"/>
            <a:ext cx="264712" cy="0"/>
          </a:xfrm>
          <a:prstGeom prst="line">
            <a:avLst/>
          </a:prstGeom>
          <a:ln>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697288" y="2407509"/>
            <a:ext cx="4210" cy="10399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436786" y="2816115"/>
            <a:ext cx="264712" cy="0"/>
          </a:xfrm>
          <a:prstGeom prst="line">
            <a:avLst/>
          </a:prstGeom>
          <a:ln>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075363" y="3894122"/>
            <a:ext cx="0" cy="7974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4075363" y="4357788"/>
            <a:ext cx="264712" cy="0"/>
          </a:xfrm>
          <a:prstGeom prst="line">
            <a:avLst/>
          </a:prstGeom>
          <a:ln>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553772" y="4235560"/>
            <a:ext cx="2653947" cy="276999"/>
          </a:xfrm>
          <a:prstGeom prst="rect">
            <a:avLst/>
          </a:prstGeom>
          <a:noFill/>
        </p:spPr>
        <p:txBody>
          <a:bodyPr wrap="square" lIns="0" tIns="0" rIns="0" bIns="0" rtlCol="0">
            <a:spAutoFit/>
          </a:bodyPr>
          <a:lstStyle/>
          <a:p>
            <a:r>
              <a:rPr lang="zh-CN" altLang="en-US" sz="1800" b="1" dirty="0">
                <a:solidFill>
                  <a:schemeClr val="tx2"/>
                </a:solidFill>
                <a:latin typeface="微软雅黑" pitchFamily="34" charset="-122"/>
                <a:ea typeface="微软雅黑" pitchFamily="34" charset="-122"/>
              </a:rPr>
              <a:t>弗洛伊德最短路径算法</a:t>
            </a:r>
          </a:p>
        </p:txBody>
      </p:sp>
      <p:cxnSp>
        <p:nvCxnSpPr>
          <p:cNvPr id="47" name="直接连接符 46"/>
          <p:cNvCxnSpPr/>
          <p:nvPr/>
        </p:nvCxnSpPr>
        <p:spPr>
          <a:xfrm>
            <a:off x="2544269" y="2407509"/>
            <a:ext cx="0" cy="10399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2544269" y="2816115"/>
            <a:ext cx="264712" cy="0"/>
          </a:xfrm>
          <a:prstGeom prst="line">
            <a:avLst/>
          </a:prstGeom>
          <a:ln>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83324" y="2694878"/>
            <a:ext cx="1849710" cy="276999"/>
          </a:xfrm>
          <a:prstGeom prst="rect">
            <a:avLst/>
          </a:prstGeom>
          <a:noFill/>
        </p:spPr>
        <p:txBody>
          <a:bodyPr wrap="square" lIns="0" tIns="0" rIns="0" bIns="0" rtlCol="0">
            <a:spAutoFit/>
          </a:bodyPr>
          <a:lstStyle/>
          <a:p>
            <a:r>
              <a:rPr lang="zh-CN" altLang="en-US" sz="1800" b="1" dirty="0">
                <a:solidFill>
                  <a:schemeClr val="tx2"/>
                </a:solidFill>
                <a:latin typeface="微软雅黑" pitchFamily="34" charset="-122"/>
                <a:ea typeface="微软雅黑" pitchFamily="34" charset="-122"/>
              </a:rPr>
              <a:t>深度优先遍历算法</a:t>
            </a:r>
          </a:p>
        </p:txBody>
      </p:sp>
      <p:sp>
        <p:nvSpPr>
          <p:cNvPr id="23" name="椭圆 22"/>
          <p:cNvSpPr/>
          <p:nvPr/>
        </p:nvSpPr>
        <p:spPr>
          <a:xfrm>
            <a:off x="3797071" y="2014193"/>
            <a:ext cx="1647824" cy="164782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918111" y="2499853"/>
            <a:ext cx="1422951" cy="584775"/>
          </a:xfrm>
          <a:prstGeom prst="rect">
            <a:avLst/>
          </a:prstGeom>
          <a:noFill/>
        </p:spPr>
        <p:txBody>
          <a:bodyPr wrap="square" rtlCol="0">
            <a:spAutoFit/>
          </a:bodyPr>
          <a:lstStyle/>
          <a:p>
            <a:pPr algn="ctr"/>
            <a:r>
              <a:rPr lang="zh-CN" altLang="en-US" sz="3200" b="1" dirty="0">
                <a:solidFill>
                  <a:schemeClr val="bg1"/>
                </a:solidFill>
                <a:latin typeface="微软雅黑" pitchFamily="34" charset="-122"/>
                <a:ea typeface="微软雅黑" pitchFamily="34" charset="-122"/>
              </a:rPr>
              <a:t>主程序</a:t>
            </a:r>
          </a:p>
        </p:txBody>
      </p:sp>
    </p:spTree>
    <p:extLst>
      <p:ext uri="{BB962C8B-B14F-4D97-AF65-F5344CB8AC3E}">
        <p14:creationId xmlns:p14="http://schemas.microsoft.com/office/powerpoint/2010/main" val="149725870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96060" y="-66029"/>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3</a:t>
            </a:r>
            <a:endParaRPr lang="zh-CN" altLang="en-US" sz="5400" b="1" dirty="0">
              <a:solidFill>
                <a:schemeClr val="bg1"/>
              </a:solidFill>
            </a:endParaRPr>
          </a:p>
        </p:txBody>
      </p:sp>
      <p:sp>
        <p:nvSpPr>
          <p:cNvPr id="29" name="矩形 28"/>
          <p:cNvSpPr/>
          <p:nvPr/>
        </p:nvSpPr>
        <p:spPr>
          <a:xfrm>
            <a:off x="4960617" y="2217716"/>
            <a:ext cx="1985159" cy="623248"/>
          </a:xfrm>
          <a:prstGeom prst="rect">
            <a:avLst/>
          </a:prstGeom>
        </p:spPr>
        <p:txBody>
          <a:bodyPr wrap="none" lIns="68580" tIns="34290" rIns="68580" bIns="34290">
            <a:spAutoFit/>
          </a:bodyPr>
          <a:lstStyle/>
          <a:p>
            <a:r>
              <a:rPr lang="zh-CN" altLang="en-US" sz="3600" b="1" dirty="0">
                <a:solidFill>
                  <a:schemeClr val="bg1"/>
                </a:solidFill>
              </a:rPr>
              <a:t>数据测试</a:t>
            </a:r>
          </a:p>
        </p:txBody>
      </p:sp>
      <p:pic>
        <p:nvPicPr>
          <p:cNvPr id="14" name="图片 13">
            <a:extLst>
              <a:ext uri="{FF2B5EF4-FFF2-40B4-BE49-F238E27FC236}">
                <a16:creationId xmlns:a16="http://schemas.microsoft.com/office/drawing/2014/main" id="{44F3245D-BE89-41B2-B38B-CCE3F9AE09B9}"/>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299616" y="1716027"/>
            <a:ext cx="1156277" cy="1171096"/>
          </a:xfrm>
          <a:prstGeom prst="rect">
            <a:avLst/>
          </a:prstGeom>
        </p:spPr>
      </p:pic>
    </p:spTree>
    <p:extLst>
      <p:ext uri="{BB962C8B-B14F-4D97-AF65-F5344CB8AC3E}">
        <p14:creationId xmlns:p14="http://schemas.microsoft.com/office/powerpoint/2010/main" val="110328856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数据测试</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742009" y="870659"/>
            <a:ext cx="5567351"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2" y="1474123"/>
              <a:ext cx="5688632" cy="358443"/>
            </a:xfrm>
            <a:prstGeom prst="rect">
              <a:avLst/>
            </a:prstGeom>
            <a:noFill/>
          </p:spPr>
          <p:txBody>
            <a:bodyPr wrap="square" rtlCol="0">
              <a:spAutoFit/>
            </a:bodyPr>
            <a:lstStyle/>
            <a:p>
              <a:r>
                <a:rPr lang="en-US" altLang="zh-CN" sz="1600" dirty="0">
                  <a:solidFill>
                    <a:srgbClr val="F8F8F8"/>
                  </a:solidFill>
                  <a:latin typeface="微软雅黑" pitchFamily="34" charset="-122"/>
                  <a:ea typeface="微软雅黑" pitchFamily="34" charset="-122"/>
                </a:rPr>
                <a:t>1</a:t>
              </a:r>
              <a:r>
                <a:rPr lang="zh-CN" altLang="en-US" sz="1600" dirty="0">
                  <a:solidFill>
                    <a:srgbClr val="F8F8F8"/>
                  </a:solidFill>
                  <a:latin typeface="微软雅黑" pitchFamily="34" charset="-122"/>
                  <a:ea typeface="微软雅黑" pitchFamily="34" charset="-122"/>
                </a:rPr>
                <a:t>、主菜单页面展示</a:t>
              </a:r>
            </a:p>
          </p:txBody>
        </p:sp>
      </p:grpSp>
      <p:pic>
        <p:nvPicPr>
          <p:cNvPr id="27" name="图片 26"/>
          <p:cNvPicPr/>
          <p:nvPr/>
        </p:nvPicPr>
        <p:blipFill>
          <a:blip r:embed="rId3"/>
          <a:stretch>
            <a:fillRect/>
          </a:stretch>
        </p:blipFill>
        <p:spPr>
          <a:xfrm>
            <a:off x="1077079" y="1345471"/>
            <a:ext cx="6347006" cy="3455125"/>
          </a:xfrm>
          <a:prstGeom prst="rect">
            <a:avLst/>
          </a:prstGeom>
        </p:spPr>
      </p:pic>
      <p:sp>
        <p:nvSpPr>
          <p:cNvPr id="2" name="矩形 1"/>
          <p:cNvSpPr/>
          <p:nvPr/>
        </p:nvSpPr>
        <p:spPr>
          <a:xfrm>
            <a:off x="1698170" y="1415143"/>
            <a:ext cx="5540829" cy="25418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143284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数据测试</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898763" y="808028"/>
            <a:ext cx="5763985"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3" y="1474123"/>
              <a:ext cx="5688633" cy="358443"/>
            </a:xfrm>
            <a:prstGeom prst="rect">
              <a:avLst/>
            </a:prstGeom>
            <a:noFill/>
          </p:spPr>
          <p:txBody>
            <a:bodyPr wrap="square" rtlCol="0">
              <a:spAutoFit/>
            </a:bodyPr>
            <a:lstStyle/>
            <a:p>
              <a:r>
                <a:rPr lang="en-US" altLang="zh-CN" sz="1600" dirty="0">
                  <a:solidFill>
                    <a:srgbClr val="F8F8F8"/>
                  </a:solidFill>
                  <a:latin typeface="微软雅黑" pitchFamily="34" charset="-122"/>
                  <a:ea typeface="微软雅黑" pitchFamily="34" charset="-122"/>
                </a:rPr>
                <a:t>2</a:t>
              </a:r>
              <a:r>
                <a:rPr lang="zh-CN" altLang="en-US" sz="1600" dirty="0">
                  <a:solidFill>
                    <a:srgbClr val="F8F8F8"/>
                  </a:solidFill>
                  <a:latin typeface="微软雅黑" pitchFamily="34" charset="-122"/>
                  <a:ea typeface="微软雅黑" pitchFamily="34" charset="-122"/>
                </a:rPr>
                <a:t>、	景点信息查询及两景点之间最短路径查询</a:t>
              </a:r>
            </a:p>
          </p:txBody>
        </p:sp>
      </p:grpSp>
      <p:pic>
        <p:nvPicPr>
          <p:cNvPr id="7" name="图片 6"/>
          <p:cNvPicPr/>
          <p:nvPr/>
        </p:nvPicPr>
        <p:blipFill>
          <a:blip r:embed="rId3"/>
          <a:stretch>
            <a:fillRect/>
          </a:stretch>
        </p:blipFill>
        <p:spPr>
          <a:xfrm>
            <a:off x="133640" y="1209118"/>
            <a:ext cx="4216084" cy="3396343"/>
          </a:xfrm>
          <a:prstGeom prst="rect">
            <a:avLst/>
          </a:prstGeom>
        </p:spPr>
      </p:pic>
      <p:pic>
        <p:nvPicPr>
          <p:cNvPr id="8" name="图片 7"/>
          <p:cNvPicPr/>
          <p:nvPr/>
        </p:nvPicPr>
        <p:blipFill>
          <a:blip r:embed="rId4"/>
          <a:stretch>
            <a:fillRect/>
          </a:stretch>
        </p:blipFill>
        <p:spPr>
          <a:xfrm>
            <a:off x="4325267" y="1170733"/>
            <a:ext cx="4674962" cy="3317162"/>
          </a:xfrm>
          <a:prstGeom prst="rect">
            <a:avLst/>
          </a:prstGeom>
        </p:spPr>
      </p:pic>
      <p:pic>
        <p:nvPicPr>
          <p:cNvPr id="9" name="图片 8"/>
          <p:cNvPicPr/>
          <p:nvPr/>
        </p:nvPicPr>
        <p:blipFill>
          <a:blip r:embed="rId5"/>
          <a:stretch>
            <a:fillRect/>
          </a:stretch>
        </p:blipFill>
        <p:spPr>
          <a:xfrm>
            <a:off x="2241682" y="3553093"/>
            <a:ext cx="2947035" cy="1521823"/>
          </a:xfrm>
          <a:prstGeom prst="rect">
            <a:avLst/>
          </a:prstGeom>
        </p:spPr>
      </p:pic>
      <p:cxnSp>
        <p:nvCxnSpPr>
          <p:cNvPr id="11" name="直接连接符 10"/>
          <p:cNvCxnSpPr/>
          <p:nvPr/>
        </p:nvCxnSpPr>
        <p:spPr>
          <a:xfrm>
            <a:off x="1184072" y="1616904"/>
            <a:ext cx="8915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024881" y="1600951"/>
            <a:ext cx="8915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33640" y="2237390"/>
            <a:ext cx="17660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97213" y="2112204"/>
            <a:ext cx="16593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241682" y="3553093"/>
            <a:ext cx="2947035" cy="1521823"/>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75976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数据测试</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898763" y="808028"/>
            <a:ext cx="5763985"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2" y="1474123"/>
              <a:ext cx="5688632" cy="358443"/>
            </a:xfrm>
            <a:prstGeom prst="rect">
              <a:avLst/>
            </a:prstGeom>
            <a:noFill/>
          </p:spPr>
          <p:txBody>
            <a:bodyPr wrap="square" rtlCol="0">
              <a:spAutoFit/>
            </a:bodyPr>
            <a:lstStyle/>
            <a:p>
              <a:r>
                <a:rPr lang="en-US" altLang="zh-CN" sz="1600" dirty="0">
                  <a:solidFill>
                    <a:srgbClr val="F8F8F8"/>
                  </a:solidFill>
                  <a:latin typeface="微软雅黑" pitchFamily="34" charset="-122"/>
                  <a:ea typeface="微软雅黑" pitchFamily="34" charset="-122"/>
                </a:rPr>
                <a:t>3</a:t>
              </a:r>
              <a:r>
                <a:rPr lang="zh-CN" altLang="en-US" sz="1600" dirty="0">
                  <a:solidFill>
                    <a:srgbClr val="F8F8F8"/>
                  </a:solidFill>
                  <a:latin typeface="微软雅黑" pitchFamily="34" charset="-122"/>
                  <a:ea typeface="微软雅黑" pitchFamily="34" charset="-122"/>
                </a:rPr>
                <a:t>、两景点之间的所有路径查询</a:t>
              </a:r>
            </a:p>
          </p:txBody>
        </p:sp>
      </p:grpSp>
      <p:pic>
        <p:nvPicPr>
          <p:cNvPr id="8" name="图片 7"/>
          <p:cNvPicPr/>
          <p:nvPr/>
        </p:nvPicPr>
        <p:blipFill>
          <a:blip r:embed="rId3"/>
          <a:stretch>
            <a:fillRect/>
          </a:stretch>
        </p:blipFill>
        <p:spPr>
          <a:xfrm>
            <a:off x="71846" y="1273629"/>
            <a:ext cx="4336908" cy="2965180"/>
          </a:xfrm>
          <a:prstGeom prst="rect">
            <a:avLst/>
          </a:prstGeom>
        </p:spPr>
      </p:pic>
      <p:pic>
        <p:nvPicPr>
          <p:cNvPr id="9" name="图片 8"/>
          <p:cNvPicPr/>
          <p:nvPr/>
        </p:nvPicPr>
        <p:blipFill>
          <a:blip r:embed="rId4"/>
          <a:stretch>
            <a:fillRect/>
          </a:stretch>
        </p:blipFill>
        <p:spPr>
          <a:xfrm>
            <a:off x="4508147" y="1273629"/>
            <a:ext cx="4309201" cy="3449774"/>
          </a:xfrm>
          <a:prstGeom prst="rect">
            <a:avLst/>
          </a:prstGeom>
        </p:spPr>
      </p:pic>
      <p:cxnSp>
        <p:nvCxnSpPr>
          <p:cNvPr id="3" name="直接连接符 2"/>
          <p:cNvCxnSpPr/>
          <p:nvPr/>
        </p:nvCxnSpPr>
        <p:spPr>
          <a:xfrm>
            <a:off x="654267" y="1703990"/>
            <a:ext cx="8915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08147" y="1623475"/>
            <a:ext cx="4457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08147" y="1460189"/>
            <a:ext cx="4457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846" y="2097003"/>
            <a:ext cx="4457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23540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数据测试</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898763" y="808028"/>
            <a:ext cx="5763985"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2" y="1474123"/>
              <a:ext cx="5688632" cy="358443"/>
            </a:xfrm>
            <a:prstGeom prst="rect">
              <a:avLst/>
            </a:prstGeom>
            <a:noFill/>
          </p:spPr>
          <p:txBody>
            <a:bodyPr wrap="square" rtlCol="0">
              <a:spAutoFit/>
            </a:bodyPr>
            <a:lstStyle/>
            <a:p>
              <a:r>
                <a:rPr lang="en-US" altLang="zh-CN" sz="1600" dirty="0">
                  <a:solidFill>
                    <a:srgbClr val="F8F8F8"/>
                  </a:solidFill>
                  <a:latin typeface="微软雅黑" pitchFamily="34" charset="-122"/>
                  <a:ea typeface="微软雅黑" pitchFamily="34" charset="-122"/>
                </a:rPr>
                <a:t>4</a:t>
              </a:r>
              <a:r>
                <a:rPr lang="zh-CN" altLang="en-US" sz="1600" dirty="0">
                  <a:solidFill>
                    <a:srgbClr val="F8F8F8"/>
                  </a:solidFill>
                  <a:latin typeface="微软雅黑" pitchFamily="34" charset="-122"/>
                  <a:ea typeface="微软雅黑" pitchFamily="34" charset="-122"/>
                </a:rPr>
                <a:t>、	多景点间访问路线查询、</a:t>
              </a:r>
            </a:p>
          </p:txBody>
        </p:sp>
      </p:grpSp>
      <p:pic>
        <p:nvPicPr>
          <p:cNvPr id="10" name="图片 9"/>
          <p:cNvPicPr/>
          <p:nvPr/>
        </p:nvPicPr>
        <p:blipFill>
          <a:blip r:embed="rId3"/>
          <a:stretch>
            <a:fillRect/>
          </a:stretch>
        </p:blipFill>
        <p:spPr>
          <a:xfrm>
            <a:off x="326368" y="1307090"/>
            <a:ext cx="5274310" cy="3693160"/>
          </a:xfrm>
          <a:prstGeom prst="rect">
            <a:avLst/>
          </a:prstGeom>
        </p:spPr>
      </p:pic>
      <p:pic>
        <p:nvPicPr>
          <p:cNvPr id="11" name="图片 10"/>
          <p:cNvPicPr/>
          <p:nvPr/>
        </p:nvPicPr>
        <p:blipFill>
          <a:blip r:embed="rId4"/>
          <a:stretch>
            <a:fillRect/>
          </a:stretch>
        </p:blipFill>
        <p:spPr>
          <a:xfrm>
            <a:off x="3780755" y="1437718"/>
            <a:ext cx="5026967" cy="1044575"/>
          </a:xfrm>
          <a:prstGeom prst="rect">
            <a:avLst/>
          </a:prstGeom>
        </p:spPr>
      </p:pic>
      <p:cxnSp>
        <p:nvCxnSpPr>
          <p:cNvPr id="12" name="直接连接符 11"/>
          <p:cNvCxnSpPr/>
          <p:nvPr/>
        </p:nvCxnSpPr>
        <p:spPr>
          <a:xfrm>
            <a:off x="1111467" y="1883604"/>
            <a:ext cx="93504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28820" y="2286375"/>
            <a:ext cx="42773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780755" y="1437718"/>
            <a:ext cx="2277145" cy="603353"/>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466804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数据测试</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898763" y="808028"/>
            <a:ext cx="5763985"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2" y="1474123"/>
              <a:ext cx="5688632" cy="358443"/>
            </a:xfrm>
            <a:prstGeom prst="rect">
              <a:avLst/>
            </a:prstGeom>
            <a:noFill/>
          </p:spPr>
          <p:txBody>
            <a:bodyPr wrap="square" rtlCol="0">
              <a:spAutoFit/>
            </a:bodyPr>
            <a:lstStyle/>
            <a:p>
              <a:r>
                <a:rPr lang="en-US" altLang="zh-CN" sz="1600" dirty="0">
                  <a:solidFill>
                    <a:srgbClr val="F8F8F8"/>
                  </a:solidFill>
                  <a:latin typeface="微软雅黑" pitchFamily="34" charset="-122"/>
                  <a:ea typeface="微软雅黑" pitchFamily="34" charset="-122"/>
                </a:rPr>
                <a:t>5</a:t>
              </a:r>
              <a:r>
                <a:rPr lang="zh-CN" altLang="en-US" sz="1600" dirty="0">
                  <a:solidFill>
                    <a:srgbClr val="F8F8F8"/>
                  </a:solidFill>
                  <a:latin typeface="微软雅黑" pitchFamily="34" charset="-122"/>
                  <a:ea typeface="微软雅黑" pitchFamily="34" charset="-122"/>
                </a:rPr>
                <a:t>、退出系统</a:t>
              </a:r>
            </a:p>
          </p:txBody>
        </p:sp>
      </p:grpSp>
      <p:pic>
        <p:nvPicPr>
          <p:cNvPr id="10" name="图片 9"/>
          <p:cNvPicPr/>
          <p:nvPr/>
        </p:nvPicPr>
        <p:blipFill>
          <a:blip r:embed="rId3"/>
          <a:stretch>
            <a:fillRect/>
          </a:stretch>
        </p:blipFill>
        <p:spPr>
          <a:xfrm>
            <a:off x="1249045" y="1604463"/>
            <a:ext cx="5274310" cy="2663825"/>
          </a:xfrm>
          <a:prstGeom prst="rect">
            <a:avLst/>
          </a:prstGeom>
        </p:spPr>
      </p:pic>
      <p:cxnSp>
        <p:nvCxnSpPr>
          <p:cNvPr id="9" name="直接连接符 8"/>
          <p:cNvCxnSpPr/>
          <p:nvPr/>
        </p:nvCxnSpPr>
        <p:spPr>
          <a:xfrm>
            <a:off x="2477624" y="2830661"/>
            <a:ext cx="63024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261709" y="3276975"/>
            <a:ext cx="1806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32066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96060" y="-57401"/>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4</a:t>
            </a:r>
            <a:endParaRPr lang="zh-CN" altLang="en-US" sz="5400" b="1" dirty="0">
              <a:solidFill>
                <a:schemeClr val="bg1"/>
              </a:solidFill>
            </a:endParaRPr>
          </a:p>
        </p:txBody>
      </p:sp>
      <p:sp>
        <p:nvSpPr>
          <p:cNvPr id="29" name="矩形 28"/>
          <p:cNvSpPr/>
          <p:nvPr/>
        </p:nvSpPr>
        <p:spPr>
          <a:xfrm>
            <a:off x="4960618" y="2260965"/>
            <a:ext cx="1985159" cy="623248"/>
          </a:xfrm>
          <a:prstGeom prst="rect">
            <a:avLst/>
          </a:prstGeom>
        </p:spPr>
        <p:txBody>
          <a:bodyPr wrap="none" lIns="68580" tIns="34290" rIns="68580" bIns="34290">
            <a:spAutoFit/>
          </a:bodyPr>
          <a:lstStyle/>
          <a:p>
            <a:r>
              <a:rPr lang="zh-CN" altLang="en-US" sz="3600" b="1" dirty="0">
                <a:solidFill>
                  <a:schemeClr val="bg1"/>
                </a:solidFill>
              </a:rPr>
              <a:t>主要函数</a:t>
            </a:r>
          </a:p>
        </p:txBody>
      </p:sp>
      <p:pic>
        <p:nvPicPr>
          <p:cNvPr id="14" name="图片 13">
            <a:extLst>
              <a:ext uri="{FF2B5EF4-FFF2-40B4-BE49-F238E27FC236}">
                <a16:creationId xmlns:a16="http://schemas.microsoft.com/office/drawing/2014/main" id="{44F3245D-BE89-41B2-B38B-CCE3F9AE09B9}"/>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269172" y="1745080"/>
            <a:ext cx="1217166" cy="1232765"/>
          </a:xfrm>
          <a:prstGeom prst="rect">
            <a:avLst/>
          </a:prstGeom>
        </p:spPr>
      </p:pic>
    </p:spTree>
    <p:extLst>
      <p:ext uri="{BB962C8B-B14F-4D97-AF65-F5344CB8AC3E}">
        <p14:creationId xmlns:p14="http://schemas.microsoft.com/office/powerpoint/2010/main" val="320621355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89558" y="1241020"/>
            <a:ext cx="1696881" cy="1431161"/>
            <a:chOff x="895845" y="1030514"/>
            <a:chExt cx="2686182" cy="1908214"/>
          </a:xfrm>
        </p:grpSpPr>
        <p:sp>
          <p:nvSpPr>
            <p:cNvPr id="31" name="椭圆 30"/>
            <p:cNvSpPr/>
            <p:nvPr/>
          </p:nvSpPr>
          <p:spPr>
            <a:xfrm>
              <a:off x="895845" y="2755900"/>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微软雅黑" pitchFamily="34" charset="-122"/>
                <a:ea typeface="微软雅黑" pitchFamily="34" charset="-122"/>
              </a:endParaRPr>
            </a:p>
          </p:txBody>
        </p:sp>
        <p:cxnSp>
          <p:nvCxnSpPr>
            <p:cNvPr id="32" name="直接连接符 31"/>
            <p:cNvCxnSpPr>
              <a:stCxn id="31" idx="0"/>
            </p:cNvCxnSpPr>
            <p:nvPr/>
          </p:nvCxnSpPr>
          <p:spPr>
            <a:xfrm flipV="1">
              <a:off x="959345" y="1030514"/>
              <a:ext cx="0" cy="172538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文本框 3"/>
            <p:cNvSpPr txBox="1"/>
            <p:nvPr/>
          </p:nvSpPr>
          <p:spPr>
            <a:xfrm>
              <a:off x="959344" y="1030514"/>
              <a:ext cx="2622683" cy="1908214"/>
            </a:xfrm>
            <a:prstGeom prst="rect">
              <a:avLst/>
            </a:prstGeom>
            <a:noFill/>
          </p:spPr>
          <p:txBody>
            <a:bodyPr wrap="square"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获得景点信息函数</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void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Creat_vertex</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，将各个景点对应的信息存入景点信息结构体数组中。</a:t>
              </a:r>
            </a:p>
            <a:p>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102477" y="3323989"/>
            <a:ext cx="1980504" cy="1323090"/>
            <a:chOff x="1897660" y="4214343"/>
            <a:chExt cx="2806920" cy="1446905"/>
          </a:xfrm>
        </p:grpSpPr>
        <p:sp>
          <p:nvSpPr>
            <p:cNvPr id="28" name="椭圆 27"/>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微软雅黑" pitchFamily="34" charset="-122"/>
                <a:ea typeface="微软雅黑" pitchFamily="34" charset="-122"/>
              </a:endParaRPr>
            </a:p>
          </p:txBody>
        </p:sp>
        <p:cxnSp>
          <p:nvCxnSpPr>
            <p:cNvPr id="29" name="直接连接符 28"/>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文本框 3"/>
            <p:cNvSpPr txBox="1"/>
            <p:nvPr/>
          </p:nvSpPr>
          <p:spPr>
            <a:xfrm>
              <a:off x="1897660" y="4479149"/>
              <a:ext cx="2806920" cy="976077"/>
            </a:xfrm>
            <a:prstGeom prst="rect">
              <a:avLst/>
            </a:prstGeom>
            <a:noFill/>
          </p:spPr>
          <p:txBody>
            <a:bodyPr wrap="square" rtlCol="0">
              <a:spAutoFit/>
            </a:bodyPr>
            <a:lstStyle/>
            <a:p>
              <a:pPr algn="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生成图和邻接矩阵函数</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void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Creat_maps</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，将获得的景点信息构成邻接矩阵来存图</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grpSp>
        <p:nvGrpSpPr>
          <p:cNvPr id="20" name="组合 19"/>
          <p:cNvGrpSpPr/>
          <p:nvPr/>
        </p:nvGrpSpPr>
        <p:grpSpPr>
          <a:xfrm>
            <a:off x="4879567" y="1220155"/>
            <a:ext cx="2175438" cy="1371242"/>
            <a:chOff x="4831624" y="1054578"/>
            <a:chExt cx="2900586" cy="1828322"/>
          </a:xfrm>
        </p:grpSpPr>
        <p:sp>
          <p:nvSpPr>
            <p:cNvPr id="25" name="椭圆 24"/>
            <p:cNvSpPr/>
            <p:nvPr/>
          </p:nvSpPr>
          <p:spPr>
            <a:xfrm>
              <a:off x="4831624" y="2755900"/>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微软雅黑" pitchFamily="34" charset="-122"/>
                <a:ea typeface="微软雅黑" pitchFamily="34" charset="-122"/>
              </a:endParaRPr>
            </a:p>
          </p:txBody>
        </p:sp>
        <p:cxnSp>
          <p:nvCxnSpPr>
            <p:cNvPr id="26" name="直接连接符 25"/>
            <p:cNvCxnSpPr/>
            <p:nvPr/>
          </p:nvCxnSpPr>
          <p:spPr>
            <a:xfrm flipV="1">
              <a:off x="4885010" y="1054578"/>
              <a:ext cx="0" cy="17013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文本框 3"/>
            <p:cNvSpPr txBox="1"/>
            <p:nvPr/>
          </p:nvSpPr>
          <p:spPr>
            <a:xfrm>
              <a:off x="4958624" y="1148434"/>
              <a:ext cx="2773586" cy="1395253"/>
            </a:xfrm>
            <a:prstGeom prst="rect">
              <a:avLst/>
            </a:prstGeom>
            <a:noFill/>
          </p:spPr>
          <p:txBody>
            <a:bodyPr wrap="square"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打印最短路径函数</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void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Floyd_print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int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s,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int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e)</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，回溯弗洛伊德算法打印从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e</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点的最短路径经过的点，并统计所走的总路程</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grpSp>
        <p:nvGrpSpPr>
          <p:cNvPr id="34" name="组合 33"/>
          <p:cNvGrpSpPr/>
          <p:nvPr/>
        </p:nvGrpSpPr>
        <p:grpSpPr>
          <a:xfrm>
            <a:off x="2746927" y="1166747"/>
            <a:ext cx="1495770" cy="1389290"/>
            <a:chOff x="895845" y="1030514"/>
            <a:chExt cx="1994360" cy="1852386"/>
          </a:xfrm>
        </p:grpSpPr>
        <p:sp>
          <p:nvSpPr>
            <p:cNvPr id="35" name="椭圆 34"/>
            <p:cNvSpPr/>
            <p:nvPr/>
          </p:nvSpPr>
          <p:spPr>
            <a:xfrm>
              <a:off x="895845" y="2755900"/>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微软雅黑" pitchFamily="34" charset="-122"/>
                <a:ea typeface="微软雅黑" pitchFamily="34" charset="-122"/>
              </a:endParaRPr>
            </a:p>
          </p:txBody>
        </p:sp>
        <p:cxnSp>
          <p:nvCxnSpPr>
            <p:cNvPr id="36" name="直接连接符 35"/>
            <p:cNvCxnSpPr>
              <a:stCxn id="35" idx="0"/>
            </p:cNvCxnSpPr>
            <p:nvPr/>
          </p:nvCxnSpPr>
          <p:spPr>
            <a:xfrm flipV="1">
              <a:off x="959345" y="1030514"/>
              <a:ext cx="0" cy="172538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文本框 3"/>
            <p:cNvSpPr txBox="1"/>
            <p:nvPr/>
          </p:nvSpPr>
          <p:spPr>
            <a:xfrm>
              <a:off x="952250" y="1105194"/>
              <a:ext cx="1937955" cy="1641474"/>
            </a:xfrm>
            <a:prstGeom prst="rect">
              <a:avLst/>
            </a:prstGeom>
            <a:noFill/>
          </p:spPr>
          <p:txBody>
            <a:bodyPr wrap="square"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查询景点信息函数</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void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Search_info</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，通过选择菜单，查询任意一个景点的信息</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914298" y="3345506"/>
            <a:ext cx="2303294" cy="1113181"/>
            <a:chOff x="1599782" y="4214343"/>
            <a:chExt cx="3071058" cy="1484241"/>
          </a:xfrm>
        </p:grpSpPr>
        <p:sp>
          <p:nvSpPr>
            <p:cNvPr id="39" name="椭圆 38"/>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微软雅黑" pitchFamily="34" charset="-122"/>
                <a:ea typeface="微软雅黑" pitchFamily="34" charset="-122"/>
              </a:endParaRPr>
            </a:p>
          </p:txBody>
        </p:sp>
        <p:cxnSp>
          <p:nvCxnSpPr>
            <p:cNvPr id="40" name="直接连接符 39"/>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文本框 3"/>
            <p:cNvSpPr txBox="1"/>
            <p:nvPr/>
          </p:nvSpPr>
          <p:spPr>
            <a:xfrm>
              <a:off x="1599782" y="4549552"/>
              <a:ext cx="3071058" cy="1149032"/>
            </a:xfrm>
            <a:prstGeom prst="rect">
              <a:avLst/>
            </a:prstGeom>
            <a:noFill/>
          </p:spPr>
          <p:txBody>
            <a:bodyPr wrap="square" rtlCol="0">
              <a:spAutoFit/>
            </a:bodyPr>
            <a:lstStyle/>
            <a:p>
              <a:pPr algn="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打印两点之间所有路径函数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void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Dfs_allpath</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int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s,int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e)</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DFS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深度优先搜索打印从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e</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点的所有路径</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1967882" y="3323989"/>
            <a:ext cx="1941913" cy="1228905"/>
            <a:chOff x="2151297" y="4214343"/>
            <a:chExt cx="2502162" cy="1638539"/>
          </a:xfrm>
        </p:grpSpPr>
        <p:sp>
          <p:nvSpPr>
            <p:cNvPr id="43" name="椭圆 42"/>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微软雅黑" pitchFamily="34" charset="-122"/>
                <a:ea typeface="微软雅黑" pitchFamily="34" charset="-122"/>
              </a:endParaRPr>
            </a:p>
          </p:txBody>
        </p:sp>
        <p:cxnSp>
          <p:nvCxnSpPr>
            <p:cNvPr id="44" name="直接连接符 43"/>
            <p:cNvCxnSpPr/>
            <p:nvPr/>
          </p:nvCxnSpPr>
          <p:spPr>
            <a:xfrm>
              <a:off x="4586151"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文本框 3"/>
            <p:cNvSpPr txBox="1"/>
            <p:nvPr/>
          </p:nvSpPr>
          <p:spPr>
            <a:xfrm>
              <a:off x="2151297" y="4437111"/>
              <a:ext cx="2430152" cy="1415771"/>
            </a:xfrm>
            <a:prstGeom prst="rect">
              <a:avLst/>
            </a:prstGeom>
            <a:noFill/>
          </p:spPr>
          <p:txBody>
            <a:bodyPr wrap="square" rtlCol="0">
              <a:spAutoFit/>
            </a:bodyPr>
            <a:lstStyle/>
            <a:p>
              <a:pPr algn="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多源最短路弗洛伊德算法</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void Floyd()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，通过弗洛伊德算法实现任意一点到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点最短路的建立</a:t>
              </a:r>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6"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主要函数</a:t>
            </a: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65" name="组合 64"/>
          <p:cNvGrpSpPr/>
          <p:nvPr/>
        </p:nvGrpSpPr>
        <p:grpSpPr>
          <a:xfrm>
            <a:off x="320040" y="2643404"/>
            <a:ext cx="7406641" cy="673947"/>
            <a:chOff x="320040" y="2572223"/>
            <a:chExt cx="7406641" cy="673947"/>
          </a:xfrm>
        </p:grpSpPr>
        <p:grpSp>
          <p:nvGrpSpPr>
            <p:cNvPr id="2" name="组合 1"/>
            <p:cNvGrpSpPr/>
            <p:nvPr/>
          </p:nvGrpSpPr>
          <p:grpSpPr>
            <a:xfrm>
              <a:off x="320040" y="2572223"/>
              <a:ext cx="6121731" cy="673947"/>
              <a:chOff x="787171" y="3295993"/>
              <a:chExt cx="10133635" cy="1111624"/>
            </a:xfrm>
          </p:grpSpPr>
          <p:sp>
            <p:nvSpPr>
              <p:cNvPr id="7" name="椭圆 6"/>
              <p:cNvSpPr/>
              <p:nvPr/>
            </p:nvSpPr>
            <p:spPr>
              <a:xfrm>
                <a:off x="787171" y="3378471"/>
                <a:ext cx="1027124" cy="939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r>
                  <a:rPr lang="zh-CN" altLang="en-US" b="1" dirty="0">
                    <a:latin typeface="微软雅黑" pitchFamily="34" charset="-122"/>
                    <a:ea typeface="微软雅黑" pitchFamily="34" charset="-122"/>
                  </a:rPr>
                  <a:t>获取信息</a:t>
                </a:r>
              </a:p>
            </p:txBody>
          </p:sp>
          <p:sp>
            <p:nvSpPr>
              <p:cNvPr id="8" name="虚尾箭头 7"/>
              <p:cNvSpPr/>
              <p:nvPr/>
            </p:nvSpPr>
            <p:spPr>
              <a:xfrm>
                <a:off x="1975573" y="3670570"/>
                <a:ext cx="546101"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itchFamily="34" charset="-122"/>
                  <a:ea typeface="微软雅黑" pitchFamily="34" charset="-122"/>
                </a:endParaRPr>
              </a:p>
            </p:txBody>
          </p:sp>
          <p:sp>
            <p:nvSpPr>
              <p:cNvPr id="9" name="椭圆 8"/>
              <p:cNvSpPr/>
              <p:nvPr/>
            </p:nvSpPr>
            <p:spPr>
              <a:xfrm>
                <a:off x="2664243" y="3378470"/>
                <a:ext cx="939800" cy="939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sz="1050" b="1" dirty="0">
                    <a:latin typeface="微软雅黑" pitchFamily="34" charset="-122"/>
                    <a:ea typeface="微软雅黑" pitchFamily="34" charset="-122"/>
                  </a:rPr>
                  <a:t>生成图</a:t>
                </a:r>
              </a:p>
            </p:txBody>
          </p:sp>
          <p:sp>
            <p:nvSpPr>
              <p:cNvPr id="10" name="虚尾箭头 9"/>
              <p:cNvSpPr/>
              <p:nvPr/>
            </p:nvSpPr>
            <p:spPr>
              <a:xfrm>
                <a:off x="3736008" y="3670570"/>
                <a:ext cx="546101"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itchFamily="34" charset="-122"/>
                  <a:ea typeface="微软雅黑" pitchFamily="34" charset="-122"/>
                </a:endParaRPr>
              </a:p>
            </p:txBody>
          </p:sp>
          <p:sp>
            <p:nvSpPr>
              <p:cNvPr id="11" name="椭圆 10"/>
              <p:cNvSpPr/>
              <p:nvPr/>
            </p:nvSpPr>
            <p:spPr>
              <a:xfrm>
                <a:off x="4349275" y="3388867"/>
                <a:ext cx="1050564" cy="10009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r>
                  <a:rPr lang="zh-CN" altLang="en-US" b="1" dirty="0">
                    <a:latin typeface="微软雅黑" pitchFamily="34" charset="-122"/>
                    <a:ea typeface="微软雅黑" pitchFamily="34" charset="-122"/>
                  </a:rPr>
                  <a:t>查询信息</a:t>
                </a:r>
              </a:p>
            </p:txBody>
          </p:sp>
          <p:sp>
            <p:nvSpPr>
              <p:cNvPr id="12" name="虚尾箭头 11"/>
              <p:cNvSpPr/>
              <p:nvPr/>
            </p:nvSpPr>
            <p:spPr>
              <a:xfrm>
                <a:off x="5496443" y="3670570"/>
                <a:ext cx="546101"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itchFamily="34" charset="-122"/>
                  <a:ea typeface="微软雅黑" pitchFamily="34" charset="-122"/>
                </a:endParaRPr>
              </a:p>
            </p:txBody>
          </p:sp>
          <p:sp>
            <p:nvSpPr>
              <p:cNvPr id="13" name="椭圆 12"/>
              <p:cNvSpPr/>
              <p:nvPr/>
            </p:nvSpPr>
            <p:spPr>
              <a:xfrm>
                <a:off x="6087394" y="3357533"/>
                <a:ext cx="1121029" cy="10222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zh-CN" altLang="en-US" sz="1200" b="1" dirty="0">
                    <a:latin typeface="微软雅黑" pitchFamily="34" charset="-122"/>
                    <a:ea typeface="微软雅黑" pitchFamily="34" charset="-122"/>
                  </a:rPr>
                  <a:t>实现最短路径</a:t>
                </a:r>
              </a:p>
            </p:txBody>
          </p:sp>
          <p:sp>
            <p:nvSpPr>
              <p:cNvPr id="14" name="椭圆 13"/>
              <p:cNvSpPr/>
              <p:nvPr/>
            </p:nvSpPr>
            <p:spPr>
              <a:xfrm>
                <a:off x="7945505" y="3368299"/>
                <a:ext cx="1093944" cy="10393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zh-CN" altLang="en-US" b="1" dirty="0">
                    <a:latin typeface="微软雅黑" pitchFamily="34" charset="-122"/>
                    <a:ea typeface="微软雅黑" pitchFamily="34" charset="-122"/>
                  </a:rPr>
                  <a:t>打印最短路径</a:t>
                </a:r>
              </a:p>
            </p:txBody>
          </p:sp>
          <p:sp>
            <p:nvSpPr>
              <p:cNvPr id="15" name="虚尾箭头 14"/>
              <p:cNvSpPr/>
              <p:nvPr/>
            </p:nvSpPr>
            <p:spPr>
              <a:xfrm>
                <a:off x="7280559" y="3712984"/>
                <a:ext cx="546100" cy="355601"/>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itchFamily="34" charset="-122"/>
                  <a:ea typeface="微软雅黑" pitchFamily="34" charset="-122"/>
                </a:endParaRPr>
              </a:p>
            </p:txBody>
          </p:sp>
          <p:sp>
            <p:nvSpPr>
              <p:cNvPr id="16" name="虚尾箭头 15"/>
              <p:cNvSpPr/>
              <p:nvPr/>
            </p:nvSpPr>
            <p:spPr>
              <a:xfrm>
                <a:off x="9116036" y="3657904"/>
                <a:ext cx="546100" cy="359991"/>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itchFamily="34" charset="-122"/>
                  <a:ea typeface="微软雅黑" pitchFamily="34" charset="-122"/>
                </a:endParaRPr>
              </a:p>
            </p:txBody>
          </p:sp>
          <p:sp>
            <p:nvSpPr>
              <p:cNvPr id="17" name="椭圆 16"/>
              <p:cNvSpPr/>
              <p:nvPr/>
            </p:nvSpPr>
            <p:spPr>
              <a:xfrm>
                <a:off x="9836989" y="3295993"/>
                <a:ext cx="1083817" cy="10838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zh-CN" altLang="en-US" sz="1500" b="1" dirty="0">
                    <a:latin typeface="微软雅黑" pitchFamily="34" charset="-122"/>
                    <a:ea typeface="微软雅黑" pitchFamily="34" charset="-122"/>
                  </a:rPr>
                  <a:t>打印所有路径</a:t>
                </a:r>
              </a:p>
            </p:txBody>
          </p:sp>
        </p:grpSp>
        <p:sp>
          <p:nvSpPr>
            <p:cNvPr id="48" name="任意多边形 47"/>
            <p:cNvSpPr/>
            <p:nvPr/>
          </p:nvSpPr>
          <p:spPr>
            <a:xfrm>
              <a:off x="7073539" y="2579522"/>
              <a:ext cx="653142" cy="666648"/>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Arial" panose="020B0604020202020204" pitchFamily="34" charset="0"/>
                  <a:ea typeface="微软雅黑" panose="020B0503020204020204" pitchFamily="34" charset="-122"/>
                </a:rPr>
                <a:t>提供最佳路径</a:t>
              </a:r>
            </a:p>
          </p:txBody>
        </p:sp>
        <p:sp>
          <p:nvSpPr>
            <p:cNvPr id="53" name="虚尾箭头 52"/>
            <p:cNvSpPr/>
            <p:nvPr/>
          </p:nvSpPr>
          <p:spPr>
            <a:xfrm>
              <a:off x="6611120" y="2825033"/>
              <a:ext cx="329899" cy="215591"/>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itchFamily="34" charset="-122"/>
                <a:ea typeface="微软雅黑" pitchFamily="34" charset="-122"/>
              </a:endParaRPr>
            </a:p>
          </p:txBody>
        </p:sp>
      </p:grpSp>
      <p:grpSp>
        <p:nvGrpSpPr>
          <p:cNvPr id="61" name="组合 60"/>
          <p:cNvGrpSpPr/>
          <p:nvPr/>
        </p:nvGrpSpPr>
        <p:grpSpPr>
          <a:xfrm>
            <a:off x="7359991" y="3329721"/>
            <a:ext cx="1784008" cy="1407154"/>
            <a:chOff x="1653741" y="4221588"/>
            <a:chExt cx="3194852" cy="2093026"/>
          </a:xfrm>
        </p:grpSpPr>
        <p:sp>
          <p:nvSpPr>
            <p:cNvPr id="62" name="椭圆 61"/>
            <p:cNvSpPr/>
            <p:nvPr/>
          </p:nvSpPr>
          <p:spPr>
            <a:xfrm>
              <a:off x="1653741" y="4221588"/>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微软雅黑" pitchFamily="34" charset="-122"/>
                <a:ea typeface="微软雅黑" pitchFamily="34" charset="-122"/>
              </a:endParaRPr>
            </a:p>
          </p:txBody>
        </p:sp>
        <p:cxnSp>
          <p:nvCxnSpPr>
            <p:cNvPr id="63" name="直接连接符 62"/>
            <p:cNvCxnSpPr/>
            <p:nvPr/>
          </p:nvCxnSpPr>
          <p:spPr>
            <a:xfrm>
              <a:off x="1717240" y="4221588"/>
              <a:ext cx="8347" cy="181936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4" name="文本框 3"/>
            <p:cNvSpPr txBox="1"/>
            <p:nvPr/>
          </p:nvSpPr>
          <p:spPr>
            <a:xfrm>
              <a:off x="1770813" y="4254548"/>
              <a:ext cx="3077780" cy="2060066"/>
            </a:xfrm>
            <a:prstGeom prst="rect">
              <a:avLst/>
            </a:prstGeom>
            <a:noFill/>
          </p:spPr>
          <p:txBody>
            <a:bodyPr wrap="square" rtlCol="0">
              <a:spAutoFit/>
            </a:bodyPr>
            <a:lstStyle/>
            <a:p>
              <a:pPr algn="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提供多景点之间最佳路径函数</a:t>
              </a:r>
            </a:p>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void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Bestpath_Multispot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，打印多个景点之间的最短路径，并统计所要走的总路程。</a:t>
              </a:r>
            </a:p>
          </p:txBody>
        </p:sp>
      </p:grpSp>
    </p:spTree>
    <p:extLst>
      <p:ext uri="{BB962C8B-B14F-4D97-AF65-F5344CB8AC3E}">
        <p14:creationId xmlns:p14="http://schemas.microsoft.com/office/powerpoint/2010/main" val="15155940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3772" y="76573"/>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5</a:t>
            </a:r>
            <a:endParaRPr lang="zh-CN" altLang="en-US" sz="5400" b="1" dirty="0">
              <a:solidFill>
                <a:schemeClr val="bg1"/>
              </a:solidFill>
            </a:endParaRPr>
          </a:p>
        </p:txBody>
      </p:sp>
      <p:sp>
        <p:nvSpPr>
          <p:cNvPr id="29" name="矩形 28"/>
          <p:cNvSpPr/>
          <p:nvPr/>
        </p:nvSpPr>
        <p:spPr>
          <a:xfrm>
            <a:off x="5381344" y="2464900"/>
            <a:ext cx="1061829" cy="623248"/>
          </a:xfrm>
          <a:prstGeom prst="rect">
            <a:avLst/>
          </a:prstGeom>
        </p:spPr>
        <p:txBody>
          <a:bodyPr wrap="none" lIns="68580" tIns="34290" rIns="68580" bIns="34290">
            <a:spAutoFit/>
          </a:bodyPr>
          <a:lstStyle/>
          <a:p>
            <a:r>
              <a:rPr lang="zh-CN" altLang="en-US" sz="3600" b="1" dirty="0">
                <a:solidFill>
                  <a:schemeClr val="bg1"/>
                </a:solidFill>
              </a:rPr>
              <a:t>总结</a:t>
            </a:r>
          </a:p>
        </p:txBody>
      </p:sp>
      <p:pic>
        <p:nvPicPr>
          <p:cNvPr id="14" name="图片 13">
            <a:extLst>
              <a:ext uri="{FF2B5EF4-FFF2-40B4-BE49-F238E27FC236}">
                <a16:creationId xmlns:a16="http://schemas.microsoft.com/office/drawing/2014/main" id="{44F3245D-BE89-41B2-B38B-CCE3F9AE09B9}"/>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269172" y="1745080"/>
            <a:ext cx="1217166" cy="1232765"/>
          </a:xfrm>
          <a:prstGeom prst="rect">
            <a:avLst/>
          </a:prstGeom>
        </p:spPr>
      </p:pic>
    </p:spTree>
    <p:extLst>
      <p:ext uri="{BB962C8B-B14F-4D97-AF65-F5344CB8AC3E}">
        <p14:creationId xmlns:p14="http://schemas.microsoft.com/office/powerpoint/2010/main" val="349878001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73141" y="466830"/>
            <a:ext cx="1146310" cy="1146310"/>
            <a:chOff x="1602769" y="143838"/>
            <a:chExt cx="1331936" cy="1331936"/>
          </a:xfrm>
        </p:grpSpPr>
        <p:sp>
          <p:nvSpPr>
            <p:cNvPr id="4" name="椭圆 3"/>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itchFamily="34" charset="-122"/>
                  <a:ea typeface="微软雅黑" pitchFamily="34" charset="-122"/>
                </a:rPr>
                <a:t>目录</a:t>
              </a: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itchFamily="34" charset="-122"/>
                  <a:ea typeface="微软雅黑" pitchFamily="34" charset="-122"/>
                </a:rPr>
                <a:t>CONTENTS</a:t>
              </a:r>
              <a:endParaRPr lang="zh-CN" altLang="en-US" sz="1100" dirty="0">
                <a:solidFill>
                  <a:schemeClr val="bg1"/>
                </a:solidFill>
                <a:latin typeface="微软雅黑" pitchFamily="34" charset="-122"/>
                <a:ea typeface="微软雅黑" pitchFamily="34" charset="-122"/>
              </a:endParaRPr>
            </a:p>
          </p:txBody>
        </p:sp>
      </p:grpSp>
      <p:sp>
        <p:nvSpPr>
          <p:cNvPr id="9" name="Freeform 5"/>
          <p:cNvSpPr>
            <a:spLocks/>
          </p:cNvSpPr>
          <p:nvPr/>
        </p:nvSpPr>
        <p:spPr bwMode="auto">
          <a:xfrm>
            <a:off x="2382" y="2262776"/>
            <a:ext cx="9141619" cy="1084926"/>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44" name="矩形 30"/>
          <p:cNvSpPr>
            <a:spLocks noChangeArrowheads="1"/>
          </p:cNvSpPr>
          <p:nvPr/>
        </p:nvSpPr>
        <p:spPr bwMode="auto">
          <a:xfrm>
            <a:off x="804519" y="3682673"/>
            <a:ext cx="718564"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500" b="1" dirty="0">
                <a:solidFill>
                  <a:schemeClr val="accent1"/>
                </a:solidFill>
                <a:sym typeface="微软雅黑" pitchFamily="34" charset="-122"/>
              </a:rPr>
              <a:t>简介</a:t>
            </a:r>
          </a:p>
        </p:txBody>
      </p:sp>
      <p:sp>
        <p:nvSpPr>
          <p:cNvPr id="45" name="矩形 68"/>
          <p:cNvSpPr>
            <a:spLocks noChangeArrowheads="1"/>
          </p:cNvSpPr>
          <p:nvPr/>
        </p:nvSpPr>
        <p:spPr bwMode="auto">
          <a:xfrm>
            <a:off x="5212992" y="1528215"/>
            <a:ext cx="156918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500" b="1" dirty="0">
                <a:solidFill>
                  <a:schemeClr val="accent1"/>
                </a:solidFill>
                <a:sym typeface="微软雅黑" pitchFamily="34" charset="-122"/>
              </a:rPr>
              <a:t>主要函数</a:t>
            </a:r>
          </a:p>
        </p:txBody>
      </p:sp>
      <p:sp>
        <p:nvSpPr>
          <p:cNvPr id="46" name="矩形 64"/>
          <p:cNvSpPr>
            <a:spLocks noChangeArrowheads="1"/>
          </p:cNvSpPr>
          <p:nvPr/>
        </p:nvSpPr>
        <p:spPr bwMode="auto">
          <a:xfrm>
            <a:off x="2019452" y="2365080"/>
            <a:ext cx="1551601"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500" b="1" dirty="0">
                <a:solidFill>
                  <a:schemeClr val="accent1"/>
                </a:solidFill>
                <a:sym typeface="微软雅黑" pitchFamily="34" charset="-122"/>
              </a:rPr>
              <a:t>实验实施</a:t>
            </a:r>
          </a:p>
        </p:txBody>
      </p:sp>
      <p:sp>
        <p:nvSpPr>
          <p:cNvPr id="47" name="矩形 66"/>
          <p:cNvSpPr>
            <a:spLocks noChangeArrowheads="1"/>
          </p:cNvSpPr>
          <p:nvPr/>
        </p:nvSpPr>
        <p:spPr bwMode="auto">
          <a:xfrm>
            <a:off x="3378415" y="3281968"/>
            <a:ext cx="2025184"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500" b="1" dirty="0">
                <a:solidFill>
                  <a:schemeClr val="accent1"/>
                </a:solidFill>
                <a:sym typeface="微软雅黑" pitchFamily="34" charset="-122"/>
              </a:rPr>
              <a:t>数据测试</a:t>
            </a:r>
          </a:p>
        </p:txBody>
      </p:sp>
      <p:grpSp>
        <p:nvGrpSpPr>
          <p:cNvPr id="48" name="组合 47"/>
          <p:cNvGrpSpPr/>
          <p:nvPr/>
        </p:nvGrpSpPr>
        <p:grpSpPr>
          <a:xfrm>
            <a:off x="816008" y="2756789"/>
            <a:ext cx="749673" cy="751323"/>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pic>
          <p:nvPicPr>
            <p:cNvPr id="50" name="图片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7401465" y="3096340"/>
            <a:ext cx="911688"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500" b="1" dirty="0">
                <a:solidFill>
                  <a:schemeClr val="accent1"/>
                </a:solidFill>
                <a:sym typeface="微软雅黑" pitchFamily="34" charset="-122"/>
              </a:rPr>
              <a:t>总结</a:t>
            </a:r>
          </a:p>
        </p:txBody>
      </p:sp>
      <p:grpSp>
        <p:nvGrpSpPr>
          <p:cNvPr id="52" name="组合 51"/>
          <p:cNvGrpSpPr/>
          <p:nvPr/>
        </p:nvGrpSpPr>
        <p:grpSpPr>
          <a:xfrm>
            <a:off x="2430518" y="2882260"/>
            <a:ext cx="749673" cy="751323"/>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pic>
          <p:nvPicPr>
            <p:cNvPr id="54" name="图片 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3987654" y="2353136"/>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a:spLocks/>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a:spLocks/>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a:spLocks/>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a:spLocks/>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5647172" y="198771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7393861" y="2161909"/>
            <a:ext cx="749673" cy="751322"/>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4844033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a:spLocks noChangeArrowheads="1"/>
          </p:cNvSpPr>
          <p:nvPr/>
        </p:nvSpPr>
        <p:spPr bwMode="auto">
          <a:xfrm>
            <a:off x="476188" y="177842"/>
            <a:ext cx="80021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总结</a:t>
            </a:r>
          </a:p>
        </p:txBody>
      </p:sp>
      <p:sp>
        <p:nvSpPr>
          <p:cNvPr id="20" name="等腰三角形 19"/>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1" name="Freeform 5"/>
          <p:cNvSpPr>
            <a:spLocks/>
          </p:cNvSpPr>
          <p:nvPr/>
        </p:nvSpPr>
        <p:spPr bwMode="auto">
          <a:xfrm>
            <a:off x="1156410" y="2033229"/>
            <a:ext cx="1679368" cy="15141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TextBox 21"/>
          <p:cNvSpPr txBox="1"/>
          <p:nvPr/>
        </p:nvSpPr>
        <p:spPr>
          <a:xfrm>
            <a:off x="1541751" y="2546840"/>
            <a:ext cx="908686" cy="430887"/>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800" b="1" dirty="0"/>
              <a:t>总结</a:t>
            </a:r>
          </a:p>
        </p:txBody>
      </p:sp>
      <p:sp>
        <p:nvSpPr>
          <p:cNvPr id="23" name="圆角矩形 22"/>
          <p:cNvSpPr/>
          <p:nvPr/>
        </p:nvSpPr>
        <p:spPr>
          <a:xfrm>
            <a:off x="3559080" y="1788038"/>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a:spLocks/>
          </p:cNvSpPr>
          <p:nvPr/>
        </p:nvSpPr>
        <p:spPr bwMode="auto">
          <a:xfrm>
            <a:off x="2913464" y="1610763"/>
            <a:ext cx="547516" cy="2303043"/>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圆角矩形 24"/>
          <p:cNvSpPr/>
          <p:nvPr/>
        </p:nvSpPr>
        <p:spPr>
          <a:xfrm>
            <a:off x="3559080" y="2522432"/>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3559080" y="3256826"/>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877592" y="1936102"/>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bg1"/>
                </a:solidFill>
              </a:rPr>
              <a:t>纸上得来终觉浅，绝知此事要躬行。</a:t>
            </a:r>
            <a:endParaRPr lang="en-US" altLang="zh-CN" sz="1200" dirty="0">
              <a:solidFill>
                <a:schemeClr val="bg1"/>
              </a:solidFill>
            </a:endParaRPr>
          </a:p>
        </p:txBody>
      </p:sp>
      <p:sp>
        <p:nvSpPr>
          <p:cNvPr id="29" name="TextBox 28"/>
          <p:cNvSpPr txBox="1"/>
          <p:nvPr/>
        </p:nvSpPr>
        <p:spPr>
          <a:xfrm>
            <a:off x="3877592" y="2664918"/>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bg1"/>
                </a:solidFill>
              </a:rPr>
              <a:t>天下难事必作于易，天下大事必于细。</a:t>
            </a:r>
            <a:endParaRPr lang="en-US" altLang="zh-CN" sz="1200" dirty="0">
              <a:solidFill>
                <a:schemeClr val="bg1"/>
              </a:solidFill>
            </a:endParaRPr>
          </a:p>
        </p:txBody>
      </p:sp>
      <p:sp>
        <p:nvSpPr>
          <p:cNvPr id="30" name="TextBox 29"/>
          <p:cNvSpPr txBox="1"/>
          <p:nvPr/>
        </p:nvSpPr>
        <p:spPr>
          <a:xfrm>
            <a:off x="3877592" y="3399312"/>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bg1"/>
                </a:solidFill>
              </a:rPr>
              <a:t>众人拾柴火焰高。</a:t>
            </a:r>
            <a:endParaRPr lang="en-US" altLang="zh-CN" sz="1200" dirty="0">
              <a:solidFill>
                <a:schemeClr val="bg1"/>
              </a:solidFill>
            </a:endParaRPr>
          </a:p>
        </p:txBody>
      </p:sp>
    </p:spTree>
    <p:extLst>
      <p:ext uri="{BB962C8B-B14F-4D97-AF65-F5344CB8AC3E}">
        <p14:creationId xmlns:p14="http://schemas.microsoft.com/office/powerpoint/2010/main" val="413594004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2542581" y="3378424"/>
            <a:ext cx="1215717" cy="284693"/>
          </a:xfrm>
          <a:prstGeom prst="rect">
            <a:avLst/>
          </a:prstGeom>
          <a:noFill/>
        </p:spPr>
        <p:txBody>
          <a:bodyPr wrap="none" lIns="68580" tIns="34290" rIns="68580" bIns="34290" rtlCol="0">
            <a:spAutoFit/>
          </a:bodyPr>
          <a:lstStyle/>
          <a:p>
            <a:r>
              <a:rPr lang="zh-CN" altLang="en-US" b="1" dirty="0">
                <a:solidFill>
                  <a:srgbClr val="071F65"/>
                </a:solidFill>
                <a:latin typeface="微软雅黑" panose="020B0503020204020204" pitchFamily="34" charset="-122"/>
                <a:ea typeface="微软雅黑" panose="020B0503020204020204" pitchFamily="34" charset="-122"/>
                <a:cs typeface="微软雅黑"/>
              </a:rPr>
              <a:t>导师：张万里</a:t>
            </a:r>
            <a:endParaRPr lang="zh-CN" altLang="en-US" b="1" dirty="0">
              <a:latin typeface="微软雅黑" panose="020B0503020204020204" pitchFamily="34" charset="-122"/>
              <a:ea typeface="微软雅黑" panose="020B0503020204020204" pitchFamily="34" charset="-122"/>
              <a:cs typeface="微软雅黑"/>
            </a:endParaRPr>
          </a:p>
        </p:txBody>
      </p:sp>
      <p:sp>
        <p:nvSpPr>
          <p:cNvPr id="22" name="矩形 21"/>
          <p:cNvSpPr/>
          <p:nvPr/>
        </p:nvSpPr>
        <p:spPr>
          <a:xfrm>
            <a:off x="2542581" y="3820573"/>
            <a:ext cx="2398734" cy="284693"/>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小组成员：连先柔 王珊 黄滟</a:t>
            </a:r>
            <a:endParaRPr kumimoji="1" lang="en-US" altLang="zh-CN" b="1" dirty="0">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2368589" y="1941825"/>
            <a:ext cx="5601900" cy="838691"/>
          </a:xfrm>
          <a:prstGeom prst="rect">
            <a:avLst/>
          </a:prstGeom>
        </p:spPr>
        <p:txBody>
          <a:bodyPr wrap="square" lIns="68580" tIns="34290" rIns="68580" bIns="34290">
            <a:spAutoFit/>
          </a:bodyPr>
          <a:lstStyle/>
          <a:p>
            <a:r>
              <a:rPr lang="zh-CN" altLang="en-US" sz="5000" b="1" dirty="0">
                <a:solidFill>
                  <a:srgbClr val="071F65"/>
                </a:solidFill>
                <a:latin typeface="+mj-ea"/>
              </a:rPr>
              <a:t>演示完毕 请多指点</a:t>
            </a:r>
          </a:p>
        </p:txBody>
      </p:sp>
      <p:cxnSp>
        <p:nvCxnSpPr>
          <p:cNvPr id="24" name="直接连接符 23"/>
          <p:cNvCxnSpPr/>
          <p:nvPr/>
        </p:nvCxnSpPr>
        <p:spPr>
          <a:xfrm flipH="1">
            <a:off x="2542581" y="290016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529001" y="2978441"/>
            <a:ext cx="5045390" cy="284693"/>
          </a:xfrm>
          <a:prstGeom prst="rect">
            <a:avLst/>
          </a:prstGeom>
        </p:spPr>
        <p:txBody>
          <a:bodyPr wrap="square" lIns="68580" tIns="34290" rIns="68580" bIns="34290">
            <a:spAutoFit/>
          </a:bodyPr>
          <a:lstStyle/>
          <a:p>
            <a:r>
              <a:rPr lang="zh-CN" altLang="en-US" b="1" dirty="0">
                <a:latin typeface="微软雅黑" panose="020B0503020204020204" pitchFamily="34" charset="-122"/>
                <a:ea typeface="微软雅黑" panose="020B0503020204020204" pitchFamily="34" charset="-122"/>
              </a:rPr>
              <a:t>计算机与信息科学学院计算机科学与技术（</a:t>
            </a:r>
            <a:r>
              <a:rPr lang="en-US" altLang="zh-CN" b="1" dirty="0">
                <a:latin typeface="微软雅黑" panose="020B0503020204020204" pitchFamily="34" charset="-122"/>
                <a:ea typeface="微软雅黑" panose="020B0503020204020204" pitchFamily="34" charset="-122"/>
              </a:rPr>
              <a:t>3+2</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191</a:t>
            </a:r>
            <a:r>
              <a:rPr lang="zh-CN" altLang="en-US" b="1" dirty="0">
                <a:latin typeface="微软雅黑" panose="020B0503020204020204" pitchFamily="34" charset="-122"/>
                <a:ea typeface="微软雅黑" panose="020B0503020204020204" pitchFamily="34" charset="-122"/>
              </a:rPr>
              <a:t>班</a:t>
            </a:r>
          </a:p>
        </p:txBody>
      </p: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E1044689-B99D-4203-8627-1FAB7D052C96}"/>
              </a:ext>
            </a:extLst>
          </p:cNvPr>
          <p:cNvGrpSpPr/>
          <p:nvPr/>
        </p:nvGrpSpPr>
        <p:grpSpPr>
          <a:xfrm>
            <a:off x="2296744" y="631546"/>
            <a:ext cx="3503165" cy="910818"/>
            <a:chOff x="4804506" y="546680"/>
            <a:chExt cx="2671015" cy="676530"/>
          </a:xfrm>
        </p:grpSpPr>
        <p:pic>
          <p:nvPicPr>
            <p:cNvPr id="13" name="图片 12">
              <a:extLst>
                <a:ext uri="{FF2B5EF4-FFF2-40B4-BE49-F238E27FC236}">
                  <a16:creationId xmlns:a16="http://schemas.microsoft.com/office/drawing/2014/main" id="{BF112369-0558-492A-A57E-A1F4811A91B2}"/>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463842" y="546680"/>
              <a:ext cx="1923651" cy="411981"/>
            </a:xfrm>
            <a:prstGeom prst="rect">
              <a:avLst/>
            </a:prstGeom>
          </p:spPr>
        </p:pic>
        <p:pic>
          <p:nvPicPr>
            <p:cNvPr id="16" name="图片 15">
              <a:extLst>
                <a:ext uri="{FF2B5EF4-FFF2-40B4-BE49-F238E27FC236}">
                  <a16:creationId xmlns:a16="http://schemas.microsoft.com/office/drawing/2014/main" id="{44F3245D-BE89-41B2-B38B-CCE3F9AE09B9}"/>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04506" y="568307"/>
              <a:ext cx="663753" cy="654903"/>
            </a:xfrm>
            <a:prstGeom prst="rect">
              <a:avLst/>
            </a:prstGeom>
          </p:spPr>
        </p:pic>
        <p:sp>
          <p:nvSpPr>
            <p:cNvPr id="17" name="矩形 16">
              <a:extLst>
                <a:ext uri="{FF2B5EF4-FFF2-40B4-BE49-F238E27FC236}">
                  <a16:creationId xmlns:a16="http://schemas.microsoft.com/office/drawing/2014/main" id="{0F3095C1-C104-4991-90A5-1C995530B6B3}"/>
                </a:ext>
              </a:extLst>
            </p:cNvPr>
            <p:cNvSpPr/>
            <p:nvPr/>
          </p:nvSpPr>
          <p:spPr>
            <a:xfrm>
              <a:off x="5551870" y="992378"/>
              <a:ext cx="1923651" cy="223256"/>
            </a:xfrm>
            <a:prstGeom prst="rect">
              <a:avLst/>
            </a:prstGeom>
          </p:spPr>
          <p:txBody>
            <a:bodyPr wrap="square">
              <a:spAutoFit/>
            </a:bodyPr>
            <a:lstStyle/>
            <a:p>
              <a:r>
                <a:rPr lang="zh-CN" altLang="en-US" sz="1050" b="1" dirty="0">
                  <a:solidFill>
                    <a:srgbClr val="071F65"/>
                  </a:solidFill>
                  <a:latin typeface="隶书" panose="02010509060101010101" pitchFamily="49" charset="-122"/>
                  <a:ea typeface="隶书" panose="02010509060101010101" pitchFamily="49" charset="-122"/>
                </a:rPr>
                <a:t>Chongqing Normal University</a:t>
              </a:r>
            </a:p>
          </p:txBody>
        </p:sp>
      </p:grpSp>
    </p:spTree>
    <p:extLst>
      <p:ext uri="{BB962C8B-B14F-4D97-AF65-F5344CB8AC3E}">
        <p14:creationId xmlns:p14="http://schemas.microsoft.com/office/powerpoint/2010/main" val="107178872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187172"/>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1</a:t>
            </a:r>
            <a:endParaRPr lang="zh-CN" altLang="en-US" sz="5400" b="1" dirty="0">
              <a:solidFill>
                <a:schemeClr val="bg1"/>
              </a:solidFill>
            </a:endParaRPr>
          </a:p>
        </p:txBody>
      </p:sp>
      <p:sp>
        <p:nvSpPr>
          <p:cNvPr id="29" name="矩形 28"/>
          <p:cNvSpPr/>
          <p:nvPr/>
        </p:nvSpPr>
        <p:spPr>
          <a:xfrm>
            <a:off x="4229097" y="2151954"/>
            <a:ext cx="1061829" cy="623248"/>
          </a:xfrm>
          <a:prstGeom prst="rect">
            <a:avLst/>
          </a:prstGeom>
        </p:spPr>
        <p:txBody>
          <a:bodyPr wrap="none" lIns="68580" tIns="34290" rIns="68580" bIns="34290">
            <a:spAutoFit/>
          </a:bodyPr>
          <a:lstStyle/>
          <a:p>
            <a:r>
              <a:rPr lang="zh-CN" altLang="en-US" sz="3600" b="1" dirty="0">
                <a:solidFill>
                  <a:schemeClr val="bg1"/>
                </a:solidFill>
              </a:rPr>
              <a:t>简介</a:t>
            </a:r>
          </a:p>
        </p:txBody>
      </p:sp>
      <p:grpSp>
        <p:nvGrpSpPr>
          <p:cNvPr id="31" name="组合 30"/>
          <p:cNvGrpSpPr/>
          <p:nvPr/>
        </p:nvGrpSpPr>
        <p:grpSpPr>
          <a:xfrm>
            <a:off x="5838756" y="2019303"/>
            <a:ext cx="1505540" cy="953704"/>
            <a:chOff x="9140243" y="2649838"/>
            <a:chExt cx="2007386" cy="1271604"/>
          </a:xfrm>
        </p:grpSpPr>
        <p:sp>
          <p:nvSpPr>
            <p:cNvPr id="32" name="矩形 31"/>
            <p:cNvSpPr/>
            <p:nvPr/>
          </p:nvSpPr>
          <p:spPr>
            <a:xfrm>
              <a:off x="9140243" y="2649838"/>
              <a:ext cx="2007386" cy="492442"/>
            </a:xfrm>
            <a:prstGeom prst="rect">
              <a:avLst/>
            </a:prstGeom>
          </p:spPr>
          <p:txBody>
            <a:bodyPr wrap="none">
              <a:spAutoFit/>
            </a:bodyPr>
            <a:lstStyle/>
            <a:p>
              <a:pPr>
                <a:spcBef>
                  <a:spcPct val="0"/>
                </a:spcBef>
              </a:pPr>
              <a:r>
                <a:rPr kumimoji="1" lang="en-US" altLang="zh-CN" sz="1800" dirty="0">
                  <a:solidFill>
                    <a:schemeClr val="bg1"/>
                  </a:solidFill>
                </a:rPr>
                <a:t>1-1 </a:t>
              </a:r>
              <a:r>
                <a:rPr kumimoji="1" lang="zh-CN" altLang="en-US" sz="1800" dirty="0">
                  <a:solidFill>
                    <a:schemeClr val="bg1"/>
                  </a:solidFill>
                </a:rPr>
                <a:t>选题背景</a:t>
              </a:r>
              <a:endParaRPr lang="zh-CN" altLang="en-US" sz="1800" dirty="0">
                <a:solidFill>
                  <a:schemeClr val="bg1"/>
                </a:solidFill>
                <a:sym typeface="微软雅黑" pitchFamily="34" charset="-122"/>
              </a:endParaRPr>
            </a:p>
          </p:txBody>
        </p:sp>
        <p:sp>
          <p:nvSpPr>
            <p:cNvPr id="33" name="矩形 32"/>
            <p:cNvSpPr/>
            <p:nvPr/>
          </p:nvSpPr>
          <p:spPr>
            <a:xfrm>
              <a:off x="9140243" y="3037020"/>
              <a:ext cx="2007386" cy="492442"/>
            </a:xfrm>
            <a:prstGeom prst="rect">
              <a:avLst/>
            </a:prstGeom>
          </p:spPr>
          <p:txBody>
            <a:bodyPr wrap="none">
              <a:spAutoFit/>
            </a:bodyPr>
            <a:lstStyle/>
            <a:p>
              <a:r>
                <a:rPr lang="en-US" altLang="zh-CN" sz="1800" dirty="0">
                  <a:solidFill>
                    <a:schemeClr val="bg1"/>
                  </a:solidFill>
                </a:rPr>
                <a:t>1-2 </a:t>
              </a:r>
              <a:r>
                <a:rPr lang="zh-CN" altLang="en-US" sz="1800" dirty="0">
                  <a:solidFill>
                    <a:schemeClr val="bg1"/>
                  </a:solidFill>
                </a:rPr>
                <a:t>小组分工</a:t>
              </a:r>
            </a:p>
          </p:txBody>
        </p:sp>
        <p:sp>
          <p:nvSpPr>
            <p:cNvPr id="34" name="矩形 33"/>
            <p:cNvSpPr/>
            <p:nvPr/>
          </p:nvSpPr>
          <p:spPr>
            <a:xfrm>
              <a:off x="9140243" y="3429000"/>
              <a:ext cx="2007386" cy="492442"/>
            </a:xfrm>
            <a:prstGeom prst="rect">
              <a:avLst/>
            </a:prstGeom>
          </p:spPr>
          <p:txBody>
            <a:bodyPr wrap="none">
              <a:spAutoFit/>
            </a:bodyPr>
            <a:lstStyle/>
            <a:p>
              <a:r>
                <a:rPr kumimoji="1" lang="en-US" altLang="zh-CN" sz="1800" dirty="0">
                  <a:solidFill>
                    <a:schemeClr val="bg1"/>
                  </a:solidFill>
                </a:rPr>
                <a:t>1-3 </a:t>
              </a:r>
              <a:r>
                <a:rPr kumimoji="1" lang="zh-CN" altLang="en-US" sz="1800" dirty="0">
                  <a:solidFill>
                    <a:schemeClr val="bg1"/>
                  </a:solidFill>
                </a:rPr>
                <a:t>总体设计</a:t>
              </a:r>
              <a:endParaRPr lang="zh-CN" altLang="en-US" sz="1800" dirty="0">
                <a:solidFill>
                  <a:schemeClr val="bg1"/>
                </a:solidFill>
              </a:endParaRPr>
            </a:p>
          </p:txBody>
        </p:sp>
      </p:grpSp>
      <p:pic>
        <p:nvPicPr>
          <p:cNvPr id="13" name="图片 12">
            <a:extLst>
              <a:ext uri="{FF2B5EF4-FFF2-40B4-BE49-F238E27FC236}">
                <a16:creationId xmlns:a16="http://schemas.microsoft.com/office/drawing/2014/main" id="{44F3245D-BE89-41B2-B38B-CCE3F9AE09B9}"/>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88175" y="1798742"/>
            <a:ext cx="1137014" cy="1151586"/>
          </a:xfrm>
          <a:prstGeom prst="rect">
            <a:avLst/>
          </a:prstGeom>
        </p:spPr>
      </p:pic>
    </p:spTree>
    <p:extLst>
      <p:ext uri="{BB962C8B-B14F-4D97-AF65-F5344CB8AC3E}">
        <p14:creationId xmlns:p14="http://schemas.microsoft.com/office/powerpoint/2010/main" val="246313750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556515" y="2726118"/>
            <a:ext cx="1958931" cy="1871909"/>
            <a:chOff x="3065829" y="2668267"/>
            <a:chExt cx="1872107" cy="1761728"/>
          </a:xfrm>
        </p:grpSpPr>
        <p:sp>
          <p:nvSpPr>
            <p:cNvPr id="80" name="椭圆 79"/>
            <p:cNvSpPr/>
            <p:nvPr/>
          </p:nvSpPr>
          <p:spPr>
            <a:xfrm>
              <a:off x="3115072" y="2668267"/>
              <a:ext cx="1761728" cy="17617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442509" y="276113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82" name="椭圆 81"/>
            <p:cNvSpPr/>
            <p:nvPr/>
          </p:nvSpPr>
          <p:spPr>
            <a:xfrm>
              <a:off x="3439209" y="276113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83" name="椭圆 82"/>
            <p:cNvSpPr/>
            <p:nvPr/>
          </p:nvSpPr>
          <p:spPr>
            <a:xfrm>
              <a:off x="3065829" y="349265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84" name="椭圆 83"/>
            <p:cNvSpPr/>
            <p:nvPr/>
          </p:nvSpPr>
          <p:spPr>
            <a:xfrm>
              <a:off x="4818429" y="349265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85" name="椭圆 84"/>
            <p:cNvSpPr/>
            <p:nvPr/>
          </p:nvSpPr>
          <p:spPr>
            <a:xfrm>
              <a:off x="4442509" y="422417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86" name="椭圆 85"/>
            <p:cNvSpPr/>
            <p:nvPr/>
          </p:nvSpPr>
          <p:spPr>
            <a:xfrm>
              <a:off x="3439209" y="420131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87" name="组合 86"/>
            <p:cNvGrpSpPr/>
            <p:nvPr/>
          </p:nvGrpSpPr>
          <p:grpSpPr>
            <a:xfrm>
              <a:off x="3269293" y="2943616"/>
              <a:ext cx="1465545" cy="1202499"/>
              <a:chOff x="3269293" y="2943616"/>
              <a:chExt cx="1465545" cy="1202499"/>
            </a:xfrm>
          </p:grpSpPr>
          <p:sp>
            <p:nvSpPr>
              <p:cNvPr id="88" name="任意多边形 87"/>
              <p:cNvSpPr/>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88"/>
              <p:cNvSpPr/>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4" name="组合 93"/>
          <p:cNvGrpSpPr/>
          <p:nvPr/>
        </p:nvGrpSpPr>
        <p:grpSpPr>
          <a:xfrm>
            <a:off x="827476" y="948917"/>
            <a:ext cx="7494437" cy="2133610"/>
            <a:chOff x="2954339" y="1279908"/>
            <a:chExt cx="7162269" cy="2008028"/>
          </a:xfrm>
        </p:grpSpPr>
        <p:sp>
          <p:nvSpPr>
            <p:cNvPr id="95" name="矩形 94"/>
            <p:cNvSpPr>
              <a:spLocks noChangeArrowheads="1"/>
            </p:cNvSpPr>
            <p:nvPr/>
          </p:nvSpPr>
          <p:spPr bwMode="auto">
            <a:xfrm>
              <a:off x="2954339" y="1694800"/>
              <a:ext cx="7162269" cy="159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nSpc>
                  <a:spcPct val="130000"/>
                </a:lnSpc>
              </a:pPr>
              <a:r>
                <a:rPr lang="zh-CN" altLang="zh-CN" dirty="0">
                  <a:latin typeface="+mn-ea"/>
                </a:rPr>
                <a:t>在旅游高峰期，部分旅游景点人流量过大导致旅客迷路等问题，从而影响到游客体验的问题。从根本上说，这往往是因为景区的服务不够全面细致所造成的，例如景区内部的地标不够详细或者是不够完整都可能会影响到游客游玩时的顺畅性，本</a:t>
              </a:r>
              <a:r>
                <a:rPr lang="zh-CN" altLang="en-US" dirty="0">
                  <a:latin typeface="+mn-ea"/>
                </a:rPr>
                <a:t>程序</a:t>
              </a:r>
              <a:r>
                <a:rPr lang="zh-CN" altLang="zh-CN" dirty="0">
                  <a:latin typeface="+mn-ea"/>
                </a:rPr>
                <a:t>就是在这样的背景下提出的，旨在做出一个</a:t>
              </a:r>
              <a:r>
                <a:rPr lang="zh-CN" altLang="zh-CN" dirty="0">
                  <a:solidFill>
                    <a:srgbClr val="7030A0"/>
                  </a:solidFill>
                  <a:latin typeface="+mn-ea"/>
                </a:rPr>
                <a:t>能够方便游客</a:t>
              </a:r>
              <a:r>
                <a:rPr lang="zh-CN" altLang="en-US" dirty="0">
                  <a:solidFill>
                    <a:srgbClr val="7030A0"/>
                  </a:solidFill>
                  <a:latin typeface="+mn-ea"/>
                </a:rPr>
                <a:t>游玩</a:t>
              </a:r>
              <a:r>
                <a:rPr lang="zh-CN" altLang="zh-CN" dirty="0">
                  <a:solidFill>
                    <a:srgbClr val="7030A0"/>
                  </a:solidFill>
                  <a:latin typeface="+mn-ea"/>
                </a:rPr>
                <a:t>的导</a:t>
              </a:r>
              <a:r>
                <a:rPr lang="zh-CN" altLang="en-US" dirty="0">
                  <a:solidFill>
                    <a:srgbClr val="7030A0"/>
                  </a:solidFill>
                  <a:latin typeface="+mn-ea"/>
                </a:rPr>
                <a:t>游</a:t>
              </a:r>
              <a:r>
                <a:rPr lang="zh-CN" altLang="zh-CN" dirty="0">
                  <a:solidFill>
                    <a:srgbClr val="7030A0"/>
                  </a:solidFill>
                  <a:latin typeface="+mn-ea"/>
                </a:rPr>
                <a:t>系统</a:t>
              </a:r>
              <a:r>
                <a:rPr lang="zh-CN" altLang="zh-CN" dirty="0">
                  <a:latin typeface="+mn-ea"/>
                </a:rPr>
                <a:t>。这里我们就以</a:t>
              </a:r>
              <a:r>
                <a:rPr lang="zh-CN" altLang="en-US" dirty="0">
                  <a:latin typeface="+mn-ea"/>
                </a:rPr>
                <a:t>重庆</a:t>
              </a:r>
              <a:r>
                <a:rPr lang="zh-CN" altLang="zh-CN" dirty="0">
                  <a:latin typeface="+mn-ea"/>
                </a:rPr>
                <a:t>的动物园为原型进行设计。</a:t>
              </a:r>
            </a:p>
            <a:p>
              <a:pPr>
                <a:lnSpc>
                  <a:spcPct val="130000"/>
                </a:lnSpc>
              </a:pPr>
              <a:endParaRPr lang="en-US" altLang="zh-CN" sz="1200" dirty="0">
                <a:solidFill>
                  <a:schemeClr val="tx1">
                    <a:lumMod val="85000"/>
                    <a:lumOff val="15000"/>
                  </a:schemeClr>
                </a:solidFill>
                <a:latin typeface="微软雅黑" pitchFamily="34" charset="-122"/>
                <a:ea typeface="微软雅黑" pitchFamily="34" charset="-122"/>
              </a:endParaRPr>
            </a:p>
            <a:p>
              <a:pPr>
                <a:lnSpc>
                  <a:spcPct val="130000"/>
                </a:lnSpc>
              </a:pPr>
              <a:endParaRPr lang="en-US" altLang="zh-CN" sz="1200" dirty="0">
                <a:solidFill>
                  <a:schemeClr val="tx1">
                    <a:lumMod val="85000"/>
                    <a:lumOff val="15000"/>
                  </a:schemeClr>
                </a:solidFill>
                <a:latin typeface="微软雅黑" pitchFamily="34" charset="-122"/>
                <a:ea typeface="微软雅黑" pitchFamily="34" charset="-122"/>
              </a:endParaRPr>
            </a:p>
          </p:txBody>
        </p:sp>
        <p:sp>
          <p:nvSpPr>
            <p:cNvPr id="96" name="矩形 95"/>
            <p:cNvSpPr/>
            <p:nvPr/>
          </p:nvSpPr>
          <p:spPr>
            <a:xfrm>
              <a:off x="2963100" y="1279908"/>
              <a:ext cx="911819" cy="304144"/>
            </a:xfrm>
            <a:prstGeom prst="rect">
              <a:avLst/>
            </a:prstGeom>
          </p:spPr>
          <p:txBody>
            <a:bodyPr wrap="none">
              <a:spAutoFit/>
            </a:bodyPr>
            <a:lstStyle/>
            <a:p>
              <a:r>
                <a:rPr lang="zh-CN" altLang="en-US" sz="1500" b="1" dirty="0">
                  <a:solidFill>
                    <a:schemeClr val="tx1">
                      <a:lumMod val="85000"/>
                      <a:lumOff val="15000"/>
                    </a:schemeClr>
                  </a:solidFill>
                  <a:latin typeface="微软雅黑" pitchFamily="34" charset="-122"/>
                  <a:ea typeface="微软雅黑" pitchFamily="34" charset="-122"/>
                </a:rPr>
                <a:t>选题背景</a:t>
              </a:r>
            </a:p>
          </p:txBody>
        </p:sp>
      </p:grpSp>
      <p:grpSp>
        <p:nvGrpSpPr>
          <p:cNvPr id="97" name="组合 96"/>
          <p:cNvGrpSpPr/>
          <p:nvPr/>
        </p:nvGrpSpPr>
        <p:grpSpPr>
          <a:xfrm>
            <a:off x="1019677" y="3164747"/>
            <a:ext cx="1058239" cy="994650"/>
            <a:chOff x="3254771" y="2872916"/>
            <a:chExt cx="1011336" cy="936104"/>
          </a:xfrm>
          <a:solidFill>
            <a:srgbClr val="444455"/>
          </a:solidFill>
        </p:grpSpPr>
        <p:sp>
          <p:nvSpPr>
            <p:cNvPr id="98" name="椭圆 97"/>
            <p:cNvSpPr/>
            <p:nvPr/>
          </p:nvSpPr>
          <p:spPr>
            <a:xfrm>
              <a:off x="3254771" y="2872916"/>
              <a:ext cx="936103"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9" name="矩形 98"/>
            <p:cNvSpPr/>
            <p:nvPr/>
          </p:nvSpPr>
          <p:spPr>
            <a:xfrm>
              <a:off x="3254771" y="3209684"/>
              <a:ext cx="1011336" cy="304143"/>
            </a:xfrm>
            <a:prstGeom prst="rect">
              <a:avLst/>
            </a:prstGeom>
            <a:noFill/>
          </p:spPr>
          <p:txBody>
            <a:bodyPr wrap="square">
              <a:spAutoFit/>
            </a:bodyPr>
            <a:lstStyle/>
            <a:p>
              <a:r>
                <a:rPr lang="zh-CN" altLang="en-US" sz="1500" dirty="0">
                  <a:solidFill>
                    <a:schemeClr val="bg1"/>
                  </a:solidFill>
                  <a:latin typeface="微软雅黑" pitchFamily="34" charset="-122"/>
                  <a:ea typeface="微软雅黑" pitchFamily="34" charset="-122"/>
                </a:rPr>
                <a:t>导游系统</a:t>
              </a:r>
              <a:endParaRPr lang="en-US" altLang="zh-CN" sz="1500" dirty="0">
                <a:solidFill>
                  <a:schemeClr val="bg1"/>
                </a:solidFill>
                <a:latin typeface="微软雅黑" pitchFamily="34" charset="-122"/>
                <a:ea typeface="微软雅黑" pitchFamily="34" charset="-122"/>
              </a:endParaRPr>
            </a:p>
          </p:txBody>
        </p:sp>
      </p:grpSp>
      <p:grpSp>
        <p:nvGrpSpPr>
          <p:cNvPr id="100" name="组合 99"/>
          <p:cNvGrpSpPr/>
          <p:nvPr/>
        </p:nvGrpSpPr>
        <p:grpSpPr>
          <a:xfrm>
            <a:off x="3035577" y="2879770"/>
            <a:ext cx="5286336" cy="1052219"/>
            <a:chOff x="789157" y="3505487"/>
            <a:chExt cx="3119675" cy="990286"/>
          </a:xfrm>
        </p:grpSpPr>
        <p:sp>
          <p:nvSpPr>
            <p:cNvPr id="101" name="TextBox 100"/>
            <p:cNvSpPr txBox="1"/>
            <p:nvPr/>
          </p:nvSpPr>
          <p:spPr>
            <a:xfrm>
              <a:off x="789157" y="3505487"/>
              <a:ext cx="563056" cy="304144"/>
            </a:xfrm>
            <a:prstGeom prst="rect">
              <a:avLst/>
            </a:prstGeom>
            <a:noFill/>
          </p:spPr>
          <p:txBody>
            <a:bodyPr wrap="none" rtlCol="0">
              <a:spAutoFit/>
            </a:bodyPr>
            <a:lstStyle/>
            <a:p>
              <a:r>
                <a:rPr lang="zh-CN" altLang="en-US" sz="1500" b="1" dirty="0">
                  <a:solidFill>
                    <a:schemeClr val="tx1">
                      <a:lumMod val="85000"/>
                      <a:lumOff val="15000"/>
                    </a:schemeClr>
                  </a:solidFill>
                  <a:latin typeface="微软雅黑" pitchFamily="34" charset="-122"/>
                  <a:ea typeface="微软雅黑" pitchFamily="34" charset="-122"/>
                </a:rPr>
                <a:t>问题描述</a:t>
              </a:r>
            </a:p>
          </p:txBody>
        </p:sp>
        <p:sp>
          <p:nvSpPr>
            <p:cNvPr id="102" name="矩形 101"/>
            <p:cNvSpPr/>
            <p:nvPr/>
          </p:nvSpPr>
          <p:spPr>
            <a:xfrm>
              <a:off x="812496" y="3800586"/>
              <a:ext cx="3096336" cy="695187"/>
            </a:xfrm>
            <a:prstGeom prst="rect">
              <a:avLst/>
            </a:prstGeom>
          </p:spPr>
          <p:txBody>
            <a:bodyPr wrap="square">
              <a:spAutoFit/>
            </a:bodyPr>
            <a:lstStyle/>
            <a:p>
              <a:pPr indent="457200"/>
              <a:r>
                <a:rPr lang="zh-CN" altLang="zh-CN" dirty="0"/>
                <a:t>在系统中能够为旅客提供重庆动物园的一个平面图，能够</a:t>
              </a:r>
              <a:r>
                <a:rPr lang="zh-CN" altLang="zh-CN" dirty="0">
                  <a:solidFill>
                    <a:srgbClr val="7030A0"/>
                  </a:solidFill>
                </a:rPr>
                <a:t>让旅客根据提示对图中任意景点的相关信息查询</a:t>
              </a:r>
              <a:r>
                <a:rPr lang="zh-CN" altLang="zh-CN" dirty="0"/>
                <a:t>，为他们提供图中任意景点的问路查询以及图中多个景点的最佳访问路线。</a:t>
              </a:r>
            </a:p>
          </p:txBody>
        </p:sp>
      </p:grpSp>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rPr>
              <a:t>选题背景</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28350378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小组分工</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17" name="箭头3"/>
          <p:cNvSpPr>
            <a:spLocks/>
          </p:cNvSpPr>
          <p:nvPr/>
        </p:nvSpPr>
        <p:spPr bwMode="gray">
          <a:xfrm flipV="1">
            <a:off x="1531850" y="2889667"/>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18" name="箭头2"/>
          <p:cNvSpPr>
            <a:spLocks/>
          </p:cNvSpPr>
          <p:nvPr/>
        </p:nvSpPr>
        <p:spPr bwMode="gray">
          <a:xfrm rot="16200000">
            <a:off x="1747861" y="2415012"/>
            <a:ext cx="243647" cy="97440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19" name="箭头1"/>
          <p:cNvSpPr>
            <a:spLocks/>
          </p:cNvSpPr>
          <p:nvPr/>
        </p:nvSpPr>
        <p:spPr bwMode="gray">
          <a:xfrm>
            <a:off x="1526579" y="1643759"/>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20" name="文本1"/>
          <p:cNvSpPr>
            <a:spLocks noChangeArrowheads="1"/>
          </p:cNvSpPr>
          <p:nvPr/>
        </p:nvSpPr>
        <p:spPr bwMode="gray">
          <a:xfrm>
            <a:off x="3378267" y="1352205"/>
            <a:ext cx="4434093" cy="896993"/>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itchFamily="34" charset="-122"/>
                <a:ea typeface="微软雅黑" pitchFamily="34" charset="-122"/>
              </a:rPr>
              <a:t>实验项目程序各功能编辑、程序调试、</a:t>
            </a:r>
            <a:r>
              <a:rPr lang="en-US" altLang="zh-CN" sz="1200" dirty="0">
                <a:solidFill>
                  <a:schemeClr val="tx1">
                    <a:lumMod val="75000"/>
                    <a:lumOff val="25000"/>
                  </a:schemeClr>
                </a:solidFill>
                <a:latin typeface="微软雅黑" pitchFamily="34" charset="-122"/>
                <a:ea typeface="微软雅黑" pitchFamily="34" charset="-122"/>
              </a:rPr>
              <a:t>World</a:t>
            </a:r>
            <a:r>
              <a:rPr lang="zh-CN" altLang="en-US" sz="1200" dirty="0">
                <a:solidFill>
                  <a:schemeClr val="tx1">
                    <a:lumMod val="75000"/>
                    <a:lumOff val="25000"/>
                  </a:schemeClr>
                </a:solidFill>
                <a:latin typeface="微软雅黑" pitchFamily="34" charset="-122"/>
                <a:ea typeface="微软雅黑" pitchFamily="34" charset="-122"/>
              </a:rPr>
              <a:t>文档制作</a:t>
            </a:r>
            <a:endParaRPr lang="zh-CN" altLang="zh-CN" sz="1200" dirty="0">
              <a:solidFill>
                <a:schemeClr val="tx1">
                  <a:lumMod val="75000"/>
                  <a:lumOff val="25000"/>
                </a:schemeClr>
              </a:solidFill>
              <a:latin typeface="微软雅黑" pitchFamily="34" charset="-122"/>
              <a:ea typeface="微软雅黑" pitchFamily="34" charset="-122"/>
            </a:endParaRPr>
          </a:p>
        </p:txBody>
      </p:sp>
      <p:sp>
        <p:nvSpPr>
          <p:cNvPr id="21" name="标题1"/>
          <p:cNvSpPr>
            <a:spLocks noChangeArrowheads="1"/>
          </p:cNvSpPr>
          <p:nvPr/>
        </p:nvSpPr>
        <p:spPr bwMode="gray">
          <a:xfrm>
            <a:off x="2446313" y="1347614"/>
            <a:ext cx="931954" cy="901585"/>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itchFamily="34" charset="-122"/>
                <a:ea typeface="微软雅黑" pitchFamily="34" charset="-122"/>
              </a:rPr>
              <a:t>连先柔</a:t>
            </a:r>
            <a:endParaRPr lang="zh-CN" altLang="zh-CN" sz="1400" b="1" dirty="0">
              <a:solidFill>
                <a:sysClr val="window" lastClr="FFFFFF">
                  <a:lumMod val="95000"/>
                </a:sysClr>
              </a:solidFill>
              <a:latin typeface="微软雅黑" pitchFamily="34" charset="-122"/>
              <a:ea typeface="微软雅黑" pitchFamily="34" charset="-122"/>
            </a:endParaRPr>
          </a:p>
        </p:txBody>
      </p:sp>
      <p:sp>
        <p:nvSpPr>
          <p:cNvPr id="22" name="文本2"/>
          <p:cNvSpPr>
            <a:spLocks noChangeArrowheads="1"/>
          </p:cNvSpPr>
          <p:nvPr/>
        </p:nvSpPr>
        <p:spPr bwMode="gray">
          <a:xfrm>
            <a:off x="3378267" y="2442238"/>
            <a:ext cx="4434093" cy="894027"/>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itchFamily="34" charset="-122"/>
                <a:ea typeface="微软雅黑" pitchFamily="34" charset="-122"/>
              </a:rPr>
              <a:t>系统框架构思、地图绘制、项目部分代码完善、</a:t>
            </a:r>
            <a:r>
              <a:rPr lang="en-US" altLang="zh-CN" sz="1200" dirty="0">
                <a:solidFill>
                  <a:schemeClr val="tx1">
                    <a:lumMod val="75000"/>
                    <a:lumOff val="25000"/>
                  </a:schemeClr>
                </a:solidFill>
                <a:latin typeface="微软雅黑" pitchFamily="34" charset="-122"/>
                <a:ea typeface="微软雅黑" pitchFamily="34" charset="-122"/>
              </a:rPr>
              <a:t>PPT</a:t>
            </a:r>
            <a:r>
              <a:rPr lang="zh-CN" altLang="en-US" sz="1200" dirty="0">
                <a:solidFill>
                  <a:schemeClr val="tx1">
                    <a:lumMod val="75000"/>
                    <a:lumOff val="25000"/>
                  </a:schemeClr>
                </a:solidFill>
                <a:latin typeface="微软雅黑" pitchFamily="34" charset="-122"/>
                <a:ea typeface="微软雅黑" pitchFamily="34" charset="-122"/>
              </a:rPr>
              <a:t>制作</a:t>
            </a:r>
            <a:endParaRPr lang="zh-CN" altLang="zh-CN" sz="1200" dirty="0">
              <a:solidFill>
                <a:schemeClr val="tx1">
                  <a:lumMod val="75000"/>
                  <a:lumOff val="25000"/>
                </a:schemeClr>
              </a:solidFill>
              <a:latin typeface="微软雅黑" pitchFamily="34" charset="-122"/>
              <a:ea typeface="微软雅黑" pitchFamily="34" charset="-122"/>
            </a:endParaRPr>
          </a:p>
        </p:txBody>
      </p:sp>
      <p:sp>
        <p:nvSpPr>
          <p:cNvPr id="23" name="标题2"/>
          <p:cNvSpPr>
            <a:spLocks noChangeArrowheads="1"/>
          </p:cNvSpPr>
          <p:nvPr/>
        </p:nvSpPr>
        <p:spPr bwMode="gray">
          <a:xfrm>
            <a:off x="2446313" y="2442238"/>
            <a:ext cx="931955" cy="894027"/>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itchFamily="34" charset="-122"/>
                <a:ea typeface="微软雅黑" pitchFamily="34" charset="-122"/>
              </a:rPr>
              <a:t>王珊</a:t>
            </a:r>
            <a:endParaRPr lang="zh-CN" altLang="zh-CN" sz="1400" b="1" dirty="0">
              <a:solidFill>
                <a:sysClr val="window" lastClr="FFFFFF">
                  <a:lumMod val="95000"/>
                </a:sysClr>
              </a:solidFill>
              <a:latin typeface="微软雅黑" pitchFamily="34" charset="-122"/>
              <a:ea typeface="微软雅黑" pitchFamily="34" charset="-122"/>
            </a:endParaRPr>
          </a:p>
        </p:txBody>
      </p:sp>
      <p:sp>
        <p:nvSpPr>
          <p:cNvPr id="24" name="文本3"/>
          <p:cNvSpPr>
            <a:spLocks noChangeArrowheads="1"/>
          </p:cNvSpPr>
          <p:nvPr/>
        </p:nvSpPr>
        <p:spPr bwMode="ltGray">
          <a:xfrm>
            <a:off x="3378267" y="3523042"/>
            <a:ext cx="4434093" cy="886051"/>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itchFamily="34" charset="-122"/>
                <a:ea typeface="微软雅黑" pitchFamily="34" charset="-122"/>
              </a:rPr>
              <a:t>系统框架编写、景点的介绍、程序调整、</a:t>
            </a:r>
            <a:r>
              <a:rPr lang="en-US" altLang="zh-CN" sz="1200" dirty="0">
                <a:solidFill>
                  <a:schemeClr val="tx1">
                    <a:lumMod val="75000"/>
                    <a:lumOff val="25000"/>
                  </a:schemeClr>
                </a:solidFill>
                <a:latin typeface="微软雅黑" pitchFamily="34" charset="-122"/>
                <a:ea typeface="微软雅黑" pitchFamily="34" charset="-122"/>
              </a:rPr>
              <a:t>world</a:t>
            </a:r>
            <a:r>
              <a:rPr lang="zh-CN" altLang="en-US" sz="1200" dirty="0">
                <a:solidFill>
                  <a:schemeClr val="tx1">
                    <a:lumMod val="75000"/>
                    <a:lumOff val="25000"/>
                  </a:schemeClr>
                </a:solidFill>
                <a:latin typeface="微软雅黑" pitchFamily="34" charset="-122"/>
                <a:ea typeface="微软雅黑" pitchFamily="34" charset="-122"/>
              </a:rPr>
              <a:t>文档完善</a:t>
            </a:r>
            <a:endParaRPr lang="zh-CN" altLang="zh-CN" sz="1200" dirty="0">
              <a:solidFill>
                <a:schemeClr val="tx1">
                  <a:lumMod val="75000"/>
                  <a:lumOff val="25000"/>
                </a:schemeClr>
              </a:solidFill>
              <a:latin typeface="微软雅黑" pitchFamily="34" charset="-122"/>
              <a:ea typeface="微软雅黑" pitchFamily="34" charset="-122"/>
            </a:endParaRPr>
          </a:p>
        </p:txBody>
      </p:sp>
      <p:sp>
        <p:nvSpPr>
          <p:cNvPr id="25" name="标题3"/>
          <p:cNvSpPr>
            <a:spLocks noChangeArrowheads="1"/>
          </p:cNvSpPr>
          <p:nvPr/>
        </p:nvSpPr>
        <p:spPr bwMode="gray">
          <a:xfrm>
            <a:off x="2446313" y="3523042"/>
            <a:ext cx="931954" cy="886051"/>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itchFamily="34" charset="-122"/>
                <a:ea typeface="微软雅黑" pitchFamily="34" charset="-122"/>
              </a:rPr>
              <a:t>黄滟</a:t>
            </a:r>
            <a:endParaRPr lang="zh-CN" altLang="zh-CN" sz="1400" b="1" dirty="0">
              <a:solidFill>
                <a:sysClr val="window" lastClr="FFFFFF">
                  <a:lumMod val="95000"/>
                </a:sysClr>
              </a:solidFill>
              <a:latin typeface="微软雅黑" pitchFamily="34" charset="-122"/>
              <a:ea typeface="微软雅黑" pitchFamily="34" charset="-122"/>
            </a:endParaRPr>
          </a:p>
        </p:txBody>
      </p:sp>
      <p:sp>
        <p:nvSpPr>
          <p:cNvPr id="26" name="Oval 19"/>
          <p:cNvSpPr>
            <a:spLocks noChangeArrowheads="1"/>
          </p:cNvSpPr>
          <p:nvPr/>
        </p:nvSpPr>
        <p:spPr bwMode="auto">
          <a:xfrm>
            <a:off x="1111928" y="2442238"/>
            <a:ext cx="892911" cy="894027"/>
          </a:xfrm>
          <a:prstGeom prst="ellipse">
            <a:avLst/>
          </a:prstGeom>
          <a:solidFill>
            <a:schemeClr val="accent1"/>
          </a:solidFill>
          <a:ln w="9525">
            <a:noFill/>
            <a:round/>
            <a:headEnd/>
            <a:tailEnd/>
          </a:ln>
          <a:effectLst/>
        </p:spPr>
        <p:txBody>
          <a:bodyPr lIns="62118" tIns="31058" rIns="62118" bIns="31058" anchor="ctr"/>
          <a:lstStyle/>
          <a:p>
            <a:pPr algn="ctr">
              <a:lnSpc>
                <a:spcPct val="120000"/>
              </a:lnSpc>
              <a:defRPr/>
            </a:pPr>
            <a:r>
              <a:rPr lang="zh-CN" altLang="en-US" sz="1900" b="1" kern="0" dirty="0">
                <a:solidFill>
                  <a:schemeClr val="bg1"/>
                </a:solidFill>
                <a:latin typeface="Arial" pitchFamily="34" charset="0"/>
                <a:ea typeface="微软雅黑" pitchFamily="34" charset="-122"/>
              </a:rPr>
              <a:t>小组分工</a:t>
            </a:r>
          </a:p>
        </p:txBody>
      </p:sp>
    </p:spTree>
    <p:extLst>
      <p:ext uri="{BB962C8B-B14F-4D97-AF65-F5344CB8AC3E}">
        <p14:creationId xmlns:p14="http://schemas.microsoft.com/office/powerpoint/2010/main" val="157940318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总体设计</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7" name="流程图: 可选过程 26"/>
          <p:cNvSpPr/>
          <p:nvPr/>
        </p:nvSpPr>
        <p:spPr>
          <a:xfrm>
            <a:off x="1991860" y="713196"/>
            <a:ext cx="724989" cy="377553"/>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流程图: 过程 27"/>
          <p:cNvSpPr/>
          <p:nvPr/>
        </p:nvSpPr>
        <p:spPr>
          <a:xfrm>
            <a:off x="1712531" y="1497056"/>
            <a:ext cx="1425575" cy="315323"/>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9" name="流程图: 过程 28"/>
          <p:cNvSpPr/>
          <p:nvPr/>
        </p:nvSpPr>
        <p:spPr>
          <a:xfrm>
            <a:off x="1720255" y="2246357"/>
            <a:ext cx="1387580" cy="298450"/>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流程图: 决策 29"/>
          <p:cNvSpPr/>
          <p:nvPr/>
        </p:nvSpPr>
        <p:spPr>
          <a:xfrm>
            <a:off x="1871103" y="2886618"/>
            <a:ext cx="944188" cy="787309"/>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1" name="流程图: 过程 30"/>
          <p:cNvSpPr/>
          <p:nvPr/>
        </p:nvSpPr>
        <p:spPr>
          <a:xfrm>
            <a:off x="2073874" y="4005851"/>
            <a:ext cx="548042" cy="266518"/>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2" name="流程图: 可选过程 31"/>
          <p:cNvSpPr/>
          <p:nvPr/>
        </p:nvSpPr>
        <p:spPr>
          <a:xfrm>
            <a:off x="2046608" y="4588130"/>
            <a:ext cx="679269" cy="360680"/>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3" name="流程图: 过程 32"/>
          <p:cNvSpPr/>
          <p:nvPr/>
        </p:nvSpPr>
        <p:spPr>
          <a:xfrm>
            <a:off x="5606008" y="3680380"/>
            <a:ext cx="2095499" cy="253250"/>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4" name="流程图: 过程 33"/>
          <p:cNvSpPr/>
          <p:nvPr/>
        </p:nvSpPr>
        <p:spPr>
          <a:xfrm>
            <a:off x="5606008" y="1731189"/>
            <a:ext cx="2095500" cy="240031"/>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5" name="流程图: 过程 34"/>
          <p:cNvSpPr/>
          <p:nvPr/>
        </p:nvSpPr>
        <p:spPr>
          <a:xfrm>
            <a:off x="5598307" y="2423522"/>
            <a:ext cx="2103201" cy="253456"/>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6" name="流程图: 过程 35"/>
          <p:cNvSpPr/>
          <p:nvPr/>
        </p:nvSpPr>
        <p:spPr>
          <a:xfrm>
            <a:off x="5587523" y="3054530"/>
            <a:ext cx="2121686" cy="247650"/>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 name="文本框 11"/>
          <p:cNvSpPr txBox="1">
            <a:spLocks noChangeArrowheads="1"/>
          </p:cNvSpPr>
          <p:nvPr/>
        </p:nvSpPr>
        <p:spPr bwMode="auto">
          <a:xfrm>
            <a:off x="2113055" y="749572"/>
            <a:ext cx="482600"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开始</a:t>
            </a:r>
            <a:endParaRPr kumimoji="0" lang="zh-CN" altLang="zh-CN" sz="18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 name="文本框 12"/>
          <p:cNvSpPr txBox="1">
            <a:spLocks noChangeArrowheads="1"/>
          </p:cNvSpPr>
          <p:nvPr/>
        </p:nvSpPr>
        <p:spPr bwMode="auto">
          <a:xfrm>
            <a:off x="1890170" y="1507581"/>
            <a:ext cx="1049635" cy="25000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000" b="1" dirty="0">
                <a:latin typeface="Calibri" pitchFamily="34" charset="0"/>
                <a:ea typeface="宋体" pitchFamily="2" charset="-122"/>
                <a:cs typeface="Times New Roman" pitchFamily="18" charset="0"/>
              </a:rPr>
              <a:t>读取信息建图</a:t>
            </a:r>
          </a:p>
        </p:txBody>
      </p:sp>
      <p:sp>
        <p:nvSpPr>
          <p:cNvPr id="4" name="文本框 13"/>
          <p:cNvSpPr txBox="1">
            <a:spLocks noChangeArrowheads="1"/>
          </p:cNvSpPr>
          <p:nvPr/>
        </p:nvSpPr>
        <p:spPr bwMode="auto">
          <a:xfrm>
            <a:off x="1763553" y="2282168"/>
            <a:ext cx="1206165" cy="18366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000" b="1" dirty="0">
                <a:latin typeface="Calibri" pitchFamily="34" charset="0"/>
                <a:ea typeface="宋体" pitchFamily="2" charset="-122"/>
                <a:cs typeface="Times New Roman" pitchFamily="18" charset="0"/>
              </a:rPr>
              <a:t>Floyd</a:t>
            </a:r>
            <a:r>
              <a:rPr lang="zh-CN" altLang="en-US" sz="1000" b="1" dirty="0">
                <a:latin typeface="Calibri" pitchFamily="34" charset="0"/>
                <a:ea typeface="宋体" pitchFamily="2" charset="-122"/>
                <a:cs typeface="Times New Roman" pitchFamily="18" charset="0"/>
              </a:rPr>
              <a:t>求</a:t>
            </a:r>
            <a:r>
              <a:rPr lang="en-US" altLang="zh-CN" sz="1000" b="1" dirty="0" err="1">
                <a:latin typeface="Calibri" pitchFamily="34" charset="0"/>
                <a:ea typeface="宋体" pitchFamily="2" charset="-122"/>
                <a:cs typeface="Times New Roman" pitchFamily="18" charset="0"/>
              </a:rPr>
              <a:t>dist</a:t>
            </a:r>
            <a:r>
              <a:rPr lang="zh-CN" altLang="en-US" sz="1000" b="1" dirty="0">
                <a:latin typeface="Calibri" pitchFamily="34" charset="0"/>
                <a:ea typeface="宋体" pitchFamily="2" charset="-122"/>
                <a:cs typeface="Times New Roman" pitchFamily="18" charset="0"/>
              </a:rPr>
              <a:t>和</a:t>
            </a:r>
            <a:r>
              <a:rPr lang="en-US" altLang="zh-CN" sz="1000" b="1" dirty="0">
                <a:latin typeface="Calibri" pitchFamily="34" charset="0"/>
                <a:ea typeface="宋体" pitchFamily="2" charset="-122"/>
                <a:cs typeface="Times New Roman" pitchFamily="18" charset="0"/>
              </a:rPr>
              <a:t>path</a:t>
            </a:r>
          </a:p>
        </p:txBody>
      </p:sp>
      <p:sp>
        <p:nvSpPr>
          <p:cNvPr id="5" name="文本框 14"/>
          <p:cNvSpPr txBox="1">
            <a:spLocks noChangeArrowheads="1"/>
          </p:cNvSpPr>
          <p:nvPr/>
        </p:nvSpPr>
        <p:spPr bwMode="auto">
          <a:xfrm>
            <a:off x="2138065" y="3034766"/>
            <a:ext cx="513107" cy="18368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000" b="1" dirty="0">
                <a:latin typeface="Calibri" pitchFamily="34" charset="0"/>
                <a:ea typeface="宋体" pitchFamily="2" charset="-122"/>
                <a:cs typeface="Times New Roman" pitchFamily="18" charset="0"/>
              </a:rPr>
              <a:t>退出系统</a:t>
            </a:r>
          </a:p>
        </p:txBody>
      </p:sp>
      <p:sp>
        <p:nvSpPr>
          <p:cNvPr id="6" name="文本框 15"/>
          <p:cNvSpPr txBox="1">
            <a:spLocks noChangeArrowheads="1"/>
          </p:cNvSpPr>
          <p:nvPr/>
        </p:nvSpPr>
        <p:spPr bwMode="auto">
          <a:xfrm>
            <a:off x="2062308" y="4038235"/>
            <a:ext cx="570124" cy="20174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000" b="1" dirty="0">
                <a:latin typeface="Calibri" pitchFamily="34" charset="0"/>
                <a:ea typeface="宋体" pitchFamily="2" charset="-122"/>
                <a:cs typeface="Times New Roman" pitchFamily="18" charset="0"/>
              </a:rPr>
              <a:t>主菜单</a:t>
            </a:r>
          </a:p>
        </p:txBody>
      </p:sp>
      <p:sp>
        <p:nvSpPr>
          <p:cNvPr id="7" name="文本框 16"/>
          <p:cNvSpPr txBox="1">
            <a:spLocks noChangeArrowheads="1"/>
          </p:cNvSpPr>
          <p:nvPr/>
        </p:nvSpPr>
        <p:spPr bwMode="auto">
          <a:xfrm>
            <a:off x="2126306" y="4640662"/>
            <a:ext cx="514350"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000" b="1" dirty="0">
                <a:latin typeface="Calibri" pitchFamily="34" charset="0"/>
                <a:ea typeface="宋体" pitchFamily="2" charset="-122"/>
                <a:cs typeface="Times New Roman" pitchFamily="18" charset="0"/>
              </a:rPr>
              <a:t>退出</a:t>
            </a:r>
          </a:p>
        </p:txBody>
      </p:sp>
      <p:sp>
        <p:nvSpPr>
          <p:cNvPr id="8" name="文本框 17"/>
          <p:cNvSpPr txBox="1">
            <a:spLocks noChangeArrowheads="1"/>
          </p:cNvSpPr>
          <p:nvPr/>
        </p:nvSpPr>
        <p:spPr bwMode="auto">
          <a:xfrm>
            <a:off x="5697539" y="1731189"/>
            <a:ext cx="1797050" cy="210277"/>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000" b="1" dirty="0">
                <a:latin typeface="Calibri" pitchFamily="34" charset="0"/>
                <a:ea typeface="宋体" pitchFamily="2" charset="-122"/>
                <a:cs typeface="Times New Roman" pitchFamily="18" charset="0"/>
              </a:rPr>
              <a:t>显示地图，动物园景点查询</a:t>
            </a:r>
          </a:p>
        </p:txBody>
      </p:sp>
      <p:sp>
        <p:nvSpPr>
          <p:cNvPr id="9" name="文本框 18"/>
          <p:cNvSpPr txBox="1">
            <a:spLocks noChangeArrowheads="1"/>
          </p:cNvSpPr>
          <p:nvPr/>
        </p:nvSpPr>
        <p:spPr bwMode="auto">
          <a:xfrm>
            <a:off x="5667946" y="2433276"/>
            <a:ext cx="2012950" cy="18241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000" b="1" dirty="0">
                <a:latin typeface="Calibri" pitchFamily="34" charset="0"/>
                <a:ea typeface="宋体" pitchFamily="2" charset="-122"/>
                <a:cs typeface="Times New Roman" pitchFamily="18" charset="0"/>
              </a:rPr>
              <a:t>显示地图，两点间最短路径查询</a:t>
            </a:r>
          </a:p>
        </p:txBody>
      </p:sp>
      <p:sp>
        <p:nvSpPr>
          <p:cNvPr id="10" name="文本框 19"/>
          <p:cNvSpPr txBox="1">
            <a:spLocks noChangeArrowheads="1"/>
          </p:cNvSpPr>
          <p:nvPr/>
        </p:nvSpPr>
        <p:spPr bwMode="auto">
          <a:xfrm>
            <a:off x="5684365" y="3084607"/>
            <a:ext cx="1980112" cy="16911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000" b="1" dirty="0">
                <a:latin typeface="Calibri" pitchFamily="34" charset="0"/>
                <a:ea typeface="宋体" pitchFamily="2" charset="-122"/>
                <a:cs typeface="Times New Roman" pitchFamily="18" charset="0"/>
              </a:rPr>
              <a:t>显示地图，两点间所有路径查询</a:t>
            </a:r>
          </a:p>
        </p:txBody>
      </p:sp>
      <p:sp>
        <p:nvSpPr>
          <p:cNvPr id="11" name="文本框 20"/>
          <p:cNvSpPr txBox="1">
            <a:spLocks noChangeArrowheads="1"/>
          </p:cNvSpPr>
          <p:nvPr/>
        </p:nvSpPr>
        <p:spPr bwMode="auto">
          <a:xfrm>
            <a:off x="5684365" y="3703681"/>
            <a:ext cx="2024844" cy="25325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000" b="1" dirty="0">
                <a:latin typeface="Calibri" pitchFamily="34" charset="0"/>
                <a:ea typeface="宋体" pitchFamily="2" charset="-122"/>
                <a:cs typeface="Times New Roman" pitchFamily="18" charset="0"/>
              </a:rPr>
              <a:t>显示地图，多景点访问路线查询</a:t>
            </a:r>
          </a:p>
        </p:txBody>
      </p:sp>
      <p:cxnSp>
        <p:nvCxnSpPr>
          <p:cNvPr id="37" name="直接箭头连接符 36"/>
          <p:cNvCxnSpPr/>
          <p:nvPr/>
        </p:nvCxnSpPr>
        <p:spPr>
          <a:xfrm flipH="1">
            <a:off x="2360705" y="1090749"/>
            <a:ext cx="5930" cy="398688"/>
          </a:xfrm>
          <a:prstGeom prst="straightConnector1">
            <a:avLst/>
          </a:prstGeom>
          <a:ln>
            <a:headEnd type="none"/>
            <a:tailEnd type="triangle" w="med" len="lg"/>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2347370" y="1812379"/>
            <a:ext cx="12700" cy="425450"/>
          </a:xfrm>
          <a:prstGeom prst="straightConnector1">
            <a:avLst/>
          </a:prstGeom>
          <a:ln>
            <a:headEnd type="none"/>
            <a:tailEnd type="triangle" w="med" len="lg"/>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348005" y="2556418"/>
            <a:ext cx="12700" cy="33020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30" idx="2"/>
            <a:endCxn id="31" idx="0"/>
          </p:cNvCxnSpPr>
          <p:nvPr/>
        </p:nvCxnSpPr>
        <p:spPr>
          <a:xfrm>
            <a:off x="2343197" y="3673927"/>
            <a:ext cx="4698" cy="33192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2" name="肘形连接符 41"/>
          <p:cNvCxnSpPr>
            <a:stCxn id="30" idx="1"/>
          </p:cNvCxnSpPr>
          <p:nvPr/>
        </p:nvCxnSpPr>
        <p:spPr>
          <a:xfrm rot="10800000" flipH="1" flipV="1">
            <a:off x="1871102" y="3280272"/>
            <a:ext cx="495007" cy="1293811"/>
          </a:xfrm>
          <a:prstGeom prst="bentConnector4">
            <a:avLst>
              <a:gd name="adj1" fmla="val -130627"/>
              <a:gd name="adj2" fmla="val 8490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3" name="肘形连接符 42"/>
          <p:cNvCxnSpPr>
            <a:stCxn id="31" idx="3"/>
            <a:endCxn id="34" idx="1"/>
          </p:cNvCxnSpPr>
          <p:nvPr/>
        </p:nvCxnSpPr>
        <p:spPr>
          <a:xfrm flipV="1">
            <a:off x="2621916" y="1851205"/>
            <a:ext cx="2984092" cy="2287905"/>
          </a:xfrm>
          <a:prstGeom prst="bentConnector3">
            <a:avLst>
              <a:gd name="adj1" fmla="val 50000"/>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a:off x="4113962" y="2530655"/>
            <a:ext cx="149204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a:off x="4113962" y="3178355"/>
            <a:ext cx="149204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6" name="直接箭头连接符 45"/>
          <p:cNvCxnSpPr/>
          <p:nvPr/>
        </p:nvCxnSpPr>
        <p:spPr>
          <a:xfrm>
            <a:off x="4113962" y="3807005"/>
            <a:ext cx="149204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7" name="直接箭头连接符 46"/>
          <p:cNvCxnSpPr/>
          <p:nvPr/>
        </p:nvCxnSpPr>
        <p:spPr>
          <a:xfrm>
            <a:off x="7701508" y="1857555"/>
            <a:ext cx="75565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8" name="直接箭头连接符 47"/>
          <p:cNvCxnSpPr/>
          <p:nvPr/>
        </p:nvCxnSpPr>
        <p:spPr>
          <a:xfrm>
            <a:off x="7701508" y="2530655"/>
            <a:ext cx="75565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9" name="直接箭头连接符 48"/>
          <p:cNvCxnSpPr/>
          <p:nvPr/>
        </p:nvCxnSpPr>
        <p:spPr>
          <a:xfrm>
            <a:off x="7701508" y="3210105"/>
            <a:ext cx="75565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2" name="Rectangle 3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cxnSp>
        <p:nvCxnSpPr>
          <p:cNvPr id="121" name="肘形连接符 120"/>
          <p:cNvCxnSpPr>
            <a:stCxn id="33" idx="3"/>
          </p:cNvCxnSpPr>
          <p:nvPr/>
        </p:nvCxnSpPr>
        <p:spPr>
          <a:xfrm flipH="1" flipV="1">
            <a:off x="4944291" y="1290093"/>
            <a:ext cx="2757216" cy="2516912"/>
          </a:xfrm>
          <a:prstGeom prst="bentConnector3">
            <a:avLst>
              <a:gd name="adj1" fmla="val -26768"/>
            </a:avLst>
          </a:prstGeom>
          <a:ln/>
        </p:spPr>
        <p:style>
          <a:lnRef idx="1">
            <a:schemeClr val="dk1"/>
          </a:lnRef>
          <a:fillRef idx="0">
            <a:schemeClr val="dk1"/>
          </a:fillRef>
          <a:effectRef idx="0">
            <a:schemeClr val="dk1"/>
          </a:effectRef>
          <a:fontRef idx="minor">
            <a:schemeClr val="tx1"/>
          </a:fontRef>
        </p:style>
      </p:cxnSp>
      <p:cxnSp>
        <p:nvCxnSpPr>
          <p:cNvPr id="128" name="肘形连接符 127"/>
          <p:cNvCxnSpPr/>
          <p:nvPr/>
        </p:nvCxnSpPr>
        <p:spPr>
          <a:xfrm rot="10800000" flipV="1">
            <a:off x="2343197" y="1290092"/>
            <a:ext cx="2601094" cy="1386885"/>
          </a:xfrm>
          <a:prstGeom prst="bentConnector3">
            <a:avLst/>
          </a:prstGeom>
          <a:ln>
            <a:tailEnd type="triangle" w="med"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737438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7" y="-57401"/>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2</a:t>
            </a:r>
            <a:endParaRPr lang="zh-CN" altLang="en-US" sz="5400" b="1" dirty="0">
              <a:solidFill>
                <a:schemeClr val="bg1"/>
              </a:solidFill>
            </a:endParaRPr>
          </a:p>
        </p:txBody>
      </p:sp>
      <p:sp>
        <p:nvSpPr>
          <p:cNvPr id="29" name="矩形 28"/>
          <p:cNvSpPr/>
          <p:nvPr/>
        </p:nvSpPr>
        <p:spPr>
          <a:xfrm>
            <a:off x="4176846" y="2263778"/>
            <a:ext cx="1985159" cy="623248"/>
          </a:xfrm>
          <a:prstGeom prst="rect">
            <a:avLst/>
          </a:prstGeom>
        </p:spPr>
        <p:txBody>
          <a:bodyPr wrap="none" lIns="68580" tIns="34290" rIns="68580" bIns="34290">
            <a:spAutoFit/>
          </a:bodyPr>
          <a:lstStyle/>
          <a:p>
            <a:r>
              <a:rPr lang="zh-CN" altLang="en-US" sz="3600" b="1" dirty="0">
                <a:solidFill>
                  <a:schemeClr val="bg1"/>
                </a:solidFill>
              </a:rPr>
              <a:t>实验实施</a:t>
            </a:r>
          </a:p>
        </p:txBody>
      </p:sp>
      <p:grpSp>
        <p:nvGrpSpPr>
          <p:cNvPr id="31" name="组合 30"/>
          <p:cNvGrpSpPr/>
          <p:nvPr/>
        </p:nvGrpSpPr>
        <p:grpSpPr>
          <a:xfrm>
            <a:off x="6765413" y="2129328"/>
            <a:ext cx="1749197" cy="892148"/>
            <a:chOff x="9140243" y="2649839"/>
            <a:chExt cx="2332262" cy="1189530"/>
          </a:xfrm>
        </p:grpSpPr>
        <p:sp>
          <p:nvSpPr>
            <p:cNvPr id="32" name="矩形 31"/>
            <p:cNvSpPr/>
            <p:nvPr/>
          </p:nvSpPr>
          <p:spPr>
            <a:xfrm>
              <a:off x="9140243" y="2649839"/>
              <a:ext cx="2332262" cy="410369"/>
            </a:xfrm>
            <a:prstGeom prst="rect">
              <a:avLst/>
            </a:prstGeom>
          </p:spPr>
          <p:txBody>
            <a:bodyPr wrap="none">
              <a:spAutoFit/>
            </a:bodyPr>
            <a:lstStyle/>
            <a:p>
              <a:pPr>
                <a:spcBef>
                  <a:spcPct val="0"/>
                </a:spcBef>
              </a:pPr>
              <a:r>
                <a:rPr kumimoji="1" lang="en-US" altLang="zh-CN" dirty="0">
                  <a:solidFill>
                    <a:schemeClr val="bg1"/>
                  </a:solidFill>
                </a:rPr>
                <a:t>2-1 </a:t>
              </a:r>
              <a:r>
                <a:rPr lang="zh-CN" altLang="en-US" dirty="0">
                  <a:solidFill>
                    <a:schemeClr val="bg1"/>
                  </a:solidFill>
                  <a:sym typeface="微软雅黑" pitchFamily="34" charset="-122"/>
                </a:rPr>
                <a:t>实验平面图设计</a:t>
              </a:r>
            </a:p>
          </p:txBody>
        </p:sp>
        <p:sp>
          <p:nvSpPr>
            <p:cNvPr id="33" name="矩形 32"/>
            <p:cNvSpPr/>
            <p:nvPr/>
          </p:nvSpPr>
          <p:spPr>
            <a:xfrm>
              <a:off x="9140243" y="3037021"/>
              <a:ext cx="2092879" cy="410369"/>
            </a:xfrm>
            <a:prstGeom prst="rect">
              <a:avLst/>
            </a:prstGeom>
          </p:spPr>
          <p:txBody>
            <a:bodyPr wrap="none">
              <a:spAutoFit/>
            </a:bodyPr>
            <a:lstStyle/>
            <a:p>
              <a:r>
                <a:rPr lang="en-US" altLang="zh-CN" dirty="0">
                  <a:solidFill>
                    <a:schemeClr val="bg1"/>
                  </a:solidFill>
                </a:rPr>
                <a:t>2-2 </a:t>
              </a:r>
              <a:r>
                <a:rPr lang="zh-CN" altLang="en-US" dirty="0">
                  <a:solidFill>
                    <a:schemeClr val="bg1"/>
                  </a:solidFill>
                </a:rPr>
                <a:t>实验算法思路</a:t>
              </a:r>
            </a:p>
          </p:txBody>
        </p:sp>
        <p:sp>
          <p:nvSpPr>
            <p:cNvPr id="34" name="矩形 33"/>
            <p:cNvSpPr/>
            <p:nvPr/>
          </p:nvSpPr>
          <p:spPr>
            <a:xfrm>
              <a:off x="9140243" y="3429000"/>
              <a:ext cx="1853498" cy="410369"/>
            </a:xfrm>
            <a:prstGeom prst="rect">
              <a:avLst/>
            </a:prstGeom>
          </p:spPr>
          <p:txBody>
            <a:bodyPr wrap="none">
              <a:spAutoFit/>
            </a:bodyPr>
            <a:lstStyle/>
            <a:p>
              <a:r>
                <a:rPr kumimoji="1" lang="en-US" altLang="zh-CN" dirty="0">
                  <a:solidFill>
                    <a:schemeClr val="bg1"/>
                  </a:solidFill>
                </a:rPr>
                <a:t>2-3 </a:t>
              </a:r>
              <a:r>
                <a:rPr kumimoji="1" lang="zh-CN" altLang="en-US" dirty="0">
                  <a:solidFill>
                    <a:schemeClr val="bg1"/>
                  </a:solidFill>
                </a:rPr>
                <a:t>实验主程序</a:t>
              </a:r>
              <a:endParaRPr lang="zh-CN" altLang="en-US" dirty="0">
                <a:solidFill>
                  <a:schemeClr val="bg1"/>
                </a:solidFill>
              </a:endParaRPr>
            </a:p>
          </p:txBody>
        </p:sp>
      </p:grpSp>
      <p:pic>
        <p:nvPicPr>
          <p:cNvPr id="12" name="图片 11">
            <a:extLst>
              <a:ext uri="{FF2B5EF4-FFF2-40B4-BE49-F238E27FC236}">
                <a16:creationId xmlns:a16="http://schemas.microsoft.com/office/drawing/2014/main" id="{44F3245D-BE89-41B2-B38B-CCE3F9AE09B9}"/>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278807" y="1684835"/>
            <a:ext cx="1197896" cy="1213248"/>
          </a:xfrm>
          <a:prstGeom prst="rect">
            <a:avLst/>
          </a:prstGeom>
        </p:spPr>
      </p:pic>
    </p:spTree>
    <p:extLst>
      <p:ext uri="{BB962C8B-B14F-4D97-AF65-F5344CB8AC3E}">
        <p14:creationId xmlns:p14="http://schemas.microsoft.com/office/powerpoint/2010/main" val="262690126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105"/>
          <p:cNvSpPr txBox="1"/>
          <p:nvPr/>
        </p:nvSpPr>
        <p:spPr>
          <a:xfrm>
            <a:off x="501585" y="740282"/>
            <a:ext cx="2010316" cy="307777"/>
          </a:xfrm>
          <a:prstGeom prst="rect">
            <a:avLst/>
          </a:prstGeom>
          <a:noFill/>
        </p:spPr>
        <p:txBody>
          <a:bodyPr wrap="square" rtlCol="0">
            <a:spAutoFit/>
          </a:bodyPr>
          <a:lstStyle/>
          <a:p>
            <a:r>
              <a:rPr lang="en-US" altLang="zh-CN"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01 </a:t>
            </a:r>
            <a:r>
              <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实景地图</a:t>
            </a:r>
          </a:p>
        </p:txBody>
      </p:sp>
      <p:sp>
        <p:nvSpPr>
          <p:cNvPr id="89" name="文本框 107"/>
          <p:cNvSpPr txBox="1"/>
          <p:nvPr/>
        </p:nvSpPr>
        <p:spPr>
          <a:xfrm>
            <a:off x="3229472" y="740281"/>
            <a:ext cx="1104449" cy="307777"/>
          </a:xfrm>
          <a:prstGeom prst="rect">
            <a:avLst/>
          </a:prstGeom>
          <a:noFill/>
        </p:spPr>
        <p:txBody>
          <a:bodyPr wrap="square" rtlCol="0">
            <a:spAutoFit/>
          </a:bodyPr>
          <a:lstStyle/>
          <a:p>
            <a:r>
              <a:rPr lang="en-US" altLang="zh-CN"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02 </a:t>
            </a:r>
            <a:r>
              <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平面图</a:t>
            </a:r>
          </a:p>
        </p:txBody>
      </p:sp>
      <p:sp>
        <p:nvSpPr>
          <p:cNvPr id="37"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实验平面图设计</a:t>
            </a:r>
          </a:p>
        </p:txBody>
      </p:sp>
      <p:sp>
        <p:nvSpPr>
          <p:cNvPr id="3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pic>
        <p:nvPicPr>
          <p:cNvPr id="35" name="图片 34" descr="C:\Users\h'p\Documents\Tencent Files\2761794474\FileRecv\MobileFile\Cache_-2ef2fbc50736a832..jpg"/>
          <p:cNvPicPr/>
          <p:nvPr/>
        </p:nvPicPr>
        <p:blipFill>
          <a:blip r:embed="rId3">
            <a:extLst>
              <a:ext uri="{28A0092B-C50C-407E-A947-70E740481C1C}">
                <a14:useLocalDpi xmlns:a14="http://schemas.microsoft.com/office/drawing/2010/main" val="0"/>
              </a:ext>
            </a:extLst>
          </a:blip>
          <a:srcRect/>
          <a:stretch>
            <a:fillRect/>
          </a:stretch>
        </p:blipFill>
        <p:spPr bwMode="auto">
          <a:xfrm>
            <a:off x="251315" y="1201948"/>
            <a:ext cx="2727016" cy="3379726"/>
          </a:xfrm>
          <a:prstGeom prst="rect">
            <a:avLst/>
          </a:prstGeom>
          <a:noFill/>
          <a:ln>
            <a:noFill/>
          </a:ln>
        </p:spPr>
      </p:pic>
      <p:pic>
        <p:nvPicPr>
          <p:cNvPr id="36" name="图片 35"/>
          <p:cNvPicPr/>
          <p:nvPr/>
        </p:nvPicPr>
        <p:blipFill>
          <a:blip r:embed="rId4"/>
          <a:stretch>
            <a:fillRect/>
          </a:stretch>
        </p:blipFill>
        <p:spPr>
          <a:xfrm>
            <a:off x="3180806" y="1107536"/>
            <a:ext cx="5754188" cy="3474138"/>
          </a:xfrm>
          <a:prstGeom prst="rect">
            <a:avLst/>
          </a:prstGeom>
        </p:spPr>
      </p:pic>
    </p:spTree>
    <p:extLst>
      <p:ext uri="{BB962C8B-B14F-4D97-AF65-F5344CB8AC3E}">
        <p14:creationId xmlns:p14="http://schemas.microsoft.com/office/powerpoint/2010/main" val="406367112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203132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实验算法思路</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17" name="矩形 16"/>
          <p:cNvSpPr/>
          <p:nvPr/>
        </p:nvSpPr>
        <p:spPr>
          <a:xfrm>
            <a:off x="3643370" y="2436309"/>
            <a:ext cx="2010684" cy="1838419"/>
          </a:xfrm>
          <a:prstGeom prst="rect">
            <a:avLst/>
          </a:prstGeom>
          <a:solidFill>
            <a:schemeClr val="accent1"/>
          </a:solidFill>
          <a:ln>
            <a:noFill/>
          </a:ln>
          <a:scene3d>
            <a:camera prst="isometricTopUp">
              <a:rot lat="19334322" lon="18553891" rev="380609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tx1">
                  <a:lumMod val="75000"/>
                  <a:lumOff val="25000"/>
                </a:schemeClr>
              </a:solidFill>
            </a:endParaRPr>
          </a:p>
        </p:txBody>
      </p:sp>
      <p:sp>
        <p:nvSpPr>
          <p:cNvPr id="18" name="矩形 17"/>
          <p:cNvSpPr/>
          <p:nvPr/>
        </p:nvSpPr>
        <p:spPr>
          <a:xfrm>
            <a:off x="3587829" y="2081802"/>
            <a:ext cx="2010684" cy="1838419"/>
          </a:xfrm>
          <a:prstGeom prst="rect">
            <a:avLst/>
          </a:prstGeom>
          <a:solidFill>
            <a:schemeClr val="accent2">
              <a:alpha val="6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tx1">
                  <a:lumMod val="75000"/>
                  <a:lumOff val="25000"/>
                </a:schemeClr>
              </a:solidFill>
            </a:endParaRPr>
          </a:p>
        </p:txBody>
      </p:sp>
      <p:sp>
        <p:nvSpPr>
          <p:cNvPr id="21" name="矩形 20"/>
          <p:cNvSpPr/>
          <p:nvPr/>
        </p:nvSpPr>
        <p:spPr>
          <a:xfrm>
            <a:off x="3615599" y="1728801"/>
            <a:ext cx="2010684" cy="1838419"/>
          </a:xfrm>
          <a:prstGeom prst="rect">
            <a:avLst/>
          </a:prstGeom>
          <a:solidFill>
            <a:schemeClr val="accent1">
              <a:alpha val="9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tx1">
                  <a:lumMod val="75000"/>
                  <a:lumOff val="25000"/>
                </a:schemeClr>
              </a:solidFill>
            </a:endParaRPr>
          </a:p>
        </p:txBody>
      </p:sp>
      <p:sp>
        <p:nvSpPr>
          <p:cNvPr id="22" name="矩形 21"/>
          <p:cNvSpPr/>
          <p:nvPr/>
        </p:nvSpPr>
        <p:spPr>
          <a:xfrm>
            <a:off x="3634053" y="1375800"/>
            <a:ext cx="2010684" cy="1838419"/>
          </a:xfrm>
          <a:prstGeom prst="rect">
            <a:avLst/>
          </a:prstGeom>
          <a:solidFill>
            <a:schemeClr val="accent2">
              <a:alpha val="55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tx1">
                  <a:lumMod val="75000"/>
                  <a:lumOff val="25000"/>
                </a:schemeClr>
              </a:solidFill>
            </a:endParaRPr>
          </a:p>
        </p:txBody>
      </p:sp>
      <p:sp>
        <p:nvSpPr>
          <p:cNvPr id="23" name="矩形 22"/>
          <p:cNvSpPr/>
          <p:nvPr/>
        </p:nvSpPr>
        <p:spPr>
          <a:xfrm>
            <a:off x="3616275" y="1037782"/>
            <a:ext cx="2037779" cy="1863191"/>
          </a:xfrm>
          <a:prstGeom prst="rect">
            <a:avLst/>
          </a:prstGeom>
          <a:solidFill>
            <a:schemeClr val="accent1">
              <a:alpha val="8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tx1">
                  <a:lumMod val="75000"/>
                  <a:lumOff val="25000"/>
                </a:schemeClr>
              </a:solidFill>
            </a:endParaRPr>
          </a:p>
        </p:txBody>
      </p:sp>
      <p:sp>
        <p:nvSpPr>
          <p:cNvPr id="24" name="文本框 31"/>
          <p:cNvSpPr txBox="1"/>
          <p:nvPr/>
        </p:nvSpPr>
        <p:spPr>
          <a:xfrm>
            <a:off x="679036" y="1832593"/>
            <a:ext cx="2784792" cy="577079"/>
          </a:xfrm>
          <a:prstGeom prst="rect">
            <a:avLst/>
          </a:prstGeom>
          <a:noFill/>
        </p:spPr>
        <p:txBody>
          <a:bodyPr wrap="square" lIns="91438" tIns="45719" rIns="91438" bIns="45719" rtlCol="0">
            <a:spAutoFit/>
          </a:bodyPr>
          <a:lstStyle/>
          <a:p>
            <a:r>
              <a:rPr lang="zh-CN" altLang="en-US" sz="1050" dirty="0">
                <a:solidFill>
                  <a:schemeClr val="tx1">
                    <a:lumMod val="85000"/>
                    <a:lumOff val="15000"/>
                  </a:schemeClr>
                </a:solidFill>
                <a:latin typeface="微软雅黑" pitchFamily="34" charset="-122"/>
                <a:ea typeface="微软雅黑" pitchFamily="34" charset="-122"/>
              </a:rPr>
              <a:t>打印从</a:t>
            </a:r>
            <a:r>
              <a:rPr lang="en-US" altLang="zh-CN" sz="1050" dirty="0">
                <a:solidFill>
                  <a:schemeClr val="tx1">
                    <a:lumMod val="85000"/>
                    <a:lumOff val="15000"/>
                  </a:schemeClr>
                </a:solidFill>
                <a:latin typeface="微软雅黑" pitchFamily="34" charset="-122"/>
                <a:ea typeface="微软雅黑" pitchFamily="34" charset="-122"/>
              </a:rPr>
              <a:t>s</a:t>
            </a:r>
            <a:r>
              <a:rPr lang="zh-CN" altLang="en-US" sz="1050" dirty="0">
                <a:solidFill>
                  <a:schemeClr val="tx1">
                    <a:lumMod val="85000"/>
                    <a:lumOff val="15000"/>
                  </a:schemeClr>
                </a:solidFill>
                <a:latin typeface="微软雅黑" pitchFamily="34" charset="-122"/>
                <a:ea typeface="微软雅黑" pitchFamily="34" charset="-122"/>
              </a:rPr>
              <a:t>点到</a:t>
            </a:r>
            <a:r>
              <a:rPr lang="en-US" altLang="zh-CN" sz="1050" dirty="0">
                <a:solidFill>
                  <a:schemeClr val="tx1">
                    <a:lumMod val="85000"/>
                    <a:lumOff val="15000"/>
                  </a:schemeClr>
                </a:solidFill>
                <a:latin typeface="微软雅黑" pitchFamily="34" charset="-122"/>
                <a:ea typeface="微软雅黑" pitchFamily="34" charset="-122"/>
              </a:rPr>
              <a:t>e</a:t>
            </a:r>
            <a:r>
              <a:rPr lang="zh-CN" altLang="en-US" sz="1050" dirty="0">
                <a:solidFill>
                  <a:schemeClr val="tx1">
                    <a:lumMod val="85000"/>
                    <a:lumOff val="15000"/>
                  </a:schemeClr>
                </a:solidFill>
                <a:latin typeface="微软雅黑" pitchFamily="34" charset="-122"/>
                <a:ea typeface="微软雅黑" pitchFamily="34" charset="-122"/>
              </a:rPr>
              <a:t>点的最短路径经过的点；打印多个景点之间的最短路径，并统计所要走的总路程。</a:t>
            </a:r>
          </a:p>
        </p:txBody>
      </p:sp>
      <p:sp>
        <p:nvSpPr>
          <p:cNvPr id="25" name="文本框 32"/>
          <p:cNvSpPr txBox="1"/>
          <p:nvPr/>
        </p:nvSpPr>
        <p:spPr>
          <a:xfrm>
            <a:off x="710344" y="1498283"/>
            <a:ext cx="2620584" cy="307775"/>
          </a:xfrm>
          <a:prstGeom prst="rect">
            <a:avLst/>
          </a:prstGeom>
          <a:noFill/>
        </p:spPr>
        <p:txBody>
          <a:bodyPr wrap="square" lIns="91438" tIns="45719" rIns="91438" bIns="45719" rtlCol="0">
            <a:spAutoFit/>
          </a:bodyPr>
          <a:lstStyle/>
          <a:p>
            <a:r>
              <a:rPr lang="zh-CN" altLang="en-US" dirty="0">
                <a:solidFill>
                  <a:schemeClr val="tx1">
                    <a:lumMod val="85000"/>
                    <a:lumOff val="15000"/>
                  </a:schemeClr>
                </a:solidFill>
                <a:latin typeface="微软雅黑" pitchFamily="34" charset="-122"/>
                <a:ea typeface="微软雅黑" pitchFamily="34" charset="-122"/>
              </a:rPr>
              <a:t>实现打印最短路径和所有路径</a:t>
            </a:r>
          </a:p>
        </p:txBody>
      </p:sp>
      <p:cxnSp>
        <p:nvCxnSpPr>
          <p:cNvPr id="26" name="直接连接符 25"/>
          <p:cNvCxnSpPr/>
          <p:nvPr/>
        </p:nvCxnSpPr>
        <p:spPr>
          <a:xfrm flipH="1">
            <a:off x="730874" y="1798006"/>
            <a:ext cx="3271346"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574544" y="2191129"/>
            <a:ext cx="2992847"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8" name="文本框 40"/>
          <p:cNvSpPr txBox="1"/>
          <p:nvPr/>
        </p:nvSpPr>
        <p:spPr>
          <a:xfrm>
            <a:off x="6178525" y="2205423"/>
            <a:ext cx="2604864" cy="276997"/>
          </a:xfrm>
          <a:prstGeom prst="rect">
            <a:avLst/>
          </a:prstGeom>
          <a:noFill/>
        </p:spPr>
        <p:txBody>
          <a:bodyPr wrap="square" lIns="91438" tIns="45719" rIns="91438" bIns="45719" rtlCol="0">
            <a:spAutoFit/>
          </a:bodyPr>
          <a:lstStyle/>
          <a:p>
            <a:r>
              <a:rPr lang="zh-CN" altLang="en-US" sz="1050" dirty="0">
                <a:solidFill>
                  <a:schemeClr val="tx1">
                    <a:lumMod val="85000"/>
                    <a:lumOff val="15000"/>
                  </a:schemeClr>
                </a:solidFill>
                <a:latin typeface="微软雅黑" pitchFamily="34" charset="-122"/>
                <a:ea typeface="微软雅黑" pitchFamily="34" charset="-122"/>
              </a:rPr>
              <a:t>实现任意一点到</a:t>
            </a:r>
            <a:r>
              <a:rPr lang="en-US" altLang="zh-CN" sz="1050" dirty="0">
                <a:solidFill>
                  <a:schemeClr val="tx1">
                    <a:lumMod val="85000"/>
                    <a:lumOff val="15000"/>
                  </a:schemeClr>
                </a:solidFill>
                <a:latin typeface="微软雅黑" pitchFamily="34" charset="-122"/>
                <a:ea typeface="微软雅黑" pitchFamily="34" charset="-122"/>
              </a:rPr>
              <a:t>n-1</a:t>
            </a:r>
            <a:r>
              <a:rPr lang="zh-CN" altLang="en-US" sz="1050" dirty="0">
                <a:solidFill>
                  <a:schemeClr val="tx1">
                    <a:lumMod val="85000"/>
                    <a:lumOff val="15000"/>
                  </a:schemeClr>
                </a:solidFill>
                <a:latin typeface="微软雅黑" pitchFamily="34" charset="-122"/>
                <a:ea typeface="微软雅黑" pitchFamily="34" charset="-122"/>
              </a:rPr>
              <a:t>点最短路的建立</a:t>
            </a:r>
            <a:r>
              <a:rPr lang="zh-CN" altLang="en-US" sz="1200" dirty="0">
                <a:solidFill>
                  <a:schemeClr val="tx1">
                    <a:lumMod val="85000"/>
                    <a:lumOff val="15000"/>
                  </a:schemeClr>
                </a:solidFill>
                <a:latin typeface="微软雅黑" pitchFamily="34" charset="-122"/>
                <a:ea typeface="微软雅黑" pitchFamily="34" charset="-122"/>
              </a:rPr>
              <a:t>。</a:t>
            </a:r>
            <a:endParaRPr lang="zh-CN" altLang="en-US" sz="1000" dirty="0">
              <a:solidFill>
                <a:schemeClr val="tx1">
                  <a:lumMod val="85000"/>
                  <a:lumOff val="15000"/>
                </a:schemeClr>
              </a:solidFill>
              <a:latin typeface="微软雅黑" pitchFamily="34" charset="-122"/>
              <a:ea typeface="微软雅黑" pitchFamily="34" charset="-122"/>
            </a:endParaRPr>
          </a:p>
        </p:txBody>
      </p:sp>
      <p:sp>
        <p:nvSpPr>
          <p:cNvPr id="29" name="文本框 41"/>
          <p:cNvSpPr txBox="1"/>
          <p:nvPr/>
        </p:nvSpPr>
        <p:spPr>
          <a:xfrm>
            <a:off x="6232159" y="1882473"/>
            <a:ext cx="1851892" cy="311621"/>
          </a:xfrm>
          <a:prstGeom prst="rect">
            <a:avLst/>
          </a:prstGeom>
          <a:noFill/>
        </p:spPr>
        <p:txBody>
          <a:bodyPr wrap="square" lIns="91438" tIns="45719" rIns="91438" bIns="45719" rtlCol="0">
            <a:spAutoFit/>
          </a:bodyPr>
          <a:lstStyle/>
          <a:p>
            <a:r>
              <a:rPr lang="zh-CN" altLang="en-US" dirty="0">
                <a:solidFill>
                  <a:schemeClr val="tx1">
                    <a:lumMod val="85000"/>
                    <a:lumOff val="15000"/>
                  </a:schemeClr>
                </a:solidFill>
                <a:latin typeface="微软雅黑" pitchFamily="34" charset="-122"/>
                <a:ea typeface="微软雅黑" pitchFamily="34" charset="-122"/>
              </a:rPr>
              <a:t>实现最短路径</a:t>
            </a:r>
          </a:p>
        </p:txBody>
      </p:sp>
      <p:cxnSp>
        <p:nvCxnSpPr>
          <p:cNvPr id="30" name="直接连接符 29"/>
          <p:cNvCxnSpPr/>
          <p:nvPr/>
        </p:nvCxnSpPr>
        <p:spPr>
          <a:xfrm>
            <a:off x="5451473" y="3025066"/>
            <a:ext cx="3115918"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1" name="文本框 49"/>
          <p:cNvSpPr txBox="1"/>
          <p:nvPr/>
        </p:nvSpPr>
        <p:spPr>
          <a:xfrm>
            <a:off x="6232159" y="3067943"/>
            <a:ext cx="2497597" cy="253914"/>
          </a:xfrm>
          <a:prstGeom prst="rect">
            <a:avLst/>
          </a:prstGeom>
          <a:noFill/>
        </p:spPr>
        <p:txBody>
          <a:bodyPr wrap="square" lIns="91438" tIns="45719" rIns="91438" bIns="45719" rtlCol="0">
            <a:spAutoFit/>
          </a:bodyPr>
          <a:lstStyle/>
          <a:p>
            <a:r>
              <a:rPr lang="zh-CN" altLang="en-US" sz="1050" dirty="0">
                <a:solidFill>
                  <a:schemeClr val="tx1">
                    <a:lumMod val="85000"/>
                    <a:lumOff val="15000"/>
                  </a:schemeClr>
                </a:solidFill>
                <a:latin typeface="微软雅黑" pitchFamily="34" charset="-122"/>
                <a:ea typeface="微软雅黑" pitchFamily="34" charset="-122"/>
              </a:rPr>
              <a:t>将获得的景点信息构成邻接矩阵来存图。</a:t>
            </a:r>
          </a:p>
        </p:txBody>
      </p:sp>
      <p:sp>
        <p:nvSpPr>
          <p:cNvPr id="32" name="文本框 50"/>
          <p:cNvSpPr txBox="1"/>
          <p:nvPr/>
        </p:nvSpPr>
        <p:spPr>
          <a:xfrm>
            <a:off x="6232159" y="2704562"/>
            <a:ext cx="1715076" cy="311621"/>
          </a:xfrm>
          <a:prstGeom prst="rect">
            <a:avLst/>
          </a:prstGeom>
          <a:noFill/>
        </p:spPr>
        <p:txBody>
          <a:bodyPr wrap="square" lIns="91438" tIns="45719" rIns="91438" bIns="45719" rtlCol="0">
            <a:spAutoFit/>
          </a:bodyPr>
          <a:lstStyle/>
          <a:p>
            <a:r>
              <a:rPr lang="zh-CN" altLang="en-US" dirty="0">
                <a:solidFill>
                  <a:schemeClr val="tx1">
                    <a:lumMod val="85000"/>
                    <a:lumOff val="15000"/>
                  </a:schemeClr>
                </a:solidFill>
                <a:latin typeface="微软雅黑" pitchFamily="34" charset="-122"/>
                <a:ea typeface="微软雅黑" pitchFamily="34" charset="-122"/>
              </a:rPr>
              <a:t>生成图</a:t>
            </a:r>
          </a:p>
        </p:txBody>
      </p:sp>
      <p:cxnSp>
        <p:nvCxnSpPr>
          <p:cNvPr id="42" name="直接连接符 41"/>
          <p:cNvCxnSpPr/>
          <p:nvPr/>
        </p:nvCxnSpPr>
        <p:spPr>
          <a:xfrm flipH="1">
            <a:off x="566664" y="2842992"/>
            <a:ext cx="3435556" cy="24629"/>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文本框 59"/>
          <p:cNvSpPr txBox="1"/>
          <p:nvPr/>
        </p:nvSpPr>
        <p:spPr>
          <a:xfrm>
            <a:off x="546136" y="2900973"/>
            <a:ext cx="2476586" cy="438580"/>
          </a:xfrm>
          <a:prstGeom prst="rect">
            <a:avLst/>
          </a:prstGeom>
          <a:noFill/>
        </p:spPr>
        <p:txBody>
          <a:bodyPr wrap="square" lIns="91438" tIns="45719" rIns="91438" bIns="45719" rtlCol="0">
            <a:spAutoFit/>
          </a:bodyPr>
          <a:lstStyle/>
          <a:p>
            <a:r>
              <a:rPr lang="zh-CN" altLang="en-US" sz="1050" dirty="0">
                <a:solidFill>
                  <a:schemeClr val="tx1">
                    <a:lumMod val="85000"/>
                    <a:lumOff val="15000"/>
                  </a:schemeClr>
                </a:solidFill>
                <a:latin typeface="微软雅黑" pitchFamily="34" charset="-122"/>
                <a:ea typeface="微软雅黑" pitchFamily="34" charset="-122"/>
              </a:rPr>
              <a:t>通过选择菜单，查询任意一个景点的信息</a:t>
            </a:r>
            <a:r>
              <a:rPr lang="zh-CN" altLang="en-US" sz="1200" dirty="0">
                <a:solidFill>
                  <a:schemeClr val="tx1">
                    <a:lumMod val="85000"/>
                    <a:lumOff val="15000"/>
                  </a:schemeClr>
                </a:solidFill>
                <a:latin typeface="微软雅黑" pitchFamily="34" charset="-122"/>
                <a:ea typeface="微软雅黑" pitchFamily="34" charset="-122"/>
              </a:rPr>
              <a:t>。</a:t>
            </a:r>
            <a:endParaRPr lang="zh-CN" altLang="en-US" sz="1000" dirty="0">
              <a:solidFill>
                <a:schemeClr val="tx1">
                  <a:lumMod val="85000"/>
                  <a:lumOff val="15000"/>
                </a:schemeClr>
              </a:solidFill>
              <a:latin typeface="微软雅黑" pitchFamily="34" charset="-122"/>
              <a:ea typeface="微软雅黑" pitchFamily="34" charset="-122"/>
            </a:endParaRPr>
          </a:p>
        </p:txBody>
      </p:sp>
      <p:sp>
        <p:nvSpPr>
          <p:cNvPr id="44" name="文本框 60"/>
          <p:cNvSpPr txBox="1"/>
          <p:nvPr/>
        </p:nvSpPr>
        <p:spPr>
          <a:xfrm>
            <a:off x="546136" y="2531371"/>
            <a:ext cx="1528582" cy="311621"/>
          </a:xfrm>
          <a:prstGeom prst="rect">
            <a:avLst/>
          </a:prstGeom>
          <a:noFill/>
        </p:spPr>
        <p:txBody>
          <a:bodyPr wrap="square" lIns="91438" tIns="45719" rIns="91438" bIns="45719" rtlCol="0">
            <a:spAutoFit/>
          </a:bodyPr>
          <a:lstStyle/>
          <a:p>
            <a:r>
              <a:rPr lang="zh-CN" altLang="en-US" dirty="0">
                <a:solidFill>
                  <a:schemeClr val="tx1">
                    <a:lumMod val="85000"/>
                    <a:lumOff val="15000"/>
                  </a:schemeClr>
                </a:solidFill>
                <a:latin typeface="微软雅黑" pitchFamily="34" charset="-122"/>
                <a:ea typeface="微软雅黑" pitchFamily="34" charset="-122"/>
              </a:rPr>
              <a:t>查询信息</a:t>
            </a:r>
          </a:p>
        </p:txBody>
      </p:sp>
      <p:cxnSp>
        <p:nvCxnSpPr>
          <p:cNvPr id="45" name="直接连接符 44"/>
          <p:cNvCxnSpPr/>
          <p:nvPr/>
        </p:nvCxnSpPr>
        <p:spPr>
          <a:xfrm flipH="1">
            <a:off x="1269434" y="3844800"/>
            <a:ext cx="3196803"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6" name="文本框 63"/>
          <p:cNvSpPr txBox="1"/>
          <p:nvPr/>
        </p:nvSpPr>
        <p:spPr>
          <a:xfrm>
            <a:off x="1248905" y="3875086"/>
            <a:ext cx="2620584" cy="415496"/>
          </a:xfrm>
          <a:prstGeom prst="rect">
            <a:avLst/>
          </a:prstGeom>
          <a:noFill/>
        </p:spPr>
        <p:txBody>
          <a:bodyPr wrap="square" lIns="91438" tIns="45719" rIns="91438" bIns="45719" rtlCol="0">
            <a:spAutoFit/>
          </a:bodyPr>
          <a:lstStyle/>
          <a:p>
            <a:r>
              <a:rPr lang="zh-CN" altLang="en-US" sz="1050" dirty="0">
                <a:solidFill>
                  <a:schemeClr val="tx1">
                    <a:lumMod val="85000"/>
                    <a:lumOff val="15000"/>
                  </a:schemeClr>
                </a:solidFill>
                <a:latin typeface="微软雅黑" pitchFamily="34" charset="-122"/>
                <a:ea typeface="微软雅黑" pitchFamily="34" charset="-122"/>
              </a:rPr>
              <a:t>将各个景点对应的信息存入景点信息结构体数组中。</a:t>
            </a:r>
          </a:p>
        </p:txBody>
      </p:sp>
      <p:sp>
        <p:nvSpPr>
          <p:cNvPr id="47" name="文本框 64"/>
          <p:cNvSpPr txBox="1"/>
          <p:nvPr/>
        </p:nvSpPr>
        <p:spPr>
          <a:xfrm>
            <a:off x="1248906" y="3517110"/>
            <a:ext cx="1681685" cy="311621"/>
          </a:xfrm>
          <a:prstGeom prst="rect">
            <a:avLst/>
          </a:prstGeom>
          <a:noFill/>
        </p:spPr>
        <p:txBody>
          <a:bodyPr wrap="square" lIns="91438" tIns="45719" rIns="91438" bIns="45719" rtlCol="0">
            <a:spAutoFit/>
          </a:bodyPr>
          <a:lstStyle/>
          <a:p>
            <a:r>
              <a:rPr lang="zh-CN" altLang="en-US" dirty="0">
                <a:solidFill>
                  <a:schemeClr val="tx1">
                    <a:lumMod val="85000"/>
                    <a:lumOff val="15000"/>
                  </a:schemeClr>
                </a:solidFill>
                <a:latin typeface="微软雅黑" pitchFamily="34" charset="-122"/>
                <a:ea typeface="微软雅黑" pitchFamily="34" charset="-122"/>
              </a:rPr>
              <a:t>获取信息</a:t>
            </a:r>
          </a:p>
        </p:txBody>
      </p:sp>
      <p:sp>
        <p:nvSpPr>
          <p:cNvPr id="33" name="矩形 32"/>
          <p:cNvSpPr/>
          <p:nvPr/>
        </p:nvSpPr>
        <p:spPr>
          <a:xfrm>
            <a:off x="3660858" y="685806"/>
            <a:ext cx="2010684" cy="1838419"/>
          </a:xfrm>
          <a:prstGeom prst="rect">
            <a:avLst/>
          </a:prstGeom>
          <a:solidFill>
            <a:schemeClr val="accent2">
              <a:alpha val="55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tx1">
                  <a:lumMod val="75000"/>
                  <a:lumOff val="25000"/>
                </a:schemeClr>
              </a:solidFill>
            </a:endParaRPr>
          </a:p>
        </p:txBody>
      </p:sp>
      <p:cxnSp>
        <p:nvCxnSpPr>
          <p:cNvPr id="34" name="直接连接符 33"/>
          <p:cNvCxnSpPr/>
          <p:nvPr/>
        </p:nvCxnSpPr>
        <p:spPr>
          <a:xfrm>
            <a:off x="4983480" y="1176105"/>
            <a:ext cx="3206762"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5" name="文本框 40"/>
          <p:cNvSpPr txBox="1"/>
          <p:nvPr/>
        </p:nvSpPr>
        <p:spPr>
          <a:xfrm>
            <a:off x="6070547" y="1190399"/>
            <a:ext cx="2499880" cy="415496"/>
          </a:xfrm>
          <a:prstGeom prst="rect">
            <a:avLst/>
          </a:prstGeom>
          <a:noFill/>
        </p:spPr>
        <p:txBody>
          <a:bodyPr wrap="square" lIns="91438" tIns="45719" rIns="91438" bIns="45719" rtlCol="0">
            <a:spAutoFit/>
          </a:bodyPr>
          <a:lstStyle/>
          <a:p>
            <a:r>
              <a:rPr lang="zh-CN" altLang="en-US" sz="1050" dirty="0">
                <a:solidFill>
                  <a:schemeClr val="tx1">
                    <a:lumMod val="85000"/>
                    <a:lumOff val="15000"/>
                  </a:schemeClr>
                </a:solidFill>
                <a:latin typeface="微软雅黑" pitchFamily="34" charset="-122"/>
                <a:ea typeface="微软雅黑" pitchFamily="34" charset="-122"/>
              </a:rPr>
              <a:t>打印多个景点之间的最短路径，并统计所要走的总路程。</a:t>
            </a:r>
          </a:p>
        </p:txBody>
      </p:sp>
      <p:sp>
        <p:nvSpPr>
          <p:cNvPr id="36" name="文本框 41"/>
          <p:cNvSpPr txBox="1"/>
          <p:nvPr/>
        </p:nvSpPr>
        <p:spPr>
          <a:xfrm>
            <a:off x="6070547" y="867449"/>
            <a:ext cx="1851892" cy="311621"/>
          </a:xfrm>
          <a:prstGeom prst="rect">
            <a:avLst/>
          </a:prstGeom>
          <a:noFill/>
        </p:spPr>
        <p:txBody>
          <a:bodyPr wrap="square" lIns="91438" tIns="45719" rIns="91438" bIns="45719" rtlCol="0">
            <a:spAutoFit/>
          </a:bodyPr>
          <a:lstStyle/>
          <a:p>
            <a:r>
              <a:rPr lang="zh-CN" altLang="en-US" dirty="0">
                <a:solidFill>
                  <a:schemeClr val="tx1">
                    <a:lumMod val="85000"/>
                    <a:lumOff val="15000"/>
                  </a:schemeClr>
                </a:solidFill>
                <a:latin typeface="微软雅黑" pitchFamily="34" charset="-122"/>
                <a:ea typeface="微软雅黑" pitchFamily="34" charset="-122"/>
              </a:rPr>
              <a:t>实现和打印最佳路径</a:t>
            </a:r>
          </a:p>
        </p:txBody>
      </p:sp>
    </p:spTree>
    <p:extLst>
      <p:ext uri="{BB962C8B-B14F-4D97-AF65-F5344CB8AC3E}">
        <p14:creationId xmlns:p14="http://schemas.microsoft.com/office/powerpoint/2010/main" val="175257407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250" fill="hold"/>
                                            <p:tgtEl>
                                              <p:spTgt spid="20"/>
                                            </p:tgtEl>
                                            <p:attrNameLst>
                                              <p:attrName>ppt_x</p:attrName>
                                            </p:attrNameLst>
                                          </p:cBhvr>
                                          <p:tavLst>
                                            <p:tav tm="0">
                                              <p:val>
                                                <p:strVal val="0-#ppt_w/2"/>
                                              </p:val>
                                            </p:tav>
                                            <p:tav tm="100000">
                                              <p:val>
                                                <p:strVal val="#ppt_x"/>
                                              </p:val>
                                            </p:tav>
                                          </p:tavLst>
                                        </p:anim>
                                        <p:anim calcmode="lin" valueType="num">
                                          <p:cBhvr additive="base">
                                            <p:cTn id="8" dur="25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250"/>
                                            <p:tgtEl>
                                              <p:spTgt spid="19"/>
                                            </p:tgtEl>
                                          </p:cBhvr>
                                        </p:animEffect>
                                      </p:childTnLst>
                                    </p:cTn>
                                  </p:par>
                                </p:childTnLst>
                              </p:cTn>
                            </p:par>
                            <p:par>
                              <p:cTn id="13" fill="hold">
                                <p:stCondLst>
                                  <p:cond delay="500"/>
                                </p:stCondLst>
                                <p:childTnLst>
                                  <p:par>
                                    <p:cTn id="14" presetID="2" presetClass="entr" presetSubtype="1" fill="hold" grpId="0" nodeType="afterEffect" p14:presetBounceEnd="50000">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14:bounceEnd="50000">
                                          <p:cBhvr additive="base">
                                            <p:cTn id="16" dur="25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17" dur="25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right)">
                                          <p:cBhvr>
                                            <p:cTn id="22" dur="250"/>
                                            <p:tgtEl>
                                              <p:spTgt spid="45"/>
                                            </p:tgtEl>
                                          </p:cBhvr>
                                        </p:animEffect>
                                      </p:childTnLst>
                                    </p:cTn>
                                  </p:par>
                                </p:childTnLst>
                              </p:cTn>
                            </p:par>
                            <p:par>
                              <p:cTn id="23" fill="hold">
                                <p:stCondLst>
                                  <p:cond delay="250"/>
                                </p:stCondLst>
                                <p:childTnLst>
                                  <p:par>
                                    <p:cTn id="24" presetID="17" presetClass="entr" presetSubtype="1" fill="hold" grpId="0" nodeType="afterEffect">
                                      <p:stCondLst>
                                        <p:cond delay="0"/>
                                      </p:stCondLst>
                                      <p:iterate type="lt">
                                        <p:tmPct val="40000"/>
                                      </p:iterate>
                                      <p:childTnLst>
                                        <p:set>
                                          <p:cBhvr>
                                            <p:cTn id="25" dur="1" fill="hold">
                                              <p:stCondLst>
                                                <p:cond delay="0"/>
                                              </p:stCondLst>
                                            </p:cTn>
                                            <p:tgtEl>
                                              <p:spTgt spid="47"/>
                                            </p:tgtEl>
                                            <p:attrNameLst>
                                              <p:attrName>style.visibility</p:attrName>
                                            </p:attrNameLst>
                                          </p:cBhvr>
                                          <p:to>
                                            <p:strVal val="visible"/>
                                          </p:to>
                                        </p:set>
                                        <p:anim calcmode="lin" valueType="num">
                                          <p:cBhvr>
                                            <p:cTn id="26" dur="250" fill="hold"/>
                                            <p:tgtEl>
                                              <p:spTgt spid="47"/>
                                            </p:tgtEl>
                                            <p:attrNameLst>
                                              <p:attrName>ppt_x</p:attrName>
                                            </p:attrNameLst>
                                          </p:cBhvr>
                                          <p:tavLst>
                                            <p:tav tm="0">
                                              <p:val>
                                                <p:strVal val="#ppt_x"/>
                                              </p:val>
                                            </p:tav>
                                            <p:tav tm="100000">
                                              <p:val>
                                                <p:strVal val="#ppt_x"/>
                                              </p:val>
                                            </p:tav>
                                          </p:tavLst>
                                        </p:anim>
                                        <p:anim calcmode="lin" valueType="num">
                                          <p:cBhvr>
                                            <p:cTn id="27" dur="250" fill="hold"/>
                                            <p:tgtEl>
                                              <p:spTgt spid="47"/>
                                            </p:tgtEl>
                                            <p:attrNameLst>
                                              <p:attrName>ppt_y</p:attrName>
                                            </p:attrNameLst>
                                          </p:cBhvr>
                                          <p:tavLst>
                                            <p:tav tm="0">
                                              <p:val>
                                                <p:strVal val="#ppt_y-#ppt_h/2"/>
                                              </p:val>
                                            </p:tav>
                                            <p:tav tm="100000">
                                              <p:val>
                                                <p:strVal val="#ppt_y"/>
                                              </p:val>
                                            </p:tav>
                                          </p:tavLst>
                                        </p:anim>
                                        <p:anim calcmode="lin" valueType="num">
                                          <p:cBhvr>
                                            <p:cTn id="28" dur="250" fill="hold"/>
                                            <p:tgtEl>
                                              <p:spTgt spid="47"/>
                                            </p:tgtEl>
                                            <p:attrNameLst>
                                              <p:attrName>ppt_w</p:attrName>
                                            </p:attrNameLst>
                                          </p:cBhvr>
                                          <p:tavLst>
                                            <p:tav tm="0">
                                              <p:val>
                                                <p:strVal val="#ppt_w"/>
                                              </p:val>
                                            </p:tav>
                                            <p:tav tm="100000">
                                              <p:val>
                                                <p:strVal val="#ppt_w"/>
                                              </p:val>
                                            </p:tav>
                                          </p:tavLst>
                                        </p:anim>
                                        <p:anim calcmode="lin" valueType="num">
                                          <p:cBhvr>
                                            <p:cTn id="29" dur="250" fill="hold"/>
                                            <p:tgtEl>
                                              <p:spTgt spid="47"/>
                                            </p:tgtEl>
                                            <p:attrNameLst>
                                              <p:attrName>ppt_h</p:attrName>
                                            </p:attrNameLst>
                                          </p:cBhvr>
                                          <p:tavLst>
                                            <p:tav tm="0">
                                              <p:val>
                                                <p:fltVal val="0"/>
                                              </p:val>
                                            </p:tav>
                                            <p:tav tm="100000">
                                              <p:val>
                                                <p:strVal val="#ppt_h"/>
                                              </p:val>
                                            </p:tav>
                                          </p:tavLst>
                                        </p:anim>
                                      </p:childTnLst>
                                    </p:cTn>
                                  </p:par>
                                </p:childTnLst>
                              </p:cTn>
                            </p:par>
                            <p:par>
                              <p:cTn id="30" fill="hold">
                                <p:stCondLst>
                                  <p:cond delay="800"/>
                                </p:stCondLst>
                                <p:childTnLst>
                                  <p:par>
                                    <p:cTn id="31" presetID="18" presetClass="entr" presetSubtype="6"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strips(downRight)">
                                          <p:cBhvr>
                                            <p:cTn id="33" dur="250"/>
                                            <p:tgtEl>
                                              <p:spTgt spid="46"/>
                                            </p:tgtEl>
                                          </p:cBhvr>
                                        </p:animEffect>
                                      </p:childTnLst>
                                    </p:cTn>
                                  </p:par>
                                </p:childTnLst>
                              </p:cTn>
                            </p:par>
                            <p:par>
                              <p:cTn id="34" fill="hold">
                                <p:stCondLst>
                                  <p:cond delay="1050"/>
                                </p:stCondLst>
                                <p:childTnLst>
                                  <p:par>
                                    <p:cTn id="35" presetID="2" presetClass="entr" presetSubtype="1" fill="hold" grpId="0" nodeType="afterEffect" p14:presetBounceEnd="50000">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14:bounceEnd="50000">
                                          <p:cBhvr additive="base">
                                            <p:cTn id="37" dur="25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38" dur="25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250"/>
                                            <p:tgtEl>
                                              <p:spTgt spid="30"/>
                                            </p:tgtEl>
                                          </p:cBhvr>
                                        </p:animEffect>
                                      </p:childTnLst>
                                    </p:cTn>
                                  </p:par>
                                </p:childTnLst>
                              </p:cTn>
                            </p:par>
                            <p:par>
                              <p:cTn id="44" fill="hold">
                                <p:stCondLst>
                                  <p:cond delay="250"/>
                                </p:stCondLst>
                                <p:childTnLst>
                                  <p:par>
                                    <p:cTn id="45" presetID="17" presetClass="entr" presetSubtype="1" fill="hold" grpId="0" nodeType="afterEffect">
                                      <p:stCondLst>
                                        <p:cond delay="0"/>
                                      </p:stCondLst>
                                      <p:iterate type="lt">
                                        <p:tmPct val="40000"/>
                                      </p:iterate>
                                      <p:childTnLst>
                                        <p:set>
                                          <p:cBhvr>
                                            <p:cTn id="46" dur="1" fill="hold">
                                              <p:stCondLst>
                                                <p:cond delay="0"/>
                                              </p:stCondLst>
                                            </p:cTn>
                                            <p:tgtEl>
                                              <p:spTgt spid="32"/>
                                            </p:tgtEl>
                                            <p:attrNameLst>
                                              <p:attrName>style.visibility</p:attrName>
                                            </p:attrNameLst>
                                          </p:cBhvr>
                                          <p:to>
                                            <p:strVal val="visible"/>
                                          </p:to>
                                        </p:set>
                                        <p:anim calcmode="lin" valueType="num">
                                          <p:cBhvr>
                                            <p:cTn id="47" dur="250" fill="hold"/>
                                            <p:tgtEl>
                                              <p:spTgt spid="32"/>
                                            </p:tgtEl>
                                            <p:attrNameLst>
                                              <p:attrName>ppt_x</p:attrName>
                                            </p:attrNameLst>
                                          </p:cBhvr>
                                          <p:tavLst>
                                            <p:tav tm="0">
                                              <p:val>
                                                <p:strVal val="#ppt_x"/>
                                              </p:val>
                                            </p:tav>
                                            <p:tav tm="100000">
                                              <p:val>
                                                <p:strVal val="#ppt_x"/>
                                              </p:val>
                                            </p:tav>
                                          </p:tavLst>
                                        </p:anim>
                                        <p:anim calcmode="lin" valueType="num">
                                          <p:cBhvr>
                                            <p:cTn id="48" dur="250" fill="hold"/>
                                            <p:tgtEl>
                                              <p:spTgt spid="32"/>
                                            </p:tgtEl>
                                            <p:attrNameLst>
                                              <p:attrName>ppt_y</p:attrName>
                                            </p:attrNameLst>
                                          </p:cBhvr>
                                          <p:tavLst>
                                            <p:tav tm="0">
                                              <p:val>
                                                <p:strVal val="#ppt_y-#ppt_h/2"/>
                                              </p:val>
                                            </p:tav>
                                            <p:tav tm="100000">
                                              <p:val>
                                                <p:strVal val="#ppt_y"/>
                                              </p:val>
                                            </p:tav>
                                          </p:tavLst>
                                        </p:anim>
                                        <p:anim calcmode="lin" valueType="num">
                                          <p:cBhvr>
                                            <p:cTn id="49" dur="250" fill="hold"/>
                                            <p:tgtEl>
                                              <p:spTgt spid="32"/>
                                            </p:tgtEl>
                                            <p:attrNameLst>
                                              <p:attrName>ppt_w</p:attrName>
                                            </p:attrNameLst>
                                          </p:cBhvr>
                                          <p:tavLst>
                                            <p:tav tm="0">
                                              <p:val>
                                                <p:strVal val="#ppt_w"/>
                                              </p:val>
                                            </p:tav>
                                            <p:tav tm="100000">
                                              <p:val>
                                                <p:strVal val="#ppt_w"/>
                                              </p:val>
                                            </p:tav>
                                          </p:tavLst>
                                        </p:anim>
                                        <p:anim calcmode="lin" valueType="num">
                                          <p:cBhvr>
                                            <p:cTn id="50" dur="250" fill="hold"/>
                                            <p:tgtEl>
                                              <p:spTgt spid="32"/>
                                            </p:tgtEl>
                                            <p:attrNameLst>
                                              <p:attrName>ppt_h</p:attrName>
                                            </p:attrNameLst>
                                          </p:cBhvr>
                                          <p:tavLst>
                                            <p:tav tm="0">
                                              <p:val>
                                                <p:fltVal val="0"/>
                                              </p:val>
                                            </p:tav>
                                            <p:tav tm="100000">
                                              <p:val>
                                                <p:strVal val="#ppt_h"/>
                                              </p:val>
                                            </p:tav>
                                          </p:tavLst>
                                        </p:anim>
                                      </p:childTnLst>
                                    </p:cTn>
                                  </p:par>
                                </p:childTnLst>
                              </p:cTn>
                            </p:par>
                            <p:par>
                              <p:cTn id="51" fill="hold">
                                <p:stCondLst>
                                  <p:cond delay="700"/>
                                </p:stCondLst>
                                <p:childTnLst>
                                  <p:par>
                                    <p:cTn id="52" presetID="18" presetClass="entr" presetSubtype="6"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strips(downRight)">
                                          <p:cBhvr>
                                            <p:cTn id="54" dur="250"/>
                                            <p:tgtEl>
                                              <p:spTgt spid="31"/>
                                            </p:tgtEl>
                                          </p:cBhvr>
                                        </p:animEffect>
                                      </p:childTnLst>
                                    </p:cTn>
                                  </p:par>
                                </p:childTnLst>
                              </p:cTn>
                            </p:par>
                            <p:par>
                              <p:cTn id="55" fill="hold">
                                <p:stCondLst>
                                  <p:cond delay="950"/>
                                </p:stCondLst>
                                <p:childTnLst>
                                  <p:par>
                                    <p:cTn id="56" presetID="2" presetClass="entr" presetSubtype="1" fill="hold" grpId="0" nodeType="afterEffect" p14:presetBounceEnd="50000">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14:bounceEnd="50000">
                                          <p:cBhvr additive="base">
                                            <p:cTn id="58" dur="25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59" dur="25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right)">
                                          <p:cBhvr>
                                            <p:cTn id="64" dur="250"/>
                                            <p:tgtEl>
                                              <p:spTgt spid="42"/>
                                            </p:tgtEl>
                                          </p:cBhvr>
                                        </p:animEffect>
                                      </p:childTnLst>
                                    </p:cTn>
                                  </p:par>
                                </p:childTnLst>
                              </p:cTn>
                            </p:par>
                            <p:par>
                              <p:cTn id="65" fill="hold">
                                <p:stCondLst>
                                  <p:cond delay="250"/>
                                </p:stCondLst>
                                <p:childTnLst>
                                  <p:par>
                                    <p:cTn id="66" presetID="17" presetClass="entr" presetSubtype="1" fill="hold" grpId="0" nodeType="afterEffect">
                                      <p:stCondLst>
                                        <p:cond delay="0"/>
                                      </p:stCondLst>
                                      <p:iterate type="lt">
                                        <p:tmPct val="40000"/>
                                      </p:iterate>
                                      <p:childTnLst>
                                        <p:set>
                                          <p:cBhvr>
                                            <p:cTn id="67" dur="1" fill="hold">
                                              <p:stCondLst>
                                                <p:cond delay="0"/>
                                              </p:stCondLst>
                                            </p:cTn>
                                            <p:tgtEl>
                                              <p:spTgt spid="44"/>
                                            </p:tgtEl>
                                            <p:attrNameLst>
                                              <p:attrName>style.visibility</p:attrName>
                                            </p:attrNameLst>
                                          </p:cBhvr>
                                          <p:to>
                                            <p:strVal val="visible"/>
                                          </p:to>
                                        </p:set>
                                        <p:anim calcmode="lin" valueType="num">
                                          <p:cBhvr>
                                            <p:cTn id="68" dur="250" fill="hold"/>
                                            <p:tgtEl>
                                              <p:spTgt spid="44"/>
                                            </p:tgtEl>
                                            <p:attrNameLst>
                                              <p:attrName>ppt_x</p:attrName>
                                            </p:attrNameLst>
                                          </p:cBhvr>
                                          <p:tavLst>
                                            <p:tav tm="0">
                                              <p:val>
                                                <p:strVal val="#ppt_x"/>
                                              </p:val>
                                            </p:tav>
                                            <p:tav tm="100000">
                                              <p:val>
                                                <p:strVal val="#ppt_x"/>
                                              </p:val>
                                            </p:tav>
                                          </p:tavLst>
                                        </p:anim>
                                        <p:anim calcmode="lin" valueType="num">
                                          <p:cBhvr>
                                            <p:cTn id="69" dur="250" fill="hold"/>
                                            <p:tgtEl>
                                              <p:spTgt spid="44"/>
                                            </p:tgtEl>
                                            <p:attrNameLst>
                                              <p:attrName>ppt_y</p:attrName>
                                            </p:attrNameLst>
                                          </p:cBhvr>
                                          <p:tavLst>
                                            <p:tav tm="0">
                                              <p:val>
                                                <p:strVal val="#ppt_y-#ppt_h/2"/>
                                              </p:val>
                                            </p:tav>
                                            <p:tav tm="100000">
                                              <p:val>
                                                <p:strVal val="#ppt_y"/>
                                              </p:val>
                                            </p:tav>
                                          </p:tavLst>
                                        </p:anim>
                                        <p:anim calcmode="lin" valueType="num">
                                          <p:cBhvr>
                                            <p:cTn id="70" dur="250" fill="hold"/>
                                            <p:tgtEl>
                                              <p:spTgt spid="44"/>
                                            </p:tgtEl>
                                            <p:attrNameLst>
                                              <p:attrName>ppt_w</p:attrName>
                                            </p:attrNameLst>
                                          </p:cBhvr>
                                          <p:tavLst>
                                            <p:tav tm="0">
                                              <p:val>
                                                <p:strVal val="#ppt_w"/>
                                              </p:val>
                                            </p:tav>
                                            <p:tav tm="100000">
                                              <p:val>
                                                <p:strVal val="#ppt_w"/>
                                              </p:val>
                                            </p:tav>
                                          </p:tavLst>
                                        </p:anim>
                                        <p:anim calcmode="lin" valueType="num">
                                          <p:cBhvr>
                                            <p:cTn id="71" dur="250" fill="hold"/>
                                            <p:tgtEl>
                                              <p:spTgt spid="44"/>
                                            </p:tgtEl>
                                            <p:attrNameLst>
                                              <p:attrName>ppt_h</p:attrName>
                                            </p:attrNameLst>
                                          </p:cBhvr>
                                          <p:tavLst>
                                            <p:tav tm="0">
                                              <p:val>
                                                <p:fltVal val="0"/>
                                              </p:val>
                                            </p:tav>
                                            <p:tav tm="100000">
                                              <p:val>
                                                <p:strVal val="#ppt_h"/>
                                              </p:val>
                                            </p:tav>
                                          </p:tavLst>
                                        </p:anim>
                                      </p:childTnLst>
                                    </p:cTn>
                                  </p:par>
                                </p:childTnLst>
                              </p:cTn>
                            </p:par>
                            <p:par>
                              <p:cTn id="72" fill="hold">
                                <p:stCondLst>
                                  <p:cond delay="800"/>
                                </p:stCondLst>
                                <p:childTnLst>
                                  <p:par>
                                    <p:cTn id="73" presetID="18" presetClass="entr" presetSubtype="6"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strips(downRight)">
                                          <p:cBhvr>
                                            <p:cTn id="75" dur="250"/>
                                            <p:tgtEl>
                                              <p:spTgt spid="43"/>
                                            </p:tgtEl>
                                          </p:cBhvr>
                                        </p:animEffect>
                                      </p:childTnLst>
                                    </p:cTn>
                                  </p:par>
                                </p:childTnLst>
                              </p:cTn>
                            </p:par>
                            <p:par>
                              <p:cTn id="76" fill="hold">
                                <p:stCondLst>
                                  <p:cond delay="1050"/>
                                </p:stCondLst>
                                <p:childTnLst>
                                  <p:par>
                                    <p:cTn id="77" presetID="2" presetClass="entr" presetSubtype="1" fill="hold" grpId="0" nodeType="afterEffect" p14:presetBounceEnd="50000">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14:bounceEnd="50000">
                                          <p:cBhvr additive="base">
                                            <p:cTn id="79" dur="25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80" dur="25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left)">
                                          <p:cBhvr>
                                            <p:cTn id="85" dur="250"/>
                                            <p:tgtEl>
                                              <p:spTgt spid="27"/>
                                            </p:tgtEl>
                                          </p:cBhvr>
                                        </p:animEffect>
                                      </p:childTnLst>
                                    </p:cTn>
                                  </p:par>
                                </p:childTnLst>
                              </p:cTn>
                            </p:par>
                            <p:par>
                              <p:cTn id="86" fill="hold">
                                <p:stCondLst>
                                  <p:cond delay="250"/>
                                </p:stCondLst>
                                <p:childTnLst>
                                  <p:par>
                                    <p:cTn id="87" presetID="17" presetClass="entr" presetSubtype="1" fill="hold" grpId="0" nodeType="afterEffect">
                                      <p:stCondLst>
                                        <p:cond delay="0"/>
                                      </p:stCondLst>
                                      <p:iterate type="lt">
                                        <p:tmPct val="40000"/>
                                      </p:iterate>
                                      <p:childTnLst>
                                        <p:set>
                                          <p:cBhvr>
                                            <p:cTn id="88" dur="1" fill="hold">
                                              <p:stCondLst>
                                                <p:cond delay="0"/>
                                              </p:stCondLst>
                                            </p:cTn>
                                            <p:tgtEl>
                                              <p:spTgt spid="29"/>
                                            </p:tgtEl>
                                            <p:attrNameLst>
                                              <p:attrName>style.visibility</p:attrName>
                                            </p:attrNameLst>
                                          </p:cBhvr>
                                          <p:to>
                                            <p:strVal val="visible"/>
                                          </p:to>
                                        </p:set>
                                        <p:anim calcmode="lin" valueType="num">
                                          <p:cBhvr>
                                            <p:cTn id="89" dur="250" fill="hold"/>
                                            <p:tgtEl>
                                              <p:spTgt spid="29"/>
                                            </p:tgtEl>
                                            <p:attrNameLst>
                                              <p:attrName>ppt_x</p:attrName>
                                            </p:attrNameLst>
                                          </p:cBhvr>
                                          <p:tavLst>
                                            <p:tav tm="0">
                                              <p:val>
                                                <p:strVal val="#ppt_x"/>
                                              </p:val>
                                            </p:tav>
                                            <p:tav tm="100000">
                                              <p:val>
                                                <p:strVal val="#ppt_x"/>
                                              </p:val>
                                            </p:tav>
                                          </p:tavLst>
                                        </p:anim>
                                        <p:anim calcmode="lin" valueType="num">
                                          <p:cBhvr>
                                            <p:cTn id="90" dur="250" fill="hold"/>
                                            <p:tgtEl>
                                              <p:spTgt spid="29"/>
                                            </p:tgtEl>
                                            <p:attrNameLst>
                                              <p:attrName>ppt_y</p:attrName>
                                            </p:attrNameLst>
                                          </p:cBhvr>
                                          <p:tavLst>
                                            <p:tav tm="0">
                                              <p:val>
                                                <p:strVal val="#ppt_y-#ppt_h/2"/>
                                              </p:val>
                                            </p:tav>
                                            <p:tav tm="100000">
                                              <p:val>
                                                <p:strVal val="#ppt_y"/>
                                              </p:val>
                                            </p:tav>
                                          </p:tavLst>
                                        </p:anim>
                                        <p:anim calcmode="lin" valueType="num">
                                          <p:cBhvr>
                                            <p:cTn id="91" dur="250" fill="hold"/>
                                            <p:tgtEl>
                                              <p:spTgt spid="29"/>
                                            </p:tgtEl>
                                            <p:attrNameLst>
                                              <p:attrName>ppt_w</p:attrName>
                                            </p:attrNameLst>
                                          </p:cBhvr>
                                          <p:tavLst>
                                            <p:tav tm="0">
                                              <p:val>
                                                <p:strVal val="#ppt_w"/>
                                              </p:val>
                                            </p:tav>
                                            <p:tav tm="100000">
                                              <p:val>
                                                <p:strVal val="#ppt_w"/>
                                              </p:val>
                                            </p:tav>
                                          </p:tavLst>
                                        </p:anim>
                                        <p:anim calcmode="lin" valueType="num">
                                          <p:cBhvr>
                                            <p:cTn id="92" dur="250" fill="hold"/>
                                            <p:tgtEl>
                                              <p:spTgt spid="29"/>
                                            </p:tgtEl>
                                            <p:attrNameLst>
                                              <p:attrName>ppt_h</p:attrName>
                                            </p:attrNameLst>
                                          </p:cBhvr>
                                          <p:tavLst>
                                            <p:tav tm="0">
                                              <p:val>
                                                <p:fltVal val="0"/>
                                              </p:val>
                                            </p:tav>
                                            <p:tav tm="100000">
                                              <p:val>
                                                <p:strVal val="#ppt_h"/>
                                              </p:val>
                                            </p:tav>
                                          </p:tavLst>
                                        </p:anim>
                                      </p:childTnLst>
                                    </p:cTn>
                                  </p:par>
                                </p:childTnLst>
                              </p:cTn>
                            </p:par>
                            <p:par>
                              <p:cTn id="93" fill="hold">
                                <p:stCondLst>
                                  <p:cond delay="1000"/>
                                </p:stCondLst>
                                <p:childTnLst>
                                  <p:par>
                                    <p:cTn id="94" presetID="18" presetClass="entr" presetSubtype="6"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strips(downRight)">
                                          <p:cBhvr>
                                            <p:cTn id="96" dur="250"/>
                                            <p:tgtEl>
                                              <p:spTgt spid="28"/>
                                            </p:tgtEl>
                                          </p:cBhvr>
                                        </p:animEffect>
                                      </p:childTnLst>
                                    </p:cTn>
                                  </p:par>
                                </p:childTnLst>
                              </p:cTn>
                            </p:par>
                            <p:par>
                              <p:cTn id="97" fill="hold">
                                <p:stCondLst>
                                  <p:cond delay="1250"/>
                                </p:stCondLst>
                                <p:childTnLst>
                                  <p:par>
                                    <p:cTn id="98" presetID="2" presetClass="entr" presetSubtype="1" fill="hold" grpId="0" nodeType="afterEffect" p14:presetBounceEnd="50000">
                                      <p:stCondLst>
                                        <p:cond delay="0"/>
                                      </p:stCondLst>
                                      <p:childTnLst>
                                        <p:set>
                                          <p:cBhvr>
                                            <p:cTn id="99" dur="1" fill="hold">
                                              <p:stCondLst>
                                                <p:cond delay="0"/>
                                              </p:stCondLst>
                                            </p:cTn>
                                            <p:tgtEl>
                                              <p:spTgt spid="23"/>
                                            </p:tgtEl>
                                            <p:attrNameLst>
                                              <p:attrName>style.visibility</p:attrName>
                                            </p:attrNameLst>
                                          </p:cBhvr>
                                          <p:to>
                                            <p:strVal val="visible"/>
                                          </p:to>
                                        </p:set>
                                        <p:anim calcmode="lin" valueType="num" p14:bounceEnd="50000">
                                          <p:cBhvr additive="base">
                                            <p:cTn id="100" dur="25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01" dur="25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wipe(right)">
                                          <p:cBhvr>
                                            <p:cTn id="106" dur="250"/>
                                            <p:tgtEl>
                                              <p:spTgt spid="26"/>
                                            </p:tgtEl>
                                          </p:cBhvr>
                                        </p:animEffect>
                                      </p:childTnLst>
                                    </p:cTn>
                                  </p:par>
                                </p:childTnLst>
                              </p:cTn>
                            </p:par>
                            <p:par>
                              <p:cTn id="107" fill="hold">
                                <p:stCondLst>
                                  <p:cond delay="250"/>
                                </p:stCondLst>
                                <p:childTnLst>
                                  <p:par>
                                    <p:cTn id="108" presetID="17" presetClass="entr" presetSubtype="1" fill="hold" grpId="0" nodeType="afterEffect">
                                      <p:stCondLst>
                                        <p:cond delay="0"/>
                                      </p:stCondLst>
                                      <p:iterate type="lt">
                                        <p:tmPct val="40000"/>
                                      </p:iterate>
                                      <p:childTnLst>
                                        <p:set>
                                          <p:cBhvr>
                                            <p:cTn id="109" dur="1" fill="hold">
                                              <p:stCondLst>
                                                <p:cond delay="0"/>
                                              </p:stCondLst>
                                            </p:cTn>
                                            <p:tgtEl>
                                              <p:spTgt spid="25"/>
                                            </p:tgtEl>
                                            <p:attrNameLst>
                                              <p:attrName>style.visibility</p:attrName>
                                            </p:attrNameLst>
                                          </p:cBhvr>
                                          <p:to>
                                            <p:strVal val="visible"/>
                                          </p:to>
                                        </p:set>
                                        <p:anim calcmode="lin" valueType="num">
                                          <p:cBhvr>
                                            <p:cTn id="110" dur="250" fill="hold"/>
                                            <p:tgtEl>
                                              <p:spTgt spid="25"/>
                                            </p:tgtEl>
                                            <p:attrNameLst>
                                              <p:attrName>ppt_x</p:attrName>
                                            </p:attrNameLst>
                                          </p:cBhvr>
                                          <p:tavLst>
                                            <p:tav tm="0">
                                              <p:val>
                                                <p:strVal val="#ppt_x"/>
                                              </p:val>
                                            </p:tav>
                                            <p:tav tm="100000">
                                              <p:val>
                                                <p:strVal val="#ppt_x"/>
                                              </p:val>
                                            </p:tav>
                                          </p:tavLst>
                                        </p:anim>
                                        <p:anim calcmode="lin" valueType="num">
                                          <p:cBhvr>
                                            <p:cTn id="111" dur="250" fill="hold"/>
                                            <p:tgtEl>
                                              <p:spTgt spid="25"/>
                                            </p:tgtEl>
                                            <p:attrNameLst>
                                              <p:attrName>ppt_y</p:attrName>
                                            </p:attrNameLst>
                                          </p:cBhvr>
                                          <p:tavLst>
                                            <p:tav tm="0">
                                              <p:val>
                                                <p:strVal val="#ppt_y-#ppt_h/2"/>
                                              </p:val>
                                            </p:tav>
                                            <p:tav tm="100000">
                                              <p:val>
                                                <p:strVal val="#ppt_y"/>
                                              </p:val>
                                            </p:tav>
                                          </p:tavLst>
                                        </p:anim>
                                        <p:anim calcmode="lin" valueType="num">
                                          <p:cBhvr>
                                            <p:cTn id="112" dur="250" fill="hold"/>
                                            <p:tgtEl>
                                              <p:spTgt spid="25"/>
                                            </p:tgtEl>
                                            <p:attrNameLst>
                                              <p:attrName>ppt_w</p:attrName>
                                            </p:attrNameLst>
                                          </p:cBhvr>
                                          <p:tavLst>
                                            <p:tav tm="0">
                                              <p:val>
                                                <p:strVal val="#ppt_w"/>
                                              </p:val>
                                            </p:tav>
                                            <p:tav tm="100000">
                                              <p:val>
                                                <p:strVal val="#ppt_w"/>
                                              </p:val>
                                            </p:tav>
                                          </p:tavLst>
                                        </p:anim>
                                        <p:anim calcmode="lin" valueType="num">
                                          <p:cBhvr>
                                            <p:cTn id="113" dur="250" fill="hold"/>
                                            <p:tgtEl>
                                              <p:spTgt spid="25"/>
                                            </p:tgtEl>
                                            <p:attrNameLst>
                                              <p:attrName>ppt_h</p:attrName>
                                            </p:attrNameLst>
                                          </p:cBhvr>
                                          <p:tavLst>
                                            <p:tav tm="0">
                                              <p:val>
                                                <p:fltVal val="0"/>
                                              </p:val>
                                            </p:tav>
                                            <p:tav tm="100000">
                                              <p:val>
                                                <p:strVal val="#ppt_h"/>
                                              </p:val>
                                            </p:tav>
                                          </p:tavLst>
                                        </p:anim>
                                      </p:childTnLst>
                                    </p:cTn>
                                  </p:par>
                                </p:childTnLst>
                              </p:cTn>
                            </p:par>
                            <p:par>
                              <p:cTn id="114" fill="hold">
                                <p:stCondLst>
                                  <p:cond delay="1700"/>
                                </p:stCondLst>
                                <p:childTnLst>
                                  <p:par>
                                    <p:cTn id="115" presetID="18" presetClass="entr" presetSubtype="6" fill="hold" grpId="0" nodeType="after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strips(downRight)">
                                          <p:cBhvr>
                                            <p:cTn id="117" dur="250"/>
                                            <p:tgtEl>
                                              <p:spTgt spid="24"/>
                                            </p:tgtEl>
                                          </p:cBhvr>
                                        </p:animEffect>
                                      </p:childTnLst>
                                    </p:cTn>
                                  </p:par>
                                </p:childTnLst>
                              </p:cTn>
                            </p:par>
                            <p:par>
                              <p:cTn id="118" fill="hold">
                                <p:stCondLst>
                                  <p:cond delay="1950"/>
                                </p:stCondLst>
                                <p:childTnLst>
                                  <p:par>
                                    <p:cTn id="119" presetID="2" presetClass="entr" presetSubtype="1" fill="hold" grpId="0" nodeType="afterEffect" p14:presetBounceEnd="50000">
                                      <p:stCondLst>
                                        <p:cond delay="0"/>
                                      </p:stCondLst>
                                      <p:childTnLst>
                                        <p:set>
                                          <p:cBhvr>
                                            <p:cTn id="120" dur="1" fill="hold">
                                              <p:stCondLst>
                                                <p:cond delay="0"/>
                                              </p:stCondLst>
                                            </p:cTn>
                                            <p:tgtEl>
                                              <p:spTgt spid="33"/>
                                            </p:tgtEl>
                                            <p:attrNameLst>
                                              <p:attrName>style.visibility</p:attrName>
                                            </p:attrNameLst>
                                          </p:cBhvr>
                                          <p:to>
                                            <p:strVal val="visible"/>
                                          </p:to>
                                        </p:set>
                                        <p:anim calcmode="lin" valueType="num" p14:bounceEnd="50000">
                                          <p:cBhvr additive="base">
                                            <p:cTn id="121" dur="250" fill="hold"/>
                                            <p:tgtEl>
                                              <p:spTgt spid="33"/>
                                            </p:tgtEl>
                                            <p:attrNameLst>
                                              <p:attrName>ppt_x</p:attrName>
                                            </p:attrNameLst>
                                          </p:cBhvr>
                                          <p:tavLst>
                                            <p:tav tm="0">
                                              <p:val>
                                                <p:strVal val="#ppt_x"/>
                                              </p:val>
                                            </p:tav>
                                            <p:tav tm="100000">
                                              <p:val>
                                                <p:strVal val="#ppt_x"/>
                                              </p:val>
                                            </p:tav>
                                          </p:tavLst>
                                        </p:anim>
                                        <p:anim calcmode="lin" valueType="num" p14:bounceEnd="50000">
                                          <p:cBhvr additive="base">
                                            <p:cTn id="122" dur="25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wipe(left)">
                                          <p:cBhvr>
                                            <p:cTn id="127" dur="250"/>
                                            <p:tgtEl>
                                              <p:spTgt spid="34"/>
                                            </p:tgtEl>
                                          </p:cBhvr>
                                        </p:animEffect>
                                      </p:childTnLst>
                                    </p:cTn>
                                  </p:par>
                                </p:childTnLst>
                              </p:cTn>
                            </p:par>
                            <p:par>
                              <p:cTn id="128" fill="hold">
                                <p:stCondLst>
                                  <p:cond delay="250"/>
                                </p:stCondLst>
                                <p:childTnLst>
                                  <p:par>
                                    <p:cTn id="129" presetID="17" presetClass="entr" presetSubtype="1" fill="hold" grpId="0" nodeType="afterEffect">
                                      <p:stCondLst>
                                        <p:cond delay="0"/>
                                      </p:stCondLst>
                                      <p:iterate type="lt">
                                        <p:tmPct val="40000"/>
                                      </p:iterate>
                                      <p:childTnLst>
                                        <p:set>
                                          <p:cBhvr>
                                            <p:cTn id="130" dur="1" fill="hold">
                                              <p:stCondLst>
                                                <p:cond delay="0"/>
                                              </p:stCondLst>
                                            </p:cTn>
                                            <p:tgtEl>
                                              <p:spTgt spid="36"/>
                                            </p:tgtEl>
                                            <p:attrNameLst>
                                              <p:attrName>style.visibility</p:attrName>
                                            </p:attrNameLst>
                                          </p:cBhvr>
                                          <p:to>
                                            <p:strVal val="visible"/>
                                          </p:to>
                                        </p:set>
                                        <p:anim calcmode="lin" valueType="num">
                                          <p:cBhvr>
                                            <p:cTn id="131" dur="250" fill="hold"/>
                                            <p:tgtEl>
                                              <p:spTgt spid="36"/>
                                            </p:tgtEl>
                                            <p:attrNameLst>
                                              <p:attrName>ppt_x</p:attrName>
                                            </p:attrNameLst>
                                          </p:cBhvr>
                                          <p:tavLst>
                                            <p:tav tm="0">
                                              <p:val>
                                                <p:strVal val="#ppt_x"/>
                                              </p:val>
                                            </p:tav>
                                            <p:tav tm="100000">
                                              <p:val>
                                                <p:strVal val="#ppt_x"/>
                                              </p:val>
                                            </p:tav>
                                          </p:tavLst>
                                        </p:anim>
                                        <p:anim calcmode="lin" valueType="num">
                                          <p:cBhvr>
                                            <p:cTn id="132" dur="250" fill="hold"/>
                                            <p:tgtEl>
                                              <p:spTgt spid="36"/>
                                            </p:tgtEl>
                                            <p:attrNameLst>
                                              <p:attrName>ppt_y</p:attrName>
                                            </p:attrNameLst>
                                          </p:cBhvr>
                                          <p:tavLst>
                                            <p:tav tm="0">
                                              <p:val>
                                                <p:strVal val="#ppt_y-#ppt_h/2"/>
                                              </p:val>
                                            </p:tav>
                                            <p:tav tm="100000">
                                              <p:val>
                                                <p:strVal val="#ppt_y"/>
                                              </p:val>
                                            </p:tav>
                                          </p:tavLst>
                                        </p:anim>
                                        <p:anim calcmode="lin" valueType="num">
                                          <p:cBhvr>
                                            <p:cTn id="133" dur="250" fill="hold"/>
                                            <p:tgtEl>
                                              <p:spTgt spid="36"/>
                                            </p:tgtEl>
                                            <p:attrNameLst>
                                              <p:attrName>ppt_w</p:attrName>
                                            </p:attrNameLst>
                                          </p:cBhvr>
                                          <p:tavLst>
                                            <p:tav tm="0">
                                              <p:val>
                                                <p:strVal val="#ppt_w"/>
                                              </p:val>
                                            </p:tav>
                                            <p:tav tm="100000">
                                              <p:val>
                                                <p:strVal val="#ppt_w"/>
                                              </p:val>
                                            </p:tav>
                                          </p:tavLst>
                                        </p:anim>
                                        <p:anim calcmode="lin" valueType="num">
                                          <p:cBhvr>
                                            <p:cTn id="134" dur="250" fill="hold"/>
                                            <p:tgtEl>
                                              <p:spTgt spid="36"/>
                                            </p:tgtEl>
                                            <p:attrNameLst>
                                              <p:attrName>ppt_h</p:attrName>
                                            </p:attrNameLst>
                                          </p:cBhvr>
                                          <p:tavLst>
                                            <p:tav tm="0">
                                              <p:val>
                                                <p:fltVal val="0"/>
                                              </p:val>
                                            </p:tav>
                                            <p:tav tm="100000">
                                              <p:val>
                                                <p:strVal val="#ppt_h"/>
                                              </p:val>
                                            </p:tav>
                                          </p:tavLst>
                                        </p:anim>
                                      </p:childTnLst>
                                    </p:cTn>
                                  </p:par>
                                </p:childTnLst>
                              </p:cTn>
                            </p:par>
                            <p:par>
                              <p:cTn id="135" fill="hold">
                                <p:stCondLst>
                                  <p:cond delay="1300"/>
                                </p:stCondLst>
                                <p:childTnLst>
                                  <p:par>
                                    <p:cTn id="136" presetID="18" presetClass="entr" presetSubtype="6" fill="hold" grpId="0" nodeType="afterEffect">
                                      <p:stCondLst>
                                        <p:cond delay="0"/>
                                      </p:stCondLst>
                                      <p:childTnLst>
                                        <p:set>
                                          <p:cBhvr>
                                            <p:cTn id="137" dur="1" fill="hold">
                                              <p:stCondLst>
                                                <p:cond delay="0"/>
                                              </p:stCondLst>
                                            </p:cTn>
                                            <p:tgtEl>
                                              <p:spTgt spid="35"/>
                                            </p:tgtEl>
                                            <p:attrNameLst>
                                              <p:attrName>style.visibility</p:attrName>
                                            </p:attrNameLst>
                                          </p:cBhvr>
                                          <p:to>
                                            <p:strVal val="visible"/>
                                          </p:to>
                                        </p:set>
                                        <p:animEffect transition="in" filter="strips(downRight)">
                                          <p:cBhvr>
                                            <p:cTn id="138"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17" grpId="0" animBg="1"/>
          <p:bldP spid="18" grpId="0" animBg="1"/>
          <p:bldP spid="21" grpId="0" animBg="1"/>
          <p:bldP spid="22" grpId="0" animBg="1"/>
          <p:bldP spid="23" grpId="0" animBg="1"/>
          <p:bldP spid="24" grpId="0"/>
          <p:bldP spid="25" grpId="0"/>
          <p:bldP spid="28" grpId="0"/>
          <p:bldP spid="29" grpId="0"/>
          <p:bldP spid="31" grpId="0"/>
          <p:bldP spid="32" grpId="0"/>
          <p:bldP spid="43" grpId="0"/>
          <p:bldP spid="44" grpId="0"/>
          <p:bldP spid="46" grpId="0"/>
          <p:bldP spid="47" grpId="0"/>
          <p:bldP spid="33" grpId="0" animBg="1"/>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250" fill="hold"/>
                                            <p:tgtEl>
                                              <p:spTgt spid="20"/>
                                            </p:tgtEl>
                                            <p:attrNameLst>
                                              <p:attrName>ppt_x</p:attrName>
                                            </p:attrNameLst>
                                          </p:cBhvr>
                                          <p:tavLst>
                                            <p:tav tm="0">
                                              <p:val>
                                                <p:strVal val="0-#ppt_w/2"/>
                                              </p:val>
                                            </p:tav>
                                            <p:tav tm="100000">
                                              <p:val>
                                                <p:strVal val="#ppt_x"/>
                                              </p:val>
                                            </p:tav>
                                          </p:tavLst>
                                        </p:anim>
                                        <p:anim calcmode="lin" valueType="num">
                                          <p:cBhvr additive="base">
                                            <p:cTn id="8" dur="25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250"/>
                                            <p:tgtEl>
                                              <p:spTgt spid="19"/>
                                            </p:tgtEl>
                                          </p:cBhvr>
                                        </p:animEffect>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250" fill="hold"/>
                                            <p:tgtEl>
                                              <p:spTgt spid="17"/>
                                            </p:tgtEl>
                                            <p:attrNameLst>
                                              <p:attrName>ppt_x</p:attrName>
                                            </p:attrNameLst>
                                          </p:cBhvr>
                                          <p:tavLst>
                                            <p:tav tm="0">
                                              <p:val>
                                                <p:strVal val="#ppt_x"/>
                                              </p:val>
                                            </p:tav>
                                            <p:tav tm="100000">
                                              <p:val>
                                                <p:strVal val="#ppt_x"/>
                                              </p:val>
                                            </p:tav>
                                          </p:tavLst>
                                        </p:anim>
                                        <p:anim calcmode="lin" valueType="num">
                                          <p:cBhvr additive="base">
                                            <p:cTn id="17" dur="25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right)">
                                          <p:cBhvr>
                                            <p:cTn id="22" dur="250"/>
                                            <p:tgtEl>
                                              <p:spTgt spid="45"/>
                                            </p:tgtEl>
                                          </p:cBhvr>
                                        </p:animEffect>
                                      </p:childTnLst>
                                    </p:cTn>
                                  </p:par>
                                </p:childTnLst>
                              </p:cTn>
                            </p:par>
                            <p:par>
                              <p:cTn id="23" fill="hold">
                                <p:stCondLst>
                                  <p:cond delay="250"/>
                                </p:stCondLst>
                                <p:childTnLst>
                                  <p:par>
                                    <p:cTn id="24" presetID="17" presetClass="entr" presetSubtype="1" fill="hold" grpId="0" nodeType="afterEffect">
                                      <p:stCondLst>
                                        <p:cond delay="0"/>
                                      </p:stCondLst>
                                      <p:iterate type="lt">
                                        <p:tmPct val="40000"/>
                                      </p:iterate>
                                      <p:childTnLst>
                                        <p:set>
                                          <p:cBhvr>
                                            <p:cTn id="25" dur="1" fill="hold">
                                              <p:stCondLst>
                                                <p:cond delay="0"/>
                                              </p:stCondLst>
                                            </p:cTn>
                                            <p:tgtEl>
                                              <p:spTgt spid="47"/>
                                            </p:tgtEl>
                                            <p:attrNameLst>
                                              <p:attrName>style.visibility</p:attrName>
                                            </p:attrNameLst>
                                          </p:cBhvr>
                                          <p:to>
                                            <p:strVal val="visible"/>
                                          </p:to>
                                        </p:set>
                                        <p:anim calcmode="lin" valueType="num">
                                          <p:cBhvr>
                                            <p:cTn id="26" dur="250" fill="hold"/>
                                            <p:tgtEl>
                                              <p:spTgt spid="47"/>
                                            </p:tgtEl>
                                            <p:attrNameLst>
                                              <p:attrName>ppt_x</p:attrName>
                                            </p:attrNameLst>
                                          </p:cBhvr>
                                          <p:tavLst>
                                            <p:tav tm="0">
                                              <p:val>
                                                <p:strVal val="#ppt_x"/>
                                              </p:val>
                                            </p:tav>
                                            <p:tav tm="100000">
                                              <p:val>
                                                <p:strVal val="#ppt_x"/>
                                              </p:val>
                                            </p:tav>
                                          </p:tavLst>
                                        </p:anim>
                                        <p:anim calcmode="lin" valueType="num">
                                          <p:cBhvr>
                                            <p:cTn id="27" dur="250" fill="hold"/>
                                            <p:tgtEl>
                                              <p:spTgt spid="47"/>
                                            </p:tgtEl>
                                            <p:attrNameLst>
                                              <p:attrName>ppt_y</p:attrName>
                                            </p:attrNameLst>
                                          </p:cBhvr>
                                          <p:tavLst>
                                            <p:tav tm="0">
                                              <p:val>
                                                <p:strVal val="#ppt_y-#ppt_h/2"/>
                                              </p:val>
                                            </p:tav>
                                            <p:tav tm="100000">
                                              <p:val>
                                                <p:strVal val="#ppt_y"/>
                                              </p:val>
                                            </p:tav>
                                          </p:tavLst>
                                        </p:anim>
                                        <p:anim calcmode="lin" valueType="num">
                                          <p:cBhvr>
                                            <p:cTn id="28" dur="250" fill="hold"/>
                                            <p:tgtEl>
                                              <p:spTgt spid="47"/>
                                            </p:tgtEl>
                                            <p:attrNameLst>
                                              <p:attrName>ppt_w</p:attrName>
                                            </p:attrNameLst>
                                          </p:cBhvr>
                                          <p:tavLst>
                                            <p:tav tm="0">
                                              <p:val>
                                                <p:strVal val="#ppt_w"/>
                                              </p:val>
                                            </p:tav>
                                            <p:tav tm="100000">
                                              <p:val>
                                                <p:strVal val="#ppt_w"/>
                                              </p:val>
                                            </p:tav>
                                          </p:tavLst>
                                        </p:anim>
                                        <p:anim calcmode="lin" valueType="num">
                                          <p:cBhvr>
                                            <p:cTn id="29" dur="250" fill="hold"/>
                                            <p:tgtEl>
                                              <p:spTgt spid="47"/>
                                            </p:tgtEl>
                                            <p:attrNameLst>
                                              <p:attrName>ppt_h</p:attrName>
                                            </p:attrNameLst>
                                          </p:cBhvr>
                                          <p:tavLst>
                                            <p:tav tm="0">
                                              <p:val>
                                                <p:fltVal val="0"/>
                                              </p:val>
                                            </p:tav>
                                            <p:tav tm="100000">
                                              <p:val>
                                                <p:strVal val="#ppt_h"/>
                                              </p:val>
                                            </p:tav>
                                          </p:tavLst>
                                        </p:anim>
                                      </p:childTnLst>
                                    </p:cTn>
                                  </p:par>
                                </p:childTnLst>
                              </p:cTn>
                            </p:par>
                            <p:par>
                              <p:cTn id="30" fill="hold">
                                <p:stCondLst>
                                  <p:cond delay="800"/>
                                </p:stCondLst>
                                <p:childTnLst>
                                  <p:par>
                                    <p:cTn id="31" presetID="18" presetClass="entr" presetSubtype="6"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strips(downRight)">
                                          <p:cBhvr>
                                            <p:cTn id="33" dur="250"/>
                                            <p:tgtEl>
                                              <p:spTgt spid="46"/>
                                            </p:tgtEl>
                                          </p:cBhvr>
                                        </p:animEffect>
                                      </p:childTnLst>
                                    </p:cTn>
                                  </p:par>
                                </p:childTnLst>
                              </p:cTn>
                            </p:par>
                            <p:par>
                              <p:cTn id="34" fill="hold">
                                <p:stCondLst>
                                  <p:cond delay="1050"/>
                                </p:stCondLst>
                                <p:childTnLst>
                                  <p:par>
                                    <p:cTn id="35" presetID="2" presetClass="entr" presetSubtype="1"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250" fill="hold"/>
                                            <p:tgtEl>
                                              <p:spTgt spid="18"/>
                                            </p:tgtEl>
                                            <p:attrNameLst>
                                              <p:attrName>ppt_x</p:attrName>
                                            </p:attrNameLst>
                                          </p:cBhvr>
                                          <p:tavLst>
                                            <p:tav tm="0">
                                              <p:val>
                                                <p:strVal val="#ppt_x"/>
                                              </p:val>
                                            </p:tav>
                                            <p:tav tm="100000">
                                              <p:val>
                                                <p:strVal val="#ppt_x"/>
                                              </p:val>
                                            </p:tav>
                                          </p:tavLst>
                                        </p:anim>
                                        <p:anim calcmode="lin" valueType="num">
                                          <p:cBhvr additive="base">
                                            <p:cTn id="38" dur="25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250"/>
                                            <p:tgtEl>
                                              <p:spTgt spid="30"/>
                                            </p:tgtEl>
                                          </p:cBhvr>
                                        </p:animEffect>
                                      </p:childTnLst>
                                    </p:cTn>
                                  </p:par>
                                </p:childTnLst>
                              </p:cTn>
                            </p:par>
                            <p:par>
                              <p:cTn id="44" fill="hold">
                                <p:stCondLst>
                                  <p:cond delay="250"/>
                                </p:stCondLst>
                                <p:childTnLst>
                                  <p:par>
                                    <p:cTn id="45" presetID="17" presetClass="entr" presetSubtype="1" fill="hold" grpId="0" nodeType="afterEffect">
                                      <p:stCondLst>
                                        <p:cond delay="0"/>
                                      </p:stCondLst>
                                      <p:iterate type="lt">
                                        <p:tmPct val="40000"/>
                                      </p:iterate>
                                      <p:childTnLst>
                                        <p:set>
                                          <p:cBhvr>
                                            <p:cTn id="46" dur="1" fill="hold">
                                              <p:stCondLst>
                                                <p:cond delay="0"/>
                                              </p:stCondLst>
                                            </p:cTn>
                                            <p:tgtEl>
                                              <p:spTgt spid="32"/>
                                            </p:tgtEl>
                                            <p:attrNameLst>
                                              <p:attrName>style.visibility</p:attrName>
                                            </p:attrNameLst>
                                          </p:cBhvr>
                                          <p:to>
                                            <p:strVal val="visible"/>
                                          </p:to>
                                        </p:set>
                                        <p:anim calcmode="lin" valueType="num">
                                          <p:cBhvr>
                                            <p:cTn id="47" dur="250" fill="hold"/>
                                            <p:tgtEl>
                                              <p:spTgt spid="32"/>
                                            </p:tgtEl>
                                            <p:attrNameLst>
                                              <p:attrName>ppt_x</p:attrName>
                                            </p:attrNameLst>
                                          </p:cBhvr>
                                          <p:tavLst>
                                            <p:tav tm="0">
                                              <p:val>
                                                <p:strVal val="#ppt_x"/>
                                              </p:val>
                                            </p:tav>
                                            <p:tav tm="100000">
                                              <p:val>
                                                <p:strVal val="#ppt_x"/>
                                              </p:val>
                                            </p:tav>
                                          </p:tavLst>
                                        </p:anim>
                                        <p:anim calcmode="lin" valueType="num">
                                          <p:cBhvr>
                                            <p:cTn id="48" dur="250" fill="hold"/>
                                            <p:tgtEl>
                                              <p:spTgt spid="32"/>
                                            </p:tgtEl>
                                            <p:attrNameLst>
                                              <p:attrName>ppt_y</p:attrName>
                                            </p:attrNameLst>
                                          </p:cBhvr>
                                          <p:tavLst>
                                            <p:tav tm="0">
                                              <p:val>
                                                <p:strVal val="#ppt_y-#ppt_h/2"/>
                                              </p:val>
                                            </p:tav>
                                            <p:tav tm="100000">
                                              <p:val>
                                                <p:strVal val="#ppt_y"/>
                                              </p:val>
                                            </p:tav>
                                          </p:tavLst>
                                        </p:anim>
                                        <p:anim calcmode="lin" valueType="num">
                                          <p:cBhvr>
                                            <p:cTn id="49" dur="250" fill="hold"/>
                                            <p:tgtEl>
                                              <p:spTgt spid="32"/>
                                            </p:tgtEl>
                                            <p:attrNameLst>
                                              <p:attrName>ppt_w</p:attrName>
                                            </p:attrNameLst>
                                          </p:cBhvr>
                                          <p:tavLst>
                                            <p:tav tm="0">
                                              <p:val>
                                                <p:strVal val="#ppt_w"/>
                                              </p:val>
                                            </p:tav>
                                            <p:tav tm="100000">
                                              <p:val>
                                                <p:strVal val="#ppt_w"/>
                                              </p:val>
                                            </p:tav>
                                          </p:tavLst>
                                        </p:anim>
                                        <p:anim calcmode="lin" valueType="num">
                                          <p:cBhvr>
                                            <p:cTn id="50" dur="250" fill="hold"/>
                                            <p:tgtEl>
                                              <p:spTgt spid="32"/>
                                            </p:tgtEl>
                                            <p:attrNameLst>
                                              <p:attrName>ppt_h</p:attrName>
                                            </p:attrNameLst>
                                          </p:cBhvr>
                                          <p:tavLst>
                                            <p:tav tm="0">
                                              <p:val>
                                                <p:fltVal val="0"/>
                                              </p:val>
                                            </p:tav>
                                            <p:tav tm="100000">
                                              <p:val>
                                                <p:strVal val="#ppt_h"/>
                                              </p:val>
                                            </p:tav>
                                          </p:tavLst>
                                        </p:anim>
                                      </p:childTnLst>
                                    </p:cTn>
                                  </p:par>
                                </p:childTnLst>
                              </p:cTn>
                            </p:par>
                            <p:par>
                              <p:cTn id="51" fill="hold">
                                <p:stCondLst>
                                  <p:cond delay="700"/>
                                </p:stCondLst>
                                <p:childTnLst>
                                  <p:par>
                                    <p:cTn id="52" presetID="18" presetClass="entr" presetSubtype="6"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strips(downRight)">
                                          <p:cBhvr>
                                            <p:cTn id="54" dur="250"/>
                                            <p:tgtEl>
                                              <p:spTgt spid="31"/>
                                            </p:tgtEl>
                                          </p:cBhvr>
                                        </p:animEffect>
                                      </p:childTnLst>
                                    </p:cTn>
                                  </p:par>
                                </p:childTnLst>
                              </p:cTn>
                            </p:par>
                            <p:par>
                              <p:cTn id="55" fill="hold">
                                <p:stCondLst>
                                  <p:cond delay="950"/>
                                </p:stCondLst>
                                <p:childTnLst>
                                  <p:par>
                                    <p:cTn id="56" presetID="2" presetClass="entr" presetSubtype="1"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250" fill="hold"/>
                                            <p:tgtEl>
                                              <p:spTgt spid="21"/>
                                            </p:tgtEl>
                                            <p:attrNameLst>
                                              <p:attrName>ppt_x</p:attrName>
                                            </p:attrNameLst>
                                          </p:cBhvr>
                                          <p:tavLst>
                                            <p:tav tm="0">
                                              <p:val>
                                                <p:strVal val="#ppt_x"/>
                                              </p:val>
                                            </p:tav>
                                            <p:tav tm="100000">
                                              <p:val>
                                                <p:strVal val="#ppt_x"/>
                                              </p:val>
                                            </p:tav>
                                          </p:tavLst>
                                        </p:anim>
                                        <p:anim calcmode="lin" valueType="num">
                                          <p:cBhvr additive="base">
                                            <p:cTn id="59" dur="25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right)">
                                          <p:cBhvr>
                                            <p:cTn id="64" dur="250"/>
                                            <p:tgtEl>
                                              <p:spTgt spid="42"/>
                                            </p:tgtEl>
                                          </p:cBhvr>
                                        </p:animEffect>
                                      </p:childTnLst>
                                    </p:cTn>
                                  </p:par>
                                </p:childTnLst>
                              </p:cTn>
                            </p:par>
                            <p:par>
                              <p:cTn id="65" fill="hold">
                                <p:stCondLst>
                                  <p:cond delay="250"/>
                                </p:stCondLst>
                                <p:childTnLst>
                                  <p:par>
                                    <p:cTn id="66" presetID="17" presetClass="entr" presetSubtype="1" fill="hold" grpId="0" nodeType="afterEffect">
                                      <p:stCondLst>
                                        <p:cond delay="0"/>
                                      </p:stCondLst>
                                      <p:iterate type="lt">
                                        <p:tmPct val="40000"/>
                                      </p:iterate>
                                      <p:childTnLst>
                                        <p:set>
                                          <p:cBhvr>
                                            <p:cTn id="67" dur="1" fill="hold">
                                              <p:stCondLst>
                                                <p:cond delay="0"/>
                                              </p:stCondLst>
                                            </p:cTn>
                                            <p:tgtEl>
                                              <p:spTgt spid="44"/>
                                            </p:tgtEl>
                                            <p:attrNameLst>
                                              <p:attrName>style.visibility</p:attrName>
                                            </p:attrNameLst>
                                          </p:cBhvr>
                                          <p:to>
                                            <p:strVal val="visible"/>
                                          </p:to>
                                        </p:set>
                                        <p:anim calcmode="lin" valueType="num">
                                          <p:cBhvr>
                                            <p:cTn id="68" dur="250" fill="hold"/>
                                            <p:tgtEl>
                                              <p:spTgt spid="44"/>
                                            </p:tgtEl>
                                            <p:attrNameLst>
                                              <p:attrName>ppt_x</p:attrName>
                                            </p:attrNameLst>
                                          </p:cBhvr>
                                          <p:tavLst>
                                            <p:tav tm="0">
                                              <p:val>
                                                <p:strVal val="#ppt_x"/>
                                              </p:val>
                                            </p:tav>
                                            <p:tav tm="100000">
                                              <p:val>
                                                <p:strVal val="#ppt_x"/>
                                              </p:val>
                                            </p:tav>
                                          </p:tavLst>
                                        </p:anim>
                                        <p:anim calcmode="lin" valueType="num">
                                          <p:cBhvr>
                                            <p:cTn id="69" dur="250" fill="hold"/>
                                            <p:tgtEl>
                                              <p:spTgt spid="44"/>
                                            </p:tgtEl>
                                            <p:attrNameLst>
                                              <p:attrName>ppt_y</p:attrName>
                                            </p:attrNameLst>
                                          </p:cBhvr>
                                          <p:tavLst>
                                            <p:tav tm="0">
                                              <p:val>
                                                <p:strVal val="#ppt_y-#ppt_h/2"/>
                                              </p:val>
                                            </p:tav>
                                            <p:tav tm="100000">
                                              <p:val>
                                                <p:strVal val="#ppt_y"/>
                                              </p:val>
                                            </p:tav>
                                          </p:tavLst>
                                        </p:anim>
                                        <p:anim calcmode="lin" valueType="num">
                                          <p:cBhvr>
                                            <p:cTn id="70" dur="250" fill="hold"/>
                                            <p:tgtEl>
                                              <p:spTgt spid="44"/>
                                            </p:tgtEl>
                                            <p:attrNameLst>
                                              <p:attrName>ppt_w</p:attrName>
                                            </p:attrNameLst>
                                          </p:cBhvr>
                                          <p:tavLst>
                                            <p:tav tm="0">
                                              <p:val>
                                                <p:strVal val="#ppt_w"/>
                                              </p:val>
                                            </p:tav>
                                            <p:tav tm="100000">
                                              <p:val>
                                                <p:strVal val="#ppt_w"/>
                                              </p:val>
                                            </p:tav>
                                          </p:tavLst>
                                        </p:anim>
                                        <p:anim calcmode="lin" valueType="num">
                                          <p:cBhvr>
                                            <p:cTn id="71" dur="250" fill="hold"/>
                                            <p:tgtEl>
                                              <p:spTgt spid="44"/>
                                            </p:tgtEl>
                                            <p:attrNameLst>
                                              <p:attrName>ppt_h</p:attrName>
                                            </p:attrNameLst>
                                          </p:cBhvr>
                                          <p:tavLst>
                                            <p:tav tm="0">
                                              <p:val>
                                                <p:fltVal val="0"/>
                                              </p:val>
                                            </p:tav>
                                            <p:tav tm="100000">
                                              <p:val>
                                                <p:strVal val="#ppt_h"/>
                                              </p:val>
                                            </p:tav>
                                          </p:tavLst>
                                        </p:anim>
                                      </p:childTnLst>
                                    </p:cTn>
                                  </p:par>
                                </p:childTnLst>
                              </p:cTn>
                            </p:par>
                            <p:par>
                              <p:cTn id="72" fill="hold">
                                <p:stCondLst>
                                  <p:cond delay="800"/>
                                </p:stCondLst>
                                <p:childTnLst>
                                  <p:par>
                                    <p:cTn id="73" presetID="18" presetClass="entr" presetSubtype="6"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strips(downRight)">
                                          <p:cBhvr>
                                            <p:cTn id="75" dur="250"/>
                                            <p:tgtEl>
                                              <p:spTgt spid="43"/>
                                            </p:tgtEl>
                                          </p:cBhvr>
                                        </p:animEffect>
                                      </p:childTnLst>
                                    </p:cTn>
                                  </p:par>
                                </p:childTnLst>
                              </p:cTn>
                            </p:par>
                            <p:par>
                              <p:cTn id="76" fill="hold">
                                <p:stCondLst>
                                  <p:cond delay="1050"/>
                                </p:stCondLst>
                                <p:childTnLst>
                                  <p:par>
                                    <p:cTn id="77" presetID="2" presetClass="entr" presetSubtype="1"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250" fill="hold"/>
                                            <p:tgtEl>
                                              <p:spTgt spid="22"/>
                                            </p:tgtEl>
                                            <p:attrNameLst>
                                              <p:attrName>ppt_x</p:attrName>
                                            </p:attrNameLst>
                                          </p:cBhvr>
                                          <p:tavLst>
                                            <p:tav tm="0">
                                              <p:val>
                                                <p:strVal val="#ppt_x"/>
                                              </p:val>
                                            </p:tav>
                                            <p:tav tm="100000">
                                              <p:val>
                                                <p:strVal val="#ppt_x"/>
                                              </p:val>
                                            </p:tav>
                                          </p:tavLst>
                                        </p:anim>
                                        <p:anim calcmode="lin" valueType="num">
                                          <p:cBhvr additive="base">
                                            <p:cTn id="80" dur="25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left)">
                                          <p:cBhvr>
                                            <p:cTn id="85" dur="250"/>
                                            <p:tgtEl>
                                              <p:spTgt spid="27"/>
                                            </p:tgtEl>
                                          </p:cBhvr>
                                        </p:animEffect>
                                      </p:childTnLst>
                                    </p:cTn>
                                  </p:par>
                                </p:childTnLst>
                              </p:cTn>
                            </p:par>
                            <p:par>
                              <p:cTn id="86" fill="hold">
                                <p:stCondLst>
                                  <p:cond delay="250"/>
                                </p:stCondLst>
                                <p:childTnLst>
                                  <p:par>
                                    <p:cTn id="87" presetID="17" presetClass="entr" presetSubtype="1" fill="hold" grpId="0" nodeType="afterEffect">
                                      <p:stCondLst>
                                        <p:cond delay="0"/>
                                      </p:stCondLst>
                                      <p:iterate type="lt">
                                        <p:tmPct val="40000"/>
                                      </p:iterate>
                                      <p:childTnLst>
                                        <p:set>
                                          <p:cBhvr>
                                            <p:cTn id="88" dur="1" fill="hold">
                                              <p:stCondLst>
                                                <p:cond delay="0"/>
                                              </p:stCondLst>
                                            </p:cTn>
                                            <p:tgtEl>
                                              <p:spTgt spid="29"/>
                                            </p:tgtEl>
                                            <p:attrNameLst>
                                              <p:attrName>style.visibility</p:attrName>
                                            </p:attrNameLst>
                                          </p:cBhvr>
                                          <p:to>
                                            <p:strVal val="visible"/>
                                          </p:to>
                                        </p:set>
                                        <p:anim calcmode="lin" valueType="num">
                                          <p:cBhvr>
                                            <p:cTn id="89" dur="250" fill="hold"/>
                                            <p:tgtEl>
                                              <p:spTgt spid="29"/>
                                            </p:tgtEl>
                                            <p:attrNameLst>
                                              <p:attrName>ppt_x</p:attrName>
                                            </p:attrNameLst>
                                          </p:cBhvr>
                                          <p:tavLst>
                                            <p:tav tm="0">
                                              <p:val>
                                                <p:strVal val="#ppt_x"/>
                                              </p:val>
                                            </p:tav>
                                            <p:tav tm="100000">
                                              <p:val>
                                                <p:strVal val="#ppt_x"/>
                                              </p:val>
                                            </p:tav>
                                          </p:tavLst>
                                        </p:anim>
                                        <p:anim calcmode="lin" valueType="num">
                                          <p:cBhvr>
                                            <p:cTn id="90" dur="250" fill="hold"/>
                                            <p:tgtEl>
                                              <p:spTgt spid="29"/>
                                            </p:tgtEl>
                                            <p:attrNameLst>
                                              <p:attrName>ppt_y</p:attrName>
                                            </p:attrNameLst>
                                          </p:cBhvr>
                                          <p:tavLst>
                                            <p:tav tm="0">
                                              <p:val>
                                                <p:strVal val="#ppt_y-#ppt_h/2"/>
                                              </p:val>
                                            </p:tav>
                                            <p:tav tm="100000">
                                              <p:val>
                                                <p:strVal val="#ppt_y"/>
                                              </p:val>
                                            </p:tav>
                                          </p:tavLst>
                                        </p:anim>
                                        <p:anim calcmode="lin" valueType="num">
                                          <p:cBhvr>
                                            <p:cTn id="91" dur="250" fill="hold"/>
                                            <p:tgtEl>
                                              <p:spTgt spid="29"/>
                                            </p:tgtEl>
                                            <p:attrNameLst>
                                              <p:attrName>ppt_w</p:attrName>
                                            </p:attrNameLst>
                                          </p:cBhvr>
                                          <p:tavLst>
                                            <p:tav tm="0">
                                              <p:val>
                                                <p:strVal val="#ppt_w"/>
                                              </p:val>
                                            </p:tav>
                                            <p:tav tm="100000">
                                              <p:val>
                                                <p:strVal val="#ppt_w"/>
                                              </p:val>
                                            </p:tav>
                                          </p:tavLst>
                                        </p:anim>
                                        <p:anim calcmode="lin" valueType="num">
                                          <p:cBhvr>
                                            <p:cTn id="92" dur="250" fill="hold"/>
                                            <p:tgtEl>
                                              <p:spTgt spid="29"/>
                                            </p:tgtEl>
                                            <p:attrNameLst>
                                              <p:attrName>ppt_h</p:attrName>
                                            </p:attrNameLst>
                                          </p:cBhvr>
                                          <p:tavLst>
                                            <p:tav tm="0">
                                              <p:val>
                                                <p:fltVal val="0"/>
                                              </p:val>
                                            </p:tav>
                                            <p:tav tm="100000">
                                              <p:val>
                                                <p:strVal val="#ppt_h"/>
                                              </p:val>
                                            </p:tav>
                                          </p:tavLst>
                                        </p:anim>
                                      </p:childTnLst>
                                    </p:cTn>
                                  </p:par>
                                </p:childTnLst>
                              </p:cTn>
                            </p:par>
                            <p:par>
                              <p:cTn id="93" fill="hold">
                                <p:stCondLst>
                                  <p:cond delay="1000"/>
                                </p:stCondLst>
                                <p:childTnLst>
                                  <p:par>
                                    <p:cTn id="94" presetID="18" presetClass="entr" presetSubtype="6"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strips(downRight)">
                                          <p:cBhvr>
                                            <p:cTn id="96" dur="250"/>
                                            <p:tgtEl>
                                              <p:spTgt spid="28"/>
                                            </p:tgtEl>
                                          </p:cBhvr>
                                        </p:animEffect>
                                      </p:childTnLst>
                                    </p:cTn>
                                  </p:par>
                                </p:childTnLst>
                              </p:cTn>
                            </p:par>
                            <p:par>
                              <p:cTn id="97" fill="hold">
                                <p:stCondLst>
                                  <p:cond delay="1250"/>
                                </p:stCondLst>
                                <p:childTnLst>
                                  <p:par>
                                    <p:cTn id="98" presetID="2" presetClass="entr" presetSubtype="1"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250" fill="hold"/>
                                            <p:tgtEl>
                                              <p:spTgt spid="23"/>
                                            </p:tgtEl>
                                            <p:attrNameLst>
                                              <p:attrName>ppt_x</p:attrName>
                                            </p:attrNameLst>
                                          </p:cBhvr>
                                          <p:tavLst>
                                            <p:tav tm="0">
                                              <p:val>
                                                <p:strVal val="#ppt_x"/>
                                              </p:val>
                                            </p:tav>
                                            <p:tav tm="100000">
                                              <p:val>
                                                <p:strVal val="#ppt_x"/>
                                              </p:val>
                                            </p:tav>
                                          </p:tavLst>
                                        </p:anim>
                                        <p:anim calcmode="lin" valueType="num">
                                          <p:cBhvr additive="base">
                                            <p:cTn id="101" dur="25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wipe(right)">
                                          <p:cBhvr>
                                            <p:cTn id="106" dur="250"/>
                                            <p:tgtEl>
                                              <p:spTgt spid="26"/>
                                            </p:tgtEl>
                                          </p:cBhvr>
                                        </p:animEffect>
                                      </p:childTnLst>
                                    </p:cTn>
                                  </p:par>
                                </p:childTnLst>
                              </p:cTn>
                            </p:par>
                            <p:par>
                              <p:cTn id="107" fill="hold">
                                <p:stCondLst>
                                  <p:cond delay="250"/>
                                </p:stCondLst>
                                <p:childTnLst>
                                  <p:par>
                                    <p:cTn id="108" presetID="17" presetClass="entr" presetSubtype="1" fill="hold" grpId="0" nodeType="afterEffect">
                                      <p:stCondLst>
                                        <p:cond delay="0"/>
                                      </p:stCondLst>
                                      <p:iterate type="lt">
                                        <p:tmPct val="40000"/>
                                      </p:iterate>
                                      <p:childTnLst>
                                        <p:set>
                                          <p:cBhvr>
                                            <p:cTn id="109" dur="1" fill="hold">
                                              <p:stCondLst>
                                                <p:cond delay="0"/>
                                              </p:stCondLst>
                                            </p:cTn>
                                            <p:tgtEl>
                                              <p:spTgt spid="25"/>
                                            </p:tgtEl>
                                            <p:attrNameLst>
                                              <p:attrName>style.visibility</p:attrName>
                                            </p:attrNameLst>
                                          </p:cBhvr>
                                          <p:to>
                                            <p:strVal val="visible"/>
                                          </p:to>
                                        </p:set>
                                        <p:anim calcmode="lin" valueType="num">
                                          <p:cBhvr>
                                            <p:cTn id="110" dur="250" fill="hold"/>
                                            <p:tgtEl>
                                              <p:spTgt spid="25"/>
                                            </p:tgtEl>
                                            <p:attrNameLst>
                                              <p:attrName>ppt_x</p:attrName>
                                            </p:attrNameLst>
                                          </p:cBhvr>
                                          <p:tavLst>
                                            <p:tav tm="0">
                                              <p:val>
                                                <p:strVal val="#ppt_x"/>
                                              </p:val>
                                            </p:tav>
                                            <p:tav tm="100000">
                                              <p:val>
                                                <p:strVal val="#ppt_x"/>
                                              </p:val>
                                            </p:tav>
                                          </p:tavLst>
                                        </p:anim>
                                        <p:anim calcmode="lin" valueType="num">
                                          <p:cBhvr>
                                            <p:cTn id="111" dur="250" fill="hold"/>
                                            <p:tgtEl>
                                              <p:spTgt spid="25"/>
                                            </p:tgtEl>
                                            <p:attrNameLst>
                                              <p:attrName>ppt_y</p:attrName>
                                            </p:attrNameLst>
                                          </p:cBhvr>
                                          <p:tavLst>
                                            <p:tav tm="0">
                                              <p:val>
                                                <p:strVal val="#ppt_y-#ppt_h/2"/>
                                              </p:val>
                                            </p:tav>
                                            <p:tav tm="100000">
                                              <p:val>
                                                <p:strVal val="#ppt_y"/>
                                              </p:val>
                                            </p:tav>
                                          </p:tavLst>
                                        </p:anim>
                                        <p:anim calcmode="lin" valueType="num">
                                          <p:cBhvr>
                                            <p:cTn id="112" dur="250" fill="hold"/>
                                            <p:tgtEl>
                                              <p:spTgt spid="25"/>
                                            </p:tgtEl>
                                            <p:attrNameLst>
                                              <p:attrName>ppt_w</p:attrName>
                                            </p:attrNameLst>
                                          </p:cBhvr>
                                          <p:tavLst>
                                            <p:tav tm="0">
                                              <p:val>
                                                <p:strVal val="#ppt_w"/>
                                              </p:val>
                                            </p:tav>
                                            <p:tav tm="100000">
                                              <p:val>
                                                <p:strVal val="#ppt_w"/>
                                              </p:val>
                                            </p:tav>
                                          </p:tavLst>
                                        </p:anim>
                                        <p:anim calcmode="lin" valueType="num">
                                          <p:cBhvr>
                                            <p:cTn id="113" dur="250" fill="hold"/>
                                            <p:tgtEl>
                                              <p:spTgt spid="25"/>
                                            </p:tgtEl>
                                            <p:attrNameLst>
                                              <p:attrName>ppt_h</p:attrName>
                                            </p:attrNameLst>
                                          </p:cBhvr>
                                          <p:tavLst>
                                            <p:tav tm="0">
                                              <p:val>
                                                <p:fltVal val="0"/>
                                              </p:val>
                                            </p:tav>
                                            <p:tav tm="100000">
                                              <p:val>
                                                <p:strVal val="#ppt_h"/>
                                              </p:val>
                                            </p:tav>
                                          </p:tavLst>
                                        </p:anim>
                                      </p:childTnLst>
                                    </p:cTn>
                                  </p:par>
                                </p:childTnLst>
                              </p:cTn>
                            </p:par>
                            <p:par>
                              <p:cTn id="114" fill="hold">
                                <p:stCondLst>
                                  <p:cond delay="1700"/>
                                </p:stCondLst>
                                <p:childTnLst>
                                  <p:par>
                                    <p:cTn id="115" presetID="18" presetClass="entr" presetSubtype="6" fill="hold" grpId="0" nodeType="after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strips(downRight)">
                                          <p:cBhvr>
                                            <p:cTn id="117" dur="250"/>
                                            <p:tgtEl>
                                              <p:spTgt spid="24"/>
                                            </p:tgtEl>
                                          </p:cBhvr>
                                        </p:animEffect>
                                      </p:childTnLst>
                                    </p:cTn>
                                  </p:par>
                                </p:childTnLst>
                              </p:cTn>
                            </p:par>
                            <p:par>
                              <p:cTn id="118" fill="hold">
                                <p:stCondLst>
                                  <p:cond delay="1950"/>
                                </p:stCondLst>
                                <p:childTnLst>
                                  <p:par>
                                    <p:cTn id="119" presetID="2" presetClass="entr" presetSubtype="1" fill="hold" grpId="0" nodeType="afterEffect">
                                      <p:stCondLst>
                                        <p:cond delay="0"/>
                                      </p:stCondLst>
                                      <p:childTnLst>
                                        <p:set>
                                          <p:cBhvr>
                                            <p:cTn id="120" dur="1" fill="hold">
                                              <p:stCondLst>
                                                <p:cond delay="0"/>
                                              </p:stCondLst>
                                            </p:cTn>
                                            <p:tgtEl>
                                              <p:spTgt spid="33"/>
                                            </p:tgtEl>
                                            <p:attrNameLst>
                                              <p:attrName>style.visibility</p:attrName>
                                            </p:attrNameLst>
                                          </p:cBhvr>
                                          <p:to>
                                            <p:strVal val="visible"/>
                                          </p:to>
                                        </p:set>
                                        <p:anim calcmode="lin" valueType="num">
                                          <p:cBhvr additive="base">
                                            <p:cTn id="121" dur="250" fill="hold"/>
                                            <p:tgtEl>
                                              <p:spTgt spid="33"/>
                                            </p:tgtEl>
                                            <p:attrNameLst>
                                              <p:attrName>ppt_x</p:attrName>
                                            </p:attrNameLst>
                                          </p:cBhvr>
                                          <p:tavLst>
                                            <p:tav tm="0">
                                              <p:val>
                                                <p:strVal val="#ppt_x"/>
                                              </p:val>
                                            </p:tav>
                                            <p:tav tm="100000">
                                              <p:val>
                                                <p:strVal val="#ppt_x"/>
                                              </p:val>
                                            </p:tav>
                                          </p:tavLst>
                                        </p:anim>
                                        <p:anim calcmode="lin" valueType="num">
                                          <p:cBhvr additive="base">
                                            <p:cTn id="122" dur="25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wipe(left)">
                                          <p:cBhvr>
                                            <p:cTn id="127" dur="250"/>
                                            <p:tgtEl>
                                              <p:spTgt spid="34"/>
                                            </p:tgtEl>
                                          </p:cBhvr>
                                        </p:animEffect>
                                      </p:childTnLst>
                                    </p:cTn>
                                  </p:par>
                                </p:childTnLst>
                              </p:cTn>
                            </p:par>
                            <p:par>
                              <p:cTn id="128" fill="hold">
                                <p:stCondLst>
                                  <p:cond delay="250"/>
                                </p:stCondLst>
                                <p:childTnLst>
                                  <p:par>
                                    <p:cTn id="129" presetID="17" presetClass="entr" presetSubtype="1" fill="hold" grpId="0" nodeType="afterEffect">
                                      <p:stCondLst>
                                        <p:cond delay="0"/>
                                      </p:stCondLst>
                                      <p:iterate type="lt">
                                        <p:tmPct val="40000"/>
                                      </p:iterate>
                                      <p:childTnLst>
                                        <p:set>
                                          <p:cBhvr>
                                            <p:cTn id="130" dur="1" fill="hold">
                                              <p:stCondLst>
                                                <p:cond delay="0"/>
                                              </p:stCondLst>
                                            </p:cTn>
                                            <p:tgtEl>
                                              <p:spTgt spid="36"/>
                                            </p:tgtEl>
                                            <p:attrNameLst>
                                              <p:attrName>style.visibility</p:attrName>
                                            </p:attrNameLst>
                                          </p:cBhvr>
                                          <p:to>
                                            <p:strVal val="visible"/>
                                          </p:to>
                                        </p:set>
                                        <p:anim calcmode="lin" valueType="num">
                                          <p:cBhvr>
                                            <p:cTn id="131" dur="250" fill="hold"/>
                                            <p:tgtEl>
                                              <p:spTgt spid="36"/>
                                            </p:tgtEl>
                                            <p:attrNameLst>
                                              <p:attrName>ppt_x</p:attrName>
                                            </p:attrNameLst>
                                          </p:cBhvr>
                                          <p:tavLst>
                                            <p:tav tm="0">
                                              <p:val>
                                                <p:strVal val="#ppt_x"/>
                                              </p:val>
                                            </p:tav>
                                            <p:tav tm="100000">
                                              <p:val>
                                                <p:strVal val="#ppt_x"/>
                                              </p:val>
                                            </p:tav>
                                          </p:tavLst>
                                        </p:anim>
                                        <p:anim calcmode="lin" valueType="num">
                                          <p:cBhvr>
                                            <p:cTn id="132" dur="250" fill="hold"/>
                                            <p:tgtEl>
                                              <p:spTgt spid="36"/>
                                            </p:tgtEl>
                                            <p:attrNameLst>
                                              <p:attrName>ppt_y</p:attrName>
                                            </p:attrNameLst>
                                          </p:cBhvr>
                                          <p:tavLst>
                                            <p:tav tm="0">
                                              <p:val>
                                                <p:strVal val="#ppt_y-#ppt_h/2"/>
                                              </p:val>
                                            </p:tav>
                                            <p:tav tm="100000">
                                              <p:val>
                                                <p:strVal val="#ppt_y"/>
                                              </p:val>
                                            </p:tav>
                                          </p:tavLst>
                                        </p:anim>
                                        <p:anim calcmode="lin" valueType="num">
                                          <p:cBhvr>
                                            <p:cTn id="133" dur="250" fill="hold"/>
                                            <p:tgtEl>
                                              <p:spTgt spid="36"/>
                                            </p:tgtEl>
                                            <p:attrNameLst>
                                              <p:attrName>ppt_w</p:attrName>
                                            </p:attrNameLst>
                                          </p:cBhvr>
                                          <p:tavLst>
                                            <p:tav tm="0">
                                              <p:val>
                                                <p:strVal val="#ppt_w"/>
                                              </p:val>
                                            </p:tav>
                                            <p:tav tm="100000">
                                              <p:val>
                                                <p:strVal val="#ppt_w"/>
                                              </p:val>
                                            </p:tav>
                                          </p:tavLst>
                                        </p:anim>
                                        <p:anim calcmode="lin" valueType="num">
                                          <p:cBhvr>
                                            <p:cTn id="134" dur="250" fill="hold"/>
                                            <p:tgtEl>
                                              <p:spTgt spid="36"/>
                                            </p:tgtEl>
                                            <p:attrNameLst>
                                              <p:attrName>ppt_h</p:attrName>
                                            </p:attrNameLst>
                                          </p:cBhvr>
                                          <p:tavLst>
                                            <p:tav tm="0">
                                              <p:val>
                                                <p:fltVal val="0"/>
                                              </p:val>
                                            </p:tav>
                                            <p:tav tm="100000">
                                              <p:val>
                                                <p:strVal val="#ppt_h"/>
                                              </p:val>
                                            </p:tav>
                                          </p:tavLst>
                                        </p:anim>
                                      </p:childTnLst>
                                    </p:cTn>
                                  </p:par>
                                </p:childTnLst>
                              </p:cTn>
                            </p:par>
                            <p:par>
                              <p:cTn id="135" fill="hold">
                                <p:stCondLst>
                                  <p:cond delay="1300"/>
                                </p:stCondLst>
                                <p:childTnLst>
                                  <p:par>
                                    <p:cTn id="136" presetID="18" presetClass="entr" presetSubtype="6" fill="hold" grpId="0" nodeType="afterEffect">
                                      <p:stCondLst>
                                        <p:cond delay="0"/>
                                      </p:stCondLst>
                                      <p:childTnLst>
                                        <p:set>
                                          <p:cBhvr>
                                            <p:cTn id="137" dur="1" fill="hold">
                                              <p:stCondLst>
                                                <p:cond delay="0"/>
                                              </p:stCondLst>
                                            </p:cTn>
                                            <p:tgtEl>
                                              <p:spTgt spid="35"/>
                                            </p:tgtEl>
                                            <p:attrNameLst>
                                              <p:attrName>style.visibility</p:attrName>
                                            </p:attrNameLst>
                                          </p:cBhvr>
                                          <p:to>
                                            <p:strVal val="visible"/>
                                          </p:to>
                                        </p:set>
                                        <p:animEffect transition="in" filter="strips(downRight)">
                                          <p:cBhvr>
                                            <p:cTn id="138"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17" grpId="0" animBg="1"/>
          <p:bldP spid="18" grpId="0" animBg="1"/>
          <p:bldP spid="21" grpId="0" animBg="1"/>
          <p:bldP spid="22" grpId="0" animBg="1"/>
          <p:bldP spid="23" grpId="0" animBg="1"/>
          <p:bldP spid="24" grpId="0"/>
          <p:bldP spid="25" grpId="0"/>
          <p:bldP spid="28" grpId="0"/>
          <p:bldP spid="29" grpId="0"/>
          <p:bldP spid="31" grpId="0"/>
          <p:bldP spid="32" grpId="0"/>
          <p:bldP spid="43" grpId="0"/>
          <p:bldP spid="44" grpId="0"/>
          <p:bldP spid="46" grpId="0"/>
          <p:bldP spid="47" grpId="0"/>
          <p:bldP spid="33" grpId="0" animBg="1"/>
          <p:bldP spid="35" grpId="0"/>
          <p:bldP spid="36"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A000120140627A33KPBG</Template>
  <TotalTime>8460</TotalTime>
  <Words>851</Words>
  <Application>Microsoft Office PowerPoint</Application>
  <PresentationFormat>全屏显示(16:9)</PresentationFormat>
  <Paragraphs>142</Paragraphs>
  <Slides>21</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隶书</vt:lpstr>
      <vt:lpstr>微软雅黑</vt:lpstr>
      <vt:lpstr>幼圆</vt:lpstr>
      <vt:lpstr>Arial</vt:lpstr>
      <vt:lpstr>Arial Black</vt:lpstr>
      <vt:lpstr>Calibri</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keywords>PPT之家www.52ppt.com; PPT之家</cp:keywords>
  <dc:description>http://www.52ppt.com</dc:description>
  <cp:lastModifiedBy>1427443907@qq.com</cp:lastModifiedBy>
  <cp:revision>63</cp:revision>
  <dcterms:created xsi:type="dcterms:W3CDTF">2014-06-03T07:56:23Z</dcterms:created>
  <dcterms:modified xsi:type="dcterms:W3CDTF">2022-01-07T07:17:38Z</dcterms:modified>
</cp:coreProperties>
</file>