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4" r:id="rId2"/>
    <p:sldId id="258" r:id="rId3"/>
    <p:sldId id="259" r:id="rId4"/>
    <p:sldId id="260" r:id="rId5"/>
    <p:sldId id="300" r:id="rId6"/>
    <p:sldId id="261" r:id="rId7"/>
    <p:sldId id="268" r:id="rId8"/>
    <p:sldId id="269" r:id="rId9"/>
    <p:sldId id="275" r:id="rId10"/>
    <p:sldId id="276" r:id="rId11"/>
    <p:sldId id="278" r:id="rId12"/>
    <p:sldId id="280" r:id="rId13"/>
    <p:sldId id="282" r:id="rId14"/>
    <p:sldId id="301" r:id="rId15"/>
    <p:sldId id="297" r:id="rId16"/>
    <p:sldId id="302" r:id="rId17"/>
    <p:sldId id="298" r:id="rId18"/>
    <p:sldId id="265" r:id="rId19"/>
    <p:sldId id="303" r:id="rId20"/>
    <p:sldId id="299" r:id="rId21"/>
    <p:sldId id="285" r:id="rId22"/>
    <p:sldId id="291" r:id="rId23"/>
    <p:sldId id="294" r:id="rId2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953805E-AE53-43B6-86CA-AC79EFAC43EA}" type="datetime1">
              <a:rPr lang="zh-CN" altLang="en-US"/>
              <a:pPr>
                <a:defRPr/>
              </a:pPr>
              <a:t>2022/1/6</a:t>
            </a:fld>
            <a:endParaRPr lang="zh-CN" altLang="en-US" sz="1200"/>
          </a:p>
        </p:txBody>
      </p:sp>
      <p:sp>
        <p:nvSpPr>
          <p:cNvPr id="102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/>
              <a:t>单击此处编辑母版文本样式</a:t>
            </a:r>
          </a:p>
          <a:p>
            <a:pPr>
              <a:defRPr/>
            </a:pPr>
            <a:r>
              <a:rPr lang="zh-CN" altLang="en-US"/>
              <a:t>第二级</a:t>
            </a:r>
          </a:p>
          <a:p>
            <a:pPr>
              <a:defRPr/>
            </a:pPr>
            <a:r>
              <a:rPr lang="zh-CN" altLang="en-US"/>
              <a:t>第三级</a:t>
            </a:r>
          </a:p>
          <a:p>
            <a:pPr>
              <a:defRPr/>
            </a:pPr>
            <a:r>
              <a:rPr lang="zh-CN" altLang="en-US"/>
              <a:t>第四级</a:t>
            </a:r>
          </a:p>
          <a:p>
            <a:pPr>
              <a:defRPr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BD0B325-9A12-4906-8FFA-B9F2E070951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675393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21C3-B83B-4F67-8F2E-568770AE23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83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038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880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9413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3750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489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069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075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460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698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51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78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84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521236" y="2095095"/>
            <a:ext cx="24570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kern="1000" spc="-150" dirty="0" smtClean="0">
                <a:solidFill>
                  <a:schemeClr val="bg1"/>
                </a:solidFill>
                <a:cs typeface="+mn-ea"/>
                <a:sym typeface="+mn-lt"/>
              </a:rPr>
              <a:t>航班订票系统</a:t>
            </a:r>
            <a:endParaRPr lang="zh-CN" altLang="en-US" sz="3000" b="1" kern="1000" spc="-1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6804186" y="334329"/>
            <a:ext cx="622496" cy="6858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7020204" y="731343"/>
            <a:ext cx="622496" cy="6858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2209891" y="4142867"/>
            <a:ext cx="622496" cy="68580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2914640" y="4255690"/>
            <a:ext cx="371350" cy="379545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6008884" y="924964"/>
            <a:ext cx="324686" cy="357704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3135778" y="4635235"/>
            <a:ext cx="324686" cy="357704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130314" y="2551834"/>
            <a:ext cx="39370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汇报人：邱杰、邹平珠、樊啸菊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指导教师：张万里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班级：计科（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3+2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3" name="矩形 2"/>
          <p:cNvSpPr/>
          <p:nvPr/>
        </p:nvSpPr>
        <p:spPr>
          <a:xfrm>
            <a:off x="4599762" y="158291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数据结构课程设计</a:t>
            </a:r>
            <a:endParaRPr lang="zh-CN" altLang="en-US" sz="3200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5853997" y="2372094"/>
            <a:ext cx="66723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24" y="1708537"/>
            <a:ext cx="4395872" cy="2335124"/>
          </a:xfrm>
          <a:prstGeom prst="rect">
            <a:avLst/>
          </a:prstGeom>
        </p:spPr>
      </p:pic>
      <p:sp>
        <p:nvSpPr>
          <p:cNvPr id="29" name="任意多边形: 形状 5"/>
          <p:cNvSpPr/>
          <p:nvPr/>
        </p:nvSpPr>
        <p:spPr>
          <a:xfrm>
            <a:off x="3634939" y="1513927"/>
            <a:ext cx="5772594" cy="2815004"/>
          </a:xfrm>
          <a:custGeom>
            <a:avLst/>
            <a:gdLst>
              <a:gd name="connsiteX0" fmla="*/ 385762 w 4895850"/>
              <a:gd name="connsiteY0" fmla="*/ 0 h 1190625"/>
              <a:gd name="connsiteX1" fmla="*/ 0 w 4895850"/>
              <a:gd name="connsiteY1" fmla="*/ 1190625 h 1190625"/>
              <a:gd name="connsiteX2" fmla="*/ 4876800 w 4895850"/>
              <a:gd name="connsiteY2" fmla="*/ 1181100 h 1190625"/>
              <a:gd name="connsiteX3" fmla="*/ 4895850 w 4895850"/>
              <a:gd name="connsiteY3" fmla="*/ 14287 h 1190625"/>
              <a:gd name="connsiteX4" fmla="*/ 385762 w 4895850"/>
              <a:gd name="connsiteY4" fmla="*/ 0 h 1190625"/>
              <a:gd name="connsiteX0-1" fmla="*/ 385762 w 4891087"/>
              <a:gd name="connsiteY0-2" fmla="*/ 0 h 1190625"/>
              <a:gd name="connsiteX1-3" fmla="*/ 0 w 4891087"/>
              <a:gd name="connsiteY1-4" fmla="*/ 1190625 h 1190625"/>
              <a:gd name="connsiteX2-5" fmla="*/ 4876800 w 4891087"/>
              <a:gd name="connsiteY2-6" fmla="*/ 1181100 h 1190625"/>
              <a:gd name="connsiteX3-7" fmla="*/ 4891087 w 4891087"/>
              <a:gd name="connsiteY3-8" fmla="*/ 23812 h 1190625"/>
              <a:gd name="connsiteX4-9" fmla="*/ 385762 w 4891087"/>
              <a:gd name="connsiteY4-10" fmla="*/ 0 h 1190625"/>
              <a:gd name="connsiteX0-11" fmla="*/ 385762 w 4891087"/>
              <a:gd name="connsiteY0-12" fmla="*/ 0 h 1190625"/>
              <a:gd name="connsiteX1-13" fmla="*/ 0 w 4891087"/>
              <a:gd name="connsiteY1-14" fmla="*/ 1190625 h 1190625"/>
              <a:gd name="connsiteX2-15" fmla="*/ 4876800 w 4891087"/>
              <a:gd name="connsiteY2-16" fmla="*/ 1181100 h 1190625"/>
              <a:gd name="connsiteX3-17" fmla="*/ 4891087 w 4891087"/>
              <a:gd name="connsiteY3-18" fmla="*/ 0 h 1190625"/>
              <a:gd name="connsiteX4-19" fmla="*/ 385762 w 4891087"/>
              <a:gd name="connsiteY4-20" fmla="*/ 0 h 1190625"/>
              <a:gd name="connsiteX0-21" fmla="*/ 385762 w 4891087"/>
              <a:gd name="connsiteY0-22" fmla="*/ 0 h 1190625"/>
              <a:gd name="connsiteX1-23" fmla="*/ 0 w 4891087"/>
              <a:gd name="connsiteY1-24" fmla="*/ 1190625 h 1190625"/>
              <a:gd name="connsiteX2-25" fmla="*/ 4889717 w 4891087"/>
              <a:gd name="connsiteY2-26" fmla="*/ 1179440 h 1190625"/>
              <a:gd name="connsiteX3-27" fmla="*/ 4891087 w 4891087"/>
              <a:gd name="connsiteY3-28" fmla="*/ 0 h 1190625"/>
              <a:gd name="connsiteX4-29" fmla="*/ 385762 w 4891087"/>
              <a:gd name="connsiteY4-30" fmla="*/ 0 h 1190625"/>
              <a:gd name="connsiteX0-31" fmla="*/ 385762 w 4891087"/>
              <a:gd name="connsiteY0-32" fmla="*/ 0 h 1190625"/>
              <a:gd name="connsiteX1-33" fmla="*/ 0 w 4891087"/>
              <a:gd name="connsiteY1-34" fmla="*/ 1190625 h 1190625"/>
              <a:gd name="connsiteX2-35" fmla="*/ 4886026 w 4891087"/>
              <a:gd name="connsiteY2-36" fmla="*/ 1189400 h 1190625"/>
              <a:gd name="connsiteX3-37" fmla="*/ 4891087 w 4891087"/>
              <a:gd name="connsiteY3-38" fmla="*/ 0 h 1190625"/>
              <a:gd name="connsiteX4-39" fmla="*/ 385762 w 4891087"/>
              <a:gd name="connsiteY4-40" fmla="*/ 0 h 1190625"/>
              <a:gd name="connsiteX0-41" fmla="*/ 385762 w 4891087"/>
              <a:gd name="connsiteY0-42" fmla="*/ 0 h 1190625"/>
              <a:gd name="connsiteX1-43" fmla="*/ 0 w 4891087"/>
              <a:gd name="connsiteY1-44" fmla="*/ 1190625 h 1190625"/>
              <a:gd name="connsiteX2-45" fmla="*/ 4889717 w 4891087"/>
              <a:gd name="connsiteY2-46" fmla="*/ 1189400 h 1190625"/>
              <a:gd name="connsiteX3-47" fmla="*/ 4891087 w 4891087"/>
              <a:gd name="connsiteY3-48" fmla="*/ 0 h 1190625"/>
              <a:gd name="connsiteX4-49" fmla="*/ 385762 w 4891087"/>
              <a:gd name="connsiteY4-50" fmla="*/ 0 h 1190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91087" h="1190625">
                <a:moveTo>
                  <a:pt x="385762" y="0"/>
                </a:moveTo>
                <a:lnTo>
                  <a:pt x="0" y="1190625"/>
                </a:lnTo>
                <a:lnTo>
                  <a:pt x="4889717" y="1189400"/>
                </a:lnTo>
                <a:cubicBezTo>
                  <a:pt x="4890174" y="796253"/>
                  <a:pt x="4890630" y="393147"/>
                  <a:pt x="4891087" y="0"/>
                </a:cubicBezTo>
                <a:lnTo>
                  <a:pt x="38576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79793" y="1585626"/>
            <a:ext cx="3890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数据结构课程设计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5823324" y="2516476"/>
            <a:ext cx="648054" cy="0"/>
          </a:xfrm>
          <a:prstGeom prst="line">
            <a:avLst/>
          </a:prstGeom>
          <a:ln w="28575"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485362" y="220523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cs typeface="+mn-ea"/>
                <a:sym typeface="+mn-lt"/>
              </a:rPr>
              <a:t>航班订票系统</a:t>
            </a:r>
            <a:endParaRPr lang="zh-CN" altLang="en-US" sz="3200" dirty="0"/>
          </a:p>
        </p:txBody>
      </p:sp>
      <p:sp>
        <p:nvSpPr>
          <p:cNvPr id="33" name="矩形 32"/>
          <p:cNvSpPr/>
          <p:nvPr/>
        </p:nvSpPr>
        <p:spPr>
          <a:xfrm>
            <a:off x="4675050" y="2836720"/>
            <a:ext cx="440745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汇报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人：邹平珠、樊啸菊、邱杰</a:t>
            </a:r>
            <a:endParaRPr lang="en-US" altLang="zh-CN" sz="20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班级：计科（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3+2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）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班</a:t>
            </a:r>
            <a:endParaRPr lang="en-US" altLang="zh-CN" sz="20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指导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老师：张万里</a:t>
            </a:r>
            <a:endParaRPr lang="en-US" altLang="zh-CN" sz="20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时间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:2022.1.3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60834" r="8556" b="10312"/>
          <a:stretch/>
        </p:blipFill>
        <p:spPr>
          <a:xfrm>
            <a:off x="899694" y="139901"/>
            <a:ext cx="3456212" cy="948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1" t="13602" r="32248" b="40200"/>
          <a:stretch/>
        </p:blipFill>
        <p:spPr>
          <a:xfrm>
            <a:off x="9908" y="0"/>
            <a:ext cx="1034960" cy="10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27"/>
          <p:cNvGrpSpPr>
            <a:grpSpLocks/>
          </p:cNvGrpSpPr>
          <p:nvPr/>
        </p:nvGrpSpPr>
        <p:grpSpPr bwMode="auto">
          <a:xfrm>
            <a:off x="347070" y="1470730"/>
            <a:ext cx="3925288" cy="1384995"/>
            <a:chOff x="-47397" y="778628"/>
            <a:chExt cx="5233225" cy="1839509"/>
          </a:xfrm>
        </p:grpSpPr>
        <p:sp>
          <p:nvSpPr>
            <p:cNvPr id="21535" name="椭圆 28"/>
            <p:cNvSpPr>
              <a:spLocks noChangeArrowheads="1"/>
            </p:cNvSpPr>
            <p:nvPr/>
          </p:nvSpPr>
          <p:spPr bwMode="auto">
            <a:xfrm>
              <a:off x="-47397" y="861546"/>
              <a:ext cx="437607" cy="437607"/>
            </a:xfrm>
            <a:prstGeom prst="ellipse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36" name="文本框 22"/>
            <p:cNvSpPr>
              <a:spLocks noChangeArrowheads="1"/>
            </p:cNvSpPr>
            <p:nvPr/>
          </p:nvSpPr>
          <p:spPr bwMode="auto">
            <a:xfrm>
              <a:off x="342848" y="778628"/>
              <a:ext cx="4842980" cy="1839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使用</a:t>
              </a:r>
              <a:r>
                <a:rPr lang="en-US" altLang="zh-CN" sz="1400" kern="100" dirty="0" err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c++</a:t>
              </a:r>
              <a:r>
                <a:rPr lang="zh-CN" altLang="zh-CN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进行系统的编写，使用</a:t>
              </a:r>
              <a:r>
                <a:rPr lang="zh-CN" altLang="zh-CN" sz="1400" kern="100" dirty="0" smtClean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了</a:t>
              </a:r>
              <a:r>
                <a:rPr lang="zh-CN" altLang="en-US" sz="14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指针、链表等结构</a:t>
              </a:r>
              <a:r>
                <a:rPr lang="zh-CN" alt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；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</a:t>
              </a:r>
              <a:r>
                <a:rPr lang="zh-CN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链队列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存储客户信息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通过队先进先出的特点来进行操作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zh-CN" sz="1400" kern="100" dirty="0" smtClean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还有</a:t>
              </a:r>
              <a:r>
                <a:rPr lang="zh-CN" altLang="zh-CN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包括整个框架的构思</a:t>
              </a:r>
              <a:r>
                <a:rPr lang="zh-CN" altLang="zh-CN" sz="1400" kern="100" dirty="0" smtClean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，栈</a:t>
              </a:r>
              <a:r>
                <a:rPr lang="zh-CN" altLang="zh-CN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、队列等等的运用，最终构成了整个程序。</a:t>
              </a:r>
              <a:endPara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533" name="组合 30"/>
          <p:cNvGrpSpPr>
            <a:grpSpLocks/>
          </p:cNvGrpSpPr>
          <p:nvPr/>
        </p:nvGrpSpPr>
        <p:grpSpPr bwMode="auto">
          <a:xfrm>
            <a:off x="360002" y="3262708"/>
            <a:ext cx="4306208" cy="333146"/>
            <a:chOff x="-26193" y="1104592"/>
            <a:chExt cx="5741460" cy="443011"/>
          </a:xfrm>
        </p:grpSpPr>
        <p:sp>
          <p:nvSpPr>
            <p:cNvPr id="21533" name="椭圆 31"/>
            <p:cNvSpPr>
              <a:spLocks noChangeArrowheads="1"/>
            </p:cNvSpPr>
            <p:nvPr/>
          </p:nvSpPr>
          <p:spPr bwMode="auto">
            <a:xfrm>
              <a:off x="-26193" y="1104592"/>
              <a:ext cx="437607" cy="437607"/>
            </a:xfrm>
            <a:prstGeom prst="ellipse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34" name="文本框 24"/>
            <p:cNvSpPr>
              <a:spLocks noChangeArrowheads="1"/>
            </p:cNvSpPr>
            <p:nvPr/>
          </p:nvSpPr>
          <p:spPr bwMode="auto">
            <a:xfrm>
              <a:off x="459189" y="1137234"/>
              <a:ext cx="5256078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542" name="组合 39"/>
          <p:cNvGrpSpPr>
            <a:grpSpLocks/>
          </p:cNvGrpSpPr>
          <p:nvPr/>
        </p:nvGrpSpPr>
        <p:grpSpPr bwMode="auto">
          <a:xfrm>
            <a:off x="3491909" y="1059625"/>
            <a:ext cx="5528265" cy="3817176"/>
            <a:chOff x="0" y="0"/>
            <a:chExt cx="7451634" cy="4963884"/>
          </a:xfrm>
        </p:grpSpPr>
        <p:pic>
          <p:nvPicPr>
            <p:cNvPr id="21516" name="图表 4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451634" cy="4963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7" name="直角三角形 41"/>
            <p:cNvSpPr>
              <a:spLocks noChangeArrowheads="1"/>
            </p:cNvSpPr>
            <p:nvPr/>
          </p:nvSpPr>
          <p:spPr bwMode="auto">
            <a:xfrm rot="10800000">
              <a:off x="5017586" y="666907"/>
              <a:ext cx="744583" cy="744583"/>
            </a:xfrm>
            <a:prstGeom prst="rtTriangle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18" name="直角三角形 42"/>
            <p:cNvSpPr>
              <a:spLocks noChangeArrowheads="1"/>
            </p:cNvSpPr>
            <p:nvPr/>
          </p:nvSpPr>
          <p:spPr bwMode="auto">
            <a:xfrm>
              <a:off x="1751873" y="3654336"/>
              <a:ext cx="744583" cy="744583"/>
            </a:xfrm>
            <a:prstGeom prst="rtTriangle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19" name="直角三角形 43"/>
            <p:cNvSpPr>
              <a:spLocks noChangeArrowheads="1"/>
            </p:cNvSpPr>
            <p:nvPr/>
          </p:nvSpPr>
          <p:spPr bwMode="auto">
            <a:xfrm rot="10800000" flipH="1">
              <a:off x="1751874" y="600892"/>
              <a:ext cx="744583" cy="744583"/>
            </a:xfrm>
            <a:prstGeom prst="rtTriangle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20" name="直角三角形 44"/>
            <p:cNvSpPr>
              <a:spLocks noChangeArrowheads="1"/>
            </p:cNvSpPr>
            <p:nvPr/>
          </p:nvSpPr>
          <p:spPr bwMode="auto">
            <a:xfrm flipH="1">
              <a:off x="5017585" y="3523706"/>
              <a:ext cx="744583" cy="744583"/>
            </a:xfrm>
            <a:prstGeom prst="rtTriangle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21" name="文本框 20"/>
            <p:cNvSpPr>
              <a:spLocks noChangeArrowheads="1"/>
            </p:cNvSpPr>
            <p:nvPr/>
          </p:nvSpPr>
          <p:spPr bwMode="auto">
            <a:xfrm rot="-2700000">
              <a:off x="1751871" y="673819"/>
              <a:ext cx="901337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7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sym typeface="方正姚体" panose="02010601030101010101" pitchFamily="2" charset="-122"/>
                </a:rPr>
                <a:t>01</a:t>
              </a:r>
              <a:endParaRPr lang="zh-CN" altLang="en-US" sz="27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endParaRPr>
            </a:p>
          </p:txBody>
        </p:sp>
        <p:sp>
          <p:nvSpPr>
            <p:cNvPr id="21522" name="文本框 21"/>
            <p:cNvSpPr>
              <a:spLocks noChangeArrowheads="1"/>
            </p:cNvSpPr>
            <p:nvPr/>
          </p:nvSpPr>
          <p:spPr bwMode="auto">
            <a:xfrm rot="-2700000">
              <a:off x="1563395" y="1125115"/>
              <a:ext cx="205740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</a:t>
              </a:r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语言编写</a:t>
              </a:r>
              <a:endParaRPr lang="zh-CN" altLang="en-US" dirty="0"/>
            </a:p>
          </p:txBody>
        </p:sp>
        <p:sp>
          <p:nvSpPr>
            <p:cNvPr id="21523" name="文本框 32"/>
            <p:cNvSpPr>
              <a:spLocks noChangeArrowheads="1"/>
            </p:cNvSpPr>
            <p:nvPr/>
          </p:nvSpPr>
          <p:spPr bwMode="auto">
            <a:xfrm rot="2700000" flipH="1">
              <a:off x="4803508" y="693785"/>
              <a:ext cx="901337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700" b="1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sym typeface="方正姚体" panose="02010601030101010101" pitchFamily="2" charset="-122"/>
                </a:rPr>
                <a:t>02</a:t>
              </a:r>
              <a:endParaRPr lang="zh-CN" altLang="en-US" sz="2700" b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endParaRPr>
            </a:p>
          </p:txBody>
        </p:sp>
        <p:sp>
          <p:nvSpPr>
            <p:cNvPr id="21524" name="文本框 33"/>
            <p:cNvSpPr>
              <a:spLocks noChangeArrowheads="1"/>
            </p:cNvSpPr>
            <p:nvPr/>
          </p:nvSpPr>
          <p:spPr bwMode="auto">
            <a:xfrm rot="2700000" flipH="1">
              <a:off x="3877668" y="1120038"/>
              <a:ext cx="2057406" cy="480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</a:rPr>
                <a:t>链表存储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525" name="文本框 34"/>
            <p:cNvSpPr>
              <a:spLocks noChangeArrowheads="1"/>
            </p:cNvSpPr>
            <p:nvPr/>
          </p:nvSpPr>
          <p:spPr bwMode="auto">
            <a:xfrm rot="-8100000">
              <a:off x="1517853" y="3334388"/>
              <a:ext cx="205740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流程图</a:t>
              </a:r>
              <a:endParaRPr lang="zh-CN" altLang="en-US" dirty="0"/>
            </a:p>
          </p:txBody>
        </p:sp>
        <p:sp>
          <p:nvSpPr>
            <p:cNvPr id="21526" name="文本框 35"/>
            <p:cNvSpPr>
              <a:spLocks noChangeArrowheads="1"/>
            </p:cNvSpPr>
            <p:nvPr/>
          </p:nvSpPr>
          <p:spPr bwMode="auto">
            <a:xfrm rot="-8100000">
              <a:off x="1751869" y="3600072"/>
              <a:ext cx="901337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700" b="1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sym typeface="方正姚体" panose="02010601030101010101" pitchFamily="2" charset="-122"/>
                </a:rPr>
                <a:t>03</a:t>
              </a:r>
              <a:endParaRPr lang="zh-CN" altLang="en-US" sz="2700" b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endParaRPr>
            </a:p>
          </p:txBody>
        </p:sp>
        <p:sp>
          <p:nvSpPr>
            <p:cNvPr id="21527" name="文本框 36"/>
            <p:cNvSpPr>
              <a:spLocks noChangeArrowheads="1"/>
            </p:cNvSpPr>
            <p:nvPr/>
          </p:nvSpPr>
          <p:spPr bwMode="auto">
            <a:xfrm rot="8100000">
              <a:off x="4853496" y="3490319"/>
              <a:ext cx="901337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700" b="1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sym typeface="方正姚体" panose="02010601030101010101" pitchFamily="2" charset="-122"/>
                </a:rPr>
                <a:t>04</a:t>
              </a:r>
              <a:endParaRPr lang="zh-CN" altLang="en-US" sz="2700" b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endParaRPr>
            </a:p>
          </p:txBody>
        </p:sp>
        <p:sp>
          <p:nvSpPr>
            <p:cNvPr id="21528" name="文本框 37"/>
            <p:cNvSpPr>
              <a:spLocks noChangeArrowheads="1"/>
            </p:cNvSpPr>
            <p:nvPr/>
          </p:nvSpPr>
          <p:spPr bwMode="auto">
            <a:xfrm rot="8100000" flipH="1">
              <a:off x="3903796" y="3332032"/>
              <a:ext cx="2057404" cy="435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5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队列、指针</a:t>
              </a:r>
              <a:endParaRPr lang="zh-CN" altLang="en-US" dirty="0"/>
            </a:p>
          </p:txBody>
        </p:sp>
      </p:grpSp>
      <p:sp>
        <p:nvSpPr>
          <p:cNvPr id="22556" name="TextBox 2"/>
          <p:cNvSpPr>
            <a:spLocks noChangeArrowheads="1"/>
          </p:cNvSpPr>
          <p:nvPr/>
        </p:nvSpPr>
        <p:spPr bwMode="auto">
          <a:xfrm>
            <a:off x="5703888" y="2817813"/>
            <a:ext cx="1250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算法思路</a:t>
            </a:r>
          </a:p>
        </p:txBody>
      </p:sp>
      <p:sp>
        <p:nvSpPr>
          <p:cNvPr id="22557" name="TextBox 108"/>
          <p:cNvSpPr>
            <a:spLocks noChangeArrowheads="1"/>
          </p:cNvSpPr>
          <p:nvPr/>
        </p:nvSpPr>
        <p:spPr bwMode="auto">
          <a:xfrm>
            <a:off x="539750" y="2667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概要分析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2558" name="组合 54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1514" name="矩形 55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15" name="矩形 56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3" name="文本框 22">
            <a:extLst>
              <a:ext uri="{FF2B5EF4-FFF2-40B4-BE49-F238E27FC236}">
                <a16:creationId xmlns:a16="http://schemas.microsoft.com/office/drawing/2014/main" xmlns="" id="{42CAD23F-2658-4EEC-903A-D80E96128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85" y="3262708"/>
            <a:ext cx="36325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主函数流程图</a:t>
            </a:r>
            <a:endParaRPr lang="zh-CN" altLang="zh-CN" sz="1400" kern="1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矩形 7"/>
          <p:cNvSpPr>
            <a:spLocks noChangeArrowheads="1"/>
          </p:cNvSpPr>
          <p:nvPr/>
        </p:nvSpPr>
        <p:spPr bwMode="auto">
          <a:xfrm>
            <a:off x="1195388" y="2370138"/>
            <a:ext cx="31194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586" name="组合 9"/>
          <p:cNvGrpSpPr>
            <a:grpSpLocks/>
          </p:cNvGrpSpPr>
          <p:nvPr/>
        </p:nvGrpSpPr>
        <p:grpSpPr bwMode="auto">
          <a:xfrm>
            <a:off x="4932030" y="942182"/>
            <a:ext cx="2600325" cy="2855912"/>
            <a:chOff x="0" y="0"/>
            <a:chExt cx="3467440" cy="3806628"/>
          </a:xfrm>
          <a:solidFill>
            <a:schemeClr val="accent1">
              <a:lumMod val="50000"/>
            </a:schemeClr>
          </a:solidFill>
        </p:grpSpPr>
        <p:grpSp>
          <p:nvGrpSpPr>
            <p:cNvPr id="23563" name="组合 10"/>
            <p:cNvGrpSpPr>
              <a:grpSpLocks/>
            </p:cNvGrpSpPr>
            <p:nvPr/>
          </p:nvGrpSpPr>
          <p:grpSpPr bwMode="auto">
            <a:xfrm rot="-297887">
              <a:off x="1002721" y="0"/>
              <a:ext cx="1248431" cy="1344851"/>
              <a:chOff x="0" y="0"/>
              <a:chExt cx="1787762" cy="1925836"/>
            </a:xfrm>
            <a:grpFill/>
          </p:grpSpPr>
          <p:sp>
            <p:nvSpPr>
              <p:cNvPr id="23565" name="直接连接符 12"/>
              <p:cNvSpPr>
                <a:spLocks noChangeShapeType="1"/>
              </p:cNvSpPr>
              <p:nvPr/>
            </p:nvSpPr>
            <p:spPr bwMode="auto">
              <a:xfrm rot="297887" flipV="1">
                <a:off x="0" y="1337544"/>
                <a:ext cx="853285" cy="496958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6" name="直接连接符 13"/>
              <p:cNvSpPr>
                <a:spLocks noChangeShapeType="1"/>
              </p:cNvSpPr>
              <p:nvPr/>
            </p:nvSpPr>
            <p:spPr bwMode="auto">
              <a:xfrm rot="297887">
                <a:off x="1054743" y="1406143"/>
                <a:ext cx="733019" cy="51969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7" name="椭圆 14"/>
              <p:cNvSpPr>
                <a:spLocks noChangeArrowheads="1"/>
              </p:cNvSpPr>
              <p:nvPr/>
            </p:nvSpPr>
            <p:spPr bwMode="auto">
              <a:xfrm>
                <a:off x="830643" y="0"/>
                <a:ext cx="290507" cy="16113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 sz="3300">
                  <a:solidFill>
                    <a:srgbClr val="000000"/>
                  </a:solidFill>
                  <a:latin typeface="Nexa Light" panose="02000000000000000000" pitchFamily="50" charset="0"/>
                  <a:sym typeface="Nexa Light" panose="02000000000000000000" pitchFamily="50" charset="0"/>
                </a:endParaRPr>
              </a:p>
            </p:txBody>
          </p:sp>
        </p:grpSp>
        <p:sp>
          <p:nvSpPr>
            <p:cNvPr id="23564" name="矩形 11"/>
            <p:cNvSpPr>
              <a:spLocks noChangeArrowheads="1"/>
            </p:cNvSpPr>
            <p:nvPr/>
          </p:nvSpPr>
          <p:spPr bwMode="auto">
            <a:xfrm>
              <a:off x="0" y="1270376"/>
              <a:ext cx="3467440" cy="2536252"/>
            </a:xfrm>
            <a:prstGeom prst="rect">
              <a:avLst/>
            </a:prstGeom>
            <a:grpFill/>
            <a:ln w="25400">
              <a:solidFill>
                <a:srgbClr val="414455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4592" name="矩形 15"/>
          <p:cNvSpPr>
            <a:spLocks noChangeArrowheads="1"/>
          </p:cNvSpPr>
          <p:nvPr/>
        </p:nvSpPr>
        <p:spPr bwMode="auto">
          <a:xfrm>
            <a:off x="5078067" y="1982947"/>
            <a:ext cx="2378257" cy="179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根据流程图开始，如若查询各个流程 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，选择相应功能，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进入相应流程，如符合则输出；若不符合，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则退出本次选择，重新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进入，直至符合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条件再次输出</a:t>
            </a:r>
            <a:endParaRPr lang="zh-CN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593" name="TextBox 108"/>
          <p:cNvSpPr>
            <a:spLocks noChangeArrowheads="1"/>
          </p:cNvSpPr>
          <p:nvPr/>
        </p:nvSpPr>
        <p:spPr bwMode="auto">
          <a:xfrm>
            <a:off x="539750" y="2667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概要分析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594" name="组合 17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3561" name="矩形 18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62" name="矩形 19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1" name="Picutre 25">
            <a:extLst>
              <a:ext uri="{FF2B5EF4-FFF2-40B4-BE49-F238E27FC236}">
                <a16:creationId xmlns:a16="http://schemas.microsoft.com/office/drawing/2014/main" xmlns="" id="{F3890BC4-33FB-4587-9D04-028D6C59B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19" y="803931"/>
            <a:ext cx="2871901" cy="384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03" name="文本框 2"/>
          <p:cNvSpPr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第四部分</a:t>
            </a:r>
          </a:p>
        </p:txBody>
      </p:sp>
      <p:sp>
        <p:nvSpPr>
          <p:cNvPr id="26628" name="TextBox 23"/>
          <p:cNvSpPr>
            <a:spLocks noChangeArrowheads="1"/>
          </p:cNvSpPr>
          <p:nvPr/>
        </p:nvSpPr>
        <p:spPr bwMode="auto">
          <a:xfrm>
            <a:off x="6948198" y="1616953"/>
            <a:ext cx="1590578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marL="2143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详情设计</a:t>
            </a:r>
          </a:p>
        </p:txBody>
      </p:sp>
      <p:sp>
        <p:nvSpPr>
          <p:cNvPr id="26629" name="TextBox 24"/>
          <p:cNvSpPr>
            <a:spLocks noChangeArrowheads="1"/>
          </p:cNvSpPr>
          <p:nvPr/>
        </p:nvSpPr>
        <p:spPr bwMode="auto">
          <a:xfrm>
            <a:off x="6948198" y="2030574"/>
            <a:ext cx="144374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marL="2143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实验结果</a:t>
            </a:r>
          </a:p>
        </p:txBody>
      </p:sp>
      <p:grpSp>
        <p:nvGrpSpPr>
          <p:cNvPr id="26630" name="组合 11"/>
          <p:cNvGrpSpPr>
            <a:grpSpLocks/>
          </p:cNvGrpSpPr>
          <p:nvPr/>
        </p:nvGrpSpPr>
        <p:grpSpPr bwMode="auto">
          <a:xfrm>
            <a:off x="3681413" y="1350963"/>
            <a:ext cx="3482804" cy="1224478"/>
            <a:chOff x="1" y="0"/>
            <a:chExt cx="4992132" cy="1228558"/>
          </a:xfrm>
        </p:grpSpPr>
        <p:sp>
          <p:nvSpPr>
            <p:cNvPr id="25611" name="TextBox 4"/>
            <p:cNvSpPr>
              <a:spLocks noChangeArrowheads="1"/>
            </p:cNvSpPr>
            <p:nvPr/>
          </p:nvSpPr>
          <p:spPr bwMode="auto">
            <a:xfrm>
              <a:off x="1" y="0"/>
              <a:ext cx="4992132" cy="810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0E90B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Impact" panose="020B0806030902050204" pitchFamily="34" charset="0"/>
                </a:rPr>
                <a:t>Design and experimental results for details</a:t>
              </a:r>
              <a:endParaRPr lang="zh-CN" altLang="en-US" sz="2400" b="1" dirty="0">
                <a:solidFill>
                  <a:srgbClr val="0E90B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mpact" panose="020B0806030902050204" pitchFamily="34" charset="0"/>
              </a:endParaRPr>
            </a:p>
          </p:txBody>
        </p:sp>
        <p:sp>
          <p:nvSpPr>
            <p:cNvPr id="25612" name="文本框 8"/>
            <p:cNvSpPr>
              <a:spLocks noChangeArrowheads="1"/>
            </p:cNvSpPr>
            <p:nvPr/>
          </p:nvSpPr>
          <p:spPr bwMode="auto">
            <a:xfrm>
              <a:off x="7750" y="47390"/>
              <a:ext cx="4382215" cy="1181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en-US" altLang="zh-CN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buFont typeface="Arial" panose="020B0604020202020204" pitchFamily="34" charset="0"/>
                <a:buNone/>
              </a:pPr>
              <a:endParaRPr lang="en-US" altLang="zh-CN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详情设计及实验结果</a:t>
              </a:r>
            </a:p>
          </p:txBody>
        </p:sp>
      </p:grpSp>
      <p:sp>
        <p:nvSpPr>
          <p:cNvPr id="26633" name="矩形 9"/>
          <p:cNvSpPr>
            <a:spLocks noChangeArrowheads="1"/>
          </p:cNvSpPr>
          <p:nvPr/>
        </p:nvSpPr>
        <p:spPr bwMode="auto">
          <a:xfrm>
            <a:off x="3695163" y="2867894"/>
            <a:ext cx="5318125" cy="2000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634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>
            <a:solidFill>
              <a:schemeClr val="accent1">
                <a:lumMod val="50000"/>
              </a:schemeClr>
            </a:solidFill>
            <a:bevel/>
            <a:headEnd/>
            <a:tailEnd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Text Placeholder 7"/>
          <p:cNvSpPr>
            <a:spLocks noChangeArrowheads="1"/>
          </p:cNvSpPr>
          <p:nvPr/>
        </p:nvSpPr>
        <p:spPr bwMode="auto">
          <a:xfrm>
            <a:off x="657855" y="656711"/>
            <a:ext cx="8038470" cy="127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0875" indent="-250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001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0017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002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574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146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718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290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0" indent="0">
              <a:buClr>
                <a:srgbClr val="000000"/>
              </a:buClr>
              <a:buSzPts val="1100"/>
              <a:tabLst>
                <a:tab pos="455295" algn="l"/>
              </a:tabLst>
            </a:pPr>
            <a:r>
              <a:rPr lang="en-US" altLang="zh-TW" sz="16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、输入航班信息</a:t>
            </a:r>
            <a:endParaRPr lang="en-US" altLang="zh-CN" sz="16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457200">
              <a:lnSpc>
                <a:spcPct val="150000"/>
              </a:lnSpc>
              <a:buClr>
                <a:srgbClr val="000000"/>
              </a:buClr>
              <a:buSzPts val="1100"/>
              <a:tabLst>
                <a:tab pos="455295" algn="l"/>
              </a:tabLst>
            </a:pPr>
            <a:r>
              <a:rPr lang="zh-TW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编写</a:t>
            </a:r>
            <a:r>
              <a:rPr lang="en-US" altLang="zh-CN" sz="1400" b="1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1400" b="1" kern="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intputplane</a:t>
            </a:r>
            <a:r>
              <a:rPr lang="en-US" altLang="zh-CN" sz="1400" b="1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TW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zh-CN" altLang="en-US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zh-TW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来</a:t>
            </a:r>
            <a:r>
              <a:rPr lang="zh-CN" altLang="en-US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zh-TW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全部</a:t>
            </a:r>
            <a:r>
              <a:rPr lang="zh-TW" altLang="zh-CN" sz="1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航线信息</a:t>
            </a:r>
            <a:r>
              <a:rPr lang="zh-TW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。该</a:t>
            </a:r>
            <a:r>
              <a:rPr lang="zh-TW" altLang="zh-CN" sz="1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函数的功能</a:t>
            </a:r>
            <a:r>
              <a:rPr lang="zh-TW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zh-TW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</a:t>
            </a:r>
            <a:r>
              <a:rPr lang="zh-TW" altLang="zh-CN" sz="1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条航线的基本</a:t>
            </a:r>
            <a:r>
              <a:rPr lang="zh-TW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信</a:t>
            </a:r>
            <a:r>
              <a:rPr lang="zh-CN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息</a:t>
            </a:r>
            <a:r>
              <a:rPr lang="zh-CN" altLang="en-US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，使用</a:t>
            </a:r>
            <a:r>
              <a:rPr lang="zh-TW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链表存储</a:t>
            </a:r>
            <a:r>
              <a:rPr lang="zh-TW" altLang="zh-CN" sz="1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的全部航线</a:t>
            </a:r>
            <a:r>
              <a:rPr lang="zh-CN" altLang="zh-CN" sz="1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信息</a:t>
            </a:r>
            <a:r>
              <a:rPr lang="zh-CN" altLang="en-US" sz="1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，实验结果如图所示：</a:t>
            </a:r>
            <a:endParaRPr lang="zh-CN" altLang="zh-CN" sz="1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681" name="Text Placeholder 9"/>
          <p:cNvSpPr>
            <a:spLocks noChangeArrowheads="1"/>
          </p:cNvSpPr>
          <p:nvPr/>
        </p:nvSpPr>
        <p:spPr bwMode="auto">
          <a:xfrm>
            <a:off x="5087938" y="3346450"/>
            <a:ext cx="3608387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0875" indent="-250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001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0017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002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574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146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718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290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688" name="TextBox 108"/>
          <p:cNvSpPr>
            <a:spLocks noChangeArrowheads="1"/>
          </p:cNvSpPr>
          <p:nvPr/>
        </p:nvSpPr>
        <p:spPr bwMode="auto">
          <a:xfrm>
            <a:off x="539750" y="266700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详情设计及实验结果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689" name="组合 16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7658" name="矩形 17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659" name="矩形 18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2" name="图片 20">
            <a:extLst>
              <a:ext uri="{FF2B5EF4-FFF2-40B4-BE49-F238E27FC236}">
                <a16:creationId xmlns:a16="http://schemas.microsoft.com/office/drawing/2014/main" xmlns="" id="{109C394E-4797-422E-8923-6C27CF7C6E5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594" y="1847402"/>
            <a:ext cx="3419970" cy="27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xmlns="" id="{69985A28-EF0D-4351-97E7-F5271ECCC6B4}"/>
              </a:ext>
            </a:extLst>
          </p:cNvPr>
          <p:cNvSpPr/>
          <p:nvPr/>
        </p:nvSpPr>
        <p:spPr bwMode="auto">
          <a:xfrm>
            <a:off x="4677090" y="3038147"/>
            <a:ext cx="792066" cy="4146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60" y="1757122"/>
            <a:ext cx="3841765" cy="2763985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Text Placeholder 7"/>
          <p:cNvSpPr>
            <a:spLocks noChangeArrowheads="1"/>
          </p:cNvSpPr>
          <p:nvPr/>
        </p:nvSpPr>
        <p:spPr bwMode="auto">
          <a:xfrm>
            <a:off x="657855" y="656710"/>
            <a:ext cx="8038470" cy="1555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0875" indent="-250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001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0017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002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574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146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718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290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0" indent="0">
              <a:buClr>
                <a:srgbClr val="000000"/>
              </a:buClr>
              <a:buSzPts val="1100"/>
              <a:tabLst>
                <a:tab pos="455295" algn="l"/>
              </a:tabLst>
            </a:pPr>
            <a:r>
              <a:rPr lang="en-US" altLang="zh-CN" sz="16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TW" altLang="zh-CN" sz="16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査看航线</a:t>
            </a:r>
            <a:r>
              <a:rPr lang="zh-TW" altLang="zh-CN" sz="16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信息</a:t>
            </a:r>
            <a:endParaRPr lang="en-US" altLang="zh-TW" sz="16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457200">
              <a:lnSpc>
                <a:spcPct val="150000"/>
              </a:lnSpc>
              <a:buClr>
                <a:srgbClr val="000000"/>
              </a:buClr>
              <a:buSzPts val="1100"/>
              <a:tabLst>
                <a:tab pos="455295" algn="l"/>
              </a:tabLst>
            </a:pPr>
            <a:r>
              <a:rPr lang="zh-TW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编写</a:t>
            </a:r>
            <a:r>
              <a:rPr lang="en-US" altLang="zh-CN" sz="1400" b="1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1400" b="1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list()</a:t>
            </a:r>
            <a:r>
              <a:rPr lang="zh-TW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zh-TW" altLang="zh-CN" sz="1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来査看全部航线信息。其中调用了 </a:t>
            </a:r>
            <a:r>
              <a:rPr lang="en-US" altLang="zh-CN" sz="1400" b="1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1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display (struct airline *info)</a:t>
            </a:r>
            <a:r>
              <a:rPr lang="zh-TW" altLang="zh-CN" sz="1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函数，该函数的功能是</a:t>
            </a:r>
            <a:r>
              <a:rPr lang="zh-TW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打印</a:t>
            </a:r>
            <a:r>
              <a:rPr lang="zh-CN" altLang="en-US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zh-TW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</a:t>
            </a:r>
            <a:r>
              <a:rPr lang="zh-TW" altLang="zh-CN" sz="1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条航线的基本</a:t>
            </a:r>
            <a:r>
              <a:rPr lang="zh-TW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信</a:t>
            </a:r>
            <a:r>
              <a:rPr lang="zh-CN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息</a:t>
            </a:r>
            <a:r>
              <a:rPr lang="zh-CN" altLang="en-US" sz="1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TW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这样</a:t>
            </a:r>
            <a:r>
              <a:rPr lang="zh-TW" altLang="zh-CN" sz="1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即可按顺序打印出</a:t>
            </a:r>
            <a:r>
              <a:rPr lang="en-US" altLang="zh-CN" sz="1400" b="1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struct airline</a:t>
            </a:r>
            <a:r>
              <a:rPr lang="zh-TW" altLang="zh-CN" sz="1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链表中存储的全部航线</a:t>
            </a:r>
            <a:r>
              <a:rPr lang="zh-CN" altLang="zh-CN" sz="1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信息</a:t>
            </a:r>
            <a:r>
              <a:rPr lang="zh-CN" altLang="en-US" sz="1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，实验结果</a:t>
            </a:r>
            <a:r>
              <a:rPr lang="zh-CN" altLang="en-US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如下图</a:t>
            </a:r>
            <a:r>
              <a:rPr lang="zh-CN" altLang="en-US" sz="1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所示：</a:t>
            </a:r>
            <a:endParaRPr lang="zh-CN" altLang="zh-CN" sz="1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688" name="TextBox 108"/>
          <p:cNvSpPr>
            <a:spLocks noChangeArrowheads="1"/>
          </p:cNvSpPr>
          <p:nvPr/>
        </p:nvSpPr>
        <p:spPr bwMode="auto">
          <a:xfrm>
            <a:off x="539750" y="266700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详情设计及实验结果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689" name="组合 16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7658" name="矩形 17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659" name="矩形 18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" name="箭头: 右 3">
            <a:extLst>
              <a:ext uri="{FF2B5EF4-FFF2-40B4-BE49-F238E27FC236}">
                <a16:creationId xmlns:a16="http://schemas.microsoft.com/office/drawing/2014/main" xmlns="" id="{69985A28-EF0D-4351-97E7-F5271ECCC6B4}"/>
              </a:ext>
            </a:extLst>
          </p:cNvPr>
          <p:cNvSpPr/>
          <p:nvPr/>
        </p:nvSpPr>
        <p:spPr bwMode="auto">
          <a:xfrm>
            <a:off x="4541945" y="3161091"/>
            <a:ext cx="792066" cy="4146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7023F64-BEFD-4F70-A12F-121AC15D0A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39"/>
          <a:stretch/>
        </p:blipFill>
        <p:spPr>
          <a:xfrm>
            <a:off x="827688" y="2405345"/>
            <a:ext cx="3484931" cy="1511491"/>
          </a:xfrm>
          <a:prstGeom prst="rect">
            <a:avLst/>
          </a:prstGeom>
        </p:spPr>
      </p:pic>
      <p:pic>
        <p:nvPicPr>
          <p:cNvPr id="1026" name="图片 2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54" y="2139714"/>
            <a:ext cx="3527185" cy="19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76768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Text Placeholder 7"/>
          <p:cNvSpPr>
            <a:spLocks noChangeArrowheads="1"/>
          </p:cNvSpPr>
          <p:nvPr/>
        </p:nvSpPr>
        <p:spPr bwMode="auto">
          <a:xfrm>
            <a:off x="657855" y="656711"/>
            <a:ext cx="8038470" cy="97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0875" indent="-250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001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0017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002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574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146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718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290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0" indent="0">
              <a:buClr>
                <a:srgbClr val="000000"/>
              </a:buClr>
              <a:buSzPts val="1100"/>
              <a:tabLst>
                <a:tab pos="445135" algn="l"/>
              </a:tabLst>
            </a:pPr>
            <a:r>
              <a:rPr lang="en-US" altLang="zh-TW" sz="16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6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、按航班号</a:t>
            </a:r>
            <a:r>
              <a:rPr lang="zh-TW" altLang="zh-CN" sz="16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査</a:t>
            </a:r>
            <a:r>
              <a:rPr lang="zh-TW" altLang="zh-CN" sz="16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询</a:t>
            </a:r>
            <a:r>
              <a:rPr lang="zh-TW" altLang="zh-CN" sz="16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航线</a:t>
            </a:r>
            <a:endParaRPr lang="en-US" altLang="zh-TW" sz="16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457200">
              <a:lnSpc>
                <a:spcPct val="150000"/>
              </a:lnSpc>
              <a:buClr>
                <a:srgbClr val="000000"/>
              </a:buClr>
              <a:buSzPts val="1100"/>
              <a:tabLst>
                <a:tab pos="445135" algn="l"/>
              </a:tabLst>
            </a:pPr>
            <a:r>
              <a:rPr lang="zh-TW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编写</a:t>
            </a:r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void search1()</a:t>
            </a:r>
            <a:r>
              <a:rPr lang="zh-TW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函数来实现査询航线的功能。用户输入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本次航班号</a:t>
            </a:r>
            <a:r>
              <a:rPr lang="zh-TW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，该函数会在航线信息链表中进行査询。如果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zh-TW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该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航班号</a:t>
            </a:r>
            <a:r>
              <a:rPr lang="zh-TW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，则会输出此航线的信息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。具体实现与结果如下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图所示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zh-CN" sz="1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681" name="Text Placeholder 9"/>
          <p:cNvSpPr>
            <a:spLocks noChangeArrowheads="1"/>
          </p:cNvSpPr>
          <p:nvPr/>
        </p:nvSpPr>
        <p:spPr bwMode="auto">
          <a:xfrm>
            <a:off x="5087938" y="3346450"/>
            <a:ext cx="3608387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0875" indent="-250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001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0017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002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574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146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718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290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688" name="TextBox 108"/>
          <p:cNvSpPr>
            <a:spLocks noChangeArrowheads="1"/>
          </p:cNvSpPr>
          <p:nvPr/>
        </p:nvSpPr>
        <p:spPr bwMode="auto">
          <a:xfrm>
            <a:off x="539750" y="266700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详情设计及实验结果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689" name="组合 16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7658" name="矩形 17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659" name="矩形 18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2D4DE5E-2FFD-4B5E-AB46-9280C1341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90" y="1923696"/>
            <a:ext cx="3372892" cy="2556000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xmlns="" id="{69985A28-EF0D-4351-97E7-F5271ECCC6B4}"/>
              </a:ext>
            </a:extLst>
          </p:cNvPr>
          <p:cNvSpPr/>
          <p:nvPr/>
        </p:nvSpPr>
        <p:spPr bwMode="auto">
          <a:xfrm>
            <a:off x="4267100" y="2929638"/>
            <a:ext cx="792066" cy="4146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938" y="1999957"/>
            <a:ext cx="3672306" cy="212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7187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Text Placeholder 7"/>
          <p:cNvSpPr>
            <a:spLocks noChangeArrowheads="1"/>
          </p:cNvSpPr>
          <p:nvPr/>
        </p:nvSpPr>
        <p:spPr bwMode="auto">
          <a:xfrm>
            <a:off x="657855" y="656711"/>
            <a:ext cx="8038470" cy="112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0875" indent="-250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001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0017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002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574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146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718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290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0" indent="0">
              <a:buClr>
                <a:srgbClr val="000000"/>
              </a:buClr>
              <a:buSzPts val="1100"/>
              <a:tabLst>
                <a:tab pos="445135" algn="l"/>
              </a:tabLst>
            </a:pPr>
            <a:r>
              <a:rPr lang="en-US" altLang="zh-CN" sz="16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6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、按</a:t>
            </a:r>
            <a:r>
              <a:rPr lang="zh-CN" altLang="en-US" sz="16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城市</a:t>
            </a:r>
            <a:r>
              <a:rPr lang="zh-TW" altLang="zh-CN" sz="16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査</a:t>
            </a:r>
            <a:r>
              <a:rPr lang="zh-TW" altLang="zh-CN" sz="16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询</a:t>
            </a:r>
            <a:r>
              <a:rPr lang="zh-TW" altLang="zh-CN" sz="16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航线</a:t>
            </a:r>
            <a:endParaRPr lang="en-US" altLang="zh-TW" sz="16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457200">
              <a:lnSpc>
                <a:spcPct val="150000"/>
              </a:lnSpc>
              <a:buClr>
                <a:srgbClr val="000000"/>
              </a:buClr>
              <a:buSzPts val="1100"/>
              <a:tabLst>
                <a:tab pos="445135" algn="l"/>
              </a:tabLst>
            </a:pPr>
            <a:r>
              <a:rPr lang="zh-TW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编写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search2()</a:t>
            </a:r>
            <a:r>
              <a:rPr lang="zh-TW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zh-TW" altLang="zh-CN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来实现査询航线的功能。用户输入抵达城市名，该函 数会在航线信息链表中进行査询。如果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zh-TW" altLang="zh-CN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该城市，则会输出此航线的</a:t>
            </a:r>
            <a:r>
              <a:rPr lang="zh-TW" altLang="zh-CN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信息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如下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图所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示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zh-CN" sz="1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688" name="TextBox 108"/>
          <p:cNvSpPr>
            <a:spLocks noChangeArrowheads="1"/>
          </p:cNvSpPr>
          <p:nvPr/>
        </p:nvSpPr>
        <p:spPr bwMode="auto">
          <a:xfrm>
            <a:off x="539750" y="266700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详情设计及实验结果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689" name="组合 16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7658" name="矩形 17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659" name="矩形 18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" name="箭头: 右 3">
            <a:extLst>
              <a:ext uri="{FF2B5EF4-FFF2-40B4-BE49-F238E27FC236}">
                <a16:creationId xmlns:a16="http://schemas.microsoft.com/office/drawing/2014/main" xmlns="" id="{69985A28-EF0D-4351-97E7-F5271ECCC6B4}"/>
              </a:ext>
            </a:extLst>
          </p:cNvPr>
          <p:cNvSpPr/>
          <p:nvPr/>
        </p:nvSpPr>
        <p:spPr bwMode="auto">
          <a:xfrm>
            <a:off x="4358789" y="2889022"/>
            <a:ext cx="792066" cy="4146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00" y="1853322"/>
            <a:ext cx="3029867" cy="2900740"/>
          </a:xfrm>
          <a:prstGeom prst="rect">
            <a:avLst/>
          </a:prstGeom>
        </p:spPr>
      </p:pic>
      <p:pic>
        <p:nvPicPr>
          <p:cNvPr id="2051" name="图片 2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77" y="1800364"/>
            <a:ext cx="3346983" cy="275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94961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Text Placeholder 7"/>
          <p:cNvSpPr>
            <a:spLocks noChangeArrowheads="1"/>
          </p:cNvSpPr>
          <p:nvPr/>
        </p:nvSpPr>
        <p:spPr bwMode="auto">
          <a:xfrm>
            <a:off x="363618" y="664373"/>
            <a:ext cx="8592895" cy="1483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0875" indent="-250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001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0017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002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574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146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718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290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/>
            <a:r>
              <a:rPr lang="en-US" altLang="zh-CN" sz="1600" kern="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TW" altLang="zh-CN" sz="1600" kern="0" dirty="0">
                <a:latin typeface="黑体" panose="02010609060101010101" pitchFamily="49" charset="-122"/>
                <a:ea typeface="黑体" panose="02010609060101010101" pitchFamily="49" charset="-122"/>
              </a:rPr>
              <a:t>办理订票</a:t>
            </a:r>
            <a:r>
              <a:rPr lang="zh-TW" altLang="zh-CN" sz="1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业务</a:t>
            </a:r>
            <a:endParaRPr lang="zh-CN" altLang="zh-CN" sz="16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5900" indent="457200">
              <a:lnSpc>
                <a:spcPct val="150000"/>
              </a:lnSpc>
              <a:spcAft>
                <a:spcPts val="400"/>
              </a:spcAft>
            </a:pPr>
            <a:r>
              <a:rPr lang="zh-TW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编写</a:t>
            </a:r>
            <a:r>
              <a:rPr lang="en-US" altLang="zh-CN" sz="1400" b="1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void book()</a:t>
            </a:r>
            <a:r>
              <a:rPr lang="zh-TW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zh-TW" altLang="zh-CN" sz="1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来实现订票</a:t>
            </a:r>
            <a:r>
              <a:rPr lang="zh-TW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功能首先</a:t>
            </a:r>
            <a:r>
              <a:rPr lang="zh-TW" altLang="zh-CN" sz="1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提示用户输入航班号，</a:t>
            </a:r>
            <a:r>
              <a:rPr lang="zh-TW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然后</a:t>
            </a:r>
            <a:r>
              <a:rPr lang="zh-CN" altLang="en-US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调</a:t>
            </a:r>
            <a:r>
              <a:rPr lang="zh-TW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1400" b="1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find</a:t>
            </a:r>
            <a:r>
              <a:rPr lang="zh-TW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zh-TW" altLang="zh-CN" sz="1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来査找此航班，如果该航班存在，则会提示用户输入信息并</a:t>
            </a:r>
            <a:r>
              <a:rPr lang="zh-TW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1400" b="1" kern="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linklist</a:t>
            </a:r>
            <a:r>
              <a:rPr lang="en-US" altLang="zh-CN" sz="1400" b="1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* insert! ink( </a:t>
            </a:r>
            <a:r>
              <a:rPr lang="en-US" altLang="zh-CN" sz="1400" b="1" kern="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linklist</a:t>
            </a:r>
            <a:r>
              <a:rPr lang="en-US" altLang="zh-CN" sz="1400" b="1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1400" b="1" kern="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head,int</a:t>
            </a:r>
            <a:r>
              <a:rPr lang="en-US" altLang="zh-CN" sz="1400" b="1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amount.char</a:t>
            </a:r>
            <a:r>
              <a:rPr lang="en-US" altLang="zh-CN" sz="1400" b="1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name[],int grade)</a:t>
            </a:r>
            <a:r>
              <a:rPr lang="zh-TW" altLang="zh-CN" sz="1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在订票乘员</a:t>
            </a:r>
            <a:r>
              <a:rPr lang="zh-TW" altLang="zh-CN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名单中</a:t>
            </a:r>
            <a:r>
              <a:rPr lang="zh-TW" altLang="zh-CN" sz="1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添加客户信息</a:t>
            </a:r>
            <a:r>
              <a:rPr lang="en-US" altLang="zh-TW" sz="1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1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如图所示：</a:t>
            </a:r>
            <a:endParaRPr lang="en-US" altLang="zh-TW" sz="1400" kern="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681" name="Text Placeholder 9"/>
          <p:cNvSpPr>
            <a:spLocks noChangeArrowheads="1"/>
          </p:cNvSpPr>
          <p:nvPr/>
        </p:nvSpPr>
        <p:spPr bwMode="auto">
          <a:xfrm>
            <a:off x="5087938" y="3346450"/>
            <a:ext cx="3608387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0875" indent="-250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001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0017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002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574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146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718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290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688" name="TextBox 108"/>
          <p:cNvSpPr>
            <a:spLocks noChangeArrowheads="1"/>
          </p:cNvSpPr>
          <p:nvPr/>
        </p:nvSpPr>
        <p:spPr bwMode="auto">
          <a:xfrm>
            <a:off x="539750" y="266700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详情设计及实验结果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8689" name="组合 16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27658" name="矩形 17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659" name="矩形 18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" name="箭头: 右 3">
            <a:extLst>
              <a:ext uri="{FF2B5EF4-FFF2-40B4-BE49-F238E27FC236}">
                <a16:creationId xmlns:a16="http://schemas.microsoft.com/office/drawing/2014/main" xmlns="" id="{69985A28-EF0D-4351-97E7-F5271ECCC6B4}"/>
              </a:ext>
            </a:extLst>
          </p:cNvPr>
          <p:cNvSpPr/>
          <p:nvPr/>
        </p:nvSpPr>
        <p:spPr bwMode="auto">
          <a:xfrm>
            <a:off x="4572000" y="2931780"/>
            <a:ext cx="792066" cy="4146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B0AD5F9-9265-4080-85F8-FE9EE110A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99" y="2175718"/>
            <a:ext cx="3502411" cy="2664221"/>
          </a:xfrm>
          <a:prstGeom prst="rect">
            <a:avLst/>
          </a:prstGeom>
        </p:spPr>
      </p:pic>
      <p:pic>
        <p:nvPicPr>
          <p:cNvPr id="3074" name="图片 2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637" y="2067708"/>
            <a:ext cx="3401337" cy="270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39179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08"/>
          <p:cNvSpPr>
            <a:spLocks noChangeArrowheads="1"/>
          </p:cNvSpPr>
          <p:nvPr/>
        </p:nvSpPr>
        <p:spPr bwMode="auto">
          <a:xfrm>
            <a:off x="539750" y="266700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详情设计及实验结果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267" name="组合 10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0262" name="矩形 11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63" name="矩形 12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247" name="TextBox 16"/>
          <p:cNvSpPr>
            <a:spLocks noChangeArrowheads="1"/>
          </p:cNvSpPr>
          <p:nvPr/>
        </p:nvSpPr>
        <p:spPr bwMode="auto">
          <a:xfrm>
            <a:off x="4429125" y="1568450"/>
            <a:ext cx="2447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实验结果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E6C9FB89-6BA5-4917-968A-67C9FB3D8751}"/>
              </a:ext>
            </a:extLst>
          </p:cNvPr>
          <p:cNvSpPr txBox="1"/>
          <p:nvPr/>
        </p:nvSpPr>
        <p:spPr>
          <a:xfrm>
            <a:off x="670605" y="693582"/>
            <a:ext cx="803877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buClr>
                <a:srgbClr val="000000"/>
              </a:buClr>
              <a:buSzPts val="1100"/>
              <a:buNone/>
              <a:tabLst>
                <a:tab pos="463550" algn="l"/>
              </a:tabLst>
            </a:pPr>
            <a:r>
              <a:rPr lang="en-US" altLang="zh-CN" sz="16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1600" u="none" strike="noStrike" kern="0" spc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TW" altLang="zh-CN" sz="1600" u="none" strike="noStrike" kern="0" spc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办理退票</a:t>
            </a:r>
            <a:r>
              <a:rPr lang="zh-TW" altLang="zh-CN" sz="1600" u="none" strike="noStrike" kern="0" spc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业务</a:t>
            </a:r>
            <a:endParaRPr lang="zh-CN" altLang="zh-CN" sz="1600" u="none" strike="noStrike" kern="100" spc="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15900" indent="457200" algn="l">
              <a:lnSpc>
                <a:spcPct val="150000"/>
              </a:lnSpc>
              <a:spcAft>
                <a:spcPts val="400"/>
              </a:spcAft>
            </a:pPr>
            <a:r>
              <a:rPr lang="zh-TW" altLang="zh-CN" sz="1400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编写</a:t>
            </a:r>
            <a:r>
              <a:rPr lang="en-US" altLang="zh-CN" sz="1400" b="1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1400" b="1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quit()</a:t>
            </a:r>
            <a:r>
              <a:rPr lang="zh-TW" altLang="zh-CN" sz="1400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函数来实现退票功能。首先提示用户输入航班号，</a:t>
            </a:r>
            <a:r>
              <a:rPr lang="zh-TW" altLang="zh-CN" sz="14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然后调用</a:t>
            </a:r>
            <a:r>
              <a:rPr lang="en-US" altLang="zh-CN" sz="1400" b="1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find</a:t>
            </a:r>
            <a:r>
              <a:rPr lang="zh-TW" altLang="zh-CN" sz="14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zh-TW" altLang="zh-CN" sz="1400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来査找此航班，如果该航班存在，则会提示用户输入信息，</a:t>
            </a:r>
            <a:r>
              <a:rPr lang="zh-TW" altLang="zh-CN" sz="14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信息正确</a:t>
            </a:r>
            <a:r>
              <a:rPr lang="zh-TW" altLang="zh-CN" sz="1400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则会提示退票</a:t>
            </a:r>
            <a:r>
              <a:rPr lang="zh-TW" altLang="zh-CN" sz="14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成功</a:t>
            </a:r>
            <a:r>
              <a:rPr lang="zh-CN" altLang="en-US" sz="1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sz="14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此时</a:t>
            </a:r>
            <a:r>
              <a:rPr lang="zh-TW" altLang="zh-CN" sz="1400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将乘员信息中的该乘员信息删除，然后检査替补</a:t>
            </a:r>
            <a:r>
              <a:rPr lang="zh-TW" altLang="zh-CN" sz="14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乘员</a:t>
            </a:r>
            <a:r>
              <a:rPr lang="zh-TW" altLang="zh-CN" sz="1400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链表中的信息，如果其订票量可以得到满足，则会将其插入到订票客户名单</a:t>
            </a:r>
            <a:r>
              <a:rPr lang="zh-TW" altLang="zh-CN" sz="14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链表</a:t>
            </a:r>
            <a:r>
              <a:rPr lang="zh-TW" altLang="zh-CN" sz="1400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中，提示他订票成功</a:t>
            </a:r>
            <a:r>
              <a:rPr lang="zh-CN" altLang="en-US" sz="14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，具体实现与结果如下</a:t>
            </a:r>
            <a:r>
              <a:rPr lang="zh-CN" altLang="en-US" sz="1400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图所示：</a:t>
            </a:r>
            <a:endParaRPr lang="en-US" altLang="zh-TW" sz="1400" kern="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E6CAECB-B8E8-48F8-A293-81974DF6F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88" y="2427738"/>
            <a:ext cx="2578277" cy="2595526"/>
          </a:xfrm>
          <a:prstGeom prst="rect">
            <a:avLst/>
          </a:prstGeom>
        </p:spPr>
      </p:pic>
      <p:sp>
        <p:nvSpPr>
          <p:cNvPr id="29" name="箭头: 右 28">
            <a:extLst>
              <a:ext uri="{FF2B5EF4-FFF2-40B4-BE49-F238E27FC236}">
                <a16:creationId xmlns:a16="http://schemas.microsoft.com/office/drawing/2014/main" xmlns="" id="{9FAE7D11-F767-414C-A3F4-4F92A6D35F34}"/>
              </a:ext>
            </a:extLst>
          </p:cNvPr>
          <p:cNvSpPr/>
          <p:nvPr/>
        </p:nvSpPr>
        <p:spPr bwMode="auto">
          <a:xfrm>
            <a:off x="4293959" y="3408991"/>
            <a:ext cx="792066" cy="4146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图片 26">
            <a:extLst>
              <a:ext uri="{FF2B5EF4-FFF2-40B4-BE49-F238E27FC236}">
                <a16:creationId xmlns:a16="http://schemas.microsoft.com/office/drawing/2014/main" xmlns="" id="{FAD1C830-851F-42AF-B082-F445C85B0C0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40" y="2297166"/>
            <a:ext cx="2994820" cy="272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08"/>
          <p:cNvSpPr>
            <a:spLocks noChangeArrowheads="1"/>
          </p:cNvSpPr>
          <p:nvPr/>
        </p:nvSpPr>
        <p:spPr bwMode="auto">
          <a:xfrm>
            <a:off x="539750" y="266700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详情设计及实验结果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267" name="组合 10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0262" name="矩形 11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63" name="矩形 12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246" name="TextBox 15"/>
          <p:cNvSpPr>
            <a:spLocks noChangeArrowheads="1"/>
          </p:cNvSpPr>
          <p:nvPr/>
        </p:nvSpPr>
        <p:spPr bwMode="auto">
          <a:xfrm>
            <a:off x="1981200" y="2557463"/>
            <a:ext cx="2447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详情设计</a:t>
            </a:r>
          </a:p>
        </p:txBody>
      </p:sp>
      <p:sp>
        <p:nvSpPr>
          <p:cNvPr id="10247" name="TextBox 16"/>
          <p:cNvSpPr>
            <a:spLocks noChangeArrowheads="1"/>
          </p:cNvSpPr>
          <p:nvPr/>
        </p:nvSpPr>
        <p:spPr bwMode="auto">
          <a:xfrm>
            <a:off x="4429125" y="1568450"/>
            <a:ext cx="2447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实验结果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E6C9FB89-6BA5-4917-968A-67C9FB3D8751}"/>
              </a:ext>
            </a:extLst>
          </p:cNvPr>
          <p:cNvSpPr txBox="1"/>
          <p:nvPr/>
        </p:nvSpPr>
        <p:spPr>
          <a:xfrm>
            <a:off x="670605" y="693582"/>
            <a:ext cx="8038774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buClr>
                <a:srgbClr val="000000"/>
              </a:buClr>
              <a:buSzPts val="1100"/>
              <a:buNone/>
              <a:tabLst>
                <a:tab pos="463550" algn="l"/>
              </a:tabLst>
            </a:pPr>
            <a:r>
              <a:rPr lang="en-US" altLang="zh-CN" sz="16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1600" u="none" strike="noStrike" kern="0" spc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、修改航班信息（改签航班）</a:t>
            </a:r>
            <a:endParaRPr lang="en-US" altLang="zh-CN" sz="1600" u="none" strike="noStrike" kern="0" spc="0" dirty="0" smtClean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indent="457200">
              <a:lnSpc>
                <a:spcPct val="150000"/>
              </a:lnSpc>
              <a:buClr>
                <a:srgbClr val="000000"/>
              </a:buClr>
              <a:buSzPts val="1100"/>
              <a:tabLst>
                <a:tab pos="463550" algn="l"/>
              </a:tabLst>
            </a:pPr>
            <a:r>
              <a:rPr lang="zh-TW" altLang="zh-CN" sz="14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编写</a:t>
            </a:r>
            <a:r>
              <a:rPr lang="en-US" altLang="zh-CN" sz="1400" b="1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1400" b="1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change</a:t>
            </a:r>
            <a:r>
              <a:rPr lang="en-US" altLang="zh-CN" sz="1400" b="1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TW" altLang="zh-CN" sz="14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zh-TW" altLang="zh-CN" sz="1400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来</a:t>
            </a:r>
            <a:r>
              <a:rPr lang="zh-TW" altLang="zh-CN" sz="14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r>
              <a:rPr lang="zh-CN" altLang="en-US" sz="14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航班信息的修改</a:t>
            </a:r>
            <a:r>
              <a:rPr lang="zh-TW" altLang="zh-CN" sz="14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TW" altLang="zh-CN" sz="1400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。首先提示用户</a:t>
            </a:r>
            <a:r>
              <a:rPr lang="zh-TW" altLang="zh-CN" sz="14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zh-CN" altLang="en-US" sz="14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</a:t>
            </a:r>
            <a:r>
              <a:rPr lang="zh-TW" altLang="zh-CN" sz="14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航班</a:t>
            </a:r>
            <a:r>
              <a:rPr lang="zh-TW" altLang="zh-CN" sz="1400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号，</a:t>
            </a:r>
            <a:r>
              <a:rPr lang="zh-TW" altLang="zh-CN" sz="14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然后调用</a:t>
            </a:r>
            <a:r>
              <a:rPr lang="en-US" altLang="zh-CN" sz="1400" b="1" kern="0" dirty="0" err="1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strcmp</a:t>
            </a:r>
            <a:r>
              <a:rPr lang="zh-CN" altLang="en-US" sz="14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</a:t>
            </a:r>
            <a:r>
              <a:rPr lang="zh-CN" altLang="en-US" sz="1400" b="1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lang="zh-CN" altLang="en-US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，用来比较原航班与修改后的航班信息，修改信息输入完成后，则输出最终修改的航班信息。具体实现与结果</a:t>
            </a:r>
            <a:r>
              <a:rPr lang="zh-CN" altLang="en-US" sz="14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如下</a:t>
            </a:r>
            <a:r>
              <a:rPr lang="zh-CN" altLang="en-US" sz="1400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图所示：</a:t>
            </a:r>
            <a:endParaRPr lang="en-US" altLang="zh-TW" sz="1400" kern="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xmlns="" id="{9FAE7D11-F767-414C-A3F4-4F92A6D35F34}"/>
              </a:ext>
            </a:extLst>
          </p:cNvPr>
          <p:cNvSpPr/>
          <p:nvPr/>
        </p:nvSpPr>
        <p:spPr bwMode="auto">
          <a:xfrm>
            <a:off x="4293959" y="3408991"/>
            <a:ext cx="792066" cy="4146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94" y="2067708"/>
            <a:ext cx="2982031" cy="2982031"/>
          </a:xfrm>
          <a:prstGeom prst="rect">
            <a:avLst/>
          </a:prstGeom>
        </p:spPr>
      </p:pic>
      <p:pic>
        <p:nvPicPr>
          <p:cNvPr id="4098" name="图片 2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04" y="2184889"/>
            <a:ext cx="3509092" cy="244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81721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91"/>
          <p:cNvSpPr>
            <a:spLocks noChangeArrowheads="1"/>
          </p:cNvSpPr>
          <p:nvPr/>
        </p:nvSpPr>
        <p:spPr bwMode="auto">
          <a:xfrm flipV="1">
            <a:off x="6732180" y="1947069"/>
            <a:ext cx="4321282" cy="1293812"/>
          </a:xfrm>
          <a:prstGeom prst="parallelogram">
            <a:avLst>
              <a:gd name="adj" fmla="val 55160"/>
            </a:avLst>
          </a:pr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99" name="AutoShape 292"/>
          <p:cNvSpPr>
            <a:spLocks noChangeArrowheads="1"/>
          </p:cNvSpPr>
          <p:nvPr/>
        </p:nvSpPr>
        <p:spPr bwMode="auto">
          <a:xfrm flipV="1">
            <a:off x="-990600" y="1887538"/>
            <a:ext cx="5181600" cy="1293812"/>
          </a:xfrm>
          <a:prstGeom prst="parallelogram">
            <a:avLst>
              <a:gd name="adj" fmla="val 55160"/>
            </a:avLst>
          </a:pr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WordArt 293"/>
          <p:cNvSpPr>
            <a:spLocks noChangeArrowheads="1" noChangeShapeType="1" noTextEdit="1"/>
          </p:cNvSpPr>
          <p:nvPr/>
        </p:nvSpPr>
        <p:spPr bwMode="auto">
          <a:xfrm>
            <a:off x="1752600" y="2111375"/>
            <a:ext cx="1143000" cy="533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blipFill dpi="0" rotWithShape="1">
                  <a:blip r:embed="rId2"/>
                  <a:srcRect/>
                  <a:tile tx="0" ty="0" sx="100000" sy="100000" flip="none" algn="tl"/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101" name="WordArt 294"/>
          <p:cNvSpPr>
            <a:spLocks noChangeArrowheads="1" noChangeShapeType="1" noTextEdit="1"/>
          </p:cNvSpPr>
          <p:nvPr/>
        </p:nvSpPr>
        <p:spPr bwMode="auto">
          <a:xfrm>
            <a:off x="1763713" y="2779713"/>
            <a:ext cx="1143000" cy="152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kern="1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2" name="WordArt 20"/>
          <p:cNvSpPr>
            <a:spLocks noChangeArrowheads="1" noChangeShapeType="1" noTextEdit="1"/>
          </p:cNvSpPr>
          <p:nvPr/>
        </p:nvSpPr>
        <p:spPr bwMode="auto">
          <a:xfrm>
            <a:off x="3348038" y="771525"/>
            <a:ext cx="228600" cy="457200"/>
          </a:xfrm>
          <a:prstGeom prst="rect">
            <a:avLst/>
          </a:prstGeom>
          <a:ln w="9525">
            <a:noFill/>
            <a:round/>
            <a:headEnd/>
            <a:tailEnd/>
          </a:ln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kern="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Rectangle 22"/>
          <p:cNvSpPr>
            <a:spLocks noChangeArrowheads="1"/>
          </p:cNvSpPr>
          <p:nvPr/>
        </p:nvSpPr>
        <p:spPr bwMode="auto">
          <a:xfrm>
            <a:off x="3805238" y="700088"/>
            <a:ext cx="2971800" cy="36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需求分析</a:t>
            </a:r>
            <a:endParaRPr lang="en-US" altLang="zh-CN" sz="16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4" name="WordArt 20"/>
          <p:cNvSpPr>
            <a:spLocks noChangeArrowheads="1" noChangeShapeType="1" noTextEdit="1"/>
          </p:cNvSpPr>
          <p:nvPr/>
        </p:nvSpPr>
        <p:spPr bwMode="auto">
          <a:xfrm>
            <a:off x="3652838" y="1457325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kern="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5" name="Rectangle 22"/>
          <p:cNvSpPr>
            <a:spLocks noChangeArrowheads="1"/>
          </p:cNvSpPr>
          <p:nvPr/>
        </p:nvSpPr>
        <p:spPr bwMode="auto">
          <a:xfrm>
            <a:off x="4110038" y="1384300"/>
            <a:ext cx="297180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</a:t>
            </a:r>
            <a:r>
              <a:rPr lang="zh-CN" altLang="en-US" sz="16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描述</a:t>
            </a:r>
            <a:endParaRPr lang="en-US" altLang="zh-CN" sz="16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6" name="WordArt 20"/>
          <p:cNvSpPr>
            <a:spLocks noChangeArrowheads="1" noChangeShapeType="1" noTextEdit="1"/>
          </p:cNvSpPr>
          <p:nvPr/>
        </p:nvSpPr>
        <p:spPr bwMode="auto">
          <a:xfrm>
            <a:off x="4033838" y="2136775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 kern="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Rectangle 22"/>
          <p:cNvSpPr>
            <a:spLocks noChangeArrowheads="1"/>
          </p:cNvSpPr>
          <p:nvPr/>
        </p:nvSpPr>
        <p:spPr bwMode="auto">
          <a:xfrm>
            <a:off x="4491038" y="2065338"/>
            <a:ext cx="297180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概要设计</a:t>
            </a:r>
          </a:p>
        </p:txBody>
      </p:sp>
      <p:sp>
        <p:nvSpPr>
          <p:cNvPr id="4108" name="WordArt 20"/>
          <p:cNvSpPr>
            <a:spLocks noChangeArrowheads="1" noChangeShapeType="1" noTextEdit="1"/>
          </p:cNvSpPr>
          <p:nvPr/>
        </p:nvSpPr>
        <p:spPr bwMode="auto">
          <a:xfrm>
            <a:off x="4414838" y="2832100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b="1" kern="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Rectangle 22"/>
          <p:cNvSpPr>
            <a:spLocks noChangeArrowheads="1"/>
          </p:cNvSpPr>
          <p:nvPr/>
        </p:nvSpPr>
        <p:spPr bwMode="auto">
          <a:xfrm>
            <a:off x="4948238" y="2760663"/>
            <a:ext cx="2971800" cy="36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详情设计及实验结果</a:t>
            </a:r>
            <a:endParaRPr lang="en-US" altLang="zh-CN" sz="16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0" name="WordArt 20"/>
          <p:cNvSpPr>
            <a:spLocks noChangeArrowheads="1" noChangeShapeType="1" noTextEdit="1"/>
          </p:cNvSpPr>
          <p:nvPr/>
        </p:nvSpPr>
        <p:spPr bwMode="auto">
          <a:xfrm>
            <a:off x="4757738" y="3594100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600" b="1" kern="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1" name="Rectangle 22"/>
          <p:cNvSpPr>
            <a:spLocks noChangeArrowheads="1"/>
          </p:cNvSpPr>
          <p:nvPr/>
        </p:nvSpPr>
        <p:spPr bwMode="auto">
          <a:xfrm>
            <a:off x="5291138" y="3522663"/>
            <a:ext cx="2971800" cy="36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</a:t>
            </a:r>
            <a:endParaRPr lang="en-US" altLang="zh-CN" sz="16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08"/>
          <p:cNvSpPr>
            <a:spLocks noChangeArrowheads="1"/>
          </p:cNvSpPr>
          <p:nvPr/>
        </p:nvSpPr>
        <p:spPr bwMode="auto">
          <a:xfrm>
            <a:off x="539750" y="266700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详情设计及实验结果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267" name="组合 10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0262" name="矩形 11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63" name="矩形 12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246" name="TextBox 15"/>
          <p:cNvSpPr>
            <a:spLocks noChangeArrowheads="1"/>
          </p:cNvSpPr>
          <p:nvPr/>
        </p:nvSpPr>
        <p:spPr bwMode="auto">
          <a:xfrm>
            <a:off x="1981200" y="2557463"/>
            <a:ext cx="2447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详情设计</a:t>
            </a:r>
          </a:p>
        </p:txBody>
      </p:sp>
      <p:sp>
        <p:nvSpPr>
          <p:cNvPr id="10247" name="TextBox 16"/>
          <p:cNvSpPr>
            <a:spLocks noChangeArrowheads="1"/>
          </p:cNvSpPr>
          <p:nvPr/>
        </p:nvSpPr>
        <p:spPr bwMode="auto">
          <a:xfrm>
            <a:off x="4429125" y="1568450"/>
            <a:ext cx="2447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实验结果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E6C9FB89-6BA5-4917-968A-67C9FB3D8751}"/>
              </a:ext>
            </a:extLst>
          </p:cNvPr>
          <p:cNvSpPr txBox="1"/>
          <p:nvPr/>
        </p:nvSpPr>
        <p:spPr>
          <a:xfrm>
            <a:off x="565562" y="646635"/>
            <a:ext cx="803877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buClr>
                <a:srgbClr val="000000"/>
              </a:buClr>
              <a:buSzPts val="1100"/>
              <a:buNone/>
              <a:tabLst>
                <a:tab pos="463550" algn="l"/>
              </a:tabLst>
            </a:pPr>
            <a:r>
              <a:rPr lang="en-US" altLang="zh-CN" sz="16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16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、退出系统</a:t>
            </a:r>
            <a:endParaRPr lang="zh-CN" altLang="zh-CN" sz="1600" u="none" strike="noStrike" kern="100" spc="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54000" indent="457200" algn="l">
              <a:lnSpc>
                <a:spcPct val="150000"/>
              </a:lnSpc>
              <a:spcAft>
                <a:spcPts val="1300"/>
              </a:spcAft>
              <a:buNone/>
            </a:pPr>
            <a:r>
              <a:rPr lang="zh-TW" altLang="zh-CN" sz="1400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主函数中无限循环输出菜单用户在菜単页面下</a:t>
            </a:r>
            <a:r>
              <a:rPr lang="zh-TW" altLang="zh-CN" sz="14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TW" sz="1400" b="1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TW" altLang="zh-CN" sz="14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回车</a:t>
            </a:r>
            <a:r>
              <a:rPr lang="zh-TW" altLang="zh-CN" sz="1400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1400" b="1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exit</a:t>
            </a:r>
            <a:r>
              <a:rPr lang="en-US" altLang="zh-CN" sz="1400" b="1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(), </a:t>
            </a:r>
            <a:r>
              <a:rPr lang="zh-TW" altLang="zh-CN" sz="1400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即可退出</a:t>
            </a:r>
            <a:r>
              <a:rPr lang="zh-TW" altLang="zh-CN" sz="14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系统</a:t>
            </a:r>
            <a:r>
              <a:rPr lang="zh-CN" altLang="en-US" sz="1400" kern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。具体实现与结果</a:t>
            </a:r>
            <a:r>
              <a:rPr lang="zh-CN" altLang="en-US" sz="14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如下图</a:t>
            </a:r>
            <a:r>
              <a:rPr lang="zh-CN" altLang="en-US" sz="1400" kern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</a:t>
            </a:r>
            <a:r>
              <a:rPr lang="zh-CN" altLang="en-US" sz="1400" kern="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示</a:t>
            </a:r>
            <a:r>
              <a:rPr lang="zh-CN" altLang="en-US" sz="1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zh-CN" sz="14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xmlns="" id="{9FAE7D11-F767-414C-A3F4-4F92A6D35F34}"/>
              </a:ext>
            </a:extLst>
          </p:cNvPr>
          <p:cNvSpPr/>
          <p:nvPr/>
        </p:nvSpPr>
        <p:spPr bwMode="auto">
          <a:xfrm>
            <a:off x="4389893" y="3038841"/>
            <a:ext cx="792066" cy="4146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982" y="2004384"/>
            <a:ext cx="3545890" cy="20689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90" y="1667244"/>
            <a:ext cx="3725262" cy="25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8985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>
            <a:noFill/>
            <a:bevel/>
            <a:headEnd/>
            <a:tailEnd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23" name="文本框 2"/>
          <p:cNvSpPr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第五部分</a:t>
            </a:r>
          </a:p>
        </p:txBody>
      </p:sp>
      <p:grpSp>
        <p:nvGrpSpPr>
          <p:cNvPr id="31750" name="组合 11"/>
          <p:cNvGrpSpPr>
            <a:grpSpLocks/>
          </p:cNvGrpSpPr>
          <p:nvPr/>
        </p:nvGrpSpPr>
        <p:grpSpPr bwMode="auto">
          <a:xfrm>
            <a:off x="3825875" y="1350964"/>
            <a:ext cx="1918663" cy="1108763"/>
            <a:chOff x="31879" y="102100"/>
            <a:chExt cx="1167569" cy="1097068"/>
          </a:xfrm>
        </p:grpSpPr>
        <p:sp>
          <p:nvSpPr>
            <p:cNvPr id="30731" name="TextBox 4"/>
            <p:cNvSpPr>
              <a:spLocks noChangeArrowheads="1"/>
            </p:cNvSpPr>
            <p:nvPr/>
          </p:nvSpPr>
          <p:spPr bwMode="auto">
            <a:xfrm>
              <a:off x="36286" y="673853"/>
              <a:ext cx="1163162" cy="525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E90BE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conclusion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30732" name="文本框 8"/>
            <p:cNvSpPr>
              <a:spLocks noChangeArrowheads="1"/>
            </p:cNvSpPr>
            <p:nvPr/>
          </p:nvSpPr>
          <p:spPr bwMode="auto">
            <a:xfrm>
              <a:off x="31879" y="102100"/>
              <a:ext cx="754043" cy="439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总结</a:t>
              </a:r>
            </a:p>
          </p:txBody>
        </p:sp>
      </p:grpSp>
      <p:sp>
        <p:nvSpPr>
          <p:cNvPr id="31753" name="矩形 9"/>
          <p:cNvSpPr>
            <a:spLocks noChangeArrowheads="1"/>
          </p:cNvSpPr>
          <p:nvPr/>
        </p:nvSpPr>
        <p:spPr bwMode="auto">
          <a:xfrm>
            <a:off x="3805616" y="2787768"/>
            <a:ext cx="5318125" cy="2000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754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任意多边形 28"/>
          <p:cNvSpPr>
            <a:spLocks noChangeArrowheads="1"/>
          </p:cNvSpPr>
          <p:nvPr/>
        </p:nvSpPr>
        <p:spPr bwMode="auto">
          <a:xfrm rot="1723431">
            <a:off x="2647950" y="2428875"/>
            <a:ext cx="1817688" cy="1338263"/>
          </a:xfrm>
          <a:custGeom>
            <a:avLst/>
            <a:gdLst>
              <a:gd name="T0" fmla="*/ 1172437 w 2351321"/>
              <a:gd name="T1" fmla="*/ 0 h 1732770"/>
              <a:gd name="T2" fmla="*/ 1779847 w 2351321"/>
              <a:gd name="T3" fmla="*/ 573840 h 1732770"/>
              <a:gd name="T4" fmla="*/ 1772364 w 2351321"/>
              <a:gd name="T5" fmla="*/ 1338263 h 1732770"/>
              <a:gd name="T6" fmla="*/ 0 w 2351321"/>
              <a:gd name="T7" fmla="*/ 934112 h 1732770"/>
              <a:gd name="T8" fmla="*/ 1172437 w 2351321"/>
              <a:gd name="T9" fmla="*/ 0 h 17327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1321"/>
              <a:gd name="T16" fmla="*/ 0 h 1732770"/>
              <a:gd name="T17" fmla="*/ 2351321 w 2351321"/>
              <a:gd name="T18" fmla="*/ 1732770 h 17327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1321" h="1732770">
                <a:moveTo>
                  <a:pt x="1516639" y="0"/>
                </a:moveTo>
                <a:lnTo>
                  <a:pt x="2302371" y="743002"/>
                </a:lnTo>
                <a:cubicBezTo>
                  <a:pt x="2370314" y="1065730"/>
                  <a:pt x="2367934" y="1403106"/>
                  <a:pt x="2292691" y="1732770"/>
                </a:cubicBezTo>
                <a:lnTo>
                  <a:pt x="0" y="1209479"/>
                </a:lnTo>
                <a:lnTo>
                  <a:pt x="1516639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25400" cap="flat" cmpd="sng">
            <a:solidFill>
              <a:srgbClr val="FFFFFF"/>
            </a:solidFill>
            <a:bevel/>
            <a:headEnd/>
            <a:tailEnd/>
          </a:ln>
        </p:spPr>
        <p:txBody>
          <a:bodyPr lIns="2385060" tIns="1267461" rIns="133604" bIns="1612899" anchor="ctr"/>
          <a:lstStyle/>
          <a:p>
            <a:endParaRPr lang="zh-CN" altLang="en-US"/>
          </a:p>
        </p:txBody>
      </p:sp>
      <p:sp>
        <p:nvSpPr>
          <p:cNvPr id="37891" name="任意多边形 29"/>
          <p:cNvSpPr>
            <a:spLocks noChangeArrowheads="1"/>
          </p:cNvSpPr>
          <p:nvPr/>
        </p:nvSpPr>
        <p:spPr bwMode="auto">
          <a:xfrm rot="1723431">
            <a:off x="796925" y="1073150"/>
            <a:ext cx="3635375" cy="3635375"/>
          </a:xfrm>
          <a:custGeom>
            <a:avLst/>
            <a:gdLst>
              <a:gd name="T0" fmla="*/ 3822845 w 3413760"/>
              <a:gd name="T1" fmla="*/ 2366419 h 3413760"/>
              <a:gd name="T2" fmla="*/ 2775552 w 3413760"/>
              <a:gd name="T3" fmla="*/ 3679684 h 3413760"/>
              <a:gd name="T4" fmla="*/ 1935688 w 3413760"/>
              <a:gd name="T5" fmla="*/ 1935688 h 3413760"/>
              <a:gd name="T6" fmla="*/ 3822845 w 3413760"/>
              <a:gd name="T7" fmla="*/ 2366419 h 3413760"/>
              <a:gd name="T8" fmla="*/ 0 60000 65536"/>
              <a:gd name="T9" fmla="*/ 0 60000 65536"/>
              <a:gd name="T10" fmla="*/ 0 60000 65536"/>
              <a:gd name="T11" fmla="*/ 0 60000 65536"/>
              <a:gd name="T12" fmla="*/ 0 w 3413760"/>
              <a:gd name="T13" fmla="*/ 0 h 3413760"/>
              <a:gd name="T14" fmla="*/ 3413760 w 3413760"/>
              <a:gd name="T15" fmla="*/ 3413760 h 34137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13760" h="3413760">
                <a:moveTo>
                  <a:pt x="3370965" y="2086696"/>
                </a:moveTo>
                <a:cubicBezTo>
                  <a:pt x="3255378" y="2593118"/>
                  <a:pt x="2915472" y="3019346"/>
                  <a:pt x="2447467" y="3244726"/>
                </a:cubicBezTo>
                <a:lnTo>
                  <a:pt x="1706880" y="1706880"/>
                </a:lnTo>
                <a:lnTo>
                  <a:pt x="3370965" y="208669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25400" cap="flat" cmpd="sng">
            <a:solidFill>
              <a:srgbClr val="FFFFFF"/>
            </a:solidFill>
            <a:bevel/>
            <a:headEnd/>
            <a:tailEnd/>
          </a:ln>
        </p:spPr>
        <p:txBody>
          <a:bodyPr lIns="2244090" tIns="2081530" rIns="374650" bIns="781050" anchor="ctr"/>
          <a:lstStyle/>
          <a:p>
            <a:endParaRPr lang="zh-CN" altLang="en-US"/>
          </a:p>
        </p:txBody>
      </p:sp>
      <p:sp>
        <p:nvSpPr>
          <p:cNvPr id="37892" name="任意多边形 30"/>
          <p:cNvSpPr>
            <a:spLocks noChangeArrowheads="1"/>
          </p:cNvSpPr>
          <p:nvPr/>
        </p:nvSpPr>
        <p:spPr bwMode="auto">
          <a:xfrm rot="1723431">
            <a:off x="796925" y="1073150"/>
            <a:ext cx="3635375" cy="3635375"/>
          </a:xfrm>
          <a:custGeom>
            <a:avLst/>
            <a:gdLst>
              <a:gd name="T0" fmla="*/ 2775510 w 3413760"/>
              <a:gd name="T1" fmla="*/ 3679704 h 3413760"/>
              <a:gd name="T2" fmla="*/ 1095824 w 3413760"/>
              <a:gd name="T3" fmla="*/ 3679684 h 3413760"/>
              <a:gd name="T4" fmla="*/ 1935688 w 3413760"/>
              <a:gd name="T5" fmla="*/ 1935688 h 3413760"/>
              <a:gd name="T6" fmla="*/ 2775510 w 3413760"/>
              <a:gd name="T7" fmla="*/ 3679704 h 3413760"/>
              <a:gd name="T8" fmla="*/ 0 60000 65536"/>
              <a:gd name="T9" fmla="*/ 0 60000 65536"/>
              <a:gd name="T10" fmla="*/ 0 60000 65536"/>
              <a:gd name="T11" fmla="*/ 0 60000 65536"/>
              <a:gd name="T12" fmla="*/ 0 w 3413760"/>
              <a:gd name="T13" fmla="*/ 0 h 3413760"/>
              <a:gd name="T14" fmla="*/ 3413760 w 3413760"/>
              <a:gd name="T15" fmla="*/ 3413760 h 34137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13760" h="3413760">
                <a:moveTo>
                  <a:pt x="2447430" y="3244744"/>
                </a:moveTo>
                <a:cubicBezTo>
                  <a:pt x="1979433" y="3470105"/>
                  <a:pt x="1434283" y="3470099"/>
                  <a:pt x="966292" y="3244726"/>
                </a:cubicBezTo>
                <a:lnTo>
                  <a:pt x="1706880" y="1706880"/>
                </a:lnTo>
                <a:lnTo>
                  <a:pt x="2447430" y="32447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25400" cap="flat" cmpd="sng">
            <a:solidFill>
              <a:srgbClr val="FFFFFF"/>
            </a:solidFill>
            <a:bevel/>
            <a:headEnd/>
            <a:tailEnd/>
          </a:ln>
        </p:spPr>
        <p:txBody>
          <a:bodyPr lIns="1299210" tIns="2731771" rIns="1299210" bIns="130809" anchor="ctr"/>
          <a:lstStyle/>
          <a:p>
            <a:endParaRPr lang="zh-CN" altLang="en-US"/>
          </a:p>
        </p:txBody>
      </p:sp>
      <p:sp>
        <p:nvSpPr>
          <p:cNvPr id="37893" name="任意多边形 31"/>
          <p:cNvSpPr>
            <a:spLocks noChangeArrowheads="1"/>
          </p:cNvSpPr>
          <p:nvPr/>
        </p:nvSpPr>
        <p:spPr bwMode="auto">
          <a:xfrm rot="1723431">
            <a:off x="796925" y="1073150"/>
            <a:ext cx="3635375" cy="3635375"/>
          </a:xfrm>
          <a:custGeom>
            <a:avLst/>
            <a:gdLst>
              <a:gd name="T0" fmla="*/ 1095824 w 3413760"/>
              <a:gd name="T1" fmla="*/ 3679684 h 3413760"/>
              <a:gd name="T2" fmla="*/ 48532 w 3413760"/>
              <a:gd name="T3" fmla="*/ 2366419 h 3413760"/>
              <a:gd name="T4" fmla="*/ 1935688 w 3413760"/>
              <a:gd name="T5" fmla="*/ 1935688 h 3413760"/>
              <a:gd name="T6" fmla="*/ 1095824 w 3413760"/>
              <a:gd name="T7" fmla="*/ 3679684 h 3413760"/>
              <a:gd name="T8" fmla="*/ 0 60000 65536"/>
              <a:gd name="T9" fmla="*/ 0 60000 65536"/>
              <a:gd name="T10" fmla="*/ 0 60000 65536"/>
              <a:gd name="T11" fmla="*/ 0 60000 65536"/>
              <a:gd name="T12" fmla="*/ 0 w 3413760"/>
              <a:gd name="T13" fmla="*/ 0 h 3413760"/>
              <a:gd name="T14" fmla="*/ 3413760 w 3413760"/>
              <a:gd name="T15" fmla="*/ 3413760 h 34137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13760" h="3413760">
                <a:moveTo>
                  <a:pt x="966292" y="3244726"/>
                </a:moveTo>
                <a:cubicBezTo>
                  <a:pt x="498287" y="3019347"/>
                  <a:pt x="158382" y="2593118"/>
                  <a:pt x="42795" y="2086696"/>
                </a:cubicBezTo>
                <a:lnTo>
                  <a:pt x="1706880" y="1706880"/>
                </a:lnTo>
                <a:lnTo>
                  <a:pt x="966292" y="324472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25400" cap="flat" cmpd="sng">
            <a:solidFill>
              <a:srgbClr val="FFFFFF"/>
            </a:solidFill>
            <a:bevel/>
            <a:headEnd/>
            <a:tailEnd/>
          </a:ln>
        </p:spPr>
        <p:txBody>
          <a:bodyPr lIns="374650" tIns="2081530" rIns="2244090" bIns="781050" anchor="ctr"/>
          <a:lstStyle/>
          <a:p>
            <a:endParaRPr lang="zh-CN" altLang="en-US"/>
          </a:p>
        </p:txBody>
      </p:sp>
      <p:sp>
        <p:nvSpPr>
          <p:cNvPr id="37894" name="任意多边形 32"/>
          <p:cNvSpPr>
            <a:spLocks noChangeArrowheads="1"/>
          </p:cNvSpPr>
          <p:nvPr/>
        </p:nvSpPr>
        <p:spPr bwMode="auto">
          <a:xfrm rot="1723431">
            <a:off x="796925" y="1073150"/>
            <a:ext cx="3635375" cy="3635375"/>
          </a:xfrm>
          <a:custGeom>
            <a:avLst/>
            <a:gdLst>
              <a:gd name="T0" fmla="*/ 48532 w 3413760"/>
              <a:gd name="T1" fmla="*/ 2366417 h 3413760"/>
              <a:gd name="T2" fmla="*/ 422306 w 3413760"/>
              <a:gd name="T3" fmla="*/ 728807 h 3413760"/>
              <a:gd name="T4" fmla="*/ 1935688 w 3413760"/>
              <a:gd name="T5" fmla="*/ 1935688 h 3413760"/>
              <a:gd name="T6" fmla="*/ 48532 w 3413760"/>
              <a:gd name="T7" fmla="*/ 2366417 h 3413760"/>
              <a:gd name="T8" fmla="*/ 0 60000 65536"/>
              <a:gd name="T9" fmla="*/ 0 60000 65536"/>
              <a:gd name="T10" fmla="*/ 0 60000 65536"/>
              <a:gd name="T11" fmla="*/ 0 60000 65536"/>
              <a:gd name="T12" fmla="*/ 0 w 3413760"/>
              <a:gd name="T13" fmla="*/ 0 h 3413760"/>
              <a:gd name="T14" fmla="*/ 3413760 w 3413760"/>
              <a:gd name="T15" fmla="*/ 3413760 h 34137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13760" h="3413760">
                <a:moveTo>
                  <a:pt x="42795" y="2086695"/>
                </a:moveTo>
                <a:cubicBezTo>
                  <a:pt x="-72792" y="1580274"/>
                  <a:pt x="48519" y="1048777"/>
                  <a:pt x="372387" y="642658"/>
                </a:cubicBezTo>
                <a:lnTo>
                  <a:pt x="1706880" y="1706880"/>
                </a:lnTo>
                <a:lnTo>
                  <a:pt x="42795" y="208669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25400" cap="flat" cmpd="sng">
            <a:solidFill>
              <a:srgbClr val="FFFFFF"/>
            </a:solidFill>
            <a:bevel/>
            <a:headEnd/>
            <a:tailEnd/>
          </a:ln>
        </p:spPr>
        <p:txBody>
          <a:bodyPr lIns="124714" tIns="1258571" rIns="2376170" bIns="1604009" anchor="ctr"/>
          <a:lstStyle/>
          <a:p>
            <a:endParaRPr lang="zh-CN" altLang="en-US"/>
          </a:p>
        </p:txBody>
      </p:sp>
      <p:sp>
        <p:nvSpPr>
          <p:cNvPr id="37895" name="任意多边形 33"/>
          <p:cNvSpPr>
            <a:spLocks noChangeArrowheads="1"/>
          </p:cNvSpPr>
          <p:nvPr/>
        </p:nvSpPr>
        <p:spPr bwMode="auto">
          <a:xfrm rot="1723431">
            <a:off x="796925" y="1073150"/>
            <a:ext cx="3635375" cy="3635375"/>
          </a:xfrm>
          <a:custGeom>
            <a:avLst/>
            <a:gdLst>
              <a:gd name="T0" fmla="*/ 422306 w 3413760"/>
              <a:gd name="T1" fmla="*/ 728807 h 3413760"/>
              <a:gd name="T2" fmla="*/ 1935688 w 3413760"/>
              <a:gd name="T3" fmla="*/ 0 h 3413760"/>
              <a:gd name="T4" fmla="*/ 1935688 w 3413760"/>
              <a:gd name="T5" fmla="*/ 1935688 h 3413760"/>
              <a:gd name="T6" fmla="*/ 422306 w 3413760"/>
              <a:gd name="T7" fmla="*/ 728807 h 3413760"/>
              <a:gd name="T8" fmla="*/ 0 60000 65536"/>
              <a:gd name="T9" fmla="*/ 0 60000 65536"/>
              <a:gd name="T10" fmla="*/ 0 60000 65536"/>
              <a:gd name="T11" fmla="*/ 0 60000 65536"/>
              <a:gd name="T12" fmla="*/ 0 w 3413760"/>
              <a:gd name="T13" fmla="*/ 0 h 3413760"/>
              <a:gd name="T14" fmla="*/ 3413760 w 3413760"/>
              <a:gd name="T15" fmla="*/ 3413760 h 34137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13760" h="3413760">
                <a:moveTo>
                  <a:pt x="372387" y="642658"/>
                </a:moveTo>
                <a:cubicBezTo>
                  <a:pt x="696256" y="236539"/>
                  <a:pt x="1187434" y="0"/>
                  <a:pt x="1706880" y="0"/>
                </a:cubicBezTo>
                <a:lnTo>
                  <a:pt x="1706880" y="1706880"/>
                </a:lnTo>
                <a:lnTo>
                  <a:pt x="372387" y="64265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25400" cap="flat" cmpd="sng">
            <a:solidFill>
              <a:srgbClr val="FFFFFF"/>
            </a:solidFill>
            <a:bevel/>
            <a:headEnd/>
            <a:tailEnd/>
          </a:ln>
        </p:spPr>
        <p:txBody>
          <a:bodyPr lIns="776478" tIns="361951" rIns="1776222" bIns="2536189" anchor="ctr"/>
          <a:lstStyle/>
          <a:p>
            <a:endParaRPr lang="zh-CN" altLang="en-US"/>
          </a:p>
        </p:txBody>
      </p:sp>
      <p:sp>
        <p:nvSpPr>
          <p:cNvPr id="37896" name="椭圆 34"/>
          <p:cNvSpPr>
            <a:spLocks noChangeArrowheads="1"/>
          </p:cNvSpPr>
          <p:nvPr/>
        </p:nvSpPr>
        <p:spPr bwMode="auto">
          <a:xfrm>
            <a:off x="2374900" y="2659063"/>
            <a:ext cx="506413" cy="506412"/>
          </a:xfrm>
          <a:prstGeom prst="ellipse">
            <a:avLst/>
          </a:prstGeom>
          <a:solidFill>
            <a:srgbClr val="414455"/>
          </a:solidFill>
          <a:ln w="254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897" name="TextBox 35"/>
          <p:cNvSpPr>
            <a:spLocks noChangeArrowheads="1"/>
          </p:cNvSpPr>
          <p:nvPr/>
        </p:nvSpPr>
        <p:spPr bwMode="auto">
          <a:xfrm>
            <a:off x="2438400" y="2292350"/>
            <a:ext cx="404813" cy="34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898" name="TextBox 36"/>
          <p:cNvSpPr>
            <a:spLocks noChangeArrowheads="1"/>
          </p:cNvSpPr>
          <p:nvPr/>
        </p:nvSpPr>
        <p:spPr bwMode="auto">
          <a:xfrm>
            <a:off x="2063750" y="2433638"/>
            <a:ext cx="404813" cy="34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899" name="TextBox 37"/>
          <p:cNvSpPr>
            <a:spLocks noChangeArrowheads="1"/>
          </p:cNvSpPr>
          <p:nvPr/>
        </p:nvSpPr>
        <p:spPr bwMode="auto">
          <a:xfrm>
            <a:off x="1987550" y="2803525"/>
            <a:ext cx="404813" cy="34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900" name="TextBox 38"/>
          <p:cNvSpPr>
            <a:spLocks noChangeArrowheads="1"/>
          </p:cNvSpPr>
          <p:nvPr/>
        </p:nvSpPr>
        <p:spPr bwMode="auto">
          <a:xfrm>
            <a:off x="2205038" y="3106738"/>
            <a:ext cx="404812" cy="34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901" name="TextBox 39"/>
          <p:cNvSpPr>
            <a:spLocks noChangeArrowheads="1"/>
          </p:cNvSpPr>
          <p:nvPr/>
        </p:nvSpPr>
        <p:spPr bwMode="auto">
          <a:xfrm>
            <a:off x="2586038" y="3140075"/>
            <a:ext cx="404812" cy="34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902" name="TextBox 40"/>
          <p:cNvSpPr>
            <a:spLocks noChangeArrowheads="1"/>
          </p:cNvSpPr>
          <p:nvPr/>
        </p:nvSpPr>
        <p:spPr bwMode="auto">
          <a:xfrm>
            <a:off x="2870200" y="2838450"/>
            <a:ext cx="404813" cy="34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903" name="TextBox 41"/>
          <p:cNvSpPr>
            <a:spLocks noChangeArrowheads="1"/>
          </p:cNvSpPr>
          <p:nvPr/>
        </p:nvSpPr>
        <p:spPr bwMode="auto">
          <a:xfrm>
            <a:off x="2266156" y="1402828"/>
            <a:ext cx="868363" cy="30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学习指示</a:t>
            </a:r>
          </a:p>
        </p:txBody>
      </p:sp>
      <p:sp>
        <p:nvSpPr>
          <p:cNvPr id="37904" name="TextBox 42"/>
          <p:cNvSpPr>
            <a:spLocks noChangeArrowheads="1"/>
          </p:cNvSpPr>
          <p:nvPr/>
        </p:nvSpPr>
        <p:spPr bwMode="auto">
          <a:xfrm>
            <a:off x="981861" y="2820644"/>
            <a:ext cx="820738" cy="30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熟练操作</a:t>
            </a:r>
          </a:p>
        </p:txBody>
      </p:sp>
      <p:sp>
        <p:nvSpPr>
          <p:cNvPr id="37905" name="TextBox 43"/>
          <p:cNvSpPr>
            <a:spLocks noChangeArrowheads="1"/>
          </p:cNvSpPr>
          <p:nvPr/>
        </p:nvSpPr>
        <p:spPr bwMode="auto">
          <a:xfrm>
            <a:off x="1621727" y="3663950"/>
            <a:ext cx="865188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不断修改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906" name="TextBox 44"/>
          <p:cNvSpPr>
            <a:spLocks noChangeArrowheads="1"/>
          </p:cNvSpPr>
          <p:nvPr/>
        </p:nvSpPr>
        <p:spPr bwMode="auto">
          <a:xfrm>
            <a:off x="1247775" y="1677988"/>
            <a:ext cx="839788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巩固练习与运用</a:t>
            </a:r>
          </a:p>
        </p:txBody>
      </p:sp>
      <p:sp>
        <p:nvSpPr>
          <p:cNvPr id="37907" name="TextBox 45"/>
          <p:cNvSpPr>
            <a:spLocks noChangeArrowheads="1"/>
          </p:cNvSpPr>
          <p:nvPr/>
        </p:nvSpPr>
        <p:spPr bwMode="auto">
          <a:xfrm>
            <a:off x="2746072" y="3662098"/>
            <a:ext cx="825500" cy="30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</a:t>
            </a:r>
          </a:p>
        </p:txBody>
      </p:sp>
      <p:sp>
        <p:nvSpPr>
          <p:cNvPr id="37908" name="TextBox 46"/>
          <p:cNvSpPr>
            <a:spLocks noChangeArrowheads="1"/>
          </p:cNvSpPr>
          <p:nvPr/>
        </p:nvSpPr>
        <p:spPr bwMode="auto">
          <a:xfrm>
            <a:off x="3406088" y="2925316"/>
            <a:ext cx="811212" cy="30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成就</a:t>
            </a:r>
          </a:p>
        </p:txBody>
      </p:sp>
      <p:sp>
        <p:nvSpPr>
          <p:cNvPr id="37909" name="TextBox 47"/>
          <p:cNvSpPr>
            <a:spLocks noChangeArrowheads="1"/>
          </p:cNvSpPr>
          <p:nvPr/>
        </p:nvSpPr>
        <p:spPr bwMode="auto">
          <a:xfrm>
            <a:off x="6054936" y="521209"/>
            <a:ext cx="1041281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</a:t>
            </a:r>
          </a:p>
        </p:txBody>
      </p:sp>
      <p:sp>
        <p:nvSpPr>
          <p:cNvPr id="37911" name="直接连接符 49"/>
          <p:cNvSpPr>
            <a:spLocks noChangeShapeType="1"/>
          </p:cNvSpPr>
          <p:nvPr/>
        </p:nvSpPr>
        <p:spPr bwMode="auto">
          <a:xfrm>
            <a:off x="4687464" y="1176338"/>
            <a:ext cx="3730625" cy="1588"/>
          </a:xfrm>
          <a:prstGeom prst="line">
            <a:avLst/>
          </a:prstGeom>
          <a:noFill/>
          <a:ln w="19050">
            <a:solidFill>
              <a:srgbClr val="41445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5" name="TextBox 108"/>
          <p:cNvSpPr>
            <a:spLocks noChangeArrowheads="1"/>
          </p:cNvSpPr>
          <p:nvPr/>
        </p:nvSpPr>
        <p:spPr bwMode="auto">
          <a:xfrm>
            <a:off x="539750" y="266700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7916" name="组合 50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36891" name="矩形 51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892" name="矩形 52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56230" y="1440406"/>
            <a:ext cx="416412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2600"/>
              </a:lnSpc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本次设计的航班订票系统对航班的录入、查询、订票、退票、修改航班信息等功能设置基本满足了人们日常出行时的需求，但也还有很多不足之处。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ts val="2600"/>
              </a:lnSpc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这次课程设计受益非浅，学到了不少知识，同时也认识到自身的不足，需要加强自身训练，学以致用，学会自我总结，吸取教训，积累经验，在学习和实践中来不断的提升自己。</a:t>
            </a: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nimBg="1"/>
      <p:bldP spid="37894" grpId="0" animBg="1"/>
      <p:bldP spid="3789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4" descr="2457331_0829446140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38915" name="TextBox 56"/>
          <p:cNvSpPr>
            <a:spLocks noChangeArrowheads="1"/>
          </p:cNvSpPr>
          <p:nvPr/>
        </p:nvSpPr>
        <p:spPr bwMode="auto">
          <a:xfrm rot="-240000">
            <a:off x="3873913" y="2242253"/>
            <a:ext cx="287434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r>
              <a:rPr lang="zh-CN" altLang="en-US" sz="4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  <a:endParaRPr lang="en-US" altLang="zh-CN" sz="4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2"/>
          <p:cNvSpPr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第一部分</a:t>
            </a:r>
            <a:endParaRPr lang="zh-CN" altLang="en-US"/>
          </a:p>
        </p:txBody>
      </p:sp>
      <p:grpSp>
        <p:nvGrpSpPr>
          <p:cNvPr id="5127" name="组合 11"/>
          <p:cNvGrpSpPr>
            <a:grpSpLocks/>
          </p:cNvGrpSpPr>
          <p:nvPr/>
        </p:nvGrpSpPr>
        <p:grpSpPr bwMode="auto">
          <a:xfrm>
            <a:off x="3763147" y="1350963"/>
            <a:ext cx="4021272" cy="1187450"/>
            <a:chOff x="-7524" y="103322"/>
            <a:chExt cx="2926013" cy="1188995"/>
          </a:xfrm>
        </p:grpSpPr>
        <p:sp>
          <p:nvSpPr>
            <p:cNvPr id="4109" name="TextBox 4"/>
            <p:cNvSpPr>
              <a:spLocks noChangeArrowheads="1"/>
            </p:cNvSpPr>
            <p:nvPr/>
          </p:nvSpPr>
          <p:spPr bwMode="auto">
            <a:xfrm>
              <a:off x="-7524" y="760711"/>
              <a:ext cx="2926013" cy="53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000" b="1" dirty="0">
                  <a:solidFill>
                    <a:srgbClr val="0E90B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Impact" panose="020B0806030902050204" pitchFamily="34" charset="0"/>
                </a:rPr>
                <a:t>Demand analysis</a:t>
              </a:r>
              <a:endParaRPr lang="zh-CN" altLang="en-US" sz="3000" b="1" dirty="0">
                <a:solidFill>
                  <a:srgbClr val="0E90B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mpact" panose="020B0806030902050204" pitchFamily="34" charset="0"/>
              </a:endParaRPr>
            </a:p>
          </p:txBody>
        </p:sp>
        <p:sp>
          <p:nvSpPr>
            <p:cNvPr id="4110" name="文本框 8"/>
            <p:cNvSpPr>
              <a:spLocks noChangeArrowheads="1"/>
            </p:cNvSpPr>
            <p:nvPr/>
          </p:nvSpPr>
          <p:spPr bwMode="auto">
            <a:xfrm>
              <a:off x="50152" y="103322"/>
              <a:ext cx="1369555" cy="439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需求分析</a:t>
              </a:r>
            </a:p>
          </p:txBody>
        </p:sp>
      </p:grpSp>
      <p:sp>
        <p:nvSpPr>
          <p:cNvPr id="5130" name="矩形 9"/>
          <p:cNvSpPr>
            <a:spLocks noChangeArrowheads="1"/>
          </p:cNvSpPr>
          <p:nvPr/>
        </p:nvSpPr>
        <p:spPr bwMode="auto">
          <a:xfrm>
            <a:off x="3777264" y="2782829"/>
            <a:ext cx="5318125" cy="2000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1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7" name="组合 22"/>
          <p:cNvGrpSpPr>
            <a:grpSpLocks/>
          </p:cNvGrpSpPr>
          <p:nvPr/>
        </p:nvGrpSpPr>
        <p:grpSpPr bwMode="auto">
          <a:xfrm>
            <a:off x="5478463" y="3070225"/>
            <a:ext cx="2078037" cy="643051"/>
            <a:chOff x="0" y="0"/>
            <a:chExt cx="1985951" cy="604987"/>
          </a:xfrm>
        </p:grpSpPr>
        <p:sp>
          <p:nvSpPr>
            <p:cNvPr id="5133" name="TextBox 23"/>
            <p:cNvSpPr>
              <a:spLocks noChangeArrowheads="1"/>
            </p:cNvSpPr>
            <p:nvPr/>
          </p:nvSpPr>
          <p:spPr bwMode="auto">
            <a:xfrm>
              <a:off x="0" y="0"/>
              <a:ext cx="176545" cy="34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34" name="矩形 24"/>
            <p:cNvSpPr>
              <a:spLocks noChangeArrowheads="1"/>
            </p:cNvSpPr>
            <p:nvPr/>
          </p:nvSpPr>
          <p:spPr bwMode="auto">
            <a:xfrm>
              <a:off x="23339" y="295098"/>
              <a:ext cx="1962612" cy="309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2100"/>
                </a:lnSpc>
                <a:buFont typeface="Arial" panose="020B0604020202020204" pitchFamily="34" charset="0"/>
                <a:buNone/>
              </a:pPr>
              <a:endParaRPr lang="en-US" altLang="zh-CN" sz="1200" dirty="0">
                <a:solidFill>
                  <a:srgbClr val="3F3F3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6170" name="组合 25"/>
          <p:cNvGrpSpPr>
            <a:grpSpLocks/>
          </p:cNvGrpSpPr>
          <p:nvPr/>
        </p:nvGrpSpPr>
        <p:grpSpPr bwMode="auto">
          <a:xfrm>
            <a:off x="955675" y="3081338"/>
            <a:ext cx="2052638" cy="632715"/>
            <a:chOff x="0" y="0"/>
            <a:chExt cx="1962612" cy="595760"/>
          </a:xfrm>
        </p:grpSpPr>
        <p:sp>
          <p:nvSpPr>
            <p:cNvPr id="5131" name="TextBox 26"/>
            <p:cNvSpPr>
              <a:spLocks noChangeArrowheads="1"/>
            </p:cNvSpPr>
            <p:nvPr/>
          </p:nvSpPr>
          <p:spPr bwMode="auto">
            <a:xfrm>
              <a:off x="51912" y="0"/>
              <a:ext cx="176629" cy="34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32" name="矩形 27"/>
            <p:cNvSpPr>
              <a:spLocks noChangeArrowheads="1"/>
            </p:cNvSpPr>
            <p:nvPr/>
          </p:nvSpPr>
          <p:spPr bwMode="auto">
            <a:xfrm>
              <a:off x="0" y="285612"/>
              <a:ext cx="1962612" cy="31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2100"/>
                </a:lnSpc>
                <a:buFont typeface="Arial" panose="020B0604020202020204" pitchFamily="34" charset="0"/>
                <a:buNone/>
              </a:pPr>
              <a:endParaRPr lang="en-US" altLang="zh-CN" sz="1200" dirty="0">
                <a:solidFill>
                  <a:srgbClr val="3F3F3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6173" name="TextBox 108"/>
          <p:cNvSpPr>
            <a:spLocks noChangeArrowheads="1"/>
          </p:cNvSpPr>
          <p:nvPr/>
        </p:nvSpPr>
        <p:spPr bwMode="auto">
          <a:xfrm>
            <a:off x="566222" y="167472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需求分析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174" name="组合 29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2E4196A-5FA1-49C6-AE88-394236569FA4}"/>
              </a:ext>
            </a:extLst>
          </p:cNvPr>
          <p:cNvSpPr txBox="1"/>
          <p:nvPr/>
        </p:nvSpPr>
        <p:spPr>
          <a:xfrm>
            <a:off x="4114800" y="211587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71E08DD-A0FD-40B8-A784-A71480E23B41}"/>
              </a:ext>
            </a:extLst>
          </p:cNvPr>
          <p:cNvSpPr txBox="1"/>
          <p:nvPr/>
        </p:nvSpPr>
        <p:spPr>
          <a:xfrm>
            <a:off x="1403736" y="1218862"/>
            <a:ext cx="680831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随着经济</a:t>
            </a:r>
            <a:r>
              <a:rPr lang="zh-CN" altLang="zh-CN" sz="20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全球化</a:t>
            </a:r>
            <a:r>
              <a:rPr lang="zh-CN" altLang="en-US" sz="20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以及方便人们出行</a:t>
            </a:r>
            <a:r>
              <a:rPr lang="zh-CN" altLang="zh-CN" sz="20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，各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zh-CN" sz="20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机场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订票</a:t>
            </a:r>
            <a:r>
              <a:rPr lang="zh-CN" altLang="zh-CN" sz="20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0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功能也需提高</a:t>
            </a:r>
            <a:r>
              <a:rPr lang="zh-CN" altLang="zh-CN" sz="20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，需要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一个检索迅速、查找方便、易</a:t>
            </a:r>
            <a:r>
              <a:rPr lang="zh-CN" altLang="zh-CN" sz="20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0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、使用简单等</a:t>
            </a:r>
            <a:r>
              <a:rPr lang="zh-CN" altLang="zh-CN" sz="20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齐全方便的系统来</a:t>
            </a:r>
            <a:r>
              <a:rPr lang="zh-CN" altLang="zh-CN" sz="20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适应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20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20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与传统的人工用纸、笔记录办理订票、退票等相比，使用这个系统提高工作效率。</a:t>
            </a:r>
            <a:r>
              <a:rPr lang="zh-CN" altLang="en-US" sz="20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所以我们</a:t>
            </a:r>
            <a:r>
              <a:rPr lang="zh-CN" altLang="en-US" sz="20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以此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0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进行了系统设计。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7" name="组合 22"/>
          <p:cNvGrpSpPr>
            <a:grpSpLocks/>
          </p:cNvGrpSpPr>
          <p:nvPr/>
        </p:nvGrpSpPr>
        <p:grpSpPr bwMode="auto">
          <a:xfrm>
            <a:off x="5478463" y="3070225"/>
            <a:ext cx="2078037" cy="643051"/>
            <a:chOff x="0" y="0"/>
            <a:chExt cx="1985951" cy="604987"/>
          </a:xfrm>
        </p:grpSpPr>
        <p:sp>
          <p:nvSpPr>
            <p:cNvPr id="5133" name="TextBox 23"/>
            <p:cNvSpPr>
              <a:spLocks noChangeArrowheads="1"/>
            </p:cNvSpPr>
            <p:nvPr/>
          </p:nvSpPr>
          <p:spPr bwMode="auto">
            <a:xfrm>
              <a:off x="0" y="0"/>
              <a:ext cx="176545" cy="34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34" name="矩形 24"/>
            <p:cNvSpPr>
              <a:spLocks noChangeArrowheads="1"/>
            </p:cNvSpPr>
            <p:nvPr/>
          </p:nvSpPr>
          <p:spPr bwMode="auto">
            <a:xfrm>
              <a:off x="23339" y="295098"/>
              <a:ext cx="1962612" cy="309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2100"/>
                </a:lnSpc>
                <a:buFont typeface="Arial" panose="020B0604020202020204" pitchFamily="34" charset="0"/>
                <a:buNone/>
              </a:pPr>
              <a:endParaRPr lang="en-US" altLang="zh-CN" sz="1200" dirty="0">
                <a:solidFill>
                  <a:srgbClr val="3F3F3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6170" name="组合 25"/>
          <p:cNvGrpSpPr>
            <a:grpSpLocks/>
          </p:cNvGrpSpPr>
          <p:nvPr/>
        </p:nvGrpSpPr>
        <p:grpSpPr bwMode="auto">
          <a:xfrm>
            <a:off x="955675" y="3081338"/>
            <a:ext cx="2052638" cy="632715"/>
            <a:chOff x="0" y="0"/>
            <a:chExt cx="1962612" cy="595760"/>
          </a:xfrm>
        </p:grpSpPr>
        <p:sp>
          <p:nvSpPr>
            <p:cNvPr id="5131" name="TextBox 26"/>
            <p:cNvSpPr>
              <a:spLocks noChangeArrowheads="1"/>
            </p:cNvSpPr>
            <p:nvPr/>
          </p:nvSpPr>
          <p:spPr bwMode="auto">
            <a:xfrm>
              <a:off x="51912" y="0"/>
              <a:ext cx="176629" cy="34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32" name="矩形 27"/>
            <p:cNvSpPr>
              <a:spLocks noChangeArrowheads="1"/>
            </p:cNvSpPr>
            <p:nvPr/>
          </p:nvSpPr>
          <p:spPr bwMode="auto">
            <a:xfrm>
              <a:off x="0" y="285612"/>
              <a:ext cx="1962612" cy="31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2100"/>
                </a:lnSpc>
                <a:buFont typeface="Arial" panose="020B0604020202020204" pitchFamily="34" charset="0"/>
                <a:buNone/>
              </a:pPr>
              <a:endParaRPr lang="en-US" altLang="zh-CN" sz="1200" dirty="0">
                <a:solidFill>
                  <a:srgbClr val="3F3F3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6173" name="TextBox 108"/>
          <p:cNvSpPr>
            <a:spLocks noChangeArrowheads="1"/>
          </p:cNvSpPr>
          <p:nvPr/>
        </p:nvSpPr>
        <p:spPr bwMode="auto">
          <a:xfrm>
            <a:off x="583232" y="185322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需求分析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174" name="组合 29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D44D7A62-710A-4E4E-B0EC-1BA9FAA1C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38" y="644332"/>
            <a:ext cx="4928662" cy="389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27688" y="98761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总体流程图：</a:t>
            </a:r>
          </a:p>
        </p:txBody>
      </p:sp>
    </p:spTree>
    <p:extLst>
      <p:ext uri="{BB962C8B-B14F-4D97-AF65-F5344CB8AC3E}">
        <p14:creationId xmlns:p14="http://schemas.microsoft.com/office/powerpoint/2010/main" val="34444337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"/>
          <p:cNvGrpSpPr>
            <a:grpSpLocks/>
          </p:cNvGrpSpPr>
          <p:nvPr/>
        </p:nvGrpSpPr>
        <p:grpSpPr bwMode="auto">
          <a:xfrm>
            <a:off x="0" y="1130300"/>
            <a:ext cx="9144000" cy="381000"/>
            <a:chOff x="0" y="0"/>
            <a:chExt cx="9144000" cy="381000"/>
          </a:xfrm>
          <a:solidFill>
            <a:schemeClr val="accent1">
              <a:lumMod val="50000"/>
            </a:schemeClr>
          </a:solidFill>
        </p:grpSpPr>
        <p:sp>
          <p:nvSpPr>
            <p:cNvPr id="6159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44000" cy="381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160" name="Rectangle 3"/>
            <p:cNvSpPr>
              <a:spLocks noChangeArrowheads="1"/>
            </p:cNvSpPr>
            <p:nvPr/>
          </p:nvSpPr>
          <p:spPr bwMode="auto">
            <a:xfrm>
              <a:off x="4610100" y="0"/>
              <a:ext cx="4533900" cy="381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7173" name="Straight Connector 5"/>
          <p:cNvSpPr>
            <a:spLocks noChangeShapeType="1"/>
          </p:cNvSpPr>
          <p:nvPr/>
        </p:nvSpPr>
        <p:spPr bwMode="auto">
          <a:xfrm>
            <a:off x="4600575" y="1720850"/>
            <a:ext cx="0" cy="2590800"/>
          </a:xfrm>
          <a:prstGeom prst="line">
            <a:avLst/>
          </a:prstGeom>
          <a:noFill/>
          <a:ln w="9525">
            <a:solidFill>
              <a:srgbClr val="D8D8D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74" name="组合 2"/>
          <p:cNvGrpSpPr>
            <a:grpSpLocks/>
          </p:cNvGrpSpPr>
          <p:nvPr/>
        </p:nvGrpSpPr>
        <p:grpSpPr bwMode="auto">
          <a:xfrm>
            <a:off x="0" y="4483100"/>
            <a:ext cx="9144000" cy="104775"/>
            <a:chOff x="0" y="0"/>
            <a:chExt cx="9144000" cy="104775"/>
          </a:xfrm>
          <a:solidFill>
            <a:schemeClr val="accent1">
              <a:lumMod val="50000"/>
            </a:schemeClr>
          </a:solidFill>
        </p:grpSpPr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9144000" cy="104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4610100" y="0"/>
              <a:ext cx="4533900" cy="104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7177" name="Text Placeholder 5"/>
          <p:cNvSpPr>
            <a:spLocks noChangeArrowheads="1"/>
          </p:cNvSpPr>
          <p:nvPr/>
        </p:nvSpPr>
        <p:spPr bwMode="auto">
          <a:xfrm>
            <a:off x="4610100" y="1511300"/>
            <a:ext cx="403860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0875" indent="-250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001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0017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002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574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146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718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290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</a:pP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178" name="Text Placeholder 6"/>
          <p:cNvSpPr>
            <a:spLocks noChangeArrowheads="1"/>
          </p:cNvSpPr>
          <p:nvPr/>
        </p:nvSpPr>
        <p:spPr bwMode="auto">
          <a:xfrm>
            <a:off x="427195" y="1720850"/>
            <a:ext cx="4038600" cy="239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0875" indent="-250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001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0017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002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574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146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718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290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" indent="0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订票系统实现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）录入：可以录入航班情况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）查询：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可以分别通过航班号和城市进行查询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航班信息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）订票：可订票，如果航班已经无票，可以提供相关可选择航班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9" name="Text Placeholder 7"/>
          <p:cNvSpPr>
            <a:spLocks noChangeArrowheads="1"/>
          </p:cNvSpPr>
          <p:nvPr/>
        </p:nvSpPr>
        <p:spPr bwMode="auto">
          <a:xfrm>
            <a:off x="523875" y="1133475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0875" indent="-250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001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0017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002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574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146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718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290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流程系统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180" name="Text Placeholder 8"/>
          <p:cNvSpPr>
            <a:spLocks noChangeArrowheads="1"/>
          </p:cNvSpPr>
          <p:nvPr/>
        </p:nvSpPr>
        <p:spPr bwMode="auto">
          <a:xfrm>
            <a:off x="4624388" y="1133475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0875" indent="-250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001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0017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002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574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146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718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290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181" name="TextBox 108"/>
          <p:cNvSpPr>
            <a:spLocks noChangeArrowheads="1"/>
          </p:cNvSpPr>
          <p:nvPr/>
        </p:nvSpPr>
        <p:spPr bwMode="auto">
          <a:xfrm>
            <a:off x="539750" y="2667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订票流程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182" name="组合 14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6155" name="矩形 15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56" name="矩形 16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2E1D9179-0E07-4F64-A020-9C04D9960A8C}"/>
              </a:ext>
            </a:extLst>
          </p:cNvPr>
          <p:cNvSpPr txBox="1"/>
          <p:nvPr/>
        </p:nvSpPr>
        <p:spPr>
          <a:xfrm>
            <a:off x="4756475" y="2005568"/>
            <a:ext cx="39603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）退票：可退票，以及更改相关数据文件；客户信息，证件号，订票数据以及航班情况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）修改航班信息：当航班信息改变可以修改航班数据文件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5" name="文本框 2"/>
          <p:cNvSpPr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第二部分</a:t>
            </a:r>
          </a:p>
        </p:txBody>
      </p:sp>
      <p:grpSp>
        <p:nvGrpSpPr>
          <p:cNvPr id="14343" name="组合 11"/>
          <p:cNvGrpSpPr>
            <a:grpSpLocks/>
          </p:cNvGrpSpPr>
          <p:nvPr/>
        </p:nvGrpSpPr>
        <p:grpSpPr bwMode="auto">
          <a:xfrm>
            <a:off x="3825875" y="1317948"/>
            <a:ext cx="4821715" cy="1091641"/>
            <a:chOff x="82069" y="51268"/>
            <a:chExt cx="3368481" cy="1345433"/>
          </a:xfrm>
        </p:grpSpPr>
        <p:sp>
          <p:nvSpPr>
            <p:cNvPr id="13325" name="TextBox 4"/>
            <p:cNvSpPr>
              <a:spLocks noChangeArrowheads="1"/>
            </p:cNvSpPr>
            <p:nvPr/>
          </p:nvSpPr>
          <p:spPr bwMode="auto">
            <a:xfrm>
              <a:off x="82069" y="865095"/>
              <a:ext cx="3368481" cy="53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E90BE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Problem description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13326" name="文本框 8"/>
            <p:cNvSpPr>
              <a:spLocks noChangeArrowheads="1"/>
            </p:cNvSpPr>
            <p:nvPr/>
          </p:nvSpPr>
          <p:spPr bwMode="auto">
            <a:xfrm>
              <a:off x="105094" y="51268"/>
              <a:ext cx="885144" cy="50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200" b="1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系统</a:t>
              </a:r>
              <a:r>
                <a:rPr lang="zh-CN" altLang="en-US" sz="2200" b="1" dirty="0" smtClean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描述</a:t>
              </a:r>
              <a:endParaRPr lang="zh-CN" altLang="en-US" sz="2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4346" name="矩形 9"/>
          <p:cNvSpPr>
            <a:spLocks noChangeArrowheads="1"/>
          </p:cNvSpPr>
          <p:nvPr/>
        </p:nvSpPr>
        <p:spPr bwMode="auto">
          <a:xfrm>
            <a:off x="3825875" y="2787768"/>
            <a:ext cx="5318125" cy="2000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7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>
            <a:solidFill>
              <a:srgbClr val="395E8A"/>
            </a:solidFill>
            <a:bevel/>
            <a:headEnd/>
            <a:tailEnd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1"/>
          <p:cNvGrpSpPr>
            <a:grpSpLocks/>
          </p:cNvGrpSpPr>
          <p:nvPr/>
        </p:nvGrpSpPr>
        <p:grpSpPr bwMode="auto">
          <a:xfrm>
            <a:off x="5343525" y="1377950"/>
            <a:ext cx="3055938" cy="3222625"/>
            <a:chOff x="0" y="0"/>
            <a:chExt cx="5717080" cy="6027381"/>
          </a:xfrm>
        </p:grpSpPr>
        <p:sp>
          <p:nvSpPr>
            <p:cNvPr id="14362" name="任意多边形 2"/>
            <p:cNvSpPr>
              <a:spLocks noChangeArrowheads="1"/>
            </p:cNvSpPr>
            <p:nvPr/>
          </p:nvSpPr>
          <p:spPr bwMode="auto">
            <a:xfrm>
              <a:off x="2117828" y="2670176"/>
              <a:ext cx="2980266" cy="2980266"/>
            </a:xfrm>
            <a:custGeom>
              <a:avLst/>
              <a:gdLst>
                <a:gd name="T0" fmla="*/ 2115406 w 2980266"/>
                <a:gd name="T1" fmla="*/ 475169 h 2980266"/>
                <a:gd name="T2" fmla="*/ 2347223 w 2980266"/>
                <a:gd name="T3" fmla="*/ 280641 h 2980266"/>
                <a:gd name="T4" fmla="*/ 2532418 w 2980266"/>
                <a:gd name="T5" fmla="*/ 436038 h 2980266"/>
                <a:gd name="T6" fmla="*/ 2381100 w 2980266"/>
                <a:gd name="T7" fmla="*/ 698113 h 2980266"/>
                <a:gd name="T8" fmla="*/ 2621526 w 2980266"/>
                <a:gd name="T9" fmla="*/ 1114543 h 2980266"/>
                <a:gd name="T10" fmla="*/ 2924149 w 2980266"/>
                <a:gd name="T11" fmla="*/ 1114535 h 2980266"/>
                <a:gd name="T12" fmla="*/ 2966129 w 2980266"/>
                <a:gd name="T13" fmla="*/ 1352617 h 2980266"/>
                <a:gd name="T14" fmla="*/ 2681754 w 2980266"/>
                <a:gd name="T15" fmla="*/ 1456113 h 2980266"/>
                <a:gd name="T16" fmla="*/ 2598255 w 2980266"/>
                <a:gd name="T17" fmla="*/ 1929659 h 2980266"/>
                <a:gd name="T18" fmla="*/ 2830082 w 2980266"/>
                <a:gd name="T19" fmla="*/ 2124176 h 2980266"/>
                <a:gd name="T20" fmla="*/ 2709205 w 2980266"/>
                <a:gd name="T21" fmla="*/ 2333542 h 2980266"/>
                <a:gd name="T22" fmla="*/ 2424835 w 2980266"/>
                <a:gd name="T23" fmla="*/ 2230031 h 2980266"/>
                <a:gd name="T24" fmla="*/ 2056481 w 2980266"/>
                <a:gd name="T25" fmla="*/ 2539116 h 2980266"/>
                <a:gd name="T26" fmla="*/ 2109039 w 2980266"/>
                <a:gd name="T27" fmla="*/ 2837141 h 2980266"/>
                <a:gd name="T28" fmla="*/ 1881863 w 2980266"/>
                <a:gd name="T29" fmla="*/ 2919826 h 2980266"/>
                <a:gd name="T30" fmla="*/ 1730559 w 2980266"/>
                <a:gd name="T31" fmla="*/ 2657743 h 2980266"/>
                <a:gd name="T32" fmla="*/ 1249707 w 2980266"/>
                <a:gd name="T33" fmla="*/ 2657743 h 2980266"/>
                <a:gd name="T34" fmla="*/ 1098403 w 2980266"/>
                <a:gd name="T35" fmla="*/ 2919826 h 2980266"/>
                <a:gd name="T36" fmla="*/ 871227 w 2980266"/>
                <a:gd name="T37" fmla="*/ 2837141 h 2980266"/>
                <a:gd name="T38" fmla="*/ 923785 w 2980266"/>
                <a:gd name="T39" fmla="*/ 2539117 h 2980266"/>
                <a:gd name="T40" fmla="*/ 555431 w 2980266"/>
                <a:gd name="T41" fmla="*/ 2230032 h 2980266"/>
                <a:gd name="T42" fmla="*/ 271061 w 2980266"/>
                <a:gd name="T43" fmla="*/ 2333542 h 2980266"/>
                <a:gd name="T44" fmla="*/ 150184 w 2980266"/>
                <a:gd name="T45" fmla="*/ 2124176 h 2980266"/>
                <a:gd name="T46" fmla="*/ 382011 w 2980266"/>
                <a:gd name="T47" fmla="*/ 1929660 h 2980266"/>
                <a:gd name="T48" fmla="*/ 298512 w 2980266"/>
                <a:gd name="T49" fmla="*/ 1456114 h 2980266"/>
                <a:gd name="T50" fmla="*/ 14137 w 2980266"/>
                <a:gd name="T51" fmla="*/ 1352617 h 2980266"/>
                <a:gd name="T52" fmla="*/ 56117 w 2980266"/>
                <a:gd name="T53" fmla="*/ 1114535 h 2980266"/>
                <a:gd name="T54" fmla="*/ 358740 w 2980266"/>
                <a:gd name="T55" fmla="*/ 1114543 h 2980266"/>
                <a:gd name="T56" fmla="*/ 599166 w 2980266"/>
                <a:gd name="T57" fmla="*/ 698113 h 2980266"/>
                <a:gd name="T58" fmla="*/ 447848 w 2980266"/>
                <a:gd name="T59" fmla="*/ 436038 h 2980266"/>
                <a:gd name="T60" fmla="*/ 633043 w 2980266"/>
                <a:gd name="T61" fmla="*/ 280641 h 2980266"/>
                <a:gd name="T62" fmla="*/ 864860 w 2980266"/>
                <a:gd name="T63" fmla="*/ 475169 h 2980266"/>
                <a:gd name="T64" fmla="*/ 1316713 w 2980266"/>
                <a:gd name="T65" fmla="*/ 310708 h 2980266"/>
                <a:gd name="T66" fmla="*/ 1369255 w 2980266"/>
                <a:gd name="T67" fmla="*/ 12681 h 2980266"/>
                <a:gd name="T68" fmla="*/ 1611011 w 2980266"/>
                <a:gd name="T69" fmla="*/ 12681 h 2980266"/>
                <a:gd name="T70" fmla="*/ 1663553 w 2980266"/>
                <a:gd name="T71" fmla="*/ 310708 h 2980266"/>
                <a:gd name="T72" fmla="*/ 2115406 w 2980266"/>
                <a:gd name="T73" fmla="*/ 475169 h 298026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980266"/>
                <a:gd name="T112" fmla="*/ 0 h 2980266"/>
                <a:gd name="T113" fmla="*/ 2980266 w 2980266"/>
                <a:gd name="T114" fmla="*/ 2980266 h 298026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rgbClr val="414455"/>
            </a:solidFill>
            <a:ln w="25400" cap="flat" cmpd="sng">
              <a:solidFill>
                <a:srgbClr val="FFFFFF"/>
              </a:solidFill>
              <a:bevel/>
              <a:headEnd/>
              <a:tailEnd/>
            </a:ln>
          </p:spPr>
          <p:txBody>
            <a:bodyPr lIns="661396" tIns="760343" rIns="661396" bIns="812465" anchor="ctr"/>
            <a:lstStyle/>
            <a:p>
              <a:endParaRPr lang="zh-CN" altLang="en-US"/>
            </a:p>
          </p:txBody>
        </p:sp>
        <p:sp>
          <p:nvSpPr>
            <p:cNvPr id="14363" name="任意多边形 3"/>
            <p:cNvSpPr>
              <a:spLocks noChangeArrowheads="1"/>
            </p:cNvSpPr>
            <p:nvPr/>
          </p:nvSpPr>
          <p:spPr bwMode="auto">
            <a:xfrm>
              <a:off x="383855" y="1965749"/>
              <a:ext cx="2167466" cy="2167466"/>
            </a:xfrm>
            <a:custGeom>
              <a:avLst/>
              <a:gdLst>
                <a:gd name="T0" fmla="*/ 1621800 w 2167466"/>
                <a:gd name="T1" fmla="*/ 548964 h 2167466"/>
                <a:gd name="T2" fmla="*/ 1941574 w 2167466"/>
                <a:gd name="T3" fmla="*/ 452590 h 2167466"/>
                <a:gd name="T4" fmla="*/ 2059240 w 2167466"/>
                <a:gd name="T5" fmla="*/ 656392 h 2167466"/>
                <a:gd name="T6" fmla="*/ 1815890 w 2167466"/>
                <a:gd name="T7" fmla="*/ 885138 h 2167466"/>
                <a:gd name="T8" fmla="*/ 1815890 w 2167466"/>
                <a:gd name="T9" fmla="*/ 1282328 h 2167466"/>
                <a:gd name="T10" fmla="*/ 2059240 w 2167466"/>
                <a:gd name="T11" fmla="*/ 1511074 h 2167466"/>
                <a:gd name="T12" fmla="*/ 1941574 w 2167466"/>
                <a:gd name="T13" fmla="*/ 1714876 h 2167466"/>
                <a:gd name="T14" fmla="*/ 1621800 w 2167466"/>
                <a:gd name="T15" fmla="*/ 1618502 h 2167466"/>
                <a:gd name="T16" fmla="*/ 1277823 w 2167466"/>
                <a:gd name="T17" fmla="*/ 1817097 h 2167466"/>
                <a:gd name="T18" fmla="*/ 1201398 w 2167466"/>
                <a:gd name="T19" fmla="*/ 2142217 h 2167466"/>
                <a:gd name="T20" fmla="*/ 966068 w 2167466"/>
                <a:gd name="T21" fmla="*/ 2142217 h 2167466"/>
                <a:gd name="T22" fmla="*/ 889643 w 2167466"/>
                <a:gd name="T23" fmla="*/ 1817097 h 2167466"/>
                <a:gd name="T24" fmla="*/ 545666 w 2167466"/>
                <a:gd name="T25" fmla="*/ 1618502 h 2167466"/>
                <a:gd name="T26" fmla="*/ 225892 w 2167466"/>
                <a:gd name="T27" fmla="*/ 1714876 h 2167466"/>
                <a:gd name="T28" fmla="*/ 108226 w 2167466"/>
                <a:gd name="T29" fmla="*/ 1511074 h 2167466"/>
                <a:gd name="T30" fmla="*/ 351576 w 2167466"/>
                <a:gd name="T31" fmla="*/ 1282328 h 2167466"/>
                <a:gd name="T32" fmla="*/ 351576 w 2167466"/>
                <a:gd name="T33" fmla="*/ 885138 h 2167466"/>
                <a:gd name="T34" fmla="*/ 108226 w 2167466"/>
                <a:gd name="T35" fmla="*/ 656392 h 2167466"/>
                <a:gd name="T36" fmla="*/ 225892 w 2167466"/>
                <a:gd name="T37" fmla="*/ 452590 h 2167466"/>
                <a:gd name="T38" fmla="*/ 545666 w 2167466"/>
                <a:gd name="T39" fmla="*/ 548964 h 2167466"/>
                <a:gd name="T40" fmla="*/ 889643 w 2167466"/>
                <a:gd name="T41" fmla="*/ 350369 h 2167466"/>
                <a:gd name="T42" fmla="*/ 966068 w 2167466"/>
                <a:gd name="T43" fmla="*/ 25249 h 2167466"/>
                <a:gd name="T44" fmla="*/ 1201398 w 2167466"/>
                <a:gd name="T45" fmla="*/ 25249 h 2167466"/>
                <a:gd name="T46" fmla="*/ 1277823 w 2167466"/>
                <a:gd name="T47" fmla="*/ 350369 h 2167466"/>
                <a:gd name="T48" fmla="*/ 1621800 w 2167466"/>
                <a:gd name="T49" fmla="*/ 548964 h 21674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67466"/>
                <a:gd name="T76" fmla="*/ 0 h 2167466"/>
                <a:gd name="T77" fmla="*/ 2167466 w 2167466"/>
                <a:gd name="T78" fmla="*/ 2167466 h 21674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rgbClr val="414455"/>
            </a:solidFill>
            <a:ln w="25400" cap="flat" cmpd="sng">
              <a:solidFill>
                <a:srgbClr val="FFFFFF"/>
              </a:solidFill>
              <a:bevel/>
              <a:headEnd/>
              <a:tailEnd/>
            </a:ln>
          </p:spPr>
          <p:txBody>
            <a:bodyPr lIns="586306" tIns="589604" rIns="586306" bIns="589604" anchor="ctr"/>
            <a:lstStyle/>
            <a:p>
              <a:endParaRPr lang="zh-CN" altLang="en-US"/>
            </a:p>
          </p:txBody>
        </p:sp>
        <p:sp>
          <p:nvSpPr>
            <p:cNvPr id="14364" name="任意多边形 4"/>
            <p:cNvSpPr>
              <a:spLocks noChangeArrowheads="1"/>
            </p:cNvSpPr>
            <p:nvPr/>
          </p:nvSpPr>
          <p:spPr bwMode="auto">
            <a:xfrm>
              <a:off x="1359214" y="231775"/>
              <a:ext cx="2600961" cy="2600961"/>
            </a:xfrm>
            <a:custGeom>
              <a:avLst/>
              <a:gdLst>
                <a:gd name="T0" fmla="*/ 2383552 w 2123675"/>
                <a:gd name="T1" fmla="*/ 806810 h 2123675"/>
                <a:gd name="T2" fmla="*/ 2853523 w 2123675"/>
                <a:gd name="T3" fmla="*/ 665169 h 2123675"/>
                <a:gd name="T4" fmla="*/ 3026455 w 2123675"/>
                <a:gd name="T5" fmla="*/ 964695 h 2123675"/>
                <a:gd name="T6" fmla="*/ 2668805 w 2123675"/>
                <a:gd name="T7" fmla="*/ 1300883 h 2123675"/>
                <a:gd name="T8" fmla="*/ 2668805 w 2123675"/>
                <a:gd name="T9" fmla="*/ 1884632 h 2123675"/>
                <a:gd name="T10" fmla="*/ 3026455 w 2123675"/>
                <a:gd name="T11" fmla="*/ 2220820 h 2123675"/>
                <a:gd name="T12" fmla="*/ 2853523 w 2123675"/>
                <a:gd name="T13" fmla="*/ 2520346 h 2123675"/>
                <a:gd name="T14" fmla="*/ 2383552 w 2123675"/>
                <a:gd name="T15" fmla="*/ 2378705 h 2123675"/>
                <a:gd name="T16" fmla="*/ 1878010 w 2123675"/>
                <a:gd name="T17" fmla="*/ 2670579 h 2123675"/>
                <a:gd name="T18" fmla="*/ 1765688 w 2123675"/>
                <a:gd name="T19" fmla="*/ 3148406 h 2123675"/>
                <a:gd name="T20" fmla="*/ 1419826 w 2123675"/>
                <a:gd name="T21" fmla="*/ 3148406 h 2123675"/>
                <a:gd name="T22" fmla="*/ 1307505 w 2123675"/>
                <a:gd name="T23" fmla="*/ 2670579 h 2123675"/>
                <a:gd name="T24" fmla="*/ 801963 w 2123675"/>
                <a:gd name="T25" fmla="*/ 2378705 h 2123675"/>
                <a:gd name="T26" fmla="*/ 331992 w 2123675"/>
                <a:gd name="T27" fmla="*/ 2520346 h 2123675"/>
                <a:gd name="T28" fmla="*/ 159060 w 2123675"/>
                <a:gd name="T29" fmla="*/ 2220820 h 2123675"/>
                <a:gd name="T30" fmla="*/ 516710 w 2123675"/>
                <a:gd name="T31" fmla="*/ 1884632 h 2123675"/>
                <a:gd name="T32" fmla="*/ 516710 w 2123675"/>
                <a:gd name="T33" fmla="*/ 1300883 h 2123675"/>
                <a:gd name="T34" fmla="*/ 159060 w 2123675"/>
                <a:gd name="T35" fmla="*/ 964695 h 2123675"/>
                <a:gd name="T36" fmla="*/ 331992 w 2123675"/>
                <a:gd name="T37" fmla="*/ 665169 h 2123675"/>
                <a:gd name="T38" fmla="*/ 801963 w 2123675"/>
                <a:gd name="T39" fmla="*/ 806810 h 2123675"/>
                <a:gd name="T40" fmla="*/ 1307505 w 2123675"/>
                <a:gd name="T41" fmla="*/ 514936 h 2123675"/>
                <a:gd name="T42" fmla="*/ 1419826 w 2123675"/>
                <a:gd name="T43" fmla="*/ 37109 h 2123675"/>
                <a:gd name="T44" fmla="*/ 1765688 w 2123675"/>
                <a:gd name="T45" fmla="*/ 37109 h 2123675"/>
                <a:gd name="T46" fmla="*/ 1878010 w 2123675"/>
                <a:gd name="T47" fmla="*/ 514936 h 2123675"/>
                <a:gd name="T48" fmla="*/ 2383552 w 2123675"/>
                <a:gd name="T49" fmla="*/ 806810 h 21236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23675"/>
                <a:gd name="T76" fmla="*/ 0 h 2123675"/>
                <a:gd name="T77" fmla="*/ 2123675 w 2123675"/>
                <a:gd name="T78" fmla="*/ 2123675 h 21236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rgbClr val="414455"/>
            </a:solidFill>
            <a:ln w="25400" cap="flat" cmpd="sng">
              <a:solidFill>
                <a:srgbClr val="FFFFFF"/>
              </a:solidFill>
              <a:bevel/>
              <a:headEnd/>
              <a:tailEnd/>
            </a:ln>
          </p:spPr>
          <p:txBody>
            <a:bodyPr lIns="746337" tIns="746337" rIns="746338" bIns="746338" anchor="ctr"/>
            <a:lstStyle/>
            <a:p>
              <a:endParaRPr lang="zh-CN" altLang="en-US"/>
            </a:p>
          </p:txBody>
        </p:sp>
        <p:sp>
          <p:nvSpPr>
            <p:cNvPr id="14365" name="环形箭头 5"/>
            <p:cNvSpPr>
              <a:spLocks noChangeArrowheads="1"/>
            </p:cNvSpPr>
            <p:nvPr/>
          </p:nvSpPr>
          <p:spPr bwMode="auto">
            <a:xfrm>
              <a:off x="1902339" y="2212640"/>
              <a:ext cx="3814741" cy="3814741"/>
            </a:xfrm>
            <a:custGeom>
              <a:avLst/>
              <a:gdLst>
                <a:gd name="T0" fmla="*/ 636785708 w 21600"/>
                <a:gd name="T1" fmla="*/ 183556153 h 21600"/>
                <a:gd name="T2" fmla="*/ 300707732 w 21600"/>
                <a:gd name="T3" fmla="*/ 17809719 h 21600"/>
                <a:gd name="T4" fmla="*/ 608683076 w 21600"/>
                <a:gd name="T5" fmla="*/ 197903818 h 21600"/>
                <a:gd name="T6" fmla="*/ 648170237 w 21600"/>
                <a:gd name="T7" fmla="*/ 620348236 h 21600"/>
                <a:gd name="T8" fmla="*/ 506939519 w 21600"/>
                <a:gd name="T9" fmla="*/ 626960631 h 21600"/>
                <a:gd name="T10" fmla="*/ 500295865 w 21600"/>
                <a:gd name="T11" fmla="*/ 485698829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037" y="17390"/>
                  </a:moveTo>
                  <a:cubicBezTo>
                    <a:pt x="19678" y="15587"/>
                    <a:pt x="20588" y="13237"/>
                    <a:pt x="20588" y="10800"/>
                  </a:cubicBezTo>
                  <a:cubicBezTo>
                    <a:pt x="20588" y="5394"/>
                    <a:pt x="16205" y="1012"/>
                    <a:pt x="10800" y="1012"/>
                  </a:cubicBezTo>
                  <a:cubicBezTo>
                    <a:pt x="10431" y="1011"/>
                    <a:pt x="10064" y="1032"/>
                    <a:pt x="9698" y="1074"/>
                  </a:cubicBezTo>
                  <a:lnTo>
                    <a:pt x="9584" y="68"/>
                  </a:lnTo>
                  <a:cubicBezTo>
                    <a:pt x="9988" y="22"/>
                    <a:pt x="10393" y="0"/>
                    <a:pt x="10799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3489"/>
                    <a:pt x="20596" y="16082"/>
                    <a:pt x="18785" y="18071"/>
                  </a:cubicBezTo>
                  <a:lnTo>
                    <a:pt x="20781" y="19889"/>
                  </a:lnTo>
                  <a:lnTo>
                    <a:pt x="16253" y="20101"/>
                  </a:lnTo>
                  <a:lnTo>
                    <a:pt x="16040" y="15572"/>
                  </a:lnTo>
                  <a:lnTo>
                    <a:pt x="18037" y="17390"/>
                  </a:lnTo>
                  <a:close/>
                </a:path>
              </a:pathLst>
            </a:cu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形状 6"/>
            <p:cNvSpPr>
              <a:spLocks noChangeArrowheads="1"/>
            </p:cNvSpPr>
            <p:nvPr/>
          </p:nvSpPr>
          <p:spPr bwMode="auto">
            <a:xfrm>
              <a:off x="0" y="1480916"/>
              <a:ext cx="2771648" cy="2771648"/>
            </a:xfrm>
            <a:custGeom>
              <a:avLst/>
              <a:gdLst>
                <a:gd name="T0" fmla="*/ 330144980 w 21600"/>
                <a:gd name="T1" fmla="*/ 269552777 h 21600"/>
                <a:gd name="T2" fmla="*/ 113610365 w 21600"/>
                <a:gd name="T3" fmla="*/ 24335711 h 21600"/>
                <a:gd name="T4" fmla="*/ 310501951 w 21600"/>
                <a:gd name="T5" fmla="*/ 257730800 h 21600"/>
                <a:gd name="T6" fmla="*/ -43550674 w 21600"/>
                <a:gd name="T7" fmla="*/ 197895924 h 21600"/>
                <a:gd name="T8" fmla="*/ 7080021 w 21600"/>
                <a:gd name="T9" fmla="*/ 137139218 h 21600"/>
                <a:gd name="T10" fmla="*/ 67836855 w 21600"/>
                <a:gd name="T11" fmla="*/ 187786338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431" y="11649"/>
                  </a:moveTo>
                  <a:cubicBezTo>
                    <a:pt x="1870" y="16495"/>
                    <a:pt x="5933" y="20207"/>
                    <a:pt x="10800" y="20207"/>
                  </a:cubicBezTo>
                  <a:cubicBezTo>
                    <a:pt x="15995" y="20207"/>
                    <a:pt x="20207" y="15995"/>
                    <a:pt x="20207" y="10800"/>
                  </a:cubicBezTo>
                  <a:cubicBezTo>
                    <a:pt x="20207" y="5604"/>
                    <a:pt x="15995" y="1393"/>
                    <a:pt x="10800" y="1393"/>
                  </a:cubicBezTo>
                  <a:cubicBezTo>
                    <a:pt x="9553" y="1392"/>
                    <a:pt x="8319" y="1640"/>
                    <a:pt x="7169" y="2121"/>
                  </a:cubicBezTo>
                  <a:lnTo>
                    <a:pt x="6631" y="836"/>
                  </a:lnTo>
                  <a:cubicBezTo>
                    <a:pt x="7951" y="284"/>
                    <a:pt x="9368" y="0"/>
                    <a:pt x="10799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5213" y="21600"/>
                    <a:pt x="548" y="17339"/>
                    <a:pt x="44" y="11775"/>
                  </a:cubicBezTo>
                  <a:lnTo>
                    <a:pt x="-2645" y="12019"/>
                  </a:lnTo>
                  <a:lnTo>
                    <a:pt x="430" y="8329"/>
                  </a:lnTo>
                  <a:lnTo>
                    <a:pt x="4120" y="11405"/>
                  </a:lnTo>
                  <a:lnTo>
                    <a:pt x="1431" y="11649"/>
                  </a:lnTo>
                  <a:close/>
                </a:path>
              </a:pathLst>
            </a:cu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环形箭头 7"/>
            <p:cNvSpPr>
              <a:spLocks noChangeArrowheads="1"/>
            </p:cNvSpPr>
            <p:nvPr/>
          </p:nvSpPr>
          <p:spPr bwMode="auto">
            <a:xfrm>
              <a:off x="1106629" y="0"/>
              <a:ext cx="2988394" cy="2988394"/>
            </a:xfrm>
            <a:custGeom>
              <a:avLst/>
              <a:gdLst>
                <a:gd name="T0" fmla="*/ 10699972 w 21600"/>
                <a:gd name="T1" fmla="*/ 141070321 h 21600"/>
                <a:gd name="T2" fmla="*/ 13054301 w 21600"/>
                <a:gd name="T3" fmla="*/ 223185854 h 21600"/>
                <a:gd name="T4" fmla="*/ 34147797 w 21600"/>
                <a:gd name="T5" fmla="*/ 148918176 h 21600"/>
                <a:gd name="T6" fmla="*/ 14375005 w 21600"/>
                <a:gd name="T7" fmla="*/ 34147797 h 21600"/>
                <a:gd name="T8" fmla="*/ 104797859 w 21600"/>
                <a:gd name="T9" fmla="*/ 29247661 h 21600"/>
                <a:gd name="T10" fmla="*/ 109717087 w 21600"/>
                <a:gd name="T11" fmla="*/ 11968960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3722" y="4450"/>
                  </a:moveTo>
                  <a:cubicBezTo>
                    <a:pt x="2157" y="6195"/>
                    <a:pt x="1291" y="8456"/>
                    <a:pt x="1292" y="10800"/>
                  </a:cubicBezTo>
                  <a:cubicBezTo>
                    <a:pt x="1292" y="11069"/>
                    <a:pt x="1303" y="11337"/>
                    <a:pt x="1326" y="11606"/>
                  </a:cubicBezTo>
                  <a:lnTo>
                    <a:pt x="38" y="11715"/>
                  </a:lnTo>
                  <a:cubicBezTo>
                    <a:pt x="12" y="11411"/>
                    <a:pt x="0" y="11105"/>
                    <a:pt x="0" y="10800"/>
                  </a:cubicBezTo>
                  <a:cubicBezTo>
                    <a:pt x="-1" y="8137"/>
                    <a:pt x="983" y="5569"/>
                    <a:pt x="2761" y="3587"/>
                  </a:cubicBezTo>
                  <a:lnTo>
                    <a:pt x="751" y="1784"/>
                  </a:lnTo>
                  <a:lnTo>
                    <a:pt x="5475" y="1528"/>
                  </a:lnTo>
                  <a:lnTo>
                    <a:pt x="5732" y="6253"/>
                  </a:lnTo>
                  <a:lnTo>
                    <a:pt x="3722" y="4450"/>
                  </a:lnTo>
                  <a:close/>
                </a:path>
              </a:pathLst>
            </a:cu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9" name="组合 8"/>
          <p:cNvGrpSpPr>
            <a:grpSpLocks/>
          </p:cNvGrpSpPr>
          <p:nvPr/>
        </p:nvGrpSpPr>
        <p:grpSpPr bwMode="auto">
          <a:xfrm>
            <a:off x="1027113" y="1238250"/>
            <a:ext cx="3562350" cy="613661"/>
            <a:chOff x="0" y="0"/>
            <a:chExt cx="4750103" cy="818312"/>
          </a:xfrm>
        </p:grpSpPr>
        <p:sp>
          <p:nvSpPr>
            <p:cNvPr id="14360" name="矩形 9"/>
            <p:cNvSpPr>
              <a:spLocks noChangeArrowheads="1"/>
            </p:cNvSpPr>
            <p:nvPr/>
          </p:nvSpPr>
          <p:spPr bwMode="auto">
            <a:xfrm>
              <a:off x="0" y="369332"/>
              <a:ext cx="4750103" cy="448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endParaRPr lang="zh-CN" altLang="en-US" sz="1200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61" name="文本框 26"/>
            <p:cNvSpPr>
              <a:spLocks noChangeArrowheads="1"/>
            </p:cNvSpPr>
            <p:nvPr/>
          </p:nvSpPr>
          <p:spPr bwMode="auto">
            <a:xfrm>
              <a:off x="0" y="0"/>
              <a:ext cx="246324" cy="410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372" name="组合 12"/>
          <p:cNvGrpSpPr>
            <a:grpSpLocks/>
          </p:cNvGrpSpPr>
          <p:nvPr/>
        </p:nvGrpSpPr>
        <p:grpSpPr bwMode="auto">
          <a:xfrm>
            <a:off x="965726" y="1771298"/>
            <a:ext cx="3562350" cy="905029"/>
            <a:chOff x="-81855" y="-796431"/>
            <a:chExt cx="4750103" cy="1206849"/>
          </a:xfrm>
        </p:grpSpPr>
        <p:sp>
          <p:nvSpPr>
            <p:cNvPr id="14358" name="矩形 13"/>
            <p:cNvSpPr>
              <a:spLocks noChangeArrowheads="1"/>
            </p:cNvSpPr>
            <p:nvPr/>
          </p:nvSpPr>
          <p:spPr bwMode="auto">
            <a:xfrm>
              <a:off x="-81855" y="-796431"/>
              <a:ext cx="4750103" cy="448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endParaRPr lang="zh-CN" altLang="en-US" sz="1200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59" name="文本框 30"/>
            <p:cNvSpPr>
              <a:spLocks noChangeArrowheads="1"/>
            </p:cNvSpPr>
            <p:nvPr/>
          </p:nvSpPr>
          <p:spPr bwMode="auto">
            <a:xfrm flipH="1">
              <a:off x="246324" y="281080"/>
              <a:ext cx="60963" cy="129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375" name="组合 16"/>
          <p:cNvGrpSpPr>
            <a:grpSpLocks/>
          </p:cNvGrpSpPr>
          <p:nvPr/>
        </p:nvGrpSpPr>
        <p:grpSpPr bwMode="auto">
          <a:xfrm>
            <a:off x="1027113" y="3432175"/>
            <a:ext cx="3562350" cy="614155"/>
            <a:chOff x="0" y="0"/>
            <a:chExt cx="4750103" cy="817513"/>
          </a:xfrm>
        </p:grpSpPr>
        <p:sp>
          <p:nvSpPr>
            <p:cNvPr id="14356" name="矩形 17"/>
            <p:cNvSpPr>
              <a:spLocks noChangeArrowheads="1"/>
            </p:cNvSpPr>
            <p:nvPr/>
          </p:nvSpPr>
          <p:spPr bwMode="auto">
            <a:xfrm>
              <a:off x="0" y="369332"/>
              <a:ext cx="4750103" cy="448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endParaRPr lang="zh-CN" altLang="en-US" sz="1200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57" name="文本框 34"/>
            <p:cNvSpPr>
              <a:spLocks noChangeArrowheads="1"/>
            </p:cNvSpPr>
            <p:nvPr/>
          </p:nvSpPr>
          <p:spPr bwMode="auto">
            <a:xfrm>
              <a:off x="0" y="0"/>
              <a:ext cx="246324" cy="40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4342" name="Freeform 7"/>
          <p:cNvSpPr>
            <a:spLocks noChangeAspect="1" noEditPoints="1" noChangeArrowheads="1"/>
          </p:cNvSpPr>
          <p:nvPr/>
        </p:nvSpPr>
        <p:spPr bwMode="auto">
          <a:xfrm>
            <a:off x="6961188" y="3363913"/>
            <a:ext cx="579437" cy="433387"/>
          </a:xfrm>
          <a:custGeom>
            <a:avLst/>
            <a:gdLst>
              <a:gd name="T0" fmla="*/ 586317677 w 527"/>
              <a:gd name="T1" fmla="*/ 355718330 h 394"/>
              <a:gd name="T2" fmla="*/ 50773854 w 527"/>
              <a:gd name="T3" fmla="*/ 355718330 h 394"/>
              <a:gd name="T4" fmla="*/ 10880661 w 527"/>
              <a:gd name="T5" fmla="*/ 434363771 h 394"/>
              <a:gd name="T6" fmla="*/ 626210870 w 527"/>
              <a:gd name="T7" fmla="*/ 434363771 h 394"/>
              <a:gd name="T8" fmla="*/ 586317677 w 527"/>
              <a:gd name="T9" fmla="*/ 355718330 h 394"/>
              <a:gd name="T10" fmla="*/ 251451469 w 527"/>
              <a:gd name="T11" fmla="*/ 415005451 h 394"/>
              <a:gd name="T12" fmla="*/ 268376087 w 527"/>
              <a:gd name="T13" fmla="*/ 383547495 h 394"/>
              <a:gd name="T14" fmla="*/ 371133247 w 527"/>
              <a:gd name="T15" fmla="*/ 383547495 h 394"/>
              <a:gd name="T16" fmla="*/ 385640062 w 527"/>
              <a:gd name="T17" fmla="*/ 415005451 h 394"/>
              <a:gd name="T18" fmla="*/ 251451469 w 527"/>
              <a:gd name="T19" fmla="*/ 415005451 h 394"/>
              <a:gd name="T20" fmla="*/ 577854818 w 527"/>
              <a:gd name="T21" fmla="*/ 338779938 h 394"/>
              <a:gd name="T22" fmla="*/ 577854818 w 527"/>
              <a:gd name="T23" fmla="*/ 336360010 h 394"/>
              <a:gd name="T24" fmla="*/ 577854818 w 527"/>
              <a:gd name="T25" fmla="*/ 335150047 h 394"/>
              <a:gd name="T26" fmla="*/ 577854818 w 527"/>
              <a:gd name="T27" fmla="*/ 14519564 h 394"/>
              <a:gd name="T28" fmla="*/ 562139651 w 527"/>
              <a:gd name="T29" fmla="*/ 0 h 394"/>
              <a:gd name="T30" fmla="*/ 74951880 w 527"/>
              <a:gd name="T31" fmla="*/ 0 h 394"/>
              <a:gd name="T32" fmla="*/ 59236713 w 527"/>
              <a:gd name="T33" fmla="*/ 14519564 h 394"/>
              <a:gd name="T34" fmla="*/ 59236713 w 527"/>
              <a:gd name="T35" fmla="*/ 335150047 h 394"/>
              <a:gd name="T36" fmla="*/ 60445065 w 527"/>
              <a:gd name="T37" fmla="*/ 336360010 h 394"/>
              <a:gd name="T38" fmla="*/ 59236713 w 527"/>
              <a:gd name="T39" fmla="*/ 338779938 h 394"/>
              <a:gd name="T40" fmla="*/ 59236713 w 527"/>
              <a:gd name="T41" fmla="*/ 338779938 h 394"/>
              <a:gd name="T42" fmla="*/ 577854818 w 527"/>
              <a:gd name="T43" fmla="*/ 338779938 h 394"/>
              <a:gd name="T44" fmla="*/ 540379428 w 527"/>
              <a:gd name="T45" fmla="*/ 313370700 h 394"/>
              <a:gd name="T46" fmla="*/ 96712103 w 527"/>
              <a:gd name="T47" fmla="*/ 313370700 h 394"/>
              <a:gd name="T48" fmla="*/ 96712103 w 527"/>
              <a:gd name="T49" fmla="*/ 36297811 h 394"/>
              <a:gd name="T50" fmla="*/ 540379428 w 527"/>
              <a:gd name="T51" fmla="*/ 36297811 h 394"/>
              <a:gd name="T52" fmla="*/ 540379428 w 527"/>
              <a:gd name="T53" fmla="*/ 313370700 h 394"/>
              <a:gd name="T54" fmla="*/ 635882080 w 527"/>
              <a:gd name="T55" fmla="*/ 451303263 h 394"/>
              <a:gd name="T56" fmla="*/ 1209451 w 527"/>
              <a:gd name="T57" fmla="*/ 451303263 h 394"/>
              <a:gd name="T58" fmla="*/ 0 w 527"/>
              <a:gd name="T59" fmla="*/ 454933154 h 394"/>
              <a:gd name="T60" fmla="*/ 14506816 w 527"/>
              <a:gd name="T61" fmla="*/ 476711400 h 394"/>
              <a:gd name="T62" fmla="*/ 622584716 w 527"/>
              <a:gd name="T63" fmla="*/ 476711400 h 394"/>
              <a:gd name="T64" fmla="*/ 637091531 w 527"/>
              <a:gd name="T65" fmla="*/ 454933154 h 394"/>
              <a:gd name="T66" fmla="*/ 635882080 w 527"/>
              <a:gd name="T67" fmla="*/ 451303263 h 39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527"/>
              <a:gd name="T103" fmla="*/ 0 h 394"/>
              <a:gd name="T104" fmla="*/ 527 w 527"/>
              <a:gd name="T105" fmla="*/ 394 h 394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527" h="394">
                <a:moveTo>
                  <a:pt x="485" y="294"/>
                </a:moveTo>
                <a:cubicBezTo>
                  <a:pt x="42" y="294"/>
                  <a:pt x="42" y="294"/>
                  <a:pt x="42" y="294"/>
                </a:cubicBezTo>
                <a:cubicBezTo>
                  <a:pt x="9" y="359"/>
                  <a:pt x="9" y="359"/>
                  <a:pt x="9" y="359"/>
                </a:cubicBezTo>
                <a:cubicBezTo>
                  <a:pt x="518" y="359"/>
                  <a:pt x="518" y="359"/>
                  <a:pt x="518" y="359"/>
                </a:cubicBezTo>
                <a:lnTo>
                  <a:pt x="485" y="294"/>
                </a:lnTo>
                <a:close/>
                <a:moveTo>
                  <a:pt x="208" y="343"/>
                </a:moveTo>
                <a:cubicBezTo>
                  <a:pt x="222" y="317"/>
                  <a:pt x="222" y="317"/>
                  <a:pt x="222" y="317"/>
                </a:cubicBezTo>
                <a:cubicBezTo>
                  <a:pt x="307" y="317"/>
                  <a:pt x="307" y="317"/>
                  <a:pt x="307" y="317"/>
                </a:cubicBezTo>
                <a:cubicBezTo>
                  <a:pt x="319" y="343"/>
                  <a:pt x="319" y="343"/>
                  <a:pt x="319" y="343"/>
                </a:cubicBezTo>
                <a:lnTo>
                  <a:pt x="208" y="343"/>
                </a:lnTo>
                <a:close/>
                <a:moveTo>
                  <a:pt x="478" y="280"/>
                </a:moveTo>
                <a:cubicBezTo>
                  <a:pt x="478" y="279"/>
                  <a:pt x="478" y="279"/>
                  <a:pt x="478" y="278"/>
                </a:cubicBezTo>
                <a:cubicBezTo>
                  <a:pt x="478" y="278"/>
                  <a:pt x="478" y="278"/>
                  <a:pt x="478" y="277"/>
                </a:cubicBezTo>
                <a:cubicBezTo>
                  <a:pt x="478" y="12"/>
                  <a:pt x="478" y="12"/>
                  <a:pt x="478" y="12"/>
                </a:cubicBezTo>
                <a:cubicBezTo>
                  <a:pt x="478" y="5"/>
                  <a:pt x="472" y="0"/>
                  <a:pt x="46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0"/>
                  <a:pt x="49" y="5"/>
                  <a:pt x="49" y="12"/>
                </a:cubicBezTo>
                <a:cubicBezTo>
                  <a:pt x="49" y="277"/>
                  <a:pt x="49" y="277"/>
                  <a:pt x="49" y="277"/>
                </a:cubicBezTo>
                <a:cubicBezTo>
                  <a:pt x="49" y="278"/>
                  <a:pt x="50" y="278"/>
                  <a:pt x="50" y="278"/>
                </a:cubicBezTo>
                <a:cubicBezTo>
                  <a:pt x="50" y="279"/>
                  <a:pt x="49" y="279"/>
                  <a:pt x="49" y="280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478" y="280"/>
                  <a:pt x="478" y="280"/>
                  <a:pt x="478" y="280"/>
                </a:cubicBezTo>
                <a:close/>
                <a:moveTo>
                  <a:pt x="447" y="259"/>
                </a:moveTo>
                <a:cubicBezTo>
                  <a:pt x="80" y="259"/>
                  <a:pt x="80" y="259"/>
                  <a:pt x="80" y="259"/>
                </a:cubicBezTo>
                <a:cubicBezTo>
                  <a:pt x="80" y="30"/>
                  <a:pt x="80" y="30"/>
                  <a:pt x="80" y="30"/>
                </a:cubicBezTo>
                <a:cubicBezTo>
                  <a:pt x="447" y="30"/>
                  <a:pt x="447" y="30"/>
                  <a:pt x="447" y="30"/>
                </a:cubicBezTo>
                <a:lnTo>
                  <a:pt x="447" y="259"/>
                </a:lnTo>
                <a:close/>
                <a:moveTo>
                  <a:pt x="526" y="373"/>
                </a:moveTo>
                <a:cubicBezTo>
                  <a:pt x="1" y="373"/>
                  <a:pt x="1" y="373"/>
                  <a:pt x="1" y="373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382"/>
                  <a:pt x="6" y="394"/>
                  <a:pt x="12" y="394"/>
                </a:cubicBezTo>
                <a:cubicBezTo>
                  <a:pt x="515" y="394"/>
                  <a:pt x="515" y="394"/>
                  <a:pt x="515" y="394"/>
                </a:cubicBezTo>
                <a:cubicBezTo>
                  <a:pt x="521" y="394"/>
                  <a:pt x="527" y="382"/>
                  <a:pt x="527" y="376"/>
                </a:cubicBezTo>
                <a:lnTo>
                  <a:pt x="526" y="3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14343" name="Group 10"/>
          <p:cNvGrpSpPr>
            <a:grpSpLocks/>
          </p:cNvGrpSpPr>
          <p:nvPr/>
        </p:nvGrpSpPr>
        <p:grpSpPr bwMode="auto">
          <a:xfrm>
            <a:off x="5840413" y="2701925"/>
            <a:ext cx="563562" cy="565150"/>
            <a:chOff x="0" y="0"/>
            <a:chExt cx="381" cy="381"/>
          </a:xfrm>
        </p:grpSpPr>
        <p:sp>
          <p:nvSpPr>
            <p:cNvPr id="14354" name="Freeform 11"/>
            <p:cNvSpPr>
              <a:spLocks noChangeArrowheads="1"/>
            </p:cNvSpPr>
            <p:nvPr/>
          </p:nvSpPr>
          <p:spPr bwMode="auto">
            <a:xfrm>
              <a:off x="0" y="23"/>
              <a:ext cx="362" cy="358"/>
            </a:xfrm>
            <a:custGeom>
              <a:avLst/>
              <a:gdLst>
                <a:gd name="T0" fmla="*/ 682 w 95"/>
                <a:gd name="T1" fmla="*/ 0 h 94"/>
                <a:gd name="T2" fmla="*/ 0 w 95"/>
                <a:gd name="T3" fmla="*/ 682 h 94"/>
                <a:gd name="T4" fmla="*/ 682 w 95"/>
                <a:gd name="T5" fmla="*/ 1363 h 94"/>
                <a:gd name="T6" fmla="*/ 1379 w 95"/>
                <a:gd name="T7" fmla="*/ 682 h 94"/>
                <a:gd name="T8" fmla="*/ 682 w 95"/>
                <a:gd name="T9" fmla="*/ 682 h 94"/>
                <a:gd name="T10" fmla="*/ 682 w 95"/>
                <a:gd name="T11" fmla="*/ 0 h 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"/>
                <a:gd name="T19" fmla="*/ 0 h 94"/>
                <a:gd name="T20" fmla="*/ 95 w 95"/>
                <a:gd name="T21" fmla="*/ 94 h 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" h="94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21" y="94"/>
                    <a:pt x="47" y="94"/>
                  </a:cubicBezTo>
                  <a:cubicBezTo>
                    <a:pt x="73" y="94"/>
                    <a:pt x="95" y="73"/>
                    <a:pt x="95" y="47"/>
                  </a:cubicBezTo>
                  <a:cubicBezTo>
                    <a:pt x="47" y="47"/>
                    <a:pt x="47" y="47"/>
                    <a:pt x="47" y="47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Freeform 12"/>
            <p:cNvSpPr>
              <a:spLocks noChangeArrowheads="1"/>
            </p:cNvSpPr>
            <p:nvPr/>
          </p:nvSpPr>
          <p:spPr bwMode="auto">
            <a:xfrm>
              <a:off x="202" y="0"/>
              <a:ext cx="179" cy="179"/>
            </a:xfrm>
            <a:custGeom>
              <a:avLst/>
              <a:gdLst>
                <a:gd name="T0" fmla="*/ 0 w 47"/>
                <a:gd name="T1" fmla="*/ 0 h 47"/>
                <a:gd name="T2" fmla="*/ 0 w 47"/>
                <a:gd name="T3" fmla="*/ 682 h 47"/>
                <a:gd name="T4" fmla="*/ 682 w 47"/>
                <a:gd name="T5" fmla="*/ 682 h 47"/>
                <a:gd name="T6" fmla="*/ 0 w 47"/>
                <a:gd name="T7" fmla="*/ 0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7"/>
                <a:gd name="T14" fmla="*/ 47 w 47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7">
                  <a:moveTo>
                    <a:pt x="0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21"/>
                    <a:pt x="26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4" name="组合 24"/>
          <p:cNvGrpSpPr>
            <a:grpSpLocks/>
          </p:cNvGrpSpPr>
          <p:nvPr/>
        </p:nvGrpSpPr>
        <p:grpSpPr bwMode="auto">
          <a:xfrm>
            <a:off x="6548438" y="1882775"/>
            <a:ext cx="414337" cy="579438"/>
            <a:chOff x="0" y="0"/>
            <a:chExt cx="553400" cy="774253"/>
          </a:xfrm>
        </p:grpSpPr>
        <p:sp>
          <p:nvSpPr>
            <p:cNvPr id="14352" name="Freeform 10"/>
            <p:cNvSpPr>
              <a:spLocks noChangeArrowheads="1"/>
            </p:cNvSpPr>
            <p:nvPr/>
          </p:nvSpPr>
          <p:spPr bwMode="auto">
            <a:xfrm>
              <a:off x="76156" y="0"/>
              <a:ext cx="309701" cy="142158"/>
            </a:xfrm>
            <a:custGeom>
              <a:avLst/>
              <a:gdLst>
                <a:gd name="T0" fmla="*/ 1649733869 w 50"/>
                <a:gd name="T1" fmla="*/ 840444277 h 23"/>
                <a:gd name="T2" fmla="*/ 1918294188 w 50"/>
                <a:gd name="T3" fmla="*/ 0 h 23"/>
                <a:gd name="T4" fmla="*/ 575486398 w 50"/>
                <a:gd name="T5" fmla="*/ 0 h 23"/>
                <a:gd name="T6" fmla="*/ 767315198 w 50"/>
                <a:gd name="T7" fmla="*/ 802240859 h 23"/>
                <a:gd name="T8" fmla="*/ 0 w 50"/>
                <a:gd name="T9" fmla="*/ 420225229 h 23"/>
                <a:gd name="T10" fmla="*/ 38365760 w 50"/>
                <a:gd name="T11" fmla="*/ 534829300 h 23"/>
                <a:gd name="T12" fmla="*/ 728949438 w 50"/>
                <a:gd name="T13" fmla="*/ 878647694 h 23"/>
                <a:gd name="T14" fmla="*/ 767315198 w 50"/>
                <a:gd name="T15" fmla="*/ 840444277 h 23"/>
                <a:gd name="T16" fmla="*/ 1649733869 w 50"/>
                <a:gd name="T17" fmla="*/ 840444277 h 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"/>
                <a:gd name="T28" fmla="*/ 0 h 23"/>
                <a:gd name="T29" fmla="*/ 50 w 50"/>
                <a:gd name="T30" fmla="*/ 23 h 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" h="23">
                  <a:moveTo>
                    <a:pt x="43" y="22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7" y="17"/>
                    <a:pt x="8" y="8"/>
                    <a:pt x="0" y="1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8" y="11"/>
                    <a:pt x="16" y="20"/>
                    <a:pt x="19" y="23"/>
                  </a:cubicBezTo>
                  <a:cubicBezTo>
                    <a:pt x="20" y="22"/>
                    <a:pt x="20" y="22"/>
                    <a:pt x="20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Freeform 11"/>
            <p:cNvSpPr>
              <a:spLocks noEditPoints="1" noChangeArrowheads="1"/>
            </p:cNvSpPr>
            <p:nvPr/>
          </p:nvSpPr>
          <p:spPr bwMode="auto">
            <a:xfrm>
              <a:off x="0" y="142158"/>
              <a:ext cx="553400" cy="632095"/>
            </a:xfrm>
            <a:custGeom>
              <a:avLst/>
              <a:gdLst>
                <a:gd name="T0" fmla="*/ 2147483646 w 89"/>
                <a:gd name="T1" fmla="*/ 75323631 h 103"/>
                <a:gd name="T2" fmla="*/ 2147483646 w 89"/>
                <a:gd name="T3" fmla="*/ 75323631 h 103"/>
                <a:gd name="T4" fmla="*/ 1159895310 w 89"/>
                <a:gd name="T5" fmla="*/ 75323631 h 103"/>
                <a:gd name="T6" fmla="*/ 1198558694 w 89"/>
                <a:gd name="T7" fmla="*/ 0 h 103"/>
                <a:gd name="T8" fmla="*/ 618614148 w 89"/>
                <a:gd name="T9" fmla="*/ 0 h 103"/>
                <a:gd name="T10" fmla="*/ 541287380 w 89"/>
                <a:gd name="T11" fmla="*/ 75323631 h 103"/>
                <a:gd name="T12" fmla="*/ 850594454 w 89"/>
                <a:gd name="T13" fmla="*/ 188302942 h 103"/>
                <a:gd name="T14" fmla="*/ 1043905157 w 89"/>
                <a:gd name="T15" fmla="*/ 150641126 h 103"/>
                <a:gd name="T16" fmla="*/ 0 w 89"/>
                <a:gd name="T17" fmla="*/ 2147483646 h 103"/>
                <a:gd name="T18" fmla="*/ 1739846074 w 89"/>
                <a:gd name="T19" fmla="*/ 2147483646 h 103"/>
                <a:gd name="T20" fmla="*/ 2147483646 w 89"/>
                <a:gd name="T21" fmla="*/ 2147483646 h 103"/>
                <a:gd name="T22" fmla="*/ 2147483646 w 89"/>
                <a:gd name="T23" fmla="*/ 75323631 h 103"/>
                <a:gd name="T24" fmla="*/ 2147483646 w 89"/>
                <a:gd name="T25" fmla="*/ 2147483646 h 103"/>
                <a:gd name="T26" fmla="*/ 1894499611 w 89"/>
                <a:gd name="T27" fmla="*/ 2147483646 h 103"/>
                <a:gd name="T28" fmla="*/ 1894499611 w 89"/>
                <a:gd name="T29" fmla="*/ 2147483646 h 103"/>
                <a:gd name="T30" fmla="*/ 1585192537 w 89"/>
                <a:gd name="T31" fmla="*/ 2147483646 h 103"/>
                <a:gd name="T32" fmla="*/ 1585192537 w 89"/>
                <a:gd name="T33" fmla="*/ 2147483646 h 103"/>
                <a:gd name="T34" fmla="*/ 1237222079 w 89"/>
                <a:gd name="T35" fmla="*/ 2147483646 h 103"/>
                <a:gd name="T36" fmla="*/ 1043905157 w 89"/>
                <a:gd name="T37" fmla="*/ 2147483646 h 103"/>
                <a:gd name="T38" fmla="*/ 1043905157 w 89"/>
                <a:gd name="T39" fmla="*/ 2147483646 h 103"/>
                <a:gd name="T40" fmla="*/ 1314548847 w 89"/>
                <a:gd name="T41" fmla="*/ 2147483646 h 103"/>
                <a:gd name="T42" fmla="*/ 1314548847 w 89"/>
                <a:gd name="T43" fmla="*/ 2147483646 h 103"/>
                <a:gd name="T44" fmla="*/ 1430539000 w 89"/>
                <a:gd name="T45" fmla="*/ 2147483646 h 103"/>
                <a:gd name="T46" fmla="*/ 1739846074 w 89"/>
                <a:gd name="T47" fmla="*/ 2147483646 h 103"/>
                <a:gd name="T48" fmla="*/ 2010489764 w 89"/>
                <a:gd name="T49" fmla="*/ 2147483646 h 103"/>
                <a:gd name="T50" fmla="*/ 2126479917 w 89"/>
                <a:gd name="T51" fmla="*/ 2147483646 h 103"/>
                <a:gd name="T52" fmla="*/ 2010489764 w 89"/>
                <a:gd name="T53" fmla="*/ 2109006446 h 103"/>
                <a:gd name="T54" fmla="*/ 1662519306 w 89"/>
                <a:gd name="T55" fmla="*/ 1996027136 h 103"/>
                <a:gd name="T56" fmla="*/ 1237222079 w 89"/>
                <a:gd name="T57" fmla="*/ 1807724195 h 103"/>
                <a:gd name="T58" fmla="*/ 1121231926 w 89"/>
                <a:gd name="T59" fmla="*/ 1468773990 h 103"/>
                <a:gd name="T60" fmla="*/ 1275885463 w 89"/>
                <a:gd name="T61" fmla="*/ 1092161970 h 103"/>
                <a:gd name="T62" fmla="*/ 1585192537 w 89"/>
                <a:gd name="T63" fmla="*/ 941520845 h 103"/>
                <a:gd name="T64" fmla="*/ 1585192537 w 89"/>
                <a:gd name="T65" fmla="*/ 715556087 h 103"/>
                <a:gd name="T66" fmla="*/ 1894499611 w 89"/>
                <a:gd name="T67" fmla="*/ 715556087 h 103"/>
                <a:gd name="T68" fmla="*/ 1894499611 w 89"/>
                <a:gd name="T69" fmla="*/ 941520845 h 103"/>
                <a:gd name="T70" fmla="*/ 2147483646 w 89"/>
                <a:gd name="T71" fmla="*/ 1092161970 h 103"/>
                <a:gd name="T72" fmla="*/ 2147483646 w 89"/>
                <a:gd name="T73" fmla="*/ 1468773990 h 103"/>
                <a:gd name="T74" fmla="*/ 2147483646 w 89"/>
                <a:gd name="T75" fmla="*/ 1506435806 h 103"/>
                <a:gd name="T76" fmla="*/ 2087816533 w 89"/>
                <a:gd name="T77" fmla="*/ 1506435806 h 103"/>
                <a:gd name="T78" fmla="*/ 2087816533 w 89"/>
                <a:gd name="T79" fmla="*/ 1468773990 h 103"/>
                <a:gd name="T80" fmla="*/ 2010489764 w 89"/>
                <a:gd name="T81" fmla="*/ 1242809233 h 103"/>
                <a:gd name="T82" fmla="*/ 1739846074 w 89"/>
                <a:gd name="T83" fmla="*/ 1167485602 h 103"/>
                <a:gd name="T84" fmla="*/ 1469202384 w 89"/>
                <a:gd name="T85" fmla="*/ 1242809233 h 103"/>
                <a:gd name="T86" fmla="*/ 1391875616 w 89"/>
                <a:gd name="T87" fmla="*/ 1468773990 h 103"/>
                <a:gd name="T88" fmla="*/ 1469202384 w 89"/>
                <a:gd name="T89" fmla="*/ 1619415116 h 103"/>
                <a:gd name="T90" fmla="*/ 1778509458 w 89"/>
                <a:gd name="T91" fmla="*/ 1770062379 h 103"/>
                <a:gd name="T92" fmla="*/ 2147483646 w 89"/>
                <a:gd name="T93" fmla="*/ 1958365321 h 103"/>
                <a:gd name="T94" fmla="*/ 2147483646 w 89"/>
                <a:gd name="T95" fmla="*/ 2147483646 h 103"/>
                <a:gd name="T96" fmla="*/ 2147483646 w 89"/>
                <a:gd name="T97" fmla="*/ 2147483646 h 10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9"/>
                <a:gd name="T148" fmla="*/ 0 h 103"/>
                <a:gd name="T149" fmla="*/ 89 w 89"/>
                <a:gd name="T150" fmla="*/ 103 h 10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9" h="103">
                  <a:moveTo>
                    <a:pt x="58" y="2"/>
                  </a:moveTo>
                  <a:cubicBezTo>
                    <a:pt x="58" y="2"/>
                    <a:pt x="58" y="2"/>
                    <a:pt x="58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2"/>
                    <a:pt x="20" y="3"/>
                    <a:pt x="16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4"/>
                    <a:pt x="19" y="5"/>
                    <a:pt x="22" y="5"/>
                  </a:cubicBezTo>
                  <a:cubicBezTo>
                    <a:pt x="24" y="5"/>
                    <a:pt x="26" y="4"/>
                    <a:pt x="27" y="4"/>
                  </a:cubicBezTo>
                  <a:cubicBezTo>
                    <a:pt x="11" y="15"/>
                    <a:pt x="0" y="40"/>
                    <a:pt x="0" y="58"/>
                  </a:cubicBezTo>
                  <a:cubicBezTo>
                    <a:pt x="0" y="83"/>
                    <a:pt x="20" y="103"/>
                    <a:pt x="45" y="103"/>
                  </a:cubicBezTo>
                  <a:cubicBezTo>
                    <a:pt x="69" y="103"/>
                    <a:pt x="89" y="83"/>
                    <a:pt x="89" y="58"/>
                  </a:cubicBezTo>
                  <a:cubicBezTo>
                    <a:pt x="89" y="38"/>
                    <a:pt x="76" y="11"/>
                    <a:pt x="58" y="2"/>
                  </a:cubicBezTo>
                  <a:close/>
                  <a:moveTo>
                    <a:pt x="57" y="73"/>
                  </a:moveTo>
                  <a:cubicBezTo>
                    <a:pt x="55" y="75"/>
                    <a:pt x="52" y="76"/>
                    <a:pt x="49" y="77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37" y="76"/>
                    <a:pt x="34" y="75"/>
                    <a:pt x="32" y="73"/>
                  </a:cubicBezTo>
                  <a:cubicBezTo>
                    <a:pt x="28" y="70"/>
                    <a:pt x="27" y="67"/>
                    <a:pt x="27" y="6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5"/>
                    <a:pt x="35" y="67"/>
                    <a:pt x="37" y="69"/>
                  </a:cubicBezTo>
                  <a:cubicBezTo>
                    <a:pt x="39" y="70"/>
                    <a:pt x="41" y="71"/>
                    <a:pt x="45" y="71"/>
                  </a:cubicBezTo>
                  <a:cubicBezTo>
                    <a:pt x="48" y="71"/>
                    <a:pt x="50" y="70"/>
                    <a:pt x="52" y="69"/>
                  </a:cubicBezTo>
                  <a:cubicBezTo>
                    <a:pt x="54" y="67"/>
                    <a:pt x="55" y="65"/>
                    <a:pt x="55" y="62"/>
                  </a:cubicBezTo>
                  <a:cubicBezTo>
                    <a:pt x="55" y="60"/>
                    <a:pt x="54" y="58"/>
                    <a:pt x="52" y="56"/>
                  </a:cubicBezTo>
                  <a:cubicBezTo>
                    <a:pt x="51" y="55"/>
                    <a:pt x="48" y="54"/>
                    <a:pt x="43" y="53"/>
                  </a:cubicBezTo>
                  <a:cubicBezTo>
                    <a:pt x="38" y="52"/>
                    <a:pt x="35" y="50"/>
                    <a:pt x="32" y="48"/>
                  </a:cubicBezTo>
                  <a:cubicBezTo>
                    <a:pt x="30" y="45"/>
                    <a:pt x="29" y="42"/>
                    <a:pt x="29" y="39"/>
                  </a:cubicBezTo>
                  <a:cubicBezTo>
                    <a:pt x="29" y="35"/>
                    <a:pt x="30" y="31"/>
                    <a:pt x="33" y="29"/>
                  </a:cubicBezTo>
                  <a:cubicBezTo>
                    <a:pt x="35" y="27"/>
                    <a:pt x="38" y="26"/>
                    <a:pt x="41" y="25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25"/>
                    <a:pt x="55" y="27"/>
                    <a:pt x="57" y="29"/>
                  </a:cubicBezTo>
                  <a:cubicBezTo>
                    <a:pt x="60" y="31"/>
                    <a:pt x="62" y="35"/>
                    <a:pt x="62" y="39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6"/>
                    <a:pt x="53" y="34"/>
                    <a:pt x="52" y="33"/>
                  </a:cubicBezTo>
                  <a:cubicBezTo>
                    <a:pt x="50" y="32"/>
                    <a:pt x="48" y="31"/>
                    <a:pt x="45" y="31"/>
                  </a:cubicBezTo>
                  <a:cubicBezTo>
                    <a:pt x="42" y="31"/>
                    <a:pt x="40" y="32"/>
                    <a:pt x="38" y="33"/>
                  </a:cubicBezTo>
                  <a:cubicBezTo>
                    <a:pt x="37" y="34"/>
                    <a:pt x="36" y="36"/>
                    <a:pt x="36" y="39"/>
                  </a:cubicBezTo>
                  <a:cubicBezTo>
                    <a:pt x="36" y="41"/>
                    <a:pt x="37" y="42"/>
                    <a:pt x="38" y="43"/>
                  </a:cubicBezTo>
                  <a:cubicBezTo>
                    <a:pt x="40" y="45"/>
                    <a:pt x="42" y="46"/>
                    <a:pt x="46" y="47"/>
                  </a:cubicBezTo>
                  <a:cubicBezTo>
                    <a:pt x="52" y="48"/>
                    <a:pt x="56" y="50"/>
                    <a:pt x="58" y="52"/>
                  </a:cubicBezTo>
                  <a:cubicBezTo>
                    <a:pt x="61" y="55"/>
                    <a:pt x="63" y="58"/>
                    <a:pt x="63" y="62"/>
                  </a:cubicBezTo>
                  <a:cubicBezTo>
                    <a:pt x="63" y="66"/>
                    <a:pt x="61" y="70"/>
                    <a:pt x="57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85" name="文本框 43"/>
          <p:cNvSpPr>
            <a:spLocks noChangeArrowheads="1"/>
          </p:cNvSpPr>
          <p:nvPr/>
        </p:nvSpPr>
        <p:spPr bwMode="auto">
          <a:xfrm>
            <a:off x="6081713" y="1152525"/>
            <a:ext cx="75406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414455"/>
                </a:solidFill>
                <a:sym typeface="Arial" panose="020B0604020202020204" pitchFamily="34" charset="0"/>
              </a:rPr>
              <a:t>45%</a:t>
            </a:r>
            <a:endParaRPr lang="zh-CN" altLang="en-US" sz="2400" b="1">
              <a:solidFill>
                <a:srgbClr val="414455"/>
              </a:solidFill>
              <a:sym typeface="Arial" panose="020B0604020202020204" pitchFamily="34" charset="0"/>
            </a:endParaRPr>
          </a:p>
        </p:txBody>
      </p:sp>
      <p:sp>
        <p:nvSpPr>
          <p:cNvPr id="15386" name="文本框 44"/>
          <p:cNvSpPr>
            <a:spLocks noChangeArrowheads="1"/>
          </p:cNvSpPr>
          <p:nvPr/>
        </p:nvSpPr>
        <p:spPr bwMode="auto">
          <a:xfrm>
            <a:off x="5058340" y="2341894"/>
            <a:ext cx="7524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414455"/>
                </a:solidFill>
                <a:sym typeface="Arial" panose="020B0604020202020204" pitchFamily="34" charset="0"/>
              </a:rPr>
              <a:t>68%</a:t>
            </a:r>
            <a:endParaRPr lang="zh-CN" altLang="en-US" sz="2400" b="1" dirty="0">
              <a:solidFill>
                <a:srgbClr val="414455"/>
              </a:solidFill>
              <a:sym typeface="Arial" panose="020B0604020202020204" pitchFamily="34" charset="0"/>
            </a:endParaRPr>
          </a:p>
        </p:txBody>
      </p:sp>
      <p:sp>
        <p:nvSpPr>
          <p:cNvPr id="15387" name="文本框 45"/>
          <p:cNvSpPr>
            <a:spLocks noChangeArrowheads="1"/>
          </p:cNvSpPr>
          <p:nvPr/>
        </p:nvSpPr>
        <p:spPr bwMode="auto">
          <a:xfrm>
            <a:off x="7364301" y="4355615"/>
            <a:ext cx="754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414455"/>
                </a:solidFill>
                <a:sym typeface="Arial" panose="020B0604020202020204" pitchFamily="34" charset="0"/>
              </a:rPr>
              <a:t>75%</a:t>
            </a:r>
            <a:endParaRPr lang="zh-CN" altLang="en-US" sz="2400" b="1" dirty="0">
              <a:solidFill>
                <a:srgbClr val="414455"/>
              </a:solidFill>
              <a:sym typeface="Arial" panose="020B0604020202020204" pitchFamily="34" charset="0"/>
            </a:endParaRPr>
          </a:p>
        </p:txBody>
      </p:sp>
      <p:sp>
        <p:nvSpPr>
          <p:cNvPr id="15388" name="TextBox 108"/>
          <p:cNvSpPr>
            <a:spLocks noChangeArrowheads="1"/>
          </p:cNvSpPr>
          <p:nvPr/>
        </p:nvSpPr>
        <p:spPr bwMode="auto">
          <a:xfrm>
            <a:off x="539750" y="2667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描述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389" name="组合 31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4350" name="矩形 32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51" name="矩形 33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B77D54FA-8363-49EE-A63D-CDA12A738BCE}"/>
              </a:ext>
            </a:extLst>
          </p:cNvPr>
          <p:cNvSpPr txBox="1"/>
          <p:nvPr/>
        </p:nvSpPr>
        <p:spPr>
          <a:xfrm>
            <a:off x="129046" y="925596"/>
            <a:ext cx="4936066" cy="3760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ts val="2600"/>
              </a:lnSpc>
            </a:pP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本系统使用</a:t>
            </a:r>
            <a:r>
              <a:rPr lang="en-US" altLang="zh-CN" sz="16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Dev C++</a:t>
            </a:r>
            <a:r>
              <a:rPr lang="zh-CN" altLang="zh-CN" sz="16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程序代码的实现</a:t>
            </a:r>
            <a:r>
              <a:rPr lang="zh-CN" altLang="zh-CN" sz="16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16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进行订票系统</a:t>
            </a:r>
            <a:r>
              <a:rPr lang="zh-CN" altLang="en-US" sz="16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6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设计。</a:t>
            </a:r>
            <a:endParaRPr lang="en-US" altLang="zh-CN" sz="1600" kern="1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ts val="2600"/>
              </a:lnSpc>
            </a:pPr>
            <a:r>
              <a:rPr lang="zh-CN" altLang="zh-CN" sz="16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，根据课程设计内容进行需求分析，确定主要的功能模块。然后进行数据结构、各功能模块算法以及它们之间的调用关系的概要设计，做出各信息模块的数据结构</a:t>
            </a:r>
            <a:r>
              <a:rPr lang="zh-CN" altLang="zh-CN" sz="16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6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kern="1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ts val="2600"/>
              </a:lnSpc>
            </a:pPr>
            <a:r>
              <a:rPr lang="zh-CN" altLang="zh-CN" sz="16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基础上，进行各功能模块的详细算法设计，做出各算法的流程图。最后，对系统</a:t>
            </a:r>
            <a:r>
              <a:rPr lang="zh-CN" altLang="zh-CN" sz="16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16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zh-CN" sz="16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测试。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本系统包含输入航线信息（信息的录入在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函数中）、显示航班信息、查询航班信息、订票、退票和退出</a:t>
            </a:r>
            <a:r>
              <a:rPr lang="zh-CN" altLang="zh-CN" sz="16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6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zh-CN" sz="16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r>
              <a:rPr lang="zh-CN" altLang="en-US" sz="16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7" grpId="0" bldLvl="0" autoUpdateAnimBg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第三部分</a:t>
            </a:r>
          </a:p>
        </p:txBody>
      </p:sp>
      <p:sp>
        <p:nvSpPr>
          <p:cNvPr id="21508" name="TextBox 23"/>
          <p:cNvSpPr>
            <a:spLocks noChangeArrowheads="1"/>
          </p:cNvSpPr>
          <p:nvPr/>
        </p:nvSpPr>
        <p:spPr bwMode="auto">
          <a:xfrm>
            <a:off x="5508078" y="1406121"/>
            <a:ext cx="1073371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2143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算法思路</a:t>
            </a:r>
          </a:p>
        </p:txBody>
      </p:sp>
      <p:sp>
        <p:nvSpPr>
          <p:cNvPr id="21509" name="TextBox 24"/>
          <p:cNvSpPr>
            <a:spLocks noChangeArrowheads="1"/>
          </p:cNvSpPr>
          <p:nvPr/>
        </p:nvSpPr>
        <p:spPr bwMode="auto">
          <a:xfrm>
            <a:off x="5508078" y="1937652"/>
            <a:ext cx="1432443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2143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主函数流程图</a:t>
            </a:r>
          </a:p>
        </p:txBody>
      </p:sp>
      <p:grpSp>
        <p:nvGrpSpPr>
          <p:cNvPr id="21510" name="组合 11"/>
          <p:cNvGrpSpPr>
            <a:grpSpLocks/>
          </p:cNvGrpSpPr>
          <p:nvPr/>
        </p:nvGrpSpPr>
        <p:grpSpPr bwMode="auto">
          <a:xfrm>
            <a:off x="3787421" y="1344566"/>
            <a:ext cx="1403444" cy="1054112"/>
            <a:chOff x="-131260" y="-495404"/>
            <a:chExt cx="1279176" cy="884957"/>
          </a:xfrm>
        </p:grpSpPr>
        <p:sp>
          <p:nvSpPr>
            <p:cNvPr id="20491" name="TextBox 4"/>
            <p:cNvSpPr>
              <a:spLocks noChangeArrowheads="1"/>
            </p:cNvSpPr>
            <p:nvPr/>
          </p:nvSpPr>
          <p:spPr bwMode="auto">
            <a:xfrm>
              <a:off x="-79160" y="-96902"/>
              <a:ext cx="915224" cy="486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E90BE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profile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20492" name="文本框 8"/>
            <p:cNvSpPr>
              <a:spLocks noChangeArrowheads="1"/>
            </p:cNvSpPr>
            <p:nvPr/>
          </p:nvSpPr>
          <p:spPr bwMode="auto">
            <a:xfrm>
              <a:off x="-131260" y="-495404"/>
              <a:ext cx="1279176" cy="342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200" b="1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概要分析</a:t>
              </a:r>
            </a:p>
          </p:txBody>
        </p:sp>
      </p:grpSp>
      <p:sp>
        <p:nvSpPr>
          <p:cNvPr id="21513" name="矩形 9"/>
          <p:cNvSpPr>
            <a:spLocks noChangeArrowheads="1"/>
          </p:cNvSpPr>
          <p:nvPr/>
        </p:nvSpPr>
        <p:spPr bwMode="auto">
          <a:xfrm>
            <a:off x="3844582" y="2787768"/>
            <a:ext cx="5318125" cy="2000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>
            <a:solidFill>
              <a:srgbClr val="395E8A"/>
            </a:solidFill>
            <a:bevel/>
            <a:headEnd/>
            <a:tailEnd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4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Pages>0</Pages>
  <Words>1265</Words>
  <Characters>0</Characters>
  <Application>Microsoft Office PowerPoint</Application>
  <DocSecurity>0</DocSecurity>
  <PresentationFormat>全屏显示(16:9)</PresentationFormat>
  <Lines>0</Lines>
  <Paragraphs>134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Nexa Light</vt:lpstr>
      <vt:lpstr>方正姚体</vt:lpstr>
      <vt:lpstr>黑体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邹 平珠</cp:lastModifiedBy>
  <cp:revision>44</cp:revision>
  <dcterms:created xsi:type="dcterms:W3CDTF">2014-09-01T11:16:00Z</dcterms:created>
  <dcterms:modified xsi:type="dcterms:W3CDTF">2022-01-06T14:10:45Z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