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11" r:id="rId2"/>
    <p:sldId id="439" r:id="rId3"/>
    <p:sldId id="405" r:id="rId4"/>
    <p:sldId id="404" r:id="rId5"/>
    <p:sldId id="407" r:id="rId6"/>
    <p:sldId id="410" r:id="rId7"/>
    <p:sldId id="411" r:id="rId8"/>
    <p:sldId id="412" r:id="rId9"/>
    <p:sldId id="438" r:id="rId10"/>
    <p:sldId id="43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FFE1"/>
    <a:srgbClr val="FFCCFF"/>
    <a:srgbClr val="0000CC"/>
    <a:srgbClr val="660066"/>
    <a:srgbClr val="006600"/>
    <a:srgbClr val="CCECFF"/>
    <a:srgbClr val="9D138D"/>
    <a:srgbClr val="FFFFCC"/>
    <a:srgbClr val="FF99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86" autoAdjust="0"/>
    <p:restoredTop sz="94640" autoAdjust="0"/>
  </p:normalViewPr>
  <p:slideViewPr>
    <p:cSldViewPr>
      <p:cViewPr varScale="1">
        <p:scale>
          <a:sx n="98" d="100"/>
          <a:sy n="98" d="100"/>
        </p:scale>
        <p:origin x="-9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766888"/>
            <a:ext cx="7678737" cy="762000"/>
          </a:xfrm>
          <a:effectLst/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6F100-D295-4C6B-B508-00E74167B2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959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EDB45-B68B-44B9-9DD7-D31AE8719A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43001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6388" y="762000"/>
            <a:ext cx="2039937" cy="5362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970588" cy="5362575"/>
          </a:xfrm>
        </p:spPr>
        <p:txBody>
          <a:bodyPr vert="eaVert"/>
          <a:lstStyle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5FCD3-B8AC-4027-9ADA-9D91AD04FB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18367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628775"/>
            <a:ext cx="4000500" cy="2171700"/>
          </a:xfrm>
        </p:spPr>
        <p:txBody>
          <a:bodyPr/>
          <a:lstStyle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952875"/>
            <a:ext cx="4000500" cy="2171700"/>
          </a:xfrm>
        </p:spPr>
        <p:txBody>
          <a:bodyPr/>
          <a:lstStyle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15BE6-EEF6-4ACF-B734-A24B20FEDA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22396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7D0B-4771-42BC-88BC-74200D2D18E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552462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628775"/>
            <a:ext cx="81534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82E62-44EC-477F-9242-F5F0F786750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8480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" pitchFamily="2" charset="2"/>
              <a:buChar char="Ø"/>
              <a:defRPr/>
            </a:lvl1pPr>
            <a:lvl2pPr>
              <a:buClrTx/>
              <a:buFont typeface="Wingdings" pitchFamily="2" charset="2"/>
              <a:buChar char="u"/>
              <a:defRPr/>
            </a:lvl2pPr>
            <a:lvl3pPr>
              <a:buClrTx/>
              <a:buFont typeface="Wingdings" pitchFamily="2" charset="2"/>
              <a:buChar char="l"/>
              <a:defRPr sz="2800"/>
            </a:lvl3pPr>
            <a:lvl4pPr>
              <a:defRPr>
                <a:ea typeface="微软雅黑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7EDBB-6BBA-4E39-9907-D9704D4BDED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45768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683CC-D446-49E7-AAD3-4BD6961CB20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470668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微软雅黑" pitchFamily="34" charset="-122"/>
              </a:defRPr>
            </a:lvl4pPr>
            <a:lvl5pPr>
              <a:defRPr sz="1800"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微软雅黑" pitchFamily="34" charset="-122"/>
              </a:defRPr>
            </a:lvl4pPr>
            <a:lvl5pPr>
              <a:defRPr sz="1800"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16E8B-D32E-4D4A-A179-688311C175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20365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微软雅黑" pitchFamily="34" charset="-122"/>
              </a:defRPr>
            </a:lvl4pPr>
            <a:lvl5pPr>
              <a:defRPr sz="1600"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微软雅黑" pitchFamily="34" charset="-122"/>
              </a:defRPr>
            </a:lvl4pPr>
            <a:lvl5pPr>
              <a:defRPr sz="1600"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6DF20-B8F2-4B27-A30F-875F2BEECE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30407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C961-949E-4FD5-8E55-1962CBD7A6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60706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52862-3D13-4DBF-AC0C-20ED0BBA37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33751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ea typeface="微软雅黑" pitchFamily="34" charset="-122"/>
              </a:defRPr>
            </a:lvl4pPr>
            <a:lvl5pPr>
              <a:defRPr sz="2000"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125D1-51E7-4D10-92AA-85D565BEAF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59550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D7ED9-5829-457D-8F2D-271489E6AE8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7501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8162925" cy="762000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微软雅黑" pitchFamily="34" charset="-122"/>
              </a:defRPr>
            </a:lvl1pPr>
          </a:lstStyle>
          <a:p>
            <a:pPr>
              <a:defRPr/>
            </a:pPr>
            <a:fld id="{00962DF4-E184-4E4D-9A3C-1ECCBCF775C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1" name="图片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188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>
          <a:solidFill>
            <a:schemeClr val="tx1"/>
          </a:solidFill>
          <a:latin typeface="+mn-lt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928813" y="2143125"/>
            <a:ext cx="6315075" cy="1571625"/>
            <a:chOff x="1783" y="2647"/>
            <a:chExt cx="2193" cy="592"/>
          </a:xfrm>
        </p:grpSpPr>
        <p:pic>
          <p:nvPicPr>
            <p:cNvPr id="10244" name="Picture 24" descr="阴影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3114"/>
              <a:ext cx="218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" name="AutoShape 25"/>
            <p:cNvSpPr>
              <a:spLocks noChangeArrowheads="1"/>
            </p:cNvSpPr>
            <p:nvPr/>
          </p:nvSpPr>
          <p:spPr bwMode="auto">
            <a:xfrm>
              <a:off x="1783" y="2647"/>
              <a:ext cx="2193" cy="507"/>
            </a:xfrm>
            <a:prstGeom prst="roundRect">
              <a:avLst>
                <a:gd name="adj" fmla="val 5630"/>
              </a:avLst>
            </a:prstGeom>
            <a:gradFill rotWithShape="1">
              <a:gsLst>
                <a:gs pos="0">
                  <a:srgbClr val="0060C0"/>
                </a:gs>
                <a:gs pos="100000">
                  <a:srgbClr val="003B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2492944"/>
            <a:ext cx="7344816" cy="646331"/>
          </a:xfrm>
        </p:spPr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eaLnBrk="1" hangingPunct="1"/>
            <a:r>
              <a:rPr lang="zh-CN" altLang="en-US" sz="3600" dirty="0" smtClean="0">
                <a:ln w="50800"/>
                <a:solidFill>
                  <a:srgbClr val="FF0000"/>
                </a:solidFill>
                <a:latin typeface="微软雅黑" pitchFamily="34" charset="-122"/>
              </a:rPr>
              <a:t>建立结构体</a:t>
            </a:r>
            <a:r>
              <a:rPr lang="zh-CN" altLang="zh-CN" sz="3600" dirty="0" smtClean="0">
                <a:ln w="50800"/>
                <a:solidFill>
                  <a:srgbClr val="FF0000"/>
                </a:solidFill>
                <a:latin typeface="微软雅黑" pitchFamily="34" charset="-122"/>
              </a:rPr>
              <a:t>数据类型</a:t>
            </a:r>
            <a:endParaRPr lang="zh-CN" altLang="en-US" sz="3600" dirty="0" smtClean="0">
              <a:ln w="50800"/>
              <a:solidFill>
                <a:srgbClr val="FF0000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357188" y="500063"/>
            <a:ext cx="8643937" cy="6143625"/>
          </a:xfrm>
        </p:spPr>
        <p:txBody>
          <a:bodyPr/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>
              <a:lnSpc>
                <a:spcPts val="2800"/>
              </a:lnSpc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 smtClean="0"/>
              <a:t>(“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3</a:t>
            </a:r>
            <a:r>
              <a:rPr lang="zh-CN" altLang="en-US" sz="2400" dirty="0"/>
              <a:t>个学生信息</a:t>
            </a:r>
            <a:r>
              <a:rPr lang="en-US" altLang="zh-CN" sz="2400" dirty="0"/>
              <a:t>\n”);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=0;i&lt;3;i++)</a:t>
            </a:r>
            <a:endParaRPr lang="zh-CN" altLang="zh-CN" sz="24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("%6d %8s %6.2f\n",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stu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].</a:t>
            </a:r>
            <a:r>
              <a:rPr lang="en-US" altLang="zh-CN" sz="2400" dirty="0" err="1" smtClean="0"/>
              <a:t>num,stu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].</a:t>
            </a:r>
            <a:r>
              <a:rPr lang="en-US" altLang="zh-CN" sz="2400" dirty="0" err="1" smtClean="0"/>
              <a:t>name,stu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].score);</a:t>
            </a:r>
            <a:endParaRPr lang="zh-CN" altLang="zh-CN" sz="24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("\n");</a:t>
            </a:r>
            <a:endParaRPr lang="zh-CN" altLang="zh-CN" sz="24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400" dirty="0" smtClean="0"/>
              <a:t>   return 0;</a:t>
            </a:r>
            <a:endParaRPr lang="zh-CN" altLang="zh-CN" sz="24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  <a:endParaRPr lang="zh-CN" altLang="zh-CN" sz="24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endParaRPr lang="zh-CN" altLang="zh-CN" sz="24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endParaRPr lang="zh-CN" altLang="en-US" sz="2400" dirty="0" smtClean="0"/>
          </a:p>
        </p:txBody>
      </p:sp>
      <p:pic>
        <p:nvPicPr>
          <p:cNvPr id="49157" name="图片 5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概念引入举例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存放学生信息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包括学号、姓名、班级、成绩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保存多个学生信息需要用数组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保存每个学生的信息需要多个变量，每个变量名都有不同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94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643063"/>
            <a:ext cx="7358063" cy="2286000"/>
          </a:xfrm>
        </p:spPr>
        <p:txBody>
          <a:bodyPr/>
          <a:lstStyle/>
          <a:p>
            <a:r>
              <a:rPr lang="zh-CN" altLang="zh-CN" dirty="0" smtClean="0"/>
              <a:t>声明一个结构体类型的一般形式为：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 </a:t>
            </a:r>
            <a:r>
              <a:rPr lang="zh-CN" altLang="zh-CN" dirty="0" smtClean="0"/>
              <a:t>结构体名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      {  </a:t>
            </a:r>
            <a:r>
              <a:rPr lang="zh-CN" altLang="zh-CN" dirty="0" smtClean="0"/>
              <a:t>成员表列</a:t>
            </a:r>
            <a:r>
              <a:rPr lang="en-US" altLang="zh-CN" dirty="0" smtClean="0"/>
              <a:t>  };</a:t>
            </a:r>
            <a:r>
              <a:rPr lang="zh-CN" altLang="zh-CN" dirty="0" smtClean="0"/>
              <a:t>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2643188" y="4286250"/>
            <a:ext cx="3500437" cy="785813"/>
          </a:xfrm>
          <a:prstGeom prst="wedgeRoundRectCallout">
            <a:avLst>
              <a:gd name="adj1" fmla="val -18408"/>
              <a:gd name="adj2" fmla="val -1368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zh-CN" sz="32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类型名 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 </a:t>
            </a:r>
            <a:r>
              <a:rPr lang="zh-CN" altLang="zh-CN" sz="32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成员名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;</a:t>
            </a:r>
            <a:endParaRPr lang="zh-CN" altLang="en-US" sz="3200" b="1" dirty="0">
              <a:solidFill>
                <a:srgbClr val="0000CC"/>
              </a:solidFill>
              <a:latin typeface="+mn-lt"/>
              <a:ea typeface="微软雅黑" pitchFamily="34" charset="-122"/>
            </a:endParaRPr>
          </a:p>
        </p:txBody>
      </p:sp>
      <p:pic>
        <p:nvPicPr>
          <p:cNvPr id="16389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291708" y="476672"/>
            <a:ext cx="4203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1 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建立结构体类型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5246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 </a:t>
            </a:r>
            <a:r>
              <a:rPr lang="zh-CN" altLang="zh-CN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建立结构体类型</a:t>
            </a:r>
            <a:r>
              <a:rPr lang="zh-CN" alt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示例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6150" y="1714500"/>
            <a:ext cx="4143375" cy="4429125"/>
          </a:xfrm>
          <a:solidFill>
            <a:srgbClr val="E1FFE1"/>
          </a:solidFill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solidFill>
                  <a:srgbClr val="0000CC"/>
                </a:solidFill>
              </a:rPr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student</a:t>
            </a:r>
            <a:endParaRPr lang="en-US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>
                <a:solidFill>
                  <a:srgbClr val="0000CC"/>
                </a:solidFill>
              </a:rPr>
              <a:t>char</a:t>
            </a:r>
            <a:r>
              <a:rPr lang="en-US" altLang="zh-CN" sz="2800" dirty="0" smtClean="0"/>
              <a:t> name[20];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>
                <a:solidFill>
                  <a:srgbClr val="0000CC"/>
                </a:solidFill>
              </a:rPr>
              <a:t>char</a:t>
            </a:r>
            <a:r>
              <a:rPr lang="en-US" altLang="zh-CN" sz="2800" dirty="0" smtClean="0"/>
              <a:t> sex;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>
                <a:solidFill>
                  <a:srgbClr val="0000CC"/>
                </a:solidFill>
              </a:rPr>
              <a:t>int</a:t>
            </a:r>
            <a:r>
              <a:rPr lang="en-US" altLang="zh-CN" sz="2800" dirty="0" smtClean="0"/>
              <a:t> age;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>
                <a:solidFill>
                  <a:srgbClr val="0000CC"/>
                </a:solidFill>
              </a:rPr>
              <a:t>float</a:t>
            </a:r>
            <a:r>
              <a:rPr lang="en-US" altLang="zh-CN" sz="2800" dirty="0" smtClean="0"/>
              <a:t> score;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>
                <a:solidFill>
                  <a:srgbClr val="0000CC"/>
                </a:solidFill>
              </a:rPr>
              <a:t>char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addr</a:t>
            </a:r>
            <a:r>
              <a:rPr lang="en-US" altLang="zh-CN" sz="2800" dirty="0" smtClean="0"/>
              <a:t>[30];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843087"/>
            <a:ext cx="4000500" cy="3571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zh-CN" sz="2800" b="1" dirty="0">
                <a:solidFill>
                  <a:srgbClr val="C00000"/>
                </a:solidFill>
                <a:ea typeface="微软雅黑" pitchFamily="34" charset="-122"/>
              </a:rPr>
              <a:t>由程序设计者指定了一个结构体类型</a:t>
            </a:r>
            <a:r>
              <a:rPr lang="en-US" altLang="zh-CN" sz="2800" b="1" dirty="0" err="1">
                <a:solidFill>
                  <a:srgbClr val="C00000"/>
                </a:solidFill>
                <a:ea typeface="微软雅黑" pitchFamily="34" charset="-122"/>
              </a:rPr>
              <a:t>struct</a:t>
            </a:r>
            <a:r>
              <a:rPr lang="en-US" altLang="zh-CN" sz="2800" b="1" dirty="0">
                <a:solidFill>
                  <a:srgbClr val="C00000"/>
                </a:solidFill>
                <a:ea typeface="微软雅黑" pitchFamily="34" charset="-122"/>
              </a:rPr>
              <a:t> Student</a:t>
            </a:r>
          </a:p>
          <a:p>
            <a:pPr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zh-CN" sz="2800" b="1" dirty="0">
                <a:solidFill>
                  <a:srgbClr val="C00000"/>
                </a:solidFill>
                <a:ea typeface="微软雅黑" pitchFamily="34" charset="-122"/>
              </a:rPr>
              <a:t>它包括</a:t>
            </a:r>
            <a:r>
              <a:rPr lang="en-US" altLang="zh-CN" sz="2800" b="1" dirty="0" err="1">
                <a:solidFill>
                  <a:srgbClr val="C00000"/>
                </a:solidFill>
                <a:ea typeface="微软雅黑" pitchFamily="34" charset="-122"/>
              </a:rPr>
              <a:t>num,name,sex,age,score,addr</a:t>
            </a:r>
            <a:r>
              <a:rPr lang="zh-CN" altLang="zh-CN" sz="2800" b="1" dirty="0">
                <a:solidFill>
                  <a:srgbClr val="C00000"/>
                </a:solidFill>
                <a:ea typeface="微软雅黑" pitchFamily="34" charset="-122"/>
              </a:rPr>
              <a:t>等不同类型的成员</a:t>
            </a:r>
            <a:endParaRPr lang="en-US" altLang="zh-CN" sz="2800" b="1" dirty="0">
              <a:solidFill>
                <a:srgbClr val="C00000"/>
              </a:solidFill>
              <a:ea typeface="微软雅黑" pitchFamily="34" charset="-122"/>
            </a:endParaRPr>
          </a:p>
        </p:txBody>
      </p:sp>
      <p:pic>
        <p:nvPicPr>
          <p:cNvPr id="15365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" y="404664"/>
            <a:ext cx="8858250" cy="584775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3 </a:t>
            </a:r>
            <a:r>
              <a:rPr lang="zh-CN" altLang="en-US" sz="3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成员</a:t>
            </a:r>
            <a:r>
              <a:rPr lang="zh-CN" altLang="en-US" sz="32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可以属于另一个结构体</a:t>
            </a:r>
            <a:r>
              <a:rPr lang="zh-CN" altLang="en-US" sz="3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类型</a:t>
            </a:r>
            <a:endParaRPr lang="zh-CN" altLang="en-US" sz="32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536" y="1151037"/>
            <a:ext cx="7858125" cy="5000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CC"/>
                </a:solidFill>
              </a:rPr>
              <a:t>struct</a:t>
            </a:r>
            <a:r>
              <a:rPr lang="en-US" altLang="zh-CN" sz="2400" dirty="0" smtClean="0">
                <a:solidFill>
                  <a:srgbClr val="660066"/>
                </a:solidFill>
              </a:rPr>
              <a:t> date </a:t>
            </a:r>
            <a:r>
              <a:rPr lang="zh-CN" altLang="zh-CN" sz="2400" dirty="0" smtClean="0">
                <a:solidFill>
                  <a:srgbClr val="660066"/>
                </a:solidFill>
              </a:rPr>
              <a:t>　　　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0066"/>
                </a:solidFill>
              </a:rPr>
              <a:t>      {   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int</a:t>
            </a:r>
            <a:r>
              <a:rPr lang="en-US" altLang="zh-CN" sz="2400" dirty="0" smtClean="0">
                <a:solidFill>
                  <a:srgbClr val="660066"/>
                </a:solidFill>
              </a:rPr>
              <a:t> month;</a:t>
            </a:r>
            <a:r>
              <a:rPr lang="zh-CN" altLang="zh-CN" sz="2400" dirty="0" smtClean="0">
                <a:solidFill>
                  <a:srgbClr val="660066"/>
                </a:solidFill>
              </a:rPr>
              <a:t>  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int</a:t>
            </a:r>
            <a:r>
              <a:rPr lang="en-US" altLang="zh-CN" sz="2400" dirty="0" smtClean="0">
                <a:solidFill>
                  <a:srgbClr val="660066"/>
                </a:solidFill>
              </a:rPr>
              <a:t> day;  </a:t>
            </a:r>
            <a:r>
              <a:rPr lang="en-US" altLang="zh-CN" sz="2400" dirty="0" err="1" smtClean="0">
                <a:solidFill>
                  <a:srgbClr val="660066"/>
                </a:solidFill>
              </a:rPr>
              <a:t>int</a:t>
            </a:r>
            <a:r>
              <a:rPr lang="en-US" altLang="zh-CN" sz="2400" dirty="0" smtClean="0">
                <a:solidFill>
                  <a:srgbClr val="660066"/>
                </a:solidFill>
              </a:rPr>
              <a:t> year;</a:t>
            </a:r>
            <a:r>
              <a:rPr lang="zh-CN" altLang="zh-CN" sz="2400" dirty="0" smtClean="0">
                <a:solidFill>
                  <a:srgbClr val="660066"/>
                </a:solidFill>
              </a:rPr>
              <a:t> </a:t>
            </a:r>
            <a:r>
              <a:rPr lang="en-US" altLang="zh-CN" sz="2400" dirty="0" smtClean="0">
                <a:solidFill>
                  <a:srgbClr val="660066"/>
                </a:solidFill>
              </a:rPr>
              <a:t>};</a:t>
            </a:r>
            <a:endParaRPr lang="zh-CN" altLang="zh-CN" sz="2400" dirty="0" smtClean="0">
              <a:solidFill>
                <a:srgbClr val="660066"/>
              </a:solidFill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zh-CN" altLang="zh-CN" sz="2400" dirty="0" smtClean="0"/>
              <a:t>　　</a:t>
            </a:r>
            <a:r>
              <a:rPr lang="en-US" altLang="zh-CN" sz="2400" dirty="0" err="1">
                <a:solidFill>
                  <a:srgbClr val="0000CC"/>
                </a:solidFill>
              </a:rPr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stu</a:t>
            </a:r>
            <a:r>
              <a:rPr lang="en-US" altLang="zh-CN" sz="2400" dirty="0" smtClean="0"/>
              <a:t>  </a:t>
            </a:r>
            <a:endParaRPr lang="zh-CN" altLang="zh-CN" sz="24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zh-CN" altLang="zh-CN" sz="2400" dirty="0" smtClean="0"/>
              <a:t>　　</a:t>
            </a:r>
            <a:r>
              <a:rPr lang="en-US" altLang="zh-CN" sz="2400" dirty="0" smtClean="0"/>
              <a:t>{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;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char name[20];</a:t>
            </a:r>
            <a:endParaRPr lang="zh-CN" altLang="zh-CN" sz="24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   char sex;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age;</a:t>
            </a:r>
            <a:endParaRPr lang="zh-CN" altLang="zh-CN" sz="24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   </a:t>
            </a:r>
            <a:r>
              <a:rPr lang="en-US" altLang="zh-CN" sz="2400" dirty="0" err="1">
                <a:solidFill>
                  <a:srgbClr val="0000CC"/>
                </a:solidFill>
              </a:rPr>
              <a:t>struct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>
                <a:solidFill>
                  <a:srgbClr val="660066"/>
                </a:solidFill>
              </a:rPr>
              <a:t>date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/>
              <a:t>birthday;</a:t>
            </a:r>
            <a:r>
              <a:rPr lang="zh-CN" altLang="zh-CN" sz="2400" dirty="0" smtClean="0"/>
              <a:t>  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   char </a:t>
            </a:r>
            <a:r>
              <a:rPr lang="en-US" altLang="zh-CN" sz="2400" dirty="0" err="1" smtClean="0"/>
              <a:t>addr</a:t>
            </a:r>
            <a:r>
              <a:rPr lang="en-US" altLang="zh-CN" sz="2400" dirty="0" smtClean="0"/>
              <a:t>[30];</a:t>
            </a:r>
            <a:r>
              <a:rPr lang="zh-CN" altLang="zh-CN" sz="2400" dirty="0" smtClean="0"/>
              <a:t> 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zh-CN" altLang="zh-CN" sz="2400" dirty="0" smtClean="0"/>
              <a:t>　　</a:t>
            </a:r>
            <a:r>
              <a:rPr lang="en-US" altLang="zh-CN" sz="2400" dirty="0" smtClean="0"/>
              <a:t>};</a:t>
            </a:r>
            <a:endParaRPr lang="zh-CN" altLang="zh-CN" sz="24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</p:txBody>
      </p:sp>
      <p:pic>
        <p:nvPicPr>
          <p:cNvPr id="18436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679" y="404664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 </a:t>
            </a:r>
            <a:r>
              <a:rPr lang="zh-CN" altLang="zh-CN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定义结构体类型变量</a:t>
            </a:r>
            <a:endParaRPr lang="zh-CN" altLang="en-US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571625"/>
            <a:ext cx="7858125" cy="3357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先声明结构体类型，再定义该类型变量</a:t>
            </a:r>
            <a:endParaRPr lang="en-US" altLang="zh-CN" dirty="0" smtClean="0"/>
          </a:p>
          <a:p>
            <a:r>
              <a:rPr lang="zh-CN" altLang="zh-CN" dirty="0" smtClean="0"/>
              <a:t>声明结构体类型</a:t>
            </a:r>
            <a:r>
              <a:rPr lang="en-US" altLang="zh-CN" dirty="0" err="1" smtClean="0">
                <a:solidFill>
                  <a:srgbClr val="0000CC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可以用它来定义变量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struct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   student1,student2;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857250" y="4714875"/>
            <a:ext cx="3143250" cy="785813"/>
          </a:xfrm>
          <a:prstGeom prst="wedgeRoundRectCallout">
            <a:avLst>
              <a:gd name="adj1" fmla="val -18408"/>
              <a:gd name="adj2" fmla="val -1368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zh-CN" sz="32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结构体类型名</a:t>
            </a:r>
            <a:endParaRPr lang="zh-CN" altLang="en-US" sz="3200" b="1" dirty="0">
              <a:solidFill>
                <a:srgbClr val="0000CC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4714875" y="4714875"/>
            <a:ext cx="3143250" cy="785813"/>
          </a:xfrm>
          <a:prstGeom prst="wedgeRoundRectCallout">
            <a:avLst>
              <a:gd name="adj1" fmla="val -37659"/>
              <a:gd name="adj2" fmla="val -12829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zh-CN" sz="32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结构体变量名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 </a:t>
            </a:r>
            <a:endParaRPr lang="zh-CN" altLang="zh-CN" sz="3200" b="1" dirty="0">
              <a:solidFill>
                <a:srgbClr val="0000CC"/>
              </a:solidFill>
              <a:latin typeface="+mn-lt"/>
              <a:ea typeface="微软雅黑" pitchFamily="34" charset="-122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928688" y="4071938"/>
            <a:ext cx="191512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3275856" y="4071938"/>
            <a:ext cx="3714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12" name="图片 8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3876" y="466466"/>
            <a:ext cx="8858250" cy="646331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5 </a:t>
            </a:r>
            <a:r>
              <a:rPr lang="zh-CN" altLang="en-US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给</a:t>
            </a:r>
            <a:r>
              <a:rPr lang="zh-CN" altLang="zh-CN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结构体类型变量</a:t>
            </a:r>
            <a:r>
              <a:rPr lang="zh-CN" altLang="en-US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赋值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59450"/>
              </p:ext>
            </p:extLst>
          </p:nvPr>
        </p:nvGraphicFramePr>
        <p:xfrm>
          <a:off x="449213" y="1863593"/>
          <a:ext cx="8215313" cy="5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11"/>
                <a:gridCol w="2241839"/>
                <a:gridCol w="500063"/>
                <a:gridCol w="714375"/>
                <a:gridCol w="1143000"/>
                <a:gridCol w="2143125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1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Zhang </a:t>
                      </a:r>
                      <a:r>
                        <a:rPr lang="en-US" altLang="zh-CN" sz="2800" dirty="0" err="1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Xin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M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19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90.5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Shanghai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0651" y="1292093"/>
            <a:ext cx="21431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9D138D"/>
                </a:solidFill>
                <a:latin typeface="+mn-lt"/>
                <a:ea typeface="微软雅黑" pitchFamily="34" charset="-122"/>
              </a:rPr>
              <a:t>student1</a:t>
            </a:r>
            <a:endParaRPr lang="zh-CN" altLang="en-US" sz="2800" b="1" dirty="0">
              <a:solidFill>
                <a:srgbClr val="9D138D"/>
              </a:solidFill>
              <a:latin typeface="+mn-lt"/>
              <a:ea typeface="微软雅黑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92653"/>
              </p:ext>
            </p:extLst>
          </p:nvPr>
        </p:nvGraphicFramePr>
        <p:xfrm>
          <a:off x="449213" y="3149468"/>
          <a:ext cx="8215313" cy="5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11"/>
                <a:gridCol w="2241839"/>
                <a:gridCol w="500063"/>
                <a:gridCol w="714375"/>
                <a:gridCol w="1143000"/>
                <a:gridCol w="2143125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2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Wang Li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F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20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98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  <a:ea typeface="微软雅黑" pitchFamily="34" charset="-122"/>
                        </a:rPr>
                        <a:t>Beijing</a:t>
                      </a:r>
                      <a:endParaRPr lang="zh-CN" altLang="en-US" sz="2800" dirty="0">
                        <a:solidFill>
                          <a:srgbClr val="00B050"/>
                        </a:solidFill>
                        <a:ea typeface="微软雅黑" pitchFamily="34" charset="-122"/>
                      </a:endParaRPr>
                    </a:p>
                  </a:txBody>
                  <a:tcPr marL="91439" marR="91439" marT="45580" marB="45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0651" y="2577968"/>
            <a:ext cx="21431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9D138D"/>
                </a:solidFill>
                <a:latin typeface="+mn-lt"/>
                <a:ea typeface="微软雅黑" pitchFamily="34" charset="-122"/>
              </a:rPr>
              <a:t>student2</a:t>
            </a:r>
            <a:endParaRPr lang="zh-CN" altLang="en-US" sz="2800" b="1" dirty="0">
              <a:solidFill>
                <a:srgbClr val="9D138D"/>
              </a:solidFill>
              <a:latin typeface="+mn-lt"/>
              <a:ea typeface="微软雅黑" pitchFamily="34" charset="-122"/>
            </a:endParaRPr>
          </a:p>
        </p:txBody>
      </p:sp>
      <p:pic>
        <p:nvPicPr>
          <p:cNvPr id="22566" name="图片 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63166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9687" y="4005064"/>
            <a:ext cx="3908177" cy="230832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student1.num=1;</a:t>
            </a:r>
          </a:p>
          <a:p>
            <a:r>
              <a:rPr lang="en-US" altLang="zh-CN" sz="2400" dirty="0" smtClean="0"/>
              <a:t>student1.name=‘Zhang Xin’;</a:t>
            </a:r>
          </a:p>
          <a:p>
            <a:r>
              <a:rPr lang="en-US" altLang="zh-CN" sz="2400" dirty="0" smtClean="0"/>
              <a:t>student1.sex=‘M’;</a:t>
            </a:r>
          </a:p>
          <a:p>
            <a:r>
              <a:rPr lang="en-US" altLang="zh-CN" sz="2400" dirty="0" smtClean="0"/>
              <a:t>student1.age=19;</a:t>
            </a:r>
          </a:p>
          <a:p>
            <a:r>
              <a:rPr lang="en-US" altLang="zh-CN" sz="2400" dirty="0" smtClean="0"/>
              <a:t>student1.score=90.5;</a:t>
            </a:r>
          </a:p>
          <a:p>
            <a:r>
              <a:rPr lang="en-US" altLang="zh-CN" sz="2400" dirty="0" smtClean="0"/>
              <a:t>student1.add=‘Shanghai’;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6097" y="4008339"/>
            <a:ext cx="3908177" cy="2308324"/>
          </a:xfrm>
          <a:prstGeom prst="rect">
            <a:avLst/>
          </a:prstGeom>
          <a:solidFill>
            <a:srgbClr val="E1FFE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student2.num=1;</a:t>
            </a:r>
          </a:p>
          <a:p>
            <a:r>
              <a:rPr lang="en-US" altLang="zh-CN" sz="2400" dirty="0" smtClean="0"/>
              <a:t>student2.name=‘Wang LI’;</a:t>
            </a:r>
          </a:p>
          <a:p>
            <a:r>
              <a:rPr lang="en-US" altLang="zh-CN" sz="2400" dirty="0" smtClean="0"/>
              <a:t>student2.sex=‘F’;</a:t>
            </a:r>
          </a:p>
          <a:p>
            <a:r>
              <a:rPr lang="en-US" altLang="zh-CN" sz="2400" dirty="0" smtClean="0"/>
              <a:t>student2.age=20;</a:t>
            </a:r>
          </a:p>
          <a:p>
            <a:r>
              <a:rPr lang="en-US" altLang="zh-CN" sz="2400" dirty="0" smtClean="0"/>
              <a:t>student2.score=98;</a:t>
            </a:r>
          </a:p>
          <a:p>
            <a:r>
              <a:rPr lang="en-US" altLang="zh-CN" sz="2400" dirty="0" smtClean="0"/>
              <a:t>student2.add=‘Beijing’;</a:t>
            </a:r>
            <a:endParaRPr lang="zh-CN" altLang="en-US" sz="24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81220"/>
            <a:ext cx="8858250" cy="584775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9.1.2 </a:t>
            </a:r>
            <a:r>
              <a:rPr lang="zh-CN" altLang="zh-CN" sz="3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定义结构体类型变量</a:t>
            </a:r>
            <a:endParaRPr lang="zh-CN" altLang="en-US" sz="3200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943" y="1138191"/>
            <a:ext cx="7858125" cy="5000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2.</a:t>
            </a:r>
            <a:r>
              <a:rPr lang="zh-CN" altLang="zh-CN" sz="2800" dirty="0" smtClean="0"/>
              <a:t>在声明类型的同时定义变量</a:t>
            </a:r>
            <a:endParaRPr lang="en-US" altLang="zh-CN" sz="2800" dirty="0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CC"/>
                </a:solidFill>
              </a:rPr>
              <a:t>struct</a:t>
            </a:r>
            <a:r>
              <a:rPr lang="en-US" altLang="zh-CN" sz="2400" dirty="0" smtClean="0"/>
              <a:t> stud</a:t>
            </a:r>
            <a:endParaRPr lang="zh-CN" altLang="zh-CN" sz="2400" dirty="0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/>
              <a:t>{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; </a:t>
            </a:r>
            <a:endParaRPr lang="zh-CN" altLang="zh-CN" sz="2400" dirty="0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char name[10]; </a:t>
            </a:r>
            <a:endParaRPr lang="zh-CN" altLang="zh-CN" sz="2400" dirty="0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char sex; </a:t>
            </a:r>
            <a:endParaRPr lang="zh-CN" altLang="zh-CN" sz="2400" dirty="0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float score; </a:t>
            </a:r>
            <a:endParaRPr lang="zh-CN" altLang="zh-CN" sz="2400" dirty="0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/>
              <a:t> } student[10]</a:t>
            </a:r>
            <a:r>
              <a:rPr lang="en-US" altLang="zh-CN" sz="2000" dirty="0" smtClean="0"/>
              <a:t>;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pic>
        <p:nvPicPr>
          <p:cNvPr id="23556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标注 1"/>
          <p:cNvSpPr/>
          <p:nvPr/>
        </p:nvSpPr>
        <p:spPr bwMode="auto">
          <a:xfrm>
            <a:off x="2843808" y="5409220"/>
            <a:ext cx="2880320" cy="648072"/>
          </a:xfrm>
          <a:prstGeom prst="wedgeRectCallout">
            <a:avLst>
              <a:gd name="adj1" fmla="val -30684"/>
              <a:gd name="adj2" fmla="val -2150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定义结构体数组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395536" y="241846"/>
            <a:ext cx="8643937" cy="61436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/>
              <a:t>main()</a:t>
            </a:r>
            <a:endParaRPr lang="zh-CN" altLang="zh-CN" sz="2400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 err="1">
                <a:solidFill>
                  <a:srgbClr val="0000CC"/>
                </a:solidFill>
              </a:rPr>
              <a:t>struct</a:t>
            </a:r>
            <a:r>
              <a:rPr lang="en-US" altLang="zh-CN" sz="2400" dirty="0"/>
              <a:t> stud</a:t>
            </a:r>
            <a:endParaRPr lang="zh-CN" altLang="zh-CN" sz="24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 </a:t>
            </a:r>
            <a:endParaRPr lang="zh-CN" altLang="zh-CN" sz="24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  char name[20]; </a:t>
            </a:r>
            <a:endParaRPr lang="zh-CN" altLang="zh-CN" sz="24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  char sex; </a:t>
            </a:r>
            <a:endParaRPr lang="zh-CN" altLang="zh-CN" sz="24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  float score; </a:t>
            </a:r>
            <a:endParaRPr lang="zh-CN" altLang="zh-CN" sz="24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} </a:t>
            </a:r>
            <a:r>
              <a:rPr lang="en-US" altLang="zh-CN" sz="2400" dirty="0" smtClean="0"/>
              <a:t>student[3]</a:t>
            </a:r>
            <a:r>
              <a:rPr lang="en-US" altLang="zh-CN" sz="2000" dirty="0" smtClean="0"/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</a:t>
            </a:r>
            <a:r>
              <a:rPr lang="zh-CN" altLang="en-US" sz="2400" dirty="0" smtClean="0"/>
              <a:t>请输入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个学生信息</a:t>
            </a:r>
            <a:r>
              <a:rPr lang="en-US" altLang="zh-CN" sz="2400" dirty="0" smtClean="0"/>
              <a:t>\n”);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400" dirty="0" smtClean="0"/>
              <a:t> 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=0;i&lt;3;i</a:t>
            </a:r>
            <a:r>
              <a:rPr lang="en-US" altLang="zh-CN" sz="2400" dirty="0"/>
              <a:t>++)</a:t>
            </a:r>
            <a:endParaRPr lang="zh-CN" altLang="zh-CN" sz="2400" dirty="0"/>
          </a:p>
          <a:p>
            <a:pPr>
              <a:lnSpc>
                <a:spcPts val="2800"/>
              </a:lnSpc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("%</a:t>
            </a:r>
            <a:r>
              <a:rPr lang="en-US" altLang="zh-CN" sz="2400" dirty="0" err="1" smtClean="0"/>
              <a:t>d%s%f</a:t>
            </a:r>
            <a:r>
              <a:rPr lang="en-US" altLang="zh-CN" sz="2400" dirty="0" smtClean="0"/>
              <a:t>\n</a:t>
            </a:r>
            <a:r>
              <a:rPr lang="en-US" altLang="zh-CN" sz="2400" dirty="0"/>
              <a:t>",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smtClean="0"/>
              <a:t>&amp;</a:t>
            </a:r>
            <a:r>
              <a:rPr lang="en-US" altLang="zh-CN" sz="2400" dirty="0" err="1" smtClean="0"/>
              <a:t>stu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num,stu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].name</a:t>
            </a:r>
            <a:r>
              <a:rPr lang="en-US" altLang="zh-CN" sz="2400" dirty="0" smtClean="0"/>
              <a:t>,&amp;</a:t>
            </a:r>
            <a:r>
              <a:rPr lang="en-US" altLang="zh-CN" sz="2400" dirty="0" err="1" smtClean="0"/>
              <a:t>stu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].score);</a:t>
            </a:r>
            <a:endParaRPr lang="zh-CN" altLang="zh-CN" sz="2400" dirty="0"/>
          </a:p>
          <a:p>
            <a:pPr>
              <a:lnSpc>
                <a:spcPts val="2800"/>
              </a:lnSpc>
              <a:buNone/>
            </a:pPr>
            <a:r>
              <a:rPr lang="en-US" altLang="zh-CN" sz="2400" dirty="0" smtClean="0"/>
              <a:t>}</a:t>
            </a:r>
            <a:endParaRPr lang="zh-CN" altLang="zh-CN" sz="24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400" dirty="0" smtClean="0"/>
          </a:p>
        </p:txBody>
      </p:sp>
      <p:pic>
        <p:nvPicPr>
          <p:cNvPr id="48135" name="图片 6" descr="Untitled2.png">
            <a:hlinkClick r:id="" action="ppaction://noaction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8">
      <a:dk1>
        <a:srgbClr val="000000"/>
      </a:dk1>
      <a:lt1>
        <a:srgbClr val="F36721"/>
      </a:lt1>
      <a:dk2>
        <a:srgbClr val="000000"/>
      </a:dk2>
      <a:lt2>
        <a:srgbClr val="EAEAEA"/>
      </a:lt2>
      <a:accent1>
        <a:srgbClr val="FFFFFF"/>
      </a:accent1>
      <a:accent2>
        <a:srgbClr val="DDDDDD"/>
      </a:accent2>
      <a:accent3>
        <a:srgbClr val="F8B8AB"/>
      </a:accent3>
      <a:accent4>
        <a:srgbClr val="000000"/>
      </a:accent4>
      <a:accent5>
        <a:srgbClr val="FFFFFF"/>
      </a:accent5>
      <a:accent6>
        <a:srgbClr val="C8C8C8"/>
      </a:accent6>
      <a:hlink>
        <a:srgbClr val="000000"/>
      </a:hlink>
      <a:folHlink>
        <a:srgbClr val="969696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8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old Stripes 7">
    <a:dk1>
      <a:srgbClr val="000000"/>
    </a:dk1>
    <a:lt1>
      <a:srgbClr val="F36721"/>
    </a:lt1>
    <a:dk2>
      <a:srgbClr val="000000"/>
    </a:dk2>
    <a:lt2>
      <a:srgbClr val="EAEAEA"/>
    </a:lt2>
    <a:accent1>
      <a:srgbClr val="FFFFFF"/>
    </a:accent1>
    <a:accent2>
      <a:srgbClr val="DDDDDD"/>
    </a:accent2>
    <a:accent3>
      <a:srgbClr val="F8B8AB"/>
    </a:accent3>
    <a:accent4>
      <a:srgbClr val="000000"/>
    </a:accent4>
    <a:accent5>
      <a:srgbClr val="FFFFFF"/>
    </a:accent5>
    <a:accent6>
      <a:srgbClr val="C8C8C8"/>
    </a:accent6>
    <a:hlink>
      <a:srgbClr val="993300"/>
    </a:hlink>
    <a:folHlink>
      <a:srgbClr val="DB03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28073</TotalTime>
  <Words>376</Words>
  <Application>Microsoft Office PowerPoint</Application>
  <PresentationFormat>全屏显示(4:3)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Bold Stripes</vt:lpstr>
      <vt:lpstr>建立结构体数据类型</vt:lpstr>
      <vt:lpstr>概念引入举例</vt:lpstr>
      <vt:lpstr>PowerPoint 演示文稿</vt:lpstr>
      <vt:lpstr>2 建立结构体类型示例</vt:lpstr>
      <vt:lpstr>3 成员可以属于另一个结构体类型</vt:lpstr>
      <vt:lpstr>4 定义结构体类型变量</vt:lpstr>
      <vt:lpstr>5 给结构体类型变量赋值</vt:lpstr>
      <vt:lpstr>9.1.2 定义结构体类型变量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谭浩强</dc:creator>
  <cp:lastModifiedBy>UQi.me</cp:lastModifiedBy>
  <cp:revision>1240</cp:revision>
  <dcterms:created xsi:type="dcterms:W3CDTF">2002-12-29T13:24:47Z</dcterms:created>
  <dcterms:modified xsi:type="dcterms:W3CDTF">2018-06-19T03:00:10Z</dcterms:modified>
</cp:coreProperties>
</file>