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33" r:id="rId5"/>
    <p:sldId id="358" r:id="rId6"/>
    <p:sldId id="355" r:id="rId7"/>
    <p:sldId id="362" r:id="rId8"/>
    <p:sldId id="356" r:id="rId9"/>
    <p:sldId id="357" r:id="rId1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58"/>
            <p14:sldId id="355"/>
            <p14:sldId id="362"/>
            <p14:sldId id="356"/>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F79BE"/>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E8C4E-BF8A-4E3F-987F-6B70642BDE3E}" v="18" dt="2021-02-21T22:47:02.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84"/>
    <p:restoredTop sz="88683" autoAdjust="0"/>
  </p:normalViewPr>
  <p:slideViewPr>
    <p:cSldViewPr snapToGrid="0">
      <p:cViewPr varScale="1">
        <p:scale>
          <a:sx n="69" d="100"/>
          <a:sy n="69" d="100"/>
        </p:scale>
        <p:origin x="1160" y="5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2/22/2021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3635713-CD3E-6A48-ACEF-4C1C59D78C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0502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ma14="http://schemas.microsoft.com/office/mac/drawingml/2011/main" xmlns=""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ma14="http://schemas.microsoft.com/office/mac/drawingml/2011/main" xmlns=""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ma14="http://schemas.microsoft.com/office/mac/drawingml/2011/main" xmlns=""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
        <p:nvSpPr>
          <p:cNvPr id="3" name="MSIPCMContentMarking" descr="{&quot;HashCode&quot;:-1291824593,&quot;Placement&quot;:&quot;Header&quot;,&quot;Top&quot;:0.0,&quot;Left&quot;:0.0,&quot;SlideWidth&quot;:720,&quot;SlideHeight&quot;:405}">
            <a:extLst>
              <a:ext uri="{FF2B5EF4-FFF2-40B4-BE49-F238E27FC236}">
                <a16:creationId xmlns:a16="http://schemas.microsoft.com/office/drawing/2014/main" id="{305283DC-45B6-4099-AD35-33E3435B4590}"/>
              </a:ext>
            </a:extLst>
          </p:cNvPr>
          <p:cNvSpPr txBox="1"/>
          <p:nvPr userDrawn="1"/>
        </p:nvSpPr>
        <p:spPr>
          <a:xfrm>
            <a:off x="0" y="0"/>
            <a:ext cx="733923" cy="2623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GB" sz="1000" b="0" i="0" u="none" strike="noStrike" cap="none" spc="0" normalizeH="0" baseline="0">
                <a:ln>
                  <a:noFill/>
                </a:ln>
                <a:solidFill>
                  <a:srgbClr val="000000"/>
                </a:solidFill>
                <a:effectLst/>
                <a:uFillTx/>
                <a:latin typeface="Calibri" panose="020F0502020204030204" pitchFamily="34" charset="0"/>
                <a:ea typeface="+mn-ea"/>
                <a:cs typeface="+mn-cs"/>
                <a:sym typeface="Helvetica Light"/>
              </a:rPr>
              <a:t>OFFICIAL</a:t>
            </a:r>
            <a:endParaRPr kumimoji="0" lang="en-GB" sz="1000" b="0" i="0" u="none" strike="noStrike" cap="none" spc="0" normalizeH="0" baseline="0" dirty="0">
              <a:ln>
                <a:noFill/>
              </a:ln>
              <a:solidFill>
                <a:srgbClr val="000000"/>
              </a:solidFill>
              <a:effectLst/>
              <a:uFillTx/>
              <a:latin typeface="Calibri" panose="020F0502020204030204" pitchFamily="34" charset="0"/>
              <a:ea typeface="+mn-ea"/>
              <a:cs typeface="+mn-cs"/>
              <a:sym typeface="Helvetica Light"/>
            </a:endParaRPr>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23.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un.org/sustainabledevelopment/sustainable-development-goal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en.wikipedia.org/wiki/Systems_theory"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image" Target="../media/image25.png"/><Relationship Id="rId1" Type="http://schemas.openxmlformats.org/officeDocument/2006/relationships/slideLayout" Target="../slideLayouts/slideLayout16.xml"/><Relationship Id="rId4" Type="http://schemas.openxmlformats.org/officeDocument/2006/relationships/hyperlink" Target="https://www.ipcc.ch/site/assets/uploads/2018/02/WGIIAR5-Chap20_FINAL.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cop26@metoffice.gov.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19" name="Rectangle 18">
            <a:extLst>
              <a:ext uri="{FF2B5EF4-FFF2-40B4-BE49-F238E27FC236}">
                <a16:creationId xmlns:a16="http://schemas.microsoft.com/office/drawing/2014/main" id="{7AF4C1BD-A38C-BD4F-A249-F3AE7E40CF66}"/>
              </a:ext>
            </a:extLst>
          </p:cNvPr>
          <p:cNvSpPr/>
          <p:nvPr/>
        </p:nvSpPr>
        <p:spPr>
          <a:xfrm>
            <a:off x="3832031" y="3912831"/>
            <a:ext cx="5069208"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3" name="Rectangle 22">
            <a:extLst>
              <a:ext uri="{FF2B5EF4-FFF2-40B4-BE49-F238E27FC236}">
                <a16:creationId xmlns:a16="http://schemas.microsoft.com/office/drawing/2014/main" id="{349F7E95-1F3D-D74D-9A26-5691B16BB608}"/>
              </a:ext>
            </a:extLst>
          </p:cNvPr>
          <p:cNvSpPr/>
          <p:nvPr/>
        </p:nvSpPr>
        <p:spPr>
          <a:xfrm>
            <a:off x="244322" y="1182118"/>
            <a:ext cx="4085082"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4" name="Rectangle 23">
            <a:extLst>
              <a:ext uri="{FF2B5EF4-FFF2-40B4-BE49-F238E27FC236}">
                <a16:creationId xmlns:a16="http://schemas.microsoft.com/office/drawing/2014/main" id="{639E04D8-B630-4245-B057-75717234EBD0}"/>
              </a:ext>
            </a:extLst>
          </p:cNvPr>
          <p:cNvSpPr/>
          <p:nvPr/>
        </p:nvSpPr>
        <p:spPr>
          <a:xfrm>
            <a:off x="244323" y="2049864"/>
            <a:ext cx="4598266"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6" name="Rectangle 25">
            <a:extLst>
              <a:ext uri="{FF2B5EF4-FFF2-40B4-BE49-F238E27FC236}">
                <a16:creationId xmlns:a16="http://schemas.microsoft.com/office/drawing/2014/main" id="{A34B5B89-2D84-1A45-B432-37A41AD657D4}"/>
              </a:ext>
            </a:extLst>
          </p:cNvPr>
          <p:cNvSpPr/>
          <p:nvPr/>
        </p:nvSpPr>
        <p:spPr>
          <a:xfrm>
            <a:off x="244322" y="2945605"/>
            <a:ext cx="1487373"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685783"/>
            <a:endParaRPr lang="en-US">
              <a:solidFill>
                <a:srgbClr val="2A2A2A"/>
              </a:solidFill>
              <a:latin typeface="Arial"/>
            </a:endParaRPr>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305487" y="2982083"/>
            <a:ext cx="8949349"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1600" kern="0" dirty="0">
                <a:solidFill>
                  <a:srgbClr val="2A2A2A"/>
                </a:solidFill>
                <a:latin typeface="Arial" panose="020B0604020202020204" pitchFamily="34" charset="0"/>
                <a:cs typeface="Arial" panose="020B0604020202020204" pitchFamily="34" charset="0"/>
              </a:rPr>
              <a:t>Dr Kirsty Lewis  |  Climate Science Advisor Foreign, Commonwealth and Development Office</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6"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defTabSz="219070"/>
            <a:r>
              <a:rPr lang="en-GB" sz="5400" b="1" kern="0" dirty="0">
                <a:solidFill>
                  <a:srgbClr val="FFFFFF"/>
                </a:solidFill>
                <a:latin typeface="Arial" panose="020B0604020202020204" pitchFamily="34" charset="0"/>
                <a:cs typeface="Arial" panose="020B0604020202020204" pitchFamily="34" charset="0"/>
              </a:rPr>
              <a:t>Sustainable</a:t>
            </a:r>
            <a:br>
              <a:rPr lang="en-GB" sz="5400" b="1" kern="0" dirty="0">
                <a:solidFill>
                  <a:srgbClr val="FFFFFF"/>
                </a:solidFill>
                <a:latin typeface="Arial" panose="020B0604020202020204" pitchFamily="34" charset="0"/>
                <a:cs typeface="Arial" panose="020B0604020202020204" pitchFamily="34" charset="0"/>
              </a:rPr>
            </a:br>
            <a:r>
              <a:rPr lang="en-GB" sz="5400" b="1" kern="0" dirty="0">
                <a:solidFill>
                  <a:srgbClr val="FFFFFF"/>
                </a:solidFill>
                <a:latin typeface="Arial" panose="020B0604020202020204" pitchFamily="34" charset="0"/>
                <a:cs typeface="Arial" panose="020B0604020202020204" pitchFamily="34" charset="0"/>
              </a:rPr>
              <a:t>Development</a:t>
            </a:r>
          </a:p>
        </p:txBody>
      </p:sp>
      <p:grpSp>
        <p:nvGrpSpPr>
          <p:cNvPr id="8" name="Group 7">
            <a:extLst>
              <a:ext uri="{FF2B5EF4-FFF2-40B4-BE49-F238E27FC236}">
                <a16:creationId xmlns:a16="http://schemas.microsoft.com/office/drawing/2014/main" id="{5FAB595B-0DF9-C746-80C5-A1DF5A5838F5}"/>
              </a:ext>
            </a:extLst>
          </p:cNvPr>
          <p:cNvGrpSpPr/>
          <p:nvPr/>
        </p:nvGrpSpPr>
        <p:grpSpPr>
          <a:xfrm>
            <a:off x="3832032" y="3925881"/>
            <a:ext cx="4862765" cy="930252"/>
            <a:chOff x="3654006" y="3961185"/>
            <a:chExt cx="4862765" cy="930252"/>
          </a:xfrm>
        </p:grpSpPr>
        <p:pic>
          <p:nvPicPr>
            <p:cNvPr id="33" name="Picture 32">
              <a:extLst>
                <a:ext uri="{FF2B5EF4-FFF2-40B4-BE49-F238E27FC236}">
                  <a16:creationId xmlns:a16="http://schemas.microsoft.com/office/drawing/2014/main" id="{E9323FFB-37CF-014C-B918-A839CDDBD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06" y="3997896"/>
              <a:ext cx="1350795" cy="856830"/>
            </a:xfrm>
            <a:prstGeom prst="rect">
              <a:avLst/>
            </a:prstGeom>
          </p:spPr>
        </p:pic>
        <p:pic>
          <p:nvPicPr>
            <p:cNvPr id="34" name="Picture 33">
              <a:extLst>
                <a:ext uri="{FF2B5EF4-FFF2-40B4-BE49-F238E27FC236}">
                  <a16:creationId xmlns:a16="http://schemas.microsoft.com/office/drawing/2014/main" id="{A051CF88-24EC-5747-905A-6A0C01511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879" y="4067081"/>
              <a:ext cx="1102344" cy="718459"/>
            </a:xfrm>
            <a:prstGeom prst="rect">
              <a:avLst/>
            </a:prstGeom>
          </p:spPr>
        </p:pic>
        <p:pic>
          <p:nvPicPr>
            <p:cNvPr id="35" name="Picture 34">
              <a:extLst>
                <a:ext uri="{FF2B5EF4-FFF2-40B4-BE49-F238E27FC236}">
                  <a16:creationId xmlns:a16="http://schemas.microsoft.com/office/drawing/2014/main" id="{A78628C2-30D7-9445-ACD3-F2433D5886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9562" y="3961185"/>
              <a:ext cx="1567209" cy="930252"/>
            </a:xfrm>
            <a:prstGeom prst="rect">
              <a:avLst/>
            </a:prstGeom>
          </p:spPr>
        </p:pic>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4899604" y="4067081"/>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6639392" y="4067081"/>
              <a:ext cx="0" cy="718459"/>
            </a:xfrm>
            <a:prstGeom prst="line">
              <a:avLst/>
            </a:prstGeom>
            <a:ln w="6350"/>
          </p:spPr>
          <p:style>
            <a:lnRef idx="1">
              <a:schemeClr val="dk1"/>
            </a:lnRef>
            <a:fillRef idx="0">
              <a:schemeClr val="dk1"/>
            </a:fillRef>
            <a:effectRef idx="0">
              <a:schemeClr val="dk1"/>
            </a:effectRef>
            <a:fontRef idx="minor">
              <a:schemeClr val="tx1"/>
            </a:fontRef>
          </p:style>
        </p:cxnSp>
      </p:gr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15742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91324" y="1262977"/>
            <a:ext cx="5985189" cy="2941959"/>
          </a:xfrm>
        </p:spPr>
        <p:txBody>
          <a:bodyPr>
            <a:noAutofit/>
          </a:bodyPr>
          <a:lstStyle/>
          <a:p>
            <a:pPr marL="0" indent="0">
              <a:buNone/>
            </a:pPr>
            <a:r>
              <a:rPr lang="en-GB" sz="1400" u="sng" dirty="0">
                <a:hlinkClick r:id="rId2"/>
              </a:rPr>
              <a:t>The Sustainable Development Goals</a:t>
            </a:r>
            <a:r>
              <a:rPr lang="en-GB" sz="1400" dirty="0">
                <a:hlinkClick r:id="rId2"/>
              </a:rPr>
              <a:t> (SDGs)  </a:t>
            </a:r>
            <a:r>
              <a:rPr lang="en-GB" sz="1400" dirty="0"/>
              <a:t>are a collection of 17 interlinked goals designed to be a "blueprint to achieve a better and more sustainable future for all". </a:t>
            </a:r>
          </a:p>
          <a:p>
            <a:pPr marL="0" indent="0">
              <a:buNone/>
            </a:pPr>
            <a:r>
              <a:rPr lang="en-GB" sz="1400" dirty="0"/>
              <a:t>Climate change will hit the poorest and most vulnerable hardest and makes achieving these goals even more challenging. Adaptation to the climate change we are locked into is critical, even under the most optimistic mitigation scenarios, to meeting the SDGs and achieving a future that is better than the present. </a:t>
            </a:r>
          </a:p>
          <a:p>
            <a:pPr marL="0" indent="0">
              <a:buNone/>
            </a:pPr>
            <a:r>
              <a:rPr lang="en-GB" sz="1400" dirty="0"/>
              <a:t>Understanding that adaptation is required is one thing, it is a much harder task to know what needs to be done. Part of the reason for this is the complexity of human and human-environment systems and the need to account for diverse local situations. Informing adaptation action requires integrating knowledge at multiple scales</a:t>
            </a:r>
            <a:r>
              <a:rPr lang="en-US" sz="1400" dirty="0"/>
              <a:t> that takes into account not only the climate but the socioeconomic, cultural, biophysical, and institutional contexts too.</a:t>
            </a:r>
            <a:endParaRPr lang="en-GB" sz="1400" dirty="0"/>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1325" y="559723"/>
            <a:ext cx="4380675" cy="623248"/>
          </a:xfrm>
        </p:spPr>
        <p:txBody>
          <a:bodyPr wrap="square" anchor="t">
            <a:normAutofit/>
          </a:bodyPr>
          <a:lstStyle/>
          <a:p>
            <a:pPr>
              <a:lnSpc>
                <a:spcPct val="90000"/>
              </a:lnSpc>
            </a:pPr>
            <a:r>
              <a:rPr lang="en-US" sz="2000" b="1" dirty="0"/>
              <a:t>Background: </a:t>
            </a:r>
            <a:br>
              <a:rPr lang="en-US" sz="2000" dirty="0"/>
            </a:br>
            <a:r>
              <a:rPr lang="en-US" sz="2000" dirty="0"/>
              <a:t>Development in a changing climate</a:t>
            </a:r>
          </a:p>
        </p:txBody>
      </p:sp>
      <p:pic>
        <p:nvPicPr>
          <p:cNvPr id="2050" name="Picture 2" descr="Image result for sdgs">
            <a:extLst>
              <a:ext uri="{FF2B5EF4-FFF2-40B4-BE49-F238E27FC236}">
                <a16:creationId xmlns:a16="http://schemas.microsoft.com/office/drawing/2014/main" id="{80BE815D-457E-4F45-BCC9-250196B78A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1622" y="1353566"/>
            <a:ext cx="2966119" cy="243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91325" y="1182971"/>
            <a:ext cx="5898925" cy="2941959"/>
          </a:xfrm>
        </p:spPr>
        <p:txBody>
          <a:bodyPr>
            <a:noAutofit/>
          </a:bodyPr>
          <a:lstStyle/>
          <a:p>
            <a:pPr marL="0" indent="0">
              <a:buNone/>
            </a:pPr>
            <a:r>
              <a:rPr lang="en-GB" sz="1400" dirty="0"/>
              <a:t>This hackathon challenge is </a:t>
            </a:r>
            <a:r>
              <a:rPr lang="en-GB" sz="1400" b="1" dirty="0"/>
              <a:t>to develop a tool or tools </a:t>
            </a:r>
            <a:r>
              <a:rPr lang="en-GB" sz="1400" dirty="0"/>
              <a:t>for conceptualising the adaptation challenge </a:t>
            </a:r>
            <a:r>
              <a:rPr lang="en-GB" sz="1400" b="1" dirty="0"/>
              <a:t>to inform practical action towards managing climate-related risk </a:t>
            </a:r>
            <a:r>
              <a:rPr lang="en-GB" sz="1400" dirty="0"/>
              <a:t>to achieve sustainable development in a variable and changing climate.</a:t>
            </a:r>
          </a:p>
          <a:p>
            <a:pPr marL="0" indent="0">
              <a:buNone/>
            </a:pPr>
            <a:r>
              <a:rPr lang="en-GB" sz="1400" b="1" dirty="0"/>
              <a:t>Using an example Low Income Country (LIC)</a:t>
            </a:r>
            <a:r>
              <a:rPr lang="en-GB" sz="1400" dirty="0"/>
              <a:t>, and potentially with a single SDG in mind, such as zero poverty. Develop a </a:t>
            </a:r>
            <a:r>
              <a:rPr lang="en-GB" sz="1400" b="1" dirty="0"/>
              <a:t>framework or tool for assessing and integrating the range of data and information sources that build a picture of climate risk in the context of development objectives for that country. </a:t>
            </a:r>
          </a:p>
          <a:p>
            <a:pPr marL="0" indent="0">
              <a:buNone/>
            </a:pPr>
            <a:r>
              <a:rPr lang="en-GB" sz="1400" dirty="0"/>
              <a:t>This requires consideration of the components of climate risk (hazard, exposure and vulnerability, where we can consider vulnerability to be comprised of sensitivity of systems to climate and capacity to cope with adverse events). Approaching from a broad </a:t>
            </a:r>
            <a:r>
              <a:rPr lang="en-GB" sz="1400" u="sng" dirty="0">
                <a:hlinkClick r:id="rId2"/>
              </a:rPr>
              <a:t>systems perspective</a:t>
            </a:r>
            <a:r>
              <a:rPr lang="en-GB" sz="1400" dirty="0"/>
              <a:t> to highlight the impact that the changing climate might have in the context of overall risk, including sensitivity of outcomes to evidential uncertainty.</a:t>
            </a:r>
          </a:p>
          <a:p>
            <a:pPr marL="0" indent="0">
              <a:buNone/>
            </a:pPr>
            <a:endParaRPr lang="en-GB" sz="1400" dirty="0"/>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1325" y="559723"/>
            <a:ext cx="4380675" cy="623248"/>
          </a:xfrm>
        </p:spPr>
        <p:txBody>
          <a:bodyPr wrap="square" anchor="t">
            <a:normAutofit/>
          </a:bodyPr>
          <a:lstStyle/>
          <a:p>
            <a:pPr>
              <a:lnSpc>
                <a:spcPct val="90000"/>
              </a:lnSpc>
            </a:pPr>
            <a:r>
              <a:rPr lang="en-US" sz="2000" b="1" dirty="0"/>
              <a:t>Challenge: </a:t>
            </a:r>
            <a:br>
              <a:rPr lang="en-US" sz="2000" dirty="0"/>
            </a:br>
            <a:r>
              <a:rPr lang="en-US" sz="2000" dirty="0"/>
              <a:t>Development in a changing climate</a:t>
            </a:r>
          </a:p>
        </p:txBody>
      </p:sp>
      <p:pic>
        <p:nvPicPr>
          <p:cNvPr id="2050" name="Picture 2" descr="Image result for sdgs">
            <a:extLst>
              <a:ext uri="{FF2B5EF4-FFF2-40B4-BE49-F238E27FC236}">
                <a16:creationId xmlns:a16="http://schemas.microsoft.com/office/drawing/2014/main" id="{80BE815D-457E-4F45-BCC9-250196B78A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0250" y="1353566"/>
            <a:ext cx="2966119" cy="243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pic>
        <p:nvPicPr>
          <p:cNvPr id="1026" name="Picture 2" descr="Image result for sustainable development goals">
            <a:extLst>
              <a:ext uri="{FF2B5EF4-FFF2-40B4-BE49-F238E27FC236}">
                <a16:creationId xmlns:a16="http://schemas.microsoft.com/office/drawing/2014/main" id="{DA09A675-8161-419E-AB55-10602B775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0" y="80070"/>
            <a:ext cx="4572000" cy="4572000"/>
          </a:xfrm>
          <a:prstGeom prst="rect">
            <a:avLst/>
          </a:prstGeom>
          <a:solidFill>
            <a:srgbClr val="FFFFFF"/>
          </a:solidFill>
        </p:spPr>
      </p:pic>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97644" y="1761530"/>
            <a:ext cx="4050506" cy="2714030"/>
          </a:xfrm>
        </p:spPr>
        <p:txBody>
          <a:bodyPr>
            <a:normAutofit/>
          </a:bodyPr>
          <a:lstStyle/>
          <a:p>
            <a:r>
              <a:rPr lang="en-US" dirty="0"/>
              <a:t>Sustainable Development Goals: </a:t>
            </a:r>
            <a:r>
              <a:rPr lang="en-US" dirty="0">
                <a:hlinkClick r:id="rId3"/>
              </a:rPr>
              <a:t>https://sdgs.un.org/goals</a:t>
            </a:r>
            <a:r>
              <a:rPr lang="en-US" dirty="0"/>
              <a:t> </a:t>
            </a:r>
          </a:p>
          <a:p>
            <a:r>
              <a:rPr lang="en-GB" dirty="0"/>
              <a:t>IPCC WG II Chapter 20 - </a:t>
            </a:r>
            <a:r>
              <a:rPr lang="en-US" dirty="0"/>
              <a:t>Climate-Resilient Pathways: Adaptation, Mitigation, and Sustainable Development</a:t>
            </a:r>
            <a:r>
              <a:rPr lang="en-GB" dirty="0"/>
              <a:t> </a:t>
            </a:r>
            <a:r>
              <a:rPr lang="en-GB" dirty="0">
                <a:hlinkClick r:id="rId4"/>
              </a:rPr>
              <a:t>https://www.ipcc.ch/site/assets/uploads/2018/02/WGIIAR5-Chap20_FINAL.pdf</a:t>
            </a:r>
            <a:r>
              <a:rPr lang="en-GB" dirty="0"/>
              <a:t> </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1039783"/>
            <a:ext cx="8437500" cy="623248"/>
          </a:xfrm>
        </p:spPr>
        <p:txBody>
          <a:bodyPr wrap="square" anchor="t">
            <a:normAutofit/>
          </a:bodyPr>
          <a:lstStyle/>
          <a:p>
            <a:r>
              <a:rPr lang="en-US"/>
              <a:t>Useful information</a:t>
            </a:r>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59568" y="1818620"/>
            <a:ext cx="8424863" cy="2525968"/>
          </a:xfrm>
        </p:spPr>
        <p:txBody>
          <a:bodyPr/>
          <a:lstStyle/>
          <a:p>
            <a:r>
              <a:rPr lang="en-US" dirty="0"/>
              <a:t>In case of questions as you are working on your challenge:</a:t>
            </a:r>
          </a:p>
          <a:p>
            <a:endParaRPr lang="en-US" dirty="0"/>
          </a:p>
          <a:p>
            <a:r>
              <a:rPr lang="en-US" dirty="0"/>
              <a:t>Contact the expert for the ocean and coastal theme</a:t>
            </a:r>
          </a:p>
          <a:p>
            <a:r>
              <a:rPr lang="en-GB" dirty="0"/>
              <a:t>Dr Kirsty Lewis |   Kirsty.lewis@fcdo.gov.uk</a:t>
            </a:r>
          </a:p>
          <a:p>
            <a:endParaRPr lang="en-GB" dirty="0"/>
          </a:p>
          <a:p>
            <a:r>
              <a:rPr lang="en-GB" dirty="0"/>
              <a:t>Contact the Met Office for general queries about the Climate Data Challenge</a:t>
            </a:r>
          </a:p>
          <a:p>
            <a:r>
              <a:rPr lang="en-GB" dirty="0">
                <a:hlinkClick r:id="rId2"/>
              </a:rPr>
              <a:t>cop26@metoffice.gov.uk</a:t>
            </a:r>
            <a:r>
              <a:rPr lang="en-GB" dirty="0"/>
              <a:t> </a:t>
            </a:r>
            <a:endParaRPr lang="en-US"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Props1.xml><?xml version="1.0" encoding="utf-8"?>
<ds:datastoreItem xmlns:ds="http://schemas.openxmlformats.org/officeDocument/2006/customXml" ds:itemID="{F375A773-D0A3-4DE7-9BD1-58FF6B5ABE3C}">
  <ds:schemaRefs>
    <ds:schemaRef ds:uri="http://schemas.microsoft.com/sharepoint/v3/contenttype/forms"/>
  </ds:schemaRefs>
</ds:datastoreItem>
</file>

<file path=customXml/itemProps2.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88B4C-27AE-47E5-8D30-98C6E7016CB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8e81d20b-a9f7-4851-b87d-0ea8ec1a8844"/>
    <ds:schemaRef ds:uri="9ef02c98-fd14-4d6d-aff8-6b7a361d012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1473</TotalTime>
  <Words>646</Words>
  <Application>Microsoft Office PowerPoint</Application>
  <PresentationFormat>On-screen Show (16:9)</PresentationFormat>
  <Paragraphs>30</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 Met Office PowerPoint Template</vt:lpstr>
      <vt:lpstr>Climate Data Challenge</vt:lpstr>
      <vt:lpstr>PowerPoint Presentation</vt:lpstr>
      <vt:lpstr>Background:  Development in a changing climate</vt:lpstr>
      <vt:lpstr>Challenge:  Development in a changing climate</vt:lpstr>
      <vt:lpstr>Useful information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K-Lewis@dfid.gov.uk</dc:creator>
  <cp:lastModifiedBy>Green, Rebecca</cp:lastModifiedBy>
  <cp:revision>5</cp:revision>
  <dcterms:created xsi:type="dcterms:W3CDTF">2021-02-19T17:10:50Z</dcterms:created>
  <dcterms:modified xsi:type="dcterms:W3CDTF">2021-02-22T16:53:31Z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c996da-17fa-4fc5-8989-2758fb4cf86b_Enabled">
    <vt:lpwstr>true</vt:lpwstr>
  </property>
  <property fmtid="{D5CDD505-2E9C-101B-9397-08002B2CF9AE}" pid="3" name="MSIP_Label_e4c996da-17fa-4fc5-8989-2758fb4cf86b_SetDate">
    <vt:lpwstr>2021-02-20T16:48:41Z</vt:lpwstr>
  </property>
  <property fmtid="{D5CDD505-2E9C-101B-9397-08002B2CF9AE}" pid="4" name="MSIP_Label_e4c996da-17fa-4fc5-8989-2758fb4cf86b_Method">
    <vt:lpwstr>Privileged</vt:lpwstr>
  </property>
  <property fmtid="{D5CDD505-2E9C-101B-9397-08002B2CF9AE}" pid="5" name="MSIP_Label_e4c996da-17fa-4fc5-8989-2758fb4cf86b_Name">
    <vt:lpwstr>OFFICIAL</vt:lpwstr>
  </property>
  <property fmtid="{D5CDD505-2E9C-101B-9397-08002B2CF9AE}" pid="6" name="MSIP_Label_e4c996da-17fa-4fc5-8989-2758fb4cf86b_SiteId">
    <vt:lpwstr>cdf709af-1a18-4c74-bd93-6d14a64d73b3</vt:lpwstr>
  </property>
  <property fmtid="{D5CDD505-2E9C-101B-9397-08002B2CF9AE}" pid="7" name="MSIP_Label_e4c996da-17fa-4fc5-8989-2758fb4cf86b_ActionId">
    <vt:lpwstr>ef60978e-106d-4550-818e-ac445b1985b9</vt:lpwstr>
  </property>
  <property fmtid="{D5CDD505-2E9C-101B-9397-08002B2CF9AE}" pid="8" name="MSIP_Label_e4c996da-17fa-4fc5-8989-2758fb4cf86b_ContentBits">
    <vt:lpwstr>1</vt:lpwstr>
  </property>
  <property fmtid="{D5CDD505-2E9C-101B-9397-08002B2CF9AE}" pid="9" name="ContentTypeId">
    <vt:lpwstr>0x010100237694180A688845802A50A8CDC6F3E3</vt:lpwstr>
  </property>
</Properties>
</file>