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333" r:id="rId5"/>
    <p:sldId id="360" r:id="rId6"/>
    <p:sldId id="355" r:id="rId7"/>
    <p:sldId id="356" r:id="rId8"/>
    <p:sldId id="357" r:id="rId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60"/>
            <p14:sldId id="355"/>
            <p14:sldId id="356"/>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F79BE"/>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p:restoredTop sz="88683" autoAdjust="0"/>
  </p:normalViewPr>
  <p:slideViewPr>
    <p:cSldViewPr snapToGrid="0">
      <p:cViewPr varScale="1">
        <p:scale>
          <a:sx n="147" d="100"/>
          <a:sy n="147" d="100"/>
        </p:scale>
        <p:origin x="534" y="126"/>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3635713-CD3E-6A48-ACEF-4C1C59D78C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9607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16.xml"/><Relationship Id="rId4" Type="http://schemas.openxmlformats.org/officeDocument/2006/relationships/image" Target="../media/image27.jpg"/></Relationships>
</file>

<file path=ppt/slides/_rels/slide4.xml.rels><?xml version="1.0" encoding="UTF-8" standalone="yes"?>
<Relationships xmlns="http://schemas.openxmlformats.org/package/2006/relationships"><Relationship Id="rId8" Type="http://schemas.openxmlformats.org/officeDocument/2006/relationships/hyperlink" Target="https://www.sciencedirect.com/science/article/pii/S0048969716325578" TargetMode="External"/><Relationship Id="rId3" Type="http://schemas.openxmlformats.org/officeDocument/2006/relationships/hyperlink" Target="http://nar.hutton.ac.uk/dataset/spatial-datasets-for-glensaugh-research-farm" TargetMode="External"/><Relationship Id="rId7" Type="http://schemas.openxmlformats.org/officeDocument/2006/relationships/hyperlink" Target="https://www.hutton.ac.uk/learning/exploringscotland/land-capability-agriculture-scotland" TargetMode="External"/><Relationship Id="rId2" Type="http://schemas.openxmlformats.org/officeDocument/2006/relationships/hyperlink" Target="https://glensaugh.hutton.ac.uk/" TargetMode="External"/><Relationship Id="rId1" Type="http://schemas.openxmlformats.org/officeDocument/2006/relationships/slideLayout" Target="../slideLayouts/slideLayout8.xml"/><Relationship Id="rId6" Type="http://schemas.openxmlformats.org/officeDocument/2006/relationships/hyperlink" Target="http://sifss.hutton.ac.uk/SSKIB_Stats.php" TargetMode="External"/><Relationship Id="rId5" Type="http://schemas.openxmlformats.org/officeDocument/2006/relationships/hyperlink" Target="https://www.hutton.ac.uk/learning/soilshutton" TargetMode="External"/><Relationship Id="rId4" Type="http://schemas.openxmlformats.org/officeDocument/2006/relationships/hyperlink" Target="http://nar.hutton.ac.uk/organization/natural-asset-register?page=1" TargetMode="External"/><Relationship Id="rId9" Type="http://schemas.openxmlformats.org/officeDocument/2006/relationships/hyperlink" Target="https://www.hutton.ac.u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cop26@metoffice.gov.uk" TargetMode="External"/><Relationship Id="rId2" Type="http://schemas.openxmlformats.org/officeDocument/2006/relationships/hyperlink" Target="mailto:mike.rivington@hutton.ac.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3" name="Rectangle 22">
            <a:extLst>
              <a:ext uri="{FF2B5EF4-FFF2-40B4-BE49-F238E27FC236}">
                <a16:creationId xmlns:a16="http://schemas.microsoft.com/office/drawing/2014/main" id="{349F7E95-1F3D-D74D-9A26-5691B16BB608}"/>
              </a:ext>
            </a:extLst>
          </p:cNvPr>
          <p:cNvSpPr/>
          <p:nvPr/>
        </p:nvSpPr>
        <p:spPr>
          <a:xfrm>
            <a:off x="244323" y="1182118"/>
            <a:ext cx="4699912"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4" name="Rectangle 23">
            <a:extLst>
              <a:ext uri="{FF2B5EF4-FFF2-40B4-BE49-F238E27FC236}">
                <a16:creationId xmlns:a16="http://schemas.microsoft.com/office/drawing/2014/main" id="{639E04D8-B630-4245-B057-75717234EBD0}"/>
              </a:ext>
            </a:extLst>
          </p:cNvPr>
          <p:cNvSpPr/>
          <p:nvPr/>
        </p:nvSpPr>
        <p:spPr>
          <a:xfrm>
            <a:off x="244323" y="2049864"/>
            <a:ext cx="3389002"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6" name="Rectangle 25">
            <a:extLst>
              <a:ext uri="{FF2B5EF4-FFF2-40B4-BE49-F238E27FC236}">
                <a16:creationId xmlns:a16="http://schemas.microsoft.com/office/drawing/2014/main" id="{A34B5B89-2D84-1A45-B432-37A41AD657D4}"/>
              </a:ext>
            </a:extLst>
          </p:cNvPr>
          <p:cNvSpPr/>
          <p:nvPr/>
        </p:nvSpPr>
        <p:spPr>
          <a:xfrm>
            <a:off x="3897356" y="2029076"/>
            <a:ext cx="3254170" cy="77076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r>
              <a:rPr lang="en-GB" sz="1400" dirty="0">
                <a:effectLst/>
                <a:latin typeface="Calibri" panose="020F0502020204030204" pitchFamily="34" charset="0"/>
                <a:ea typeface="Calibri" panose="020F0502020204030204" pitchFamily="34" charset="0"/>
              </a:rPr>
              <a:t>Nature Based Solutions for achieving multiple objectives from land</a:t>
            </a:r>
            <a:endParaRPr lang="en-US" dirty="0">
              <a:solidFill>
                <a:srgbClr val="2A2A2A"/>
              </a:solidFill>
              <a:latin typeface="Arial"/>
            </a:endParaRPr>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305487" y="2982083"/>
            <a:ext cx="3865584" cy="561692"/>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1600" kern="0" dirty="0">
                <a:solidFill>
                  <a:srgbClr val="2A2A2A"/>
                </a:solidFill>
                <a:latin typeface="Arial" panose="020B0604020202020204" pitchFamily="34" charset="0"/>
                <a:cs typeface="Arial" panose="020B0604020202020204" pitchFamily="34" charset="0"/>
              </a:rPr>
              <a:t>Dr Mike Rivington, Land Use Systems Modeller, The James Hutton Institute  </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6"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5400" b="1" kern="0" dirty="0">
                <a:solidFill>
                  <a:srgbClr val="FFFFFF"/>
                </a:solidFill>
                <a:latin typeface="Arial" panose="020B0604020202020204" pitchFamily="34" charset="0"/>
                <a:cs typeface="Arial" panose="020B0604020202020204" pitchFamily="34" charset="0"/>
              </a:rPr>
              <a:t>Nature Based</a:t>
            </a:r>
            <a:br>
              <a:rPr lang="en-GB" sz="5400" b="1" kern="0" dirty="0">
                <a:solidFill>
                  <a:srgbClr val="FFFFFF"/>
                </a:solidFill>
                <a:latin typeface="Arial" panose="020B0604020202020204" pitchFamily="34" charset="0"/>
                <a:cs typeface="Arial" panose="020B0604020202020204" pitchFamily="34" charset="0"/>
              </a:rPr>
            </a:br>
            <a:r>
              <a:rPr lang="en-GB" sz="5400" b="1" kern="0" dirty="0">
                <a:solidFill>
                  <a:srgbClr val="FFFFFF"/>
                </a:solidFill>
                <a:latin typeface="Arial" panose="020B0604020202020204" pitchFamily="34" charset="0"/>
                <a:cs typeface="Arial" panose="020B0604020202020204" pitchFamily="34" charset="0"/>
              </a:rPr>
              <a:t>Solutions</a:t>
            </a:r>
          </a:p>
        </p:txBody>
      </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grpSp>
        <p:nvGrpSpPr>
          <p:cNvPr id="3" name="Group 2">
            <a:extLst>
              <a:ext uri="{FF2B5EF4-FFF2-40B4-BE49-F238E27FC236}">
                <a16:creationId xmlns:a16="http://schemas.microsoft.com/office/drawing/2014/main" id="{4F1C3BF1-D8E0-6F40-A5FC-B611680D337C}"/>
              </a:ext>
            </a:extLst>
          </p:cNvPr>
          <p:cNvGrpSpPr/>
          <p:nvPr/>
        </p:nvGrpSpPr>
        <p:grpSpPr>
          <a:xfrm>
            <a:off x="5008970" y="3912831"/>
            <a:ext cx="3892269" cy="967578"/>
            <a:chOff x="5008970" y="3912831"/>
            <a:chExt cx="3892269" cy="967578"/>
          </a:xfrm>
        </p:grpSpPr>
        <p:sp>
          <p:nvSpPr>
            <p:cNvPr id="19" name="Rectangle 18">
              <a:extLst>
                <a:ext uri="{FF2B5EF4-FFF2-40B4-BE49-F238E27FC236}">
                  <a16:creationId xmlns:a16="http://schemas.microsoft.com/office/drawing/2014/main" id="{7AF4C1BD-A38C-BD4F-A249-F3AE7E40CF66}"/>
                </a:ext>
              </a:extLst>
            </p:cNvPr>
            <p:cNvSpPr/>
            <p:nvPr/>
          </p:nvSpPr>
          <p:spPr>
            <a:xfrm>
              <a:off x="5008970" y="3912831"/>
              <a:ext cx="3892269"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6457861" y="4031777"/>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7331801" y="4031777"/>
              <a:ext cx="0" cy="718459"/>
            </a:xfrm>
            <a:prstGeom prst="line">
              <a:avLst/>
            </a:prstGeom>
            <a:ln w="6350"/>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25587059-D2E9-9242-A489-4C6CA29AB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764" y="3999885"/>
              <a:ext cx="1110869" cy="850107"/>
            </a:xfrm>
            <a:prstGeom prst="rect">
              <a:avLst/>
            </a:prstGeom>
          </p:spPr>
        </p:pic>
        <p:pic>
          <p:nvPicPr>
            <p:cNvPr id="18" name="Picture 17">
              <a:extLst>
                <a:ext uri="{FF2B5EF4-FFF2-40B4-BE49-F238E27FC236}">
                  <a16:creationId xmlns:a16="http://schemas.microsoft.com/office/drawing/2014/main" id="{2D299F4C-E4F6-8F41-9270-83F6D0A5C9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345" y="4100276"/>
              <a:ext cx="491181" cy="649323"/>
            </a:xfrm>
            <a:prstGeom prst="rect">
              <a:avLst/>
            </a:prstGeom>
          </p:spPr>
        </p:pic>
        <p:pic>
          <p:nvPicPr>
            <p:cNvPr id="20" name="Picture 3">
              <a:extLst>
                <a:ext uri="{FF2B5EF4-FFF2-40B4-BE49-F238E27FC236}">
                  <a16:creationId xmlns:a16="http://schemas.microsoft.com/office/drawing/2014/main" id="{64F9A3DF-483D-C94C-B73A-A4AFCF9C09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077" y="4083086"/>
              <a:ext cx="1230030" cy="68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859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91325" y="1392702"/>
            <a:ext cx="4050506" cy="3130061"/>
          </a:xfrm>
        </p:spPr>
        <p:txBody>
          <a:bodyPr>
            <a:normAutofit fontScale="92500" lnSpcReduction="20000"/>
          </a:bodyPr>
          <a:lstStyle/>
          <a:p>
            <a:pPr marL="0" indent="0">
              <a:lnSpc>
                <a:spcPct val="90000"/>
              </a:lnSpc>
              <a:buNone/>
            </a:pPr>
            <a:r>
              <a:rPr lang="en-US" sz="1200" dirty="0"/>
              <a:t>Land provides us with many multiple benefits, including food, water, a place to live, recreation. These are often referred to as ecosystem services. Land is however vulnerable to climate change, over-exploitation and unsustainable practices. Land can be a source of greenhouse gases or a sink for carbon. How we manage land is therefore vital in the fight against climate change, as well as reversing biodiversity loss and ecosystem degradation.</a:t>
            </a:r>
          </a:p>
          <a:p>
            <a:pPr marL="0" indent="0">
              <a:lnSpc>
                <a:spcPct val="90000"/>
              </a:lnSpc>
              <a:buNone/>
            </a:pPr>
            <a:r>
              <a:rPr lang="en-US" sz="1200" dirty="0"/>
              <a:t>Climate change is a known threat, but there is also an opportunity to use Nature Based Solutions to help adapt to impacts and achieve mitigation. This requires new approaches to land use and management.</a:t>
            </a:r>
          </a:p>
          <a:p>
            <a:pPr marL="0" indent="0">
              <a:lnSpc>
                <a:spcPct val="90000"/>
              </a:lnSpc>
              <a:buNone/>
            </a:pPr>
            <a:r>
              <a:rPr lang="en-GB" sz="1200" dirty="0"/>
              <a:t>This Challenge addresses the issue of how to use Nature Based Solutions to help achieve a sustainable mix of land uses to achieve multiple objectives, including:</a:t>
            </a:r>
          </a:p>
          <a:p>
            <a:pPr>
              <a:lnSpc>
                <a:spcPct val="90000"/>
              </a:lnSpc>
              <a:spcBef>
                <a:spcPts val="300"/>
              </a:spcBef>
            </a:pPr>
            <a:r>
              <a:rPr lang="en-GB" sz="1200" dirty="0"/>
              <a:t>Prosperous rural economies and communities.</a:t>
            </a:r>
          </a:p>
          <a:p>
            <a:pPr>
              <a:lnSpc>
                <a:spcPct val="90000"/>
              </a:lnSpc>
              <a:spcBef>
                <a:spcPts val="300"/>
              </a:spcBef>
            </a:pPr>
            <a:r>
              <a:rPr lang="en-GB" sz="1200" dirty="0"/>
              <a:t>Net zero emissions</a:t>
            </a:r>
          </a:p>
          <a:p>
            <a:pPr>
              <a:lnSpc>
                <a:spcPct val="90000"/>
              </a:lnSpc>
              <a:spcBef>
                <a:spcPts val="300"/>
              </a:spcBef>
            </a:pPr>
            <a:r>
              <a:rPr lang="en-GB" sz="1200" dirty="0"/>
              <a:t>Enhance biodiversity / ecosystem restoration</a:t>
            </a:r>
          </a:p>
          <a:p>
            <a:pPr>
              <a:lnSpc>
                <a:spcPct val="90000"/>
              </a:lnSpc>
              <a:spcBef>
                <a:spcPts val="300"/>
              </a:spcBef>
            </a:pPr>
            <a:r>
              <a:rPr lang="en-GB" sz="1200" dirty="0"/>
              <a:t>Sustainable food production</a:t>
            </a:r>
          </a:p>
          <a:p>
            <a:pPr>
              <a:lnSpc>
                <a:spcPct val="90000"/>
              </a:lnSpc>
              <a:spcBef>
                <a:spcPts val="300"/>
              </a:spcBef>
            </a:pPr>
            <a:r>
              <a:rPr lang="en-GB" sz="1200" dirty="0"/>
              <a:t>Water quality / quantity / flood risk management</a:t>
            </a:r>
          </a:p>
          <a:p>
            <a:pPr>
              <a:lnSpc>
                <a:spcPct val="90000"/>
              </a:lnSpc>
              <a:spcBef>
                <a:spcPts val="300"/>
              </a:spcBef>
            </a:pPr>
            <a:r>
              <a:rPr lang="en-GB" sz="1200" dirty="0"/>
              <a:t>Resilience to climate impacts and other shocks</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1325" y="559723"/>
            <a:ext cx="4380675" cy="623248"/>
          </a:xfrm>
        </p:spPr>
        <p:txBody>
          <a:bodyPr wrap="square" anchor="t">
            <a:normAutofit fontScale="90000"/>
          </a:bodyPr>
          <a:lstStyle/>
          <a:p>
            <a:pPr>
              <a:lnSpc>
                <a:spcPct val="90000"/>
              </a:lnSpc>
            </a:pPr>
            <a:r>
              <a:rPr lang="en-US" sz="2000" b="1" dirty="0"/>
              <a:t>Challenge: </a:t>
            </a:r>
            <a:br>
              <a:rPr lang="en-US" sz="2000" dirty="0"/>
            </a:br>
            <a:r>
              <a:rPr lang="en-GB" sz="1800" dirty="0">
                <a:effectLst/>
                <a:latin typeface="Calibri" panose="020F0502020204030204" pitchFamily="34" charset="0"/>
                <a:ea typeface="Calibri" panose="020F0502020204030204" pitchFamily="34" charset="0"/>
              </a:rPr>
              <a:t>Nature Based Solutions for achieving multiple objectives from land</a:t>
            </a:r>
            <a:endParaRPr lang="en-US" sz="2000" dirty="0"/>
          </a:p>
        </p:txBody>
      </p:sp>
      <p:pic>
        <p:nvPicPr>
          <p:cNvPr id="1026" name="Picture 1">
            <a:extLst>
              <a:ext uri="{FF2B5EF4-FFF2-40B4-BE49-F238E27FC236}">
                <a16:creationId xmlns:a16="http://schemas.microsoft.com/office/drawing/2014/main" id="{28C6A841-D05D-4D96-B0C5-4B7378EBD6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7662" y="260252"/>
            <a:ext cx="2356338" cy="2254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 picture containing grass, mountain, nature, outdoor&#10;&#10;Description automatically generated">
            <a:extLst>
              <a:ext uri="{FF2B5EF4-FFF2-40B4-BE49-F238E27FC236}">
                <a16:creationId xmlns:a16="http://schemas.microsoft.com/office/drawing/2014/main" id="{831EE8D3-F82B-4AE1-A6ED-6BC80A3F42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1831" y="2540045"/>
            <a:ext cx="4902169" cy="2138769"/>
          </a:xfrm>
          <a:prstGeom prst="rect">
            <a:avLst/>
          </a:prstGeom>
        </p:spPr>
      </p:pic>
      <p:pic>
        <p:nvPicPr>
          <p:cNvPr id="9" name="Picture 8" descr="Diagram, map&#10;&#10;Description automatically generated">
            <a:extLst>
              <a:ext uri="{FF2B5EF4-FFF2-40B4-BE49-F238E27FC236}">
                <a16:creationId xmlns:a16="http://schemas.microsoft.com/office/drawing/2014/main" id="{167FB554-713A-4803-AEE0-59B3F9873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831" y="156653"/>
            <a:ext cx="2984627" cy="2381069"/>
          </a:xfrm>
          <a:prstGeom prst="rect">
            <a:avLst/>
          </a:prstGeom>
        </p:spPr>
      </p:pic>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Useful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1420837"/>
            <a:ext cx="8424863" cy="2961329"/>
          </a:xfrm>
        </p:spPr>
        <p:txBody>
          <a:bodyPr/>
          <a:lstStyle/>
          <a:p>
            <a:r>
              <a:rPr lang="en-GB" dirty="0" err="1"/>
              <a:t>Glensaugh</a:t>
            </a:r>
            <a:r>
              <a:rPr lang="en-GB" dirty="0"/>
              <a:t> Climate-Positive Farming: </a:t>
            </a:r>
            <a:r>
              <a:rPr lang="en-GB" dirty="0">
                <a:hlinkClick r:id="rId2"/>
              </a:rPr>
              <a:t>https://glensaugh.hutton.ac.uk/</a:t>
            </a:r>
            <a:r>
              <a:rPr lang="en-GB" dirty="0"/>
              <a:t> </a:t>
            </a:r>
          </a:p>
          <a:p>
            <a:pPr marL="285750" indent="-285750">
              <a:buFont typeface="Arial" panose="020B0604020202020204" pitchFamily="34" charset="0"/>
              <a:buChar char="•"/>
            </a:pPr>
            <a:r>
              <a:rPr lang="en-GB" dirty="0"/>
              <a:t>Spatial data sets: </a:t>
            </a:r>
            <a:r>
              <a:rPr lang="en-GB" dirty="0">
                <a:hlinkClick r:id="rId3"/>
              </a:rPr>
              <a:t>http://nar.hutton.ac.uk/dataset/spatial-datasets-for-glensaugh-research-farm</a:t>
            </a:r>
            <a:r>
              <a:rPr lang="en-GB" dirty="0"/>
              <a:t> </a:t>
            </a:r>
          </a:p>
          <a:p>
            <a:r>
              <a:rPr lang="en-GB" dirty="0"/>
              <a:t>Natural Asset Register: </a:t>
            </a:r>
            <a:r>
              <a:rPr lang="en-GB" dirty="0">
                <a:hlinkClick r:id="rId4"/>
              </a:rPr>
              <a:t>http://nar.hutton.ac.uk/organization/natural-asset-register?page=1</a:t>
            </a:r>
            <a:r>
              <a:rPr lang="en-GB" dirty="0"/>
              <a:t> </a:t>
            </a:r>
          </a:p>
          <a:p>
            <a:r>
              <a:rPr lang="en-GB" dirty="0" err="1"/>
              <a:t>Soils@Hutton</a:t>
            </a:r>
            <a:r>
              <a:rPr lang="en-GB" dirty="0"/>
              <a:t>: </a:t>
            </a:r>
            <a:r>
              <a:rPr lang="en-GB" dirty="0">
                <a:hlinkClick r:id="rId5"/>
              </a:rPr>
              <a:t>https://www.hutton.ac.uk/learning/soilshutton</a:t>
            </a:r>
            <a:r>
              <a:rPr lang="en-GB" dirty="0"/>
              <a:t> </a:t>
            </a:r>
          </a:p>
          <a:p>
            <a:r>
              <a:rPr lang="en-GB" dirty="0"/>
              <a:t>Soils Information for Scottish Soils: </a:t>
            </a:r>
            <a:r>
              <a:rPr lang="en-GB" dirty="0">
                <a:hlinkClick r:id="rId6"/>
              </a:rPr>
              <a:t>http://sifss.hutton.ac.uk/SSKIB_Stats.php</a:t>
            </a:r>
            <a:r>
              <a:rPr lang="en-GB" dirty="0"/>
              <a:t> </a:t>
            </a:r>
          </a:p>
          <a:p>
            <a:r>
              <a:rPr lang="en-GB" dirty="0"/>
              <a:t>Land Capability for Agriculture: </a:t>
            </a:r>
            <a:r>
              <a:rPr lang="en-GB" dirty="0">
                <a:hlinkClick r:id="rId7"/>
              </a:rPr>
              <a:t>https://www.hutton.ac.uk/learning/exploringscotland/land-capability-agriculture-scotland</a:t>
            </a:r>
            <a:r>
              <a:rPr lang="en-GB" dirty="0"/>
              <a:t> </a:t>
            </a:r>
          </a:p>
          <a:p>
            <a:r>
              <a:rPr lang="en-GB" dirty="0"/>
              <a:t>Paper: </a:t>
            </a:r>
            <a:r>
              <a:rPr lang="en-GB" dirty="0">
                <a:hlinkClick r:id="rId8"/>
              </a:rPr>
              <a:t>The science, policy and practice of nature-based solutions: An interdisciplinary perspective</a:t>
            </a:r>
            <a:endParaRPr lang="en-GB" dirty="0"/>
          </a:p>
          <a:p>
            <a:r>
              <a:rPr lang="en-GB" dirty="0"/>
              <a:t>The James Hutton Institute: </a:t>
            </a:r>
            <a:r>
              <a:rPr lang="en-GB" dirty="0">
                <a:hlinkClick r:id="rId9"/>
              </a:rPr>
              <a:t>https://www.hutton.ac.uk/</a:t>
            </a:r>
            <a:r>
              <a:rPr lang="en-GB" dirty="0"/>
              <a:t> </a:t>
            </a:r>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59568" y="1818620"/>
            <a:ext cx="8424863" cy="2525968"/>
          </a:xfrm>
        </p:spPr>
        <p:txBody>
          <a:bodyPr/>
          <a:lstStyle/>
          <a:p>
            <a:r>
              <a:rPr lang="en-US" dirty="0"/>
              <a:t>In case of questions as you are working on your challenge:</a:t>
            </a:r>
          </a:p>
          <a:p>
            <a:endParaRPr lang="en-US" dirty="0"/>
          </a:p>
          <a:p>
            <a:r>
              <a:rPr lang="en-US" dirty="0"/>
              <a:t>Contact the expert for the ocean and coastal theme</a:t>
            </a:r>
          </a:p>
          <a:p>
            <a:r>
              <a:rPr lang="en-GB" dirty="0"/>
              <a:t>Mike Rivington |  </a:t>
            </a:r>
            <a:r>
              <a:rPr lang="en-GB" dirty="0">
                <a:hlinkClick r:id="rId2"/>
              </a:rPr>
              <a:t>mike.rivington@hutton.ac.uk</a:t>
            </a:r>
            <a:r>
              <a:rPr lang="en-GB" dirty="0"/>
              <a:t> </a:t>
            </a:r>
          </a:p>
          <a:p>
            <a:endParaRPr lang="en-GB" dirty="0"/>
          </a:p>
          <a:p>
            <a:r>
              <a:rPr lang="en-GB" dirty="0"/>
              <a:t>Contact the Met Office for general queries about the Climate Data Challenge</a:t>
            </a:r>
          </a:p>
          <a:p>
            <a:r>
              <a:rPr lang="en-GB" dirty="0">
                <a:hlinkClick r:id="rId3"/>
              </a:rPr>
              <a:t>cop26@metoffice.gov.uk</a:t>
            </a:r>
            <a:r>
              <a:rPr lang="en-GB" dirty="0"/>
              <a:t> </a:t>
            </a:r>
            <a:endParaRPr lang="en-US"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Props1.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5A773-D0A3-4DE7-9BD1-58FF6B5ABE3C}">
  <ds:schemaRefs>
    <ds:schemaRef ds:uri="http://schemas.microsoft.com/sharepoint/v3/contenttype/forms"/>
  </ds:schemaRefs>
</ds:datastoreItem>
</file>

<file path=customXml/itemProps3.xml><?xml version="1.0" encoding="utf-8"?>
<ds:datastoreItem xmlns:ds="http://schemas.openxmlformats.org/officeDocument/2006/customXml" ds:itemID="{E7888B4C-27AE-47E5-8D30-98C6E7016CB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e81d20b-a9f7-4851-b87d-0ea8ec1a8844"/>
    <ds:schemaRef ds:uri="9ef02c98-fd14-4d6d-aff8-6b7a361d012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330</TotalTime>
  <Words>557</Words>
  <Application>Microsoft Office PowerPoint</Application>
  <PresentationFormat>On-screen Show (16:9)</PresentationFormat>
  <Paragraphs>38</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 Met Office PowerPoint Template</vt:lpstr>
      <vt:lpstr>Climate Data Challenge</vt:lpstr>
      <vt:lpstr>PowerPoint Presentation</vt:lpstr>
      <vt:lpstr>Challenge:  Nature Based Solutions for achieving multiple objectives from land</vt:lpstr>
      <vt:lpstr>Useful information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Jones, Hayley</dc:creator>
  <cp:lastModifiedBy>Green, Rebecca</cp:lastModifiedBy>
  <cp:revision>10</cp:revision>
  <dcterms:created xsi:type="dcterms:W3CDTF">2021-02-12T09:51:05Z</dcterms:created>
  <dcterms:modified xsi:type="dcterms:W3CDTF">2021-02-22T16:56:06Z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ies>
</file>