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333" r:id="rId5"/>
    <p:sldId id="354" r:id="rId6"/>
    <p:sldId id="355" r:id="rId7"/>
    <p:sldId id="356" r:id="rId8"/>
    <p:sldId id="358" r:id="rId9"/>
    <p:sldId id="357" r:id="rId1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7A343-6599-49BD-B694-510789250024}">
          <p14:sldIdLst>
            <p14:sldId id="333"/>
            <p14:sldId id="354"/>
            <p14:sldId id="355"/>
            <p14:sldId id="356"/>
            <p14:sldId id="358"/>
            <p14:sldId id="3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79BE"/>
    <a:srgbClr val="000000"/>
    <a:srgbClr val="CCFF33"/>
    <a:srgbClr val="FFFFFF"/>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9"/>
    <p:restoredTop sz="88718" autoAdjust="0"/>
  </p:normalViewPr>
  <p:slideViewPr>
    <p:cSldViewPr snapToGrid="0">
      <p:cViewPr varScale="1">
        <p:scale>
          <a:sx n="147" d="100"/>
          <a:sy n="147" d="100"/>
        </p:scale>
        <p:origin x="534" y="126"/>
      </p:cViewPr>
      <p:guideLst>
        <p:guide orient="horz" pos="162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E77F1-8A53-7A47-BB70-3D0C5F15E596}" type="datetimeFigureOut">
              <a:rPr lang="en-US" smtClean="0"/>
              <a:t>2/22/2021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635713-CD3E-6A48-ACEF-4C1C59D78C64}" type="slidenum">
              <a:rPr lang="en-US" smtClean="0"/>
              <a:t>‹#›</a:t>
            </a:fld>
            <a:endParaRPr lang="en-US"/>
          </a:p>
        </p:txBody>
      </p:sp>
    </p:spTree>
    <p:extLst>
      <p:ext uri="{BB962C8B-B14F-4D97-AF65-F5344CB8AC3E}">
        <p14:creationId xmlns:p14="http://schemas.microsoft.com/office/powerpoint/2010/main" val="2642457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35713-CD3E-6A48-ACEF-4C1C59D78C64}" type="slidenum">
              <a:rPr lang="en-US" smtClean="0"/>
              <a:t>1</a:t>
            </a:fld>
            <a:endParaRPr lang="en-US"/>
          </a:p>
        </p:txBody>
      </p:sp>
    </p:spTree>
    <p:extLst>
      <p:ext uri="{BB962C8B-B14F-4D97-AF65-F5344CB8AC3E}">
        <p14:creationId xmlns:p14="http://schemas.microsoft.com/office/powerpoint/2010/main" val="54225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35713-CD3E-6A48-ACEF-4C1C59D78C64}" type="slidenum">
              <a:rPr lang="en-US" smtClean="0"/>
              <a:t>2</a:t>
            </a:fld>
            <a:endParaRPr lang="en-US"/>
          </a:p>
        </p:txBody>
      </p:sp>
    </p:spTree>
    <p:extLst>
      <p:ext uri="{BB962C8B-B14F-4D97-AF65-F5344CB8AC3E}">
        <p14:creationId xmlns:p14="http://schemas.microsoft.com/office/powerpoint/2010/main" val="863414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p:bg>
      <p:bgRef idx="1001">
        <a:schemeClr val="bg2"/>
      </p:bgRef>
    </p:bg>
    <p:spTree>
      <p:nvGrpSpPr>
        <p:cNvPr id="1" name=""/>
        <p:cNvGrpSpPr/>
        <p:nvPr/>
      </p:nvGrpSpPr>
      <p:grpSpPr>
        <a:xfrm>
          <a:off x="0" y="0"/>
          <a:ext cx="0" cy="0"/>
          <a:chOff x="0" y="0"/>
          <a:chExt cx="0" cy="0"/>
        </a:xfrm>
      </p:grpSpPr>
      <p:pic>
        <p:nvPicPr>
          <p:cNvPr id="15" name="cover-backg-2.jpg"/>
          <p:cNvPicPr>
            <a:picLocks noChangeAspect="1"/>
          </p:cNvPicPr>
          <p:nvPr userDrawn="1"/>
        </p:nvPicPr>
        <p:blipFill>
          <a:blip r:embed="rId2" cstate="print"/>
          <a:stretch>
            <a:fillRect/>
          </a:stretch>
        </p:blipFill>
        <p:spPr>
          <a:xfrm>
            <a:off x="0" y="0"/>
            <a:ext cx="9144000" cy="5143500"/>
          </a:xfrm>
          <a:prstGeom prst="rect">
            <a:avLst/>
          </a:prstGeom>
          <a:ln w="12700">
            <a:miter lim="400000"/>
          </a:ln>
        </p:spPr>
      </p:pic>
      <p:sp>
        <p:nvSpPr>
          <p:cNvPr id="20" name="Title 19"/>
          <p:cNvSpPr>
            <a:spLocks noGrp="1"/>
          </p:cNvSpPr>
          <p:nvPr>
            <p:ph type="title" hasCustomPrompt="1"/>
          </p:nvPr>
        </p:nvSpPr>
        <p:spPr/>
        <p:txBody>
          <a:bodyPr/>
          <a:lstStyle>
            <a:lvl1pPr>
              <a:defRPr>
                <a:solidFill>
                  <a:schemeClr val="bg2"/>
                </a:solidFill>
              </a:defRPr>
            </a:lvl1pPr>
          </a:lstStyle>
          <a:p>
            <a:r>
              <a:rPr lang="en-GB"/>
              <a:t>Presentation title</a:t>
            </a:r>
          </a:p>
        </p:txBody>
      </p:sp>
      <p:sp>
        <p:nvSpPr>
          <p:cNvPr id="23" name="Text Placeholder 22"/>
          <p:cNvSpPr>
            <a:spLocks noGrp="1"/>
          </p:cNvSpPr>
          <p:nvPr>
            <p:ph type="body" sz="quarter" idx="10" hasCustomPrompt="1"/>
          </p:nvPr>
        </p:nvSpPr>
        <p:spPr>
          <a:xfrm>
            <a:off x="197644" y="1761530"/>
            <a:ext cx="8438555" cy="611706"/>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 name="Footer Placeholder 1"/>
          <p:cNvSpPr>
            <a:spLocks noGrp="1"/>
          </p:cNvSpPr>
          <p:nvPr>
            <p:ph type="ftr" sz="quarter" idx="11"/>
          </p:nvPr>
        </p:nvSpPr>
        <p:spPr>
          <a:noFill/>
        </p:spPr>
        <p:txBody>
          <a:bodyPr/>
          <a:lstStyle>
            <a:lvl1pPr defTabSz="219075" hangingPunct="0">
              <a:defRPr>
                <a:solidFill>
                  <a:schemeClr val="accent6"/>
                </a:solidFill>
              </a:defRPr>
            </a:lvl1pPr>
          </a:lstStyle>
          <a:p>
            <a:r>
              <a:rPr lang="en-GB" kern="0">
                <a:solidFill>
                  <a:srgbClr val="FFFFFF"/>
                </a:solidFill>
                <a:sym typeface="Helvetica Light"/>
              </a:rPr>
              <a:t>www.metoffice.gov.uk																									                      © Crown Copyright 2017, Met Office</a:t>
            </a:r>
          </a:p>
        </p:txBody>
      </p:sp>
    </p:spTree>
    <p:extLst>
      <p:ext uri="{BB962C8B-B14F-4D97-AF65-F5344CB8AC3E}">
        <p14:creationId xmlns:p14="http://schemas.microsoft.com/office/powerpoint/2010/main" val="3540257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3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6" name="Text Placeholder 4"/>
          <p:cNvSpPr>
            <a:spLocks noGrp="1"/>
          </p:cNvSpPr>
          <p:nvPr>
            <p:ph type="body" sz="quarter" idx="13" hasCustomPrompt="1"/>
          </p:nvPr>
        </p:nvSpPr>
        <p:spPr>
          <a:xfrm>
            <a:off x="3127178"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8" name="Text Placeholder 4"/>
          <p:cNvSpPr>
            <a:spLocks noGrp="1"/>
          </p:cNvSpPr>
          <p:nvPr>
            <p:ph type="body" sz="quarter" idx="14" hasCustomPrompt="1"/>
          </p:nvPr>
        </p:nvSpPr>
        <p:spPr>
          <a:xfrm>
            <a:off x="6057306" y="176153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Tree>
    <p:extLst>
      <p:ext uri="{BB962C8B-B14F-4D97-AF65-F5344CB8AC3E}">
        <p14:creationId xmlns:p14="http://schemas.microsoft.com/office/powerpoint/2010/main" val="2422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 1 column text &amp; imag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0111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slide - 1 column text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8948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full imag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Picture Placeholder 4"/>
          <p:cNvSpPr>
            <a:spLocks noGrp="1"/>
          </p:cNvSpPr>
          <p:nvPr>
            <p:ph type="pic" sz="quarter" idx="16" hasCustomPrompt="1"/>
          </p:nvPr>
        </p:nvSpPr>
        <p:spPr>
          <a:xfrm>
            <a:off x="0" y="748904"/>
            <a:ext cx="9144000" cy="3983236"/>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Tree>
    <p:extLst>
      <p:ext uri="{BB962C8B-B14F-4D97-AF65-F5344CB8AC3E}">
        <p14:creationId xmlns:p14="http://schemas.microsoft.com/office/powerpoint/2010/main" val="105163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1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61530"/>
            <a:ext cx="843736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422196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2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4403700" y="1770459"/>
            <a:ext cx="0" cy="2719072"/>
          </a:xfrm>
          <a:prstGeom prst="line">
            <a:avLst/>
          </a:prstGeom>
        </p:spPr>
        <p:style>
          <a:lnRef idx="1">
            <a:schemeClr val="dk1"/>
          </a:lnRef>
          <a:fillRef idx="0">
            <a:schemeClr val="dk1"/>
          </a:fillRef>
          <a:effectRef idx="0">
            <a:schemeClr val="dk1"/>
          </a:effectRef>
          <a:fontRef idx="minor">
            <a:schemeClr val="tx1"/>
          </a:fontRef>
        </p:style>
      </p:cxn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ext Placeholder 4"/>
          <p:cNvSpPr>
            <a:spLocks noGrp="1"/>
          </p:cNvSpPr>
          <p:nvPr>
            <p:ph type="body" sz="quarter" idx="12" hasCustomPrompt="1"/>
          </p:nvPr>
        </p:nvSpPr>
        <p:spPr>
          <a:xfrm>
            <a:off x="4585693"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159385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imag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7124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3783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3 colum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2937600" y="1756488"/>
            <a:ext cx="0" cy="271907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1" hasCustomPrompt="1"/>
          </p:nvPr>
        </p:nvSpPr>
        <p:spPr>
          <a:xfrm>
            <a:off x="197644" y="1761530"/>
            <a:ext cx="257889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8"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9"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140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umn bullets &amp; tex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Slide title</a:t>
            </a:r>
            <a:endParaRPr lang="en-GB"/>
          </a:p>
        </p:txBody>
      </p:sp>
      <p:sp>
        <p:nvSpPr>
          <p:cNvPr id="14"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cxnSp>
        <p:nvCxnSpPr>
          <p:cNvPr id="15" name="Straight Connector 14"/>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5684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alt">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C9914F-5364-9942-B7A0-40F9BAFCA4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54" y="762"/>
            <a:ext cx="9141290" cy="5141976"/>
          </a:xfrm>
          <a:prstGeom prst="rect">
            <a:avLst/>
          </a:prstGeom>
        </p:spPr>
      </p:pic>
      <p:sp>
        <p:nvSpPr>
          <p:cNvPr id="9" name="Rectangle 8">
            <a:extLst>
              <a:ext uri="{FF2B5EF4-FFF2-40B4-BE49-F238E27FC236}">
                <a16:creationId xmlns:a16="http://schemas.microsoft.com/office/drawing/2014/main" id="{15955CAA-213C-2A43-9DCF-B24D5E33A11D}"/>
              </a:ext>
            </a:extLst>
          </p:cNvPr>
          <p:cNvSpPr/>
          <p:nvPr userDrawn="1"/>
        </p:nvSpPr>
        <p:spPr>
          <a:xfrm>
            <a:off x="0"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B07356-B142-C04E-B615-2EE8731A1331}"/>
              </a:ext>
            </a:extLst>
          </p:cNvPr>
          <p:cNvSpPr/>
          <p:nvPr userDrawn="1"/>
        </p:nvSpPr>
        <p:spPr>
          <a:xfrm>
            <a:off x="-1355"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Tree>
    <p:extLst>
      <p:ext uri="{BB962C8B-B14F-4D97-AF65-F5344CB8AC3E}">
        <p14:creationId xmlns:p14="http://schemas.microsoft.com/office/powerpoint/2010/main" val="82534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21"/>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ext Placeholder 4"/>
          <p:cNvSpPr>
            <a:spLocks noGrp="1"/>
          </p:cNvSpPr>
          <p:nvPr>
            <p:ph type="body" sz="quarter" idx="11" hasCustomPrompt="1"/>
          </p:nvPr>
        </p:nvSpPr>
        <p:spPr>
          <a:xfrm>
            <a:off x="197645" y="1770460"/>
            <a:ext cx="5508427"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5673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Green">
    <p:spTree>
      <p:nvGrpSpPr>
        <p:cNvPr id="1" name=""/>
        <p:cNvGrpSpPr/>
        <p:nvPr/>
      </p:nvGrpSpPr>
      <p:grpSpPr>
        <a:xfrm>
          <a:off x="0" y="0"/>
          <a:ext cx="0" cy="0"/>
          <a:chOff x="0" y="0"/>
          <a:chExt cx="0" cy="0"/>
        </a:xfrm>
      </p:grpSpPr>
      <p:sp>
        <p:nvSpPr>
          <p:cNvPr id="157" name="Shape 157"/>
          <p:cNvSpPr/>
          <p:nvPr/>
        </p:nvSpPr>
        <p:spPr>
          <a:xfrm>
            <a:off x="-1" y="1761531"/>
            <a:ext cx="9144002" cy="3393665"/>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Divider title (if required)</a:t>
            </a:r>
            <a:endParaRPr lang="en-GB"/>
          </a:p>
        </p:txBody>
      </p:sp>
    </p:spTree>
    <p:extLst>
      <p:ext uri="{BB962C8B-B14F-4D97-AF65-F5344CB8AC3E}">
        <p14:creationId xmlns:p14="http://schemas.microsoft.com/office/powerpoint/2010/main" val="166122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Teal">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1"/>
          </a:solid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195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Blue">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2"/>
          </a:solidFill>
        </p:spPr>
        <p:txBody>
          <a:bodyPr/>
          <a:lstStyle>
            <a:lvl1pPr defTabSz="219075" hangingPunct="0">
              <a:defRPr>
                <a:solidFill>
                  <a:schemeClr val="bg2"/>
                </a:solidFill>
              </a:defRPr>
            </a:lvl1pPr>
          </a:lstStyle>
          <a:p>
            <a:r>
              <a:rPr lang="en-GB" kern="0">
                <a:solidFill>
                  <a:srgbClr val="FFFFFF"/>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271950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Red">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3"/>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68602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 Grey">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4"/>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3306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estions &amp; Contact">
    <p:spTree>
      <p:nvGrpSpPr>
        <p:cNvPr id="1" name=""/>
        <p:cNvGrpSpPr/>
        <p:nvPr/>
      </p:nvGrpSpPr>
      <p:grpSpPr>
        <a:xfrm>
          <a:off x="0" y="0"/>
          <a:ext cx="0" cy="0"/>
          <a:chOff x="0" y="0"/>
          <a:chExt cx="0" cy="0"/>
        </a:xfrm>
      </p:grpSpPr>
      <p:sp>
        <p:nvSpPr>
          <p:cNvPr id="198" name="Shape 198"/>
          <p:cNvSpPr/>
          <p:nvPr/>
        </p:nvSpPr>
        <p:spPr>
          <a:xfrm>
            <a:off x="0" y="1761530"/>
            <a:ext cx="9144002" cy="3115575"/>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t" anchorCtr="0"/>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14" name="Text Placeholder 4"/>
          <p:cNvSpPr>
            <a:spLocks noGrp="1"/>
          </p:cNvSpPr>
          <p:nvPr>
            <p:ph type="body" sz="quarter" idx="12" hasCustomPrompt="1"/>
          </p:nvPr>
        </p:nvSpPr>
        <p:spPr>
          <a:xfrm>
            <a:off x="107157" y="2021681"/>
            <a:ext cx="7975402" cy="270063"/>
          </a:xfrm>
          <a:prstGeom prst="rect">
            <a:avLst/>
          </a:prstGeom>
        </p:spPr>
        <p:txBody>
          <a:bodyPr lIns="270000" rIns="270000">
            <a:noAutofit/>
          </a:bodyPr>
          <a:lstStyle>
            <a:lvl1pPr>
              <a:defRPr>
                <a:latin typeface="+mn-lt"/>
              </a:defRPr>
            </a:lvl1pPr>
            <a:lvl5pPr>
              <a:defRPr baseline="0"/>
            </a:lvl5pPr>
          </a:lstStyle>
          <a:p>
            <a:pPr lvl="0"/>
            <a:r>
              <a:rPr lang="en-GB"/>
              <a:t>For more information please contact:</a:t>
            </a:r>
          </a:p>
        </p:txBody>
      </p:sp>
      <p:pic>
        <p:nvPicPr>
          <p:cNvPr id="202" name="email-icon.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4460" y="3131815"/>
            <a:ext cx="350571" cy="386900"/>
          </a:xfrm>
          <a:prstGeom prst="rect">
            <a:avLst/>
          </a:prstGeom>
          <a:ln w="12700">
            <a:miter lim="400000"/>
          </a:ln>
        </p:spPr>
      </p:pic>
      <p:pic>
        <p:nvPicPr>
          <p:cNvPr id="203" name="phone-icon.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7503" y="3675571"/>
            <a:ext cx="404486" cy="386900"/>
          </a:xfrm>
          <a:prstGeom prst="rect">
            <a:avLst/>
          </a:prstGeom>
          <a:ln w="12700">
            <a:miter lim="400000"/>
          </a:ln>
        </p:spPr>
      </p:pic>
      <p:pic>
        <p:nvPicPr>
          <p:cNvPr id="205" name="web-icon.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7503" y="2617307"/>
            <a:ext cx="404486" cy="343364"/>
          </a:xfrm>
          <a:prstGeom prst="rect">
            <a:avLst/>
          </a:prstGeom>
          <a:ln w="12700">
            <a:miter lim="400000"/>
          </a:ln>
        </p:spPr>
      </p:pic>
      <p:sp>
        <p:nvSpPr>
          <p:cNvPr id="2" name="Footer Placeholder 1"/>
          <p:cNvSpPr>
            <a:spLocks noGrp="1"/>
          </p:cNvSpPr>
          <p:nvPr>
            <p:ph type="ftr" sz="quarter" idx="17"/>
          </p:nvPr>
        </p:nvSpPr>
        <p:spPr/>
        <p:txBody>
          <a:bodyPr/>
          <a:lstStyle>
            <a:lvl1pPr algn="l"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Questions?</a:t>
            </a:r>
            <a:endParaRPr lang="en-GB"/>
          </a:p>
        </p:txBody>
      </p:sp>
      <p:sp>
        <p:nvSpPr>
          <p:cNvPr id="22" name="Shape 201"/>
          <p:cNvSpPr>
            <a:spLocks noGrp="1"/>
          </p:cNvSpPr>
          <p:nvPr>
            <p:ph type="body" sz="quarter" idx="18" hasCustomPrompt="1"/>
          </p:nvPr>
        </p:nvSpPr>
        <p:spPr>
          <a:xfrm>
            <a:off x="527593" y="2571741"/>
            <a:ext cx="7837739" cy="415499"/>
          </a:xfrm>
          <a:prstGeom prst="rect">
            <a:avLst/>
          </a:prstGeom>
        </p:spPr>
        <p:txBody>
          <a:bodyPr lIns="270000" anchor="t">
            <a:spAutoFit/>
          </a:bodyPr>
          <a:lstStyle>
            <a:lvl1pPr marL="0" indent="0" defTabSz="342900">
              <a:lnSpc>
                <a:spcPct val="150000"/>
              </a:lnSpc>
              <a:spcBef>
                <a:spcPts val="300"/>
              </a:spcBef>
              <a:buSzTx/>
              <a:buNone/>
              <a:defRPr sz="1500" b="1">
                <a:latin typeface="+mj-lt"/>
                <a:ea typeface="Arial"/>
                <a:cs typeface="Arial"/>
                <a:sym typeface="Arial"/>
              </a:defRPr>
            </a:lvl1pPr>
          </a:lstStyle>
          <a:p>
            <a:r>
              <a:rPr lang="en-GB"/>
              <a:t>www.metoffice.gov.uk</a:t>
            </a:r>
            <a:endParaRPr/>
          </a:p>
        </p:txBody>
      </p:sp>
      <p:sp>
        <p:nvSpPr>
          <p:cNvPr id="24" name="Shape 201"/>
          <p:cNvSpPr>
            <a:spLocks noGrp="1"/>
          </p:cNvSpPr>
          <p:nvPr>
            <p:ph type="body" sz="quarter" idx="20" hasCustomPrompt="1"/>
          </p:nvPr>
        </p:nvSpPr>
        <p:spPr>
          <a:xfrm>
            <a:off x="534591" y="3107335"/>
            <a:ext cx="7830741" cy="415499"/>
          </a:xfrm>
          <a:prstGeom prst="rect">
            <a:avLst/>
          </a:prstGeom>
        </p:spPr>
        <p:txBody>
          <a:bodyPr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Insert email here</a:t>
            </a:r>
            <a:endParaRPr/>
          </a:p>
        </p:txBody>
      </p:sp>
      <p:sp>
        <p:nvSpPr>
          <p:cNvPr id="28" name="Shape 201"/>
          <p:cNvSpPr>
            <a:spLocks noGrp="1"/>
          </p:cNvSpPr>
          <p:nvPr>
            <p:ph type="body" sz="quarter" idx="22" hasCustomPrompt="1"/>
          </p:nvPr>
        </p:nvSpPr>
        <p:spPr>
          <a:xfrm>
            <a:off x="527593" y="3663112"/>
            <a:ext cx="1330302"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the UK:</a:t>
            </a:r>
            <a:endParaRPr/>
          </a:p>
        </p:txBody>
      </p:sp>
      <p:sp>
        <p:nvSpPr>
          <p:cNvPr id="12" name="Shape 201"/>
          <p:cNvSpPr>
            <a:spLocks noGrp="1"/>
          </p:cNvSpPr>
          <p:nvPr>
            <p:ph type="body" sz="quarter" idx="23" hasCustomPrompt="1"/>
          </p:nvPr>
        </p:nvSpPr>
        <p:spPr>
          <a:xfrm>
            <a:off x="1733114" y="3663112"/>
            <a:ext cx="1691733" cy="415499"/>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0370 900 0100</a:t>
            </a:r>
            <a:endParaRPr/>
          </a:p>
        </p:txBody>
      </p:sp>
      <p:sp>
        <p:nvSpPr>
          <p:cNvPr id="13" name="Shape 201"/>
          <p:cNvSpPr>
            <a:spLocks noGrp="1"/>
          </p:cNvSpPr>
          <p:nvPr>
            <p:ph type="body" sz="quarter" idx="24" hasCustomPrompt="1"/>
          </p:nvPr>
        </p:nvSpPr>
        <p:spPr>
          <a:xfrm>
            <a:off x="3588088" y="3663112"/>
            <a:ext cx="1984929"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outside the UK:</a:t>
            </a:r>
            <a:endParaRPr/>
          </a:p>
        </p:txBody>
      </p:sp>
      <p:sp>
        <p:nvSpPr>
          <p:cNvPr id="15" name="Shape 201"/>
          <p:cNvSpPr>
            <a:spLocks noGrp="1"/>
          </p:cNvSpPr>
          <p:nvPr>
            <p:ph type="body" sz="quarter" idx="25" hasCustomPrompt="1"/>
          </p:nvPr>
        </p:nvSpPr>
        <p:spPr>
          <a:xfrm>
            <a:off x="5429622" y="3663112"/>
            <a:ext cx="1691733" cy="761747"/>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+44 1392 885680</a:t>
            </a:r>
            <a:endParaRPr/>
          </a:p>
        </p:txBody>
      </p:sp>
    </p:spTree>
    <p:extLst>
      <p:ext uri="{BB962C8B-B14F-4D97-AF65-F5344CB8AC3E}">
        <p14:creationId xmlns:p14="http://schemas.microsoft.com/office/powerpoint/2010/main" val="8308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Tree>
    <p:extLst>
      <p:ext uri="{BB962C8B-B14F-4D97-AF65-F5344CB8AC3E}">
        <p14:creationId xmlns:p14="http://schemas.microsoft.com/office/powerpoint/2010/main" val="173788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5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5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62323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005599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0531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artnerships">
    <p:spTree>
      <p:nvGrpSpPr>
        <p:cNvPr id="1" name=""/>
        <p:cNvGrpSpPr/>
        <p:nvPr/>
      </p:nvGrpSpPr>
      <p:grpSpPr>
        <a:xfrm>
          <a:off x="0" y="0"/>
          <a:ext cx="0" cy="0"/>
          <a:chOff x="0" y="0"/>
          <a:chExt cx="0" cy="0"/>
        </a:xfrm>
      </p:grpSpPr>
      <p:sp>
        <p:nvSpPr>
          <p:cNvPr id="64" name="Shape 64"/>
          <p:cNvSpPr/>
          <p:nvPr/>
        </p:nvSpPr>
        <p:spPr>
          <a:xfrm flipV="1">
            <a:off x="2141935"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68" name="Shape 68"/>
          <p:cNvSpPr/>
          <p:nvPr/>
        </p:nvSpPr>
        <p:spPr>
          <a:xfrm>
            <a:off x="7531089" y="240515"/>
            <a:ext cx="1594673" cy="2025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2A2A2A"/>
                </a:solidFill>
                <a:effectLst/>
                <a:uLnTx/>
                <a:uFillTx/>
                <a:latin typeface="Arial"/>
                <a:cs typeface="Arial"/>
                <a:sym typeface="Arial"/>
              </a:rPr>
              <a:t>Working together </a:t>
            </a:r>
            <a:br>
              <a:rPr kumimoji="0" sz="800" b="0" i="0" u="none" strike="noStrike" kern="0" cap="none" spc="0" normalizeH="0" baseline="0" noProof="0">
                <a:ln>
                  <a:noFill/>
                </a:ln>
                <a:solidFill>
                  <a:srgbClr val="2A2A2A"/>
                </a:solidFill>
                <a:effectLst/>
                <a:uLnTx/>
                <a:uFillTx/>
                <a:latin typeface="Arial"/>
                <a:cs typeface="Arial"/>
                <a:sym typeface="Arial"/>
              </a:rPr>
            </a:br>
            <a:r>
              <a:rPr kumimoji="0" sz="800" b="0" i="0" u="none" strike="noStrike" kern="0" cap="none" spc="0" normalizeH="0" baseline="0" noProof="0">
                <a:ln>
                  <a:noFill/>
                </a:ln>
                <a:solidFill>
                  <a:srgbClr val="2A2A2A"/>
                </a:solidFill>
                <a:effectLst/>
                <a:uLnTx/>
                <a:uFillTx/>
                <a:latin typeface="Arial"/>
                <a:cs typeface="Arial"/>
                <a:sym typeface="Arial"/>
              </a:rPr>
              <a:t>(enter working relationship)</a:t>
            </a:r>
          </a:p>
        </p:txBody>
      </p:sp>
      <p:sp>
        <p:nvSpPr>
          <p:cNvPr id="69"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70"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71"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2" name="Footer Placeholder 1"/>
          <p:cNvSpPr>
            <a:spLocks noGrp="1"/>
          </p:cNvSpPr>
          <p:nvPr>
            <p:ph type="ftr" sz="quarter" idx="16"/>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4" name="Shape 64"/>
          <p:cNvSpPr/>
          <p:nvPr userDrawn="1"/>
        </p:nvSpPr>
        <p:spPr>
          <a:xfrm flipV="1">
            <a:off x="3490913"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5" name="Shape 64"/>
          <p:cNvSpPr/>
          <p:nvPr userDrawn="1"/>
        </p:nvSpPr>
        <p:spPr>
          <a:xfrm flipV="1">
            <a:off x="4842272"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6" name="Shape 64"/>
          <p:cNvSpPr/>
          <p:nvPr userDrawn="1"/>
        </p:nvSpPr>
        <p:spPr>
          <a:xfrm flipV="1">
            <a:off x="6192441"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7"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1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97013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pic>
        <p:nvPicPr>
          <p:cNvPr id="14"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8"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1518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artnerships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9" name="Shape 64"/>
          <p:cNvSpPr/>
          <p:nvPr userDrawn="1"/>
        </p:nvSpPr>
        <p:spPr>
          <a:xfrm flipV="1">
            <a:off x="2141935"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0" name="Shape 68"/>
          <p:cNvSpPr/>
          <p:nvPr userDrawn="1"/>
        </p:nvSpPr>
        <p:spPr>
          <a:xfrm>
            <a:off x="7531089" y="240515"/>
            <a:ext cx="1594673" cy="2025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FFFFFF"/>
                </a:solidFill>
                <a:effectLst/>
                <a:uLnTx/>
                <a:uFillTx/>
                <a:latin typeface="Arial"/>
                <a:cs typeface="Arial"/>
                <a:sym typeface="Arial"/>
              </a:rPr>
              <a:t>Working together </a:t>
            </a:r>
            <a:br>
              <a:rPr kumimoji="0" sz="800" b="0" i="0" u="none" strike="noStrike" kern="0" cap="none" spc="0" normalizeH="0" baseline="0" noProof="0">
                <a:ln>
                  <a:noFill/>
                </a:ln>
                <a:solidFill>
                  <a:srgbClr val="FFFFFF"/>
                </a:solidFill>
                <a:effectLst/>
                <a:uLnTx/>
                <a:uFillTx/>
                <a:latin typeface="Arial"/>
                <a:cs typeface="Arial"/>
                <a:sym typeface="Arial"/>
              </a:rPr>
            </a:br>
            <a:r>
              <a:rPr kumimoji="0" sz="800" b="0" i="0" u="none" strike="noStrike" kern="0" cap="none" spc="0" normalizeH="0" baseline="0" noProof="0">
                <a:ln>
                  <a:noFill/>
                </a:ln>
                <a:solidFill>
                  <a:srgbClr val="FFFFFF"/>
                </a:solidFill>
                <a:effectLst/>
                <a:uLnTx/>
                <a:uFillTx/>
                <a:latin typeface="Arial"/>
                <a:cs typeface="Arial"/>
                <a:sym typeface="Arial"/>
              </a:rPr>
              <a:t>(enter working relationship)</a:t>
            </a:r>
          </a:p>
        </p:txBody>
      </p:sp>
      <p:sp>
        <p:nvSpPr>
          <p:cNvPr id="11"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14"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5"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6" name="Shape 64"/>
          <p:cNvSpPr/>
          <p:nvPr userDrawn="1"/>
        </p:nvSpPr>
        <p:spPr>
          <a:xfrm flipV="1">
            <a:off x="3490913"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7" name="Shape 64"/>
          <p:cNvSpPr/>
          <p:nvPr userDrawn="1"/>
        </p:nvSpPr>
        <p:spPr>
          <a:xfrm flipV="1">
            <a:off x="4842272"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64"/>
          <p:cNvSpPr/>
          <p:nvPr userDrawn="1"/>
        </p:nvSpPr>
        <p:spPr>
          <a:xfrm flipV="1">
            <a:off x="6192441"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9"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pic>
        <p:nvPicPr>
          <p:cNvPr id="23"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0"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24"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82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1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70460"/>
            <a:ext cx="8424863" cy="270510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 snow squall stable/stability </a:t>
            </a:r>
            <a:r>
              <a:rPr lang="en-GB" err="1"/>
              <a:t>stratiform</a:t>
            </a:r>
            <a:r>
              <a:rPr lang="en-GB"/>
              <a:t> summation layer amount sun pillar </a:t>
            </a:r>
            <a:r>
              <a:rPr lang="en-GB" err="1"/>
              <a:t>updraught</a:t>
            </a:r>
            <a:r>
              <a:rPr lang="en-GB"/>
              <a:t> upslope effect warning waterspout wind vane. </a:t>
            </a:r>
          </a:p>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a:t>
            </a:r>
          </a:p>
          <a:p>
            <a:pPr lvl="0"/>
            <a:endParaRPr lang="en-US"/>
          </a:p>
        </p:txBody>
      </p:sp>
    </p:spTree>
    <p:extLst>
      <p:ext uri="{BB962C8B-B14F-4D97-AF65-F5344CB8AC3E}">
        <p14:creationId xmlns:p14="http://schemas.microsoft.com/office/powerpoint/2010/main" val="38765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6" name="Text Placeholder 4"/>
          <p:cNvSpPr>
            <a:spLocks noGrp="1"/>
          </p:cNvSpPr>
          <p:nvPr>
            <p:ph type="body" sz="quarter" idx="13" hasCustomPrompt="1"/>
          </p:nvPr>
        </p:nvSpPr>
        <p:spPr>
          <a:xfrm>
            <a:off x="4585693"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Tree>
    <p:extLst>
      <p:ext uri="{BB962C8B-B14F-4D97-AF65-F5344CB8AC3E}">
        <p14:creationId xmlns:p14="http://schemas.microsoft.com/office/powerpoint/2010/main" val="13534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0" y="4732140"/>
            <a:ext cx="9144000" cy="411361"/>
          </a:xfrm>
          <a:prstGeom prst="rect">
            <a:avLst/>
          </a:prstGeom>
          <a:solidFill>
            <a:schemeClr val="bg1"/>
          </a:solidFill>
        </p:spPr>
        <p:txBody>
          <a:bodyPr vert="horz" lIns="252000" tIns="36000" rIns="68580" bIns="27000" rtlCol="0" anchor="ctr"/>
          <a:lstStyle>
            <a:lvl1pPr algn="l" defTabSz="219075" hangingPunct="0">
              <a:defRPr sz="800">
                <a:solidFill>
                  <a:schemeClr val="tx1"/>
                </a:solidFill>
                <a:latin typeface="+mn-lt"/>
              </a:defRPr>
            </a:lvl1pPr>
          </a:lstStyle>
          <a:p>
            <a:r>
              <a:rPr lang="en-GB" kern="0">
                <a:solidFill>
                  <a:srgbClr val="2A2A2A"/>
                </a:solidFill>
                <a:sym typeface="Helvetica Light"/>
              </a:rPr>
              <a:t>www.metoffice.gov.uk																									             	       © Crown Copyright 2017, Met Office</a:t>
            </a:r>
          </a:p>
        </p:txBody>
      </p:sp>
      <p:sp>
        <p:nvSpPr>
          <p:cNvPr id="5" name="Title Placeholder 4"/>
          <p:cNvSpPr>
            <a:spLocks noGrp="1"/>
          </p:cNvSpPr>
          <p:nvPr>
            <p:ph type="title"/>
          </p:nvPr>
        </p:nvSpPr>
        <p:spPr>
          <a:xfrm>
            <a:off x="197644" y="1039783"/>
            <a:ext cx="8437500" cy="623248"/>
          </a:xfrm>
          <a:prstGeom prst="rect">
            <a:avLst/>
          </a:prstGeom>
        </p:spPr>
        <p:txBody>
          <a:bodyPr vert="horz" wrap="square" lIns="68580" tIns="34290" rIns="68580" bIns="34290" rtlCol="0" anchor="t" anchorCtr="0">
            <a:spAutoFit/>
          </a:bodyPr>
          <a:lstStyle/>
          <a:p>
            <a:r>
              <a:rPr lang="en-GB"/>
              <a:t>Click to edit Master title style</a:t>
            </a:r>
          </a:p>
        </p:txBody>
      </p:sp>
      <p:sp>
        <p:nvSpPr>
          <p:cNvPr id="2" name="Text Placeholder 1"/>
          <p:cNvSpPr>
            <a:spLocks noGrp="1"/>
          </p:cNvSpPr>
          <p:nvPr>
            <p:ph type="body" idx="1"/>
          </p:nvPr>
        </p:nvSpPr>
        <p:spPr>
          <a:xfrm>
            <a:off x="197644" y="1761531"/>
            <a:ext cx="4050507" cy="2704360"/>
          </a:xfrm>
          <a:prstGeom prst="rect">
            <a:avLst/>
          </a:prstGeom>
        </p:spPr>
        <p:txBody>
          <a:bodyPr vert="horz" lIns="68580" tIns="34290" rIns="68580" bIns="34290" rtlCol="0">
            <a:noAutofit/>
          </a:bodyPr>
          <a:lstStyle/>
          <a:p>
            <a:pPr lvl="0"/>
            <a:r>
              <a:rPr lang="en-US"/>
              <a:t>Edit Master text styles</a:t>
            </a:r>
          </a:p>
          <a:p>
            <a:pPr lvl="1"/>
            <a:r>
              <a:rPr lang="en-US"/>
              <a:t>Second level</a:t>
            </a:r>
          </a:p>
          <a:p>
            <a:pPr lvl="5"/>
            <a:r>
              <a:rPr lang="en-US"/>
              <a:t>Third level</a:t>
            </a:r>
          </a:p>
          <a:p>
            <a:pPr lvl="6"/>
            <a:r>
              <a:rPr lang="en-US"/>
              <a:t>Fourth level</a:t>
            </a:r>
          </a:p>
          <a:p>
            <a:pPr lvl="7"/>
            <a:r>
              <a:rPr lang="en-US"/>
              <a:t>Fifth level</a:t>
            </a:r>
            <a:endParaRPr lang="en-GB"/>
          </a:p>
        </p:txBody>
      </p:sp>
    </p:spTree>
    <p:extLst>
      <p:ext uri="{BB962C8B-B14F-4D97-AF65-F5344CB8AC3E}">
        <p14:creationId xmlns:p14="http://schemas.microsoft.com/office/powerpoint/2010/main" val="180616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8" r:id="rId28"/>
    <p:sldLayoutId id="2147483689" r:id="rId29"/>
    <p:sldLayoutId id="2147483690"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p:titleStyle>
    <p:body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extLst>
    <p:ext uri="{27BBF7A9-308A-43DC-89C8-2F10F3537804}">
      <p15:sldGuideLst xmlns:p15="http://schemas.microsoft.com/office/powerpoint/2012/main">
        <p15:guide id="4" pos="332">
          <p15:clr>
            <a:srgbClr val="F26B43"/>
          </p15:clr>
        </p15:guide>
        <p15:guide id="5" pos="423">
          <p15:clr>
            <a:srgbClr val="F26B43"/>
          </p15:clr>
        </p15:guide>
        <p15:guide id="14" pos="14507">
          <p15:clr>
            <a:srgbClr val="F26B43"/>
          </p15:clr>
        </p15:guide>
        <p15:guide id="15" orient="horz" pos="7949">
          <p15:clr>
            <a:srgbClr val="F26B43"/>
          </p15:clr>
        </p15:guide>
        <p15:guide id="16" orient="horz" pos="7518">
          <p15:clr>
            <a:srgbClr val="F26B43"/>
          </p15:clr>
        </p15:guide>
        <p15:guide id="17" orient="horz" pos="1735">
          <p15:clr>
            <a:srgbClr val="F26B43"/>
          </p15:clr>
        </p15:guide>
        <p15:guide id="18" orient="horz" pos="2959">
          <p15:clr>
            <a:srgbClr val="F26B43"/>
          </p15:clr>
        </p15:guide>
        <p15:guide id="19" orient="horz" pos="2506">
          <p15:clr>
            <a:srgbClr val="F26B43"/>
          </p15:clr>
        </p15:guide>
        <p15:guide id="20" pos="4664">
          <p15:clr>
            <a:srgbClr val="F26B43"/>
          </p15:clr>
        </p15:guide>
        <p15:guide id="21" pos="9585">
          <p15:clr>
            <a:srgbClr val="F26B43"/>
          </p15:clr>
        </p15:guide>
        <p15:guide id="22" pos="5231">
          <p15:clr>
            <a:srgbClr val="F26B43"/>
          </p15:clr>
        </p15:guide>
        <p15:guide id="23" pos="10152">
          <p15:clr>
            <a:srgbClr val="F26B43"/>
          </p15:clr>
        </p15:guide>
        <p15:guide id="24" pos="7136">
          <p15:clr>
            <a:srgbClr val="F26B43"/>
          </p15:clr>
        </p15:guide>
        <p15:guide id="25" pos="76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g"/><Relationship Id="rId9" Type="http://schemas.openxmlformats.org/officeDocument/2006/relationships/image" Target="../media/image16.jpe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4.jpeg"/><Relationship Id="rId5" Type="http://schemas.openxmlformats.org/officeDocument/2006/relationships/image" Target="../media/image23.jpg"/><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hyperlink" Target="https://www.mcm-online.co.uk/handbook/" TargetMode="External"/><Relationship Id="rId3" Type="http://schemas.openxmlformats.org/officeDocument/2006/relationships/hyperlink" Target="https://ukclimateprojections-ui.metoffice.gov.uk/ui/home" TargetMode="External"/><Relationship Id="rId7" Type="http://schemas.openxmlformats.org/officeDocument/2006/relationships/hyperlink" Target="https://www.gov.uk/government/publications/coastal-flood-boundary-conditions-for-uk-mainland-and-islands-design-sea-levels" TargetMode="External"/><Relationship Id="rId2" Type="http://schemas.openxmlformats.org/officeDocument/2006/relationships/hyperlink" Target="https://www.metoffice.gov.uk/research/approach/collaboration/ukcp/marine-projections" TargetMode="External"/><Relationship Id="rId1" Type="http://schemas.openxmlformats.org/officeDocument/2006/relationships/slideLayout" Target="../slideLayouts/slideLayout8.xml"/><Relationship Id="rId6" Type="http://schemas.openxmlformats.org/officeDocument/2006/relationships/hyperlink" Target="http://www.climateeconometrics.org/data/" TargetMode="External"/><Relationship Id="rId5" Type="http://schemas.openxmlformats.org/officeDocument/2006/relationships/hyperlink" Target="https://www.psmsl.org/" TargetMode="External"/><Relationship Id="rId4" Type="http://schemas.openxmlformats.org/officeDocument/2006/relationships/hyperlink" Target="https://www.ntslf.org/data"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welshcoastalmonitoringcentre.cymru/eng/" TargetMode="External"/><Relationship Id="rId3" Type="http://schemas.openxmlformats.org/officeDocument/2006/relationships/hyperlink" Target="https://www.openstreetmap.org/#map=5/54.910/-3.432" TargetMode="External"/><Relationship Id="rId7" Type="http://schemas.openxmlformats.org/officeDocument/2006/relationships/hyperlink" Target="https://www.channelcoast.org/data_management/online_data_catalogue/" TargetMode="External"/><Relationship Id="rId2" Type="http://schemas.openxmlformats.org/officeDocument/2006/relationships/hyperlink" Target="https://data.gov.uk/dataset/7564fcf7-2dd2-4878-bfb9-11c5cf971cf9/national-coastal-erosion-risk-mapping-ncerm-national-2018-2021" TargetMode="External"/><Relationship Id="rId1" Type="http://schemas.openxmlformats.org/officeDocument/2006/relationships/slideLayout" Target="../slideLayouts/slideLayout8.xml"/><Relationship Id="rId6" Type="http://schemas.openxmlformats.org/officeDocument/2006/relationships/hyperlink" Target="https://osdatahub.os.uk/downloads/open/Terrain50" TargetMode="External"/><Relationship Id="rId5" Type="http://schemas.openxmlformats.org/officeDocument/2006/relationships/hyperlink" Target="https://geoportal.statistics.gov.uk/" TargetMode="External"/><Relationship Id="rId4" Type="http://schemas.openxmlformats.org/officeDocument/2006/relationships/hyperlink" Target="https://www.ons.gov.uk/peoplepopulationandcommunity/populationandmigration/populationestimates/datasets/lowersuperoutputareamidyearpopulationestimate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cop26@metoffice.gov.uk"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10FC31F-387D-AE4C-B8D0-047F98E67C71}"/>
              </a:ext>
            </a:extLst>
          </p:cNvPr>
          <p:cNvSpPr/>
          <p:nvPr/>
        </p:nvSpPr>
        <p:spPr>
          <a:xfrm>
            <a:off x="244322" y="1182117"/>
            <a:ext cx="276490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AD16498-0BE6-3847-BE9F-4909C8A116C8}"/>
              </a:ext>
            </a:extLst>
          </p:cNvPr>
          <p:cNvCxnSpPr/>
          <p:nvPr/>
        </p:nvCxnSpPr>
        <p:spPr>
          <a:xfrm>
            <a:off x="5519605" y="3809669"/>
            <a:ext cx="0" cy="331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BEBDD8-FAFD-154A-B461-789BEB64B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5686" y="135345"/>
            <a:ext cx="680414" cy="431597"/>
          </a:xfrm>
          <a:prstGeom prst="rect">
            <a:avLst/>
          </a:prstGeom>
        </p:spPr>
      </p:pic>
      <p:pic>
        <p:nvPicPr>
          <p:cNvPr id="7" name="Picture 6">
            <a:extLst>
              <a:ext uri="{FF2B5EF4-FFF2-40B4-BE49-F238E27FC236}">
                <a16:creationId xmlns:a16="http://schemas.microsoft.com/office/drawing/2014/main" id="{D6512F0F-41F8-3A42-992D-13E66ED24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3249" y="1027657"/>
            <a:ext cx="555266" cy="361898"/>
          </a:xfrm>
          <a:prstGeom prst="rect">
            <a:avLst/>
          </a:prstGeom>
        </p:spPr>
      </p:pic>
      <p:pic>
        <p:nvPicPr>
          <p:cNvPr id="8" name="Picture 7">
            <a:extLst>
              <a:ext uri="{FF2B5EF4-FFF2-40B4-BE49-F238E27FC236}">
                <a16:creationId xmlns:a16="http://schemas.microsoft.com/office/drawing/2014/main" id="{AA6E1D44-B361-B945-9BE8-B5BE538D4A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4492" y="1444832"/>
            <a:ext cx="789425" cy="468581"/>
          </a:xfrm>
          <a:prstGeom prst="rect">
            <a:avLst/>
          </a:prstGeom>
        </p:spPr>
      </p:pic>
      <p:pic>
        <p:nvPicPr>
          <p:cNvPr id="13" name="Picture 12">
            <a:extLst>
              <a:ext uri="{FF2B5EF4-FFF2-40B4-BE49-F238E27FC236}">
                <a16:creationId xmlns:a16="http://schemas.microsoft.com/office/drawing/2014/main" id="{C00A856B-CEF3-CC4D-91C6-BF29179B9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1287" y="2331493"/>
            <a:ext cx="499189" cy="382011"/>
          </a:xfrm>
          <a:prstGeom prst="rect">
            <a:avLst/>
          </a:prstGeom>
        </p:spPr>
      </p:pic>
      <p:pic>
        <p:nvPicPr>
          <p:cNvPr id="14" name="Picture 13">
            <a:extLst>
              <a:ext uri="{FF2B5EF4-FFF2-40B4-BE49-F238E27FC236}">
                <a16:creationId xmlns:a16="http://schemas.microsoft.com/office/drawing/2014/main" id="{7B63BDAA-79D3-BE48-B1FE-82151A586E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0521" y="1968690"/>
            <a:ext cx="220721" cy="291785"/>
          </a:xfrm>
          <a:prstGeom prst="rect">
            <a:avLst/>
          </a:prstGeom>
        </p:spPr>
      </p:pic>
      <p:pic>
        <p:nvPicPr>
          <p:cNvPr id="15" name="Picture 3">
            <a:extLst>
              <a:ext uri="{FF2B5EF4-FFF2-40B4-BE49-F238E27FC236}">
                <a16:creationId xmlns:a16="http://schemas.microsoft.com/office/drawing/2014/main" id="{4B1A009C-6346-1949-83BA-E963E5C64B8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4513" y="3190881"/>
            <a:ext cx="552736" cy="30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DC67ECE0-1730-E043-AB8F-EF7184D506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1932" y="3923891"/>
            <a:ext cx="737896" cy="268559"/>
          </a:xfrm>
          <a:prstGeom prst="rect">
            <a:avLst/>
          </a:prstGeom>
        </p:spPr>
      </p:pic>
      <p:pic>
        <p:nvPicPr>
          <p:cNvPr id="17" name="Picture 16">
            <a:extLst>
              <a:ext uri="{FF2B5EF4-FFF2-40B4-BE49-F238E27FC236}">
                <a16:creationId xmlns:a16="http://schemas.microsoft.com/office/drawing/2014/main" id="{96A30023-90EA-9A41-8321-C7B0A6103D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07374" y="3581388"/>
            <a:ext cx="937037" cy="256236"/>
          </a:xfrm>
          <a:prstGeom prst="rect">
            <a:avLst/>
          </a:prstGeom>
        </p:spPr>
      </p:pic>
      <p:pic>
        <p:nvPicPr>
          <p:cNvPr id="19" name="Picture 18">
            <a:extLst>
              <a:ext uri="{FF2B5EF4-FFF2-40B4-BE49-F238E27FC236}">
                <a16:creationId xmlns:a16="http://schemas.microsoft.com/office/drawing/2014/main" id="{C587DA4C-D8D9-3344-A0CE-4C276D64B34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48160" y="4318875"/>
            <a:ext cx="562316" cy="187287"/>
          </a:xfrm>
          <a:prstGeom prst="rect">
            <a:avLst/>
          </a:prstGeom>
        </p:spPr>
      </p:pic>
      <p:pic>
        <p:nvPicPr>
          <p:cNvPr id="20" name="Picture 19" descr="A picture containing pie chart&#10;&#10;Description automatically generated">
            <a:extLst>
              <a:ext uri="{FF2B5EF4-FFF2-40B4-BE49-F238E27FC236}">
                <a16:creationId xmlns:a16="http://schemas.microsoft.com/office/drawing/2014/main" id="{2FCAF198-AAA9-1549-8742-444AC938585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33444" y="4628025"/>
            <a:ext cx="391747" cy="382011"/>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C544D557-2F1B-7043-9803-FCCB8FAB13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61530" y="686118"/>
            <a:ext cx="798705" cy="199677"/>
          </a:xfrm>
          <a:prstGeom prst="rect">
            <a:avLst/>
          </a:prstGeom>
        </p:spPr>
      </p:pic>
      <p:pic>
        <p:nvPicPr>
          <p:cNvPr id="24" name="Picture 23" descr="A picture containing graphical user interface&#10;&#10;Description automatically generated">
            <a:extLst>
              <a:ext uri="{FF2B5EF4-FFF2-40B4-BE49-F238E27FC236}">
                <a16:creationId xmlns:a16="http://schemas.microsoft.com/office/drawing/2014/main" id="{BC71FCB6-2BD6-5240-9F9F-45A3379C160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07374" y="2800316"/>
            <a:ext cx="937037" cy="238356"/>
          </a:xfrm>
          <a:prstGeom prst="rect">
            <a:avLst/>
          </a:prstGeom>
        </p:spPr>
      </p:pic>
      <p:sp>
        <p:nvSpPr>
          <p:cNvPr id="30" name="Rectangle 29">
            <a:extLst>
              <a:ext uri="{FF2B5EF4-FFF2-40B4-BE49-F238E27FC236}">
                <a16:creationId xmlns:a16="http://schemas.microsoft.com/office/drawing/2014/main" id="{9B077DE2-20FF-6041-A8DD-2C4A7C806834}"/>
              </a:ext>
            </a:extLst>
          </p:cNvPr>
          <p:cNvSpPr/>
          <p:nvPr/>
        </p:nvSpPr>
        <p:spPr>
          <a:xfrm>
            <a:off x="244322" y="2049863"/>
            <a:ext cx="1766533"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EF7B9BD0-DAFA-3944-95C2-02463DB21BD0}"/>
              </a:ext>
            </a:extLst>
          </p:cNvPr>
          <p:cNvSpPr/>
          <p:nvPr/>
        </p:nvSpPr>
        <p:spPr>
          <a:xfrm>
            <a:off x="244322" y="2908278"/>
            <a:ext cx="353934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itle 4"/>
          <p:cNvSpPr>
            <a:spLocks noGrp="1"/>
          </p:cNvSpPr>
          <p:nvPr>
            <p:ph type="title" idx="4294967295"/>
          </p:nvPr>
        </p:nvSpPr>
        <p:spPr>
          <a:xfrm>
            <a:off x="305485" y="1144792"/>
            <a:ext cx="6996249" cy="2562240"/>
          </a:xfrm>
        </p:spPr>
        <p:txBody>
          <a:bodyPr/>
          <a:lstStyle/>
          <a:p>
            <a:r>
              <a:rPr lang="en-GB" sz="5400" b="1" dirty="0">
                <a:latin typeface="Arial" panose="020B0604020202020204" pitchFamily="34" charset="0"/>
                <a:cs typeface="Arial" panose="020B0604020202020204" pitchFamily="34" charset="0"/>
              </a:rPr>
              <a:t>Climate</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Data</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Challenge</a:t>
            </a:r>
          </a:p>
        </p:txBody>
      </p:sp>
      <p:sp>
        <p:nvSpPr>
          <p:cNvPr id="32" name="Rectangle 31">
            <a:extLst>
              <a:ext uri="{FF2B5EF4-FFF2-40B4-BE49-F238E27FC236}">
                <a16:creationId xmlns:a16="http://schemas.microsoft.com/office/drawing/2014/main" id="{0C8C6A72-A8B3-3D4F-AA0A-1D92C63C6165}"/>
              </a:ext>
            </a:extLst>
          </p:cNvPr>
          <p:cNvSpPr/>
          <p:nvPr/>
        </p:nvSpPr>
        <p:spPr>
          <a:xfrm>
            <a:off x="244323" y="3804019"/>
            <a:ext cx="1855066" cy="38843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itle 4">
            <a:extLst>
              <a:ext uri="{FF2B5EF4-FFF2-40B4-BE49-F238E27FC236}">
                <a16:creationId xmlns:a16="http://schemas.microsoft.com/office/drawing/2014/main" id="{DAB88E01-186B-E44E-8D00-CE20D7434331}"/>
              </a:ext>
            </a:extLst>
          </p:cNvPr>
          <p:cNvSpPr txBox="1">
            <a:spLocks/>
          </p:cNvSpPr>
          <p:nvPr/>
        </p:nvSpPr>
        <p:spPr>
          <a:xfrm>
            <a:off x="305486" y="3840498"/>
            <a:ext cx="1793902"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latin typeface="Arial" panose="020B0604020202020204" pitchFamily="34" charset="0"/>
                <a:cs typeface="Arial" panose="020B0604020202020204" pitchFamily="34" charset="0"/>
              </a:rPr>
              <a:t>16-17 March 2021</a:t>
            </a:r>
          </a:p>
        </p:txBody>
      </p:sp>
      <p:sp>
        <p:nvSpPr>
          <p:cNvPr id="21" name="Footer Placeholder 1">
            <a:extLst>
              <a:ext uri="{FF2B5EF4-FFF2-40B4-BE49-F238E27FC236}">
                <a16:creationId xmlns:a16="http://schemas.microsoft.com/office/drawing/2014/main" id="{5162C145-83B2-7D47-AAEA-53E58F8F96E5}"/>
              </a:ext>
            </a:extLst>
          </p:cNvPr>
          <p:cNvSpPr txBox="1">
            <a:spLocks/>
          </p:cNvSpPr>
          <p:nvPr/>
        </p:nvSpPr>
        <p:spPr>
          <a:xfrm>
            <a:off x="161841" y="4819031"/>
            <a:ext cx="3188262" cy="191006"/>
          </a:xfrm>
          <a:prstGeom prst="rect">
            <a:avLst/>
          </a:prstGeom>
          <a:noFill/>
        </p:spPr>
        <p:txBody>
          <a:bodyPr/>
          <a:lstStyle>
            <a:defPPr>
              <a:defRPr lang="en-US"/>
            </a:defPPr>
            <a:lvl1pPr marL="0" algn="l" defTabSz="219075" rtl="0" eaLnBrk="1" latinLnBrk="0" hangingPunct="0">
              <a:defRPr sz="1400" kern="1200">
                <a:solidFill>
                  <a:schemeClr val="accent6"/>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GB" sz="800" kern="0" dirty="0" err="1">
                <a:solidFill>
                  <a:schemeClr val="bg2"/>
                </a:solidFill>
                <a:sym typeface="Helvetica Light"/>
              </a:rPr>
              <a:t>www.metoffice.gov.uk</a:t>
            </a:r>
            <a:r>
              <a:rPr lang="en-GB" sz="800" kern="0" dirty="0">
                <a:solidFill>
                  <a:schemeClr val="bg2"/>
                </a:solidFill>
                <a:sym typeface="Helvetica Light"/>
              </a:rPr>
              <a:t>	|   © Crown Copyright 2021, Met Office</a:t>
            </a:r>
          </a:p>
        </p:txBody>
      </p:sp>
    </p:spTree>
    <p:extLst>
      <p:ext uri="{BB962C8B-B14F-4D97-AF65-F5344CB8AC3E}">
        <p14:creationId xmlns:p14="http://schemas.microsoft.com/office/powerpoint/2010/main" val="31296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D5A90F-D9A7-D64F-93A7-F55529184071}"/>
              </a:ext>
            </a:extLst>
          </p:cNvPr>
          <p:cNvSpPr/>
          <p:nvPr/>
        </p:nvSpPr>
        <p:spPr>
          <a:xfrm>
            <a:off x="0" y="-1"/>
            <a:ext cx="9144000" cy="5143501"/>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49F7E95-1F3D-D74D-9A26-5691B16BB608}"/>
              </a:ext>
            </a:extLst>
          </p:cNvPr>
          <p:cNvSpPr/>
          <p:nvPr/>
        </p:nvSpPr>
        <p:spPr>
          <a:xfrm>
            <a:off x="244322" y="1182117"/>
            <a:ext cx="2385590"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639E04D8-B630-4245-B057-75717234EBD0}"/>
              </a:ext>
            </a:extLst>
          </p:cNvPr>
          <p:cNvSpPr/>
          <p:nvPr/>
        </p:nvSpPr>
        <p:spPr>
          <a:xfrm>
            <a:off x="244322" y="2049863"/>
            <a:ext cx="4149653"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A34B5B89-2D84-1A45-B432-37A41AD657D4}"/>
              </a:ext>
            </a:extLst>
          </p:cNvPr>
          <p:cNvSpPr/>
          <p:nvPr/>
        </p:nvSpPr>
        <p:spPr>
          <a:xfrm>
            <a:off x="4699460" y="2293818"/>
            <a:ext cx="3041625" cy="52918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itle 4">
            <a:extLst>
              <a:ext uri="{FF2B5EF4-FFF2-40B4-BE49-F238E27FC236}">
                <a16:creationId xmlns:a16="http://schemas.microsoft.com/office/drawing/2014/main" id="{6F27E7D2-3DCC-A04C-8E63-5CBBC1E9AB5B}"/>
              </a:ext>
            </a:extLst>
          </p:cNvPr>
          <p:cNvSpPr txBox="1">
            <a:spLocks/>
          </p:cNvSpPr>
          <p:nvPr/>
        </p:nvSpPr>
        <p:spPr>
          <a:xfrm>
            <a:off x="4750027" y="2268766"/>
            <a:ext cx="2991058" cy="561692"/>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US" sz="1600" kern="0" dirty="0">
                <a:latin typeface="Arial" panose="020B0604020202020204" pitchFamily="34" charset="0"/>
                <a:cs typeface="Arial" panose="020B0604020202020204" pitchFamily="34" charset="0"/>
              </a:rPr>
              <a:t>Sea level rise, extreme events </a:t>
            </a:r>
          </a:p>
          <a:p>
            <a:r>
              <a:rPr lang="en-US" sz="1600" kern="0" dirty="0">
                <a:latin typeface="Arial" panose="020B0604020202020204" pitchFamily="34" charset="0"/>
                <a:cs typeface="Arial" panose="020B0604020202020204" pitchFamily="34" charset="0"/>
              </a:rPr>
              <a:t>and coastal impacts </a:t>
            </a:r>
            <a:r>
              <a:rPr lang="en-GB" sz="1600" kern="0" dirty="0">
                <a:latin typeface="Arial" panose="020B0604020202020204" pitchFamily="34" charset="0"/>
                <a:cs typeface="Arial" panose="020B0604020202020204" pitchFamily="34" charset="0"/>
              </a:rPr>
              <a:t>challenge</a:t>
            </a:r>
          </a:p>
        </p:txBody>
      </p:sp>
      <p:sp>
        <p:nvSpPr>
          <p:cNvPr id="32" name="Title 4">
            <a:extLst>
              <a:ext uri="{FF2B5EF4-FFF2-40B4-BE49-F238E27FC236}">
                <a16:creationId xmlns:a16="http://schemas.microsoft.com/office/drawing/2014/main" id="{55521E4A-E9D8-F24D-B7E2-DE1BDD22E1F1}"/>
              </a:ext>
            </a:extLst>
          </p:cNvPr>
          <p:cNvSpPr txBox="1">
            <a:spLocks/>
          </p:cNvSpPr>
          <p:nvPr/>
        </p:nvSpPr>
        <p:spPr>
          <a:xfrm>
            <a:off x="305485" y="1144792"/>
            <a:ext cx="6996249" cy="1731243"/>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5400" b="1" kern="0" dirty="0">
                <a:solidFill>
                  <a:schemeClr val="bg2"/>
                </a:solidFill>
                <a:latin typeface="Arial" panose="020B0604020202020204" pitchFamily="34" charset="0"/>
                <a:cs typeface="Arial" panose="020B0604020202020204" pitchFamily="34" charset="0"/>
              </a:rPr>
              <a:t>Marine</a:t>
            </a:r>
            <a:br>
              <a:rPr lang="en-GB" sz="5400" b="1" kern="0" dirty="0">
                <a:solidFill>
                  <a:schemeClr val="bg2"/>
                </a:solidFill>
                <a:latin typeface="Arial" panose="020B0604020202020204" pitchFamily="34" charset="0"/>
                <a:cs typeface="Arial" panose="020B0604020202020204" pitchFamily="34" charset="0"/>
              </a:rPr>
            </a:br>
            <a:r>
              <a:rPr lang="en-GB" sz="5400" b="1" kern="0" dirty="0">
                <a:solidFill>
                  <a:schemeClr val="bg2"/>
                </a:solidFill>
                <a:latin typeface="Arial" panose="020B0604020202020204" pitchFamily="34" charset="0"/>
                <a:cs typeface="Arial" panose="020B0604020202020204" pitchFamily="34" charset="0"/>
              </a:rPr>
              <a:t>and Coastal</a:t>
            </a:r>
          </a:p>
        </p:txBody>
      </p:sp>
      <p:pic>
        <p:nvPicPr>
          <p:cNvPr id="30" name="MO_MASTER_for_dark_backg_RBG.png">
            <a:extLst>
              <a:ext uri="{FF2B5EF4-FFF2-40B4-BE49-F238E27FC236}">
                <a16:creationId xmlns:a16="http://schemas.microsoft.com/office/drawing/2014/main" id="{4899AFD8-2B94-DC40-88E5-769AB5358F0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grpSp>
        <p:nvGrpSpPr>
          <p:cNvPr id="10" name="Group 9">
            <a:extLst>
              <a:ext uri="{FF2B5EF4-FFF2-40B4-BE49-F238E27FC236}">
                <a16:creationId xmlns:a16="http://schemas.microsoft.com/office/drawing/2014/main" id="{13CA2891-479F-E340-A249-03E548CECBBA}"/>
              </a:ext>
            </a:extLst>
          </p:cNvPr>
          <p:cNvGrpSpPr/>
          <p:nvPr/>
        </p:nvGrpSpPr>
        <p:grpSpPr>
          <a:xfrm>
            <a:off x="3155894" y="3912831"/>
            <a:ext cx="5745345" cy="967578"/>
            <a:chOff x="3155894" y="3912831"/>
            <a:chExt cx="5745345" cy="967578"/>
          </a:xfrm>
        </p:grpSpPr>
        <p:sp>
          <p:nvSpPr>
            <p:cNvPr id="19" name="Rectangle 18">
              <a:extLst>
                <a:ext uri="{FF2B5EF4-FFF2-40B4-BE49-F238E27FC236}">
                  <a16:creationId xmlns:a16="http://schemas.microsoft.com/office/drawing/2014/main" id="{7AF4C1BD-A38C-BD4F-A249-F3AE7E40CF66}"/>
                </a:ext>
              </a:extLst>
            </p:cNvPr>
            <p:cNvSpPr/>
            <p:nvPr/>
          </p:nvSpPr>
          <p:spPr>
            <a:xfrm>
              <a:off x="3155894" y="3912831"/>
              <a:ext cx="5745345" cy="967578"/>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CD5E431-53F8-1245-AE24-23DB24E9E372}"/>
                </a:ext>
              </a:extLst>
            </p:cNvPr>
            <p:cNvCxnSpPr>
              <a:cxnSpLocks/>
            </p:cNvCxnSpPr>
            <p:nvPr/>
          </p:nvCxnSpPr>
          <p:spPr>
            <a:xfrm>
              <a:off x="5488649" y="4031777"/>
              <a:ext cx="0" cy="718459"/>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B5B1165-3171-C141-96A8-77F48B350660}"/>
                </a:ext>
              </a:extLst>
            </p:cNvPr>
            <p:cNvCxnSpPr>
              <a:cxnSpLocks/>
            </p:cNvCxnSpPr>
            <p:nvPr/>
          </p:nvCxnSpPr>
          <p:spPr>
            <a:xfrm>
              <a:off x="7228437" y="4031777"/>
              <a:ext cx="0" cy="718459"/>
            </a:xfrm>
            <a:prstGeom prst="line">
              <a:avLst/>
            </a:prstGeom>
            <a:ln w="6350"/>
          </p:spPr>
          <p:style>
            <a:lnRef idx="1">
              <a:schemeClr val="dk1"/>
            </a:lnRef>
            <a:fillRef idx="0">
              <a:schemeClr val="dk1"/>
            </a:fillRef>
            <a:effectRef idx="0">
              <a:schemeClr val="dk1"/>
            </a:effectRef>
            <a:fontRef idx="minor">
              <a:schemeClr val="tx1"/>
            </a:fontRef>
          </p:style>
        </p:cxnSp>
        <p:pic>
          <p:nvPicPr>
            <p:cNvPr id="31" name="Picture 30">
              <a:extLst>
                <a:ext uri="{FF2B5EF4-FFF2-40B4-BE49-F238E27FC236}">
                  <a16:creationId xmlns:a16="http://schemas.microsoft.com/office/drawing/2014/main" id="{122568BD-6A77-6745-A1E0-C73C3E6A8B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633" y="4111523"/>
              <a:ext cx="1705820" cy="620837"/>
            </a:xfrm>
            <a:prstGeom prst="rect">
              <a:avLst/>
            </a:prstGeom>
          </p:spPr>
        </p:pic>
        <p:pic>
          <p:nvPicPr>
            <p:cNvPr id="36" name="Picture 35">
              <a:extLst>
                <a:ext uri="{FF2B5EF4-FFF2-40B4-BE49-F238E27FC236}">
                  <a16:creationId xmlns:a16="http://schemas.microsoft.com/office/drawing/2014/main" id="{1055871E-A134-1345-9D03-9BB845515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8200" y="4143601"/>
              <a:ext cx="1928644" cy="527395"/>
            </a:xfrm>
            <a:prstGeom prst="rect">
              <a:avLst/>
            </a:prstGeom>
          </p:spPr>
        </p:pic>
        <p:pic>
          <p:nvPicPr>
            <p:cNvPr id="37" name="Picture 36">
              <a:extLst>
                <a:ext uri="{FF2B5EF4-FFF2-40B4-BE49-F238E27FC236}">
                  <a16:creationId xmlns:a16="http://schemas.microsoft.com/office/drawing/2014/main" id="{86AEE5B5-9086-964D-BD13-57900B42C0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7227" y="4205462"/>
              <a:ext cx="1299925" cy="432958"/>
            </a:xfrm>
            <a:prstGeom prst="rect">
              <a:avLst/>
            </a:prstGeom>
          </p:spPr>
        </p:pic>
      </p:grpSp>
      <p:sp>
        <p:nvSpPr>
          <p:cNvPr id="16" name="Title 4">
            <a:extLst>
              <a:ext uri="{FF2B5EF4-FFF2-40B4-BE49-F238E27FC236}">
                <a16:creationId xmlns:a16="http://schemas.microsoft.com/office/drawing/2014/main" id="{2CF73909-CE08-4F4B-B4C8-D5BBA839833F}"/>
              </a:ext>
            </a:extLst>
          </p:cNvPr>
          <p:cNvSpPr txBox="1">
            <a:spLocks/>
          </p:cNvSpPr>
          <p:nvPr/>
        </p:nvSpPr>
        <p:spPr>
          <a:xfrm>
            <a:off x="305485" y="3107377"/>
            <a:ext cx="5838881"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solidFill>
                  <a:schemeClr val="bg2"/>
                </a:solidFill>
                <a:latin typeface="Arial" panose="020B0604020202020204" pitchFamily="34" charset="0"/>
                <a:cs typeface="Arial" panose="020B0604020202020204" pitchFamily="34" charset="0"/>
              </a:rPr>
              <a:t>Professor Kevin Horsburgh  |  National Oceanography Centre</a:t>
            </a:r>
          </a:p>
        </p:txBody>
      </p:sp>
    </p:spTree>
    <p:extLst>
      <p:ext uri="{BB962C8B-B14F-4D97-AF65-F5344CB8AC3E}">
        <p14:creationId xmlns:p14="http://schemas.microsoft.com/office/powerpoint/2010/main" val="28800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5"/>
          </p:nvPr>
        </p:nvSpPr>
        <p:spPr>
          <a:xfrm>
            <a:off x="0" y="4732140"/>
            <a:ext cx="9144000" cy="411361"/>
          </a:xfrm>
        </p:spPr>
        <p:txBody>
          <a:bodyPr anchor="ctr">
            <a:normAutofit/>
          </a:bodyPr>
          <a:lstStyle/>
          <a:p>
            <a:pPr>
              <a:spcAft>
                <a:spcPts val="600"/>
              </a:spcAft>
            </a:pPr>
            <a:r>
              <a:rPr lang="en-GB" kern="0">
                <a:solidFill>
                  <a:srgbClr val="2A2A2A"/>
                </a:solidFill>
              </a:rPr>
              <a:t>www.metoffice.gov.uk																									                       © Crown Copyright 2021, Met Office</a:t>
            </a:r>
          </a:p>
        </p:txBody>
      </p:sp>
      <p:pic>
        <p:nvPicPr>
          <p:cNvPr id="6" name="Picture 5">
            <a:extLst>
              <a:ext uri="{FF2B5EF4-FFF2-40B4-BE49-F238E27FC236}">
                <a16:creationId xmlns:a16="http://schemas.microsoft.com/office/drawing/2014/main" id="{B743D45B-59CC-4F17-9462-CBABA14C88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020" r="18487" b="-2"/>
          <a:stretch/>
        </p:blipFill>
        <p:spPr>
          <a:xfrm>
            <a:off x="4572000" y="1"/>
            <a:ext cx="4572000" cy="4732139"/>
          </a:xfrm>
          <a:prstGeom prst="rect">
            <a:avLst/>
          </a:prstGeom>
          <a:noFill/>
        </p:spPr>
      </p:pic>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121875" y="662107"/>
            <a:ext cx="4415400" cy="3965857"/>
          </a:xfrm>
        </p:spPr>
        <p:txBody>
          <a:bodyPr>
            <a:noAutofit/>
          </a:bodyPr>
          <a:lstStyle/>
          <a:p>
            <a:pPr marL="0" indent="0" algn="just">
              <a:lnSpc>
                <a:spcPct val="90000"/>
              </a:lnSpc>
              <a:buNone/>
            </a:pPr>
            <a:r>
              <a:rPr lang="en-GB" sz="1400" dirty="0"/>
              <a:t>Coastal flood risk is increasing globally due to changing climate, population growth, and infrastructure development in low-lying coastal areas. Annual damages from coastal flooding in the UK alone are expected to more than double to £1.5 billion by the 2080’s, due to sea-level rise. </a:t>
            </a:r>
          </a:p>
          <a:p>
            <a:pPr marL="0" indent="0" algn="just">
              <a:lnSpc>
                <a:spcPct val="90000"/>
              </a:lnSpc>
              <a:buNone/>
            </a:pPr>
            <a:r>
              <a:rPr lang="en-GB" sz="1400" dirty="0"/>
              <a:t>Protecting coastal communities is a long term problem that involves a better understanding of uncertainties surrounding sea level rise. </a:t>
            </a:r>
            <a:r>
              <a:rPr lang="en-US" sz="1400" dirty="0"/>
              <a:t>Hard coastal </a:t>
            </a:r>
            <a:r>
              <a:rPr lang="en-US" sz="1400" dirty="0" err="1"/>
              <a:t>defence</a:t>
            </a:r>
            <a:r>
              <a:rPr lang="en-US" sz="1400" dirty="0"/>
              <a:t> infrastructure is becoming increasingly expensive and nature based solutions are gaining recognition as a key tool to provide protection from extreme events like storm surges.</a:t>
            </a:r>
          </a:p>
          <a:p>
            <a:pPr marL="0" indent="0" algn="just">
              <a:lnSpc>
                <a:spcPct val="90000"/>
              </a:lnSpc>
              <a:buNone/>
            </a:pPr>
            <a:r>
              <a:rPr lang="en-GB" sz="1400" dirty="0"/>
              <a:t>Participants are encouraged to use the data sources indicated (or others) and perform novel analysis, and/or visualisation for a stakeholder group of their choice, for any of the following: sea level rise uncertainty; increased extreme sea levels; the role of nature based solutions for coastal protection</a:t>
            </a:r>
          </a:p>
        </p:txBody>
      </p:sp>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56600" y="27284"/>
            <a:ext cx="4380675" cy="623248"/>
          </a:xfrm>
        </p:spPr>
        <p:txBody>
          <a:bodyPr wrap="square" anchor="t">
            <a:normAutofit/>
          </a:bodyPr>
          <a:lstStyle/>
          <a:p>
            <a:pPr>
              <a:lnSpc>
                <a:spcPct val="90000"/>
              </a:lnSpc>
            </a:pPr>
            <a:r>
              <a:rPr lang="en-US" sz="2000" b="1" dirty="0"/>
              <a:t>Challenge:  </a:t>
            </a:r>
            <a:r>
              <a:rPr lang="en-US" sz="2000" dirty="0"/>
              <a:t>Sea level rise, extreme events and coastal impacts</a:t>
            </a:r>
          </a:p>
        </p:txBody>
      </p:sp>
    </p:spTree>
    <p:extLst>
      <p:ext uri="{BB962C8B-B14F-4D97-AF65-F5344CB8AC3E}">
        <p14:creationId xmlns:p14="http://schemas.microsoft.com/office/powerpoint/2010/main" val="385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83930"/>
            <a:ext cx="8437500" cy="623248"/>
          </a:xfrm>
        </p:spPr>
        <p:txBody>
          <a:bodyPr/>
          <a:lstStyle/>
          <a:p>
            <a:r>
              <a:rPr lang="en-US" dirty="0">
                <a:latin typeface="Arial" panose="020B0604020202020204" pitchFamily="34" charset="0"/>
                <a:cs typeface="Arial" panose="020B0604020202020204" pitchFamily="34" charset="0"/>
              </a:rPr>
              <a:t>Useful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222918" y="707178"/>
            <a:ext cx="8424863" cy="4024962"/>
          </a:xfrm>
        </p:spPr>
        <p:txBody>
          <a:bodyPr/>
          <a:lstStyle/>
          <a:p>
            <a:r>
              <a:rPr lang="en-US" dirty="0"/>
              <a:t>UKCP18 Marine Projections: </a:t>
            </a:r>
            <a:r>
              <a:rPr lang="en-US" dirty="0">
                <a:hlinkClick r:id="rId2"/>
              </a:rPr>
              <a:t>https://www.metoffice.gov.uk/research/approach/collaboration/ukcp/marine-projections</a:t>
            </a:r>
            <a:r>
              <a:rPr lang="en-US" dirty="0"/>
              <a:t> </a:t>
            </a:r>
          </a:p>
          <a:p>
            <a:r>
              <a:rPr lang="en-US" dirty="0">
                <a:hlinkClick r:id="rId3"/>
              </a:rPr>
              <a:t>https://ukclimateprojections-ui.metoffice.gov.uk/ui/home</a:t>
            </a:r>
            <a:r>
              <a:rPr lang="en-US" dirty="0"/>
              <a:t> </a:t>
            </a:r>
          </a:p>
          <a:p>
            <a:r>
              <a:rPr lang="en-US" dirty="0"/>
              <a:t>UK Tide Gauge data: </a:t>
            </a:r>
            <a:r>
              <a:rPr lang="en-US" dirty="0">
                <a:hlinkClick r:id="rId4"/>
              </a:rPr>
              <a:t>https://www.ntslf.org/data</a:t>
            </a:r>
            <a:r>
              <a:rPr lang="en-US" dirty="0"/>
              <a:t> </a:t>
            </a:r>
          </a:p>
          <a:p>
            <a:r>
              <a:rPr lang="en-US" dirty="0"/>
              <a:t>Global Sea Level Data from the Permanent Service for Mean Sea Level (PSMSL): </a:t>
            </a:r>
            <a:r>
              <a:rPr lang="en-US" dirty="0">
                <a:hlinkClick r:id="rId5"/>
              </a:rPr>
              <a:t>https://www.psmsl.org/</a:t>
            </a:r>
            <a:r>
              <a:rPr lang="en-US" dirty="0"/>
              <a:t> </a:t>
            </a:r>
          </a:p>
          <a:p>
            <a:r>
              <a:rPr lang="en-GB" dirty="0"/>
              <a:t>Probabilistic sea level projections through the 21st century for RCP 4.5, RCP 8.5 and High-end (RCP 8.5 with increased ice-sheet contribution) from </a:t>
            </a:r>
            <a:r>
              <a:rPr lang="en-GB" dirty="0" err="1"/>
              <a:t>Jevrejeva</a:t>
            </a:r>
            <a:r>
              <a:rPr lang="en-GB" dirty="0"/>
              <a:t> et al. (2016):</a:t>
            </a:r>
          </a:p>
          <a:p>
            <a:r>
              <a:rPr lang="en-US" dirty="0">
                <a:solidFill>
                  <a:srgbClr val="FF0000"/>
                </a:solidFill>
                <a:hlinkClick r:id="rId6"/>
              </a:rPr>
              <a:t>http://www.climateeconometrics.org/data/</a:t>
            </a:r>
            <a:endParaRPr lang="en-US" dirty="0">
              <a:solidFill>
                <a:srgbClr val="FF0000"/>
              </a:solidFill>
            </a:endParaRPr>
          </a:p>
          <a:p>
            <a:r>
              <a:rPr lang="en-GB" dirty="0"/>
              <a:t>Extreme coastal flood levels from the Environment Agency:</a:t>
            </a:r>
          </a:p>
          <a:p>
            <a:r>
              <a:rPr lang="en-US" dirty="0">
                <a:solidFill>
                  <a:srgbClr val="00B0F0"/>
                </a:solidFill>
                <a:hlinkClick r:id="rId7"/>
              </a:rPr>
              <a:t>https://www.gov.uk/government/publications/coastal-flood-boundary-conditions-for-uk-mainland-and-islands-design-sea-levels</a:t>
            </a:r>
            <a:r>
              <a:rPr lang="en-US" dirty="0">
                <a:solidFill>
                  <a:srgbClr val="00B0F0"/>
                </a:solidFill>
              </a:rPr>
              <a:t> </a:t>
            </a:r>
            <a:endParaRPr lang="en-US" dirty="0"/>
          </a:p>
          <a:p>
            <a:r>
              <a:rPr lang="en-US" dirty="0"/>
              <a:t>MCM manual: </a:t>
            </a:r>
            <a:r>
              <a:rPr lang="en-US" dirty="0">
                <a:hlinkClick r:id="rId8"/>
              </a:rPr>
              <a:t>https://www.mcm-online.co.uk/handbook/</a:t>
            </a:r>
            <a:r>
              <a:rPr lang="en-US" dirty="0"/>
              <a:t>  </a:t>
            </a:r>
            <a:endParaRPr lang="en-GB" dirty="0"/>
          </a:p>
        </p:txBody>
      </p:sp>
    </p:spTree>
    <p:extLst>
      <p:ext uri="{BB962C8B-B14F-4D97-AF65-F5344CB8AC3E}">
        <p14:creationId xmlns:p14="http://schemas.microsoft.com/office/powerpoint/2010/main" val="19520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210281" y="-15807"/>
            <a:ext cx="8437500" cy="500137"/>
          </a:xfrm>
        </p:spPr>
        <p:txBody>
          <a:bodyPr/>
          <a:lstStyle/>
          <a:p>
            <a:r>
              <a:rPr lang="en-US" sz="2800" dirty="0">
                <a:latin typeface="Arial" panose="020B0604020202020204" pitchFamily="34" charset="0"/>
                <a:cs typeface="Arial" panose="020B0604020202020204" pitchFamily="34" charset="0"/>
              </a:rPr>
              <a:t>Useful information (continued)</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222918" y="707178"/>
            <a:ext cx="8424863" cy="4024962"/>
          </a:xfrm>
        </p:spPr>
        <p:txBody>
          <a:bodyPr/>
          <a:lstStyle/>
          <a:p>
            <a:r>
              <a:rPr lang="en-US" dirty="0"/>
              <a:t>  </a:t>
            </a:r>
            <a:endParaRPr lang="en-GB" dirty="0"/>
          </a:p>
        </p:txBody>
      </p:sp>
      <p:sp>
        <p:nvSpPr>
          <p:cNvPr id="6" name="Text Placeholder 3">
            <a:extLst>
              <a:ext uri="{FF2B5EF4-FFF2-40B4-BE49-F238E27FC236}">
                <a16:creationId xmlns:a16="http://schemas.microsoft.com/office/drawing/2014/main" id="{AA99C351-19D9-BE41-B24D-0AF6BABA835C}"/>
              </a:ext>
            </a:extLst>
          </p:cNvPr>
          <p:cNvSpPr txBox="1">
            <a:spLocks/>
          </p:cNvSpPr>
          <p:nvPr/>
        </p:nvSpPr>
        <p:spPr>
          <a:xfrm>
            <a:off x="197644" y="484330"/>
            <a:ext cx="8703288" cy="4110819"/>
          </a:xfrm>
          <a:prstGeom prst="rect">
            <a:avLst/>
          </a:prstGeom>
        </p:spPr>
        <p:txBody>
          <a:bodyPr vert="horz" lIns="68580" tIns="34290" rIns="68580" bIns="34290" rtlCol="0">
            <a:noAutofit/>
          </a:bodyPr>
          <a:lst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a:lstStyle>
          <a:p>
            <a:r>
              <a:rPr lang="en-GB" dirty="0"/>
              <a:t>National Coastal Erosion Risk Mapping (NCERM):</a:t>
            </a:r>
          </a:p>
          <a:p>
            <a:r>
              <a:rPr lang="en-US" kern="0" dirty="0">
                <a:hlinkClick r:id="rId2"/>
              </a:rPr>
              <a:t>https://data.gov.uk/dataset/7564fcf7-2dd2-4878-bfb9-11c5cf971cf9/national-coastal-erosion-risk-mapping-ncerm-national-2018-2021</a:t>
            </a:r>
            <a:r>
              <a:rPr lang="en-US" kern="0" dirty="0"/>
              <a:t> </a:t>
            </a:r>
          </a:p>
          <a:p>
            <a:r>
              <a:rPr lang="en-US" kern="0" dirty="0"/>
              <a:t>OpenStreetMap: </a:t>
            </a:r>
            <a:r>
              <a:rPr lang="en-US" kern="0" dirty="0">
                <a:hlinkClick r:id="rId3"/>
              </a:rPr>
              <a:t>https://www.openstreetmap.org/#map=5/54.910/-3.432</a:t>
            </a:r>
            <a:r>
              <a:rPr lang="en-US" kern="0" dirty="0"/>
              <a:t> </a:t>
            </a:r>
          </a:p>
          <a:p>
            <a:r>
              <a:rPr lang="en-US" kern="0" dirty="0"/>
              <a:t>ONS population data:</a:t>
            </a:r>
          </a:p>
          <a:p>
            <a:r>
              <a:rPr lang="en-US" kern="0" dirty="0">
                <a:hlinkClick r:id="rId4"/>
              </a:rPr>
              <a:t>https://www.ons.gov.uk/peoplepopulationandcommunity/populationandmigration/populationestimates/datasets/lowersuperoutputareamidyearpopulationestimates</a:t>
            </a:r>
            <a:r>
              <a:rPr lang="en-US" kern="0" dirty="0"/>
              <a:t> </a:t>
            </a:r>
          </a:p>
          <a:p>
            <a:r>
              <a:rPr lang="en-US" kern="0" dirty="0"/>
              <a:t>ONS Open Geography portal: </a:t>
            </a:r>
            <a:r>
              <a:rPr lang="en-US" kern="0" dirty="0">
                <a:hlinkClick r:id="rId5"/>
              </a:rPr>
              <a:t>https://geoportal.statistics.gov.uk/</a:t>
            </a:r>
            <a:r>
              <a:rPr lang="en-US" kern="0" dirty="0"/>
              <a:t> </a:t>
            </a:r>
          </a:p>
          <a:p>
            <a:r>
              <a:rPr lang="en-US" kern="0" dirty="0"/>
              <a:t>Land elevation data from Ordnance Survey:</a:t>
            </a:r>
          </a:p>
          <a:p>
            <a:r>
              <a:rPr lang="en-US" kern="0" dirty="0">
                <a:hlinkClick r:id="rId6"/>
              </a:rPr>
              <a:t>https://osdatahub.os.uk/downloads/open/Terrain50</a:t>
            </a:r>
            <a:r>
              <a:rPr lang="en-US" kern="0" dirty="0"/>
              <a:t> </a:t>
            </a:r>
          </a:p>
          <a:p>
            <a:r>
              <a:rPr lang="en-US" kern="0" dirty="0"/>
              <a:t>Coastal Channel Observatory survey data: </a:t>
            </a:r>
            <a:r>
              <a:rPr lang="en-US" kern="0" dirty="0">
                <a:hlinkClick r:id="rId7"/>
              </a:rPr>
              <a:t>https://www.channelcoast.org/data_management/online_data_catalogue/</a:t>
            </a:r>
            <a:r>
              <a:rPr lang="en-US" kern="0" dirty="0"/>
              <a:t> </a:t>
            </a:r>
          </a:p>
          <a:p>
            <a:r>
              <a:rPr lang="en-GB" dirty="0"/>
              <a:t>Wales Coastal Monitoring Centre: </a:t>
            </a:r>
            <a:r>
              <a:rPr lang="en-GB" dirty="0">
                <a:hlinkClick r:id="rId8"/>
              </a:rPr>
              <a:t>http://www.welshcoastalmonitoringcentre.cymru/eng</a:t>
            </a:r>
            <a:r>
              <a:rPr lang="en-GB">
                <a:hlinkClick r:id="rId8"/>
              </a:rPr>
              <a:t>/</a:t>
            </a:r>
            <a:r>
              <a:rPr lang="en-GB"/>
              <a:t> </a:t>
            </a:r>
            <a:endParaRPr lang="en-US" kern="0" dirty="0"/>
          </a:p>
          <a:p>
            <a:endParaRPr lang="en-US" kern="0" dirty="0"/>
          </a:p>
        </p:txBody>
      </p:sp>
    </p:spTree>
    <p:extLst>
      <p:ext uri="{BB962C8B-B14F-4D97-AF65-F5344CB8AC3E}">
        <p14:creationId xmlns:p14="http://schemas.microsoft.com/office/powerpoint/2010/main" val="28743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593215"/>
            <a:ext cx="8437500" cy="623248"/>
          </a:xfrm>
        </p:spPr>
        <p:txBody>
          <a:bodyPr/>
          <a:lstStyle/>
          <a:p>
            <a:r>
              <a:rPr lang="en-US" dirty="0">
                <a:latin typeface="Arial" panose="020B0604020202020204" pitchFamily="34" charset="0"/>
                <a:cs typeface="Arial" panose="020B0604020202020204" pitchFamily="34" charset="0"/>
              </a:rPr>
              <a:t>Contact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359568" y="1818620"/>
            <a:ext cx="8424863" cy="2525968"/>
          </a:xfrm>
        </p:spPr>
        <p:txBody>
          <a:bodyPr/>
          <a:lstStyle/>
          <a:p>
            <a:r>
              <a:rPr lang="en-US" dirty="0"/>
              <a:t>In case of questions as you are working on your challenge:</a:t>
            </a:r>
          </a:p>
          <a:p>
            <a:endParaRPr lang="en-US" dirty="0"/>
          </a:p>
          <a:p>
            <a:r>
              <a:rPr lang="en-US" dirty="0"/>
              <a:t>Contact the expert for the ocean and coastal theme</a:t>
            </a:r>
          </a:p>
          <a:p>
            <a:r>
              <a:rPr lang="en-US" dirty="0"/>
              <a:t>Kevin Horsburgh</a:t>
            </a:r>
            <a:r>
              <a:rPr lang="en-GB" dirty="0"/>
              <a:t>  |   </a:t>
            </a:r>
            <a:r>
              <a:rPr lang="en-GB" dirty="0" err="1"/>
              <a:t>kevinh@noc.ac.uk</a:t>
            </a:r>
            <a:endParaRPr lang="en-GB" dirty="0"/>
          </a:p>
          <a:p>
            <a:endParaRPr lang="en-GB" dirty="0"/>
          </a:p>
          <a:p>
            <a:r>
              <a:rPr lang="en-GB" dirty="0"/>
              <a:t>Contact the Met Office for general queries about the Climate Data Challenge</a:t>
            </a:r>
          </a:p>
          <a:p>
            <a:r>
              <a:rPr lang="en-GB" dirty="0">
                <a:hlinkClick r:id="rId2"/>
              </a:rPr>
              <a:t>cop26@metoffice.gov.uk</a:t>
            </a:r>
            <a:r>
              <a:rPr lang="en-GB" dirty="0"/>
              <a:t> </a:t>
            </a:r>
            <a:endParaRPr lang="en-US" dirty="0"/>
          </a:p>
        </p:txBody>
      </p:sp>
    </p:spTree>
    <p:extLst>
      <p:ext uri="{BB962C8B-B14F-4D97-AF65-F5344CB8AC3E}">
        <p14:creationId xmlns:p14="http://schemas.microsoft.com/office/powerpoint/2010/main" val="29313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 Met Office PowerPoint Template">
  <a:themeElements>
    <a:clrScheme name="Met Office">
      <a:dk1>
        <a:srgbClr val="2A2A2A"/>
      </a:dk1>
      <a:lt1>
        <a:srgbClr val="B9DC0C"/>
      </a:lt1>
      <a:dk2>
        <a:srgbClr val="2A2A2A"/>
      </a:dk2>
      <a:lt2>
        <a:srgbClr val="FFFFFF"/>
      </a:lt2>
      <a:accent1>
        <a:srgbClr val="50B9A4"/>
      </a:accent1>
      <a:accent2>
        <a:srgbClr val="007AA9"/>
      </a:accent2>
      <a:accent3>
        <a:srgbClr val="E47452"/>
      </a:accent3>
      <a:accent4>
        <a:srgbClr val="A1A0AA"/>
      </a:accent4>
      <a:accent5>
        <a:srgbClr val="FFFFFF"/>
      </a:accent5>
      <a:accent6>
        <a:srgbClr val="FFFFFF"/>
      </a:accent6>
      <a:hlink>
        <a:srgbClr val="0673F9"/>
      </a:hlink>
      <a:folHlink>
        <a:srgbClr val="6F2735"/>
      </a:folHlink>
    </a:clrScheme>
    <a:fontScheme name="Met Office">
      <a:majorFont>
        <a:latin typeface="Arial"/>
        <a:ea typeface="Helvetica Light"/>
        <a:cs typeface="Helvetica Light"/>
      </a:majorFont>
      <a:minorFont>
        <a:latin typeface="Arial"/>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dirty="0" smtClean="0">
            <a:ln>
              <a:noFill/>
            </a:ln>
            <a:solidFill>
              <a:schemeClr val="tx1"/>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2" id="{3686B8A7-2420-4936-BD49-A1DDADD3263A}" vid="{10DDDDFA-9F36-4D18-8046-A8B18DFE85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e81d20b-a9f7-4851-b87d-0ea8ec1a8844">
      <UserInfo>
        <DisplayName>Harrison, Mark</DisplayName>
        <AccountId>50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7694180A688845802A50A8CDC6F3E3" ma:contentTypeVersion="12" ma:contentTypeDescription="Create a new document." ma:contentTypeScope="" ma:versionID="9ed40705e05a0ca2268a926a3829781e">
  <xsd:schema xmlns:xsd="http://www.w3.org/2001/XMLSchema" xmlns:xs="http://www.w3.org/2001/XMLSchema" xmlns:p="http://schemas.microsoft.com/office/2006/metadata/properties" xmlns:ns2="9ef02c98-fd14-4d6d-aff8-6b7a361d0126" xmlns:ns3="8e81d20b-a9f7-4851-b87d-0ea8ec1a8844" targetNamespace="http://schemas.microsoft.com/office/2006/metadata/properties" ma:root="true" ma:fieldsID="0f40be4f778e3a0f08cba9157435a749" ns2:_="" ns3:_="">
    <xsd:import namespace="9ef02c98-fd14-4d6d-aff8-6b7a361d0126"/>
    <xsd:import namespace="8e81d20b-a9f7-4851-b87d-0ea8ec1a88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02c98-fd14-4d6d-aff8-6b7a361d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81d20b-a9f7-4851-b87d-0ea8ec1a88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88B4C-27AE-47E5-8D30-98C6E7016CB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ef02c98-fd14-4d6d-aff8-6b7a361d0126"/>
    <ds:schemaRef ds:uri="8e81d20b-a9f7-4851-b87d-0ea8ec1a8844"/>
    <ds:schemaRef ds:uri="http://www.w3.org/XML/1998/namespace"/>
    <ds:schemaRef ds:uri="http://purl.org/dc/dcmitype/"/>
  </ds:schemaRefs>
</ds:datastoreItem>
</file>

<file path=customXml/itemProps2.xml><?xml version="1.0" encoding="utf-8"?>
<ds:datastoreItem xmlns:ds="http://schemas.openxmlformats.org/officeDocument/2006/customXml" ds:itemID="{3315D77B-3A1E-4AB1-9E3F-CFF992FEA0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f02c98-fd14-4d6d-aff8-6b7a361d0126"/>
    <ds:schemaRef ds:uri="8e81d20b-a9f7-4851-b87d-0ea8ec1a88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75A773-D0A3-4DE7-9BD1-58FF6B5ABE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439</TotalTime>
  <Words>717</Words>
  <Application>Microsoft Office PowerPoint</Application>
  <PresentationFormat>On-screen Show (16:9)</PresentationFormat>
  <Paragraphs>47</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 Met Office PowerPoint Template</vt:lpstr>
      <vt:lpstr>Climate Data Challenge</vt:lpstr>
      <vt:lpstr>PowerPoint Presentation</vt:lpstr>
      <vt:lpstr>Challenge:  Sea level rise, extreme events and coastal impacts</vt:lpstr>
      <vt:lpstr>Useful information</vt:lpstr>
      <vt:lpstr>Useful information (continued)</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Data Challenge</dc:title>
  <dc:creator>Jones, Hayley</dc:creator>
  <cp:lastModifiedBy>Green, Rebecca</cp:lastModifiedBy>
  <cp:revision>28</cp:revision>
  <dcterms:created xsi:type="dcterms:W3CDTF">2021-02-12T09:51:05Z</dcterms:created>
  <dcterms:modified xsi:type="dcterms:W3CDTF">2021-02-22T16:52:22Z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0x010100237694180A688845802A50A8CDC6F3E3</vt:lpwstr>
  </property>
</Properties>
</file>