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1"/>
  </p:notesMasterIdLst>
  <p:sldIdLst>
    <p:sldId id="257" r:id="rId5"/>
    <p:sldId id="258" r:id="rId6"/>
    <p:sldId id="265" r:id="rId7"/>
    <p:sldId id="262"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EFAE3-A718-40B3-921A-253B4E2A7871}" v="4" dt="2021-03-17T17:01:08.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8" autoAdjust="0"/>
    <p:restoredTop sz="96357" autoAdjust="0"/>
  </p:normalViewPr>
  <p:slideViewPr>
    <p:cSldViewPr snapToGrid="0">
      <p:cViewPr varScale="1">
        <p:scale>
          <a:sx n="62" d="100"/>
          <a:sy n="62" d="100"/>
        </p:scale>
        <p:origin x="1016"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msley, Clive" userId="a698654b-d2d9-4bf1-b4bd-bbc1e4e9ebb5" providerId="ADAL" clId="{27CEFAE3-A718-40B3-921A-253B4E2A7871}"/>
    <pc:docChg chg="custSel modSld">
      <pc:chgData name="Walmsley, Clive" userId="a698654b-d2d9-4bf1-b4bd-bbc1e4e9ebb5" providerId="ADAL" clId="{27CEFAE3-A718-40B3-921A-253B4E2A7871}" dt="2021-03-17T17:02:05.230" v="113" actId="20577"/>
      <pc:docMkLst>
        <pc:docMk/>
      </pc:docMkLst>
      <pc:sldChg chg="modSp">
        <pc:chgData name="Walmsley, Clive" userId="a698654b-d2d9-4bf1-b4bd-bbc1e4e9ebb5" providerId="ADAL" clId="{27CEFAE3-A718-40B3-921A-253B4E2A7871}" dt="2021-03-17T16:53:41.205" v="5" actId="20577"/>
        <pc:sldMkLst>
          <pc:docMk/>
          <pc:sldMk cId="263784652" sldId="258"/>
        </pc:sldMkLst>
        <pc:spChg chg="mod">
          <ac:chgData name="Walmsley, Clive" userId="a698654b-d2d9-4bf1-b4bd-bbc1e4e9ebb5" providerId="ADAL" clId="{27CEFAE3-A718-40B3-921A-253B4E2A7871}" dt="2021-03-17T16:53:41.205" v="5" actId="20577"/>
          <ac:spMkLst>
            <pc:docMk/>
            <pc:sldMk cId="263784652" sldId="258"/>
            <ac:spMk id="7" creationId="{9A458ABB-8E6E-437A-B103-38FB6505D373}"/>
          </ac:spMkLst>
        </pc:spChg>
      </pc:sldChg>
      <pc:sldChg chg="modSp">
        <pc:chgData name="Walmsley, Clive" userId="a698654b-d2d9-4bf1-b4bd-bbc1e4e9ebb5" providerId="ADAL" clId="{27CEFAE3-A718-40B3-921A-253B4E2A7871}" dt="2021-03-17T17:02:05.230" v="113" actId="20577"/>
        <pc:sldMkLst>
          <pc:docMk/>
          <pc:sldMk cId="3270559157" sldId="261"/>
        </pc:sldMkLst>
        <pc:spChg chg="mod">
          <ac:chgData name="Walmsley, Clive" userId="a698654b-d2d9-4bf1-b4bd-bbc1e4e9ebb5" providerId="ADAL" clId="{27CEFAE3-A718-40B3-921A-253B4E2A7871}" dt="2021-03-17T17:02:05.230" v="113" actId="20577"/>
          <ac:spMkLst>
            <pc:docMk/>
            <pc:sldMk cId="3270559157" sldId="261"/>
            <ac:spMk id="4" creationId="{A3619CD7-72F1-4814-A0CE-3F51955944E2}"/>
          </ac:spMkLst>
        </pc:spChg>
        <pc:spChg chg="mod">
          <ac:chgData name="Walmsley, Clive" userId="a698654b-d2d9-4bf1-b4bd-bbc1e4e9ebb5" providerId="ADAL" clId="{27CEFAE3-A718-40B3-921A-253B4E2A7871}" dt="2021-03-17T17:00:35.134" v="93" actId="20577"/>
          <ac:spMkLst>
            <pc:docMk/>
            <pc:sldMk cId="3270559157" sldId="261"/>
            <ac:spMk id="7" creationId="{9A458ABB-8E6E-437A-B103-38FB6505D373}"/>
          </ac:spMkLst>
        </pc:spChg>
      </pc:sldChg>
      <pc:sldChg chg="modSp">
        <pc:chgData name="Walmsley, Clive" userId="a698654b-d2d9-4bf1-b4bd-bbc1e4e9ebb5" providerId="ADAL" clId="{27CEFAE3-A718-40B3-921A-253B4E2A7871}" dt="2021-03-17T16:57:19.573" v="29" actId="20577"/>
        <pc:sldMkLst>
          <pc:docMk/>
          <pc:sldMk cId="2303614757" sldId="262"/>
        </pc:sldMkLst>
        <pc:spChg chg="mod">
          <ac:chgData name="Walmsley, Clive" userId="a698654b-d2d9-4bf1-b4bd-bbc1e4e9ebb5" providerId="ADAL" clId="{27CEFAE3-A718-40B3-921A-253B4E2A7871}" dt="2021-03-17T16:57:06.515" v="23" actId="20577"/>
          <ac:spMkLst>
            <pc:docMk/>
            <pc:sldMk cId="2303614757" sldId="262"/>
            <ac:spMk id="2" creationId="{5E562972-3449-42D1-8185-B4BEFD52AB44}"/>
          </ac:spMkLst>
        </pc:spChg>
        <pc:spChg chg="mod">
          <ac:chgData name="Walmsley, Clive" userId="a698654b-d2d9-4bf1-b4bd-bbc1e4e9ebb5" providerId="ADAL" clId="{27CEFAE3-A718-40B3-921A-253B4E2A7871}" dt="2021-03-17T16:56:42.309" v="19" actId="1076"/>
          <ac:spMkLst>
            <pc:docMk/>
            <pc:sldMk cId="2303614757" sldId="262"/>
            <ac:spMk id="6" creationId="{6059261E-0BEE-439C-BA02-305FE4281FFE}"/>
          </ac:spMkLst>
        </pc:spChg>
        <pc:spChg chg="mod">
          <ac:chgData name="Walmsley, Clive" userId="a698654b-d2d9-4bf1-b4bd-bbc1e4e9ebb5" providerId="ADAL" clId="{27CEFAE3-A718-40B3-921A-253B4E2A7871}" dt="2021-03-17T16:57:19.573" v="29" actId="20577"/>
          <ac:spMkLst>
            <pc:docMk/>
            <pc:sldMk cId="2303614757" sldId="262"/>
            <ac:spMk id="7" creationId="{68F82F37-1434-4D34-86EC-E8FC7C62E67F}"/>
          </ac:spMkLst>
        </pc:spChg>
        <pc:spChg chg="mod">
          <ac:chgData name="Walmsley, Clive" userId="a698654b-d2d9-4bf1-b4bd-bbc1e4e9ebb5" providerId="ADAL" clId="{27CEFAE3-A718-40B3-921A-253B4E2A7871}" dt="2021-03-17T16:56:53.460" v="22" actId="1076"/>
          <ac:spMkLst>
            <pc:docMk/>
            <pc:sldMk cId="2303614757" sldId="262"/>
            <ac:spMk id="9" creationId="{05195397-2003-4E3A-8B69-2C375533A7BD}"/>
          </ac:spMkLst>
        </pc:spChg>
      </pc:sldChg>
      <pc:sldChg chg="modSp">
        <pc:chgData name="Walmsley, Clive" userId="a698654b-d2d9-4bf1-b4bd-bbc1e4e9ebb5" providerId="ADAL" clId="{27CEFAE3-A718-40B3-921A-253B4E2A7871}" dt="2021-03-17T16:56:23.803" v="16" actId="20577"/>
        <pc:sldMkLst>
          <pc:docMk/>
          <pc:sldMk cId="2483089888" sldId="265"/>
        </pc:sldMkLst>
        <pc:spChg chg="mod">
          <ac:chgData name="Walmsley, Clive" userId="a698654b-d2d9-4bf1-b4bd-bbc1e4e9ebb5" providerId="ADAL" clId="{27CEFAE3-A718-40B3-921A-253B4E2A7871}" dt="2021-03-17T16:56:23.803" v="16" actId="20577"/>
          <ac:spMkLst>
            <pc:docMk/>
            <pc:sldMk cId="2483089888" sldId="265"/>
            <ac:spMk id="2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5"/>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KM2</c:v>
                </c:pt>
              </c:strCache>
            </c:strRef>
          </c:tx>
          <c:explosion val="15"/>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D63C-49DF-9F0F-17818FF8A8B2}"/>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D63C-49DF-9F0F-17818FF8A8B2}"/>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D63C-49DF-9F0F-17818FF8A8B2}"/>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D63C-49DF-9F0F-17818FF8A8B2}"/>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D63C-49DF-9F0F-17818FF8A8B2}"/>
              </c:ext>
            </c:extLst>
          </c:dPt>
          <c:dPt>
            <c:idx val="5"/>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B-D63C-49DF-9F0F-17818FF8A8B2}"/>
              </c:ext>
            </c:extLst>
          </c:dPt>
          <c:dLbls>
            <c:dLbl>
              <c:idx val="0"/>
              <c:layout>
                <c:manualLayout>
                  <c:x val="3.028888833451824E-3"/>
                  <c:y val="-2.489843245421576E-2"/>
                </c:manualLayout>
              </c:layout>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3C-49DF-9F0F-17818FF8A8B2}"/>
                </c:ext>
              </c:extLst>
            </c:dLbl>
            <c:dLbl>
              <c:idx val="1"/>
              <c:layout>
                <c:manualLayout>
                  <c:x val="1.1398065234890998E-2"/>
                  <c:y val="-0.1430531813888398"/>
                </c:manualLayout>
              </c:layout>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63C-49DF-9F0F-17818FF8A8B2}"/>
                </c:ext>
              </c:extLst>
            </c:dLbl>
            <c:dLbl>
              <c:idx val="2"/>
              <c:layout>
                <c:manualLayout>
                  <c:x val="-5.9424146048663576E-3"/>
                  <c:y val="-4.8068612996434792E-2"/>
                </c:manualLayout>
              </c:layout>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63C-49DF-9F0F-17818FF8A8B2}"/>
                </c:ext>
              </c:extLst>
            </c:dLbl>
            <c:dLbl>
              <c:idx val="3"/>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7-D63C-49DF-9F0F-17818FF8A8B2}"/>
                </c:ext>
              </c:extLst>
            </c:dLbl>
            <c:dLbl>
              <c:idx val="4"/>
              <c:layout>
                <c:manualLayout>
                  <c:x val="-2.9370033409036305E-3"/>
                  <c:y val="-0.24353931587074312"/>
                </c:manualLayout>
              </c:layout>
              <c:spPr>
                <a:solidFill>
                  <a:schemeClr val="lt1">
                    <a:alpha val="90000"/>
                  </a:schemeClr>
                </a:solidFill>
                <a:ln w="12700" cap="flat" cmpd="sng" algn="ctr">
                  <a:solidFill>
                    <a:schemeClr val="accent5"/>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63C-49DF-9F0F-17818FF8A8B2}"/>
                </c:ext>
              </c:extLst>
            </c:dLbl>
            <c:dLbl>
              <c:idx val="5"/>
              <c:layout>
                <c:manualLayout>
                  <c:x val="1.6389951487885301E-2"/>
                  <c:y val="-8.3975806921527715E-2"/>
                </c:manualLayout>
              </c:layout>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63C-49DF-9F0F-17818FF8A8B2}"/>
                </c:ext>
              </c:extLst>
            </c:dLbl>
            <c:spPr>
              <a:solidFill>
                <a:prstClr val="white">
                  <a:alpha val="90000"/>
                </a:prstClr>
              </a:solidFill>
              <a:ln w="12700" cap="flat" cmpd="sng" algn="ctr">
                <a:solidFill>
                  <a:srgbClr val="1CADE4"/>
                </a:solidFill>
                <a:round/>
              </a:ln>
              <a:effectLst>
                <a:outerShdw blurRad="50800" dist="38100" dir="2700000" algn="tl" rotWithShape="0">
                  <a:srgbClr val="1CADE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Sheet1!$A$2:$A$7</c:f>
              <c:strCache>
                <c:ptCount val="6"/>
                <c:pt idx="0">
                  <c:v>IA</c:v>
                </c:pt>
                <c:pt idx="1">
                  <c:v>II</c:v>
                </c:pt>
                <c:pt idx="2">
                  <c:v>III</c:v>
                </c:pt>
                <c:pt idx="3">
                  <c:v>IV</c:v>
                </c:pt>
                <c:pt idx="4">
                  <c:v>V</c:v>
                </c:pt>
                <c:pt idx="5">
                  <c:v>VI</c:v>
                </c:pt>
              </c:strCache>
            </c:strRef>
          </c:cat>
          <c:val>
            <c:numRef>
              <c:f>Sheet1!$B$2:$B$7</c:f>
              <c:numCache>
                <c:formatCode>General</c:formatCode>
                <c:ptCount val="6"/>
                <c:pt idx="0">
                  <c:v>31.4</c:v>
                </c:pt>
                <c:pt idx="1">
                  <c:v>1664</c:v>
                </c:pt>
                <c:pt idx="2">
                  <c:v>594.6</c:v>
                </c:pt>
                <c:pt idx="3">
                  <c:v>26593.1</c:v>
                </c:pt>
                <c:pt idx="4">
                  <c:v>51668.7</c:v>
                </c:pt>
                <c:pt idx="5">
                  <c:v>30</c:v>
                </c:pt>
              </c:numCache>
            </c:numRef>
          </c:val>
          <c:extLst>
            <c:ext xmlns:c16="http://schemas.microsoft.com/office/drawing/2014/chart" uri="{C3380CC4-5D6E-409C-BE32-E72D297353CC}">
              <c16:uniqueId val="{00000000-D443-49C1-9DA2-AE89305FAADF}"/>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2B2CD-F566-4D2D-AC51-FF3B715133E8}" type="datetimeFigureOut">
              <a:rPr lang="en-GB" smtClean="0"/>
              <a:t>17/03/2021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DA16D-B470-45B6-BDAE-D243BEC6C595}" type="slidenum">
              <a:rPr lang="en-GB" smtClean="0"/>
              <a:t>‹#›</a:t>
            </a:fld>
            <a:endParaRPr lang="en-GB"/>
          </a:p>
        </p:txBody>
      </p:sp>
    </p:spTree>
    <p:extLst>
      <p:ext uri="{BB962C8B-B14F-4D97-AF65-F5344CB8AC3E}">
        <p14:creationId xmlns:p14="http://schemas.microsoft.com/office/powerpoint/2010/main" val="34177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30 x 30 initiative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HOW CAN IT DELIVER FOR NATURE AND CLIMATE?</a:t>
            </a:r>
          </a:p>
        </p:txBody>
      </p:sp>
      <p:sp>
        <p:nvSpPr>
          <p:cNvPr id="4" name="TextBox 3">
            <a:extLst>
              <a:ext uri="{FF2B5EF4-FFF2-40B4-BE49-F238E27FC236}">
                <a16:creationId xmlns:a16="http://schemas.microsoft.com/office/drawing/2014/main" id="{F9B24007-D275-4B64-906B-A8D0FE035EB9}"/>
              </a:ext>
            </a:extLst>
          </p:cNvPr>
          <p:cNvSpPr txBox="1"/>
          <p:nvPr/>
        </p:nvSpPr>
        <p:spPr>
          <a:xfrm>
            <a:off x="733425" y="3609975"/>
            <a:ext cx="8791575" cy="2031325"/>
          </a:xfrm>
          <a:prstGeom prst="rect">
            <a:avLst/>
          </a:prstGeom>
          <a:noFill/>
        </p:spPr>
        <p:txBody>
          <a:bodyPr wrap="square" rtlCol="0">
            <a:spAutoFit/>
          </a:bodyPr>
          <a:lstStyle/>
          <a:p>
            <a:r>
              <a:rPr lang="en-GB" dirty="0">
                <a:solidFill>
                  <a:schemeClr val="bg1"/>
                </a:solidFill>
              </a:rPr>
              <a:t>James Gardner</a:t>
            </a:r>
          </a:p>
          <a:p>
            <a:r>
              <a:rPr lang="en-GB" dirty="0">
                <a:solidFill>
                  <a:schemeClr val="bg1"/>
                </a:solidFill>
              </a:rPr>
              <a:t>Daniela Schmidt</a:t>
            </a:r>
          </a:p>
          <a:p>
            <a:r>
              <a:rPr lang="en-GB" dirty="0" err="1">
                <a:solidFill>
                  <a:schemeClr val="bg1"/>
                </a:solidFill>
              </a:rPr>
              <a:t>Hebin</a:t>
            </a:r>
            <a:r>
              <a:rPr lang="en-GB" dirty="0">
                <a:solidFill>
                  <a:schemeClr val="bg1"/>
                </a:solidFill>
              </a:rPr>
              <a:t> Lin</a:t>
            </a:r>
          </a:p>
          <a:p>
            <a:r>
              <a:rPr lang="en-GB" dirty="0">
                <a:solidFill>
                  <a:schemeClr val="bg1"/>
                </a:solidFill>
              </a:rPr>
              <a:t>Guy Collins</a:t>
            </a:r>
          </a:p>
          <a:p>
            <a:r>
              <a:rPr lang="en-GB" dirty="0">
                <a:solidFill>
                  <a:schemeClr val="bg1"/>
                </a:solidFill>
              </a:rPr>
              <a:t>Clive Walmsley</a:t>
            </a:r>
          </a:p>
          <a:p>
            <a:r>
              <a:rPr lang="en-GB" dirty="0">
                <a:solidFill>
                  <a:schemeClr val="bg1"/>
                </a:solidFill>
              </a:rPr>
              <a:t>Duncan Stone</a:t>
            </a:r>
          </a:p>
          <a:p>
            <a:r>
              <a:rPr lang="en-GB" dirty="0" err="1">
                <a:solidFill>
                  <a:schemeClr val="bg1"/>
                </a:solidFill>
              </a:rPr>
              <a:t>Micheil</a:t>
            </a:r>
            <a:r>
              <a:rPr lang="en-GB" dirty="0">
                <a:solidFill>
                  <a:schemeClr val="bg1"/>
                </a:solidFill>
              </a:rPr>
              <a:t> Page</a:t>
            </a:r>
          </a:p>
        </p:txBody>
      </p:sp>
      <p:sp>
        <p:nvSpPr>
          <p:cNvPr id="5" name="TextBox 4">
            <a:extLst>
              <a:ext uri="{FF2B5EF4-FFF2-40B4-BE49-F238E27FC236}">
                <a16:creationId xmlns:a16="http://schemas.microsoft.com/office/drawing/2014/main" id="{D74FDA7E-8141-4D6B-AC3C-08B344AC1794}"/>
              </a:ext>
            </a:extLst>
          </p:cNvPr>
          <p:cNvSpPr txBox="1"/>
          <p:nvPr/>
        </p:nvSpPr>
        <p:spPr>
          <a:xfrm>
            <a:off x="8167955" y="5837569"/>
            <a:ext cx="3406785" cy="369332"/>
          </a:xfrm>
          <a:prstGeom prst="rect">
            <a:avLst/>
          </a:prstGeom>
          <a:noFill/>
        </p:spPr>
        <p:txBody>
          <a:bodyPr wrap="square" rtlCol="0">
            <a:spAutoFit/>
          </a:bodyPr>
          <a:lstStyle/>
          <a:p>
            <a:r>
              <a:rPr lang="en-GB" dirty="0">
                <a:solidFill>
                  <a:schemeClr val="bg1"/>
                </a:solidFill>
              </a:rPr>
              <a:t>https://30x30.github.io</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a:t>
            </a:r>
          </a:p>
        </p:txBody>
      </p:sp>
      <p:sp>
        <p:nvSpPr>
          <p:cNvPr id="7" name="Content Placeholder 6">
            <a:extLst>
              <a:ext uri="{FF2B5EF4-FFF2-40B4-BE49-F238E27FC236}">
                <a16:creationId xmlns:a16="http://schemas.microsoft.com/office/drawing/2014/main" id="{9A458ABB-8E6E-437A-B103-38FB6505D373}"/>
              </a:ext>
            </a:extLst>
          </p:cNvPr>
          <p:cNvSpPr>
            <a:spLocks noGrp="1"/>
          </p:cNvSpPr>
          <p:nvPr>
            <p:ph idx="1"/>
          </p:nvPr>
        </p:nvSpPr>
        <p:spPr>
          <a:xfrm>
            <a:off x="581192" y="2340864"/>
            <a:ext cx="11029615" cy="3309438"/>
          </a:xfrm>
        </p:spPr>
        <p:txBody>
          <a:bodyPr>
            <a:normAutofit fontScale="92500"/>
          </a:bodyPr>
          <a:lstStyle/>
          <a:p>
            <a:pPr marL="0" indent="0">
              <a:buNone/>
            </a:pPr>
            <a:r>
              <a:rPr lang="en-US" dirty="0"/>
              <a:t>Many countries are pledging to meet the 30 by 30 policy goal of protecting 30% of terrestrial and 30% of marine territory by 2030, including the UK. </a:t>
            </a:r>
          </a:p>
          <a:p>
            <a:pPr marL="0" indent="0">
              <a:buNone/>
            </a:pPr>
            <a:r>
              <a:rPr lang="en-US" dirty="0"/>
              <a:t>The UK Prime Minister, in September 2020, has committed to protect 30% of the UK’s land by 2030, along with the Devolved Administrations.</a:t>
            </a:r>
          </a:p>
          <a:p>
            <a:pPr marL="0" indent="0">
              <a:buNone/>
            </a:pPr>
            <a:r>
              <a:rPr lang="en-GB" dirty="0"/>
              <a:t>The UK already is close to this target in both the terrestrial and marine having a diverse range of designations. </a:t>
            </a:r>
          </a:p>
          <a:p>
            <a:pPr marL="0" indent="0">
              <a:buNone/>
            </a:pPr>
            <a:r>
              <a:rPr lang="en-GB" b="1" dirty="0"/>
              <a:t>Designation does not necessarily mean protection.</a:t>
            </a:r>
          </a:p>
          <a:p>
            <a:pPr marL="0" indent="0">
              <a:buNone/>
            </a:pPr>
            <a:r>
              <a:rPr lang="en-GB" dirty="0"/>
              <a:t>Effective conservation management and adaptation require long-term management considering climate change impacts.</a:t>
            </a:r>
          </a:p>
          <a:p>
            <a:pPr marL="0" indent="0">
              <a:buNone/>
            </a:pPr>
            <a:endParaRPr lang="en-GB" dirty="0"/>
          </a:p>
          <a:p>
            <a:pPr marL="0" indent="0">
              <a:buNone/>
            </a:pPr>
            <a:r>
              <a:rPr lang="en-GB" b="1" dirty="0"/>
              <a:t>What should be the level of protection and management for both biodiversity and climate change mitigation and adaptation? </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396215" y="6324600"/>
            <a:ext cx="7399570" cy="391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a:solidFill>
                  <a:schemeClr val="tx1"/>
                </a:solidFill>
              </a:rPr>
              <a:t>(Maps are based on data from UKCP09)</a:t>
            </a:r>
          </a:p>
        </p:txBody>
      </p:sp>
      <p:grpSp>
        <p:nvGrpSpPr>
          <p:cNvPr id="26" name="Group 25"/>
          <p:cNvGrpSpPr>
            <a:grpSpLocks noChangeAspect="1"/>
          </p:cNvGrpSpPr>
          <p:nvPr/>
        </p:nvGrpSpPr>
        <p:grpSpPr>
          <a:xfrm>
            <a:off x="864221" y="571979"/>
            <a:ext cx="10463558" cy="4545412"/>
            <a:chOff x="156336" y="382800"/>
            <a:chExt cx="8719632" cy="3787843"/>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336" y="914400"/>
              <a:ext cx="4568064" cy="3235885"/>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7064" y="934758"/>
              <a:ext cx="4568064" cy="3235885"/>
            </a:xfrm>
            <a:prstGeom prst="rect">
              <a:avLst/>
            </a:prstGeom>
          </p:spPr>
        </p:pic>
        <p:sp>
          <p:nvSpPr>
            <p:cNvPr id="30" name="Rectangle 29"/>
            <p:cNvSpPr/>
            <p:nvPr/>
          </p:nvSpPr>
          <p:spPr>
            <a:xfrm>
              <a:off x="4843968" y="382800"/>
              <a:ext cx="4032000" cy="68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Winter Sea Surface Temperature</a:t>
              </a:r>
            </a:p>
            <a:p>
              <a:pPr algn="ctr"/>
              <a:r>
                <a:rPr lang="en-GB" b="1" dirty="0">
                  <a:solidFill>
                    <a:srgbClr val="C00000"/>
                  </a:solidFill>
                </a:rPr>
                <a:t>2069 to 2098</a:t>
              </a:r>
            </a:p>
          </p:txBody>
        </p:sp>
        <p:sp>
          <p:nvSpPr>
            <p:cNvPr id="31" name="Rectangle 30"/>
            <p:cNvSpPr/>
            <p:nvPr/>
          </p:nvSpPr>
          <p:spPr>
            <a:xfrm>
              <a:off x="424368" y="382800"/>
              <a:ext cx="4032000" cy="68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Winter Sea Surface Temperature</a:t>
              </a:r>
            </a:p>
            <a:p>
              <a:pPr algn="ctr"/>
              <a:r>
                <a:rPr lang="en-GB" b="1" dirty="0">
                  <a:solidFill>
                    <a:srgbClr val="0070C0"/>
                  </a:solidFill>
                </a:rPr>
                <a:t>1960 to 1989</a:t>
              </a:r>
            </a:p>
          </p:txBody>
        </p:sp>
        <p:grpSp>
          <p:nvGrpSpPr>
            <p:cNvPr id="33" name="Group 32"/>
            <p:cNvGrpSpPr/>
            <p:nvPr/>
          </p:nvGrpSpPr>
          <p:grpSpPr>
            <a:xfrm>
              <a:off x="3109200" y="3149600"/>
              <a:ext cx="1905600" cy="214010"/>
              <a:chOff x="3109200" y="3149600"/>
              <a:chExt cx="1905600" cy="214010"/>
            </a:xfrm>
          </p:grpSpPr>
          <p:sp>
            <p:nvSpPr>
              <p:cNvPr id="36" name="Rectangle 35"/>
              <p:cNvSpPr/>
              <p:nvPr/>
            </p:nvSpPr>
            <p:spPr>
              <a:xfrm>
                <a:off x="4114800" y="3149600"/>
                <a:ext cx="900000" cy="21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500 km</a:t>
                </a:r>
              </a:p>
            </p:txBody>
          </p:sp>
          <p:sp>
            <p:nvSpPr>
              <p:cNvPr id="40" name="Rectangle 39"/>
              <p:cNvSpPr/>
              <p:nvPr/>
            </p:nvSpPr>
            <p:spPr>
              <a:xfrm>
                <a:off x="3511300" y="3149600"/>
                <a:ext cx="576000" cy="21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200</a:t>
                </a:r>
              </a:p>
            </p:txBody>
          </p:sp>
          <p:sp>
            <p:nvSpPr>
              <p:cNvPr id="41" name="Rectangle 40"/>
              <p:cNvSpPr/>
              <p:nvPr/>
            </p:nvSpPr>
            <p:spPr>
              <a:xfrm>
                <a:off x="3109200" y="3149600"/>
                <a:ext cx="396000" cy="21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0</a:t>
                </a:r>
              </a:p>
            </p:txBody>
          </p:sp>
        </p:grpSp>
      </p:grpSp>
      <p:pic>
        <p:nvPicPr>
          <p:cNvPr id="22" name="Picture 21"/>
          <p:cNvPicPr>
            <a:picLocks noChangeAspect="1"/>
          </p:cNvPicPr>
          <p:nvPr/>
        </p:nvPicPr>
        <p:blipFill>
          <a:blip r:embed="rId4"/>
          <a:stretch>
            <a:fillRect/>
          </a:stretch>
        </p:blipFill>
        <p:spPr>
          <a:xfrm>
            <a:off x="5178542" y="4517170"/>
            <a:ext cx="1384372" cy="1765390"/>
          </a:xfrm>
          <a:prstGeom prst="rect">
            <a:avLst/>
          </a:prstGeom>
        </p:spPr>
      </p:pic>
    </p:spTree>
    <p:extLst>
      <p:ext uri="{BB962C8B-B14F-4D97-AF65-F5344CB8AC3E}">
        <p14:creationId xmlns:p14="http://schemas.microsoft.com/office/powerpoint/2010/main" val="248308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 UK Protected AREAS by </a:t>
            </a:r>
            <a:r>
              <a:rPr lang="en-US" dirty="0" err="1"/>
              <a:t>ExTent</a:t>
            </a:r>
            <a:endParaRPr lang="en-US" dirty="0"/>
          </a:p>
        </p:txBody>
      </p:sp>
      <p:graphicFrame>
        <p:nvGraphicFramePr>
          <p:cNvPr id="8" name="Content Placeholder 7">
            <a:extLst>
              <a:ext uri="{FF2B5EF4-FFF2-40B4-BE49-F238E27FC236}">
                <a16:creationId xmlns:a16="http://schemas.microsoft.com/office/drawing/2014/main" id="{BBE56F21-D213-4678-9856-251861478841}"/>
              </a:ext>
            </a:extLst>
          </p:cNvPr>
          <p:cNvGraphicFramePr>
            <a:graphicFrameLocks noGrp="1"/>
          </p:cNvGraphicFramePr>
          <p:nvPr>
            <p:ph idx="1"/>
            <p:extLst>
              <p:ext uri="{D42A27DB-BD31-4B8C-83A1-F6EECF244321}">
                <p14:modId xmlns:p14="http://schemas.microsoft.com/office/powerpoint/2010/main" val="1366185572"/>
              </p:ext>
            </p:extLst>
          </p:nvPr>
        </p:nvGraphicFramePr>
        <p:xfrm>
          <a:off x="240367" y="1890876"/>
          <a:ext cx="4215091" cy="320784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4886990-92D8-4A3B-A8C7-96BF49A747FE}"/>
              </a:ext>
            </a:extLst>
          </p:cNvPr>
          <p:cNvSpPr txBox="1"/>
          <p:nvPr/>
        </p:nvSpPr>
        <p:spPr>
          <a:xfrm>
            <a:off x="479425" y="6272589"/>
            <a:ext cx="5616575" cy="276999"/>
          </a:xfrm>
          <a:prstGeom prst="rect">
            <a:avLst/>
          </a:prstGeom>
          <a:noFill/>
        </p:spPr>
        <p:txBody>
          <a:bodyPr wrap="square">
            <a:spAutoFit/>
          </a:bodyPr>
          <a:lstStyle/>
          <a:p>
            <a:r>
              <a:rPr lang="en-GB" sz="1200" dirty="0"/>
              <a:t>Source: https://www.protectedplanet.net/country/GBR </a:t>
            </a:r>
          </a:p>
        </p:txBody>
      </p:sp>
      <p:sp>
        <p:nvSpPr>
          <p:cNvPr id="7" name="Content Placeholder 6">
            <a:extLst>
              <a:ext uri="{FF2B5EF4-FFF2-40B4-BE49-F238E27FC236}">
                <a16:creationId xmlns:a16="http://schemas.microsoft.com/office/drawing/2014/main" id="{68F82F37-1434-4D34-86EC-E8FC7C62E67F}"/>
              </a:ext>
            </a:extLst>
          </p:cNvPr>
          <p:cNvSpPr txBox="1">
            <a:spLocks/>
          </p:cNvSpPr>
          <p:nvPr/>
        </p:nvSpPr>
        <p:spPr>
          <a:xfrm>
            <a:off x="4254874" y="1890876"/>
            <a:ext cx="4360208" cy="4170775"/>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u="sng" dirty="0"/>
              <a:t>IUCN Categories</a:t>
            </a:r>
            <a:r>
              <a:rPr lang="en-GB" dirty="0"/>
              <a:t>:</a:t>
            </a:r>
          </a:p>
          <a:p>
            <a:pPr marL="0" indent="0">
              <a:buFont typeface="Wingdings 2" panose="05020102010507070707" pitchFamily="18" charset="2"/>
              <a:buNone/>
            </a:pPr>
            <a:r>
              <a:rPr lang="en-GB" dirty="0"/>
              <a:t>IA – Strict Nature Reserve</a:t>
            </a:r>
          </a:p>
          <a:p>
            <a:pPr marL="0" indent="0">
              <a:buFont typeface="Wingdings 2" panose="05020102010507070707" pitchFamily="18" charset="2"/>
              <a:buNone/>
            </a:pPr>
            <a:r>
              <a:rPr lang="en-GB" dirty="0"/>
              <a:t>IB – Wilderness Area</a:t>
            </a:r>
          </a:p>
          <a:p>
            <a:pPr marL="0" indent="0">
              <a:buFont typeface="Wingdings 2" panose="05020102010507070707" pitchFamily="18" charset="2"/>
              <a:buNone/>
            </a:pPr>
            <a:r>
              <a:rPr lang="en-GB" dirty="0"/>
              <a:t>II – ‘National Park’</a:t>
            </a:r>
          </a:p>
          <a:p>
            <a:pPr marL="0" indent="0">
              <a:buFont typeface="Wingdings 2" panose="05020102010507070707" pitchFamily="18" charset="2"/>
              <a:buNone/>
            </a:pPr>
            <a:r>
              <a:rPr lang="en-GB" dirty="0"/>
              <a:t>III – Natural Monument or Feature</a:t>
            </a:r>
          </a:p>
          <a:p>
            <a:pPr marL="0" indent="0">
              <a:buFont typeface="Wingdings 2" panose="05020102010507070707" pitchFamily="18" charset="2"/>
              <a:buNone/>
            </a:pPr>
            <a:r>
              <a:rPr lang="en-GB" i="1" dirty="0"/>
              <a:t>IV – Habitat / Species Management Area</a:t>
            </a:r>
          </a:p>
          <a:p>
            <a:pPr marL="0" indent="0">
              <a:buFont typeface="Wingdings 2" panose="05020102010507070707" pitchFamily="18" charset="2"/>
              <a:buNone/>
            </a:pPr>
            <a:r>
              <a:rPr lang="en-GB" i="1" dirty="0"/>
              <a:t>V – Protected Landscape / Seascape</a:t>
            </a:r>
          </a:p>
          <a:p>
            <a:pPr marL="0" indent="0">
              <a:buFont typeface="Wingdings 2" panose="05020102010507070707" pitchFamily="18" charset="2"/>
              <a:buNone/>
            </a:pPr>
            <a:r>
              <a:rPr lang="en-GB" dirty="0"/>
              <a:t>VI – Protected Area With Sustainable Use Of Natural Resources</a:t>
            </a:r>
          </a:p>
          <a:p>
            <a:pPr marL="0" indent="0">
              <a:buFont typeface="Wingdings 2" panose="05020102010507070707" pitchFamily="18" charset="2"/>
              <a:buNone/>
            </a:pPr>
            <a:endParaRPr lang="en-GB" dirty="0"/>
          </a:p>
          <a:p>
            <a:pPr marL="0" indent="0">
              <a:buFont typeface="Wingdings 2" panose="05020102010507070707" pitchFamily="18" charset="2"/>
              <a:buNone/>
            </a:pPr>
            <a:r>
              <a:rPr lang="en-GB" dirty="0"/>
              <a:t>(&gt;80% of UK protection is in IV / V categories)</a:t>
            </a:r>
          </a:p>
        </p:txBody>
      </p:sp>
      <p:sp>
        <p:nvSpPr>
          <p:cNvPr id="6" name="TextBox 5">
            <a:extLst>
              <a:ext uri="{FF2B5EF4-FFF2-40B4-BE49-F238E27FC236}">
                <a16:creationId xmlns:a16="http://schemas.microsoft.com/office/drawing/2014/main" id="{6059261E-0BEE-439C-BA02-305FE4281FFE}"/>
              </a:ext>
            </a:extLst>
          </p:cNvPr>
          <p:cNvSpPr txBox="1"/>
          <p:nvPr/>
        </p:nvSpPr>
        <p:spPr>
          <a:xfrm>
            <a:off x="581192" y="4980020"/>
            <a:ext cx="1318552" cy="400110"/>
          </a:xfrm>
          <a:prstGeom prst="rect">
            <a:avLst/>
          </a:prstGeom>
          <a:noFill/>
        </p:spPr>
        <p:txBody>
          <a:bodyPr wrap="square">
            <a:spAutoFit/>
          </a:bodyPr>
          <a:lstStyle/>
          <a:p>
            <a:r>
              <a:rPr lang="en-GB" sz="2000" b="1" dirty="0"/>
              <a:t>LAND</a:t>
            </a:r>
          </a:p>
        </p:txBody>
      </p:sp>
      <p:pic>
        <p:nvPicPr>
          <p:cNvPr id="3" name="Picture 2">
            <a:extLst>
              <a:ext uri="{FF2B5EF4-FFF2-40B4-BE49-F238E27FC236}">
                <a16:creationId xmlns:a16="http://schemas.microsoft.com/office/drawing/2014/main" id="{5D0AC61A-CD2A-4F24-84B3-2C0E4716DD76}"/>
              </a:ext>
            </a:extLst>
          </p:cNvPr>
          <p:cNvPicPr>
            <a:picLocks noChangeAspect="1"/>
          </p:cNvPicPr>
          <p:nvPr/>
        </p:nvPicPr>
        <p:blipFill>
          <a:blip r:embed="rId3"/>
          <a:stretch>
            <a:fillRect/>
          </a:stretch>
        </p:blipFill>
        <p:spPr>
          <a:xfrm>
            <a:off x="6526503" y="1857526"/>
            <a:ext cx="6837975" cy="3398697"/>
          </a:xfrm>
          <a:prstGeom prst="rect">
            <a:avLst/>
          </a:prstGeom>
        </p:spPr>
      </p:pic>
      <p:sp>
        <p:nvSpPr>
          <p:cNvPr id="9" name="TextBox 8">
            <a:extLst>
              <a:ext uri="{FF2B5EF4-FFF2-40B4-BE49-F238E27FC236}">
                <a16:creationId xmlns:a16="http://schemas.microsoft.com/office/drawing/2014/main" id="{05195397-2003-4E3A-8B69-2C375533A7BD}"/>
              </a:ext>
            </a:extLst>
          </p:cNvPr>
          <p:cNvSpPr txBox="1"/>
          <p:nvPr/>
        </p:nvSpPr>
        <p:spPr>
          <a:xfrm>
            <a:off x="8850889" y="4967125"/>
            <a:ext cx="1425927" cy="400110"/>
          </a:xfrm>
          <a:prstGeom prst="rect">
            <a:avLst/>
          </a:prstGeom>
          <a:noFill/>
        </p:spPr>
        <p:txBody>
          <a:bodyPr wrap="square">
            <a:spAutoFit/>
          </a:bodyPr>
          <a:lstStyle/>
          <a:p>
            <a:r>
              <a:rPr lang="en-GB" sz="2000" b="1" dirty="0"/>
              <a:t>MARINE</a:t>
            </a:r>
          </a:p>
        </p:txBody>
      </p:sp>
    </p:spTree>
    <p:extLst>
      <p:ext uri="{BB962C8B-B14F-4D97-AF65-F5344CB8AC3E}">
        <p14:creationId xmlns:p14="http://schemas.microsoft.com/office/powerpoint/2010/main" val="230361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FA96-574B-4423-8E26-4B1667504215}"/>
              </a:ext>
            </a:extLst>
          </p:cNvPr>
          <p:cNvPicPr>
            <a:picLocks noChangeAspect="1"/>
          </p:cNvPicPr>
          <p:nvPr/>
        </p:nvPicPr>
        <p:blipFill>
          <a:blip r:embed="rId2"/>
          <a:stretch>
            <a:fillRect/>
          </a:stretch>
        </p:blipFill>
        <p:spPr>
          <a:xfrm>
            <a:off x="0" y="108874"/>
            <a:ext cx="12192000" cy="6640252"/>
          </a:xfrm>
          <a:prstGeom prst="rect">
            <a:avLst/>
          </a:prstGeom>
        </p:spPr>
      </p:pic>
      <p:sp>
        <p:nvSpPr>
          <p:cNvPr id="9" name="TextBox 8">
            <a:extLst>
              <a:ext uri="{FF2B5EF4-FFF2-40B4-BE49-F238E27FC236}">
                <a16:creationId xmlns:a16="http://schemas.microsoft.com/office/drawing/2014/main" id="{9AB20AF3-8A8D-48E2-AA30-A2B3399923AB}"/>
              </a:ext>
            </a:extLst>
          </p:cNvPr>
          <p:cNvSpPr txBox="1"/>
          <p:nvPr/>
        </p:nvSpPr>
        <p:spPr>
          <a:xfrm>
            <a:off x="8797794" y="644141"/>
            <a:ext cx="650240" cy="369332"/>
          </a:xfrm>
          <a:prstGeom prst="rect">
            <a:avLst/>
          </a:prstGeom>
          <a:noFill/>
        </p:spPr>
        <p:txBody>
          <a:bodyPr wrap="square" rtlCol="0">
            <a:spAutoFit/>
          </a:bodyPr>
          <a:lstStyle/>
          <a:p>
            <a:r>
              <a:rPr lang="en-GB" dirty="0"/>
              <a:t>I</a:t>
            </a:r>
          </a:p>
        </p:txBody>
      </p:sp>
      <p:pic>
        <p:nvPicPr>
          <p:cNvPr id="12" name="Picture 11">
            <a:extLst>
              <a:ext uri="{FF2B5EF4-FFF2-40B4-BE49-F238E27FC236}">
                <a16:creationId xmlns:a16="http://schemas.microsoft.com/office/drawing/2014/main" id="{1B20D285-E37D-4DBD-8141-71D71222D6BC}"/>
              </a:ext>
            </a:extLst>
          </p:cNvPr>
          <p:cNvPicPr>
            <a:picLocks noChangeAspect="1"/>
          </p:cNvPicPr>
          <p:nvPr/>
        </p:nvPicPr>
        <p:blipFill>
          <a:blip r:embed="rId3"/>
          <a:stretch>
            <a:fillRect/>
          </a:stretch>
        </p:blipFill>
        <p:spPr>
          <a:xfrm>
            <a:off x="21344" y="135277"/>
            <a:ext cx="12192000" cy="6611714"/>
          </a:xfrm>
          <a:prstGeom prst="rect">
            <a:avLst/>
          </a:prstGeom>
        </p:spPr>
      </p:pic>
      <p:sp>
        <p:nvSpPr>
          <p:cNvPr id="13" name="TextBox 12">
            <a:extLst>
              <a:ext uri="{FF2B5EF4-FFF2-40B4-BE49-F238E27FC236}">
                <a16:creationId xmlns:a16="http://schemas.microsoft.com/office/drawing/2014/main" id="{0A5292A7-C9B3-4389-BA7B-DEA464DD9626}"/>
              </a:ext>
            </a:extLst>
          </p:cNvPr>
          <p:cNvSpPr txBox="1"/>
          <p:nvPr/>
        </p:nvSpPr>
        <p:spPr>
          <a:xfrm>
            <a:off x="8797794" y="598584"/>
            <a:ext cx="650240" cy="369332"/>
          </a:xfrm>
          <a:prstGeom prst="rect">
            <a:avLst/>
          </a:prstGeom>
          <a:noFill/>
        </p:spPr>
        <p:txBody>
          <a:bodyPr wrap="square" rtlCol="0">
            <a:spAutoFit/>
          </a:bodyPr>
          <a:lstStyle/>
          <a:p>
            <a:r>
              <a:rPr lang="en-GB" dirty="0"/>
              <a:t>I, II</a:t>
            </a:r>
          </a:p>
        </p:txBody>
      </p:sp>
      <p:pic>
        <p:nvPicPr>
          <p:cNvPr id="15" name="Picture 14">
            <a:extLst>
              <a:ext uri="{FF2B5EF4-FFF2-40B4-BE49-F238E27FC236}">
                <a16:creationId xmlns:a16="http://schemas.microsoft.com/office/drawing/2014/main" id="{16EE6988-D80D-47A8-AA72-94FA5D0F8F3A}"/>
              </a:ext>
            </a:extLst>
          </p:cNvPr>
          <p:cNvPicPr>
            <a:picLocks noChangeAspect="1"/>
          </p:cNvPicPr>
          <p:nvPr/>
        </p:nvPicPr>
        <p:blipFill>
          <a:blip r:embed="rId4"/>
          <a:stretch>
            <a:fillRect/>
          </a:stretch>
        </p:blipFill>
        <p:spPr>
          <a:xfrm>
            <a:off x="0" y="40552"/>
            <a:ext cx="12192000" cy="6616252"/>
          </a:xfrm>
          <a:prstGeom prst="rect">
            <a:avLst/>
          </a:prstGeom>
        </p:spPr>
      </p:pic>
      <p:sp>
        <p:nvSpPr>
          <p:cNvPr id="18" name="TextBox 17">
            <a:extLst>
              <a:ext uri="{FF2B5EF4-FFF2-40B4-BE49-F238E27FC236}">
                <a16:creationId xmlns:a16="http://schemas.microsoft.com/office/drawing/2014/main" id="{77E34F65-0B37-4606-8081-2B76D6CE081B}"/>
              </a:ext>
            </a:extLst>
          </p:cNvPr>
          <p:cNvSpPr txBox="1"/>
          <p:nvPr/>
        </p:nvSpPr>
        <p:spPr>
          <a:xfrm>
            <a:off x="8797867" y="633946"/>
            <a:ext cx="802640" cy="369332"/>
          </a:xfrm>
          <a:prstGeom prst="rect">
            <a:avLst/>
          </a:prstGeom>
          <a:noFill/>
        </p:spPr>
        <p:txBody>
          <a:bodyPr wrap="square" rtlCol="0">
            <a:spAutoFit/>
          </a:bodyPr>
          <a:lstStyle/>
          <a:p>
            <a:r>
              <a:rPr lang="en-GB" dirty="0"/>
              <a:t>I, II, III</a:t>
            </a:r>
          </a:p>
        </p:txBody>
      </p:sp>
      <p:pic>
        <p:nvPicPr>
          <p:cNvPr id="20" name="Picture 19">
            <a:extLst>
              <a:ext uri="{FF2B5EF4-FFF2-40B4-BE49-F238E27FC236}">
                <a16:creationId xmlns:a16="http://schemas.microsoft.com/office/drawing/2014/main" id="{AF88BA72-FE56-4BE6-AB4E-7AD8BE6A0294}"/>
              </a:ext>
            </a:extLst>
          </p:cNvPr>
          <p:cNvPicPr>
            <a:picLocks noChangeAspect="1"/>
          </p:cNvPicPr>
          <p:nvPr/>
        </p:nvPicPr>
        <p:blipFill>
          <a:blip r:embed="rId5"/>
          <a:stretch>
            <a:fillRect/>
          </a:stretch>
        </p:blipFill>
        <p:spPr>
          <a:xfrm>
            <a:off x="21344" y="109396"/>
            <a:ext cx="12192000" cy="6639208"/>
          </a:xfrm>
          <a:prstGeom prst="rect">
            <a:avLst/>
          </a:prstGeom>
        </p:spPr>
      </p:pic>
      <p:sp>
        <p:nvSpPr>
          <p:cNvPr id="21" name="TextBox 20">
            <a:extLst>
              <a:ext uri="{FF2B5EF4-FFF2-40B4-BE49-F238E27FC236}">
                <a16:creationId xmlns:a16="http://schemas.microsoft.com/office/drawing/2014/main" id="{DD1FFDC3-74FC-45FC-BE53-8575417D99F9}"/>
              </a:ext>
            </a:extLst>
          </p:cNvPr>
          <p:cNvSpPr txBox="1"/>
          <p:nvPr/>
        </p:nvSpPr>
        <p:spPr>
          <a:xfrm>
            <a:off x="8797794" y="625095"/>
            <a:ext cx="1074479" cy="369332"/>
          </a:xfrm>
          <a:prstGeom prst="rect">
            <a:avLst/>
          </a:prstGeom>
          <a:noFill/>
        </p:spPr>
        <p:txBody>
          <a:bodyPr wrap="square" rtlCol="0">
            <a:spAutoFit/>
          </a:bodyPr>
          <a:lstStyle/>
          <a:p>
            <a:r>
              <a:rPr lang="en-GB" dirty="0"/>
              <a:t>I, II, III, IV</a:t>
            </a:r>
          </a:p>
        </p:txBody>
      </p:sp>
      <p:pic>
        <p:nvPicPr>
          <p:cNvPr id="24" name="Picture 23">
            <a:extLst>
              <a:ext uri="{FF2B5EF4-FFF2-40B4-BE49-F238E27FC236}">
                <a16:creationId xmlns:a16="http://schemas.microsoft.com/office/drawing/2014/main" id="{2688F2E9-F1B9-4F0E-84C3-A2C8C6F383C8}"/>
              </a:ext>
            </a:extLst>
          </p:cNvPr>
          <p:cNvPicPr>
            <a:picLocks noChangeAspect="1"/>
          </p:cNvPicPr>
          <p:nvPr/>
        </p:nvPicPr>
        <p:blipFill>
          <a:blip r:embed="rId6"/>
          <a:stretch>
            <a:fillRect/>
          </a:stretch>
        </p:blipFill>
        <p:spPr>
          <a:xfrm>
            <a:off x="57612" y="0"/>
            <a:ext cx="12192000" cy="6603843"/>
          </a:xfrm>
          <a:prstGeom prst="rect">
            <a:avLst/>
          </a:prstGeom>
        </p:spPr>
      </p:pic>
      <p:sp>
        <p:nvSpPr>
          <p:cNvPr id="25" name="TextBox 24">
            <a:extLst>
              <a:ext uri="{FF2B5EF4-FFF2-40B4-BE49-F238E27FC236}">
                <a16:creationId xmlns:a16="http://schemas.microsoft.com/office/drawing/2014/main" id="{9B17047E-9C16-4C67-9EAC-281067F6E029}"/>
              </a:ext>
            </a:extLst>
          </p:cNvPr>
          <p:cNvSpPr txBox="1"/>
          <p:nvPr/>
        </p:nvSpPr>
        <p:spPr>
          <a:xfrm>
            <a:off x="8797794" y="615393"/>
            <a:ext cx="1074479" cy="369332"/>
          </a:xfrm>
          <a:prstGeom prst="rect">
            <a:avLst/>
          </a:prstGeom>
          <a:noFill/>
        </p:spPr>
        <p:txBody>
          <a:bodyPr wrap="square" rtlCol="0">
            <a:spAutoFit/>
          </a:bodyPr>
          <a:lstStyle/>
          <a:p>
            <a:r>
              <a:rPr lang="en-GB" dirty="0"/>
              <a:t>I, II, III, IV</a:t>
            </a:r>
          </a:p>
        </p:txBody>
      </p:sp>
      <p:pic>
        <p:nvPicPr>
          <p:cNvPr id="27" name="Picture 26">
            <a:extLst>
              <a:ext uri="{FF2B5EF4-FFF2-40B4-BE49-F238E27FC236}">
                <a16:creationId xmlns:a16="http://schemas.microsoft.com/office/drawing/2014/main" id="{93C13891-3CA2-47A3-ADC1-027EB8DE033A}"/>
              </a:ext>
            </a:extLst>
          </p:cNvPr>
          <p:cNvPicPr>
            <a:picLocks noChangeAspect="1"/>
          </p:cNvPicPr>
          <p:nvPr/>
        </p:nvPicPr>
        <p:blipFill>
          <a:blip r:embed="rId7"/>
          <a:stretch>
            <a:fillRect/>
          </a:stretch>
        </p:blipFill>
        <p:spPr>
          <a:xfrm>
            <a:off x="36268" y="38939"/>
            <a:ext cx="12192000" cy="6596291"/>
          </a:xfrm>
          <a:prstGeom prst="rect">
            <a:avLst/>
          </a:prstGeom>
        </p:spPr>
      </p:pic>
      <p:sp>
        <p:nvSpPr>
          <p:cNvPr id="32" name="TextBox 31">
            <a:extLst>
              <a:ext uri="{FF2B5EF4-FFF2-40B4-BE49-F238E27FC236}">
                <a16:creationId xmlns:a16="http://schemas.microsoft.com/office/drawing/2014/main" id="{BA0F397A-D27D-4157-B0A5-4211293BF093}"/>
              </a:ext>
            </a:extLst>
          </p:cNvPr>
          <p:cNvSpPr txBox="1"/>
          <p:nvPr/>
        </p:nvSpPr>
        <p:spPr>
          <a:xfrm>
            <a:off x="8797794" y="619329"/>
            <a:ext cx="1379279" cy="369332"/>
          </a:xfrm>
          <a:prstGeom prst="rect">
            <a:avLst/>
          </a:prstGeom>
          <a:noFill/>
        </p:spPr>
        <p:txBody>
          <a:bodyPr wrap="square" rtlCol="0">
            <a:spAutoFit/>
          </a:bodyPr>
          <a:lstStyle/>
          <a:p>
            <a:r>
              <a:rPr lang="en-GB" dirty="0"/>
              <a:t>I, II, III, IV, V</a:t>
            </a:r>
          </a:p>
        </p:txBody>
      </p:sp>
      <p:pic>
        <p:nvPicPr>
          <p:cNvPr id="34" name="Picture 33">
            <a:extLst>
              <a:ext uri="{FF2B5EF4-FFF2-40B4-BE49-F238E27FC236}">
                <a16:creationId xmlns:a16="http://schemas.microsoft.com/office/drawing/2014/main" id="{22361E66-5A03-42D0-9E39-B33417113D71}"/>
              </a:ext>
            </a:extLst>
          </p:cNvPr>
          <p:cNvPicPr>
            <a:picLocks noChangeAspect="1"/>
          </p:cNvPicPr>
          <p:nvPr/>
        </p:nvPicPr>
        <p:blipFill>
          <a:blip r:embed="rId8"/>
          <a:stretch>
            <a:fillRect/>
          </a:stretch>
        </p:blipFill>
        <p:spPr>
          <a:xfrm>
            <a:off x="8226" y="52323"/>
            <a:ext cx="12192000" cy="6601485"/>
          </a:xfrm>
          <a:prstGeom prst="rect">
            <a:avLst/>
          </a:prstGeom>
        </p:spPr>
      </p:pic>
      <p:sp>
        <p:nvSpPr>
          <p:cNvPr id="35" name="TextBox 34">
            <a:extLst>
              <a:ext uri="{FF2B5EF4-FFF2-40B4-BE49-F238E27FC236}">
                <a16:creationId xmlns:a16="http://schemas.microsoft.com/office/drawing/2014/main" id="{555875DA-A159-4C96-B023-8ADBF7C0BF60}"/>
              </a:ext>
            </a:extLst>
          </p:cNvPr>
          <p:cNvSpPr txBox="1"/>
          <p:nvPr/>
        </p:nvSpPr>
        <p:spPr>
          <a:xfrm>
            <a:off x="8797794" y="619329"/>
            <a:ext cx="1624241" cy="369332"/>
          </a:xfrm>
          <a:prstGeom prst="rect">
            <a:avLst/>
          </a:prstGeom>
          <a:noFill/>
        </p:spPr>
        <p:txBody>
          <a:bodyPr wrap="square" rtlCol="0">
            <a:spAutoFit/>
          </a:bodyPr>
          <a:lstStyle/>
          <a:p>
            <a:r>
              <a:rPr lang="en-GB" dirty="0"/>
              <a:t>I, II, III, IV, V, VI</a:t>
            </a:r>
          </a:p>
        </p:txBody>
      </p:sp>
      <p:pic>
        <p:nvPicPr>
          <p:cNvPr id="37" name="Picture 36">
            <a:extLst>
              <a:ext uri="{FF2B5EF4-FFF2-40B4-BE49-F238E27FC236}">
                <a16:creationId xmlns:a16="http://schemas.microsoft.com/office/drawing/2014/main" id="{3F6BB991-925B-41E1-9A9E-CF74B111DF89}"/>
              </a:ext>
            </a:extLst>
          </p:cNvPr>
          <p:cNvPicPr>
            <a:picLocks noChangeAspect="1"/>
          </p:cNvPicPr>
          <p:nvPr/>
        </p:nvPicPr>
        <p:blipFill>
          <a:blip r:embed="rId9"/>
          <a:stretch>
            <a:fillRect/>
          </a:stretch>
        </p:blipFill>
        <p:spPr>
          <a:xfrm>
            <a:off x="21344" y="38939"/>
            <a:ext cx="12192000" cy="6615170"/>
          </a:xfrm>
          <a:prstGeom prst="rect">
            <a:avLst/>
          </a:prstGeom>
        </p:spPr>
      </p:pic>
      <p:sp>
        <p:nvSpPr>
          <p:cNvPr id="38" name="TextBox 37">
            <a:extLst>
              <a:ext uri="{FF2B5EF4-FFF2-40B4-BE49-F238E27FC236}">
                <a16:creationId xmlns:a16="http://schemas.microsoft.com/office/drawing/2014/main" id="{C4888522-FEA3-4A31-AF8C-DCDE6F91EE3B}"/>
              </a:ext>
            </a:extLst>
          </p:cNvPr>
          <p:cNvSpPr txBox="1"/>
          <p:nvPr/>
        </p:nvSpPr>
        <p:spPr>
          <a:xfrm>
            <a:off x="8797794" y="620874"/>
            <a:ext cx="3176092" cy="369332"/>
          </a:xfrm>
          <a:prstGeom prst="rect">
            <a:avLst/>
          </a:prstGeom>
          <a:noFill/>
        </p:spPr>
        <p:txBody>
          <a:bodyPr wrap="square" rtlCol="0">
            <a:spAutoFit/>
          </a:bodyPr>
          <a:lstStyle/>
          <a:p>
            <a:r>
              <a:rPr lang="en-GB" dirty="0"/>
              <a:t>I, II, III, IV, V, VI and others</a:t>
            </a:r>
          </a:p>
        </p:txBody>
      </p:sp>
      <p:sp>
        <p:nvSpPr>
          <p:cNvPr id="39" name="Rectangle 38">
            <a:extLst>
              <a:ext uri="{FF2B5EF4-FFF2-40B4-BE49-F238E27FC236}">
                <a16:creationId xmlns:a16="http://schemas.microsoft.com/office/drawing/2014/main" id="{459873FF-F136-4484-AE44-EF078EEF0B22}"/>
              </a:ext>
            </a:extLst>
          </p:cNvPr>
          <p:cNvSpPr/>
          <p:nvPr/>
        </p:nvSpPr>
        <p:spPr>
          <a:xfrm>
            <a:off x="2519082" y="726141"/>
            <a:ext cx="5549674" cy="45271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20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8" grpId="0"/>
      <p:bldP spid="21" grpId="0"/>
      <p:bldP spid="25" grpId="0"/>
      <p:bldP spid="32" grpId="0"/>
      <p:bldP spid="35"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359257"/>
            <a:ext cx="11029616" cy="1188720"/>
          </a:xfrm>
        </p:spPr>
        <p:txBody>
          <a:bodyPr/>
          <a:lstStyle/>
          <a:p>
            <a:r>
              <a:rPr lang="en-US" dirty="0"/>
              <a:t>30 x 30 INITIATIVE</a:t>
            </a:r>
          </a:p>
        </p:txBody>
      </p:sp>
      <p:sp>
        <p:nvSpPr>
          <p:cNvPr id="7" name="Content Placeholder 6">
            <a:extLst>
              <a:ext uri="{FF2B5EF4-FFF2-40B4-BE49-F238E27FC236}">
                <a16:creationId xmlns:a16="http://schemas.microsoft.com/office/drawing/2014/main" id="{9A458ABB-8E6E-437A-B103-38FB6505D373}"/>
              </a:ext>
            </a:extLst>
          </p:cNvPr>
          <p:cNvSpPr>
            <a:spLocks noGrp="1"/>
          </p:cNvSpPr>
          <p:nvPr>
            <p:ph idx="1"/>
          </p:nvPr>
        </p:nvSpPr>
        <p:spPr>
          <a:xfrm>
            <a:off x="581192" y="1547977"/>
            <a:ext cx="11029615" cy="3595524"/>
          </a:xfrm>
        </p:spPr>
        <p:txBody>
          <a:bodyPr>
            <a:normAutofit fontScale="92500"/>
          </a:bodyPr>
          <a:lstStyle/>
          <a:p>
            <a:pPr marL="0" indent="0">
              <a:buNone/>
            </a:pPr>
            <a:r>
              <a:rPr lang="en-GB" u="sng" dirty="0"/>
              <a:t>Innovation</a:t>
            </a:r>
            <a:r>
              <a:rPr lang="en-GB" dirty="0"/>
              <a:t> – we took a </a:t>
            </a:r>
            <a:r>
              <a:rPr lang="en-GB" i="1" dirty="0"/>
              <a:t>holistic approach</a:t>
            </a:r>
            <a:r>
              <a:rPr lang="en-GB" dirty="0"/>
              <a:t> to consider the full range of marine and terrestrial protected areas across the UK.</a:t>
            </a:r>
          </a:p>
          <a:p>
            <a:pPr marL="0" indent="0">
              <a:buNone/>
            </a:pPr>
            <a:r>
              <a:rPr lang="en-GB" dirty="0"/>
              <a:t>How well protected are these areas? The International Union for the Conservation of Nature classification system with 6 levels of protection range from total protection to landscape and seascape designations BUT do not map directly to UK designations. </a:t>
            </a:r>
          </a:p>
          <a:p>
            <a:pPr marL="0" indent="0">
              <a:buNone/>
            </a:pPr>
            <a:r>
              <a:rPr lang="en-GB" u="sng" dirty="0"/>
              <a:t>Impact </a:t>
            </a:r>
            <a:r>
              <a:rPr lang="en-GB" dirty="0"/>
              <a:t>– improves understanding that designating further land is not the end of the process, it needs to be an </a:t>
            </a:r>
            <a:r>
              <a:rPr lang="en-GB" b="1" i="1" dirty="0"/>
              <a:t>on-going process of active management </a:t>
            </a:r>
            <a:r>
              <a:rPr lang="en-GB" dirty="0"/>
              <a:t>with clear biodiversity and climate change goals, along with </a:t>
            </a:r>
            <a:r>
              <a:rPr lang="en-GB" b="1" i="1" dirty="0"/>
              <a:t>proactive local community engagement</a:t>
            </a:r>
            <a:r>
              <a:rPr lang="en-GB" dirty="0"/>
              <a:t>.</a:t>
            </a:r>
          </a:p>
          <a:p>
            <a:pPr marL="0" indent="0">
              <a:buNone/>
            </a:pPr>
            <a:r>
              <a:rPr lang="en-GB" u="sng" dirty="0"/>
              <a:t>Alignment to COP26 </a:t>
            </a:r>
            <a:r>
              <a:rPr lang="en-GB" dirty="0"/>
              <a:t>– Nature based solutions are one of the 5 conference themes. The importance of nature for climate change action will mean that 30 x 30 will be an important international policy for the future. </a:t>
            </a:r>
          </a:p>
          <a:p>
            <a:pPr marL="0" indent="0">
              <a:buNone/>
            </a:pPr>
            <a:r>
              <a:rPr lang="en-GB" dirty="0"/>
              <a:t>It is important that this initiative is implemented to deliver nature based solutions that benefit humans and biodiversity rather than just climate mitigation that can potentially have negative side effects if badly implemented.</a:t>
            </a:r>
          </a:p>
        </p:txBody>
      </p:sp>
      <p:sp>
        <p:nvSpPr>
          <p:cNvPr id="4" name="Content Placeholder 6">
            <a:extLst>
              <a:ext uri="{FF2B5EF4-FFF2-40B4-BE49-F238E27FC236}">
                <a16:creationId xmlns:a16="http://schemas.microsoft.com/office/drawing/2014/main" id="{A3619CD7-72F1-4814-A0CE-3F51955944E2}"/>
              </a:ext>
            </a:extLst>
          </p:cNvPr>
          <p:cNvSpPr txBox="1">
            <a:spLocks/>
          </p:cNvSpPr>
          <p:nvPr/>
        </p:nvSpPr>
        <p:spPr>
          <a:xfrm>
            <a:off x="762167" y="5203133"/>
            <a:ext cx="11029615" cy="129560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GB" sz="2000" b="1" i="1" dirty="0"/>
              <a:t>Delivery of 30 by 30 needs to have long-term perspective which takes into account species and ecosystem needs under future climate scenarios. </a:t>
            </a:r>
          </a:p>
          <a:p>
            <a:pPr marL="0" indent="0" algn="ctr">
              <a:buFont typeface="Wingdings 2" panose="05020102010507070707" pitchFamily="18" charset="2"/>
              <a:buNone/>
            </a:pPr>
            <a:r>
              <a:rPr lang="en-GB" sz="2000" b="1" i="1" dirty="0"/>
              <a:t>Right designation </a:t>
            </a:r>
            <a:r>
              <a:rPr lang="en-GB" sz="2000" b="1" i="1"/>
              <a:t>or protection </a:t>
            </a:r>
            <a:r>
              <a:rPr lang="en-GB" sz="2000" b="1" i="1" dirty="0"/>
              <a:t>in the </a:t>
            </a:r>
            <a:r>
              <a:rPr lang="en-GB" sz="2000" b="1" i="1"/>
              <a:t>right place!</a:t>
            </a:r>
            <a:endParaRPr lang="en-GB" sz="2000" b="1" i="1" dirty="0"/>
          </a:p>
        </p:txBody>
      </p:sp>
    </p:spTree>
    <p:extLst>
      <p:ext uri="{BB962C8B-B14F-4D97-AF65-F5344CB8AC3E}">
        <p14:creationId xmlns:p14="http://schemas.microsoft.com/office/powerpoint/2010/main" val="327055915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ef02c98-fd14-4d6d-aff8-6b7a361d012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12def815-9498-4363-a6b9-322f94b885d7"/>
    <ds:schemaRef ds:uri="54c8e071-b077-4430-baf5-41f060caab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6FB18D43-D9CF-45AC-B20A-3022BA95617A}"/>
</file>

<file path=docProps/app.xml><?xml version="1.0" encoding="utf-8"?>
<Properties xmlns="http://schemas.openxmlformats.org/officeDocument/2006/extended-properties" xmlns:vt="http://schemas.openxmlformats.org/officeDocument/2006/docPropsVTypes">
  <Template>{954BB275-6444-4C4B-96BE-1122DA0F2D4B}tf33552983_win32</Template>
  <TotalTime>350</TotalTime>
  <Words>541</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Book</vt:lpstr>
      <vt:lpstr>Franklin Gothic Demi</vt:lpstr>
      <vt:lpstr>Wingdings 2</vt:lpstr>
      <vt:lpstr>DividendVTI</vt:lpstr>
      <vt:lpstr>30 x 30 initiative</vt:lpstr>
      <vt:lpstr>30 x 30</vt:lpstr>
      <vt:lpstr>PowerPoint Presentation</vt:lpstr>
      <vt:lpstr>30 x 30: UK Protected AREAS by ExTent</vt:lpstr>
      <vt:lpstr>PowerPoint Presentation</vt:lpstr>
      <vt:lpstr>30 x 30 INITIATIVE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x 30 inititative</dc:title>
  <dc:creator>Guy Collins</dc:creator>
  <cp:lastModifiedBy>Walmsley, Clive</cp:lastModifiedBy>
  <cp:revision>49</cp:revision>
  <dcterms:created xsi:type="dcterms:W3CDTF">2021-03-17T09:45:53Z</dcterms:created>
  <dcterms:modified xsi:type="dcterms:W3CDTF">2021-03-17T17:02:13Z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ies>
</file>