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3823"/>
    <a:srgbClr val="8F8389"/>
    <a:srgbClr val="00A5CF"/>
    <a:srgbClr val="3C9A8D"/>
    <a:srgbClr val="E6E6E6"/>
    <a:srgbClr val="E6EFE9"/>
    <a:srgbClr val="25A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3F3831-F20A-46E7-B11F-A5137D98CC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EE4449A-36AC-4B41-A6E4-407D90005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CD0B22A-D846-4EA1-A1D7-0557F1BAD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C217-E0BE-4A6B-B2FA-3A9728659400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964EDE2-8A2E-473B-86FF-6E5A58238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F987595-7B03-4582-B7AB-F8E5E0FC5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85D6-DD79-4A94-A26D-664AEF392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555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58056D-B8E3-450A-887D-69B719D43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4EE6FCC-EFB9-4EF3-80AC-A9A220315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F7C138-C948-4E37-BC15-E1A8C118D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C217-E0BE-4A6B-B2FA-3A9728659400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4F38FD-F665-4E81-81FC-B8523AD41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0527BCE-CCE1-4E2B-BB9F-113E4A67A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85D6-DD79-4A94-A26D-664AEF392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854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33C36B3-E266-42DA-A015-D2066F8348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3EA7509-C4DD-4D81-9C72-19339BC00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55D708-4B75-4C9F-8993-7FB0B58B3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C217-E0BE-4A6B-B2FA-3A9728659400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D7A60C-8B99-400B-880E-1AA194652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D84F59D-6B0A-4199-8716-6120551B0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85D6-DD79-4A94-A26D-664AEF392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651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E93735-42AC-49C2-BF57-B5423EE64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9AECFC-BA3E-4CC8-8BB4-EE8BFC8D8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97CD4C6-8338-4819-B5D0-8D0DACB6F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C217-E0BE-4A6B-B2FA-3A9728659400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FBF9F20-D1BD-48B0-A64F-D4235EA08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D5119D7-FE62-4F5F-B515-E6286AA61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85D6-DD79-4A94-A26D-664AEF392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7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153A1A-C5CD-44F9-9E83-413C3A15E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E93841B-8CFE-42B2-A173-CBCFA87EE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E2A5DD1-7DAF-477C-894C-00EF7C778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C217-E0BE-4A6B-B2FA-3A9728659400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6E99C86-68B3-416E-9883-1E35679CE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81EC6FF-12F9-4ED0-8D6F-78C087F3B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85D6-DD79-4A94-A26D-664AEF392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774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E05B6A-DA12-4F1E-8218-29BE88D4C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64BBD7-798D-4120-B4B8-B95EA2B67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D5A4182-2661-44FB-80DB-44A6A4B53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8D5246D-2AAE-41B9-A950-BD5CDDB80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C217-E0BE-4A6B-B2FA-3A9728659400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BF4C83D-B4BE-4C73-B45D-37C56EBE2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7E6EC3F-52CB-47CB-8C3E-769E3FA2F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85D6-DD79-4A94-A26D-664AEF392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784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CE2F24-DD42-4A07-BF7B-5792E605C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0294E51-4528-482D-A1D8-8BFCDBB4A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0CB8979-9C46-4BFB-985A-D4EDC1DA8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8A59410-3A5B-4195-8CF4-6F7977EB03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0085A92-515D-4EB7-B921-3A86DD1B47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DDA9302-6C9D-4577-B4D3-B3A5A56B5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C217-E0BE-4A6B-B2FA-3A9728659400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6B8D6E5-2663-4DC6-A830-0213BA043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5AD943A-88A9-485D-BBC1-B64F2780A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85D6-DD79-4A94-A26D-664AEF392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452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374DAF-FF86-4CCA-98F8-3499BCC5C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B991092-F457-449B-A211-E8F8FA017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C217-E0BE-4A6B-B2FA-3A9728659400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39B4474-3B03-469A-8217-20EC5CDC9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E03F155-EBC1-42B2-B0C3-9249EACBA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85D6-DD79-4A94-A26D-664AEF392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23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FF860AE-3783-45B7-9BFA-08346109B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C217-E0BE-4A6B-B2FA-3A9728659400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0EEA947-BCD0-4D9E-B47E-85FB6FF3D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61AF3BA-6CB8-46B7-9E54-9E3D55CDE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85D6-DD79-4A94-A26D-664AEF392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454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C12EEF-0688-4962-B76D-7E3EA3A15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6B0FFD6-006E-44BB-AE3E-4194B8F1F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8BE6EE0-597C-4A87-A0CD-2FDEF8601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6DB8640-F611-4488-ACF3-F2195900B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C217-E0BE-4A6B-B2FA-3A9728659400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FF08F2D-D22B-4206-8E1A-2F72F4BA8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81500AE-1C07-4CA0-87AF-586066541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85D6-DD79-4A94-A26D-664AEF392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688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628356-84D3-4323-BD1B-99E694721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CBC8622-5180-4D80-9B76-65674E1EFB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B39FC63-E344-43BF-8AD9-86920C98C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F09A0D5-067B-4917-BCF4-159139066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C217-E0BE-4A6B-B2FA-3A9728659400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5A4EDD9-C360-4FD6-BD5C-2643ABFCE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EF0AE07-D3C8-4B17-900C-03D6922AE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85D6-DD79-4A94-A26D-664AEF392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917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C93DCB2-871B-4BE7-8D35-250ABFB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59552A7-FC87-4022-9489-C94EE5F5E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F173654-A4F0-4909-817A-0C3F57244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BC217-E0BE-4A6B-B2FA-3A9728659400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7923620-3473-42C4-A9B2-6F8419760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E2BC78A-0161-4F6E-AF28-DD18AD9D6D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E85D6-DD79-4A94-A26D-664AEF392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608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13" Type="http://schemas.openxmlformats.org/officeDocument/2006/relationships/slide" Target="slide5.xml"/><Relationship Id="rId18" Type="http://schemas.openxmlformats.org/officeDocument/2006/relationships/image" Target="../media/image13.svg"/><Relationship Id="rId26" Type="http://schemas.openxmlformats.org/officeDocument/2006/relationships/image" Target="../media/image8.png"/><Relationship Id="rId3" Type="http://schemas.openxmlformats.org/officeDocument/2006/relationships/image" Target="../media/image2.svg"/><Relationship Id="rId21" Type="http://schemas.openxmlformats.org/officeDocument/2006/relationships/image" Target="../media/image16.svg"/><Relationship Id="rId7" Type="http://schemas.openxmlformats.org/officeDocument/2006/relationships/image" Target="../media/image5.svg"/><Relationship Id="rId12" Type="http://schemas.openxmlformats.org/officeDocument/2006/relationships/image" Target="../media/image9.svg"/><Relationship Id="rId17" Type="http://schemas.openxmlformats.org/officeDocument/2006/relationships/image" Target="../media/image5.png"/><Relationship Id="rId25" Type="http://schemas.openxmlformats.org/officeDocument/2006/relationships/image" Target="../media/image19.svg"/><Relationship Id="rId2" Type="http://schemas.openxmlformats.org/officeDocument/2006/relationships/image" Target="../media/image1.png"/><Relationship Id="rId16" Type="http://schemas.openxmlformats.org/officeDocument/2006/relationships/slide" Target="slide4.xml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8.svg"/><Relationship Id="rId24" Type="http://schemas.openxmlformats.org/officeDocument/2006/relationships/image" Target="../media/image7.png"/><Relationship Id="rId5" Type="http://schemas.openxmlformats.org/officeDocument/2006/relationships/image" Target="../media/image2.png"/><Relationship Id="rId15" Type="http://schemas.openxmlformats.org/officeDocument/2006/relationships/image" Target="../media/image11.svg"/><Relationship Id="rId23" Type="http://schemas.openxmlformats.org/officeDocument/2006/relationships/slide" Target="slide6.xml"/><Relationship Id="rId10" Type="http://schemas.openxmlformats.org/officeDocument/2006/relationships/image" Target="../media/image7.svg"/><Relationship Id="rId19" Type="http://schemas.openxmlformats.org/officeDocument/2006/relationships/image" Target="../media/image14.svg"/><Relationship Id="rId4" Type="http://schemas.openxmlformats.org/officeDocument/2006/relationships/slide" Target="slide1.xml"/><Relationship Id="rId9" Type="http://schemas.openxmlformats.org/officeDocument/2006/relationships/image" Target="../media/image3.png"/><Relationship Id="rId14" Type="http://schemas.openxmlformats.org/officeDocument/2006/relationships/image" Target="../media/image4.png"/><Relationship Id="rId22" Type="http://schemas.openxmlformats.org/officeDocument/2006/relationships/image" Target="../media/image1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image" Target="../media/image4.png"/><Relationship Id="rId18" Type="http://schemas.openxmlformats.org/officeDocument/2006/relationships/image" Target="../media/image13.svg"/><Relationship Id="rId26" Type="http://schemas.openxmlformats.org/officeDocument/2006/relationships/image" Target="../media/image19.svg"/><Relationship Id="rId3" Type="http://schemas.openxmlformats.org/officeDocument/2006/relationships/image" Target="../media/image21.svg"/><Relationship Id="rId21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slide" Target="slide4.xml"/><Relationship Id="rId17" Type="http://schemas.openxmlformats.org/officeDocument/2006/relationships/image" Target="../media/image5.png"/><Relationship Id="rId25" Type="http://schemas.openxmlformats.org/officeDocument/2006/relationships/image" Target="../media/image7.png"/><Relationship Id="rId2" Type="http://schemas.openxmlformats.org/officeDocument/2006/relationships/image" Target="../media/image2.png"/><Relationship Id="rId16" Type="http://schemas.openxmlformats.org/officeDocument/2006/relationships/slide" Target="slide3.xml"/><Relationship Id="rId20" Type="http://schemas.openxmlformats.org/officeDocument/2006/relationships/slide" Target="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svg"/><Relationship Id="rId11" Type="http://schemas.openxmlformats.org/officeDocument/2006/relationships/image" Target="../media/image8.svg"/><Relationship Id="rId24" Type="http://schemas.openxmlformats.org/officeDocument/2006/relationships/slide" Target="slide5.xml"/><Relationship Id="rId5" Type="http://schemas.openxmlformats.org/officeDocument/2006/relationships/image" Target="../media/image9.png"/><Relationship Id="rId15" Type="http://schemas.openxmlformats.org/officeDocument/2006/relationships/image" Target="../media/image9.svg"/><Relationship Id="rId23" Type="http://schemas.openxmlformats.org/officeDocument/2006/relationships/image" Target="../media/image17.svg"/><Relationship Id="rId10" Type="http://schemas.openxmlformats.org/officeDocument/2006/relationships/image" Target="../media/image26.svg"/><Relationship Id="rId19" Type="http://schemas.openxmlformats.org/officeDocument/2006/relationships/image" Target="../media/image14.svg"/><Relationship Id="rId4" Type="http://schemas.openxmlformats.org/officeDocument/2006/relationships/slide" Target="slide1.xml"/><Relationship Id="rId9" Type="http://schemas.openxmlformats.org/officeDocument/2006/relationships/slide" Target="slide2.xml"/><Relationship Id="rId14" Type="http://schemas.openxmlformats.org/officeDocument/2006/relationships/image" Target="../media/image11.svg"/><Relationship Id="rId22" Type="http://schemas.openxmlformats.org/officeDocument/2006/relationships/image" Target="../media/image16.svg"/><Relationship Id="rId27" Type="http://schemas.openxmlformats.org/officeDocument/2006/relationships/image" Target="../media/image11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slide" Target="slide4.xml"/><Relationship Id="rId18" Type="http://schemas.openxmlformats.org/officeDocument/2006/relationships/slide" Target="slide3.xml"/><Relationship Id="rId26" Type="http://schemas.openxmlformats.org/officeDocument/2006/relationships/image" Target="../media/image7.png"/><Relationship Id="rId3" Type="http://schemas.openxmlformats.org/officeDocument/2006/relationships/image" Target="../media/image2.png"/><Relationship Id="rId21" Type="http://schemas.openxmlformats.org/officeDocument/2006/relationships/slide" Target="slide6.xml"/><Relationship Id="rId7" Type="http://schemas.openxmlformats.org/officeDocument/2006/relationships/image" Target="../media/image23.svg"/><Relationship Id="rId12" Type="http://schemas.openxmlformats.org/officeDocument/2006/relationships/image" Target="../media/image8.svg"/><Relationship Id="rId17" Type="http://schemas.openxmlformats.org/officeDocument/2006/relationships/image" Target="../media/image30.svg"/><Relationship Id="rId25" Type="http://schemas.openxmlformats.org/officeDocument/2006/relationships/slide" Target="slide5.xml"/><Relationship Id="rId2" Type="http://schemas.openxmlformats.org/officeDocument/2006/relationships/image" Target="../media/image12.jpeg"/><Relationship Id="rId16" Type="http://schemas.openxmlformats.org/officeDocument/2006/relationships/image" Target="../media/image13.png"/><Relationship Id="rId20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7.svg"/><Relationship Id="rId24" Type="http://schemas.openxmlformats.org/officeDocument/2006/relationships/image" Target="../media/image17.svg"/><Relationship Id="rId5" Type="http://schemas.openxmlformats.org/officeDocument/2006/relationships/slide" Target="slide1.xml"/><Relationship Id="rId15" Type="http://schemas.openxmlformats.org/officeDocument/2006/relationships/image" Target="../media/image11.svg"/><Relationship Id="rId23" Type="http://schemas.openxmlformats.org/officeDocument/2006/relationships/image" Target="../media/image16.svg"/><Relationship Id="rId10" Type="http://schemas.openxmlformats.org/officeDocument/2006/relationships/image" Target="../media/image3.png"/><Relationship Id="rId19" Type="http://schemas.openxmlformats.org/officeDocument/2006/relationships/image" Target="../media/image31.svg"/><Relationship Id="rId4" Type="http://schemas.openxmlformats.org/officeDocument/2006/relationships/image" Target="../media/image21.svg"/><Relationship Id="rId9" Type="http://schemas.openxmlformats.org/officeDocument/2006/relationships/slide" Target="slide2.xml"/><Relationship Id="rId14" Type="http://schemas.openxmlformats.org/officeDocument/2006/relationships/image" Target="../media/image4.png"/><Relationship Id="rId22" Type="http://schemas.openxmlformats.org/officeDocument/2006/relationships/image" Target="../media/image6.png"/><Relationship Id="rId27" Type="http://schemas.openxmlformats.org/officeDocument/2006/relationships/image" Target="../media/image1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13" Type="http://schemas.openxmlformats.org/officeDocument/2006/relationships/slide" Target="slide4.xml"/><Relationship Id="rId18" Type="http://schemas.openxmlformats.org/officeDocument/2006/relationships/image" Target="../media/image13.svg"/><Relationship Id="rId26" Type="http://schemas.openxmlformats.org/officeDocument/2006/relationships/image" Target="../media/image19.svg"/><Relationship Id="rId3" Type="http://schemas.openxmlformats.org/officeDocument/2006/relationships/image" Target="../media/image21.svg"/><Relationship Id="rId21" Type="http://schemas.openxmlformats.org/officeDocument/2006/relationships/image" Target="../media/image6.png"/><Relationship Id="rId7" Type="http://schemas.openxmlformats.org/officeDocument/2006/relationships/image" Target="../media/image5.svg"/><Relationship Id="rId12" Type="http://schemas.openxmlformats.org/officeDocument/2006/relationships/image" Target="../media/image33.svg"/><Relationship Id="rId17" Type="http://schemas.openxmlformats.org/officeDocument/2006/relationships/image" Target="../media/image5.png"/><Relationship Id="rId25" Type="http://schemas.openxmlformats.org/officeDocument/2006/relationships/image" Target="../media/image7.png"/><Relationship Id="rId2" Type="http://schemas.openxmlformats.org/officeDocument/2006/relationships/image" Target="../media/image2.png"/><Relationship Id="rId16" Type="http://schemas.openxmlformats.org/officeDocument/2006/relationships/slide" Target="slide3.xml"/><Relationship Id="rId20" Type="http://schemas.openxmlformats.org/officeDocument/2006/relationships/slide" Target="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svg"/><Relationship Id="rId11" Type="http://schemas.openxmlformats.org/officeDocument/2006/relationships/image" Target="../media/image14.png"/><Relationship Id="rId24" Type="http://schemas.openxmlformats.org/officeDocument/2006/relationships/slide" Target="slide5.xml"/><Relationship Id="rId5" Type="http://schemas.openxmlformats.org/officeDocument/2006/relationships/image" Target="../media/image9.png"/><Relationship Id="rId15" Type="http://schemas.openxmlformats.org/officeDocument/2006/relationships/image" Target="../media/image9.svg"/><Relationship Id="rId23" Type="http://schemas.openxmlformats.org/officeDocument/2006/relationships/image" Target="../media/image17.svg"/><Relationship Id="rId10" Type="http://schemas.openxmlformats.org/officeDocument/2006/relationships/image" Target="../media/image7.svg"/><Relationship Id="rId19" Type="http://schemas.openxmlformats.org/officeDocument/2006/relationships/image" Target="../media/image14.svg"/><Relationship Id="rId4" Type="http://schemas.openxmlformats.org/officeDocument/2006/relationships/slide" Target="slide1.xml"/><Relationship Id="rId9" Type="http://schemas.openxmlformats.org/officeDocument/2006/relationships/image" Target="../media/image3.png"/><Relationship Id="rId14" Type="http://schemas.openxmlformats.org/officeDocument/2006/relationships/image" Target="../media/image34.svg"/><Relationship Id="rId22" Type="http://schemas.openxmlformats.org/officeDocument/2006/relationships/image" Target="../media/image16.svg"/><Relationship Id="rId27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13" Type="http://schemas.openxmlformats.org/officeDocument/2006/relationships/image" Target="../media/image4.png"/><Relationship Id="rId18" Type="http://schemas.openxmlformats.org/officeDocument/2006/relationships/image" Target="../media/image13.svg"/><Relationship Id="rId26" Type="http://schemas.openxmlformats.org/officeDocument/2006/relationships/image" Target="../media/image38.svg"/><Relationship Id="rId3" Type="http://schemas.openxmlformats.org/officeDocument/2006/relationships/image" Target="../media/image21.svg"/><Relationship Id="rId21" Type="http://schemas.openxmlformats.org/officeDocument/2006/relationships/image" Target="../media/image6.png"/><Relationship Id="rId7" Type="http://schemas.openxmlformats.org/officeDocument/2006/relationships/image" Target="../media/image5.svg"/><Relationship Id="rId12" Type="http://schemas.openxmlformats.org/officeDocument/2006/relationships/slide" Target="slide4.xml"/><Relationship Id="rId17" Type="http://schemas.openxmlformats.org/officeDocument/2006/relationships/image" Target="../media/image5.png"/><Relationship Id="rId25" Type="http://schemas.openxmlformats.org/officeDocument/2006/relationships/slide" Target="slide5.xml"/><Relationship Id="rId2" Type="http://schemas.openxmlformats.org/officeDocument/2006/relationships/image" Target="../media/image2.png"/><Relationship Id="rId16" Type="http://schemas.openxmlformats.org/officeDocument/2006/relationships/slide" Target="slide3.xml"/><Relationship Id="rId20" Type="http://schemas.openxmlformats.org/officeDocument/2006/relationships/slide" Target="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svg"/><Relationship Id="rId11" Type="http://schemas.openxmlformats.org/officeDocument/2006/relationships/image" Target="../media/image8.svg"/><Relationship Id="rId24" Type="http://schemas.openxmlformats.org/officeDocument/2006/relationships/image" Target="../media/image37.svg"/><Relationship Id="rId5" Type="http://schemas.openxmlformats.org/officeDocument/2006/relationships/image" Target="../media/image9.png"/><Relationship Id="rId15" Type="http://schemas.openxmlformats.org/officeDocument/2006/relationships/image" Target="../media/image9.svg"/><Relationship Id="rId23" Type="http://schemas.openxmlformats.org/officeDocument/2006/relationships/image" Target="../media/image16.png"/><Relationship Id="rId10" Type="http://schemas.openxmlformats.org/officeDocument/2006/relationships/image" Target="../media/image7.svg"/><Relationship Id="rId19" Type="http://schemas.openxmlformats.org/officeDocument/2006/relationships/image" Target="../media/image14.svg"/><Relationship Id="rId4" Type="http://schemas.openxmlformats.org/officeDocument/2006/relationships/slide" Target="slide1.xml"/><Relationship Id="rId9" Type="http://schemas.openxmlformats.org/officeDocument/2006/relationships/image" Target="../media/image3.png"/><Relationship Id="rId14" Type="http://schemas.openxmlformats.org/officeDocument/2006/relationships/image" Target="../media/image11.svg"/><Relationship Id="rId22" Type="http://schemas.openxmlformats.org/officeDocument/2006/relationships/image" Target="../media/image16.svg"/><Relationship Id="rId27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13" Type="http://schemas.openxmlformats.org/officeDocument/2006/relationships/image" Target="../media/image4.png"/><Relationship Id="rId18" Type="http://schemas.openxmlformats.org/officeDocument/2006/relationships/image" Target="../media/image13.svg"/><Relationship Id="rId26" Type="http://schemas.openxmlformats.org/officeDocument/2006/relationships/image" Target="../media/image19.svg"/><Relationship Id="rId3" Type="http://schemas.openxmlformats.org/officeDocument/2006/relationships/image" Target="../media/image21.svg"/><Relationship Id="rId21" Type="http://schemas.openxmlformats.org/officeDocument/2006/relationships/slide" Target="slide6.xml"/><Relationship Id="rId7" Type="http://schemas.openxmlformats.org/officeDocument/2006/relationships/image" Target="../media/image5.svg"/><Relationship Id="rId12" Type="http://schemas.openxmlformats.org/officeDocument/2006/relationships/slide" Target="slide4.xml"/><Relationship Id="rId17" Type="http://schemas.openxmlformats.org/officeDocument/2006/relationships/image" Target="../media/image5.png"/><Relationship Id="rId25" Type="http://schemas.openxmlformats.org/officeDocument/2006/relationships/image" Target="../media/image7.png"/><Relationship Id="rId2" Type="http://schemas.openxmlformats.org/officeDocument/2006/relationships/image" Target="../media/image2.png"/><Relationship Id="rId16" Type="http://schemas.openxmlformats.org/officeDocument/2006/relationships/slide" Target="slide3.xml"/><Relationship Id="rId20" Type="http://schemas.openxmlformats.org/officeDocument/2006/relationships/image" Target="../media/image4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svg"/><Relationship Id="rId11" Type="http://schemas.openxmlformats.org/officeDocument/2006/relationships/image" Target="../media/image8.svg"/><Relationship Id="rId24" Type="http://schemas.openxmlformats.org/officeDocument/2006/relationships/slide" Target="slide5.xml"/><Relationship Id="rId5" Type="http://schemas.openxmlformats.org/officeDocument/2006/relationships/image" Target="../media/image9.png"/><Relationship Id="rId15" Type="http://schemas.openxmlformats.org/officeDocument/2006/relationships/image" Target="../media/image9.svg"/><Relationship Id="rId23" Type="http://schemas.openxmlformats.org/officeDocument/2006/relationships/image" Target="../media/image17.svg"/><Relationship Id="rId10" Type="http://schemas.openxmlformats.org/officeDocument/2006/relationships/image" Target="../media/image7.svg"/><Relationship Id="rId19" Type="http://schemas.openxmlformats.org/officeDocument/2006/relationships/image" Target="../media/image18.png"/><Relationship Id="rId4" Type="http://schemas.openxmlformats.org/officeDocument/2006/relationships/slide" Target="slide1.xml"/><Relationship Id="rId9" Type="http://schemas.openxmlformats.org/officeDocument/2006/relationships/image" Target="../media/image3.png"/><Relationship Id="rId14" Type="http://schemas.openxmlformats.org/officeDocument/2006/relationships/image" Target="../media/image11.svg"/><Relationship Id="rId22" Type="http://schemas.openxmlformats.org/officeDocument/2006/relationships/image" Target="../media/image42.svg"/><Relationship Id="rId27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AA02783-6EB6-4BDB-A060-004B35BB29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6E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2" name="Plant Fill" descr="Plant With Roots with solid fill">
            <a:extLst>
              <a:ext uri="{FF2B5EF4-FFF2-40B4-BE49-F238E27FC236}">
                <a16:creationId xmlns:a16="http://schemas.microsoft.com/office/drawing/2014/main" xmlns="" id="{9446F0F3-AC47-4D9E-A29D-A39F5C76E2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941612" y="1559169"/>
            <a:ext cx="387500" cy="387500"/>
          </a:xfrm>
          <a:prstGeom prst="rect">
            <a:avLst/>
          </a:prstGeom>
        </p:spPr>
      </p:pic>
      <p:pic>
        <p:nvPicPr>
          <p:cNvPr id="8" name="Plant" descr="Plant With Roots outline">
            <a:hlinkClick r:id="rId4" action="ppaction://hlinksldjump"/>
            <a:extLst>
              <a:ext uri="{FF2B5EF4-FFF2-40B4-BE49-F238E27FC236}">
                <a16:creationId xmlns:a16="http://schemas.microsoft.com/office/drawing/2014/main" xmlns="" id="{D975F24D-9864-4C22-958D-21FA5BC06CF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3942917" y="1557438"/>
            <a:ext cx="387500" cy="387500"/>
          </a:xfrm>
          <a:prstGeom prst="rect">
            <a:avLst/>
          </a:prstGeom>
        </p:spPr>
      </p:pic>
      <p:pic>
        <p:nvPicPr>
          <p:cNvPr id="10" name="Tractor Fill" descr="Tractor with solid fill">
            <a:extLst>
              <a:ext uri="{FF2B5EF4-FFF2-40B4-BE49-F238E27FC236}">
                <a16:creationId xmlns:a16="http://schemas.microsoft.com/office/drawing/2014/main" xmlns="" id="{318A16F0-DA6E-4731-8992-FAEEC7C7D39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3954312" y="2286335"/>
            <a:ext cx="387500" cy="387500"/>
          </a:xfrm>
          <a:prstGeom prst="rect">
            <a:avLst/>
          </a:prstGeom>
        </p:spPr>
      </p:pic>
      <p:pic>
        <p:nvPicPr>
          <p:cNvPr id="14" name="Tractor" descr="Tractor outline">
            <a:hlinkClick r:id="rId8" action="ppaction://hlinksldjump"/>
            <a:extLst>
              <a:ext uri="{FF2B5EF4-FFF2-40B4-BE49-F238E27FC236}">
                <a16:creationId xmlns:a16="http://schemas.microsoft.com/office/drawing/2014/main" xmlns="" id="{51407348-B781-4578-A0FF-E0D15EDD098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3961068" y="2318448"/>
            <a:ext cx="387500" cy="387500"/>
          </a:xfrm>
          <a:prstGeom prst="rect">
            <a:avLst/>
          </a:prstGeom>
        </p:spPr>
      </p:pic>
      <p:pic>
        <p:nvPicPr>
          <p:cNvPr id="16" name="Graphic 15" descr="Open hand with plant with solid fill">
            <a:extLst>
              <a:ext uri="{FF2B5EF4-FFF2-40B4-BE49-F238E27FC236}">
                <a16:creationId xmlns:a16="http://schemas.microsoft.com/office/drawing/2014/main" xmlns="" id="{143A58A3-902C-4813-B87C-57649CAEF0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3948910" y="3740667"/>
            <a:ext cx="387500" cy="387500"/>
          </a:xfrm>
          <a:prstGeom prst="rect">
            <a:avLst/>
          </a:prstGeom>
        </p:spPr>
      </p:pic>
      <p:pic>
        <p:nvPicPr>
          <p:cNvPr id="18" name="Graphic 17" descr="Deciduous tree with solid fill">
            <a:extLst>
              <a:ext uri="{FF2B5EF4-FFF2-40B4-BE49-F238E27FC236}">
                <a16:creationId xmlns:a16="http://schemas.microsoft.com/office/drawing/2014/main" xmlns="" id="{DCC3BAE5-4990-4A0B-BAE1-4C1A2CD281F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3945660" y="3013501"/>
            <a:ext cx="387500" cy="387500"/>
          </a:xfrm>
          <a:prstGeom prst="rect">
            <a:avLst/>
          </a:prstGeom>
        </p:spPr>
      </p:pic>
      <p:pic>
        <p:nvPicPr>
          <p:cNvPr id="20" name="Graphic 19" descr="Open hand with plant outline">
            <a:hlinkClick r:id="rId13" action="ppaction://hlinksldjump"/>
            <a:extLst>
              <a:ext uri="{FF2B5EF4-FFF2-40B4-BE49-F238E27FC236}">
                <a16:creationId xmlns:a16="http://schemas.microsoft.com/office/drawing/2014/main" xmlns="" id="{DDCF4A3E-A397-4FCB-A4C7-10B6A046BF7D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3952442" y="3743784"/>
            <a:ext cx="387500" cy="387500"/>
          </a:xfrm>
          <a:prstGeom prst="rect">
            <a:avLst/>
          </a:prstGeom>
        </p:spPr>
      </p:pic>
      <p:pic>
        <p:nvPicPr>
          <p:cNvPr id="22" name="Graphic 21" descr="Deciduous tree outline">
            <a:hlinkClick r:id="rId16" action="ppaction://hlinksldjump"/>
            <a:extLst>
              <a:ext uri="{FF2B5EF4-FFF2-40B4-BE49-F238E27FC236}">
                <a16:creationId xmlns:a16="http://schemas.microsoft.com/office/drawing/2014/main" xmlns="" id="{B6B76246-210C-4971-8084-4257A30DDA76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3952442" y="3018177"/>
            <a:ext cx="387500" cy="387500"/>
          </a:xfrm>
          <a:prstGeom prst="rect">
            <a:avLst/>
          </a:prstGeom>
        </p:spPr>
      </p:pic>
      <p:pic>
        <p:nvPicPr>
          <p:cNvPr id="24" name="Graphic 23" descr="Rain with solid fill">
            <a:extLst>
              <a:ext uri="{FF2B5EF4-FFF2-40B4-BE49-F238E27FC236}">
                <a16:creationId xmlns:a16="http://schemas.microsoft.com/office/drawing/2014/main" xmlns="" id="{4D731872-43FA-4A1F-BCD5-5756AB2A112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3948910" y="5195000"/>
            <a:ext cx="387500" cy="387500"/>
          </a:xfrm>
          <a:prstGeom prst="rect">
            <a:avLst/>
          </a:prstGeom>
        </p:spPr>
      </p:pic>
      <p:pic>
        <p:nvPicPr>
          <p:cNvPr id="26" name="Graphic 25" descr="Rain outline">
            <a:hlinkClick r:id="" action="ppaction://noaction"/>
            <a:extLst>
              <a:ext uri="{FF2B5EF4-FFF2-40B4-BE49-F238E27FC236}">
                <a16:creationId xmlns:a16="http://schemas.microsoft.com/office/drawing/2014/main" xmlns="" id="{F30D5693-B653-4FE1-BAF1-A15FFB120B61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3952442" y="5195000"/>
            <a:ext cx="387500" cy="387500"/>
          </a:xfrm>
          <a:prstGeom prst="rect">
            <a:avLst/>
          </a:prstGeom>
        </p:spPr>
      </p:pic>
      <p:pic>
        <p:nvPicPr>
          <p:cNvPr id="28" name="Graphic 27" descr="Water with solid fill">
            <a:extLst>
              <a:ext uri="{FF2B5EF4-FFF2-40B4-BE49-F238E27FC236}">
                <a16:creationId xmlns:a16="http://schemas.microsoft.com/office/drawing/2014/main" xmlns="" id="{78005B2D-EFB4-48F2-A7AA-F1E6DE2357F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>
            <a:off x="3948910" y="4467833"/>
            <a:ext cx="387500" cy="387500"/>
          </a:xfrm>
          <a:prstGeom prst="rect">
            <a:avLst/>
          </a:prstGeom>
        </p:spPr>
      </p:pic>
      <p:pic>
        <p:nvPicPr>
          <p:cNvPr id="30" name="Graphic 29" descr="Water outline">
            <a:hlinkClick r:id="rId23" action="ppaction://hlinksldjump"/>
            <a:extLst>
              <a:ext uri="{FF2B5EF4-FFF2-40B4-BE49-F238E27FC236}">
                <a16:creationId xmlns:a16="http://schemas.microsoft.com/office/drawing/2014/main" xmlns="" id="{2E526F42-B4EF-438C-91A5-C4E2866E478F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3952442" y="4469391"/>
            <a:ext cx="387500" cy="3875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AE989F68-01C8-48DC-B070-34059B2F57D8}"/>
              </a:ext>
            </a:extLst>
          </p:cNvPr>
          <p:cNvSpPr txBox="1"/>
          <p:nvPr/>
        </p:nvSpPr>
        <p:spPr>
          <a:xfrm>
            <a:off x="4257675" y="241300"/>
            <a:ext cx="3676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453823"/>
                </a:solidFill>
              </a:rPr>
              <a:t>Nature Based Solutions, Challenge 2: </a:t>
            </a:r>
          </a:p>
          <a:p>
            <a:pPr algn="ctr"/>
            <a:r>
              <a:rPr lang="en-GB" dirty="0">
                <a:solidFill>
                  <a:srgbClr val="453823"/>
                </a:solidFill>
              </a:rPr>
              <a:t>What is the best use for our land?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8C0FBCB5-07C5-4263-9F36-830BE612C351}"/>
              </a:ext>
            </a:extLst>
          </p:cNvPr>
          <p:cNvSpPr/>
          <p:nvPr/>
        </p:nvSpPr>
        <p:spPr>
          <a:xfrm>
            <a:off x="4357688" y="1181100"/>
            <a:ext cx="3476625" cy="4686300"/>
          </a:xfrm>
          <a:prstGeom prst="roundRect">
            <a:avLst>
              <a:gd name="adj" fmla="val 7169"/>
            </a:avLst>
          </a:prstGeom>
          <a:blipFill>
            <a:blip r:embed="rId26"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xmlns="" id="{68698108-5BBC-45F6-B408-02F73E13A60A}"/>
              </a:ext>
            </a:extLst>
          </p:cNvPr>
          <p:cNvSpPr/>
          <p:nvPr/>
        </p:nvSpPr>
        <p:spPr>
          <a:xfrm>
            <a:off x="3917100" y="1181100"/>
            <a:ext cx="3925301" cy="4686300"/>
          </a:xfrm>
          <a:prstGeom prst="roundRect">
            <a:avLst>
              <a:gd name="adj" fmla="val 7169"/>
            </a:avLst>
          </a:prstGeom>
          <a:noFill/>
          <a:ln w="19050">
            <a:solidFill>
              <a:srgbClr val="8F83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xmlns="" id="{AED7BA68-AF87-4DFA-B5C6-232963768723}"/>
              </a:ext>
            </a:extLst>
          </p:cNvPr>
          <p:cNvSpPr/>
          <p:nvPr/>
        </p:nvSpPr>
        <p:spPr>
          <a:xfrm>
            <a:off x="4349900" y="1181100"/>
            <a:ext cx="3925301" cy="4686300"/>
          </a:xfrm>
          <a:prstGeom prst="roundRect">
            <a:avLst>
              <a:gd name="adj" fmla="val 7169"/>
            </a:avLst>
          </a:prstGeom>
          <a:noFill/>
          <a:ln w="19050">
            <a:solidFill>
              <a:srgbClr val="8F83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7A848EE-1AEC-4145-9E2D-BC977BA89A42}"/>
              </a:ext>
            </a:extLst>
          </p:cNvPr>
          <p:cNvSpPr txBox="1"/>
          <p:nvPr/>
        </p:nvSpPr>
        <p:spPr>
          <a:xfrm>
            <a:off x="8534400" y="2147985"/>
            <a:ext cx="312057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i="0" dirty="0">
                <a:solidFill>
                  <a:srgbClr val="453823"/>
                </a:solidFill>
                <a:effectLst/>
                <a:latin typeface="Slack-Lato"/>
              </a:rPr>
              <a:t>Q95</a:t>
            </a:r>
          </a:p>
          <a:p>
            <a:r>
              <a:rPr lang="en-GB" i="0" dirty="0">
                <a:solidFill>
                  <a:srgbClr val="453823"/>
                </a:solidFill>
                <a:effectLst/>
                <a:latin typeface="Slack-Lato"/>
              </a:rPr>
              <a:t>The river flow that is equalled or exceeded for 95% of the time. </a:t>
            </a:r>
            <a:endParaRPr lang="en-GB" dirty="0">
              <a:solidFill>
                <a:srgbClr val="4538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693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AA02783-6EB6-4BDB-A060-004B35BB29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6E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2" name="Plant Fill" descr="Plant With Roots with solid fill">
            <a:extLst>
              <a:ext uri="{FF2B5EF4-FFF2-40B4-BE49-F238E27FC236}">
                <a16:creationId xmlns:a16="http://schemas.microsoft.com/office/drawing/2014/main" xmlns="" id="{9446F0F3-AC47-4D9E-A29D-A39F5C76E2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941612" y="1559169"/>
            <a:ext cx="387500" cy="387500"/>
          </a:xfrm>
          <a:prstGeom prst="rect">
            <a:avLst/>
          </a:prstGeom>
        </p:spPr>
      </p:pic>
      <p:pic>
        <p:nvPicPr>
          <p:cNvPr id="8" name="Plant" descr="Plant With Roots outline">
            <a:hlinkClick r:id="rId4" action="ppaction://hlinksldjump"/>
            <a:extLst>
              <a:ext uri="{FF2B5EF4-FFF2-40B4-BE49-F238E27FC236}">
                <a16:creationId xmlns:a16="http://schemas.microsoft.com/office/drawing/2014/main" xmlns="" id="{D975F24D-9864-4C22-958D-21FA5BC06CF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3942917" y="1557438"/>
            <a:ext cx="387500" cy="387500"/>
          </a:xfrm>
          <a:prstGeom prst="rect">
            <a:avLst/>
          </a:prstGeom>
        </p:spPr>
      </p:pic>
      <p:pic>
        <p:nvPicPr>
          <p:cNvPr id="10" name="Tractor Fill" descr="Tractor with solid fill">
            <a:extLst>
              <a:ext uri="{FF2B5EF4-FFF2-40B4-BE49-F238E27FC236}">
                <a16:creationId xmlns:a16="http://schemas.microsoft.com/office/drawing/2014/main" xmlns="" id="{318A16F0-DA6E-4731-8992-FAEEC7C7D39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3954312" y="2286335"/>
            <a:ext cx="387500" cy="387500"/>
          </a:xfrm>
          <a:prstGeom prst="rect">
            <a:avLst/>
          </a:prstGeom>
        </p:spPr>
      </p:pic>
      <p:pic>
        <p:nvPicPr>
          <p:cNvPr id="14" name="Tractor" descr="Tractor outline">
            <a:hlinkClick r:id="rId9" action="ppaction://hlinksldjump"/>
            <a:extLst>
              <a:ext uri="{FF2B5EF4-FFF2-40B4-BE49-F238E27FC236}">
                <a16:creationId xmlns:a16="http://schemas.microsoft.com/office/drawing/2014/main" xmlns="" id="{51407348-B781-4578-A0FF-E0D15EDD09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3952442" y="2292570"/>
            <a:ext cx="387500" cy="387500"/>
          </a:xfrm>
          <a:prstGeom prst="rect">
            <a:avLst/>
          </a:prstGeom>
        </p:spPr>
      </p:pic>
      <p:pic>
        <p:nvPicPr>
          <p:cNvPr id="16" name="Hand Fill" descr="Open hand with plant with solid fill">
            <a:extLst>
              <a:ext uri="{FF2B5EF4-FFF2-40B4-BE49-F238E27FC236}">
                <a16:creationId xmlns:a16="http://schemas.microsoft.com/office/drawing/2014/main" xmlns="" id="{143A58A3-902C-4813-B87C-57649CAEF0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3948910" y="3740667"/>
            <a:ext cx="387500" cy="387500"/>
          </a:xfrm>
          <a:prstGeom prst="rect">
            <a:avLst/>
          </a:prstGeom>
        </p:spPr>
      </p:pic>
      <p:pic>
        <p:nvPicPr>
          <p:cNvPr id="20" name="Hand" descr="Open hand with plant outline">
            <a:hlinkClick r:id="rId12" action="ppaction://hlinksldjump"/>
            <a:extLst>
              <a:ext uri="{FF2B5EF4-FFF2-40B4-BE49-F238E27FC236}">
                <a16:creationId xmlns:a16="http://schemas.microsoft.com/office/drawing/2014/main" xmlns="" id="{DDCF4A3E-A397-4FCB-A4C7-10B6A046BF7D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3952442" y="3743784"/>
            <a:ext cx="387500" cy="387500"/>
          </a:xfrm>
          <a:prstGeom prst="rect">
            <a:avLst/>
          </a:prstGeom>
        </p:spPr>
      </p:pic>
      <p:pic>
        <p:nvPicPr>
          <p:cNvPr id="18" name="Tree Fill" descr="Deciduous tree with solid fill">
            <a:extLst>
              <a:ext uri="{FF2B5EF4-FFF2-40B4-BE49-F238E27FC236}">
                <a16:creationId xmlns:a16="http://schemas.microsoft.com/office/drawing/2014/main" xmlns="" id="{DCC3BAE5-4990-4A0B-BAE1-4C1A2CD281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3945660" y="3013501"/>
            <a:ext cx="387500" cy="387500"/>
          </a:xfrm>
          <a:prstGeom prst="rect">
            <a:avLst/>
          </a:prstGeom>
        </p:spPr>
      </p:pic>
      <p:pic>
        <p:nvPicPr>
          <p:cNvPr id="22" name="Tree" descr="Deciduous tree outline">
            <a:hlinkClick r:id="rId16" action="ppaction://hlinksldjump"/>
            <a:extLst>
              <a:ext uri="{FF2B5EF4-FFF2-40B4-BE49-F238E27FC236}">
                <a16:creationId xmlns:a16="http://schemas.microsoft.com/office/drawing/2014/main" xmlns="" id="{B6B76246-210C-4971-8084-4257A30DDA76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3952442" y="3018177"/>
            <a:ext cx="387500" cy="387500"/>
          </a:xfrm>
          <a:prstGeom prst="rect">
            <a:avLst/>
          </a:prstGeom>
        </p:spPr>
      </p:pic>
      <p:pic>
        <p:nvPicPr>
          <p:cNvPr id="24" name="Cloud Fill" descr="Rain with solid fill">
            <a:extLst>
              <a:ext uri="{FF2B5EF4-FFF2-40B4-BE49-F238E27FC236}">
                <a16:creationId xmlns:a16="http://schemas.microsoft.com/office/drawing/2014/main" xmlns="" id="{4D731872-43FA-4A1F-BCD5-5756AB2A11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3948910" y="5195000"/>
            <a:ext cx="387500" cy="387500"/>
          </a:xfrm>
          <a:prstGeom prst="rect">
            <a:avLst/>
          </a:prstGeom>
        </p:spPr>
      </p:pic>
      <p:pic>
        <p:nvPicPr>
          <p:cNvPr id="26" name="Cloud" descr="Rain outline">
            <a:hlinkClick r:id="rId20" action="ppaction://hlinksldjump"/>
            <a:extLst>
              <a:ext uri="{FF2B5EF4-FFF2-40B4-BE49-F238E27FC236}">
                <a16:creationId xmlns:a16="http://schemas.microsoft.com/office/drawing/2014/main" xmlns="" id="{F30D5693-B653-4FE1-BAF1-A15FFB120B61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>
            <a:off x="3952442" y="5195000"/>
            <a:ext cx="387500" cy="387500"/>
          </a:xfrm>
          <a:prstGeom prst="rect">
            <a:avLst/>
          </a:prstGeom>
        </p:spPr>
      </p:pic>
      <p:pic>
        <p:nvPicPr>
          <p:cNvPr id="28" name="Drop Fill" descr="Water with solid fill">
            <a:extLst>
              <a:ext uri="{FF2B5EF4-FFF2-40B4-BE49-F238E27FC236}">
                <a16:creationId xmlns:a16="http://schemas.microsoft.com/office/drawing/2014/main" xmlns="" id="{78005B2D-EFB4-48F2-A7AA-F1E6DE2357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3948910" y="4467833"/>
            <a:ext cx="387500" cy="387500"/>
          </a:xfrm>
          <a:prstGeom prst="rect">
            <a:avLst/>
          </a:prstGeom>
        </p:spPr>
      </p:pic>
      <p:pic>
        <p:nvPicPr>
          <p:cNvPr id="30" name="Drop" descr="Water outline">
            <a:hlinkClick r:id="rId24" action="ppaction://hlinksldjump"/>
            <a:extLst>
              <a:ext uri="{FF2B5EF4-FFF2-40B4-BE49-F238E27FC236}">
                <a16:creationId xmlns:a16="http://schemas.microsoft.com/office/drawing/2014/main" xmlns="" id="{2E526F42-B4EF-438C-91A5-C4E2866E478F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6"/>
              </a:ext>
            </a:extLst>
          </a:blip>
          <a:stretch>
            <a:fillRect/>
          </a:stretch>
        </p:blipFill>
        <p:spPr>
          <a:xfrm>
            <a:off x="3952442" y="4469391"/>
            <a:ext cx="387500" cy="3875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AE989F68-01C8-48DC-B070-34059B2F57D8}"/>
              </a:ext>
            </a:extLst>
          </p:cNvPr>
          <p:cNvSpPr txBox="1"/>
          <p:nvPr/>
        </p:nvSpPr>
        <p:spPr>
          <a:xfrm>
            <a:off x="4257675" y="241300"/>
            <a:ext cx="3676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453823"/>
                </a:solidFill>
              </a:rPr>
              <a:t>Nature Based Solutions, Challenge 2: </a:t>
            </a:r>
          </a:p>
          <a:p>
            <a:pPr algn="ctr"/>
            <a:r>
              <a:rPr lang="en-GB" dirty="0">
                <a:solidFill>
                  <a:srgbClr val="453823"/>
                </a:solidFill>
              </a:rPr>
              <a:t>What is the best use for our land?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6B3C0098-59E0-418B-B54D-FFE0D5ECF089}"/>
              </a:ext>
            </a:extLst>
          </p:cNvPr>
          <p:cNvSpPr/>
          <p:nvPr/>
        </p:nvSpPr>
        <p:spPr>
          <a:xfrm>
            <a:off x="4357688" y="1181100"/>
            <a:ext cx="3476625" cy="4686300"/>
          </a:xfrm>
          <a:prstGeom prst="roundRect">
            <a:avLst>
              <a:gd name="adj" fmla="val 7169"/>
            </a:avLst>
          </a:prstGeom>
          <a:blipFill>
            <a:blip r:embed="rId27"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xmlns="" id="{DF131D43-EA89-4349-B678-5E75A670883A}"/>
              </a:ext>
            </a:extLst>
          </p:cNvPr>
          <p:cNvSpPr/>
          <p:nvPr/>
        </p:nvSpPr>
        <p:spPr>
          <a:xfrm>
            <a:off x="3917100" y="1181100"/>
            <a:ext cx="3925301" cy="4686300"/>
          </a:xfrm>
          <a:prstGeom prst="roundRect">
            <a:avLst>
              <a:gd name="adj" fmla="val 7169"/>
            </a:avLst>
          </a:prstGeom>
          <a:noFill/>
          <a:ln w="19050">
            <a:solidFill>
              <a:srgbClr val="8F83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xmlns="" id="{A499E1B4-7C32-401A-B1BA-28DBACF8AA8F}"/>
              </a:ext>
            </a:extLst>
          </p:cNvPr>
          <p:cNvSpPr/>
          <p:nvPr/>
        </p:nvSpPr>
        <p:spPr>
          <a:xfrm>
            <a:off x="4349900" y="1181100"/>
            <a:ext cx="3925301" cy="4686300"/>
          </a:xfrm>
          <a:prstGeom prst="roundRect">
            <a:avLst>
              <a:gd name="adj" fmla="val 7169"/>
            </a:avLst>
          </a:prstGeom>
          <a:noFill/>
          <a:ln w="19050">
            <a:solidFill>
              <a:srgbClr val="8F83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5DD2337-8C68-45C8-B423-907E762CD59F}"/>
              </a:ext>
            </a:extLst>
          </p:cNvPr>
          <p:cNvSpPr txBox="1"/>
          <p:nvPr/>
        </p:nvSpPr>
        <p:spPr>
          <a:xfrm>
            <a:off x="8597617" y="626020"/>
            <a:ext cx="336731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b="1" dirty="0">
                <a:solidFill>
                  <a:srgbClr val="453823"/>
                </a:solidFill>
              </a:rPr>
              <a:t>2.5% </a:t>
            </a:r>
          </a:p>
          <a:p>
            <a:r>
              <a:rPr lang="en-GB" dirty="0">
                <a:solidFill>
                  <a:srgbClr val="453823"/>
                </a:solidFill>
              </a:rPr>
              <a:t>Increase in organic matter content holds an extra </a:t>
            </a:r>
            <a:endParaRPr lang="en-GB" sz="3200" b="1" dirty="0">
              <a:solidFill>
                <a:srgbClr val="453823"/>
              </a:solidFill>
            </a:endParaRPr>
          </a:p>
          <a:p>
            <a:r>
              <a:rPr lang="en-GB" sz="3200" b="1" dirty="0">
                <a:solidFill>
                  <a:srgbClr val="453823"/>
                </a:solidFill>
              </a:rPr>
              <a:t>297,000 litres </a:t>
            </a:r>
          </a:p>
          <a:p>
            <a:r>
              <a:rPr lang="en-GB" dirty="0">
                <a:solidFill>
                  <a:srgbClr val="453823"/>
                </a:solidFill>
              </a:rPr>
              <a:t>of fresh water per hectare.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EFCA9401-5451-49C1-A28A-5FD34601D277}"/>
              </a:ext>
            </a:extLst>
          </p:cNvPr>
          <p:cNvSpPr txBox="1"/>
          <p:nvPr/>
        </p:nvSpPr>
        <p:spPr>
          <a:xfrm>
            <a:off x="274892" y="887631"/>
            <a:ext cx="33673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rgbClr val="453823"/>
                </a:solidFill>
              </a:rPr>
              <a:t>Improve water retention with better soil structure through </a:t>
            </a:r>
          </a:p>
          <a:p>
            <a:pPr algn="r"/>
            <a:r>
              <a:rPr lang="en-GB" sz="3200" b="1" dirty="0">
                <a:solidFill>
                  <a:srgbClr val="453823"/>
                </a:solidFill>
              </a:rPr>
              <a:t>reduction in tillage </a:t>
            </a:r>
            <a:r>
              <a:rPr lang="en-GB" dirty="0">
                <a:solidFill>
                  <a:srgbClr val="453823"/>
                </a:solidFill>
              </a:rPr>
              <a:t>and adopting</a:t>
            </a:r>
          </a:p>
          <a:p>
            <a:pPr algn="r"/>
            <a:r>
              <a:rPr lang="en-GB" dirty="0">
                <a:solidFill>
                  <a:srgbClr val="453823"/>
                </a:solidFill>
              </a:rPr>
              <a:t> </a:t>
            </a:r>
            <a:r>
              <a:rPr lang="en-GB" sz="3200" b="1" dirty="0">
                <a:solidFill>
                  <a:srgbClr val="453823"/>
                </a:solidFill>
              </a:rPr>
              <a:t>cover crops.</a:t>
            </a:r>
            <a:endParaRPr lang="en-GB" dirty="0">
              <a:solidFill>
                <a:srgbClr val="453823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BD412088-E319-454A-9BCB-29EEE3899CE4}"/>
              </a:ext>
            </a:extLst>
          </p:cNvPr>
          <p:cNvSpPr txBox="1"/>
          <p:nvPr/>
        </p:nvSpPr>
        <p:spPr>
          <a:xfrm>
            <a:off x="274892" y="3480535"/>
            <a:ext cx="33673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rgbClr val="453823"/>
                </a:solidFill>
              </a:rPr>
              <a:t>No till transition also </a:t>
            </a:r>
            <a:r>
              <a:rPr lang="en-GB" sz="2000" b="1" dirty="0">
                <a:solidFill>
                  <a:srgbClr val="453823"/>
                </a:solidFill>
              </a:rPr>
              <a:t>reduces costs</a:t>
            </a:r>
            <a:r>
              <a:rPr lang="en-GB" dirty="0">
                <a:solidFill>
                  <a:srgbClr val="453823"/>
                </a:solidFill>
              </a:rPr>
              <a:t>, </a:t>
            </a:r>
            <a:r>
              <a:rPr lang="en-GB" sz="2000" b="1" dirty="0">
                <a:solidFill>
                  <a:srgbClr val="453823"/>
                </a:solidFill>
              </a:rPr>
              <a:t>reduces erosion </a:t>
            </a:r>
            <a:r>
              <a:rPr lang="en-GB" dirty="0">
                <a:solidFill>
                  <a:srgbClr val="453823"/>
                </a:solidFill>
              </a:rPr>
              <a:t>and </a:t>
            </a:r>
            <a:r>
              <a:rPr lang="en-GB" sz="2000" b="1" dirty="0">
                <a:solidFill>
                  <a:srgbClr val="453823"/>
                </a:solidFill>
              </a:rPr>
              <a:t>improves carbon sequestration</a:t>
            </a:r>
            <a:r>
              <a:rPr lang="en-GB" dirty="0">
                <a:solidFill>
                  <a:srgbClr val="453823"/>
                </a:solidFill>
              </a:rPr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A6394454-2563-49B5-9F03-B96F52E504D0}"/>
              </a:ext>
            </a:extLst>
          </p:cNvPr>
          <p:cNvSpPr txBox="1"/>
          <p:nvPr/>
        </p:nvSpPr>
        <p:spPr>
          <a:xfrm>
            <a:off x="8392186" y="3480534"/>
            <a:ext cx="33673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rgbClr val="453823"/>
                </a:solidFill>
              </a:rPr>
              <a:t>Cover cropping also </a:t>
            </a:r>
            <a:r>
              <a:rPr lang="en-GB" sz="2000" b="1" dirty="0">
                <a:solidFill>
                  <a:srgbClr val="453823"/>
                </a:solidFill>
              </a:rPr>
              <a:t>reduces evaporation</a:t>
            </a:r>
            <a:r>
              <a:rPr lang="en-GB" dirty="0">
                <a:solidFill>
                  <a:srgbClr val="453823"/>
                </a:solidFill>
              </a:rPr>
              <a:t>, </a:t>
            </a:r>
            <a:r>
              <a:rPr lang="en-GB" sz="2000" b="1" dirty="0">
                <a:solidFill>
                  <a:srgbClr val="453823"/>
                </a:solidFill>
              </a:rPr>
              <a:t>reduces erosion </a:t>
            </a:r>
            <a:r>
              <a:rPr lang="en-GB" dirty="0">
                <a:solidFill>
                  <a:srgbClr val="453823"/>
                </a:solidFill>
              </a:rPr>
              <a:t>and </a:t>
            </a:r>
            <a:r>
              <a:rPr lang="en-GB" sz="2000" b="1" dirty="0">
                <a:solidFill>
                  <a:srgbClr val="453823"/>
                </a:solidFill>
              </a:rPr>
              <a:t>improves carbon sequestration</a:t>
            </a:r>
            <a:r>
              <a:rPr lang="en-GB" dirty="0">
                <a:solidFill>
                  <a:srgbClr val="45382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6228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AA02783-6EB6-4BDB-A060-004B35BB29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6E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2" name="Plant Fill" descr="Plant With Roots with solid fill">
            <a:extLst>
              <a:ext uri="{FF2B5EF4-FFF2-40B4-BE49-F238E27FC236}">
                <a16:creationId xmlns:a16="http://schemas.microsoft.com/office/drawing/2014/main" xmlns="" id="{9446F0F3-AC47-4D9E-A29D-A39F5C76E2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941612" y="1559169"/>
            <a:ext cx="387500" cy="387500"/>
          </a:xfrm>
          <a:prstGeom prst="rect">
            <a:avLst/>
          </a:prstGeom>
        </p:spPr>
      </p:pic>
      <p:pic>
        <p:nvPicPr>
          <p:cNvPr id="8" name="Plant" descr="Plant With Roots outline">
            <a:hlinkClick r:id="rId5" action="ppaction://hlinksldjump"/>
            <a:extLst>
              <a:ext uri="{FF2B5EF4-FFF2-40B4-BE49-F238E27FC236}">
                <a16:creationId xmlns:a16="http://schemas.microsoft.com/office/drawing/2014/main" xmlns="" id="{D975F24D-9864-4C22-958D-21FA5BC06CF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3942917" y="1557438"/>
            <a:ext cx="387500" cy="387500"/>
          </a:xfrm>
          <a:prstGeom prst="rect">
            <a:avLst/>
          </a:prstGeom>
        </p:spPr>
      </p:pic>
      <p:pic>
        <p:nvPicPr>
          <p:cNvPr id="10" name="Tractor Fill" descr="Tractor with solid fill">
            <a:extLst>
              <a:ext uri="{FF2B5EF4-FFF2-40B4-BE49-F238E27FC236}">
                <a16:creationId xmlns:a16="http://schemas.microsoft.com/office/drawing/2014/main" xmlns="" id="{318A16F0-DA6E-4731-8992-FAEEC7C7D3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3954312" y="2286335"/>
            <a:ext cx="387500" cy="387500"/>
          </a:xfrm>
          <a:prstGeom prst="rect">
            <a:avLst/>
          </a:prstGeom>
        </p:spPr>
      </p:pic>
      <p:pic>
        <p:nvPicPr>
          <p:cNvPr id="14" name="Tractor" descr="Tractor outline">
            <a:hlinkClick r:id="rId9" action="ppaction://hlinksldjump"/>
            <a:extLst>
              <a:ext uri="{FF2B5EF4-FFF2-40B4-BE49-F238E27FC236}">
                <a16:creationId xmlns:a16="http://schemas.microsoft.com/office/drawing/2014/main" xmlns="" id="{51407348-B781-4578-A0FF-E0D15EDD098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3952442" y="2292570"/>
            <a:ext cx="387500" cy="387500"/>
          </a:xfrm>
          <a:prstGeom prst="rect">
            <a:avLst/>
          </a:prstGeom>
        </p:spPr>
      </p:pic>
      <p:pic>
        <p:nvPicPr>
          <p:cNvPr id="16" name="Hand Fill" descr="Open hand with plant with solid fill">
            <a:extLst>
              <a:ext uri="{FF2B5EF4-FFF2-40B4-BE49-F238E27FC236}">
                <a16:creationId xmlns:a16="http://schemas.microsoft.com/office/drawing/2014/main" xmlns="" id="{143A58A3-902C-4813-B87C-57649CAEF0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3948910" y="3740667"/>
            <a:ext cx="387500" cy="387500"/>
          </a:xfrm>
          <a:prstGeom prst="rect">
            <a:avLst/>
          </a:prstGeom>
        </p:spPr>
      </p:pic>
      <p:pic>
        <p:nvPicPr>
          <p:cNvPr id="20" name="Hand" descr="Open hand with plant outline">
            <a:hlinkClick r:id="rId13" action="ppaction://hlinksldjump"/>
            <a:extLst>
              <a:ext uri="{FF2B5EF4-FFF2-40B4-BE49-F238E27FC236}">
                <a16:creationId xmlns:a16="http://schemas.microsoft.com/office/drawing/2014/main" xmlns="" id="{DDCF4A3E-A397-4FCB-A4C7-10B6A046BF7D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3952442" y="3743784"/>
            <a:ext cx="387500" cy="387500"/>
          </a:xfrm>
          <a:prstGeom prst="rect">
            <a:avLst/>
          </a:prstGeom>
        </p:spPr>
      </p:pic>
      <p:pic>
        <p:nvPicPr>
          <p:cNvPr id="18" name="Tree Fill" descr="Deciduous tree with solid fill">
            <a:extLst>
              <a:ext uri="{FF2B5EF4-FFF2-40B4-BE49-F238E27FC236}">
                <a16:creationId xmlns:a16="http://schemas.microsoft.com/office/drawing/2014/main" xmlns="" id="{DCC3BAE5-4990-4A0B-BAE1-4C1A2CD281F2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3945660" y="3013501"/>
            <a:ext cx="387500" cy="387500"/>
          </a:xfrm>
          <a:prstGeom prst="rect">
            <a:avLst/>
          </a:prstGeom>
        </p:spPr>
      </p:pic>
      <p:pic>
        <p:nvPicPr>
          <p:cNvPr id="22" name="Tree" descr="Deciduous tree outline">
            <a:hlinkClick r:id="rId18" action="ppaction://hlinksldjump"/>
            <a:extLst>
              <a:ext uri="{FF2B5EF4-FFF2-40B4-BE49-F238E27FC236}">
                <a16:creationId xmlns:a16="http://schemas.microsoft.com/office/drawing/2014/main" xmlns="" id="{B6B76246-210C-4971-8084-4257A30DDA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3952442" y="3018177"/>
            <a:ext cx="387500" cy="387500"/>
          </a:xfrm>
          <a:prstGeom prst="rect">
            <a:avLst/>
          </a:prstGeom>
        </p:spPr>
      </p:pic>
      <p:pic>
        <p:nvPicPr>
          <p:cNvPr id="24" name="Cloud Fill" descr="Rain with solid fill">
            <a:extLst>
              <a:ext uri="{FF2B5EF4-FFF2-40B4-BE49-F238E27FC236}">
                <a16:creationId xmlns:a16="http://schemas.microsoft.com/office/drawing/2014/main" xmlns="" id="{4D731872-43FA-4A1F-BCD5-5756AB2A11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3948910" y="5195000"/>
            <a:ext cx="387500" cy="387500"/>
          </a:xfrm>
          <a:prstGeom prst="rect">
            <a:avLst/>
          </a:prstGeom>
        </p:spPr>
      </p:pic>
      <p:pic>
        <p:nvPicPr>
          <p:cNvPr id="26" name="Cloud" descr="Rain outline">
            <a:hlinkClick r:id="rId21" action="ppaction://hlinksldjump"/>
            <a:extLst>
              <a:ext uri="{FF2B5EF4-FFF2-40B4-BE49-F238E27FC236}">
                <a16:creationId xmlns:a16="http://schemas.microsoft.com/office/drawing/2014/main" xmlns="" id="{F30D5693-B653-4FE1-BAF1-A15FFB120B61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3952442" y="5195000"/>
            <a:ext cx="387500" cy="387500"/>
          </a:xfrm>
          <a:prstGeom prst="rect">
            <a:avLst/>
          </a:prstGeom>
        </p:spPr>
      </p:pic>
      <p:pic>
        <p:nvPicPr>
          <p:cNvPr id="28" name="Drop Fill" descr="Water with solid fill">
            <a:extLst>
              <a:ext uri="{FF2B5EF4-FFF2-40B4-BE49-F238E27FC236}">
                <a16:creationId xmlns:a16="http://schemas.microsoft.com/office/drawing/2014/main" xmlns="" id="{78005B2D-EFB4-48F2-A7AA-F1E6DE2357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4"/>
              </a:ext>
            </a:extLst>
          </a:blip>
          <a:stretch>
            <a:fillRect/>
          </a:stretch>
        </p:blipFill>
        <p:spPr>
          <a:xfrm>
            <a:off x="3948910" y="4467833"/>
            <a:ext cx="387500" cy="387500"/>
          </a:xfrm>
          <a:prstGeom prst="rect">
            <a:avLst/>
          </a:prstGeom>
        </p:spPr>
      </p:pic>
      <p:pic>
        <p:nvPicPr>
          <p:cNvPr id="30" name="Drop" descr="Water outline">
            <a:hlinkClick r:id="rId25" action="ppaction://hlinksldjump"/>
            <a:extLst>
              <a:ext uri="{FF2B5EF4-FFF2-40B4-BE49-F238E27FC236}">
                <a16:creationId xmlns:a16="http://schemas.microsoft.com/office/drawing/2014/main" xmlns="" id="{2E526F42-B4EF-438C-91A5-C4E2866E478F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>
            <a:off x="3952442" y="4469391"/>
            <a:ext cx="387500" cy="3875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AE989F68-01C8-48DC-B070-34059B2F57D8}"/>
              </a:ext>
            </a:extLst>
          </p:cNvPr>
          <p:cNvSpPr txBox="1"/>
          <p:nvPr/>
        </p:nvSpPr>
        <p:spPr>
          <a:xfrm>
            <a:off x="4257675" y="241300"/>
            <a:ext cx="3676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453823"/>
                </a:solidFill>
              </a:rPr>
              <a:t>Nature Based Solutions, Challenge 2: </a:t>
            </a:r>
          </a:p>
          <a:p>
            <a:pPr algn="ctr"/>
            <a:r>
              <a:rPr lang="en-GB" dirty="0">
                <a:solidFill>
                  <a:srgbClr val="453823"/>
                </a:solidFill>
              </a:rPr>
              <a:t>What is the best use for our land?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2C17AFD3-3B0C-4647-B769-DA77852AEE95}"/>
              </a:ext>
            </a:extLst>
          </p:cNvPr>
          <p:cNvSpPr/>
          <p:nvPr/>
        </p:nvSpPr>
        <p:spPr>
          <a:xfrm>
            <a:off x="4357688" y="1181100"/>
            <a:ext cx="3476625" cy="4686300"/>
          </a:xfrm>
          <a:prstGeom prst="roundRect">
            <a:avLst>
              <a:gd name="adj" fmla="val 7169"/>
            </a:avLst>
          </a:prstGeom>
          <a:blipFill dpi="0" rotWithShape="1">
            <a:blip r:embed="rId2"/>
            <a:srcRect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xmlns="" id="{29E382C6-332C-430D-8F35-0C16ADF00A8C}"/>
              </a:ext>
            </a:extLst>
          </p:cNvPr>
          <p:cNvSpPr/>
          <p:nvPr/>
        </p:nvSpPr>
        <p:spPr>
          <a:xfrm>
            <a:off x="3917100" y="1181100"/>
            <a:ext cx="3925301" cy="4686300"/>
          </a:xfrm>
          <a:prstGeom prst="roundRect">
            <a:avLst>
              <a:gd name="adj" fmla="val 7169"/>
            </a:avLst>
          </a:prstGeom>
          <a:noFill/>
          <a:ln w="19050">
            <a:solidFill>
              <a:srgbClr val="8F83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xmlns="" id="{5D1C4B22-D1D2-44B2-B183-470AFC7D31F6}"/>
              </a:ext>
            </a:extLst>
          </p:cNvPr>
          <p:cNvSpPr/>
          <p:nvPr/>
        </p:nvSpPr>
        <p:spPr>
          <a:xfrm>
            <a:off x="4349900" y="1181100"/>
            <a:ext cx="3925301" cy="4686300"/>
          </a:xfrm>
          <a:prstGeom prst="roundRect">
            <a:avLst>
              <a:gd name="adj" fmla="val 7169"/>
            </a:avLst>
          </a:prstGeom>
          <a:noFill/>
          <a:ln w="19050">
            <a:solidFill>
              <a:srgbClr val="8F83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C56B68E-5770-4604-AAA6-E01812008506}"/>
              </a:ext>
            </a:extLst>
          </p:cNvPr>
          <p:cNvSpPr txBox="1"/>
          <p:nvPr/>
        </p:nvSpPr>
        <p:spPr>
          <a:xfrm>
            <a:off x="521200" y="2465165"/>
            <a:ext cx="3179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b="1" dirty="0">
                <a:solidFill>
                  <a:srgbClr val="453823"/>
                </a:solidFill>
              </a:rPr>
              <a:t>Wetland restoration</a:t>
            </a:r>
          </a:p>
          <a:p>
            <a:pPr algn="r"/>
            <a:r>
              <a:rPr lang="en-GB" dirty="0">
                <a:solidFill>
                  <a:srgbClr val="453823"/>
                </a:solidFill>
              </a:rPr>
              <a:t>Through removing drainage and restoring wetland.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03C0444-1359-4B8F-939E-D8947581D90B}"/>
              </a:ext>
            </a:extLst>
          </p:cNvPr>
          <p:cNvSpPr txBox="1"/>
          <p:nvPr/>
        </p:nvSpPr>
        <p:spPr>
          <a:xfrm>
            <a:off x="521200" y="4338417"/>
            <a:ext cx="3179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b="1" dirty="0">
                <a:solidFill>
                  <a:srgbClr val="453823"/>
                </a:solidFill>
              </a:rPr>
              <a:t>Reservoirs</a:t>
            </a:r>
            <a:r>
              <a:rPr lang="en-GB" dirty="0">
                <a:solidFill>
                  <a:srgbClr val="453823"/>
                </a:solidFill>
              </a:rPr>
              <a:t> and </a:t>
            </a:r>
            <a:r>
              <a:rPr lang="en-GB" sz="2000" b="1" dirty="0">
                <a:solidFill>
                  <a:srgbClr val="453823"/>
                </a:solidFill>
              </a:rPr>
              <a:t>lagoon</a:t>
            </a:r>
            <a:r>
              <a:rPr lang="en-GB" dirty="0">
                <a:solidFill>
                  <a:srgbClr val="453823"/>
                </a:solidFill>
              </a:rPr>
              <a:t> rainwater capture to hold more water.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44AC602D-99CE-4849-8760-6591614899AE}"/>
              </a:ext>
            </a:extLst>
          </p:cNvPr>
          <p:cNvSpPr txBox="1"/>
          <p:nvPr/>
        </p:nvSpPr>
        <p:spPr>
          <a:xfrm>
            <a:off x="8765041" y="2690335"/>
            <a:ext cx="31795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453823"/>
                </a:solidFill>
              </a:rPr>
              <a:t>Agroforestry</a:t>
            </a:r>
            <a:r>
              <a:rPr lang="en-GB" dirty="0">
                <a:solidFill>
                  <a:srgbClr val="453823"/>
                </a:solidFill>
              </a:rPr>
              <a:t> and </a:t>
            </a:r>
            <a:r>
              <a:rPr lang="en-GB" sz="2000" b="1" dirty="0" err="1">
                <a:solidFill>
                  <a:srgbClr val="453823"/>
                </a:solidFill>
              </a:rPr>
              <a:t>silvopastoral</a:t>
            </a:r>
            <a:r>
              <a:rPr lang="en-GB" dirty="0">
                <a:solidFill>
                  <a:srgbClr val="453823"/>
                </a:solidFill>
              </a:rPr>
              <a:t> systems combining trees, crops and livestock in complex rotations.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3624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AA02783-6EB6-4BDB-A060-004B35BB29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6E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2" name="Plant Fill" descr="Plant With Roots with solid fill">
            <a:extLst>
              <a:ext uri="{FF2B5EF4-FFF2-40B4-BE49-F238E27FC236}">
                <a16:creationId xmlns:a16="http://schemas.microsoft.com/office/drawing/2014/main" xmlns="" id="{9446F0F3-AC47-4D9E-A29D-A39F5C76E2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941612" y="1559169"/>
            <a:ext cx="387500" cy="387500"/>
          </a:xfrm>
          <a:prstGeom prst="rect">
            <a:avLst/>
          </a:prstGeom>
        </p:spPr>
      </p:pic>
      <p:pic>
        <p:nvPicPr>
          <p:cNvPr id="8" name="Plant" descr="Plant With Roots outline">
            <a:hlinkClick r:id="rId4" action="ppaction://hlinksldjump"/>
            <a:extLst>
              <a:ext uri="{FF2B5EF4-FFF2-40B4-BE49-F238E27FC236}">
                <a16:creationId xmlns:a16="http://schemas.microsoft.com/office/drawing/2014/main" xmlns="" id="{D975F24D-9864-4C22-958D-21FA5BC06CF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3942917" y="1557438"/>
            <a:ext cx="387500" cy="387500"/>
          </a:xfrm>
          <a:prstGeom prst="rect">
            <a:avLst/>
          </a:prstGeom>
        </p:spPr>
      </p:pic>
      <p:pic>
        <p:nvPicPr>
          <p:cNvPr id="10" name="Tractor Fill" descr="Tractor with solid fill">
            <a:extLst>
              <a:ext uri="{FF2B5EF4-FFF2-40B4-BE49-F238E27FC236}">
                <a16:creationId xmlns:a16="http://schemas.microsoft.com/office/drawing/2014/main" xmlns="" id="{318A16F0-DA6E-4731-8992-FAEEC7C7D3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3954312" y="2286335"/>
            <a:ext cx="387500" cy="387500"/>
          </a:xfrm>
          <a:prstGeom prst="rect">
            <a:avLst/>
          </a:prstGeom>
        </p:spPr>
      </p:pic>
      <p:pic>
        <p:nvPicPr>
          <p:cNvPr id="14" name="Tractor" descr="Tractor outline">
            <a:hlinkClick r:id="rId8" action="ppaction://hlinksldjump"/>
            <a:extLst>
              <a:ext uri="{FF2B5EF4-FFF2-40B4-BE49-F238E27FC236}">
                <a16:creationId xmlns:a16="http://schemas.microsoft.com/office/drawing/2014/main" xmlns="" id="{51407348-B781-4578-A0FF-E0D15EDD098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3952442" y="2292570"/>
            <a:ext cx="387500" cy="387500"/>
          </a:xfrm>
          <a:prstGeom prst="rect">
            <a:avLst/>
          </a:prstGeom>
        </p:spPr>
      </p:pic>
      <p:pic>
        <p:nvPicPr>
          <p:cNvPr id="16" name="Hand Fill" descr="Open hand with plant with solid fill">
            <a:extLst>
              <a:ext uri="{FF2B5EF4-FFF2-40B4-BE49-F238E27FC236}">
                <a16:creationId xmlns:a16="http://schemas.microsoft.com/office/drawing/2014/main" xmlns="" id="{143A58A3-902C-4813-B87C-57649CAEF02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3948910" y="3740667"/>
            <a:ext cx="387500" cy="387500"/>
          </a:xfrm>
          <a:prstGeom prst="rect">
            <a:avLst/>
          </a:prstGeom>
        </p:spPr>
      </p:pic>
      <p:pic>
        <p:nvPicPr>
          <p:cNvPr id="20" name="Hand" descr="Open hand with plant outline">
            <a:hlinkClick r:id="rId13" action="ppaction://hlinksldjump"/>
            <a:extLst>
              <a:ext uri="{FF2B5EF4-FFF2-40B4-BE49-F238E27FC236}">
                <a16:creationId xmlns:a16="http://schemas.microsoft.com/office/drawing/2014/main" xmlns="" id="{DDCF4A3E-A397-4FCB-A4C7-10B6A046BF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3952442" y="3743784"/>
            <a:ext cx="387500" cy="387500"/>
          </a:xfrm>
          <a:prstGeom prst="rect">
            <a:avLst/>
          </a:prstGeom>
        </p:spPr>
      </p:pic>
      <p:pic>
        <p:nvPicPr>
          <p:cNvPr id="18" name="Tree Fill" descr="Deciduous tree with solid fill">
            <a:extLst>
              <a:ext uri="{FF2B5EF4-FFF2-40B4-BE49-F238E27FC236}">
                <a16:creationId xmlns:a16="http://schemas.microsoft.com/office/drawing/2014/main" xmlns="" id="{DCC3BAE5-4990-4A0B-BAE1-4C1A2CD281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3945660" y="3013501"/>
            <a:ext cx="387500" cy="387500"/>
          </a:xfrm>
          <a:prstGeom prst="rect">
            <a:avLst/>
          </a:prstGeom>
        </p:spPr>
      </p:pic>
      <p:pic>
        <p:nvPicPr>
          <p:cNvPr id="22" name="Tree" descr="Deciduous tree outline">
            <a:hlinkClick r:id="rId16" action="ppaction://hlinksldjump"/>
            <a:extLst>
              <a:ext uri="{FF2B5EF4-FFF2-40B4-BE49-F238E27FC236}">
                <a16:creationId xmlns:a16="http://schemas.microsoft.com/office/drawing/2014/main" xmlns="" id="{B6B76246-210C-4971-8084-4257A30DDA76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3952442" y="3018177"/>
            <a:ext cx="387500" cy="387500"/>
          </a:xfrm>
          <a:prstGeom prst="rect">
            <a:avLst/>
          </a:prstGeom>
        </p:spPr>
      </p:pic>
      <p:pic>
        <p:nvPicPr>
          <p:cNvPr id="24" name="Cloud Fill" descr="Rain with solid fill">
            <a:extLst>
              <a:ext uri="{FF2B5EF4-FFF2-40B4-BE49-F238E27FC236}">
                <a16:creationId xmlns:a16="http://schemas.microsoft.com/office/drawing/2014/main" xmlns="" id="{4D731872-43FA-4A1F-BCD5-5756AB2A11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3948910" y="5195000"/>
            <a:ext cx="387500" cy="387500"/>
          </a:xfrm>
          <a:prstGeom prst="rect">
            <a:avLst/>
          </a:prstGeom>
        </p:spPr>
      </p:pic>
      <p:pic>
        <p:nvPicPr>
          <p:cNvPr id="26" name="Cloud" descr="Rain outline">
            <a:hlinkClick r:id="rId20" action="ppaction://hlinksldjump"/>
            <a:extLst>
              <a:ext uri="{FF2B5EF4-FFF2-40B4-BE49-F238E27FC236}">
                <a16:creationId xmlns:a16="http://schemas.microsoft.com/office/drawing/2014/main" xmlns="" id="{F30D5693-B653-4FE1-BAF1-A15FFB120B61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>
            <a:off x="3952442" y="5195000"/>
            <a:ext cx="387500" cy="387500"/>
          </a:xfrm>
          <a:prstGeom prst="rect">
            <a:avLst/>
          </a:prstGeom>
        </p:spPr>
      </p:pic>
      <p:pic>
        <p:nvPicPr>
          <p:cNvPr id="28" name="Drop Fill" descr="Water with solid fill">
            <a:extLst>
              <a:ext uri="{FF2B5EF4-FFF2-40B4-BE49-F238E27FC236}">
                <a16:creationId xmlns:a16="http://schemas.microsoft.com/office/drawing/2014/main" xmlns="" id="{78005B2D-EFB4-48F2-A7AA-F1E6DE2357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3948910" y="4467833"/>
            <a:ext cx="387500" cy="387500"/>
          </a:xfrm>
          <a:prstGeom prst="rect">
            <a:avLst/>
          </a:prstGeom>
        </p:spPr>
      </p:pic>
      <p:pic>
        <p:nvPicPr>
          <p:cNvPr id="30" name="Drop" descr="Water outline">
            <a:hlinkClick r:id="rId24" action="ppaction://hlinksldjump"/>
            <a:extLst>
              <a:ext uri="{FF2B5EF4-FFF2-40B4-BE49-F238E27FC236}">
                <a16:creationId xmlns:a16="http://schemas.microsoft.com/office/drawing/2014/main" xmlns="" id="{2E526F42-B4EF-438C-91A5-C4E2866E478F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6"/>
              </a:ext>
            </a:extLst>
          </a:blip>
          <a:stretch>
            <a:fillRect/>
          </a:stretch>
        </p:blipFill>
        <p:spPr>
          <a:xfrm>
            <a:off x="3952442" y="4469391"/>
            <a:ext cx="387500" cy="3875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AE989F68-01C8-48DC-B070-34059B2F57D8}"/>
              </a:ext>
            </a:extLst>
          </p:cNvPr>
          <p:cNvSpPr txBox="1"/>
          <p:nvPr/>
        </p:nvSpPr>
        <p:spPr>
          <a:xfrm>
            <a:off x="4257675" y="241300"/>
            <a:ext cx="3676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453823"/>
                </a:solidFill>
              </a:rPr>
              <a:t>Nature Based Solutions, Challenge 2: </a:t>
            </a:r>
          </a:p>
          <a:p>
            <a:pPr algn="ctr"/>
            <a:r>
              <a:rPr lang="en-GB" dirty="0">
                <a:solidFill>
                  <a:srgbClr val="453823"/>
                </a:solidFill>
              </a:rPr>
              <a:t>What is the best use for our land?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4A378CE9-37B9-490F-ACE9-BF879018A996}"/>
              </a:ext>
            </a:extLst>
          </p:cNvPr>
          <p:cNvSpPr/>
          <p:nvPr/>
        </p:nvSpPr>
        <p:spPr>
          <a:xfrm>
            <a:off x="4357688" y="1181100"/>
            <a:ext cx="3476625" cy="4686300"/>
          </a:xfrm>
          <a:prstGeom prst="roundRect">
            <a:avLst>
              <a:gd name="adj" fmla="val 7169"/>
            </a:avLst>
          </a:prstGeom>
          <a:blipFill>
            <a:blip r:embed="rId27"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xmlns="" id="{D8F6D19A-D907-4926-B3EC-DC679982401A}"/>
              </a:ext>
            </a:extLst>
          </p:cNvPr>
          <p:cNvSpPr/>
          <p:nvPr/>
        </p:nvSpPr>
        <p:spPr>
          <a:xfrm>
            <a:off x="3917100" y="1181100"/>
            <a:ext cx="3925301" cy="4686300"/>
          </a:xfrm>
          <a:prstGeom prst="roundRect">
            <a:avLst>
              <a:gd name="adj" fmla="val 7169"/>
            </a:avLst>
          </a:prstGeom>
          <a:noFill/>
          <a:ln w="19050">
            <a:solidFill>
              <a:srgbClr val="8F83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xmlns="" id="{F1D0830C-D94E-4155-898F-4B39B2E8DD51}"/>
              </a:ext>
            </a:extLst>
          </p:cNvPr>
          <p:cNvSpPr/>
          <p:nvPr/>
        </p:nvSpPr>
        <p:spPr>
          <a:xfrm>
            <a:off x="4349900" y="1181100"/>
            <a:ext cx="3925301" cy="4686300"/>
          </a:xfrm>
          <a:prstGeom prst="roundRect">
            <a:avLst>
              <a:gd name="adj" fmla="val 7169"/>
            </a:avLst>
          </a:prstGeom>
          <a:noFill/>
          <a:ln w="19050">
            <a:solidFill>
              <a:srgbClr val="8F83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468F826-87C1-4F7D-B213-CCDB4EEAE9F7}"/>
              </a:ext>
            </a:extLst>
          </p:cNvPr>
          <p:cNvSpPr txBox="1"/>
          <p:nvPr/>
        </p:nvSpPr>
        <p:spPr>
          <a:xfrm>
            <a:off x="251299" y="3288085"/>
            <a:ext cx="3483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b="1" dirty="0">
                <a:solidFill>
                  <a:srgbClr val="453823"/>
                </a:solidFill>
              </a:rPr>
              <a:t>North Wyke Farm Platform</a:t>
            </a:r>
          </a:p>
          <a:p>
            <a:pPr algn="r"/>
            <a:r>
              <a:rPr lang="en-GB" sz="2000" dirty="0" err="1">
                <a:solidFill>
                  <a:srgbClr val="453823"/>
                </a:solidFill>
              </a:rPr>
              <a:t>Rothamstead</a:t>
            </a:r>
            <a:r>
              <a:rPr lang="en-GB" sz="2000" dirty="0">
                <a:solidFill>
                  <a:srgbClr val="453823"/>
                </a:solidFill>
              </a:rPr>
              <a:t> Research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A3A798C-322D-4CD4-86E6-18B3E527B6EF}"/>
              </a:ext>
            </a:extLst>
          </p:cNvPr>
          <p:cNvSpPr txBox="1"/>
          <p:nvPr/>
        </p:nvSpPr>
        <p:spPr>
          <a:xfrm>
            <a:off x="8622079" y="2990505"/>
            <a:ext cx="32230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453823"/>
                </a:solidFill>
              </a:rPr>
              <a:t>Using smart sensors to validate water retention and contamination in soil structure under different agricultural practices.</a:t>
            </a:r>
          </a:p>
        </p:txBody>
      </p:sp>
    </p:spTree>
    <p:extLst>
      <p:ext uri="{BB962C8B-B14F-4D97-AF65-F5344CB8AC3E}">
        <p14:creationId xmlns:p14="http://schemas.microsoft.com/office/powerpoint/2010/main" val="3888343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AA02783-6EB6-4BDB-A060-004B35BB29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6E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2" name="Plant Fill" descr="Plant With Roots with solid fill">
            <a:extLst>
              <a:ext uri="{FF2B5EF4-FFF2-40B4-BE49-F238E27FC236}">
                <a16:creationId xmlns:a16="http://schemas.microsoft.com/office/drawing/2014/main" xmlns="" id="{9446F0F3-AC47-4D9E-A29D-A39F5C76E2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941612" y="1559169"/>
            <a:ext cx="387500" cy="387500"/>
          </a:xfrm>
          <a:prstGeom prst="rect">
            <a:avLst/>
          </a:prstGeom>
        </p:spPr>
      </p:pic>
      <p:pic>
        <p:nvPicPr>
          <p:cNvPr id="8" name="Plant" descr="Plant With Roots outline">
            <a:hlinkClick r:id="rId4" action="ppaction://hlinksldjump"/>
            <a:extLst>
              <a:ext uri="{FF2B5EF4-FFF2-40B4-BE49-F238E27FC236}">
                <a16:creationId xmlns:a16="http://schemas.microsoft.com/office/drawing/2014/main" xmlns="" id="{D975F24D-9864-4C22-958D-21FA5BC06CF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3942917" y="1557438"/>
            <a:ext cx="387500" cy="387500"/>
          </a:xfrm>
          <a:prstGeom prst="rect">
            <a:avLst/>
          </a:prstGeom>
        </p:spPr>
      </p:pic>
      <p:pic>
        <p:nvPicPr>
          <p:cNvPr id="10" name="Tractor Fill" descr="Tractor with solid fill">
            <a:extLst>
              <a:ext uri="{FF2B5EF4-FFF2-40B4-BE49-F238E27FC236}">
                <a16:creationId xmlns:a16="http://schemas.microsoft.com/office/drawing/2014/main" xmlns="" id="{318A16F0-DA6E-4731-8992-FAEEC7C7D3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3954312" y="2286335"/>
            <a:ext cx="387500" cy="387500"/>
          </a:xfrm>
          <a:prstGeom prst="rect">
            <a:avLst/>
          </a:prstGeom>
        </p:spPr>
      </p:pic>
      <p:pic>
        <p:nvPicPr>
          <p:cNvPr id="14" name="Tractor" descr="Tractor outline">
            <a:hlinkClick r:id="rId8" action="ppaction://hlinksldjump"/>
            <a:extLst>
              <a:ext uri="{FF2B5EF4-FFF2-40B4-BE49-F238E27FC236}">
                <a16:creationId xmlns:a16="http://schemas.microsoft.com/office/drawing/2014/main" xmlns="" id="{51407348-B781-4578-A0FF-E0D15EDD098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3952442" y="2292570"/>
            <a:ext cx="387500" cy="387500"/>
          </a:xfrm>
          <a:prstGeom prst="rect">
            <a:avLst/>
          </a:prstGeom>
        </p:spPr>
      </p:pic>
      <p:pic>
        <p:nvPicPr>
          <p:cNvPr id="16" name="Hand Fill" descr="Open hand with plant with solid fill">
            <a:extLst>
              <a:ext uri="{FF2B5EF4-FFF2-40B4-BE49-F238E27FC236}">
                <a16:creationId xmlns:a16="http://schemas.microsoft.com/office/drawing/2014/main" xmlns="" id="{143A58A3-902C-4813-B87C-57649CAEF0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3948910" y="3740667"/>
            <a:ext cx="387500" cy="387500"/>
          </a:xfrm>
          <a:prstGeom prst="rect">
            <a:avLst/>
          </a:prstGeom>
        </p:spPr>
      </p:pic>
      <p:pic>
        <p:nvPicPr>
          <p:cNvPr id="20" name="Hand" descr="Open hand with plant outline">
            <a:hlinkClick r:id="rId12" action="ppaction://hlinksldjump"/>
            <a:extLst>
              <a:ext uri="{FF2B5EF4-FFF2-40B4-BE49-F238E27FC236}">
                <a16:creationId xmlns:a16="http://schemas.microsoft.com/office/drawing/2014/main" xmlns="" id="{DDCF4A3E-A397-4FCB-A4C7-10B6A046BF7D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3952442" y="3743784"/>
            <a:ext cx="387500" cy="387500"/>
          </a:xfrm>
          <a:prstGeom prst="rect">
            <a:avLst/>
          </a:prstGeom>
        </p:spPr>
      </p:pic>
      <p:pic>
        <p:nvPicPr>
          <p:cNvPr id="18" name="Tree Fill" descr="Deciduous tree with solid fill">
            <a:extLst>
              <a:ext uri="{FF2B5EF4-FFF2-40B4-BE49-F238E27FC236}">
                <a16:creationId xmlns:a16="http://schemas.microsoft.com/office/drawing/2014/main" xmlns="" id="{DCC3BAE5-4990-4A0B-BAE1-4C1A2CD281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3945660" y="3013501"/>
            <a:ext cx="387500" cy="387500"/>
          </a:xfrm>
          <a:prstGeom prst="rect">
            <a:avLst/>
          </a:prstGeom>
        </p:spPr>
      </p:pic>
      <p:pic>
        <p:nvPicPr>
          <p:cNvPr id="22" name="Tree" descr="Deciduous tree outline">
            <a:hlinkClick r:id="rId16" action="ppaction://hlinksldjump"/>
            <a:extLst>
              <a:ext uri="{FF2B5EF4-FFF2-40B4-BE49-F238E27FC236}">
                <a16:creationId xmlns:a16="http://schemas.microsoft.com/office/drawing/2014/main" xmlns="" id="{B6B76246-210C-4971-8084-4257A30DDA76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3952442" y="3018177"/>
            <a:ext cx="387500" cy="387500"/>
          </a:xfrm>
          <a:prstGeom prst="rect">
            <a:avLst/>
          </a:prstGeom>
        </p:spPr>
      </p:pic>
      <p:pic>
        <p:nvPicPr>
          <p:cNvPr id="24" name="Cloud Fill" descr="Rain with solid fill">
            <a:extLst>
              <a:ext uri="{FF2B5EF4-FFF2-40B4-BE49-F238E27FC236}">
                <a16:creationId xmlns:a16="http://schemas.microsoft.com/office/drawing/2014/main" xmlns="" id="{4D731872-43FA-4A1F-BCD5-5756AB2A11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3948910" y="5195000"/>
            <a:ext cx="387500" cy="387500"/>
          </a:xfrm>
          <a:prstGeom prst="rect">
            <a:avLst/>
          </a:prstGeom>
        </p:spPr>
      </p:pic>
      <p:pic>
        <p:nvPicPr>
          <p:cNvPr id="26" name="Cloud" descr="Rain outline">
            <a:hlinkClick r:id="rId20" action="ppaction://hlinksldjump"/>
            <a:extLst>
              <a:ext uri="{FF2B5EF4-FFF2-40B4-BE49-F238E27FC236}">
                <a16:creationId xmlns:a16="http://schemas.microsoft.com/office/drawing/2014/main" xmlns="" id="{F30D5693-B653-4FE1-BAF1-A15FFB120B61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>
            <a:off x="3952442" y="5195000"/>
            <a:ext cx="387500" cy="387500"/>
          </a:xfrm>
          <a:prstGeom prst="rect">
            <a:avLst/>
          </a:prstGeom>
        </p:spPr>
      </p:pic>
      <p:pic>
        <p:nvPicPr>
          <p:cNvPr id="28" name="Drop Fill" descr="Water with solid fill">
            <a:extLst>
              <a:ext uri="{FF2B5EF4-FFF2-40B4-BE49-F238E27FC236}">
                <a16:creationId xmlns:a16="http://schemas.microsoft.com/office/drawing/2014/main" xmlns="" id="{78005B2D-EFB4-48F2-A7AA-F1E6DE2357F9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4"/>
              </a:ext>
            </a:extLst>
          </a:blip>
          <a:stretch>
            <a:fillRect/>
          </a:stretch>
        </p:blipFill>
        <p:spPr>
          <a:xfrm>
            <a:off x="3948910" y="4467833"/>
            <a:ext cx="387500" cy="387500"/>
          </a:xfrm>
          <a:prstGeom prst="rect">
            <a:avLst/>
          </a:prstGeom>
        </p:spPr>
      </p:pic>
      <p:pic>
        <p:nvPicPr>
          <p:cNvPr id="30" name="Drop" descr="Water outline">
            <a:hlinkClick r:id="rId25" action="ppaction://hlinksldjump"/>
            <a:extLst>
              <a:ext uri="{FF2B5EF4-FFF2-40B4-BE49-F238E27FC236}">
                <a16:creationId xmlns:a16="http://schemas.microsoft.com/office/drawing/2014/main" xmlns="" id="{2E526F42-B4EF-438C-91A5-C4E2866E47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6"/>
              </a:ext>
            </a:extLst>
          </a:blip>
          <a:stretch>
            <a:fillRect/>
          </a:stretch>
        </p:blipFill>
        <p:spPr>
          <a:xfrm>
            <a:off x="3952442" y="4469391"/>
            <a:ext cx="387500" cy="3875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AE989F68-01C8-48DC-B070-34059B2F57D8}"/>
              </a:ext>
            </a:extLst>
          </p:cNvPr>
          <p:cNvSpPr txBox="1"/>
          <p:nvPr/>
        </p:nvSpPr>
        <p:spPr>
          <a:xfrm>
            <a:off x="4257675" y="241300"/>
            <a:ext cx="3676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453823"/>
                </a:solidFill>
              </a:rPr>
              <a:t>Nature Based Solutions, Challenge 2: </a:t>
            </a:r>
          </a:p>
          <a:p>
            <a:pPr algn="ctr"/>
            <a:r>
              <a:rPr lang="en-GB" dirty="0">
                <a:solidFill>
                  <a:srgbClr val="453823"/>
                </a:solidFill>
              </a:rPr>
              <a:t>What is the best use for our land?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434E0227-5A51-4F74-89C1-A73BA2802463}"/>
              </a:ext>
            </a:extLst>
          </p:cNvPr>
          <p:cNvSpPr/>
          <p:nvPr/>
        </p:nvSpPr>
        <p:spPr>
          <a:xfrm>
            <a:off x="4357688" y="1181100"/>
            <a:ext cx="3476625" cy="4686300"/>
          </a:xfrm>
          <a:prstGeom prst="roundRect">
            <a:avLst>
              <a:gd name="adj" fmla="val 7169"/>
            </a:avLst>
          </a:prstGeom>
          <a:blipFill>
            <a:blip r:embed="rId27"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xmlns="" id="{067A7D5F-BB8F-4850-835D-6FFAAAB82443}"/>
              </a:ext>
            </a:extLst>
          </p:cNvPr>
          <p:cNvSpPr/>
          <p:nvPr/>
        </p:nvSpPr>
        <p:spPr>
          <a:xfrm>
            <a:off x="3917100" y="1181100"/>
            <a:ext cx="3925301" cy="4686300"/>
          </a:xfrm>
          <a:prstGeom prst="roundRect">
            <a:avLst>
              <a:gd name="adj" fmla="val 7169"/>
            </a:avLst>
          </a:prstGeom>
          <a:noFill/>
          <a:ln w="19050">
            <a:solidFill>
              <a:srgbClr val="8F83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xmlns="" id="{A85C9C66-949A-47E5-BE29-14198C8A9F41}"/>
              </a:ext>
            </a:extLst>
          </p:cNvPr>
          <p:cNvSpPr/>
          <p:nvPr/>
        </p:nvSpPr>
        <p:spPr>
          <a:xfrm>
            <a:off x="4349900" y="1181100"/>
            <a:ext cx="3925301" cy="4686300"/>
          </a:xfrm>
          <a:prstGeom prst="roundRect">
            <a:avLst>
              <a:gd name="adj" fmla="val 7169"/>
            </a:avLst>
          </a:prstGeom>
          <a:noFill/>
          <a:ln w="19050">
            <a:solidFill>
              <a:srgbClr val="8F83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27E69C4-7FC8-4833-889C-1A82F2813AED}"/>
              </a:ext>
            </a:extLst>
          </p:cNvPr>
          <p:cNvSpPr txBox="1"/>
          <p:nvPr/>
        </p:nvSpPr>
        <p:spPr>
          <a:xfrm>
            <a:off x="580569" y="2501902"/>
            <a:ext cx="3092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b="1" dirty="0" err="1">
                <a:solidFill>
                  <a:srgbClr val="453823"/>
                </a:solidFill>
              </a:rPr>
              <a:t>Eddlestone</a:t>
            </a:r>
            <a:r>
              <a:rPr lang="en-GB" sz="2000" b="1" dirty="0">
                <a:solidFill>
                  <a:srgbClr val="453823"/>
                </a:solidFill>
              </a:rPr>
              <a:t> Water Project</a:t>
            </a:r>
          </a:p>
          <a:p>
            <a:pPr algn="r"/>
            <a:r>
              <a:rPr lang="en-GB" sz="2000" dirty="0">
                <a:solidFill>
                  <a:srgbClr val="453823"/>
                </a:solidFill>
              </a:rPr>
              <a:t>Tweed Catchment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EF94ECC-B1A7-404A-B74D-7AAF4A782CA6}"/>
              </a:ext>
            </a:extLst>
          </p:cNvPr>
          <p:cNvSpPr txBox="1"/>
          <p:nvPr/>
        </p:nvSpPr>
        <p:spPr>
          <a:xfrm>
            <a:off x="621784" y="3626417"/>
            <a:ext cx="30924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>
                <a:solidFill>
                  <a:srgbClr val="453823"/>
                </a:solidFill>
              </a:rPr>
              <a:t>Re-meandering, wetland restoration and natural flow restriction interventions.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13E9000F-6E57-4819-BFAD-91B5295364AE}"/>
              </a:ext>
            </a:extLst>
          </p:cNvPr>
          <p:cNvSpPr txBox="1"/>
          <p:nvPr/>
        </p:nvSpPr>
        <p:spPr>
          <a:xfrm>
            <a:off x="8477802" y="3524250"/>
            <a:ext cx="3092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453823"/>
                </a:solidFill>
              </a:rPr>
              <a:t>Agroforestry and peatland restoration.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DE814214-F2B7-4747-AA11-2F21DF6E3CC8}"/>
              </a:ext>
            </a:extLst>
          </p:cNvPr>
          <p:cNvSpPr txBox="1"/>
          <p:nvPr/>
        </p:nvSpPr>
        <p:spPr>
          <a:xfrm>
            <a:off x="8519017" y="2505108"/>
            <a:ext cx="3092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err="1">
                <a:solidFill>
                  <a:srgbClr val="453823"/>
                </a:solidFill>
              </a:rPr>
              <a:t>Glensaugh’s</a:t>
            </a:r>
            <a:r>
              <a:rPr lang="en-GB" sz="2000" b="1" dirty="0">
                <a:solidFill>
                  <a:srgbClr val="453823"/>
                </a:solidFill>
              </a:rPr>
              <a:t> Farm Project</a:t>
            </a:r>
          </a:p>
          <a:p>
            <a:r>
              <a:rPr lang="en-GB" sz="2000" dirty="0">
                <a:solidFill>
                  <a:srgbClr val="453823"/>
                </a:solidFill>
              </a:rPr>
              <a:t>Grampian Hills</a:t>
            </a:r>
          </a:p>
        </p:txBody>
      </p:sp>
    </p:spTree>
    <p:extLst>
      <p:ext uri="{BB962C8B-B14F-4D97-AF65-F5344CB8AC3E}">
        <p14:creationId xmlns:p14="http://schemas.microsoft.com/office/powerpoint/2010/main" val="3378604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AA02783-6EB6-4BDB-A060-004B35BB29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6E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2" name="Plant Fill" descr="Plant With Roots with solid fill">
            <a:extLst>
              <a:ext uri="{FF2B5EF4-FFF2-40B4-BE49-F238E27FC236}">
                <a16:creationId xmlns:a16="http://schemas.microsoft.com/office/drawing/2014/main" xmlns="" id="{9446F0F3-AC47-4D9E-A29D-A39F5C76E2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941612" y="1559169"/>
            <a:ext cx="387500" cy="387500"/>
          </a:xfrm>
          <a:prstGeom prst="rect">
            <a:avLst/>
          </a:prstGeom>
        </p:spPr>
      </p:pic>
      <p:pic>
        <p:nvPicPr>
          <p:cNvPr id="8" name="Plant" descr="Plant With Roots outline">
            <a:hlinkClick r:id="rId4" action="ppaction://hlinksldjump"/>
            <a:extLst>
              <a:ext uri="{FF2B5EF4-FFF2-40B4-BE49-F238E27FC236}">
                <a16:creationId xmlns:a16="http://schemas.microsoft.com/office/drawing/2014/main" xmlns="" id="{D975F24D-9864-4C22-958D-21FA5BC06CF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3942917" y="1557438"/>
            <a:ext cx="387500" cy="387500"/>
          </a:xfrm>
          <a:prstGeom prst="rect">
            <a:avLst/>
          </a:prstGeom>
        </p:spPr>
      </p:pic>
      <p:pic>
        <p:nvPicPr>
          <p:cNvPr id="10" name="Tractor Fill" descr="Tractor with solid fill">
            <a:extLst>
              <a:ext uri="{FF2B5EF4-FFF2-40B4-BE49-F238E27FC236}">
                <a16:creationId xmlns:a16="http://schemas.microsoft.com/office/drawing/2014/main" xmlns="" id="{318A16F0-DA6E-4731-8992-FAEEC7C7D3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3954312" y="2286335"/>
            <a:ext cx="387500" cy="387500"/>
          </a:xfrm>
          <a:prstGeom prst="rect">
            <a:avLst/>
          </a:prstGeom>
        </p:spPr>
      </p:pic>
      <p:pic>
        <p:nvPicPr>
          <p:cNvPr id="14" name="Tractor" descr="Tractor outline">
            <a:hlinkClick r:id="rId8" action="ppaction://hlinksldjump"/>
            <a:extLst>
              <a:ext uri="{FF2B5EF4-FFF2-40B4-BE49-F238E27FC236}">
                <a16:creationId xmlns:a16="http://schemas.microsoft.com/office/drawing/2014/main" xmlns="" id="{51407348-B781-4578-A0FF-E0D15EDD098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3952442" y="2292570"/>
            <a:ext cx="387500" cy="387500"/>
          </a:xfrm>
          <a:prstGeom prst="rect">
            <a:avLst/>
          </a:prstGeom>
        </p:spPr>
      </p:pic>
      <p:pic>
        <p:nvPicPr>
          <p:cNvPr id="16" name="Hand Fill" descr="Open hand with plant with solid fill">
            <a:extLst>
              <a:ext uri="{FF2B5EF4-FFF2-40B4-BE49-F238E27FC236}">
                <a16:creationId xmlns:a16="http://schemas.microsoft.com/office/drawing/2014/main" xmlns="" id="{143A58A3-902C-4813-B87C-57649CAEF0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3948910" y="3740667"/>
            <a:ext cx="387500" cy="387500"/>
          </a:xfrm>
          <a:prstGeom prst="rect">
            <a:avLst/>
          </a:prstGeom>
        </p:spPr>
      </p:pic>
      <p:pic>
        <p:nvPicPr>
          <p:cNvPr id="20" name="Hand" descr="Open hand with plant outline">
            <a:hlinkClick r:id="rId12" action="ppaction://hlinksldjump"/>
            <a:extLst>
              <a:ext uri="{FF2B5EF4-FFF2-40B4-BE49-F238E27FC236}">
                <a16:creationId xmlns:a16="http://schemas.microsoft.com/office/drawing/2014/main" xmlns="" id="{DDCF4A3E-A397-4FCB-A4C7-10B6A046BF7D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3952442" y="3743784"/>
            <a:ext cx="387500" cy="387500"/>
          </a:xfrm>
          <a:prstGeom prst="rect">
            <a:avLst/>
          </a:prstGeom>
        </p:spPr>
      </p:pic>
      <p:pic>
        <p:nvPicPr>
          <p:cNvPr id="18" name="Tree Fill" descr="Deciduous tree with solid fill">
            <a:extLst>
              <a:ext uri="{FF2B5EF4-FFF2-40B4-BE49-F238E27FC236}">
                <a16:creationId xmlns:a16="http://schemas.microsoft.com/office/drawing/2014/main" xmlns="" id="{DCC3BAE5-4990-4A0B-BAE1-4C1A2CD281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3945660" y="3013501"/>
            <a:ext cx="387500" cy="387500"/>
          </a:xfrm>
          <a:prstGeom prst="rect">
            <a:avLst/>
          </a:prstGeom>
        </p:spPr>
      </p:pic>
      <p:pic>
        <p:nvPicPr>
          <p:cNvPr id="22" name="Tree" descr="Deciduous tree outline">
            <a:hlinkClick r:id="rId16" action="ppaction://hlinksldjump"/>
            <a:extLst>
              <a:ext uri="{FF2B5EF4-FFF2-40B4-BE49-F238E27FC236}">
                <a16:creationId xmlns:a16="http://schemas.microsoft.com/office/drawing/2014/main" xmlns="" id="{B6B76246-210C-4971-8084-4257A30DDA76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3952442" y="3018177"/>
            <a:ext cx="387500" cy="387500"/>
          </a:xfrm>
          <a:prstGeom prst="rect">
            <a:avLst/>
          </a:prstGeom>
        </p:spPr>
      </p:pic>
      <p:pic>
        <p:nvPicPr>
          <p:cNvPr id="24" name="Cloud Fill" descr="Rain with solid fill">
            <a:extLst>
              <a:ext uri="{FF2B5EF4-FFF2-40B4-BE49-F238E27FC236}">
                <a16:creationId xmlns:a16="http://schemas.microsoft.com/office/drawing/2014/main" xmlns="" id="{4D731872-43FA-4A1F-BCD5-5756AB2A1120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3948910" y="5195000"/>
            <a:ext cx="387500" cy="387500"/>
          </a:xfrm>
          <a:prstGeom prst="rect">
            <a:avLst/>
          </a:prstGeom>
        </p:spPr>
      </p:pic>
      <p:pic>
        <p:nvPicPr>
          <p:cNvPr id="26" name="Cloud" descr="Rain outline">
            <a:hlinkClick r:id="rId21" action="ppaction://hlinksldjump"/>
            <a:extLst>
              <a:ext uri="{FF2B5EF4-FFF2-40B4-BE49-F238E27FC236}">
                <a16:creationId xmlns:a16="http://schemas.microsoft.com/office/drawing/2014/main" xmlns="" id="{F30D5693-B653-4FE1-BAF1-A15FFB120B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>
            <a:off x="3952442" y="5195000"/>
            <a:ext cx="387500" cy="387500"/>
          </a:xfrm>
          <a:prstGeom prst="rect">
            <a:avLst/>
          </a:prstGeom>
        </p:spPr>
      </p:pic>
      <p:pic>
        <p:nvPicPr>
          <p:cNvPr id="28" name="Drop Fill" descr="Water with solid fill">
            <a:extLst>
              <a:ext uri="{FF2B5EF4-FFF2-40B4-BE49-F238E27FC236}">
                <a16:creationId xmlns:a16="http://schemas.microsoft.com/office/drawing/2014/main" xmlns="" id="{78005B2D-EFB4-48F2-A7AA-F1E6DE2357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3948910" y="4467833"/>
            <a:ext cx="387500" cy="387500"/>
          </a:xfrm>
          <a:prstGeom prst="rect">
            <a:avLst/>
          </a:prstGeom>
        </p:spPr>
      </p:pic>
      <p:pic>
        <p:nvPicPr>
          <p:cNvPr id="30" name="Drop" descr="Water outline">
            <a:hlinkClick r:id="rId24" action="ppaction://hlinksldjump"/>
            <a:extLst>
              <a:ext uri="{FF2B5EF4-FFF2-40B4-BE49-F238E27FC236}">
                <a16:creationId xmlns:a16="http://schemas.microsoft.com/office/drawing/2014/main" xmlns="" id="{2E526F42-B4EF-438C-91A5-C4E2866E478F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6"/>
              </a:ext>
            </a:extLst>
          </a:blip>
          <a:stretch>
            <a:fillRect/>
          </a:stretch>
        </p:blipFill>
        <p:spPr>
          <a:xfrm>
            <a:off x="3952442" y="4469391"/>
            <a:ext cx="387500" cy="3875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AE989F68-01C8-48DC-B070-34059B2F57D8}"/>
              </a:ext>
            </a:extLst>
          </p:cNvPr>
          <p:cNvSpPr txBox="1"/>
          <p:nvPr/>
        </p:nvSpPr>
        <p:spPr>
          <a:xfrm>
            <a:off x="4257675" y="241300"/>
            <a:ext cx="3676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453823"/>
                </a:solidFill>
              </a:rPr>
              <a:t>Nature Based Solutions, Challenge 2: </a:t>
            </a:r>
          </a:p>
          <a:p>
            <a:pPr algn="ctr"/>
            <a:r>
              <a:rPr lang="en-GB" dirty="0">
                <a:solidFill>
                  <a:srgbClr val="453823"/>
                </a:solidFill>
              </a:rPr>
              <a:t>What is the best use for our land?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xmlns="" id="{7DF8D50F-9935-4000-949F-2489AB44939B}"/>
              </a:ext>
            </a:extLst>
          </p:cNvPr>
          <p:cNvSpPr/>
          <p:nvPr/>
        </p:nvSpPr>
        <p:spPr>
          <a:xfrm>
            <a:off x="4357688" y="1181100"/>
            <a:ext cx="3476625" cy="4686300"/>
          </a:xfrm>
          <a:prstGeom prst="roundRect">
            <a:avLst>
              <a:gd name="adj" fmla="val 7169"/>
            </a:avLst>
          </a:prstGeom>
          <a:blipFill>
            <a:blip r:embed="rId27"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xmlns="" id="{78574B19-889A-4F8C-BA0A-D27D378230C7}"/>
              </a:ext>
            </a:extLst>
          </p:cNvPr>
          <p:cNvSpPr/>
          <p:nvPr/>
        </p:nvSpPr>
        <p:spPr>
          <a:xfrm>
            <a:off x="3917100" y="1181100"/>
            <a:ext cx="3925301" cy="4686300"/>
          </a:xfrm>
          <a:prstGeom prst="roundRect">
            <a:avLst>
              <a:gd name="adj" fmla="val 7169"/>
            </a:avLst>
          </a:prstGeom>
          <a:noFill/>
          <a:ln w="19050">
            <a:solidFill>
              <a:srgbClr val="8F83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xmlns="" id="{9DA9760E-E3CE-4D10-87CE-C1EC270114CD}"/>
              </a:ext>
            </a:extLst>
          </p:cNvPr>
          <p:cNvSpPr/>
          <p:nvPr/>
        </p:nvSpPr>
        <p:spPr>
          <a:xfrm>
            <a:off x="4349900" y="1181100"/>
            <a:ext cx="3925301" cy="4686300"/>
          </a:xfrm>
          <a:prstGeom prst="roundRect">
            <a:avLst>
              <a:gd name="adj" fmla="val 7169"/>
            </a:avLst>
          </a:prstGeom>
          <a:noFill/>
          <a:ln w="19050">
            <a:solidFill>
              <a:srgbClr val="8F83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D201D53-34E2-4B71-9A3B-CDEB0ACBC868}"/>
              </a:ext>
            </a:extLst>
          </p:cNvPr>
          <p:cNvSpPr txBox="1"/>
          <p:nvPr/>
        </p:nvSpPr>
        <p:spPr>
          <a:xfrm>
            <a:off x="478971" y="887631"/>
            <a:ext cx="295915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i="0" dirty="0">
                <a:solidFill>
                  <a:srgbClr val="453823"/>
                </a:solidFill>
                <a:effectLst/>
                <a:latin typeface="Arial" panose="020B0604020202020204" pitchFamily="34" charset="0"/>
              </a:rPr>
              <a:t>£70-160 million.</a:t>
            </a:r>
          </a:p>
          <a:p>
            <a:r>
              <a:rPr lang="en-GB" b="0" i="0" dirty="0">
                <a:solidFill>
                  <a:srgbClr val="453823"/>
                </a:solidFill>
                <a:effectLst/>
                <a:latin typeface="Arial" panose="020B0604020202020204" pitchFamily="34" charset="0"/>
              </a:rPr>
              <a:t>Financial impact of 2011/2012 drought.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FCC7395-4453-448F-BA43-B69247E2303F}"/>
              </a:ext>
            </a:extLst>
          </p:cNvPr>
          <p:cNvSpPr txBox="1"/>
          <p:nvPr/>
        </p:nvSpPr>
        <p:spPr>
          <a:xfrm>
            <a:off x="477101" y="3013501"/>
            <a:ext cx="259805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453823"/>
                </a:solidFill>
                <a:latin typeface="Arial" panose="020B0604020202020204" pitchFamily="34" charset="0"/>
              </a:rPr>
              <a:t>30%</a:t>
            </a:r>
          </a:p>
          <a:p>
            <a:r>
              <a:rPr lang="en-GB" b="0" i="0" dirty="0">
                <a:solidFill>
                  <a:srgbClr val="453823"/>
                </a:solidFill>
                <a:effectLst/>
                <a:latin typeface="Arial" panose="020B0604020202020204" pitchFamily="34" charset="0"/>
              </a:rPr>
              <a:t>River flow </a:t>
            </a:r>
            <a:r>
              <a:rPr lang="en-GB" dirty="0">
                <a:solidFill>
                  <a:srgbClr val="453823"/>
                </a:solidFill>
                <a:latin typeface="Arial" panose="020B0604020202020204" pitchFamily="34" charset="0"/>
              </a:rPr>
              <a:t>decrease during dry periods, given a 2°C increase in global temperature.</a:t>
            </a:r>
            <a:endParaRPr lang="en-GB" b="0" i="0" dirty="0">
              <a:solidFill>
                <a:srgbClr val="453823"/>
              </a:solidFill>
              <a:effectLst/>
              <a:latin typeface="Arial" panose="020B0604020202020204" pitchFamily="34" charset="0"/>
            </a:endParaRP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FAD8DE3-2C00-40B3-ADE1-FB9009AC21FE}"/>
              </a:ext>
            </a:extLst>
          </p:cNvPr>
          <p:cNvSpPr txBox="1"/>
          <p:nvPr/>
        </p:nvSpPr>
        <p:spPr>
          <a:xfrm>
            <a:off x="8708001" y="478971"/>
            <a:ext cx="300502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i="0" dirty="0">
                <a:solidFill>
                  <a:srgbClr val="453823"/>
                </a:solidFill>
                <a:effectLst/>
                <a:latin typeface="Arial" panose="020B0604020202020204" pitchFamily="34" charset="0"/>
              </a:rPr>
              <a:t>28%</a:t>
            </a:r>
          </a:p>
          <a:p>
            <a:r>
              <a:rPr lang="en-GB" dirty="0">
                <a:solidFill>
                  <a:srgbClr val="453823"/>
                </a:solidFill>
                <a:latin typeface="Arial" panose="020B0604020202020204" pitchFamily="34" charset="0"/>
              </a:rPr>
              <a:t>Of all abstracted water comes from farm reservoirs, a significant increase since the droughts of the 1990’s.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3770D8E-374B-4BF6-8F70-F827BBBE4193}"/>
              </a:ext>
            </a:extLst>
          </p:cNvPr>
          <p:cNvSpPr txBox="1"/>
          <p:nvPr/>
        </p:nvSpPr>
        <p:spPr>
          <a:xfrm>
            <a:off x="8682472" y="3251200"/>
            <a:ext cx="30305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i="0" dirty="0">
                <a:solidFill>
                  <a:srgbClr val="453823"/>
                </a:solidFill>
                <a:effectLst/>
                <a:latin typeface="Arial" panose="020B0604020202020204" pitchFamily="34" charset="0"/>
              </a:rPr>
              <a:t>30b litres</a:t>
            </a:r>
          </a:p>
          <a:p>
            <a:r>
              <a:rPr lang="en-GB" b="0" i="0" dirty="0">
                <a:solidFill>
                  <a:srgbClr val="453823"/>
                </a:solidFill>
                <a:effectLst/>
                <a:latin typeface="Arial" panose="020B0604020202020204" pitchFamily="34" charset="0"/>
              </a:rPr>
              <a:t>Reduction in abstraction licences by the Environment Agency since 2008.</a:t>
            </a:r>
          </a:p>
        </p:txBody>
      </p:sp>
    </p:spTree>
    <p:extLst>
      <p:ext uri="{BB962C8B-B14F-4D97-AF65-F5344CB8AC3E}">
        <p14:creationId xmlns:p14="http://schemas.microsoft.com/office/powerpoint/2010/main" val="1351121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7694180A688845802A50A8CDC6F3E3" ma:contentTypeVersion="12" ma:contentTypeDescription="Create a new document." ma:contentTypeScope="" ma:versionID="9ed40705e05a0ca2268a926a3829781e">
  <xsd:schema xmlns:xsd="http://www.w3.org/2001/XMLSchema" xmlns:xs="http://www.w3.org/2001/XMLSchema" xmlns:p="http://schemas.microsoft.com/office/2006/metadata/properties" xmlns:ns2="9ef02c98-fd14-4d6d-aff8-6b7a361d0126" xmlns:ns3="8e81d20b-a9f7-4851-b87d-0ea8ec1a8844" targetNamespace="http://schemas.microsoft.com/office/2006/metadata/properties" ma:root="true" ma:fieldsID="0f40be4f778e3a0f08cba9157435a749" ns2:_="" ns3:_="">
    <xsd:import namespace="9ef02c98-fd14-4d6d-aff8-6b7a361d0126"/>
    <xsd:import namespace="8e81d20b-a9f7-4851-b87d-0ea8ec1a88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f02c98-fd14-4d6d-aff8-6b7a361d01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81d20b-a9f7-4851-b87d-0ea8ec1a884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B3E5A2A-764B-475E-928F-862242C2C2A4}"/>
</file>

<file path=customXml/itemProps2.xml><?xml version="1.0" encoding="utf-8"?>
<ds:datastoreItem xmlns:ds="http://schemas.openxmlformats.org/officeDocument/2006/customXml" ds:itemID="{A680DA7C-71DD-4B3C-B4E4-B446AB6DE0B4}"/>
</file>

<file path=customXml/itemProps3.xml><?xml version="1.0" encoding="utf-8"?>
<ds:datastoreItem xmlns:ds="http://schemas.openxmlformats.org/officeDocument/2006/customXml" ds:itemID="{CAF6CD5A-35FE-4137-A56D-72C509D52C55}"/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316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Slack-Lato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Larn</dc:creator>
  <cp:lastModifiedBy>Fidor, Dominik A</cp:lastModifiedBy>
  <cp:revision>18</cp:revision>
  <dcterms:created xsi:type="dcterms:W3CDTF">2021-03-17T11:33:10Z</dcterms:created>
  <dcterms:modified xsi:type="dcterms:W3CDTF">2021-03-17T16:03:55Z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0x010100237694180A688845802A50A8CDC6F3E3</vt:lpwstr>
  </property>
</Properties>
</file>