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F500-70EC-40ED-926E-2892177E3201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E41A-FD48-46E5-8417-40EB8FF3F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Goal</a:t>
            </a:r>
          </a:p>
          <a:p>
            <a:pPr marL="171450" indent="-171450">
              <a:buFontTx/>
              <a:buChar char="-"/>
            </a:pPr>
            <a:r>
              <a:rPr lang="en-GB" dirty="0"/>
              <a:t>Input data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Types of uncertainty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UK wide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Context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Purpose </a:t>
            </a:r>
            <a:r>
              <a:rPr lang="en-GB" dirty="0">
                <a:sym typeface="Wingdings" panose="05000000000000000000" pitchFamily="2" charset="2"/>
              </a:rPr>
              <a:t> making uncertainty in future flood risk clearer to stakeholders 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Why Swansea?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NRW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Growth area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Strategically significant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Why we chose extreme sea levels? </a:t>
            </a:r>
          </a:p>
          <a:p>
            <a:pPr marL="171450" indent="-171450">
              <a:buFontTx/>
              <a:buChar char="-"/>
            </a:pPr>
            <a:r>
              <a:rPr lang="en-GB" dirty="0"/>
              <a:t>Policy perspective </a:t>
            </a:r>
            <a:r>
              <a:rPr lang="en-GB" dirty="0">
                <a:sym typeface="Wingdings" panose="05000000000000000000" pitchFamily="2" charset="2"/>
              </a:rPr>
              <a:t> planning e.g. 1-in-200year </a:t>
            </a:r>
          </a:p>
          <a:p>
            <a:pPr marL="628650" lvl="1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Context for decision making</a:t>
            </a:r>
          </a:p>
          <a:p>
            <a:pPr marL="628650" lvl="1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Highlight Kevin Horsburgh 95</a:t>
            </a:r>
            <a:r>
              <a:rPr lang="en-GB" baseline="30000" dirty="0">
                <a:sym typeface="Wingdings" panose="05000000000000000000" pitchFamily="2" charset="2"/>
              </a:rPr>
              <a:t>th</a:t>
            </a:r>
            <a:r>
              <a:rPr lang="en-GB" dirty="0">
                <a:sym typeface="Wingdings" panose="05000000000000000000" pitchFamily="2" charset="2"/>
              </a:rPr>
              <a:t> percentile event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1" dirty="0"/>
              <a:t>Time horizons</a:t>
            </a:r>
            <a:r>
              <a:rPr lang="en-GB" dirty="0"/>
              <a:t>: Local government planning epoch end date (2025, 2055, 2100)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1" dirty="0"/>
              <a:t>Case Study location</a:t>
            </a:r>
            <a:r>
              <a:rPr lang="en-GB" dirty="0"/>
              <a:t>: Swansea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27432-CEB8-456E-9387-35DB6A01C2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5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4698-C67F-44BB-BA0F-B99C8DC7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E0D7-059C-41EF-A22D-F5E49EDD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C014-25B6-4AEA-9603-7757674C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89DE-EB23-46FC-BB7B-538DA39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DB2D-5CF9-488C-9402-B72303EC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21F0-78B8-4D52-8A28-6F67A9EF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8A97B-F2D0-4EEB-A8FB-2CFEE7372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DBCC-40F1-45F6-98A6-16A6FED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2AA4-B0BC-4969-B290-658B319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8C30-794B-4539-9806-DD679161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CD7BF-0906-4848-B602-84A801791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0A264-27B7-4A14-AE5A-D1918319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305B-0DCD-48DD-8F82-06C862C3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80BE-4B4D-4E8F-9558-1DA3A7AD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8E2F-C04A-4E0E-A9F0-F0A90607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287-3987-4A60-89BA-55FD7DD5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F629-01EC-404A-BB75-686557AE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79B4-6450-451B-9FB9-D4D097C2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2F5A-5F59-4DA7-9694-C05E69CD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AAE2-4AE8-4231-B616-0598FF7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5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874-D31A-4810-B782-374A332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5B06F-92D2-40D3-93D8-AD566322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FA82-E795-4B50-A0C6-A96B4B33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A3A1-6CFB-4416-8B36-C3ABA2CF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4EA7-2E1F-49AE-9BAB-5C75B329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1123-6B30-4D23-838A-4C959EBB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D442-507F-4D7B-8385-D7A8DD541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ADD2E-C604-4204-95E5-7A8C0905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C3DE-E282-44E3-BC63-84EED8B2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4071-3EFF-4ADA-A01F-A8C86DD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0F2D-3726-4F60-BE67-055173B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F560-47F0-4295-8220-FC2852D4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39B5-7202-477A-B623-1A6723D7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A42A-C4D2-4B3D-8567-761169DF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B1CB3-FC7C-4B02-A8DC-A7AE18417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D1E1C-40D2-4A23-B6E9-8F90FD614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66AE4-E9F0-44A6-BBA2-8D0D672D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D6D3A-DC66-4B7A-8842-0B862A5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50231-46F4-4D33-AA4A-AD4EA831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9170-8E53-47B8-A47B-4710F6D6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4BBA-50FE-449D-B4D5-6BDF81D5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BA001-744C-4311-9F74-1EA73B15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C47FE-678C-4038-A878-2862A57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2A60-6A33-4E38-84E5-BBD5D920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027AF-6944-4181-B607-0B0535DA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B8E8F-C196-4C07-A849-4B60DD9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98DD-B4EE-4519-B4D8-25C4CFC2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2DA8-608A-4BD3-9CAC-3A2E798F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C66F1-FE97-43F6-B61B-05554086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2B743-4D1B-4924-A6F7-F71C428B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E584-E6BF-463E-9226-B657E1F6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AC39-C067-4BB4-A5B9-D0880D8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52A1-A481-4D82-93F9-A0CB3B1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8007-50C8-4F3E-8786-C13A0B32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E852B-84FD-4C5D-8F3D-FC9835F1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F188-A8C7-407C-9BF4-BD63EE15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C430-2925-4887-A83D-0964053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2AA6-34E4-4130-8029-E16BCBC6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9C43F-2BA3-4181-80C7-0EB6D60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316-E621-4001-B076-81A8526B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9144-F35E-401F-AD70-55709A13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F6F3-D7F0-4E93-A1AC-8E32D086527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925D-FD5B-4D23-A77C-641108C46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B650-AEFB-413C-B321-2A6EC1AA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5F06-AE77-434A-B5BF-58775BA78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7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1700-7359-454B-8225-9D2EE85F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98" y="2973160"/>
            <a:ext cx="8922410" cy="2599803"/>
          </a:xfrm>
        </p:spPr>
        <p:txBody>
          <a:bodyPr>
            <a:normAutofit/>
          </a:bodyPr>
          <a:lstStyle/>
          <a:p>
            <a:r>
              <a:rPr lang="en-GB" sz="2000" dirty="0"/>
              <a:t>Projected future still water return level dataset used to visualise coastal flood risk</a:t>
            </a:r>
          </a:p>
          <a:p>
            <a:r>
              <a:rPr lang="en-GB" sz="2000" dirty="0"/>
              <a:t>Uncertainty in ESL using the 95% confidence interval in skew surge joint probability statistics </a:t>
            </a:r>
          </a:p>
          <a:p>
            <a:r>
              <a:rPr lang="en-GB" sz="2000" dirty="0"/>
              <a:t>Uncertainty from climate projections downscaling and ice melt considered using the 90% confidence interval in the RCP 2.6, 4.5 and 8.5 mean sea level projections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5A81D0-69F8-4C34-B024-589A2FEC628C}"/>
              </a:ext>
            </a:extLst>
          </p:cNvPr>
          <p:cNvSpPr txBox="1">
            <a:spLocks/>
          </p:cNvSpPr>
          <p:nvPr/>
        </p:nvSpPr>
        <p:spPr>
          <a:xfrm>
            <a:off x="377141" y="150523"/>
            <a:ext cx="3354181" cy="568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>
                <a:solidFill>
                  <a:schemeClr val="accent1">
                    <a:lumMod val="75000"/>
                  </a:schemeClr>
                </a:solidFill>
              </a:rPr>
              <a:t>Team UncertainSea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8746F-960D-4435-8160-591715C58FD1}"/>
              </a:ext>
            </a:extLst>
          </p:cNvPr>
          <p:cNvSpPr txBox="1"/>
          <p:nvPr/>
        </p:nvSpPr>
        <p:spPr>
          <a:xfrm>
            <a:off x="473465" y="1425773"/>
            <a:ext cx="5315755" cy="1200329"/>
          </a:xfrm>
          <a:custGeom>
            <a:avLst/>
            <a:gdLst>
              <a:gd name="connsiteX0" fmla="*/ 0 w 5315755"/>
              <a:gd name="connsiteY0" fmla="*/ 0 h 1200329"/>
              <a:gd name="connsiteX1" fmla="*/ 504997 w 5315755"/>
              <a:gd name="connsiteY1" fmla="*/ 0 h 1200329"/>
              <a:gd name="connsiteX2" fmla="*/ 1169466 w 5315755"/>
              <a:gd name="connsiteY2" fmla="*/ 0 h 1200329"/>
              <a:gd name="connsiteX3" fmla="*/ 1727620 w 5315755"/>
              <a:gd name="connsiteY3" fmla="*/ 0 h 1200329"/>
              <a:gd name="connsiteX4" fmla="*/ 2232617 w 5315755"/>
              <a:gd name="connsiteY4" fmla="*/ 0 h 1200329"/>
              <a:gd name="connsiteX5" fmla="*/ 2843929 w 5315755"/>
              <a:gd name="connsiteY5" fmla="*/ 0 h 1200329"/>
              <a:gd name="connsiteX6" fmla="*/ 3508398 w 5315755"/>
              <a:gd name="connsiteY6" fmla="*/ 0 h 1200329"/>
              <a:gd name="connsiteX7" fmla="*/ 4013395 w 5315755"/>
              <a:gd name="connsiteY7" fmla="*/ 0 h 1200329"/>
              <a:gd name="connsiteX8" fmla="*/ 4571549 w 5315755"/>
              <a:gd name="connsiteY8" fmla="*/ 0 h 1200329"/>
              <a:gd name="connsiteX9" fmla="*/ 5315755 w 5315755"/>
              <a:gd name="connsiteY9" fmla="*/ 0 h 1200329"/>
              <a:gd name="connsiteX10" fmla="*/ 5315755 w 5315755"/>
              <a:gd name="connsiteY10" fmla="*/ 564155 h 1200329"/>
              <a:gd name="connsiteX11" fmla="*/ 5315755 w 5315755"/>
              <a:gd name="connsiteY11" fmla="*/ 1200329 h 1200329"/>
              <a:gd name="connsiteX12" fmla="*/ 4704443 w 5315755"/>
              <a:gd name="connsiteY12" fmla="*/ 1200329 h 1200329"/>
              <a:gd name="connsiteX13" fmla="*/ 3933659 w 5315755"/>
              <a:gd name="connsiteY13" fmla="*/ 1200329 h 1200329"/>
              <a:gd name="connsiteX14" fmla="*/ 3322347 w 5315755"/>
              <a:gd name="connsiteY14" fmla="*/ 1200329 h 1200329"/>
              <a:gd name="connsiteX15" fmla="*/ 2711035 w 5315755"/>
              <a:gd name="connsiteY15" fmla="*/ 1200329 h 1200329"/>
              <a:gd name="connsiteX16" fmla="*/ 1940251 w 5315755"/>
              <a:gd name="connsiteY16" fmla="*/ 1200329 h 1200329"/>
              <a:gd name="connsiteX17" fmla="*/ 1328939 w 5315755"/>
              <a:gd name="connsiteY17" fmla="*/ 1200329 h 1200329"/>
              <a:gd name="connsiteX18" fmla="*/ 664469 w 5315755"/>
              <a:gd name="connsiteY18" fmla="*/ 1200329 h 1200329"/>
              <a:gd name="connsiteX19" fmla="*/ 0 w 5315755"/>
              <a:gd name="connsiteY19" fmla="*/ 1200329 h 1200329"/>
              <a:gd name="connsiteX20" fmla="*/ 0 w 5315755"/>
              <a:gd name="connsiteY20" fmla="*/ 624171 h 1200329"/>
              <a:gd name="connsiteX21" fmla="*/ 0 w 5315755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15755" h="1200329" fill="none" extrusionOk="0">
                <a:moveTo>
                  <a:pt x="0" y="0"/>
                </a:moveTo>
                <a:cubicBezTo>
                  <a:pt x="151851" y="1834"/>
                  <a:pt x="306755" y="-10359"/>
                  <a:pt x="504997" y="0"/>
                </a:cubicBezTo>
                <a:cubicBezTo>
                  <a:pt x="703239" y="10359"/>
                  <a:pt x="847021" y="18972"/>
                  <a:pt x="1169466" y="0"/>
                </a:cubicBezTo>
                <a:cubicBezTo>
                  <a:pt x="1491911" y="-18972"/>
                  <a:pt x="1473542" y="18410"/>
                  <a:pt x="1727620" y="0"/>
                </a:cubicBezTo>
                <a:cubicBezTo>
                  <a:pt x="1981698" y="-18410"/>
                  <a:pt x="2065687" y="20371"/>
                  <a:pt x="2232617" y="0"/>
                </a:cubicBezTo>
                <a:cubicBezTo>
                  <a:pt x="2399547" y="-20371"/>
                  <a:pt x="2718325" y="2465"/>
                  <a:pt x="2843929" y="0"/>
                </a:cubicBezTo>
                <a:cubicBezTo>
                  <a:pt x="2969533" y="-2465"/>
                  <a:pt x="3288797" y="9476"/>
                  <a:pt x="3508398" y="0"/>
                </a:cubicBezTo>
                <a:cubicBezTo>
                  <a:pt x="3727999" y="-9476"/>
                  <a:pt x="3844141" y="-12636"/>
                  <a:pt x="4013395" y="0"/>
                </a:cubicBezTo>
                <a:cubicBezTo>
                  <a:pt x="4182649" y="12636"/>
                  <a:pt x="4344146" y="-5211"/>
                  <a:pt x="4571549" y="0"/>
                </a:cubicBezTo>
                <a:cubicBezTo>
                  <a:pt x="4798952" y="5211"/>
                  <a:pt x="5087543" y="-28500"/>
                  <a:pt x="5315755" y="0"/>
                </a:cubicBezTo>
                <a:cubicBezTo>
                  <a:pt x="5338855" y="178827"/>
                  <a:pt x="5309899" y="352097"/>
                  <a:pt x="5315755" y="564155"/>
                </a:cubicBezTo>
                <a:cubicBezTo>
                  <a:pt x="5321611" y="776214"/>
                  <a:pt x="5298764" y="1018445"/>
                  <a:pt x="5315755" y="1200329"/>
                </a:cubicBezTo>
                <a:cubicBezTo>
                  <a:pt x="5077837" y="1176875"/>
                  <a:pt x="4967449" y="1184539"/>
                  <a:pt x="4704443" y="1200329"/>
                </a:cubicBezTo>
                <a:cubicBezTo>
                  <a:pt x="4441437" y="1216119"/>
                  <a:pt x="4296796" y="1186286"/>
                  <a:pt x="3933659" y="1200329"/>
                </a:cubicBezTo>
                <a:cubicBezTo>
                  <a:pt x="3570522" y="1214372"/>
                  <a:pt x="3548726" y="1214092"/>
                  <a:pt x="3322347" y="1200329"/>
                </a:cubicBezTo>
                <a:cubicBezTo>
                  <a:pt x="3095968" y="1186566"/>
                  <a:pt x="2888267" y="1199615"/>
                  <a:pt x="2711035" y="1200329"/>
                </a:cubicBezTo>
                <a:cubicBezTo>
                  <a:pt x="2533803" y="1201043"/>
                  <a:pt x="2214923" y="1210130"/>
                  <a:pt x="1940251" y="1200329"/>
                </a:cubicBezTo>
                <a:cubicBezTo>
                  <a:pt x="1665579" y="1190528"/>
                  <a:pt x="1476556" y="1221417"/>
                  <a:pt x="1328939" y="1200329"/>
                </a:cubicBezTo>
                <a:cubicBezTo>
                  <a:pt x="1181322" y="1179241"/>
                  <a:pt x="885498" y="1221117"/>
                  <a:pt x="664469" y="1200329"/>
                </a:cubicBezTo>
                <a:cubicBezTo>
                  <a:pt x="443440" y="1179542"/>
                  <a:pt x="296484" y="1198881"/>
                  <a:pt x="0" y="1200329"/>
                </a:cubicBezTo>
                <a:cubicBezTo>
                  <a:pt x="-26596" y="1014305"/>
                  <a:pt x="12459" y="890197"/>
                  <a:pt x="0" y="624171"/>
                </a:cubicBezTo>
                <a:cubicBezTo>
                  <a:pt x="-12459" y="358145"/>
                  <a:pt x="20590" y="204279"/>
                  <a:pt x="0" y="0"/>
                </a:cubicBezTo>
                <a:close/>
              </a:path>
              <a:path w="5315755" h="1200329" stroke="0" extrusionOk="0">
                <a:moveTo>
                  <a:pt x="0" y="0"/>
                </a:moveTo>
                <a:cubicBezTo>
                  <a:pt x="257078" y="2623"/>
                  <a:pt x="416287" y="15561"/>
                  <a:pt x="611312" y="0"/>
                </a:cubicBezTo>
                <a:cubicBezTo>
                  <a:pt x="806337" y="-15561"/>
                  <a:pt x="958526" y="-13632"/>
                  <a:pt x="1116309" y="0"/>
                </a:cubicBezTo>
                <a:cubicBezTo>
                  <a:pt x="1274092" y="13632"/>
                  <a:pt x="1676763" y="33199"/>
                  <a:pt x="1833935" y="0"/>
                </a:cubicBezTo>
                <a:cubicBezTo>
                  <a:pt x="1991107" y="-33199"/>
                  <a:pt x="2329412" y="22903"/>
                  <a:pt x="2551562" y="0"/>
                </a:cubicBezTo>
                <a:cubicBezTo>
                  <a:pt x="2773712" y="-22903"/>
                  <a:pt x="2926178" y="23919"/>
                  <a:pt x="3056559" y="0"/>
                </a:cubicBezTo>
                <a:cubicBezTo>
                  <a:pt x="3186940" y="-23919"/>
                  <a:pt x="3497655" y="-12291"/>
                  <a:pt x="3667871" y="0"/>
                </a:cubicBezTo>
                <a:cubicBezTo>
                  <a:pt x="3838087" y="12291"/>
                  <a:pt x="3949793" y="6835"/>
                  <a:pt x="4226025" y="0"/>
                </a:cubicBezTo>
                <a:cubicBezTo>
                  <a:pt x="4502257" y="-6835"/>
                  <a:pt x="4907777" y="20524"/>
                  <a:pt x="5315755" y="0"/>
                </a:cubicBezTo>
                <a:cubicBezTo>
                  <a:pt x="5339961" y="218530"/>
                  <a:pt x="5288653" y="416163"/>
                  <a:pt x="5315755" y="588161"/>
                </a:cubicBezTo>
                <a:cubicBezTo>
                  <a:pt x="5342857" y="760159"/>
                  <a:pt x="5328429" y="1049311"/>
                  <a:pt x="5315755" y="1200329"/>
                </a:cubicBezTo>
                <a:cubicBezTo>
                  <a:pt x="5100712" y="1191119"/>
                  <a:pt x="4879212" y="1218927"/>
                  <a:pt x="4598128" y="1200329"/>
                </a:cubicBezTo>
                <a:cubicBezTo>
                  <a:pt x="4317044" y="1181731"/>
                  <a:pt x="4134446" y="1224320"/>
                  <a:pt x="3933659" y="1200329"/>
                </a:cubicBezTo>
                <a:cubicBezTo>
                  <a:pt x="3732872" y="1176338"/>
                  <a:pt x="3613916" y="1183449"/>
                  <a:pt x="3428662" y="1200329"/>
                </a:cubicBezTo>
                <a:cubicBezTo>
                  <a:pt x="3243408" y="1217209"/>
                  <a:pt x="2981001" y="1196455"/>
                  <a:pt x="2711035" y="1200329"/>
                </a:cubicBezTo>
                <a:cubicBezTo>
                  <a:pt x="2441069" y="1204203"/>
                  <a:pt x="2317171" y="1196406"/>
                  <a:pt x="2206038" y="1200329"/>
                </a:cubicBezTo>
                <a:cubicBezTo>
                  <a:pt x="2094905" y="1204252"/>
                  <a:pt x="1758192" y="1186432"/>
                  <a:pt x="1541569" y="1200329"/>
                </a:cubicBezTo>
                <a:cubicBezTo>
                  <a:pt x="1324946" y="1214226"/>
                  <a:pt x="996457" y="1191710"/>
                  <a:pt x="823942" y="1200329"/>
                </a:cubicBezTo>
                <a:cubicBezTo>
                  <a:pt x="651427" y="1208948"/>
                  <a:pt x="251845" y="1211554"/>
                  <a:pt x="0" y="1200329"/>
                </a:cubicBezTo>
                <a:cubicBezTo>
                  <a:pt x="13775" y="987278"/>
                  <a:pt x="16394" y="726445"/>
                  <a:pt x="0" y="588161"/>
                </a:cubicBezTo>
                <a:cubicBezTo>
                  <a:pt x="-16394" y="449877"/>
                  <a:pt x="-19776" y="17415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89094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Visualise uncertainties in future Extreme Sea Level for stakeholders, </a:t>
            </a:r>
            <a:r>
              <a:rPr lang="en-GB" sz="2400" dirty="0">
                <a:sym typeface="Wingdings" panose="05000000000000000000" pitchFamily="2" charset="2"/>
              </a:rPr>
              <a:t>highlighting coastal flood risk is </a:t>
            </a:r>
            <a:r>
              <a:rPr lang="en-GB" sz="2400" dirty="0"/>
              <a:t>not binary.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BA7AB-82C5-47E6-83D7-97406D7AD713}"/>
              </a:ext>
            </a:extLst>
          </p:cNvPr>
          <p:cNvSpPr txBox="1"/>
          <p:nvPr/>
        </p:nvSpPr>
        <p:spPr>
          <a:xfrm>
            <a:off x="2793789" y="858852"/>
            <a:ext cx="215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F106F422-C399-4F9A-99C0-E15F8F75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322" y="804046"/>
            <a:ext cx="511483" cy="511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9A8A42-4279-49B1-B02A-D4FF5F5F0050}"/>
              </a:ext>
            </a:extLst>
          </p:cNvPr>
          <p:cNvSpPr/>
          <p:nvPr/>
        </p:nvSpPr>
        <p:spPr>
          <a:xfrm>
            <a:off x="6096000" y="163496"/>
            <a:ext cx="5821346" cy="2462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CEDA | Home">
            <a:extLst>
              <a:ext uri="{FF2B5EF4-FFF2-40B4-BE49-F238E27FC236}">
                <a16:creationId xmlns:a16="http://schemas.microsoft.com/office/drawing/2014/main" id="{F64F11C7-F0DA-4708-93EB-A770599E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16" y="2018930"/>
            <a:ext cx="151280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6A2BBF-F5CF-4553-BC81-43CCF8EFB3E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7781" y="2118986"/>
            <a:ext cx="1181912" cy="3533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E154FC-AF56-4470-9584-80125391B838}"/>
              </a:ext>
            </a:extLst>
          </p:cNvPr>
          <p:cNvSpPr/>
          <p:nvPr/>
        </p:nvSpPr>
        <p:spPr>
          <a:xfrm>
            <a:off x="9257291" y="802342"/>
            <a:ext cx="26600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UKCP18 sea level projections </a:t>
            </a:r>
            <a:br>
              <a:rPr lang="en-GB" sz="2800" dirty="0"/>
            </a:b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499FF-D1FB-4F29-9FBA-DC950EECF6A6}"/>
              </a:ext>
            </a:extLst>
          </p:cNvPr>
          <p:cNvSpPr/>
          <p:nvPr/>
        </p:nvSpPr>
        <p:spPr>
          <a:xfrm>
            <a:off x="6156035" y="683572"/>
            <a:ext cx="266005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Present Day Extreme Sea Levels</a:t>
            </a:r>
            <a:br>
              <a:rPr lang="en-GB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0D6A2-F8CF-4EAA-9FFE-C6A7F0D80597}"/>
              </a:ext>
            </a:extLst>
          </p:cNvPr>
          <p:cNvSpPr txBox="1"/>
          <p:nvPr/>
        </p:nvSpPr>
        <p:spPr>
          <a:xfrm>
            <a:off x="8590451" y="239289"/>
            <a:ext cx="215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A76AA1D5-7E8E-418A-92E8-EE956031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96" y="283563"/>
            <a:ext cx="403987" cy="403987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E7EAF2CE-5F06-4170-A118-3BE70F459160}"/>
              </a:ext>
            </a:extLst>
          </p:cNvPr>
          <p:cNvSpPr/>
          <p:nvPr/>
        </p:nvSpPr>
        <p:spPr>
          <a:xfrm>
            <a:off x="8845899" y="1023103"/>
            <a:ext cx="321547" cy="31989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C83E60-E2EC-4036-8DEE-F5E58A8476DB}"/>
              </a:ext>
            </a:extLst>
          </p:cNvPr>
          <p:cNvSpPr/>
          <p:nvPr/>
        </p:nvSpPr>
        <p:spPr>
          <a:xfrm>
            <a:off x="898174" y="5064176"/>
            <a:ext cx="5666295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/>
              <a:t>Time horizons</a:t>
            </a:r>
            <a:r>
              <a:rPr lang="en-GB" sz="2400" dirty="0"/>
              <a:t>: Shoreline management plan epoch end dates (2025, 2055, 2100)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4C951-8ACE-4A00-88F4-467AAAF63310}"/>
              </a:ext>
            </a:extLst>
          </p:cNvPr>
          <p:cNvSpPr/>
          <p:nvPr/>
        </p:nvSpPr>
        <p:spPr>
          <a:xfrm>
            <a:off x="6894407" y="5064176"/>
            <a:ext cx="3005952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/>
              <a:t>Case Study location</a:t>
            </a:r>
            <a:r>
              <a:rPr lang="en-GB" sz="2400" dirty="0"/>
              <a:t>: Swansea</a:t>
            </a:r>
          </a:p>
        </p:txBody>
      </p:sp>
      <p:pic>
        <p:nvPicPr>
          <p:cNvPr id="21" name="Picture 4" descr="Plain Uk Map - ClipArt Best">
            <a:extLst>
              <a:ext uri="{FF2B5EF4-FFF2-40B4-BE49-F238E27FC236}">
                <a16:creationId xmlns:a16="http://schemas.microsoft.com/office/drawing/2014/main" id="{255B6A6F-0E8E-4D62-A26D-6B85575B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700" y="3662972"/>
            <a:ext cx="1384137" cy="24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1B35543-D5CA-4E77-95E2-39A81D54AFA9}"/>
              </a:ext>
            </a:extLst>
          </p:cNvPr>
          <p:cNvSpPr/>
          <p:nvPr/>
        </p:nvSpPr>
        <p:spPr>
          <a:xfrm>
            <a:off x="9571104" y="5532377"/>
            <a:ext cx="860756" cy="20663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3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94180A688845802A50A8CDC6F3E3" ma:contentTypeVersion="12" ma:contentTypeDescription="Create a new document." ma:contentTypeScope="" ma:versionID="9ed40705e05a0ca2268a926a3829781e">
  <xsd:schema xmlns:xsd="http://www.w3.org/2001/XMLSchema" xmlns:xs="http://www.w3.org/2001/XMLSchema" xmlns:p="http://schemas.microsoft.com/office/2006/metadata/properties" xmlns:ns2="9ef02c98-fd14-4d6d-aff8-6b7a361d0126" xmlns:ns3="8e81d20b-a9f7-4851-b87d-0ea8ec1a8844" targetNamespace="http://schemas.microsoft.com/office/2006/metadata/properties" ma:root="true" ma:fieldsID="0f40be4f778e3a0f08cba9157435a749" ns2:_="" ns3:_="">
    <xsd:import namespace="9ef02c98-fd14-4d6d-aff8-6b7a361d0126"/>
    <xsd:import namespace="8e81d20b-a9f7-4851-b87d-0ea8ec1a8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02c98-fd14-4d6d-aff8-6b7a361d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d20b-a9f7-4851-b87d-0ea8ec1a8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45603B-E5A3-4E3B-B654-F47EA4D56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02c98-fd14-4d6d-aff8-6b7a361d0126"/>
    <ds:schemaRef ds:uri="8e81d20b-a9f7-4851-b87d-0ea8ec1a8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9F0F3-3F7B-4DC8-BF15-195BEE176A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FAB43-F218-4D31-A830-F465272EB73F}">
  <ds:schemaRefs>
    <ds:schemaRef ds:uri="http://purl.org/dc/dcmitype/"/>
    <ds:schemaRef ds:uri="http://schemas.microsoft.com/office/infopath/2007/PartnerControls"/>
    <ds:schemaRef ds:uri="9ef02c98-fd14-4d6d-aff8-6b7a361d012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e81d20b-a9f7-4851-b87d-0ea8ec1a884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Willis Towers Watson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Green, Rebecca</cp:lastModifiedBy>
  <cp:revision>2</cp:revision>
  <dcterms:created xsi:type="dcterms:W3CDTF">2021-03-17T14:57:32Z</dcterms:created>
  <dcterms:modified xsi:type="dcterms:W3CDTF">2021-03-24T08:34:16Z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thomas.perkins@willistowerswatson.com</vt:lpwstr>
  </property>
  <property fmtid="{D5CDD505-2E9C-101B-9397-08002B2CF9AE}" pid="5" name="MSIP_Label_9c700311-1b20-487f-9129-30717d50ca8e_SetDate">
    <vt:lpwstr>2021-03-17T14:57:39.4223025Z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2b940f83-40ba-4533-8260-b1bb3bf6e54b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thomas.perkins@willistowerswatson.com</vt:lpwstr>
  </property>
  <property fmtid="{D5CDD505-2E9C-101B-9397-08002B2CF9AE}" pid="13" name="MSIP_Label_d347b247-e90e-43a3-9d7b-004f14ae6873_SetDate">
    <vt:lpwstr>2021-03-17T14:57:39.4223025Z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2b940f83-40ba-4533-8260-b1bb3bf6e54b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  <property fmtid="{D5CDD505-2E9C-101B-9397-08002B2CF9AE}" pid="20" name="ContentTypeId">
    <vt:lpwstr>0x010100237694180A688845802A50A8CDC6F3E3</vt:lpwstr>
  </property>
</Properties>
</file>