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7030"/>
  </p:normalViewPr>
  <p:slideViewPr>
    <p:cSldViewPr snapToGrid="0">
      <p:cViewPr varScale="1">
        <p:scale>
          <a:sx n="214" d="100"/>
          <a:sy n="214" d="100"/>
        </p:scale>
        <p:origin x="149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8a89bd76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8a89bd76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Started by looking at overall UK land changes and at a large scale there were obvious changes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Then tried to zoom in on certain regions BUT we didn’t find anything particularly conclusive at a county scale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25613" y="930363"/>
            <a:ext cx="27936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8392"/>
              <a:buNone/>
            </a:pPr>
            <a:r>
              <a:rPr lang="en-GB" sz="1120" dirty="0"/>
              <a:t>Regional Land Use Changes: 1990 - 2015</a:t>
            </a:r>
            <a:endParaRPr sz="1120" dirty="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136845" y="1249544"/>
            <a:ext cx="3046970" cy="2775705"/>
            <a:chOff x="6434042" y="2749718"/>
            <a:chExt cx="2433099" cy="2260714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t="3288" r="19263"/>
            <a:stretch/>
          </p:blipFill>
          <p:spPr>
            <a:xfrm>
              <a:off x="6434042" y="2749718"/>
              <a:ext cx="1234425" cy="19555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3"/>
            <p:cNvSpPr/>
            <p:nvPr/>
          </p:nvSpPr>
          <p:spPr>
            <a:xfrm>
              <a:off x="7279575" y="4077932"/>
              <a:ext cx="305100" cy="3096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786680" y="4362592"/>
              <a:ext cx="305100" cy="3096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7918604" y="3237873"/>
              <a:ext cx="686100" cy="426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0" name="Google Shape;60;p13"/>
            <p:cNvPicPr preferRelativeResize="0"/>
            <p:nvPr/>
          </p:nvPicPr>
          <p:blipFill rotWithShape="1">
            <a:blip r:embed="rId4">
              <a:alphaModFix/>
            </a:blip>
            <a:srcRect l="80793"/>
            <a:stretch/>
          </p:blipFill>
          <p:spPr>
            <a:xfrm rot="5400000">
              <a:off x="7530328" y="3846847"/>
              <a:ext cx="305139" cy="20220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3"/>
            <p:cNvPicPr preferRelativeResize="0"/>
            <p:nvPr/>
          </p:nvPicPr>
          <p:blipFill rotWithShape="1">
            <a:blip r:embed="rId5">
              <a:alphaModFix/>
            </a:blip>
            <a:srcRect t="3288" r="20185"/>
            <a:stretch/>
          </p:blipFill>
          <p:spPr>
            <a:xfrm>
              <a:off x="7668011" y="2749718"/>
              <a:ext cx="1199130" cy="19555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/>
            <p:nvPr/>
          </p:nvSpPr>
          <p:spPr>
            <a:xfrm>
              <a:off x="6875539" y="3283921"/>
              <a:ext cx="404100" cy="400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317164" y="3993162"/>
              <a:ext cx="199500" cy="202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6809066" y="2721403"/>
            <a:ext cx="2334928" cy="2422097"/>
            <a:chOff x="4266275" y="111775"/>
            <a:chExt cx="4826226" cy="5006401"/>
          </a:xfrm>
        </p:grpSpPr>
        <p:pic>
          <p:nvPicPr>
            <p:cNvPr id="67" name="Google Shape;67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66275" y="111775"/>
              <a:ext cx="4751848" cy="24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266275" y="2556225"/>
              <a:ext cx="4826226" cy="25619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Google Shape;71;p13"/>
          <p:cNvGrpSpPr/>
          <p:nvPr/>
        </p:nvGrpSpPr>
        <p:grpSpPr>
          <a:xfrm>
            <a:off x="4828377" y="541171"/>
            <a:ext cx="4280159" cy="2122692"/>
            <a:chOff x="-3864231" y="964550"/>
            <a:chExt cx="7955685" cy="3945524"/>
          </a:xfrm>
        </p:grpSpPr>
        <p:pic>
          <p:nvPicPr>
            <p:cNvPr id="72" name="Google Shape;72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96174" y="964550"/>
              <a:ext cx="3895280" cy="3945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3"/>
            <p:cNvSpPr/>
            <p:nvPr/>
          </p:nvSpPr>
          <p:spPr>
            <a:xfrm>
              <a:off x="-3864231" y="2642680"/>
              <a:ext cx="1751039" cy="156352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 dirty="0"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000000"/>
                  </a:solidFill>
                  <a:latin typeface="Arial"/>
                </a:rPr>
                <a:t>Jan</a:t>
              </a:r>
            </a:p>
          </p:txBody>
        </p:sp>
      </p:grpSp>
      <p:pic>
        <p:nvPicPr>
          <p:cNvPr id="78" name="Google Shape;7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24396" y="2721405"/>
            <a:ext cx="1524539" cy="226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92425" y="399593"/>
            <a:ext cx="1388480" cy="226076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/>
          <p:nvPr/>
        </p:nvSpPr>
        <p:spPr>
          <a:xfrm>
            <a:off x="6809075" y="180028"/>
            <a:ext cx="2281330" cy="18022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66666"/>
                </a:solidFill>
                <a:latin typeface="Arial"/>
              </a:rPr>
              <a:t>Precipitation - Evaporation</a:t>
            </a:r>
          </a:p>
        </p:txBody>
      </p:sp>
      <p:sp>
        <p:nvSpPr>
          <p:cNvPr id="84" name="Google Shape;84;p13"/>
          <p:cNvSpPr/>
          <p:nvPr/>
        </p:nvSpPr>
        <p:spPr>
          <a:xfrm>
            <a:off x="3481875" y="2274979"/>
            <a:ext cx="1312500" cy="65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64800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has climate change affected agricultural choices?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0" y="3921884"/>
            <a:ext cx="5024396" cy="11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dirty="0"/>
              <a:t>Explaining these agricultural changes through climate drivers is inconclusive:</a:t>
            </a:r>
            <a:br>
              <a:rPr lang="en-GB" sz="1200" dirty="0"/>
            </a:br>
            <a:r>
              <a:rPr lang="en-GB" sz="1200" dirty="0"/>
              <a:t>- More detailed statistical analyses needed on a granular level</a:t>
            </a:r>
            <a:br>
              <a:rPr lang="en-GB" sz="1200" dirty="0"/>
            </a:br>
            <a:r>
              <a:rPr lang="en-GB" sz="1200" dirty="0"/>
              <a:t>- Assessing specific crop choices may provide stronger signal</a:t>
            </a:r>
            <a:br>
              <a:rPr lang="en-GB" sz="1200" dirty="0"/>
            </a:br>
            <a:br>
              <a:rPr lang="en-GB" sz="1200" dirty="0"/>
            </a:br>
            <a:r>
              <a:rPr lang="en-GB" sz="800" dirty="0"/>
              <a:t>Data: CEH Land Cover; ECMWF ERA5 Reanalysis</a:t>
            </a:r>
            <a:br>
              <a:rPr lang="en-GB" sz="800" dirty="0"/>
            </a:br>
            <a:endParaRPr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18B90-87A1-D449-96AB-1F8901F5C82E}"/>
              </a:ext>
            </a:extLst>
          </p:cNvPr>
          <p:cNvSpPr txBox="1"/>
          <p:nvPr/>
        </p:nvSpPr>
        <p:spPr>
          <a:xfrm>
            <a:off x="1068933" y="1612014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Arable </a:t>
            </a:r>
            <a:br>
              <a:rPr lang="en-US" sz="1000" dirty="0"/>
            </a:br>
            <a:r>
              <a:rPr lang="en-US" sz="1000" dirty="0"/>
              <a:t>Land </a:t>
            </a:r>
            <a:br>
              <a:rPr lang="en-US" sz="1000" dirty="0"/>
            </a:br>
            <a:r>
              <a:rPr lang="en-US" sz="1000" dirty="0"/>
              <a:t>Change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6C260F-E41E-CE41-B20E-76391C19F01B}"/>
              </a:ext>
            </a:extLst>
          </p:cNvPr>
          <p:cNvSpPr txBox="1"/>
          <p:nvPr/>
        </p:nvSpPr>
        <p:spPr>
          <a:xfrm>
            <a:off x="2528057" y="1596523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Grass </a:t>
            </a:r>
            <a:br>
              <a:rPr lang="en-US" sz="1000" dirty="0"/>
            </a:br>
            <a:r>
              <a:rPr lang="en-US" sz="1000" dirty="0"/>
              <a:t>Land </a:t>
            </a:r>
            <a:br>
              <a:rPr lang="en-US" sz="1000" dirty="0"/>
            </a:br>
            <a:r>
              <a:rPr lang="en-US" sz="1000" dirty="0"/>
              <a:t>Change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901CF2-E7B6-9C44-8F24-394C77AE4BC3}"/>
              </a:ext>
            </a:extLst>
          </p:cNvPr>
          <p:cNvSpPr txBox="1"/>
          <p:nvPr/>
        </p:nvSpPr>
        <p:spPr>
          <a:xfrm>
            <a:off x="5494009" y="305994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Soil</a:t>
            </a:r>
          </a:p>
          <a:p>
            <a:pPr algn="ctr"/>
            <a:r>
              <a:rPr lang="en-US" sz="1000" dirty="0"/>
              <a:t>Moisture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1EB276-E33F-AF49-B9B6-66C35EB14436}"/>
              </a:ext>
            </a:extLst>
          </p:cNvPr>
          <p:cNvSpPr txBox="1"/>
          <p:nvPr/>
        </p:nvSpPr>
        <p:spPr>
          <a:xfrm>
            <a:off x="5294622" y="799437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2m</a:t>
            </a:r>
          </a:p>
          <a:p>
            <a:pPr algn="ctr"/>
            <a:r>
              <a:rPr lang="en-US" sz="1000" dirty="0"/>
              <a:t>temperature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817DA6-732E-A249-8C9A-F19B068EDD2A}"/>
              </a:ext>
            </a:extLst>
          </p:cNvPr>
          <p:cNvSpPr txBox="1"/>
          <p:nvPr/>
        </p:nvSpPr>
        <p:spPr>
          <a:xfrm>
            <a:off x="7640295" y="417786"/>
            <a:ext cx="389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Jan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565200-3E58-8A47-B71A-8DF5584BE524}"/>
              </a:ext>
            </a:extLst>
          </p:cNvPr>
          <p:cNvSpPr txBox="1"/>
          <p:nvPr/>
        </p:nvSpPr>
        <p:spPr>
          <a:xfrm>
            <a:off x="8706967" y="40594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054F21-A17F-B548-8C3E-408E8842E024}"/>
              </a:ext>
            </a:extLst>
          </p:cNvPr>
          <p:cNvSpPr txBox="1"/>
          <p:nvPr/>
        </p:nvSpPr>
        <p:spPr>
          <a:xfrm>
            <a:off x="7661134" y="139047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Jul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857F40-56ED-F14C-B5BB-452851F0BC9A}"/>
              </a:ext>
            </a:extLst>
          </p:cNvPr>
          <p:cNvSpPr txBox="1"/>
          <p:nvPr/>
        </p:nvSpPr>
        <p:spPr>
          <a:xfrm>
            <a:off x="8699405" y="1390474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102A7C-D676-B648-A394-99A622B11056}"/>
              </a:ext>
            </a:extLst>
          </p:cNvPr>
          <p:cNvSpPr txBox="1"/>
          <p:nvPr/>
        </p:nvSpPr>
        <p:spPr>
          <a:xfrm>
            <a:off x="8727807" y="273439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Jul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BC7C63-D94A-3A4E-A3FB-AF23795BFB4D}"/>
              </a:ext>
            </a:extLst>
          </p:cNvPr>
          <p:cNvSpPr txBox="1"/>
          <p:nvPr/>
        </p:nvSpPr>
        <p:spPr>
          <a:xfrm>
            <a:off x="8714692" y="3966270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Sep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694180A688845802A50A8CDC6F3E3" ma:contentTypeVersion="12" ma:contentTypeDescription="Create a new document." ma:contentTypeScope="" ma:versionID="9ed40705e05a0ca2268a926a3829781e">
  <xsd:schema xmlns:xsd="http://www.w3.org/2001/XMLSchema" xmlns:xs="http://www.w3.org/2001/XMLSchema" xmlns:p="http://schemas.microsoft.com/office/2006/metadata/properties" xmlns:ns2="9ef02c98-fd14-4d6d-aff8-6b7a361d0126" xmlns:ns3="8e81d20b-a9f7-4851-b87d-0ea8ec1a8844" targetNamespace="http://schemas.microsoft.com/office/2006/metadata/properties" ma:root="true" ma:fieldsID="0f40be4f778e3a0f08cba9157435a749" ns2:_="" ns3:_="">
    <xsd:import namespace="9ef02c98-fd14-4d6d-aff8-6b7a361d0126"/>
    <xsd:import namespace="8e81d20b-a9f7-4851-b87d-0ea8ec1a88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02c98-fd14-4d6d-aff8-6b7a361d01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1d20b-a9f7-4851-b87d-0ea8ec1a884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B7B5F0-82DE-4F5A-AE41-3A49E27867F9}"/>
</file>

<file path=customXml/itemProps2.xml><?xml version="1.0" encoding="utf-8"?>
<ds:datastoreItem xmlns:ds="http://schemas.openxmlformats.org/officeDocument/2006/customXml" ds:itemID="{A1D064FC-C99F-41AE-BB17-0D7232B6958C}"/>
</file>

<file path=customXml/itemProps3.xml><?xml version="1.0" encoding="utf-8"?>
<ds:datastoreItem xmlns:ds="http://schemas.openxmlformats.org/officeDocument/2006/customXml" ds:itemID="{7BCDFEA8-335D-48F5-81E7-51DB28D425E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Macintosh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Regional Land Use Changes: 1990 - 2015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Regional Land Use Changes: 1990 - 2015</dc:title>
  <cp:lastModifiedBy>kevin.donkers@informaticslab.co.uk</cp:lastModifiedBy>
  <cp:revision>1</cp:revision>
  <dcterms:modified xsi:type="dcterms:W3CDTF">2021-03-17T17:28:49Z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0x010100237694180A688845802A50A8CDC6F3E3</vt:lpwstr>
  </property>
</Properties>
</file>