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333" r:id="rId5"/>
    <p:sldId id="360" r:id="rId6"/>
    <p:sldId id="355" r:id="rId7"/>
    <p:sldId id="356" r:id="rId8"/>
    <p:sldId id="357" r:id="rId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7A343-6599-49BD-B694-510789250024}">
          <p14:sldIdLst>
            <p14:sldId id="333"/>
            <p14:sldId id="360"/>
            <p14:sldId id="355"/>
            <p14:sldId id="356"/>
            <p14:sldId id="3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F79BE"/>
    <a:srgbClr val="CCFF33"/>
    <a:srgbClr val="FFFFFF"/>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A11CE1-ECAC-4105-9134-6EC53062C06B}" v="10" dt="2021-03-16T08:36:27.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p:restoredTop sz="88683" autoAdjust="0"/>
  </p:normalViewPr>
  <p:slideViewPr>
    <p:cSldViewPr snapToGrid="0">
      <p:cViewPr varScale="1">
        <p:scale>
          <a:sx n="75" d="100"/>
          <a:sy n="75" d="100"/>
        </p:scale>
        <p:origin x="84" y="768"/>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Hester" userId="4b768570-048f-402d-ae91-aa4823799bad" providerId="ADAL" clId="{D7A11CE1-ECAC-4105-9134-6EC53062C06B}"/>
    <pc:docChg chg="undo custSel modSld">
      <pc:chgData name="Alison Hester" userId="4b768570-048f-402d-ae91-aa4823799bad" providerId="ADAL" clId="{D7A11CE1-ECAC-4105-9134-6EC53062C06B}" dt="2021-03-16T08:36:27.957" v="414"/>
      <pc:docMkLst>
        <pc:docMk/>
      </pc:docMkLst>
      <pc:sldChg chg="addSp delSp modSp mod modAnim">
        <pc:chgData name="Alison Hester" userId="4b768570-048f-402d-ae91-aa4823799bad" providerId="ADAL" clId="{D7A11CE1-ECAC-4105-9134-6EC53062C06B}" dt="2021-03-16T08:36:27.957" v="414"/>
        <pc:sldMkLst>
          <pc:docMk/>
          <pc:sldMk cId="3856554303" sldId="355"/>
        </pc:sldMkLst>
        <pc:spChg chg="mod">
          <ac:chgData name="Alison Hester" userId="4b768570-048f-402d-ae91-aa4823799bad" providerId="ADAL" clId="{D7A11CE1-ECAC-4105-9134-6EC53062C06B}" dt="2021-03-16T08:28:57.795" v="115" actId="14100"/>
          <ac:spMkLst>
            <pc:docMk/>
            <pc:sldMk cId="3856554303" sldId="355"/>
            <ac:spMk id="2" creationId="{0822B01D-27BB-4C40-85AA-D5D5994977DB}"/>
          </ac:spMkLst>
        </pc:spChg>
        <pc:spChg chg="mod">
          <ac:chgData name="Alison Hester" userId="4b768570-048f-402d-ae91-aa4823799bad" providerId="ADAL" clId="{D7A11CE1-ECAC-4105-9134-6EC53062C06B}" dt="2021-03-16T08:31:57.435" v="147" actId="20577"/>
          <ac:spMkLst>
            <pc:docMk/>
            <pc:sldMk cId="3856554303" sldId="355"/>
            <ac:spMk id="4" creationId="{82215F04-71B1-4637-B00D-EEB8C9673AA2}"/>
          </ac:spMkLst>
        </pc:spChg>
        <pc:spChg chg="add del mod">
          <ac:chgData name="Alison Hester" userId="4b768570-048f-402d-ae91-aa4823799bad" providerId="ADAL" clId="{D7A11CE1-ECAC-4105-9134-6EC53062C06B}" dt="2021-03-16T08:27:48.068" v="104" actId="478"/>
          <ac:spMkLst>
            <pc:docMk/>
            <pc:sldMk cId="3856554303" sldId="355"/>
            <ac:spMk id="12" creationId="{992462AF-0CE4-49B9-8BF3-C2824E3D693C}"/>
          </ac:spMkLst>
        </pc:spChg>
        <pc:picChg chg="add del mod">
          <ac:chgData name="Alison Hester" userId="4b768570-048f-402d-ae91-aa4823799bad" providerId="ADAL" clId="{D7A11CE1-ECAC-4105-9134-6EC53062C06B}" dt="2021-03-16T08:28:40.004" v="113" actId="1076"/>
          <ac:picMkLst>
            <pc:docMk/>
            <pc:sldMk cId="3856554303" sldId="355"/>
            <ac:picMk id="6" creationId="{61E60C43-E77C-4AA9-98FC-3627C8849D89}"/>
          </ac:picMkLst>
        </pc:picChg>
        <pc:picChg chg="add del">
          <ac:chgData name="Alison Hester" userId="4b768570-048f-402d-ae91-aa4823799bad" providerId="ADAL" clId="{D7A11CE1-ECAC-4105-9134-6EC53062C06B}" dt="2021-03-16T08:25:21.062" v="82" actId="478"/>
          <ac:picMkLst>
            <pc:docMk/>
            <pc:sldMk cId="3856554303" sldId="355"/>
            <ac:picMk id="7" creationId="{831EE8D3-F82B-4AE1-A6ED-6BC80A3F4288}"/>
          </ac:picMkLst>
        </pc:picChg>
        <pc:picChg chg="del">
          <ac:chgData name="Alison Hester" userId="4b768570-048f-402d-ae91-aa4823799bad" providerId="ADAL" clId="{D7A11CE1-ECAC-4105-9134-6EC53062C06B}" dt="2021-03-16T08:20:41.842" v="5" actId="478"/>
          <ac:picMkLst>
            <pc:docMk/>
            <pc:sldMk cId="3856554303" sldId="355"/>
            <ac:picMk id="9" creationId="{167FB554-713A-4803-AEE0-59B3F9873AEB}"/>
          </ac:picMkLst>
        </pc:picChg>
        <pc:picChg chg="add mod modCrop">
          <ac:chgData name="Alison Hester" userId="4b768570-048f-402d-ae91-aa4823799bad" providerId="ADAL" clId="{D7A11CE1-ECAC-4105-9134-6EC53062C06B}" dt="2021-03-16T08:30:46.268" v="141" actId="732"/>
          <ac:picMkLst>
            <pc:docMk/>
            <pc:sldMk cId="3856554303" sldId="355"/>
            <ac:picMk id="10" creationId="{2B7A21F1-0EA5-4CFD-BECE-E2DEC0BDD9C6}"/>
          </ac:picMkLst>
        </pc:picChg>
        <pc:picChg chg="add del">
          <ac:chgData name="Alison Hester" userId="4b768570-048f-402d-ae91-aa4823799bad" providerId="ADAL" clId="{D7A11CE1-ECAC-4105-9134-6EC53062C06B}" dt="2021-03-16T08:24:07.282" v="72" actId="478"/>
          <ac:picMkLst>
            <pc:docMk/>
            <pc:sldMk cId="3856554303" sldId="355"/>
            <ac:picMk id="1026" creationId="{28C6A841-D05D-4D96-B0C5-4B7378EBD640}"/>
          </ac:picMkLst>
        </pc:picChg>
      </pc:sldChg>
      <pc:sldChg chg="modSp mod">
        <pc:chgData name="Alison Hester" userId="4b768570-048f-402d-ae91-aa4823799bad" providerId="ADAL" clId="{D7A11CE1-ECAC-4105-9134-6EC53062C06B}" dt="2021-03-16T08:35:24.848" v="409" actId="20577"/>
        <pc:sldMkLst>
          <pc:docMk/>
          <pc:sldMk cId="1952051948" sldId="356"/>
        </pc:sldMkLst>
        <pc:spChg chg="mod">
          <ac:chgData name="Alison Hester" userId="4b768570-048f-402d-ae91-aa4823799bad" providerId="ADAL" clId="{D7A11CE1-ECAC-4105-9134-6EC53062C06B}" dt="2021-03-16T08:35:24.848" v="409" actId="20577"/>
          <ac:spMkLst>
            <pc:docMk/>
            <pc:sldMk cId="1952051948" sldId="356"/>
            <ac:spMk id="2" creationId="{0822B01D-27BB-4C40-85AA-D5D5994977DB}"/>
          </ac:spMkLst>
        </pc:spChg>
        <pc:spChg chg="mod">
          <ac:chgData name="Alison Hester" userId="4b768570-048f-402d-ae91-aa4823799bad" providerId="ADAL" clId="{D7A11CE1-ECAC-4105-9134-6EC53062C06B}" dt="2021-03-16T08:32:59.869" v="226" actId="5793"/>
          <ac:spMkLst>
            <pc:docMk/>
            <pc:sldMk cId="1952051948" sldId="356"/>
            <ac:spMk id="4" creationId="{82215F04-71B1-4637-B00D-EEB8C9673AA2}"/>
          </ac:spMkLst>
        </pc:spChg>
      </pc:sldChg>
      <pc:sldChg chg="modSp mod">
        <pc:chgData name="Alison Hester" userId="4b768570-048f-402d-ae91-aa4823799bad" providerId="ADAL" clId="{D7A11CE1-ECAC-4105-9134-6EC53062C06B}" dt="2021-03-16T08:35:37.663" v="410" actId="255"/>
        <pc:sldMkLst>
          <pc:docMk/>
          <pc:sldMk cId="2931354971" sldId="357"/>
        </pc:sldMkLst>
        <pc:spChg chg="mod">
          <ac:chgData name="Alison Hester" userId="4b768570-048f-402d-ae91-aa4823799bad" providerId="ADAL" clId="{D7A11CE1-ECAC-4105-9134-6EC53062C06B}" dt="2021-03-16T08:35:18.346" v="401" actId="1076"/>
          <ac:spMkLst>
            <pc:docMk/>
            <pc:sldMk cId="2931354971" sldId="357"/>
            <ac:spMk id="2" creationId="{0822B01D-27BB-4C40-85AA-D5D5994977DB}"/>
          </ac:spMkLst>
        </pc:spChg>
        <pc:spChg chg="mod">
          <ac:chgData name="Alison Hester" userId="4b768570-048f-402d-ae91-aa4823799bad" providerId="ADAL" clId="{D7A11CE1-ECAC-4105-9134-6EC53062C06B}" dt="2021-03-16T08:35:37.663" v="410" actId="255"/>
          <ac:spMkLst>
            <pc:docMk/>
            <pc:sldMk cId="2931354971" sldId="357"/>
            <ac:spMk id="4" creationId="{82215F04-71B1-4637-B00D-EEB8C9673A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77F1-8A53-7A47-BB70-3D0C5F15E596}" type="datetimeFigureOut">
              <a:rPr lang="en-US" smtClean="0"/>
              <a:t>3/16/2021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635713-CD3E-6A48-ACEF-4C1C59D78C64}" type="slidenum">
              <a:rPr lang="en-US" smtClean="0"/>
              <a:t>‹#›</a:t>
            </a:fld>
            <a:endParaRPr lang="en-US"/>
          </a:p>
        </p:txBody>
      </p:sp>
    </p:spTree>
    <p:extLst>
      <p:ext uri="{BB962C8B-B14F-4D97-AF65-F5344CB8AC3E}">
        <p14:creationId xmlns:p14="http://schemas.microsoft.com/office/powerpoint/2010/main" val="264245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35713-CD3E-6A48-ACEF-4C1C59D78C64}" type="slidenum">
              <a:rPr lang="en-US" smtClean="0"/>
              <a:t>1</a:t>
            </a:fld>
            <a:endParaRPr lang="en-US"/>
          </a:p>
        </p:txBody>
      </p:sp>
    </p:spTree>
    <p:extLst>
      <p:ext uri="{BB962C8B-B14F-4D97-AF65-F5344CB8AC3E}">
        <p14:creationId xmlns:p14="http://schemas.microsoft.com/office/powerpoint/2010/main" val="5422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3635713-CD3E-6A48-ACEF-4C1C59D78C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9607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9144000" cy="51435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a:t>Presentation title</a:t>
            </a:r>
          </a:p>
        </p:txBody>
      </p:sp>
      <p:sp>
        <p:nvSpPr>
          <p:cNvPr id="23" name="Text Placeholder 22"/>
          <p:cNvSpPr>
            <a:spLocks noGrp="1"/>
          </p:cNvSpPr>
          <p:nvPr>
            <p:ph type="body" sz="quarter" idx="10" hasCustomPrompt="1"/>
          </p:nvPr>
        </p:nvSpPr>
        <p:spPr>
          <a:xfrm>
            <a:off x="197644" y="1761530"/>
            <a:ext cx="8438555" cy="611706"/>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 name="Footer Placeholder 1"/>
          <p:cNvSpPr>
            <a:spLocks noGrp="1"/>
          </p:cNvSpPr>
          <p:nvPr>
            <p:ph type="ftr" sz="quarter" idx="11"/>
          </p:nvPr>
        </p:nvSpPr>
        <p:spPr>
          <a:noFill/>
        </p:spPr>
        <p:txBody>
          <a:bodyPr/>
          <a:lstStyle>
            <a:lvl1pPr defTabSz="219075" hangingPunct="0">
              <a:defRPr>
                <a:solidFill>
                  <a:schemeClr val="accent6"/>
                </a:solidFill>
              </a:defRPr>
            </a:lvl1pPr>
          </a:lstStyle>
          <a:p>
            <a:r>
              <a:rPr lang="en-GB" kern="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354025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6" name="Text Placeholder 4"/>
          <p:cNvSpPr>
            <a:spLocks noGrp="1"/>
          </p:cNvSpPr>
          <p:nvPr>
            <p:ph type="body" sz="quarter" idx="13" hasCustomPrompt="1"/>
          </p:nvPr>
        </p:nvSpPr>
        <p:spPr>
          <a:xfrm>
            <a:off x="3127178"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8" name="Text Placeholder 4"/>
          <p:cNvSpPr>
            <a:spLocks noGrp="1"/>
          </p:cNvSpPr>
          <p:nvPr>
            <p:ph type="body" sz="quarter" idx="14" hasCustomPrompt="1"/>
          </p:nvPr>
        </p:nvSpPr>
        <p:spPr>
          <a:xfrm>
            <a:off x="6057306" y="176153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Tree>
    <p:extLst>
      <p:ext uri="{BB962C8B-B14F-4D97-AF65-F5344CB8AC3E}">
        <p14:creationId xmlns:p14="http://schemas.microsoft.com/office/powerpoint/2010/main" val="2422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0111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8948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748904"/>
            <a:ext cx="9144000" cy="3983236"/>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Tree>
    <p:extLst>
      <p:ext uri="{BB962C8B-B14F-4D97-AF65-F5344CB8AC3E}">
        <p14:creationId xmlns:p14="http://schemas.microsoft.com/office/powerpoint/2010/main" val="10516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61530"/>
            <a:ext cx="843736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42219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4403700" y="1770459"/>
            <a:ext cx="0" cy="2719072"/>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ext Placeholder 4"/>
          <p:cNvSpPr>
            <a:spLocks noGrp="1"/>
          </p:cNvSpPr>
          <p:nvPr>
            <p:ph type="body" sz="quarter" idx="12" hasCustomPrompt="1"/>
          </p:nvPr>
        </p:nvSpPr>
        <p:spPr>
          <a:xfrm>
            <a:off x="4585693"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15938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7124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3783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2937600" y="1756488"/>
            <a:ext cx="0" cy="27190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197644" y="1761530"/>
            <a:ext cx="257889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8"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9"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140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Slide title</a:t>
            </a:r>
            <a:endParaRPr lang="en-GB"/>
          </a:p>
        </p:txBody>
      </p:sp>
      <p:sp>
        <p:nvSpPr>
          <p:cNvPr id="14"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cxnSp>
        <p:nvCxnSpPr>
          <p:cNvPr id="15" name="Straight Connector 14"/>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5684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9914F-5364-9942-B7A0-40F9BAFCA4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54" y="762"/>
            <a:ext cx="9141290" cy="5141976"/>
          </a:xfrm>
          <a:prstGeom prst="rect">
            <a:avLst/>
          </a:prstGeom>
        </p:spPr>
      </p:pic>
      <p:sp>
        <p:nvSpPr>
          <p:cNvPr id="9" name="Rectangle 8">
            <a:extLst>
              <a:ext uri="{FF2B5EF4-FFF2-40B4-BE49-F238E27FC236}">
                <a16:creationId xmlns:a16="http://schemas.microsoft.com/office/drawing/2014/main" id="{15955CAA-213C-2A43-9DCF-B24D5E33A11D}"/>
              </a:ext>
            </a:extLst>
          </p:cNvPr>
          <p:cNvSpPr/>
          <p:nvPr userDrawn="1"/>
        </p:nvSpPr>
        <p:spPr>
          <a:xfrm>
            <a:off x="0"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B07356-B142-C04E-B615-2EE8731A1331}"/>
              </a:ext>
            </a:extLst>
          </p:cNvPr>
          <p:cNvSpPr/>
          <p:nvPr userDrawn="1"/>
        </p:nvSpPr>
        <p:spPr>
          <a:xfrm>
            <a:off x="-1355"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82534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21"/>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197645" y="1770460"/>
            <a:ext cx="5508427"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567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1" y="1761531"/>
            <a:ext cx="9144002" cy="339366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166122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195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19075"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7195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60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3306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1761530"/>
            <a:ext cx="9144002" cy="311557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t" anchorCtr="0"/>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07157" y="2021681"/>
            <a:ext cx="7975402" cy="270063"/>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4460" y="3131815"/>
            <a:ext cx="350571" cy="386900"/>
          </a:xfrm>
          <a:prstGeom prst="rect">
            <a:avLst/>
          </a:prstGeom>
          <a:ln w="12700">
            <a:miter lim="400000"/>
          </a:ln>
        </p:spPr>
      </p:pic>
      <p:pic>
        <p:nvPicPr>
          <p:cNvPr id="203" name="phone-ic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503" y="3675571"/>
            <a:ext cx="404486" cy="386900"/>
          </a:xfrm>
          <a:prstGeom prst="rect">
            <a:avLst/>
          </a:prstGeom>
          <a:ln w="12700">
            <a:miter lim="400000"/>
          </a:ln>
        </p:spPr>
      </p:pic>
      <p:pic>
        <p:nvPicPr>
          <p:cNvPr id="205" name="web-icon.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7503" y="2617307"/>
            <a:ext cx="404486" cy="343364"/>
          </a:xfrm>
          <a:prstGeom prst="rect">
            <a:avLst/>
          </a:prstGeom>
          <a:ln w="12700">
            <a:miter lim="400000"/>
          </a:ln>
        </p:spPr>
      </p:pic>
      <p:sp>
        <p:nvSpPr>
          <p:cNvPr id="2" name="Footer Placeholder 1"/>
          <p:cNvSpPr>
            <a:spLocks noGrp="1"/>
          </p:cNvSpPr>
          <p:nvPr>
            <p:ph type="ftr" sz="quarter" idx="17"/>
          </p:nvPr>
        </p:nvSpPr>
        <p:spPr/>
        <p:txBody>
          <a:bodyPr/>
          <a:lstStyle>
            <a:lvl1pPr algn="l"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527593" y="2571741"/>
            <a:ext cx="7837739" cy="415499"/>
          </a:xfrm>
          <a:prstGeom prst="rect">
            <a:avLst/>
          </a:prstGeom>
        </p:spPr>
        <p:txBody>
          <a:bodyPr lIns="270000" anchor="t">
            <a:spAutoFit/>
          </a:bodyPr>
          <a:lstStyle>
            <a:lvl1pPr marL="0" indent="0" defTabSz="342900">
              <a:lnSpc>
                <a:spcPct val="150000"/>
              </a:lnSpc>
              <a:spcBef>
                <a:spcPts val="300"/>
              </a:spcBef>
              <a:buSzTx/>
              <a:buNone/>
              <a:defRPr sz="15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534591" y="3107335"/>
            <a:ext cx="7830741" cy="415499"/>
          </a:xfrm>
          <a:prstGeom prst="rect">
            <a:avLst/>
          </a:prstGeom>
        </p:spPr>
        <p:txBody>
          <a:bodyPr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527593" y="3663112"/>
            <a:ext cx="1330302"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1733114" y="3663112"/>
            <a:ext cx="1691733" cy="415499"/>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3588088" y="3663112"/>
            <a:ext cx="1984929"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5429622" y="3663112"/>
            <a:ext cx="1691733" cy="761747"/>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8308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173788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6232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0559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0531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2A2A2A"/>
                </a:solidFill>
                <a:effectLst/>
                <a:uLnTx/>
                <a:uFillTx/>
                <a:latin typeface="Arial"/>
                <a:cs typeface="Arial"/>
                <a:sym typeface="Arial"/>
              </a:rPr>
              <a:t>Working together </a:t>
            </a:r>
            <a:br>
              <a:rPr kumimoji="0" sz="800" b="0" i="0" u="none" strike="noStrike" kern="0" cap="none" spc="0" normalizeH="0" baseline="0" noProof="0">
                <a:ln>
                  <a:noFill/>
                </a:ln>
                <a:solidFill>
                  <a:srgbClr val="2A2A2A"/>
                </a:solidFill>
                <a:effectLst/>
                <a:uLnTx/>
                <a:uFillTx/>
                <a:latin typeface="Arial"/>
                <a:cs typeface="Arial"/>
                <a:sym typeface="Arial"/>
              </a:rPr>
            </a:br>
            <a:r>
              <a:rPr kumimoji="0" sz="800"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70"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71"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2" name="Footer Placeholder 1"/>
          <p:cNvSpPr>
            <a:spLocks noGrp="1"/>
          </p:cNvSpPr>
          <p:nvPr>
            <p:ph type="ftr" sz="quarter" idx="16"/>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7"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9701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pic>
        <p:nvPicPr>
          <p:cNvPr id="14"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8"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151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FFFFFF"/>
                </a:solidFill>
                <a:effectLst/>
                <a:uLnTx/>
                <a:uFillTx/>
                <a:latin typeface="Arial"/>
                <a:cs typeface="Arial"/>
                <a:sym typeface="Arial"/>
              </a:rPr>
              <a:t>Working together </a:t>
            </a:r>
            <a:br>
              <a:rPr kumimoji="0" sz="800" b="0" i="0" u="none" strike="noStrike" kern="0" cap="none" spc="0" normalizeH="0" baseline="0" noProof="0">
                <a:ln>
                  <a:noFill/>
                </a:ln>
                <a:solidFill>
                  <a:srgbClr val="FFFFFF"/>
                </a:solidFill>
                <a:effectLst/>
                <a:uLnTx/>
                <a:uFillTx/>
                <a:latin typeface="Arial"/>
                <a:cs typeface="Arial"/>
                <a:sym typeface="Arial"/>
              </a:rPr>
            </a:br>
            <a:r>
              <a:rPr kumimoji="0" sz="800"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14"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5"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6"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pic>
        <p:nvPicPr>
          <p:cNvPr id="23"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0"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82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70460"/>
            <a:ext cx="8424863" cy="270510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 snow squall stable/stability </a:t>
            </a:r>
            <a:r>
              <a:rPr lang="en-GB" err="1"/>
              <a:t>stratiform</a:t>
            </a:r>
            <a:r>
              <a:rPr lang="en-GB"/>
              <a:t> summation layer amount sun pillar </a:t>
            </a:r>
            <a:r>
              <a:rPr lang="en-GB" err="1"/>
              <a:t>updraught</a:t>
            </a:r>
            <a:r>
              <a:rPr lang="en-GB"/>
              <a:t> upslope effect warning waterspout wind vane. </a:t>
            </a:r>
          </a:p>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a:t>
            </a:r>
          </a:p>
          <a:p>
            <a:pPr lvl="0"/>
            <a:endParaRPr lang="en-US"/>
          </a:p>
        </p:txBody>
      </p:sp>
    </p:spTree>
    <p:extLst>
      <p:ext uri="{BB962C8B-B14F-4D97-AF65-F5344CB8AC3E}">
        <p14:creationId xmlns:p14="http://schemas.microsoft.com/office/powerpoint/2010/main" val="38765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6" name="Text Placeholder 4"/>
          <p:cNvSpPr>
            <a:spLocks noGrp="1"/>
          </p:cNvSpPr>
          <p:nvPr>
            <p:ph type="body" sz="quarter" idx="13" hasCustomPrompt="1"/>
          </p:nvPr>
        </p:nvSpPr>
        <p:spPr>
          <a:xfrm>
            <a:off x="4585693"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Tree>
    <p:extLst>
      <p:ext uri="{BB962C8B-B14F-4D97-AF65-F5344CB8AC3E}">
        <p14:creationId xmlns:p14="http://schemas.microsoft.com/office/powerpoint/2010/main" val="1353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4732140"/>
            <a:ext cx="9144000" cy="411361"/>
          </a:xfrm>
          <a:prstGeom prst="rect">
            <a:avLst/>
          </a:prstGeom>
          <a:solidFill>
            <a:schemeClr val="bg1"/>
          </a:solidFill>
        </p:spPr>
        <p:txBody>
          <a:bodyPr vert="horz" lIns="252000" tIns="36000" rIns="68580" bIns="27000" rtlCol="0" anchor="ctr"/>
          <a:lstStyle>
            <a:lvl1pPr algn="l" defTabSz="219075" hangingPunct="0">
              <a:defRPr sz="800">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197644" y="1039783"/>
            <a:ext cx="8437500" cy="623248"/>
          </a:xfrm>
          <a:prstGeom prst="rect">
            <a:avLst/>
          </a:prstGeom>
        </p:spPr>
        <p:txBody>
          <a:bodyPr vert="horz" wrap="square" lIns="68580" tIns="34290" rIns="68580" bIns="34290" rtlCol="0" anchor="t" anchorCtr="0">
            <a:spAutoFit/>
          </a:bodyPr>
          <a:lstStyle/>
          <a:p>
            <a:r>
              <a:rPr lang="en-GB"/>
              <a:t>Click to edit Master title style</a:t>
            </a:r>
          </a:p>
        </p:txBody>
      </p:sp>
      <p:sp>
        <p:nvSpPr>
          <p:cNvPr id="2" name="Text Placeholder 1"/>
          <p:cNvSpPr>
            <a:spLocks noGrp="1"/>
          </p:cNvSpPr>
          <p:nvPr>
            <p:ph type="body" idx="1"/>
          </p:nvPr>
        </p:nvSpPr>
        <p:spPr>
          <a:xfrm>
            <a:off x="197644" y="1761531"/>
            <a:ext cx="4050507" cy="2704360"/>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spTree>
    <p:extLst>
      <p:ext uri="{BB962C8B-B14F-4D97-AF65-F5344CB8AC3E}">
        <p14:creationId xmlns:p14="http://schemas.microsoft.com/office/powerpoint/2010/main" val="180616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g"/><Relationship Id="rId9" Type="http://schemas.openxmlformats.org/officeDocument/2006/relationships/image" Target="../media/image16.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hyperlink" Target="https://www.sciencedirect.com/science/article/pii/S0048969716325578" TargetMode="External"/><Relationship Id="rId3" Type="http://schemas.openxmlformats.org/officeDocument/2006/relationships/hyperlink" Target="http://nar.hutton.ac.uk/dataset/spatial-datasets-for-glensaugh-research-farm" TargetMode="External"/><Relationship Id="rId7" Type="http://schemas.openxmlformats.org/officeDocument/2006/relationships/hyperlink" Target="https://www.hutton.ac.uk/learning/exploringscotland/land-capability-agriculture-scotland" TargetMode="External"/><Relationship Id="rId2" Type="http://schemas.openxmlformats.org/officeDocument/2006/relationships/hyperlink" Target="https://glensaugh.hutton.ac.uk/" TargetMode="External"/><Relationship Id="rId1" Type="http://schemas.openxmlformats.org/officeDocument/2006/relationships/slideLayout" Target="../slideLayouts/slideLayout8.xml"/><Relationship Id="rId6" Type="http://schemas.openxmlformats.org/officeDocument/2006/relationships/hyperlink" Target="http://sifss.hutton.ac.uk/SSKIB_Stats.php" TargetMode="External"/><Relationship Id="rId5" Type="http://schemas.openxmlformats.org/officeDocument/2006/relationships/hyperlink" Target="https://www.hutton.ac.uk/learning/soilshutton" TargetMode="External"/><Relationship Id="rId4" Type="http://schemas.openxmlformats.org/officeDocument/2006/relationships/hyperlink" Target="http://nar.hutton.ac.uk/organization/natural-asset-register?page=1" TargetMode="External"/><Relationship Id="rId9" Type="http://schemas.openxmlformats.org/officeDocument/2006/relationships/hyperlink" Target="https://www.hutton.ac.uk/"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mailto:cop26@metoffice.gov.uk"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0FC31F-387D-AE4C-B8D0-047F98E67C71}"/>
              </a:ext>
            </a:extLst>
          </p:cNvPr>
          <p:cNvSpPr/>
          <p:nvPr/>
        </p:nvSpPr>
        <p:spPr>
          <a:xfrm>
            <a:off x="244322" y="1182117"/>
            <a:ext cx="276490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D16498-0BE6-3847-BE9F-4909C8A116C8}"/>
              </a:ext>
            </a:extLst>
          </p:cNvPr>
          <p:cNvCxnSpPr/>
          <p:nvPr/>
        </p:nvCxnSpPr>
        <p:spPr>
          <a:xfrm>
            <a:off x="5519605" y="3809669"/>
            <a:ext cx="0" cy="33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BEBDD8-FAFD-154A-B461-789BEB64B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686" y="135345"/>
            <a:ext cx="680414" cy="431597"/>
          </a:xfrm>
          <a:prstGeom prst="rect">
            <a:avLst/>
          </a:prstGeom>
        </p:spPr>
      </p:pic>
      <p:pic>
        <p:nvPicPr>
          <p:cNvPr id="7" name="Picture 6">
            <a:extLst>
              <a:ext uri="{FF2B5EF4-FFF2-40B4-BE49-F238E27FC236}">
                <a16:creationId xmlns:a16="http://schemas.microsoft.com/office/drawing/2014/main" id="{D6512F0F-41F8-3A42-992D-13E66ED24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3249" y="1027657"/>
            <a:ext cx="555266" cy="361898"/>
          </a:xfrm>
          <a:prstGeom prst="rect">
            <a:avLst/>
          </a:prstGeom>
        </p:spPr>
      </p:pic>
      <p:pic>
        <p:nvPicPr>
          <p:cNvPr id="8" name="Picture 7">
            <a:extLst>
              <a:ext uri="{FF2B5EF4-FFF2-40B4-BE49-F238E27FC236}">
                <a16:creationId xmlns:a16="http://schemas.microsoft.com/office/drawing/2014/main" id="{AA6E1D44-B361-B945-9BE8-B5BE538D4A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4492" y="1444832"/>
            <a:ext cx="789425" cy="468581"/>
          </a:xfrm>
          <a:prstGeom prst="rect">
            <a:avLst/>
          </a:prstGeom>
        </p:spPr>
      </p:pic>
      <p:pic>
        <p:nvPicPr>
          <p:cNvPr id="13" name="Picture 12">
            <a:extLst>
              <a:ext uri="{FF2B5EF4-FFF2-40B4-BE49-F238E27FC236}">
                <a16:creationId xmlns:a16="http://schemas.microsoft.com/office/drawing/2014/main" id="{C00A856B-CEF3-CC4D-91C6-BF29179B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1287" y="2331493"/>
            <a:ext cx="499189" cy="382011"/>
          </a:xfrm>
          <a:prstGeom prst="rect">
            <a:avLst/>
          </a:prstGeom>
        </p:spPr>
      </p:pic>
      <p:pic>
        <p:nvPicPr>
          <p:cNvPr id="14" name="Picture 13">
            <a:extLst>
              <a:ext uri="{FF2B5EF4-FFF2-40B4-BE49-F238E27FC236}">
                <a16:creationId xmlns:a16="http://schemas.microsoft.com/office/drawing/2014/main" id="{7B63BDAA-79D3-BE48-B1FE-82151A586E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0521" y="1968690"/>
            <a:ext cx="220721" cy="291785"/>
          </a:xfrm>
          <a:prstGeom prst="rect">
            <a:avLst/>
          </a:prstGeom>
        </p:spPr>
      </p:pic>
      <p:pic>
        <p:nvPicPr>
          <p:cNvPr id="15" name="Picture 3">
            <a:extLst>
              <a:ext uri="{FF2B5EF4-FFF2-40B4-BE49-F238E27FC236}">
                <a16:creationId xmlns:a16="http://schemas.microsoft.com/office/drawing/2014/main" id="{4B1A009C-6346-1949-83BA-E963E5C64B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4513" y="3190881"/>
            <a:ext cx="552736" cy="30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C67ECE0-1730-E043-AB8F-EF7184D506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1932" y="3923891"/>
            <a:ext cx="737896" cy="268559"/>
          </a:xfrm>
          <a:prstGeom prst="rect">
            <a:avLst/>
          </a:prstGeom>
        </p:spPr>
      </p:pic>
      <p:pic>
        <p:nvPicPr>
          <p:cNvPr id="17" name="Picture 16">
            <a:extLst>
              <a:ext uri="{FF2B5EF4-FFF2-40B4-BE49-F238E27FC236}">
                <a16:creationId xmlns:a16="http://schemas.microsoft.com/office/drawing/2014/main" id="{96A30023-90EA-9A41-8321-C7B0A6103D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7374" y="3581388"/>
            <a:ext cx="937037" cy="256236"/>
          </a:xfrm>
          <a:prstGeom prst="rect">
            <a:avLst/>
          </a:prstGeom>
        </p:spPr>
      </p:pic>
      <p:pic>
        <p:nvPicPr>
          <p:cNvPr id="19" name="Picture 18">
            <a:extLst>
              <a:ext uri="{FF2B5EF4-FFF2-40B4-BE49-F238E27FC236}">
                <a16:creationId xmlns:a16="http://schemas.microsoft.com/office/drawing/2014/main" id="{C587DA4C-D8D9-3344-A0CE-4C276D64B3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160" y="4318875"/>
            <a:ext cx="562316" cy="187287"/>
          </a:xfrm>
          <a:prstGeom prst="rect">
            <a:avLst/>
          </a:prstGeom>
        </p:spPr>
      </p:pic>
      <p:pic>
        <p:nvPicPr>
          <p:cNvPr id="20" name="Picture 19" descr="A picture containing pie chart&#10;&#10;Description automatically generated">
            <a:extLst>
              <a:ext uri="{FF2B5EF4-FFF2-40B4-BE49-F238E27FC236}">
                <a16:creationId xmlns:a16="http://schemas.microsoft.com/office/drawing/2014/main" id="{2FCAF198-AAA9-1549-8742-444AC938585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3444" y="4628025"/>
            <a:ext cx="391747" cy="382011"/>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C544D557-2F1B-7043-9803-FCCB8FAB13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1530" y="686118"/>
            <a:ext cx="798705" cy="199677"/>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BC71FCB6-2BD6-5240-9F9F-45A3379C160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07374" y="2800316"/>
            <a:ext cx="937037" cy="238356"/>
          </a:xfrm>
          <a:prstGeom prst="rect">
            <a:avLst/>
          </a:prstGeom>
        </p:spPr>
      </p:pic>
      <p:sp>
        <p:nvSpPr>
          <p:cNvPr id="30" name="Rectangle 29">
            <a:extLst>
              <a:ext uri="{FF2B5EF4-FFF2-40B4-BE49-F238E27FC236}">
                <a16:creationId xmlns:a16="http://schemas.microsoft.com/office/drawing/2014/main" id="{9B077DE2-20FF-6041-A8DD-2C4A7C806834}"/>
              </a:ext>
            </a:extLst>
          </p:cNvPr>
          <p:cNvSpPr/>
          <p:nvPr/>
        </p:nvSpPr>
        <p:spPr>
          <a:xfrm>
            <a:off x="244322" y="2049863"/>
            <a:ext cx="1766533"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F7B9BD0-DAFA-3944-95C2-02463DB21BD0}"/>
              </a:ext>
            </a:extLst>
          </p:cNvPr>
          <p:cNvSpPr/>
          <p:nvPr/>
        </p:nvSpPr>
        <p:spPr>
          <a:xfrm>
            <a:off x="244322" y="2908278"/>
            <a:ext cx="353934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itle 4"/>
          <p:cNvSpPr>
            <a:spLocks noGrp="1"/>
          </p:cNvSpPr>
          <p:nvPr>
            <p:ph type="title" idx="4294967295"/>
          </p:nvPr>
        </p:nvSpPr>
        <p:spPr>
          <a:xfrm>
            <a:off x="305485" y="1144792"/>
            <a:ext cx="6996249" cy="2562240"/>
          </a:xfrm>
        </p:spPr>
        <p:txBody>
          <a:bodyPr/>
          <a:lstStyle/>
          <a:p>
            <a:r>
              <a:rPr lang="en-GB" sz="5400" b="1" dirty="0">
                <a:latin typeface="Arial" panose="020B0604020202020204" pitchFamily="34" charset="0"/>
                <a:cs typeface="Arial" panose="020B0604020202020204" pitchFamily="34" charset="0"/>
              </a:rPr>
              <a:t>Climate</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Data</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0C8C6A72-A8B3-3D4F-AA0A-1D92C63C6165}"/>
              </a:ext>
            </a:extLst>
          </p:cNvPr>
          <p:cNvSpPr/>
          <p:nvPr/>
        </p:nvSpPr>
        <p:spPr>
          <a:xfrm>
            <a:off x="244323" y="3804019"/>
            <a:ext cx="1855066"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itle 4">
            <a:extLst>
              <a:ext uri="{FF2B5EF4-FFF2-40B4-BE49-F238E27FC236}">
                <a16:creationId xmlns:a16="http://schemas.microsoft.com/office/drawing/2014/main" id="{DAB88E01-186B-E44E-8D00-CE20D7434331}"/>
              </a:ext>
            </a:extLst>
          </p:cNvPr>
          <p:cNvSpPr txBox="1">
            <a:spLocks/>
          </p:cNvSpPr>
          <p:nvPr/>
        </p:nvSpPr>
        <p:spPr>
          <a:xfrm>
            <a:off x="305486" y="3840498"/>
            <a:ext cx="1793902"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latin typeface="Arial" panose="020B0604020202020204" pitchFamily="34" charset="0"/>
                <a:cs typeface="Arial" panose="020B0604020202020204" pitchFamily="34" charset="0"/>
              </a:rPr>
              <a:t>16-17 March 2021</a:t>
            </a:r>
          </a:p>
        </p:txBody>
      </p:sp>
      <p:sp>
        <p:nvSpPr>
          <p:cNvPr id="21" name="Footer Placeholder 1">
            <a:extLst>
              <a:ext uri="{FF2B5EF4-FFF2-40B4-BE49-F238E27FC236}">
                <a16:creationId xmlns:a16="http://schemas.microsoft.com/office/drawing/2014/main" id="{5162C145-83B2-7D47-AAEA-53E58F8F96E5}"/>
              </a:ext>
            </a:extLst>
          </p:cNvPr>
          <p:cNvSpPr txBox="1">
            <a:spLocks/>
          </p:cNvSpPr>
          <p:nvPr/>
        </p:nvSpPr>
        <p:spPr>
          <a:xfrm>
            <a:off x="161841" y="4819031"/>
            <a:ext cx="3188262" cy="191006"/>
          </a:xfrm>
          <a:prstGeom prst="rect">
            <a:avLst/>
          </a:prstGeom>
          <a:noFill/>
        </p:spPr>
        <p:txBody>
          <a:bodyPr/>
          <a:lstStyle>
            <a:defPPr>
              <a:defRPr lang="en-US"/>
            </a:defPPr>
            <a:lvl1pPr marL="0" algn="l" defTabSz="219075" rtl="0" eaLnBrk="1" latinLnBrk="0" hangingPunct="0">
              <a:defRPr sz="1400" kern="1200">
                <a:solidFill>
                  <a:schemeClr val="accent6"/>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GB" sz="800" kern="0" dirty="0" err="1">
                <a:solidFill>
                  <a:schemeClr val="bg2"/>
                </a:solidFill>
                <a:sym typeface="Helvetica Light"/>
              </a:rPr>
              <a:t>www.metoffice.gov.uk</a:t>
            </a:r>
            <a:r>
              <a:rPr lang="en-GB" sz="800" kern="0" dirty="0">
                <a:solidFill>
                  <a:schemeClr val="bg2"/>
                </a:solidFill>
                <a:sym typeface="Helvetica Light"/>
              </a:rPr>
              <a:t>	|   © Crown Copyright 2021, Met Office</a:t>
            </a:r>
          </a:p>
        </p:txBody>
      </p:sp>
    </p:spTree>
    <p:extLst>
      <p:ext uri="{BB962C8B-B14F-4D97-AF65-F5344CB8AC3E}">
        <p14:creationId xmlns:p14="http://schemas.microsoft.com/office/powerpoint/2010/main" val="31296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D5A90F-D9A7-D64F-93A7-F55529184071}"/>
              </a:ext>
            </a:extLst>
          </p:cNvPr>
          <p:cNvSpPr/>
          <p:nvPr/>
        </p:nvSpPr>
        <p:spPr>
          <a:xfrm>
            <a:off x="0" y="-1"/>
            <a:ext cx="9144000" cy="5143501"/>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3" name="Rectangle 22">
            <a:extLst>
              <a:ext uri="{FF2B5EF4-FFF2-40B4-BE49-F238E27FC236}">
                <a16:creationId xmlns:a16="http://schemas.microsoft.com/office/drawing/2014/main" id="{349F7E95-1F3D-D74D-9A26-5691B16BB608}"/>
              </a:ext>
            </a:extLst>
          </p:cNvPr>
          <p:cNvSpPr/>
          <p:nvPr/>
        </p:nvSpPr>
        <p:spPr>
          <a:xfrm>
            <a:off x="244323" y="1182118"/>
            <a:ext cx="4699912"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4" name="Rectangle 23">
            <a:extLst>
              <a:ext uri="{FF2B5EF4-FFF2-40B4-BE49-F238E27FC236}">
                <a16:creationId xmlns:a16="http://schemas.microsoft.com/office/drawing/2014/main" id="{639E04D8-B630-4245-B057-75717234EBD0}"/>
              </a:ext>
            </a:extLst>
          </p:cNvPr>
          <p:cNvSpPr/>
          <p:nvPr/>
        </p:nvSpPr>
        <p:spPr>
          <a:xfrm>
            <a:off x="244323" y="2049864"/>
            <a:ext cx="3389002"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6" name="Rectangle 25">
            <a:extLst>
              <a:ext uri="{FF2B5EF4-FFF2-40B4-BE49-F238E27FC236}">
                <a16:creationId xmlns:a16="http://schemas.microsoft.com/office/drawing/2014/main" id="{A34B5B89-2D84-1A45-B432-37A41AD657D4}"/>
              </a:ext>
            </a:extLst>
          </p:cNvPr>
          <p:cNvSpPr/>
          <p:nvPr/>
        </p:nvSpPr>
        <p:spPr>
          <a:xfrm>
            <a:off x="3897356" y="2029076"/>
            <a:ext cx="3254170" cy="77076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r>
              <a:rPr lang="en-GB" sz="1400" dirty="0">
                <a:effectLst/>
                <a:latin typeface="Calibri" panose="020F0502020204030204" pitchFamily="34" charset="0"/>
                <a:ea typeface="Calibri" panose="020F0502020204030204" pitchFamily="34" charset="0"/>
              </a:rPr>
              <a:t>Nature Based Solutions for achieving multiple objectives from land</a:t>
            </a:r>
            <a:endParaRPr lang="en-US" dirty="0">
              <a:solidFill>
                <a:srgbClr val="2A2A2A"/>
              </a:solidFill>
              <a:latin typeface="Arial"/>
            </a:endParaRPr>
          </a:p>
        </p:txBody>
      </p:sp>
      <p:sp>
        <p:nvSpPr>
          <p:cNvPr id="27" name="Title 4">
            <a:extLst>
              <a:ext uri="{FF2B5EF4-FFF2-40B4-BE49-F238E27FC236}">
                <a16:creationId xmlns:a16="http://schemas.microsoft.com/office/drawing/2014/main" id="{6F27E7D2-3DCC-A04C-8E63-5CBBC1E9AB5B}"/>
              </a:ext>
            </a:extLst>
          </p:cNvPr>
          <p:cNvSpPr txBox="1">
            <a:spLocks/>
          </p:cNvSpPr>
          <p:nvPr/>
        </p:nvSpPr>
        <p:spPr>
          <a:xfrm>
            <a:off x="305487" y="2982083"/>
            <a:ext cx="3865584" cy="561692"/>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defTabSz="219070"/>
            <a:r>
              <a:rPr lang="en-GB" sz="1600" kern="0" dirty="0">
                <a:solidFill>
                  <a:srgbClr val="2A2A2A"/>
                </a:solidFill>
                <a:latin typeface="Arial" panose="020B0604020202020204" pitchFamily="34" charset="0"/>
                <a:cs typeface="Arial" panose="020B0604020202020204" pitchFamily="34" charset="0"/>
              </a:rPr>
              <a:t>Dr Mike Rivington, Land Use Systems Modeller, The James Hutton Institute  </a:t>
            </a:r>
          </a:p>
        </p:txBody>
      </p:sp>
      <p:sp>
        <p:nvSpPr>
          <p:cNvPr id="32" name="Title 4">
            <a:extLst>
              <a:ext uri="{FF2B5EF4-FFF2-40B4-BE49-F238E27FC236}">
                <a16:creationId xmlns:a16="http://schemas.microsoft.com/office/drawing/2014/main" id="{55521E4A-E9D8-F24D-B7E2-DE1BDD22E1F1}"/>
              </a:ext>
            </a:extLst>
          </p:cNvPr>
          <p:cNvSpPr txBox="1">
            <a:spLocks/>
          </p:cNvSpPr>
          <p:nvPr/>
        </p:nvSpPr>
        <p:spPr>
          <a:xfrm>
            <a:off x="305486" y="1144792"/>
            <a:ext cx="6996249" cy="1731243"/>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defTabSz="219070"/>
            <a:r>
              <a:rPr lang="en-GB" sz="5400" b="1" kern="0" dirty="0">
                <a:solidFill>
                  <a:srgbClr val="FFFFFF"/>
                </a:solidFill>
                <a:latin typeface="Arial" panose="020B0604020202020204" pitchFamily="34" charset="0"/>
                <a:cs typeface="Arial" panose="020B0604020202020204" pitchFamily="34" charset="0"/>
              </a:rPr>
              <a:t>Nature Based</a:t>
            </a:r>
            <a:br>
              <a:rPr lang="en-GB" sz="5400" b="1" kern="0" dirty="0">
                <a:solidFill>
                  <a:srgbClr val="FFFFFF"/>
                </a:solidFill>
                <a:latin typeface="Arial" panose="020B0604020202020204" pitchFamily="34" charset="0"/>
                <a:cs typeface="Arial" panose="020B0604020202020204" pitchFamily="34" charset="0"/>
              </a:rPr>
            </a:br>
            <a:r>
              <a:rPr lang="en-GB" sz="5400" b="1" kern="0" dirty="0">
                <a:solidFill>
                  <a:srgbClr val="FFFFFF"/>
                </a:solidFill>
                <a:latin typeface="Arial" panose="020B0604020202020204" pitchFamily="34" charset="0"/>
                <a:cs typeface="Arial" panose="020B0604020202020204" pitchFamily="34" charset="0"/>
              </a:rPr>
              <a:t>Solutions</a:t>
            </a:r>
          </a:p>
        </p:txBody>
      </p:sp>
      <p:pic>
        <p:nvPicPr>
          <p:cNvPr id="30" name="MO_MASTER_for_dark_backg_RBG.png">
            <a:extLst>
              <a:ext uri="{FF2B5EF4-FFF2-40B4-BE49-F238E27FC236}">
                <a16:creationId xmlns:a16="http://schemas.microsoft.com/office/drawing/2014/main" id="{4899AFD8-2B94-DC40-88E5-769AB5358F0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grpSp>
        <p:nvGrpSpPr>
          <p:cNvPr id="3" name="Group 2">
            <a:extLst>
              <a:ext uri="{FF2B5EF4-FFF2-40B4-BE49-F238E27FC236}">
                <a16:creationId xmlns:a16="http://schemas.microsoft.com/office/drawing/2014/main" id="{4F1C3BF1-D8E0-6F40-A5FC-B611680D337C}"/>
              </a:ext>
            </a:extLst>
          </p:cNvPr>
          <p:cNvGrpSpPr/>
          <p:nvPr/>
        </p:nvGrpSpPr>
        <p:grpSpPr>
          <a:xfrm>
            <a:off x="5008970" y="3912831"/>
            <a:ext cx="3892269" cy="967578"/>
            <a:chOff x="5008970" y="3912831"/>
            <a:chExt cx="3892269" cy="967578"/>
          </a:xfrm>
        </p:grpSpPr>
        <p:sp>
          <p:nvSpPr>
            <p:cNvPr id="19" name="Rectangle 18">
              <a:extLst>
                <a:ext uri="{FF2B5EF4-FFF2-40B4-BE49-F238E27FC236}">
                  <a16:creationId xmlns:a16="http://schemas.microsoft.com/office/drawing/2014/main" id="{7AF4C1BD-A38C-BD4F-A249-F3AE7E40CF66}"/>
                </a:ext>
              </a:extLst>
            </p:cNvPr>
            <p:cNvSpPr/>
            <p:nvPr/>
          </p:nvSpPr>
          <p:spPr>
            <a:xfrm>
              <a:off x="5008970" y="3912831"/>
              <a:ext cx="3892269" cy="967578"/>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cxnSp>
          <p:nvCxnSpPr>
            <p:cNvPr id="5" name="Straight Connector 4">
              <a:extLst>
                <a:ext uri="{FF2B5EF4-FFF2-40B4-BE49-F238E27FC236}">
                  <a16:creationId xmlns:a16="http://schemas.microsoft.com/office/drawing/2014/main" id="{1CD5E431-53F8-1245-AE24-23DB24E9E372}"/>
                </a:ext>
              </a:extLst>
            </p:cNvPr>
            <p:cNvCxnSpPr>
              <a:cxnSpLocks/>
            </p:cNvCxnSpPr>
            <p:nvPr/>
          </p:nvCxnSpPr>
          <p:spPr>
            <a:xfrm>
              <a:off x="6457861" y="4031777"/>
              <a:ext cx="0" cy="718459"/>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B5B1165-3171-C141-96A8-77F48B350660}"/>
                </a:ext>
              </a:extLst>
            </p:cNvPr>
            <p:cNvCxnSpPr>
              <a:cxnSpLocks/>
            </p:cNvCxnSpPr>
            <p:nvPr/>
          </p:nvCxnSpPr>
          <p:spPr>
            <a:xfrm>
              <a:off x="7331801" y="4031777"/>
              <a:ext cx="0" cy="718459"/>
            </a:xfrm>
            <a:prstGeom prst="line">
              <a:avLst/>
            </a:prstGeom>
            <a:ln w="6350"/>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25587059-D2E9-9242-A489-4C6CA29AB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764" y="3999885"/>
              <a:ext cx="1110869" cy="850107"/>
            </a:xfrm>
            <a:prstGeom prst="rect">
              <a:avLst/>
            </a:prstGeom>
          </p:spPr>
        </p:pic>
        <p:pic>
          <p:nvPicPr>
            <p:cNvPr id="18" name="Picture 17">
              <a:extLst>
                <a:ext uri="{FF2B5EF4-FFF2-40B4-BE49-F238E27FC236}">
                  <a16:creationId xmlns:a16="http://schemas.microsoft.com/office/drawing/2014/main" id="{2D299F4C-E4F6-8F41-9270-83F6D0A5C9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345" y="4100276"/>
              <a:ext cx="491181" cy="649323"/>
            </a:xfrm>
            <a:prstGeom prst="rect">
              <a:avLst/>
            </a:prstGeom>
          </p:spPr>
        </p:pic>
        <p:pic>
          <p:nvPicPr>
            <p:cNvPr id="20" name="Picture 3">
              <a:extLst>
                <a:ext uri="{FF2B5EF4-FFF2-40B4-BE49-F238E27FC236}">
                  <a16:creationId xmlns:a16="http://schemas.microsoft.com/office/drawing/2014/main" id="{64F9A3DF-483D-C94C-B73A-A4AFCF9C09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2077" y="4083086"/>
              <a:ext cx="1230030" cy="68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4859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dirty="0">
                <a:solidFill>
                  <a:srgbClr val="2A2A2A"/>
                </a:solidFill>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06518" y="708302"/>
            <a:ext cx="5873658" cy="3996406"/>
          </a:xfrm>
        </p:spPr>
        <p:txBody>
          <a:bodyPr>
            <a:noAutofit/>
          </a:bodyPr>
          <a:lstStyle/>
          <a:p>
            <a:pPr marL="0" indent="0">
              <a:spcBef>
                <a:spcPts val="600"/>
              </a:spcBef>
              <a:buNone/>
            </a:pPr>
            <a:r>
              <a:rPr lang="en-US" sz="1200" dirty="0"/>
              <a:t>Land provides us with many multiple benefits (ecosystem services, including food, water, a place to live, recreation. </a:t>
            </a:r>
          </a:p>
          <a:p>
            <a:pPr marL="0" indent="0">
              <a:spcBef>
                <a:spcPts val="600"/>
              </a:spcBef>
              <a:buNone/>
            </a:pPr>
            <a:r>
              <a:rPr lang="en-US" sz="1200" dirty="0"/>
              <a:t>Land is however vulnerable to climate change, over-exploitation and unsustainable practices. Land can be a source of greenhouse gases or a sink for carbon. </a:t>
            </a:r>
          </a:p>
          <a:p>
            <a:pPr marL="0" indent="0">
              <a:spcBef>
                <a:spcPts val="600"/>
              </a:spcBef>
              <a:buNone/>
            </a:pPr>
            <a:r>
              <a:rPr lang="en-US" sz="1200" dirty="0"/>
              <a:t>How we manage land is therefore vital in the fight against climate change, as well as reversing biodiversity loss and ecosystem degradation.</a:t>
            </a:r>
          </a:p>
          <a:p>
            <a:pPr marL="0" indent="0">
              <a:spcBef>
                <a:spcPts val="600"/>
              </a:spcBef>
              <a:buNone/>
            </a:pPr>
            <a:r>
              <a:rPr lang="en-US" sz="1200" dirty="0"/>
              <a:t>Climate change is a known threat, but there is also an opportunity to use Nature Based Solutions to help adapt to impacts and achieve mitigation. This requires new approaches to land use and management.</a:t>
            </a:r>
          </a:p>
          <a:p>
            <a:pPr marL="0" indent="0">
              <a:spcBef>
                <a:spcPts val="600"/>
              </a:spcBef>
              <a:buNone/>
            </a:pPr>
            <a:r>
              <a:rPr lang="en-GB" sz="1200" u="sng" dirty="0"/>
              <a:t>This Challenge addresses the issue of how to use Nature Based Solutions to help achieve a sustainable mix of land uses to achieve multiple objectives</a:t>
            </a:r>
            <a:r>
              <a:rPr lang="en-GB" sz="1200" dirty="0"/>
              <a:t>, including:</a:t>
            </a:r>
          </a:p>
          <a:p>
            <a:pPr>
              <a:spcBef>
                <a:spcPts val="600"/>
              </a:spcBef>
            </a:pPr>
            <a:r>
              <a:rPr lang="en-GB" sz="1200" dirty="0"/>
              <a:t>Prosperous rural economies and communities.</a:t>
            </a:r>
          </a:p>
          <a:p>
            <a:pPr>
              <a:spcBef>
                <a:spcPts val="600"/>
              </a:spcBef>
            </a:pPr>
            <a:r>
              <a:rPr lang="en-GB" sz="1200" dirty="0"/>
              <a:t>Net-zero emissions</a:t>
            </a:r>
          </a:p>
          <a:p>
            <a:pPr>
              <a:spcBef>
                <a:spcPts val="600"/>
              </a:spcBef>
            </a:pPr>
            <a:r>
              <a:rPr lang="en-GB" sz="1200" dirty="0"/>
              <a:t>Enhance biodiversity / ecosystem restoration</a:t>
            </a:r>
          </a:p>
          <a:p>
            <a:pPr>
              <a:spcBef>
                <a:spcPts val="600"/>
              </a:spcBef>
            </a:pPr>
            <a:r>
              <a:rPr lang="en-GB" sz="1200" dirty="0"/>
              <a:t>Sustainable food production</a:t>
            </a:r>
          </a:p>
          <a:p>
            <a:pPr>
              <a:spcBef>
                <a:spcPts val="600"/>
              </a:spcBef>
            </a:pPr>
            <a:r>
              <a:rPr lang="en-GB" sz="1200" dirty="0"/>
              <a:t>Water quality / quantity / flood risk management</a:t>
            </a:r>
          </a:p>
          <a:p>
            <a:pPr>
              <a:spcBef>
                <a:spcPts val="600"/>
              </a:spcBef>
            </a:pPr>
            <a:r>
              <a:rPr lang="en-GB" sz="1200" dirty="0"/>
              <a:t>Resilience to climate impacts and other shocks.</a:t>
            </a:r>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33951" y="95876"/>
            <a:ext cx="5873657" cy="588868"/>
          </a:xfrm>
        </p:spPr>
        <p:txBody>
          <a:bodyPr wrap="square" anchor="t">
            <a:normAutofit fontScale="90000"/>
          </a:bodyPr>
          <a:lstStyle/>
          <a:p>
            <a:pPr>
              <a:lnSpc>
                <a:spcPct val="90000"/>
              </a:lnSpc>
            </a:pPr>
            <a:r>
              <a:rPr lang="en-US" sz="2000" b="1" dirty="0">
                <a:solidFill>
                  <a:schemeClr val="bg1">
                    <a:lumMod val="50000"/>
                  </a:schemeClr>
                </a:solidFill>
              </a:rPr>
              <a:t>Challenge: </a:t>
            </a:r>
            <a:br>
              <a:rPr lang="en-US" sz="2000" dirty="0">
                <a:solidFill>
                  <a:schemeClr val="bg1">
                    <a:lumMod val="50000"/>
                  </a:schemeClr>
                </a:solidFill>
              </a:rPr>
            </a:br>
            <a:r>
              <a:rPr lang="en-GB" sz="1800" b="1" dirty="0">
                <a:solidFill>
                  <a:schemeClr val="bg1">
                    <a:lumMod val="50000"/>
                  </a:schemeClr>
                </a:solidFill>
                <a:effectLst/>
                <a:latin typeface="Calibri" panose="020F0502020204030204" pitchFamily="34" charset="0"/>
                <a:ea typeface="Calibri" panose="020F0502020204030204" pitchFamily="34" charset="0"/>
              </a:rPr>
              <a:t>Nature Based Solutions for achieving multiple objectives from land</a:t>
            </a:r>
            <a:endParaRPr lang="en-US" sz="2000" b="1" dirty="0">
              <a:solidFill>
                <a:schemeClr val="bg1">
                  <a:lumMod val="50000"/>
                </a:schemeClr>
              </a:solidFill>
            </a:endParaRPr>
          </a:p>
        </p:txBody>
      </p:sp>
      <p:pic>
        <p:nvPicPr>
          <p:cNvPr id="6" name="Picture 5" descr="Map&#10;&#10;Description automatically generated">
            <a:extLst>
              <a:ext uri="{FF2B5EF4-FFF2-40B4-BE49-F238E27FC236}">
                <a16:creationId xmlns:a16="http://schemas.microsoft.com/office/drawing/2014/main" id="{61E60C43-E77C-4AA9-98FC-3627C8849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373" y="275469"/>
            <a:ext cx="2984627" cy="2381070"/>
          </a:xfrm>
          <a:prstGeom prst="rect">
            <a:avLst/>
          </a:prstGeom>
        </p:spPr>
      </p:pic>
      <p:pic>
        <p:nvPicPr>
          <p:cNvPr id="10" name="Picture 9">
            <a:extLst>
              <a:ext uri="{FF2B5EF4-FFF2-40B4-BE49-F238E27FC236}">
                <a16:creationId xmlns:a16="http://schemas.microsoft.com/office/drawing/2014/main" id="{2B7A21F1-0EA5-4CFD-BECE-E2DEC0BDD9C6}"/>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929" r="5011"/>
          <a:stretch/>
        </p:blipFill>
        <p:spPr>
          <a:xfrm>
            <a:off x="5725998" y="2698385"/>
            <a:ext cx="3418002" cy="1992487"/>
          </a:xfrm>
          <a:prstGeom prst="rect">
            <a:avLst/>
          </a:prstGeom>
        </p:spPr>
      </p:pic>
    </p:spTree>
    <p:extLst>
      <p:ext uri="{BB962C8B-B14F-4D97-AF65-F5344CB8AC3E}">
        <p14:creationId xmlns:p14="http://schemas.microsoft.com/office/powerpoint/2010/main" val="385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210281" y="172711"/>
            <a:ext cx="8437500" cy="1177245"/>
          </a:xfrm>
        </p:spPr>
        <p:txBody>
          <a:bodyPr/>
          <a:lstStyle/>
          <a:p>
            <a:r>
              <a:rPr lang="en-US" dirty="0">
                <a:latin typeface="Arial" panose="020B0604020202020204" pitchFamily="34" charset="0"/>
                <a:cs typeface="Arial" panose="020B0604020202020204" pitchFamily="34" charset="0"/>
              </a:rPr>
              <a:t>Useful information – and please also ask our experts who are here with us!</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1493989"/>
            <a:ext cx="8424863" cy="2961329"/>
          </a:xfrm>
        </p:spPr>
        <p:txBody>
          <a:bodyPr/>
          <a:lstStyle/>
          <a:p>
            <a:r>
              <a:rPr lang="en-GB" dirty="0" err="1"/>
              <a:t>Glensaugh</a:t>
            </a:r>
            <a:r>
              <a:rPr lang="en-GB" dirty="0"/>
              <a:t> Climate-Positive Farming: </a:t>
            </a:r>
            <a:r>
              <a:rPr lang="en-GB" dirty="0">
                <a:hlinkClick r:id="rId2"/>
              </a:rPr>
              <a:t>https://glensaugh.hutton.ac.uk/</a:t>
            </a:r>
            <a:r>
              <a:rPr lang="en-GB" dirty="0"/>
              <a:t> </a:t>
            </a:r>
          </a:p>
          <a:p>
            <a:r>
              <a:rPr lang="en-GB" dirty="0"/>
              <a:t>Spatial data sets: </a:t>
            </a:r>
            <a:r>
              <a:rPr lang="en-GB" dirty="0">
                <a:hlinkClick r:id="rId3"/>
              </a:rPr>
              <a:t>http://nar.hutton.ac.uk/dataset/spatial-datasets-for-glensaugh-research-farm</a:t>
            </a:r>
            <a:r>
              <a:rPr lang="en-GB" dirty="0"/>
              <a:t> </a:t>
            </a:r>
          </a:p>
          <a:p>
            <a:r>
              <a:rPr lang="en-GB" dirty="0"/>
              <a:t>Natural Asset Register: </a:t>
            </a:r>
            <a:r>
              <a:rPr lang="en-GB" dirty="0">
                <a:hlinkClick r:id="rId4"/>
              </a:rPr>
              <a:t>http://nar.hutton.ac.uk/organization/natural-asset-register?page=1</a:t>
            </a:r>
            <a:r>
              <a:rPr lang="en-GB" dirty="0"/>
              <a:t> </a:t>
            </a:r>
          </a:p>
          <a:p>
            <a:r>
              <a:rPr lang="en-GB" dirty="0" err="1"/>
              <a:t>Soils@Hutton</a:t>
            </a:r>
            <a:r>
              <a:rPr lang="en-GB" dirty="0"/>
              <a:t>: </a:t>
            </a:r>
            <a:r>
              <a:rPr lang="en-GB" dirty="0">
                <a:hlinkClick r:id="rId5"/>
              </a:rPr>
              <a:t>https://www.hutton.ac.uk/learning/soilshutton</a:t>
            </a:r>
            <a:r>
              <a:rPr lang="en-GB" dirty="0"/>
              <a:t> </a:t>
            </a:r>
          </a:p>
          <a:p>
            <a:r>
              <a:rPr lang="en-GB" dirty="0"/>
              <a:t>Soils Information for Scottish Soils: </a:t>
            </a:r>
            <a:r>
              <a:rPr lang="en-GB" dirty="0">
                <a:hlinkClick r:id="rId6"/>
              </a:rPr>
              <a:t>http://sifss.hutton.ac.uk/SSKIB_Stats.php</a:t>
            </a:r>
            <a:r>
              <a:rPr lang="en-GB" dirty="0"/>
              <a:t> </a:t>
            </a:r>
          </a:p>
          <a:p>
            <a:r>
              <a:rPr lang="en-GB" dirty="0"/>
              <a:t>Land Capability for Agriculture: </a:t>
            </a:r>
            <a:r>
              <a:rPr lang="en-GB" dirty="0">
                <a:hlinkClick r:id="rId7"/>
              </a:rPr>
              <a:t>https://www.hutton.ac.uk/learning/exploringscotland/land-capability-agriculture-scotland</a:t>
            </a:r>
            <a:r>
              <a:rPr lang="en-GB" dirty="0"/>
              <a:t> </a:t>
            </a:r>
          </a:p>
          <a:p>
            <a:r>
              <a:rPr lang="en-GB" dirty="0"/>
              <a:t>Paper: </a:t>
            </a:r>
            <a:r>
              <a:rPr lang="en-GB" dirty="0">
                <a:hlinkClick r:id="rId8"/>
              </a:rPr>
              <a:t>The science, policy and practice of nature-based solutions: An interdisciplinary perspective</a:t>
            </a:r>
            <a:endParaRPr lang="en-GB" dirty="0"/>
          </a:p>
          <a:p>
            <a:r>
              <a:rPr lang="en-GB" dirty="0"/>
              <a:t>The James Hutton Institute: </a:t>
            </a:r>
            <a:r>
              <a:rPr lang="en-GB" dirty="0">
                <a:hlinkClick r:id="rId9"/>
              </a:rPr>
              <a:t>https://www.hutton.ac.uk/</a:t>
            </a:r>
            <a:r>
              <a:rPr lang="en-GB" dirty="0"/>
              <a:t> </a:t>
            </a:r>
          </a:p>
        </p:txBody>
      </p:sp>
    </p:spTree>
    <p:extLst>
      <p:ext uri="{BB962C8B-B14F-4D97-AF65-F5344CB8AC3E}">
        <p14:creationId xmlns:p14="http://schemas.microsoft.com/office/powerpoint/2010/main" val="19520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292067" y="264031"/>
            <a:ext cx="8437500" cy="623248"/>
          </a:xfrm>
        </p:spPr>
        <p:txBody>
          <a:bodyPr/>
          <a:lstStyle/>
          <a:p>
            <a:r>
              <a:rPr lang="en-US" dirty="0">
                <a:latin typeface="Arial" panose="020B0604020202020204" pitchFamily="34" charset="0"/>
                <a:cs typeface="Arial" panose="020B0604020202020204" pitchFamily="34" charset="0"/>
              </a:rPr>
              <a:t>Contact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304704" y="1408176"/>
            <a:ext cx="8424863" cy="2936412"/>
          </a:xfrm>
        </p:spPr>
        <p:txBody>
          <a:bodyPr/>
          <a:lstStyle/>
          <a:p>
            <a:r>
              <a:rPr lang="en-US" sz="1800" b="1" dirty="0"/>
              <a:t>In case of questions as you are working on your challenge:</a:t>
            </a:r>
          </a:p>
          <a:p>
            <a:endParaRPr lang="en-US" sz="1800" dirty="0"/>
          </a:p>
          <a:p>
            <a:r>
              <a:rPr lang="en-US" sz="1800" dirty="0"/>
              <a:t>Contact our data collator Margaret McKeen who is online for the duration of the hackathon</a:t>
            </a:r>
          </a:p>
          <a:p>
            <a:endParaRPr lang="en-US" sz="1800" dirty="0"/>
          </a:p>
          <a:p>
            <a:r>
              <a:rPr lang="en-GB" sz="1800" dirty="0"/>
              <a:t>Contact the Met Office for general queries about the Climate Data Challenge</a:t>
            </a:r>
          </a:p>
          <a:p>
            <a:r>
              <a:rPr lang="en-GB" sz="1800" dirty="0">
                <a:hlinkClick r:id="rId2"/>
              </a:rPr>
              <a:t>cop26@metoffice.gov.uk</a:t>
            </a:r>
            <a:r>
              <a:rPr lang="en-GB" sz="1800" dirty="0"/>
              <a:t> </a:t>
            </a:r>
            <a:endParaRPr lang="en-US" sz="1800" dirty="0"/>
          </a:p>
        </p:txBody>
      </p:sp>
    </p:spTree>
    <p:extLst>
      <p:ext uri="{BB962C8B-B14F-4D97-AF65-F5344CB8AC3E}">
        <p14:creationId xmlns:p14="http://schemas.microsoft.com/office/powerpoint/2010/main" val="29313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2" id="{3686B8A7-2420-4936-BD49-A1DDADD3263A}" vid="{10DDDDFA-9F36-4D18-8046-A8B18DFE8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e81d20b-a9f7-4851-b87d-0ea8ec1a8844">
      <UserInfo>
        <DisplayName>Harrison, Mark</DisplayName>
        <AccountId>50</AccountId>
        <AccountType/>
      </UserInfo>
    </SharedWithUsers>
  </documentManagement>
</p:properties>
</file>

<file path=customXml/itemProps1.xml><?xml version="1.0" encoding="utf-8"?>
<ds:datastoreItem xmlns:ds="http://schemas.openxmlformats.org/officeDocument/2006/customXml" ds:itemID="{3315D77B-3A1E-4AB1-9E3F-CFF992FEA0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02c98-fd14-4d6d-aff8-6b7a361d0126"/>
    <ds:schemaRef ds:uri="8e81d20b-a9f7-4851-b87d-0ea8ec1a88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5A773-D0A3-4DE7-9BD1-58FF6B5ABE3C}">
  <ds:schemaRefs>
    <ds:schemaRef ds:uri="http://schemas.microsoft.com/sharepoint/v3/contenttype/forms"/>
  </ds:schemaRefs>
</ds:datastoreItem>
</file>

<file path=customXml/itemProps3.xml><?xml version="1.0" encoding="utf-8"?>
<ds:datastoreItem xmlns:ds="http://schemas.openxmlformats.org/officeDocument/2006/customXml" ds:itemID="{E7888B4C-27AE-47E5-8D30-98C6E7016CB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e81d20b-a9f7-4851-b87d-0ea8ec1a8844"/>
    <ds:schemaRef ds:uri="9ef02c98-fd14-4d6d-aff8-6b7a361d012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350</TotalTime>
  <Words>558</Words>
  <Application>Microsoft Office PowerPoint</Application>
  <PresentationFormat>On-screen Show (16:9)</PresentationFormat>
  <Paragraphs>39</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1 Met Office PowerPoint Template</vt:lpstr>
      <vt:lpstr>Climate Data Challenge</vt:lpstr>
      <vt:lpstr>PowerPoint Presentation</vt:lpstr>
      <vt:lpstr>Challenge:  Nature Based Solutions for achieving multiple objectives from land</vt:lpstr>
      <vt:lpstr>Useful information – and please also ask our experts who are here with us!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 Challenge</dc:title>
  <dc:creator>Jones, Hayley</dc:creator>
  <cp:lastModifiedBy>Alison Hester</cp:lastModifiedBy>
  <cp:revision>10</cp:revision>
  <dcterms:created xsi:type="dcterms:W3CDTF">2021-02-12T09:51:05Z</dcterms:created>
  <dcterms:modified xsi:type="dcterms:W3CDTF">2021-03-16T08:36:33Z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0x010100237694180A688845802A50A8CDC6F3E3</vt:lpwstr>
  </property>
</Properties>
</file>