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75"/>
  </p:notesMasterIdLst>
  <p:sldIdLst>
    <p:sldId id="268" r:id="rId4"/>
    <p:sldId id="440" r:id="rId5"/>
    <p:sldId id="541" r:id="rId6"/>
    <p:sldId id="681" r:id="rId7"/>
    <p:sldId id="682" r:id="rId8"/>
    <p:sldId id="843" r:id="rId9"/>
    <p:sldId id="844" r:id="rId10"/>
    <p:sldId id="845" r:id="rId11"/>
    <p:sldId id="846" r:id="rId12"/>
    <p:sldId id="841" r:id="rId13"/>
    <p:sldId id="840" r:id="rId14"/>
    <p:sldId id="842" r:id="rId15"/>
    <p:sldId id="501" r:id="rId16"/>
    <p:sldId id="515" r:id="rId17"/>
    <p:sldId id="510" r:id="rId18"/>
    <p:sldId id="518" r:id="rId19"/>
    <p:sldId id="530" r:id="rId20"/>
    <p:sldId id="522" r:id="rId21"/>
    <p:sldId id="529" r:id="rId22"/>
    <p:sldId id="531" r:id="rId23"/>
    <p:sldId id="532" r:id="rId24"/>
    <p:sldId id="810" r:id="rId25"/>
    <p:sldId id="847" r:id="rId26"/>
    <p:sldId id="811" r:id="rId27"/>
    <p:sldId id="848" r:id="rId28"/>
    <p:sldId id="804" r:id="rId29"/>
    <p:sldId id="815" r:id="rId30"/>
    <p:sldId id="816" r:id="rId31"/>
    <p:sldId id="854" r:id="rId32"/>
    <p:sldId id="548" r:id="rId33"/>
    <p:sldId id="853" r:id="rId34"/>
    <p:sldId id="823" r:id="rId35"/>
    <p:sldId id="824" r:id="rId36"/>
    <p:sldId id="849" r:id="rId37"/>
    <p:sldId id="636" r:id="rId38"/>
    <p:sldId id="822" r:id="rId39"/>
    <p:sldId id="818" r:id="rId40"/>
    <p:sldId id="827" r:id="rId41"/>
    <p:sldId id="814" r:id="rId42"/>
    <p:sldId id="820" r:id="rId43"/>
    <p:sldId id="859" r:id="rId44"/>
    <p:sldId id="860" r:id="rId45"/>
    <p:sldId id="850" r:id="rId46"/>
    <p:sldId id="819" r:id="rId47"/>
    <p:sldId id="805" r:id="rId48"/>
    <p:sldId id="851" r:id="rId49"/>
    <p:sldId id="825" r:id="rId50"/>
    <p:sldId id="826" r:id="rId51"/>
    <p:sldId id="852" r:id="rId52"/>
    <p:sldId id="796" r:id="rId53"/>
    <p:sldId id="806" r:id="rId54"/>
    <p:sldId id="661" r:id="rId55"/>
    <p:sldId id="648" r:id="rId56"/>
    <p:sldId id="549" r:id="rId57"/>
    <p:sldId id="798" r:id="rId58"/>
    <p:sldId id="835" r:id="rId59"/>
    <p:sldId id="836" r:id="rId60"/>
    <p:sldId id="837" r:id="rId61"/>
    <p:sldId id="855" r:id="rId62"/>
    <p:sldId id="856" r:id="rId63"/>
    <p:sldId id="857" r:id="rId64"/>
    <p:sldId id="838" r:id="rId65"/>
    <p:sldId id="839" r:id="rId66"/>
    <p:sldId id="270" r:id="rId67"/>
    <p:sldId id="640" r:id="rId68"/>
    <p:sldId id="642" r:id="rId69"/>
    <p:sldId id="641" r:id="rId70"/>
    <p:sldId id="652" r:id="rId71"/>
    <p:sldId id="656" r:id="rId72"/>
    <p:sldId id="762" r:id="rId73"/>
    <p:sldId id="655"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DA63"/>
    <a:srgbClr val="0081E2"/>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226" autoAdjust="0"/>
  </p:normalViewPr>
  <p:slideViewPr>
    <p:cSldViewPr snapToGrid="0">
      <p:cViewPr varScale="1">
        <p:scale>
          <a:sx n="108" d="100"/>
          <a:sy n="108" d="100"/>
        </p:scale>
        <p:origin x="71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slide" Target="slides/slide55.xml"/><Relationship Id="rId66" Type="http://schemas.openxmlformats.org/officeDocument/2006/relationships/slide" Target="slides/slide63.xml"/><Relationship Id="rId74" Type="http://schemas.openxmlformats.org/officeDocument/2006/relationships/slide" Target="slides/slide71.xml"/><Relationship Id="rId79" Type="http://schemas.openxmlformats.org/officeDocument/2006/relationships/tableStyles" Target="tableStyles.xml"/><Relationship Id="rId5" Type="http://schemas.openxmlformats.org/officeDocument/2006/relationships/slide" Target="slides/slide2.xml"/><Relationship Id="rId61" Type="http://schemas.openxmlformats.org/officeDocument/2006/relationships/slide" Target="slides/slide58.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viewProps" Target="viewProps.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presProps" Target="presProps.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7/23/2025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7705612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907726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485441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79668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037240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86BB2F-420C-38D2-5CA3-7BF56E78E4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8FB3E8-558F-75CD-6F5D-641CF863DF3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8B8C32-6346-EEE8-30FC-8634E76C8369}"/>
              </a:ext>
            </a:extLst>
          </p:cNvPr>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a:extLst>
              <a:ext uri="{FF2B5EF4-FFF2-40B4-BE49-F238E27FC236}">
                <a16:creationId xmlns:a16="http://schemas.microsoft.com/office/drawing/2014/main" id="{6F4ECC77-C06C-6B65-B937-985DD3C169E0}"/>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39892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92EAED-DFAA-E9B4-B4D3-B777BCF7B2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B00CE-400C-5AD4-63BE-DB357F666A3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377276-E6F6-88F8-E46D-D34D36D44875}"/>
              </a:ext>
            </a:extLst>
          </p:cNvPr>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a:extLst>
              <a:ext uri="{FF2B5EF4-FFF2-40B4-BE49-F238E27FC236}">
                <a16:creationId xmlns:a16="http://schemas.microsoft.com/office/drawing/2014/main" id="{F9FCAF92-49EC-4AB1-C667-80062AC97D19}"/>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99047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33613806"/>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165918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824249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9B82E9-BA68-EFEF-12CA-7C984197B0F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F68F8E-716E-2840-8508-F39BAB7455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552F003-E6A1-44BD-F7D1-95A3E68E172C}"/>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DC4535DD-1A11-3F5E-7E5A-25FC25133D5A}"/>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892394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9260519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D031C-90A6-827A-CB69-627AFF0E58F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B8491A-797A-5913-D282-4ECF6BCF48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78D3673-E29D-431F-8FFA-6BDE5E283AD7}"/>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09BA720B-9193-7526-86AE-53C49FF791C7}"/>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3922158"/>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C2A8A7-A6BD-3F52-95FE-43E9F371C8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8A1D3E-2A0E-471E-CAC7-4EF428474D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927C0-3D10-2573-5414-904168E3A4C7}"/>
              </a:ext>
            </a:extLst>
          </p:cNvPr>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a:extLst>
              <a:ext uri="{FF2B5EF4-FFF2-40B4-BE49-F238E27FC236}">
                <a16:creationId xmlns:a16="http://schemas.microsoft.com/office/drawing/2014/main" id="{520705FF-A256-4BDA-C2D1-984E09BC6E94}"/>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407150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64</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15160652"/>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961756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39575331"/>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3090926"/>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095185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4572541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533731"/>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952178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641539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763915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7/23/2025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7/23/2025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7/23/2025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7/23/2025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7/23/2025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7/23/2025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7/23/2025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7/23/2025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4.png"/><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13.xml"/><Relationship Id="rId5" Type="http://schemas.openxmlformats.org/officeDocument/2006/relationships/image" Target="../media/image6.jpeg"/><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hyperlink" Target="https://docs.google.com/document/d/1m-sGaPNciVVOmXQbsp3NIO29AHmmqRYgPT6rrpeaxj4/edit?usp=shar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 Id="rId5" Type="http://schemas.openxmlformats.org/officeDocument/2006/relationships/image" Target="../media/image7.png"/><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6.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1.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2.xml"/><Relationship Id="rId1" Type="http://schemas.openxmlformats.org/officeDocument/2006/relationships/slideLayout" Target="../slideLayouts/slideLayout1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3.xml"/><Relationship Id="rId1" Type="http://schemas.openxmlformats.org/officeDocument/2006/relationships/slideLayout" Target="../slideLayouts/slideLayout13.xml"/><Relationship Id="rId5" Type="http://schemas.openxmlformats.org/officeDocument/2006/relationships/image" Target="../media/image10.jpe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3.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0.png"/><Relationship Id="rId4" Type="http://schemas.openxmlformats.org/officeDocument/2006/relationships/image" Target="../media/image90.png"/></Relationships>
</file>

<file path=ppt/slides/_rels/slide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5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3.png"/></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0.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3.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6.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9.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0.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3.png"/></Relationships>
</file>

<file path=ppt/slides/_rels/slide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7" name="Picture 6">
            <a:extLst>
              <a:ext uri="{FF2B5EF4-FFF2-40B4-BE49-F238E27FC236}">
                <a16:creationId xmlns:a16="http://schemas.microsoft.com/office/drawing/2014/main" id="{2A3648A1-E525-A462-7FAA-2B278C6384F1}"/>
              </a:ext>
            </a:extLst>
          </p:cNvPr>
          <p:cNvPicPr>
            <a:picLocks noChangeAspect="1"/>
          </p:cNvPicPr>
          <p:nvPr/>
        </p:nvPicPr>
        <p:blipFill rotWithShape="1">
          <a:blip r:embed="rId5"/>
          <a:srcRect l="64797" t="26699" r="3978" b="9213"/>
          <a:stretch/>
        </p:blipFill>
        <p:spPr>
          <a:xfrm>
            <a:off x="4622306" y="2411403"/>
            <a:ext cx="2947387" cy="3302492"/>
          </a:xfrm>
          <a:prstGeom prst="rect">
            <a:avLst/>
          </a:prstGeom>
        </p:spPr>
      </p:pic>
      <p:sp>
        <p:nvSpPr>
          <p:cNvPr id="9" name="TextBox 8">
            <a:extLst>
              <a:ext uri="{FF2B5EF4-FFF2-40B4-BE49-F238E27FC236}">
                <a16:creationId xmlns:a16="http://schemas.microsoft.com/office/drawing/2014/main" id="{73BC5945-99A5-B153-9DAC-7CD6EEC57383}"/>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en-US" dirty="0">
                <a:solidFill>
                  <a:schemeClr val="bg1"/>
                </a:solidFill>
              </a:rPr>
              <a:t>A: B, E, F</a:t>
            </a:r>
          </a:p>
          <a:p>
            <a:r>
              <a:rPr lang="en-US" dirty="0">
                <a:solidFill>
                  <a:schemeClr val="bg1"/>
                </a:solidFill>
              </a:rPr>
              <a:t>B: A, C, F, H</a:t>
            </a:r>
          </a:p>
          <a:p>
            <a:r>
              <a:rPr lang="en-US" dirty="0">
                <a:solidFill>
                  <a:schemeClr val="bg1"/>
                </a:solidFill>
              </a:rPr>
              <a:t>C: B, D, F, G, H, I</a:t>
            </a:r>
          </a:p>
          <a:p>
            <a:r>
              <a:rPr lang="en-US" dirty="0">
                <a:solidFill>
                  <a:schemeClr val="bg1"/>
                </a:solidFill>
              </a:rPr>
              <a:t>D: C, E, F, G</a:t>
            </a:r>
          </a:p>
          <a:p>
            <a:r>
              <a:rPr lang="en-US" dirty="0">
                <a:solidFill>
                  <a:schemeClr val="bg1"/>
                </a:solidFill>
              </a:rPr>
              <a:t>E: A, D, F</a:t>
            </a:r>
          </a:p>
          <a:p>
            <a:r>
              <a:rPr lang="en-US" dirty="0">
                <a:solidFill>
                  <a:schemeClr val="bg1"/>
                </a:solidFill>
              </a:rPr>
              <a:t>F: A, B, C, D, E</a:t>
            </a:r>
          </a:p>
          <a:p>
            <a:r>
              <a:rPr lang="en-US" dirty="0">
                <a:solidFill>
                  <a:schemeClr val="bg1"/>
                </a:solidFill>
              </a:rPr>
              <a:t>G: C, D, I</a:t>
            </a:r>
          </a:p>
          <a:p>
            <a:r>
              <a:rPr lang="en-US" dirty="0">
                <a:solidFill>
                  <a:schemeClr val="bg1"/>
                </a:solidFill>
              </a:rPr>
              <a:t>H: B, C, I</a:t>
            </a:r>
          </a:p>
          <a:p>
            <a:r>
              <a:rPr lang="en-US" dirty="0">
                <a:solidFill>
                  <a:schemeClr val="bg1"/>
                </a:solidFill>
              </a:rPr>
              <a:t>I: C, G, H</a:t>
            </a:r>
          </a:p>
        </p:txBody>
      </p:sp>
    </p:spTree>
    <p:extLst>
      <p:ext uri="{BB962C8B-B14F-4D97-AF65-F5344CB8AC3E}">
        <p14:creationId xmlns:p14="http://schemas.microsoft.com/office/powerpoint/2010/main" val="8250798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40326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4124206"/>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F, I</a:t>
            </a:r>
          </a:p>
          <a:p>
            <a:r>
              <a:rPr lang="pt-BR" dirty="0">
                <a:solidFill>
                  <a:schemeClr val="bg1"/>
                </a:solidFill>
              </a:rPr>
              <a:t>B: C, H</a:t>
            </a:r>
          </a:p>
          <a:p>
            <a:r>
              <a:rPr lang="pt-BR" dirty="0">
                <a:solidFill>
                  <a:schemeClr val="bg1"/>
                </a:solidFill>
              </a:rPr>
              <a:t>C: B, E, F</a:t>
            </a:r>
          </a:p>
          <a:p>
            <a:r>
              <a:rPr lang="pt-BR" dirty="0">
                <a:solidFill>
                  <a:schemeClr val="bg1"/>
                </a:solidFill>
              </a:rPr>
              <a:t>D: E, G</a:t>
            </a:r>
          </a:p>
          <a:p>
            <a:r>
              <a:rPr lang="pt-BR" dirty="0">
                <a:solidFill>
                  <a:schemeClr val="bg1"/>
                </a:solidFill>
              </a:rPr>
              <a:t>E: C, D, H</a:t>
            </a:r>
          </a:p>
          <a:p>
            <a:r>
              <a:rPr lang="pt-BR" dirty="0">
                <a:solidFill>
                  <a:schemeClr val="bg1"/>
                </a:solidFill>
              </a:rPr>
              <a:t>F: A, C</a:t>
            </a:r>
          </a:p>
          <a:p>
            <a:r>
              <a:rPr lang="pt-BR" dirty="0">
                <a:solidFill>
                  <a:schemeClr val="bg1"/>
                </a:solidFill>
              </a:rPr>
              <a:t>G: D, I</a:t>
            </a:r>
          </a:p>
          <a:p>
            <a:r>
              <a:rPr lang="pt-BR" dirty="0">
                <a:solidFill>
                  <a:schemeClr val="bg1"/>
                </a:solidFill>
              </a:rPr>
              <a:t>H: B, E</a:t>
            </a:r>
          </a:p>
          <a:p>
            <a:r>
              <a:rPr lang="pt-BR" dirty="0">
                <a:solidFill>
                  <a:schemeClr val="bg1"/>
                </a:solidFill>
              </a:rPr>
              <a:t>I: A, G</a:t>
            </a:r>
            <a:endParaRPr lang="en-US" dirty="0">
              <a:solidFill>
                <a:schemeClr val="bg1"/>
              </a:solidFill>
            </a:endParaRPr>
          </a:p>
        </p:txBody>
      </p:sp>
      <p:pic>
        <p:nvPicPr>
          <p:cNvPr id="2" name="Picture 1">
            <a:extLst>
              <a:ext uri="{FF2B5EF4-FFF2-40B4-BE49-F238E27FC236}">
                <a16:creationId xmlns:a16="http://schemas.microsoft.com/office/drawing/2014/main" id="{C2AB3670-F529-04C4-8C6F-5DDF5741D3B3}"/>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6935" t="9570" r="50537" b="25830"/>
          <a:stretch/>
        </p:blipFill>
        <p:spPr bwMode="auto">
          <a:xfrm>
            <a:off x="4208892" y="2451213"/>
            <a:ext cx="2954216" cy="33002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32748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109091"/>
          </a:xfrm>
          <a:prstGeom prst="rect">
            <a:avLst/>
          </a:prstGeom>
          <a:noFill/>
        </p:spPr>
        <p:txBody>
          <a:bodyPr wrap="square">
            <a:spAutoFit/>
          </a:bodyPr>
          <a:lstStyle/>
          <a:p>
            <a:pPr algn="l"/>
            <a:r>
              <a:rPr lang="en-US" sz="1200" b="0" i="0" dirty="0">
                <a:solidFill>
                  <a:srgbClr val="0081E2"/>
                </a:solidFill>
                <a:effectLst/>
                <a:latin typeface="Consolas" panose="020B0609020204030204" pitchFamily="49" charset="0"/>
              </a:rPr>
              <a:t>A connected component of a graph is a collection of vertices in which any two vertices in a component have a path between </a:t>
            </a:r>
            <a:r>
              <a:rPr lang="en-US" sz="1200" b="0" i="0" dirty="0" err="1">
                <a:solidFill>
                  <a:srgbClr val="0081E2"/>
                </a:solidFill>
                <a:effectLst/>
                <a:latin typeface="Consolas" panose="020B0609020204030204" pitchFamily="49" charset="0"/>
              </a:rPr>
              <a:t>them.Given</a:t>
            </a:r>
            <a:r>
              <a:rPr lang="en-US" sz="1200" b="0" i="0" dirty="0">
                <a:solidFill>
                  <a:srgbClr val="0081E2"/>
                </a:solidFill>
                <a:effectLst/>
                <a:latin typeface="Consolas" panose="020B0609020204030204" pitchFamily="49" charset="0"/>
              </a:rPr>
              <a:t> an unweighted and undirected graph represented as an adjacency list, write a function using pseudocode or C++ code which will </a:t>
            </a:r>
            <a:r>
              <a:rPr lang="en-US" sz="1200" b="0" i="0" dirty="0">
                <a:solidFill>
                  <a:srgbClr val="EB6E19"/>
                </a:solidFill>
                <a:effectLst/>
                <a:latin typeface="Consolas" panose="020B0609020204030204" pitchFamily="49" charset="0"/>
              </a:rPr>
              <a:t>return the number of vertices in the largest component of the graph</a:t>
            </a:r>
            <a:r>
              <a:rPr lang="en-US" sz="1200" b="0" i="0" dirty="0">
                <a:solidFill>
                  <a:srgbClr val="0081E2"/>
                </a:solidFill>
                <a:effectLst/>
                <a:latin typeface="Consolas" panose="020B0609020204030204" pitchFamily="49" charset="0"/>
              </a:rPr>
              <a:t>. You do not need to write main method for reading and creating a graph. Assume that the graph is passed into your function which has the following signature:</a:t>
            </a:r>
          </a:p>
          <a:p>
            <a:pPr marL="285750" indent="-285750" algn="l">
              <a:buFont typeface="Wingdings" panose="05000000000000000000" pitchFamily="2" charset="2"/>
              <a:buChar char="§"/>
            </a:pPr>
            <a:endParaRPr lang="en-US" sz="14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unsigned int </a:t>
            </a:r>
            <a:r>
              <a:rPr lang="en-US" sz="1200" b="0" i="0" dirty="0" err="1">
                <a:solidFill>
                  <a:srgbClr val="0081E2"/>
                </a:solidFill>
                <a:effectLst/>
                <a:latin typeface="Consolas" panose="020B0609020204030204" pitchFamily="49" charset="0"/>
              </a:rPr>
              <a:t>largest_component</a:t>
            </a:r>
            <a:r>
              <a:rPr lang="en-US" sz="1200" b="0" i="0" dirty="0">
                <a:solidFill>
                  <a:srgbClr val="0081E2"/>
                </a:solidFill>
                <a:effectLst/>
                <a:latin typeface="Consolas" panose="020B0609020204030204" pitchFamily="49" charset="0"/>
              </a:rPr>
              <a:t>(</a:t>
            </a:r>
            <a:r>
              <a:rPr lang="en-US" sz="1200" b="0" i="0" dirty="0" err="1">
                <a:solidFill>
                  <a:srgbClr val="0081E2"/>
                </a:solidFill>
                <a:effectLst/>
                <a:latin typeface="Consolas" panose="020B0609020204030204" pitchFamily="49" charset="0"/>
              </a:rPr>
              <a:t>unordered_map</a:t>
            </a:r>
            <a:r>
              <a:rPr lang="en-US" sz="1200" b="0" i="0" dirty="0">
                <a:solidFill>
                  <a:srgbClr val="0081E2"/>
                </a:solidFill>
                <a:effectLst/>
                <a:latin typeface="Consolas" panose="020B0609020204030204" pitchFamily="49" charset="0"/>
              </a:rPr>
              <a:t>&lt;int, vector&lt;int&gt;&gt;&amp; </a:t>
            </a:r>
            <a:r>
              <a:rPr lang="en-US" sz="1200" b="0" i="0" dirty="0" err="1">
                <a:solidFill>
                  <a:srgbClr val="0081E2"/>
                </a:solidFill>
                <a:effectLst/>
                <a:latin typeface="Consolas" panose="020B0609020204030204" pitchFamily="49" charset="0"/>
              </a:rPr>
              <a:t>adjListGraph</a:t>
            </a:r>
            <a:r>
              <a:rPr lang="en-US" sz="1200" b="0" i="0" dirty="0">
                <a:solidFill>
                  <a:srgbClr val="0081E2"/>
                </a:solidFill>
                <a:effectLst/>
                <a:latin typeface="Consolas" panose="020B0609020204030204" pitchFamily="49" charset="0"/>
              </a:rPr>
              <a:t>){</a:t>
            </a:r>
          </a:p>
          <a:p>
            <a:pPr algn="l"/>
            <a:r>
              <a:rPr lang="en-US" sz="1200" b="0" i="0" dirty="0">
                <a:solidFill>
                  <a:srgbClr val="0081E2"/>
                </a:solidFill>
                <a:effectLst/>
                <a:latin typeface="Consolas" panose="020B0609020204030204" pitchFamily="49" charset="0"/>
              </a:rPr>
              <a:t>        // code here</a:t>
            </a:r>
          </a:p>
          <a:p>
            <a:pPr algn="l"/>
            <a:r>
              <a:rPr lang="en-US" sz="1200" b="0" i="0" dirty="0">
                <a:solidFill>
                  <a:srgbClr val="0081E2"/>
                </a:solidFill>
                <a:effectLst/>
                <a:latin typeface="Consolas" panose="020B0609020204030204" pitchFamily="49" charset="0"/>
              </a:rPr>
              <a: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input:</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0: 2, 3</a:t>
            </a:r>
          </a:p>
          <a:p>
            <a:pPr algn="l"/>
            <a:r>
              <a:rPr lang="en-US" sz="1200" b="0" i="0" dirty="0">
                <a:solidFill>
                  <a:srgbClr val="0081E2"/>
                </a:solidFill>
                <a:effectLst/>
                <a:latin typeface="Consolas" panose="020B0609020204030204" pitchFamily="49" charset="0"/>
              </a:rPr>
              <a:t>1: 4</a:t>
            </a:r>
          </a:p>
          <a:p>
            <a:pPr algn="l"/>
            <a:r>
              <a:rPr lang="en-US" sz="1200" b="0" i="0" dirty="0">
                <a:solidFill>
                  <a:srgbClr val="0081E2"/>
                </a:solidFill>
                <a:effectLst/>
                <a:latin typeface="Consolas" panose="020B0609020204030204" pitchFamily="49" charset="0"/>
              </a:rPr>
              <a:t>2: 0, 6</a:t>
            </a:r>
          </a:p>
          <a:p>
            <a:pPr algn="l"/>
            <a:r>
              <a:rPr lang="en-US" sz="1200" b="0" i="0" dirty="0">
                <a:solidFill>
                  <a:srgbClr val="0081E2"/>
                </a:solidFill>
                <a:effectLst/>
                <a:latin typeface="Consolas" panose="020B0609020204030204" pitchFamily="49" charset="0"/>
              </a:rPr>
              <a:t>3: 0</a:t>
            </a:r>
          </a:p>
          <a:p>
            <a:pPr algn="l"/>
            <a:r>
              <a:rPr lang="en-US" sz="1200" b="0" i="0" dirty="0">
                <a:solidFill>
                  <a:srgbClr val="0081E2"/>
                </a:solidFill>
                <a:effectLst/>
                <a:latin typeface="Consolas" panose="020B0609020204030204" pitchFamily="49" charset="0"/>
              </a:rPr>
              <a:t>4: 1, 5</a:t>
            </a:r>
          </a:p>
          <a:p>
            <a:pPr algn="l"/>
            <a:r>
              <a:rPr lang="en-US" sz="1200" b="0" i="0" dirty="0">
                <a:solidFill>
                  <a:srgbClr val="0081E2"/>
                </a:solidFill>
                <a:effectLst/>
                <a:latin typeface="Consolas" panose="020B0609020204030204" pitchFamily="49" charset="0"/>
              </a:rPr>
              <a:t>5: 4</a:t>
            </a:r>
          </a:p>
          <a:p>
            <a:pPr algn="l"/>
            <a:r>
              <a:rPr lang="en-US" sz="1200" b="0" i="0" dirty="0">
                <a:solidFill>
                  <a:srgbClr val="0081E2"/>
                </a:solidFill>
                <a:effectLst/>
                <a:latin typeface="Consolas" panose="020B0609020204030204" pitchFamily="49" charset="0"/>
              </a:rPr>
              <a:t>6: 2</a:t>
            </a:r>
          </a:p>
          <a:p>
            <a:pPr algn="l"/>
            <a:r>
              <a:rPr lang="en-US" sz="1200" b="0" i="0" dirty="0">
                <a:solidFill>
                  <a:srgbClr val="0081E2"/>
                </a:solidFill>
                <a:effectLst/>
                <a:latin typeface="Consolas" panose="020B0609020204030204" pitchFamily="49" charset="0"/>
              </a:rPr>
              <a:t>7:</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Example output: 4</a:t>
            </a:r>
          </a:p>
          <a:p>
            <a:pPr marL="285750" indent="-285750" algn="l">
              <a:buFont typeface="Wingdings" panose="05000000000000000000" pitchFamily="2" charset="2"/>
              <a:buChar char="§"/>
            </a:pPr>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Explanation: There are three connected components: (0,2,3,6); (1,4,5); and (7). Of these, the largest has 4 vertices.</a:t>
            </a:r>
          </a:p>
          <a:p>
            <a:pPr algn="l"/>
            <a:endParaRPr lang="en-US" sz="1200" b="0" i="0" dirty="0">
              <a:solidFill>
                <a:srgbClr val="0081E2"/>
              </a:solidFill>
              <a:effectLst/>
              <a:latin typeface="Consolas" panose="020B0609020204030204" pitchFamily="49" charset="0"/>
            </a:endParaRPr>
          </a:p>
          <a:p>
            <a:pPr algn="l"/>
            <a:r>
              <a:rPr lang="en-US" sz="1200" b="0" i="0" dirty="0">
                <a:solidFill>
                  <a:srgbClr val="0081E2"/>
                </a:solidFill>
                <a:effectLst/>
                <a:latin typeface="Consolas" panose="020B0609020204030204" pitchFamily="49" charset="0"/>
              </a:rPr>
              <a:t>Also, state the Big O complexity of the solution in the worst case.</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Applied Traversal</a:t>
            </a:r>
          </a:p>
        </p:txBody>
      </p:sp>
      <p:sp>
        <p:nvSpPr>
          <p:cNvPr id="7" name="TextBox 6">
            <a:extLst>
              <a:ext uri="{FF2B5EF4-FFF2-40B4-BE49-F238E27FC236}">
                <a16:creationId xmlns:a16="http://schemas.microsoft.com/office/drawing/2014/main" id="{9AA7BC40-3096-435E-AEF8-D7BA1F0B531E}"/>
              </a:ext>
            </a:extLst>
          </p:cNvPr>
          <p:cNvSpPr txBox="1"/>
          <p:nvPr/>
        </p:nvSpPr>
        <p:spPr>
          <a:xfrm>
            <a:off x="1018566" y="1510642"/>
            <a:ext cx="9854921" cy="5478423"/>
          </a:xfrm>
          <a:prstGeom prst="rect">
            <a:avLst/>
          </a:prstGeom>
          <a:noFill/>
        </p:spPr>
        <p:txBody>
          <a:bodyPr wrap="square">
            <a:spAutoFit/>
          </a:bodyPr>
          <a:lstStyle/>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unordered_map</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&lt;vector&gt;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#include</a:t>
            </a:r>
            <a:r>
              <a:rPr lang="en-US" sz="1000" b="0" dirty="0">
                <a:solidFill>
                  <a:srgbClr val="569CD6"/>
                </a:solidFill>
                <a:effectLst/>
                <a:latin typeface="Consolas" panose="020B0609020204030204" pitchFamily="49" charset="0"/>
              </a:rPr>
              <a:t> </a:t>
            </a:r>
            <a:r>
              <a:rPr lang="en-US" sz="1000" b="0" dirty="0">
                <a:solidFill>
                  <a:srgbClr val="CE9178"/>
                </a:solidFill>
                <a:effectLst/>
                <a:latin typeface="Consolas" panose="020B0609020204030204" pitchFamily="49" charset="0"/>
              </a:rPr>
              <a:t>&lt;</a:t>
            </a:r>
            <a:r>
              <a:rPr lang="en-US" sz="1000" b="0" dirty="0" err="1">
                <a:solidFill>
                  <a:srgbClr val="CE9178"/>
                </a:solidFill>
                <a:effectLst/>
                <a:latin typeface="Consolas" panose="020B0609020204030204" pitchFamily="49" charset="0"/>
              </a:rPr>
              <a:t>unordered_set</a:t>
            </a:r>
            <a:r>
              <a:rPr lang="en-US" sz="1000" b="0" dirty="0">
                <a:solidFill>
                  <a:srgbClr val="CE9178"/>
                </a:solidFill>
                <a:effectLst/>
                <a:latin typeface="Consolas" panose="020B0609020204030204" pitchFamily="49" charset="0"/>
              </a:rPr>
              <a:t>&gt;</a:t>
            </a:r>
            <a:endParaRPr lang="en-US" sz="1000" b="0" dirty="0">
              <a:solidFill>
                <a:srgbClr val="CCCCCC"/>
              </a:solidFill>
              <a:effectLst/>
              <a:latin typeface="Consolas" panose="020B0609020204030204" pitchFamily="49" charset="0"/>
            </a:endParaRPr>
          </a:p>
          <a:p>
            <a:r>
              <a:rPr lang="en-US" sz="1000" b="0" dirty="0">
                <a:solidFill>
                  <a:srgbClr val="C586C0"/>
                </a:solidFill>
                <a:effectLst/>
                <a:latin typeface="Consolas" panose="020B0609020204030204" pitchFamily="49" charset="0"/>
              </a:rPr>
              <a:t>using</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namespace</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std</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node</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r>
              <a:rPr lang="en-US" sz="1000" b="0" dirty="0" err="1">
                <a:solidFill>
                  <a:srgbClr val="4EC9B0"/>
                </a:solidFill>
                <a:effectLst/>
                <a:latin typeface="Consolas" panose="020B0609020204030204" pitchFamily="49" charset="0"/>
              </a:rPr>
              <a:t>unordered_set</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a:solidFill>
                  <a:srgbClr val="9CDCFE"/>
                </a:solidFill>
                <a:effectLst/>
                <a:latin typeface="Consolas" panose="020B0609020204030204" pitchFamily="49" charset="0"/>
              </a:rPr>
              <a:t>visited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insert</a:t>
            </a:r>
            <a:r>
              <a:rPr lang="en-US" sz="1000" b="0" dirty="0">
                <a:solidFill>
                  <a:srgbClr val="CCCCCC"/>
                </a:solidFill>
                <a:effectLst/>
                <a:latin typeface="Consolas" panose="020B0609020204030204" pitchFamily="49" charset="0"/>
              </a:rPr>
              <a:t>(node);</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1</a:t>
            </a:r>
            <a:r>
              <a:rPr lang="en-US" sz="1000" b="0" dirty="0">
                <a:solidFill>
                  <a:srgbClr val="CCCCCC"/>
                </a:solidFill>
                <a:effectLst/>
                <a:latin typeface="Consolas" panose="020B0609020204030204" pitchFamily="49" charset="0"/>
              </a:rPr>
              <a:t>;</a:t>
            </a:r>
            <a:r>
              <a:rPr lang="en-US" sz="1000" b="0" dirty="0">
                <a:solidFill>
                  <a:srgbClr val="6A9955"/>
                </a:solidFill>
                <a:effectLst/>
                <a:latin typeface="Consolas" panose="020B0609020204030204" pitchFamily="49" charset="0"/>
              </a:rPr>
              <a:t>  // Start with the current node</a:t>
            </a:r>
            <a:endParaRPr lang="en-US" sz="1000" b="0" dirty="0">
              <a:solidFill>
                <a:srgbClr val="CCCCCC"/>
              </a:solidFill>
              <a:effectLst/>
              <a:latin typeface="Consolas" panose="020B0609020204030204" pitchFamily="49" charset="0"/>
            </a:endParaRP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neighbor :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[node])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(neighbor)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size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(neighbor,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size;</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largest_component</a:t>
            </a:r>
            <a:r>
              <a:rPr lang="en-US" sz="1000" b="0" dirty="0">
                <a:solidFill>
                  <a:srgbClr val="CCCCCC"/>
                </a:solidFill>
                <a:effectLst/>
                <a:latin typeface="Consolas" panose="020B0609020204030204" pitchFamily="49" charset="0"/>
              </a:rPr>
              <a:t>(</a:t>
            </a:r>
            <a:r>
              <a:rPr lang="en-US" sz="1000" b="0" dirty="0" err="1">
                <a:solidFill>
                  <a:srgbClr val="4EC9B0"/>
                </a:solidFill>
                <a:effectLst/>
                <a:latin typeface="Consolas" panose="020B0609020204030204" pitchFamily="49" charset="0"/>
              </a:rPr>
              <a:t>unordered_map</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a:solidFill>
                  <a:srgbClr val="4EC9B0"/>
                </a:solidFill>
                <a:effectLst/>
                <a:latin typeface="Consolas" panose="020B0609020204030204" pitchFamily="49" charset="0"/>
              </a:rPr>
              <a:t>vector</a:t>
            </a:r>
            <a:r>
              <a:rPr lang="en-US" sz="1000" b="0" dirty="0">
                <a:solidFill>
                  <a:srgbClr val="CCCCCC"/>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&gt;&gt;</a:t>
            </a:r>
            <a:r>
              <a:rPr lang="en-US" sz="1000" b="0" dirty="0">
                <a:solidFill>
                  <a:srgbClr val="569CD6"/>
                </a:solidFill>
                <a:effectLst/>
                <a:latin typeface="Consolas" panose="020B0609020204030204" pitchFamily="49" charset="0"/>
              </a:rPr>
              <a:t>&amp;</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unordered_set</a:t>
            </a:r>
            <a:r>
              <a:rPr lang="en-US" sz="1000" b="0" dirty="0">
                <a:solidFill>
                  <a:srgbClr val="D4D4D4"/>
                </a:solidFill>
                <a:effectLst/>
                <a:latin typeface="Consolas" panose="020B0609020204030204" pitchFamily="49" charset="0"/>
              </a:rPr>
              <a:t>&lt;</a:t>
            </a:r>
            <a:r>
              <a:rPr lang="en-US" sz="1000" b="0" dirty="0">
                <a:solidFill>
                  <a:srgbClr val="569CD6"/>
                </a:solidFill>
                <a:effectLst/>
                <a:latin typeface="Consolas" panose="020B0609020204030204" pitchFamily="49" charset="0"/>
              </a:rPr>
              <a:t>int</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a:solidFill>
                  <a:srgbClr val="B5CEA8"/>
                </a:solidFill>
                <a:effectLst/>
                <a:latin typeface="Consolas" panose="020B0609020204030204" pitchFamily="49" charset="0"/>
              </a:rPr>
              <a:t>0</a:t>
            </a:r>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for</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const</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auto</a:t>
            </a:r>
            <a:r>
              <a:rPr lang="en-US" sz="1000" b="0" dirty="0">
                <a:solidFill>
                  <a:srgbClr val="CCCCCC"/>
                </a:solidFill>
                <a:effectLst/>
                <a:latin typeface="Consolas" panose="020B0609020204030204" pitchFamily="49" charset="0"/>
              </a:rPr>
              <a:t> entry :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entry</a:t>
            </a:r>
            <a:r>
              <a:rPr lang="en-US" sz="1000" b="0" dirty="0" err="1">
                <a:solidFill>
                  <a:srgbClr val="CCCCCC"/>
                </a:solidFill>
                <a:effectLst/>
                <a:latin typeface="Consolas" panose="020B0609020204030204" pitchFamily="49" charset="0"/>
              </a:rPr>
              <a:t>.</a:t>
            </a:r>
            <a:r>
              <a:rPr lang="en-US" sz="1000" b="0" dirty="0" err="1">
                <a:solidFill>
                  <a:srgbClr val="9CDCFE"/>
                </a:solidFill>
                <a:effectLst/>
                <a:latin typeface="Consolas" panose="020B0609020204030204" pitchFamily="49" charset="0"/>
              </a:rPr>
              <a:t>first</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find</a:t>
            </a:r>
            <a:r>
              <a:rPr lang="en-US" sz="1000" b="0" dirty="0">
                <a:solidFill>
                  <a:srgbClr val="CCCCCC"/>
                </a:solidFill>
                <a:effectLst/>
                <a:latin typeface="Consolas" panose="020B0609020204030204" pitchFamily="49" charset="0"/>
              </a:rPr>
              <a:t>(node)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9CDCFE"/>
                </a:solidFill>
                <a:effectLst/>
                <a:latin typeface="Consolas" panose="020B0609020204030204" pitchFamily="49" charset="0"/>
              </a:rPr>
              <a:t>visited</a:t>
            </a:r>
            <a:r>
              <a:rPr lang="en-US" sz="1000" b="0" dirty="0" err="1">
                <a:solidFill>
                  <a:srgbClr val="CCCCCC"/>
                </a:solidFill>
                <a:effectLst/>
                <a:latin typeface="Consolas" panose="020B0609020204030204" pitchFamily="49" charset="0"/>
              </a:rPr>
              <a:t>.</a:t>
            </a:r>
            <a:r>
              <a:rPr lang="en-US" sz="1000" b="0" dirty="0" err="1">
                <a:solidFill>
                  <a:srgbClr val="DCDCAA"/>
                </a:solidFill>
                <a:effectLst/>
                <a:latin typeface="Consolas" panose="020B0609020204030204" pitchFamily="49" charset="0"/>
              </a:rPr>
              <a:t>end</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unsigned</a:t>
            </a:r>
            <a:r>
              <a:rPr lang="en-US" sz="1000" b="0" dirty="0">
                <a:solidFill>
                  <a:srgbClr val="CCCCCC"/>
                </a:solidFill>
                <a:effectLst/>
                <a:latin typeface="Consolas" panose="020B0609020204030204" pitchFamily="49" charset="0"/>
              </a:rPr>
              <a:t> </a:t>
            </a:r>
            <a:r>
              <a:rPr lang="en-US" sz="1000" b="0" dirty="0">
                <a:solidFill>
                  <a:srgbClr val="569CD6"/>
                </a:solidFill>
                <a:effectLst/>
                <a:latin typeface="Consolas" panose="020B0609020204030204" pitchFamily="49" charset="0"/>
              </a:rPr>
              <a:t>int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DCDCAA"/>
                </a:solidFill>
                <a:effectLst/>
                <a:latin typeface="Consolas" panose="020B0609020204030204" pitchFamily="49" charset="0"/>
              </a:rPr>
              <a:t>dfs</a:t>
            </a:r>
            <a:r>
              <a:rPr lang="en-US" sz="1000" b="0" dirty="0">
                <a:solidFill>
                  <a:srgbClr val="CCCCCC"/>
                </a:solidFill>
                <a:effectLst/>
                <a:latin typeface="Consolas" panose="020B0609020204030204" pitchFamily="49" charset="0"/>
              </a:rPr>
              <a:t>(node, </a:t>
            </a:r>
            <a:r>
              <a:rPr lang="en-US" sz="1000" b="0" dirty="0" err="1">
                <a:solidFill>
                  <a:srgbClr val="CCCCCC"/>
                </a:solidFill>
                <a:effectLst/>
                <a:latin typeface="Consolas" panose="020B0609020204030204" pitchFamily="49" charset="0"/>
              </a:rPr>
              <a:t>adjListGraph</a:t>
            </a:r>
            <a:r>
              <a:rPr lang="en-US" sz="1000" b="0" dirty="0">
                <a:solidFill>
                  <a:srgbClr val="CCCCCC"/>
                </a:solidFill>
                <a:effectLst/>
                <a:latin typeface="Consolas" panose="020B0609020204030204" pitchFamily="49" charset="0"/>
              </a:rPr>
              <a:t>, visited);</a:t>
            </a:r>
          </a:p>
          <a:p>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if</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&gt;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 </a:t>
            </a:r>
            <a:r>
              <a:rPr lang="en-US" sz="1000" b="0" dirty="0">
                <a:solidFill>
                  <a:srgbClr val="D4D4D4"/>
                </a:solidFill>
                <a:effectLst/>
                <a:latin typeface="Consolas" panose="020B0609020204030204" pitchFamily="49" charset="0"/>
              </a:rPr>
              <a:t>=</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r>
              <a:rPr lang="en-US" sz="1000" b="0" dirty="0">
                <a:solidFill>
                  <a:srgbClr val="CCCCCC"/>
                </a:solidFill>
                <a:effectLst/>
                <a:latin typeface="Consolas" panose="020B0609020204030204" pitchFamily="49" charset="0"/>
              </a:rPr>
              <a:t>    }</a:t>
            </a:r>
          </a:p>
          <a:p>
            <a:br>
              <a:rPr lang="en-US" sz="1000" b="0" dirty="0">
                <a:solidFill>
                  <a:srgbClr val="CCCCCC"/>
                </a:solidFill>
                <a:effectLst/>
                <a:latin typeface="Consolas" panose="020B0609020204030204" pitchFamily="49" charset="0"/>
              </a:rPr>
            </a:br>
            <a:r>
              <a:rPr lang="en-US" sz="1000" b="0" dirty="0">
                <a:solidFill>
                  <a:srgbClr val="CCCCCC"/>
                </a:solidFill>
                <a:effectLst/>
                <a:latin typeface="Consolas" panose="020B0609020204030204" pitchFamily="49" charset="0"/>
              </a:rPr>
              <a:t>    </a:t>
            </a:r>
            <a:r>
              <a:rPr lang="en-US" sz="1000" b="0" dirty="0">
                <a:solidFill>
                  <a:srgbClr val="C586C0"/>
                </a:solidFill>
                <a:effectLst/>
                <a:latin typeface="Consolas" panose="020B0609020204030204" pitchFamily="49" charset="0"/>
              </a:rPr>
              <a:t>return</a:t>
            </a:r>
            <a:r>
              <a:rPr lang="en-US" sz="1000" b="0" dirty="0">
                <a:solidFill>
                  <a:srgbClr val="CCCCCC"/>
                </a:solidFill>
                <a:effectLst/>
                <a:latin typeface="Consolas" panose="020B0609020204030204" pitchFamily="49" charset="0"/>
              </a:rPr>
              <a:t> </a:t>
            </a:r>
            <a:r>
              <a:rPr lang="en-US" sz="1000" b="0" dirty="0" err="1">
                <a:solidFill>
                  <a:srgbClr val="CCCCCC"/>
                </a:solidFill>
                <a:effectLst/>
                <a:latin typeface="Consolas" panose="020B0609020204030204" pitchFamily="49" charset="0"/>
              </a:rPr>
              <a:t>maxComponentSize</a:t>
            </a:r>
            <a:r>
              <a:rPr lang="en-US" sz="1000" b="0" dirty="0">
                <a:solidFill>
                  <a:srgbClr val="CCCCCC"/>
                </a:solidFill>
                <a:effectLst/>
                <a:latin typeface="Consolas" panose="020B0609020204030204" pitchFamily="49" charset="0"/>
              </a:rPr>
              <a:t>;</a:t>
            </a:r>
          </a:p>
          <a:p>
            <a:r>
              <a:rPr lang="en-US" sz="1000" b="0" dirty="0">
                <a:solidFill>
                  <a:srgbClr val="CCCCCC"/>
                </a:solidFill>
                <a:effectLst/>
                <a:latin typeface="Consolas" panose="020B0609020204030204" pitchFamily="49" charset="0"/>
              </a:rPr>
              <a:t>}</a:t>
            </a:r>
          </a:p>
          <a:p>
            <a:br>
              <a:rPr lang="en-US" sz="1000" b="0" dirty="0">
                <a:solidFill>
                  <a:srgbClr val="CCCCCC"/>
                </a:solidFill>
                <a:effectLst/>
                <a:latin typeface="Consolas" panose="020B0609020204030204" pitchFamily="49" charset="0"/>
              </a:rPr>
            </a:br>
            <a:endParaRPr lang="en-US" sz="1000" b="0" dirty="0">
              <a:solidFill>
                <a:srgbClr val="CCCCCC"/>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37023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Timing</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800100" lvl="1" indent="-342900">
              <a:buFont typeface="Wingdings" panose="05000000000000000000" pitchFamily="2" charset="2"/>
              <a:buChar char="§"/>
            </a:pPr>
            <a:r>
              <a:rPr lang="en-US" dirty="0">
                <a:solidFill>
                  <a:srgbClr val="EB6E19"/>
                </a:solidFill>
                <a:latin typeface="Consolas" panose="020B0609020204030204" pitchFamily="49" charset="0"/>
              </a:rPr>
              <a:t>Campus students: </a:t>
            </a:r>
            <a:r>
              <a:rPr lang="en-US" dirty="0">
                <a:solidFill>
                  <a:srgbClr val="0081E2"/>
                </a:solidFill>
                <a:latin typeface="Consolas" panose="020B0609020204030204" pitchFamily="49" charset="0"/>
              </a:rPr>
              <a:t>you can take the exam on </a:t>
            </a:r>
            <a:r>
              <a:rPr lang="en-US" dirty="0">
                <a:solidFill>
                  <a:srgbClr val="EB6E19"/>
                </a:solidFill>
                <a:latin typeface="Consolas" panose="020B0609020204030204" pitchFamily="49" charset="0"/>
              </a:rPr>
              <a:t>July 25 </a:t>
            </a:r>
            <a:r>
              <a:rPr lang="en-US" dirty="0">
                <a:solidFill>
                  <a:srgbClr val="0081E2"/>
                </a:solidFill>
                <a:latin typeface="Consolas" panose="020B0609020204030204" pitchFamily="49" charset="0"/>
              </a:rPr>
              <a:t>between </a:t>
            </a:r>
            <a:r>
              <a:rPr lang="en-US" dirty="0">
                <a:solidFill>
                  <a:srgbClr val="EB6E19"/>
                </a:solidFill>
                <a:latin typeface="Consolas" panose="020B0609020204030204" pitchFamily="49" charset="0"/>
              </a:rPr>
              <a:t>6 to 10 pm EST</a:t>
            </a:r>
            <a:r>
              <a:rPr lang="en-US" dirty="0">
                <a:solidFill>
                  <a:srgbClr val="0081E2"/>
                </a:solidFill>
                <a:latin typeface="Consolas" panose="020B0609020204030204" pitchFamily="49" charset="0"/>
              </a:rPr>
              <a:t>. This means you </a:t>
            </a:r>
            <a:r>
              <a:rPr lang="en-US" dirty="0">
                <a:solidFill>
                  <a:srgbClr val="EB6E19"/>
                </a:solidFill>
                <a:latin typeface="Consolas" panose="020B0609020204030204" pitchFamily="49" charset="0"/>
              </a:rPr>
              <a:t>must start by 8 pm EST</a:t>
            </a:r>
            <a:r>
              <a:rPr lang="en-US" dirty="0">
                <a:solidFill>
                  <a:srgbClr val="0081E2"/>
                </a:solidFill>
                <a:latin typeface="Consolas" panose="020B0609020204030204" pitchFamily="49" charset="0"/>
              </a:rPr>
              <a:t> or else you will lose time.</a:t>
            </a:r>
          </a:p>
          <a:p>
            <a:pPr marL="800100" lvl="1" indent="-342900">
              <a:buFont typeface="Wingdings" panose="05000000000000000000" pitchFamily="2" charset="2"/>
              <a:buChar char="§"/>
            </a:pPr>
            <a:endParaRPr lang="en-US" dirty="0">
              <a:solidFill>
                <a:srgbClr val="0081E2"/>
              </a:solidFill>
              <a:latin typeface="Consolas" panose="020B0609020204030204" pitchFamily="49" charset="0"/>
            </a:endParaRPr>
          </a:p>
          <a:p>
            <a:pPr marL="800100" lvl="1" indent="-342900">
              <a:buFont typeface="Wingdings" panose="05000000000000000000" pitchFamily="2" charset="2"/>
              <a:buChar char="§"/>
            </a:pPr>
            <a:r>
              <a:rPr lang="en-US" dirty="0">
                <a:solidFill>
                  <a:srgbClr val="EB6E19"/>
                </a:solidFill>
                <a:latin typeface="Consolas" panose="020B0609020204030204" pitchFamily="49" charset="0"/>
              </a:rPr>
              <a:t>UFOL/UDER students: </a:t>
            </a:r>
            <a:r>
              <a:rPr lang="en-US" dirty="0">
                <a:solidFill>
                  <a:srgbClr val="0081E2"/>
                </a:solidFill>
                <a:latin typeface="Consolas" panose="020B0609020204030204" pitchFamily="49" charset="0"/>
              </a:rPr>
              <a:t>can take the exam between </a:t>
            </a:r>
            <a:r>
              <a:rPr lang="en-US" dirty="0">
                <a:solidFill>
                  <a:srgbClr val="EB6E19"/>
                </a:solidFill>
                <a:latin typeface="Consolas" panose="020B0609020204030204" pitchFamily="49" charset="0"/>
              </a:rPr>
              <a:t>July 25, 6 pm to July 27, midnight</a:t>
            </a:r>
            <a:r>
              <a:rPr lang="en-US" dirty="0">
                <a:solidFill>
                  <a:srgbClr val="0081E2"/>
                </a:solidFill>
                <a:latin typeface="Consolas" panose="020B0609020204030204" pitchFamily="49" charset="0"/>
              </a:rPr>
              <a:t>.</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will be over Honorlock and you are allowed one double sided handwritten sheet of notes.</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The exam duration is 2 hours. </a:t>
            </a:r>
          </a:p>
          <a:p>
            <a:pPr marL="342900" indent="-342900" algn="l">
              <a:buFont typeface="Arial" panose="020B0604020202020204" pitchFamily="34" charset="0"/>
              <a:buChar char="•"/>
            </a:pPr>
            <a:endParaRPr lang="en-US" sz="2400" dirty="0">
              <a:solidFill>
                <a:srgbClr val="0081E2"/>
              </a:solidFill>
              <a:latin typeface="Consolas" panose="020B0609020204030204" pitchFamily="49" charset="0"/>
            </a:endParaRPr>
          </a:p>
          <a:p>
            <a:pPr marL="342900" indent="-342900" algn="l">
              <a:buFont typeface="Arial" panose="020B0604020202020204" pitchFamily="34" charset="0"/>
              <a:buChar char="•"/>
            </a:pPr>
            <a:r>
              <a:rPr lang="en-US" sz="2400" dirty="0">
                <a:solidFill>
                  <a:srgbClr val="0081E2"/>
                </a:solidFill>
                <a:latin typeface="Consolas" panose="020B0609020204030204" pitchFamily="49" charset="0"/>
              </a:rPr>
              <a:t>Exam 2 Topics and Expectations Guide: </a:t>
            </a:r>
            <a:r>
              <a:rPr lang="en-US" sz="24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Link</a:t>
            </a:r>
            <a:endParaRPr lang="en-US" sz="2400" dirty="0">
              <a:solidFill>
                <a:srgbClr val="0081E2"/>
              </a:solidFill>
              <a:latin typeface="Consolas" panose="020B0609020204030204" pitchFamily="49" charset="0"/>
            </a:endParaRPr>
          </a:p>
          <a:p>
            <a:pPr algn="l"/>
            <a:endParaRPr lang="en-US" sz="2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34528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570208"/>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endParaRPr lang="en-US" dirty="0">
              <a:solidFill>
                <a:schemeClr val="bg1"/>
              </a:solidFill>
            </a:endParaRPr>
          </a:p>
          <a:p>
            <a:r>
              <a:rPr lang="en-US" dirty="0">
                <a:solidFill>
                  <a:schemeClr val="bg1"/>
                </a:solidFill>
              </a:rPr>
              <a:t>Vertex: Neighbors of Vertex (Edges pointing from a vertex to the neighbor)</a:t>
            </a:r>
          </a:p>
          <a:p>
            <a:endParaRPr lang="en-US" dirty="0">
              <a:solidFill>
                <a:schemeClr val="bg1"/>
              </a:solidFill>
            </a:endParaRPr>
          </a:p>
          <a:p>
            <a:r>
              <a:rPr lang="pt-BR" dirty="0">
                <a:solidFill>
                  <a:schemeClr val="bg1"/>
                </a:solidFill>
              </a:rPr>
              <a:t>A: -</a:t>
            </a:r>
          </a:p>
          <a:p>
            <a:r>
              <a:rPr lang="pt-BR" dirty="0">
                <a:solidFill>
                  <a:schemeClr val="bg1"/>
                </a:solidFill>
              </a:rPr>
              <a:t>B: C, E</a:t>
            </a:r>
          </a:p>
          <a:p>
            <a:r>
              <a:rPr lang="pt-BR" dirty="0">
                <a:solidFill>
                  <a:schemeClr val="bg1"/>
                </a:solidFill>
              </a:rPr>
              <a:t>C: A, D, F</a:t>
            </a:r>
          </a:p>
          <a:p>
            <a:r>
              <a:rPr lang="pt-BR" dirty="0">
                <a:solidFill>
                  <a:schemeClr val="bg1"/>
                </a:solidFill>
              </a:rPr>
              <a:t>D: -</a:t>
            </a:r>
          </a:p>
          <a:p>
            <a:r>
              <a:rPr lang="pt-BR" dirty="0">
                <a:solidFill>
                  <a:schemeClr val="bg1"/>
                </a:solidFill>
              </a:rPr>
              <a:t>E: C, D</a:t>
            </a:r>
          </a:p>
          <a:p>
            <a:r>
              <a:rPr lang="pt-BR" dirty="0">
                <a:solidFill>
                  <a:schemeClr val="bg1"/>
                </a:solidFill>
              </a:rPr>
              <a:t>F: A</a:t>
            </a:r>
          </a:p>
          <a:p>
            <a:r>
              <a:rPr lang="pt-BR" dirty="0">
                <a:solidFill>
                  <a:schemeClr val="bg1"/>
                </a:solidFill>
              </a:rPr>
              <a:t>G: F</a:t>
            </a:r>
          </a:p>
        </p:txBody>
      </p:sp>
      <p:pic>
        <p:nvPicPr>
          <p:cNvPr id="7" name="Picture 2">
            <a:extLst>
              <a:ext uri="{FF2B5EF4-FFF2-40B4-BE49-F238E27FC236}">
                <a16:creationId xmlns:a16="http://schemas.microsoft.com/office/drawing/2014/main" id="{F7D9D4C8-ED01-809C-B119-F7C83B1625A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15172" y="2942884"/>
            <a:ext cx="3343275" cy="1990725"/>
          </a:xfrm>
          <a:prstGeom prst="rect">
            <a:avLst/>
          </a:prstGeom>
          <a:solidFill>
            <a:schemeClr val="bg1"/>
          </a:solidFill>
        </p:spPr>
      </p:pic>
    </p:spTree>
    <p:extLst>
      <p:ext uri="{BB962C8B-B14F-4D97-AF65-F5344CB8AC3E}">
        <p14:creationId xmlns:p14="http://schemas.microsoft.com/office/powerpoint/2010/main" val="56044949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1EE62E57-E9A1-EE30-9A71-6A3BC381B8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2433CD-1960-185F-722B-842B7BEFEB0D}"/>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921E5074-B6CD-CE94-7E18-71C7D40C1B4D}"/>
              </a:ext>
            </a:extLst>
          </p:cNvPr>
          <p:cNvSpPr txBox="1"/>
          <p:nvPr/>
        </p:nvSpPr>
        <p:spPr>
          <a:xfrm>
            <a:off x="1238458" y="1690688"/>
            <a:ext cx="10407582" cy="1477328"/>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a:t>
            </a:r>
            <a:r>
              <a:rPr lang="en-US" b="0" i="0" dirty="0">
                <a:solidFill>
                  <a:srgbClr val="EB6E19"/>
                </a:solidFill>
                <a:effectLst/>
                <a:latin typeface="Consolas" panose="020B0609020204030204" pitchFamily="49" charset="0"/>
              </a:rPr>
              <a:t>bipartite graph </a:t>
            </a:r>
            <a:r>
              <a:rPr lang="en-US" b="0" i="0" dirty="0">
                <a:solidFill>
                  <a:srgbClr val="0081E2"/>
                </a:solidFill>
                <a:effectLst/>
                <a:latin typeface="Consolas" panose="020B0609020204030204" pitchFamily="49" charset="0"/>
              </a:rPr>
              <a:t>is known formally as an undirected graph whose nodes can be grouped into </a:t>
            </a:r>
            <a:r>
              <a:rPr lang="en-US" dirty="0">
                <a:solidFill>
                  <a:srgbClr val="0081E2"/>
                </a:solidFill>
                <a:latin typeface="Consolas" panose="020B0609020204030204" pitchFamily="49" charset="0"/>
              </a:rPr>
              <a:t>two</a:t>
            </a:r>
            <a:r>
              <a:rPr lang="en-US" b="0" i="0" dirty="0">
                <a:solidFill>
                  <a:srgbClr val="0081E2"/>
                </a:solidFill>
                <a:effectLst/>
                <a:latin typeface="Consolas" panose="020B0609020204030204" pitchFamily="49" charset="0"/>
              </a:rPr>
              <a:t> sets such that no edge connects a node to another node in its own set (that is, every edge connects a node from </a:t>
            </a:r>
            <a:r>
              <a:rPr lang="en-US" dirty="0">
                <a:solidFill>
                  <a:srgbClr val="0081E2"/>
                </a:solidFill>
                <a:latin typeface="Consolas" panose="020B0609020204030204" pitchFamily="49" charset="0"/>
              </a:rPr>
              <a:t>one set to another</a:t>
            </a:r>
            <a:r>
              <a:rPr lang="en-US" b="0" i="0" dirty="0">
                <a:solidFill>
                  <a:srgbClr val="0081E2"/>
                </a:solidFill>
                <a:effectLst/>
                <a:latin typeface="Consolas" panose="020B0609020204030204" pitchFamily="49" charset="0"/>
              </a:rPr>
              <a:t>). </a:t>
            </a:r>
            <a:r>
              <a:rPr lang="en-US" b="0" i="0" dirty="0">
                <a:solidFill>
                  <a:srgbClr val="EB6E19"/>
                </a:solidFill>
                <a:effectLst/>
                <a:latin typeface="Consolas" panose="020B0609020204030204" pitchFamily="49" charset="0"/>
              </a:rPr>
              <a:t>If the following graphs are colored using two colors denoting different sets, are these graphs bipartite? </a:t>
            </a:r>
            <a:endParaRPr lang="en-US" dirty="0">
              <a:solidFill>
                <a:srgbClr val="EB6E19"/>
              </a:solidFill>
              <a:latin typeface="Consolas" panose="020B0609020204030204" pitchFamily="49" charset="0"/>
            </a:endParaRPr>
          </a:p>
        </p:txBody>
      </p:sp>
      <p:grpSp>
        <p:nvGrpSpPr>
          <p:cNvPr id="7" name="Group 6">
            <a:extLst>
              <a:ext uri="{FF2B5EF4-FFF2-40B4-BE49-F238E27FC236}">
                <a16:creationId xmlns:a16="http://schemas.microsoft.com/office/drawing/2014/main" id="{5854B788-1B3C-EC5B-64E5-102DB4D0F1C5}"/>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FF9286B0-1FCA-FFE3-86FB-AAC1C3F86C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1B3D658-3EF3-AF70-2F37-34D6942ED59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26" name="Picture 2">
            <a:extLst>
              <a:ext uri="{FF2B5EF4-FFF2-40B4-BE49-F238E27FC236}">
                <a16:creationId xmlns:a16="http://schemas.microsoft.com/office/drawing/2014/main" id="{34E50C1D-F560-8EF2-D2A0-727D491AA18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295" y="3322631"/>
            <a:ext cx="24288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E0269275-7EBF-F454-B664-FC62F0BE572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361" y="3322631"/>
            <a:ext cx="238125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81041057-8D75-FDDB-9F3E-D79A93283BA6}"/>
              </a:ext>
            </a:extLst>
          </p:cNvPr>
          <p:cNvSpPr txBox="1"/>
          <p:nvPr/>
        </p:nvSpPr>
        <p:spPr>
          <a:xfrm>
            <a:off x="3030999" y="5672458"/>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1</a:t>
            </a:r>
            <a:endParaRPr lang="en-US"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ACF89ADC-54BE-CFDD-0C4B-7264C41E383C}"/>
              </a:ext>
            </a:extLst>
          </p:cNvPr>
          <p:cNvSpPr txBox="1"/>
          <p:nvPr/>
        </p:nvSpPr>
        <p:spPr>
          <a:xfrm>
            <a:off x="7593681" y="5657209"/>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2</a:t>
            </a:r>
            <a:endParaRPr lang="en-US" dirty="0">
              <a:solidFill>
                <a:schemeClr val="bg1"/>
              </a:solidFill>
              <a:latin typeface="Consolas" panose="020B0609020204030204" pitchFamily="49" charset="0"/>
            </a:endParaRPr>
          </a:p>
        </p:txBody>
      </p:sp>
    </p:spTree>
    <p:extLst>
      <p:ext uri="{BB962C8B-B14F-4D97-AF65-F5344CB8AC3E}">
        <p14:creationId xmlns:p14="http://schemas.microsoft.com/office/powerpoint/2010/main" val="17313242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52858DDA-A9E5-7068-7CBD-9C4AF79F35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093DEA-B871-D553-5E61-A1D19DB7F3AD}"/>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B4ABCD33-9D55-34A7-5A77-36AC6AA2948A}"/>
              </a:ext>
            </a:extLst>
          </p:cNvPr>
          <p:cNvSpPr txBox="1"/>
          <p:nvPr/>
        </p:nvSpPr>
        <p:spPr>
          <a:xfrm>
            <a:off x="1238458" y="1690688"/>
            <a:ext cx="10407582" cy="1477328"/>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a:t>
            </a:r>
            <a:r>
              <a:rPr lang="en-US" b="0" i="0" dirty="0">
                <a:solidFill>
                  <a:srgbClr val="EB6E19"/>
                </a:solidFill>
                <a:effectLst/>
                <a:latin typeface="Consolas" panose="020B0609020204030204" pitchFamily="49" charset="0"/>
              </a:rPr>
              <a:t>bipartite graph </a:t>
            </a:r>
            <a:r>
              <a:rPr lang="en-US" b="0" i="0" dirty="0">
                <a:solidFill>
                  <a:srgbClr val="0081E2"/>
                </a:solidFill>
                <a:effectLst/>
                <a:latin typeface="Consolas" panose="020B0609020204030204" pitchFamily="49" charset="0"/>
              </a:rPr>
              <a:t>is known formally as an undirected graph whose nodes can be grouped into </a:t>
            </a:r>
            <a:r>
              <a:rPr lang="en-US" dirty="0">
                <a:solidFill>
                  <a:srgbClr val="0081E2"/>
                </a:solidFill>
                <a:latin typeface="Consolas" panose="020B0609020204030204" pitchFamily="49" charset="0"/>
              </a:rPr>
              <a:t>two</a:t>
            </a:r>
            <a:r>
              <a:rPr lang="en-US" b="0" i="0" dirty="0">
                <a:solidFill>
                  <a:srgbClr val="0081E2"/>
                </a:solidFill>
                <a:effectLst/>
                <a:latin typeface="Consolas" panose="020B0609020204030204" pitchFamily="49" charset="0"/>
              </a:rPr>
              <a:t> sets such that no edge connects a node to another node in its own set (that is, every edge connects a node from </a:t>
            </a:r>
            <a:r>
              <a:rPr lang="en-US" dirty="0">
                <a:solidFill>
                  <a:srgbClr val="0081E2"/>
                </a:solidFill>
                <a:latin typeface="Consolas" panose="020B0609020204030204" pitchFamily="49" charset="0"/>
              </a:rPr>
              <a:t>one set to another</a:t>
            </a:r>
            <a:r>
              <a:rPr lang="en-US" b="0" i="0" dirty="0">
                <a:solidFill>
                  <a:srgbClr val="0081E2"/>
                </a:solidFill>
                <a:effectLst/>
                <a:latin typeface="Consolas" panose="020B0609020204030204" pitchFamily="49" charset="0"/>
              </a:rPr>
              <a:t>). </a:t>
            </a:r>
            <a:r>
              <a:rPr lang="en-US" b="0" i="0" dirty="0">
                <a:solidFill>
                  <a:srgbClr val="EB6E19"/>
                </a:solidFill>
                <a:effectLst/>
                <a:latin typeface="Consolas" panose="020B0609020204030204" pitchFamily="49" charset="0"/>
              </a:rPr>
              <a:t>If the following graphs are colored using two colors denoting different sets, are these graphs bipartite? </a:t>
            </a:r>
            <a:endParaRPr lang="en-US" dirty="0">
              <a:solidFill>
                <a:srgbClr val="EB6E19"/>
              </a:solidFill>
              <a:latin typeface="Consolas" panose="020B0609020204030204" pitchFamily="49" charset="0"/>
            </a:endParaRPr>
          </a:p>
        </p:txBody>
      </p:sp>
      <p:grpSp>
        <p:nvGrpSpPr>
          <p:cNvPr id="7" name="Group 6">
            <a:extLst>
              <a:ext uri="{FF2B5EF4-FFF2-40B4-BE49-F238E27FC236}">
                <a16:creationId xmlns:a16="http://schemas.microsoft.com/office/drawing/2014/main" id="{0A9D497F-3DC2-5B23-0AC1-6B87C6616C36}"/>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49587DBA-AA4E-698E-5468-FEC0284190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03EE1F8-1582-4F26-5234-C3C8D94277B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1026" name="Picture 2">
            <a:extLst>
              <a:ext uri="{FF2B5EF4-FFF2-40B4-BE49-F238E27FC236}">
                <a16:creationId xmlns:a16="http://schemas.microsoft.com/office/drawing/2014/main" id="{2298D1DD-823F-1F4B-6AF5-0CF6C9F2E09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94295" y="3322631"/>
            <a:ext cx="2428875" cy="22479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B2ABE307-0E2A-A723-22CE-FF123155A3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62361" y="3322631"/>
            <a:ext cx="2381250" cy="223837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5A59B892-52C9-D1F1-5A78-FB2F9D3F14C5}"/>
              </a:ext>
            </a:extLst>
          </p:cNvPr>
          <p:cNvSpPr txBox="1"/>
          <p:nvPr/>
        </p:nvSpPr>
        <p:spPr>
          <a:xfrm>
            <a:off x="3030999" y="5672458"/>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1</a:t>
            </a:r>
            <a:endParaRPr lang="en-US" dirty="0">
              <a:solidFill>
                <a:schemeClr val="bg1"/>
              </a:solidFill>
              <a:latin typeface="Consolas" panose="020B0609020204030204" pitchFamily="49" charset="0"/>
            </a:endParaRPr>
          </a:p>
        </p:txBody>
      </p:sp>
      <p:sp>
        <p:nvSpPr>
          <p:cNvPr id="4" name="TextBox 3">
            <a:extLst>
              <a:ext uri="{FF2B5EF4-FFF2-40B4-BE49-F238E27FC236}">
                <a16:creationId xmlns:a16="http://schemas.microsoft.com/office/drawing/2014/main" id="{B3544E34-9AB6-58B8-6C7B-7A564D7A4961}"/>
              </a:ext>
            </a:extLst>
          </p:cNvPr>
          <p:cNvSpPr txBox="1"/>
          <p:nvPr/>
        </p:nvSpPr>
        <p:spPr>
          <a:xfrm>
            <a:off x="7593681" y="5657209"/>
            <a:ext cx="1437800" cy="369332"/>
          </a:xfrm>
          <a:prstGeom prst="rect">
            <a:avLst/>
          </a:prstGeom>
          <a:noFill/>
        </p:spPr>
        <p:txBody>
          <a:bodyPr wrap="square">
            <a:spAutoFit/>
          </a:bodyPr>
          <a:lstStyle/>
          <a:p>
            <a:r>
              <a:rPr lang="en-US" b="0" i="0" dirty="0">
                <a:solidFill>
                  <a:schemeClr val="bg1"/>
                </a:solidFill>
                <a:effectLst/>
                <a:latin typeface="Consolas" panose="020B0609020204030204" pitchFamily="49" charset="0"/>
              </a:rPr>
              <a:t>Graph 2</a:t>
            </a:r>
            <a:endParaRPr lang="en-US" dirty="0">
              <a:solidFill>
                <a:schemeClr val="bg1"/>
              </a:solidFill>
              <a:latin typeface="Consolas" panose="020B0609020204030204" pitchFamily="49" charset="0"/>
            </a:endParaRPr>
          </a:p>
        </p:txBody>
      </p:sp>
      <p:sp>
        <p:nvSpPr>
          <p:cNvPr id="6" name="TextBox 5">
            <a:extLst>
              <a:ext uri="{FF2B5EF4-FFF2-40B4-BE49-F238E27FC236}">
                <a16:creationId xmlns:a16="http://schemas.microsoft.com/office/drawing/2014/main" id="{2185A30B-233A-EE54-3584-DD98CBA5383E}"/>
              </a:ext>
            </a:extLst>
          </p:cNvPr>
          <p:cNvSpPr txBox="1"/>
          <p:nvPr/>
        </p:nvSpPr>
        <p:spPr>
          <a:xfrm>
            <a:off x="2948389" y="6118423"/>
            <a:ext cx="1437800" cy="369332"/>
          </a:xfrm>
          <a:prstGeom prst="rect">
            <a:avLst/>
          </a:prstGeom>
          <a:noFill/>
        </p:spPr>
        <p:txBody>
          <a:bodyPr wrap="square">
            <a:spAutoFit/>
          </a:bodyPr>
          <a:lstStyle/>
          <a:p>
            <a:r>
              <a:rPr lang="en-US" b="0" i="0" dirty="0">
                <a:solidFill>
                  <a:srgbClr val="00DA63"/>
                </a:solidFill>
                <a:effectLst/>
                <a:latin typeface="Consolas" panose="020B0609020204030204" pitchFamily="49" charset="0"/>
              </a:rPr>
              <a:t>Bipartite</a:t>
            </a:r>
            <a:endParaRPr lang="en-US" dirty="0">
              <a:solidFill>
                <a:srgbClr val="00DA63"/>
              </a:solidFill>
              <a:latin typeface="Consolas" panose="020B0609020204030204" pitchFamily="49" charset="0"/>
            </a:endParaRPr>
          </a:p>
        </p:txBody>
      </p:sp>
      <p:sp>
        <p:nvSpPr>
          <p:cNvPr id="10" name="TextBox 9">
            <a:extLst>
              <a:ext uri="{FF2B5EF4-FFF2-40B4-BE49-F238E27FC236}">
                <a16:creationId xmlns:a16="http://schemas.microsoft.com/office/drawing/2014/main" id="{9FC79928-69FD-50EC-1C18-D54DD47F54BF}"/>
              </a:ext>
            </a:extLst>
          </p:cNvPr>
          <p:cNvSpPr txBox="1"/>
          <p:nvPr/>
        </p:nvSpPr>
        <p:spPr>
          <a:xfrm>
            <a:off x="5688426" y="6059538"/>
            <a:ext cx="5628829" cy="369332"/>
          </a:xfrm>
          <a:prstGeom prst="rect">
            <a:avLst/>
          </a:prstGeom>
          <a:noFill/>
        </p:spPr>
        <p:txBody>
          <a:bodyPr wrap="square">
            <a:spAutoFit/>
          </a:bodyPr>
          <a:lstStyle/>
          <a:p>
            <a:r>
              <a:rPr lang="en-US" b="0" i="0" dirty="0">
                <a:solidFill>
                  <a:srgbClr val="00DA63"/>
                </a:solidFill>
                <a:effectLst/>
                <a:latin typeface="Consolas" panose="020B0609020204030204" pitchFamily="49" charset="0"/>
              </a:rPr>
              <a:t>Non-Bipartite (Edge 2-4) in the same set</a:t>
            </a:r>
            <a:endParaRPr lang="en-US" dirty="0">
              <a:solidFill>
                <a:srgbClr val="00DA63"/>
              </a:solidFill>
              <a:latin typeface="Consolas" panose="020B0609020204030204" pitchFamily="49" charset="0"/>
            </a:endParaRPr>
          </a:p>
        </p:txBody>
      </p:sp>
    </p:spTree>
    <p:extLst>
      <p:ext uri="{BB962C8B-B14F-4D97-AF65-F5344CB8AC3E}">
        <p14:creationId xmlns:p14="http://schemas.microsoft.com/office/powerpoint/2010/main" val="30270278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847207"/>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4&gt;, &lt;E, 2&gt;, &lt;F, 9&gt;</a:t>
            </a:r>
          </a:p>
          <a:p>
            <a:r>
              <a:rPr lang="en-US" dirty="0">
                <a:solidFill>
                  <a:schemeClr val="bg1"/>
                </a:solidFill>
              </a:rPr>
              <a:t>B: &lt;A, 4&gt;, &lt;C, 11&gt;, &lt;F, 1&gt;, &lt;H, 12&gt; </a:t>
            </a:r>
          </a:p>
          <a:p>
            <a:r>
              <a:rPr lang="en-US" dirty="0">
                <a:solidFill>
                  <a:schemeClr val="bg1"/>
                </a:solidFill>
              </a:rPr>
              <a:t>C: &lt;B, 11&gt;, &lt;D, 7&gt;, &lt;F, 10&gt;, &lt;G, 15&gt;, &lt;H, 14&gt;, &lt;I, 17&gt; </a:t>
            </a:r>
          </a:p>
          <a:p>
            <a:r>
              <a:rPr lang="en-US" dirty="0">
                <a:solidFill>
                  <a:schemeClr val="bg1"/>
                </a:solidFill>
              </a:rPr>
              <a:t>D: &lt;C, 5&gt;, &lt;E, 7&gt;, &lt;F, 16&gt;, &lt;G, 3&gt; </a:t>
            </a:r>
          </a:p>
          <a:p>
            <a:r>
              <a:rPr lang="en-US" dirty="0">
                <a:solidFill>
                  <a:schemeClr val="bg1"/>
                </a:solidFill>
              </a:rPr>
              <a:t>E: &lt;A, 2&gt;, &lt;D, 7&gt;, &lt;F, 6&gt;</a:t>
            </a:r>
          </a:p>
          <a:p>
            <a:r>
              <a:rPr lang="en-US" dirty="0">
                <a:solidFill>
                  <a:schemeClr val="bg1"/>
                </a:solidFill>
              </a:rPr>
              <a:t>F: &lt;A, 9&gt;, &lt;B, 1&gt;, &lt;C, 10&gt;, &lt;D, 16&gt;, &lt;E, 6&gt;</a:t>
            </a:r>
          </a:p>
          <a:p>
            <a:r>
              <a:rPr lang="en-US" dirty="0">
                <a:solidFill>
                  <a:schemeClr val="bg1"/>
                </a:solidFill>
              </a:rPr>
              <a:t>G: &lt;C, 15&gt;, &lt;D, 3&gt;, &lt;I, 13&gt; </a:t>
            </a:r>
          </a:p>
          <a:p>
            <a:r>
              <a:rPr lang="en-US" dirty="0">
                <a:solidFill>
                  <a:schemeClr val="bg1"/>
                </a:solidFill>
              </a:rPr>
              <a:t>H: &lt;B, 12&gt;, &lt;C, 14&gt;, &lt;I, 8&gt;</a:t>
            </a:r>
          </a:p>
          <a:p>
            <a:r>
              <a:rPr lang="en-US" dirty="0">
                <a:solidFill>
                  <a:schemeClr val="bg1"/>
                </a:solidFill>
              </a:rPr>
              <a:t>I: &lt;C, 17&gt;, &lt;G, 13&gt;, &lt;H, 8&gt;</a:t>
            </a:r>
            <a:endParaRPr lang="pt-BR" dirty="0">
              <a:solidFill>
                <a:schemeClr val="bg1"/>
              </a:solidFill>
            </a:endParaRPr>
          </a:p>
        </p:txBody>
      </p:sp>
      <p:pic>
        <p:nvPicPr>
          <p:cNvPr id="2" name="Picture 2">
            <a:extLst>
              <a:ext uri="{FF2B5EF4-FFF2-40B4-BE49-F238E27FC236}">
                <a16:creationId xmlns:a16="http://schemas.microsoft.com/office/drawing/2014/main" id="{67706C5C-2DA1-9130-E082-CC4BA4D55F12}"/>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7268" t="9634" r="49634" b="24553"/>
          <a:stretch/>
        </p:blipFill>
        <p:spPr bwMode="auto">
          <a:xfrm>
            <a:off x="6271917" y="2479782"/>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92456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3293209"/>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&lt;F, 2&gt;</a:t>
            </a:r>
          </a:p>
          <a:p>
            <a:r>
              <a:rPr lang="en-US" dirty="0">
                <a:solidFill>
                  <a:schemeClr val="bg1"/>
                </a:solidFill>
              </a:rPr>
              <a:t>B: &lt;A, 1&gt;, &lt;C, 2&gt;, &lt;D, 1&gt;, &lt;E, 7&gt; </a:t>
            </a:r>
          </a:p>
          <a:p>
            <a:r>
              <a:rPr lang="en-US" dirty="0">
                <a:solidFill>
                  <a:schemeClr val="bg1"/>
                </a:solidFill>
              </a:rPr>
              <a:t>C: &lt;B, 2&gt;, &lt;D, 6&gt;, &lt;E, 10&gt; </a:t>
            </a:r>
          </a:p>
          <a:p>
            <a:r>
              <a:rPr lang="en-US" dirty="0">
                <a:solidFill>
                  <a:schemeClr val="bg1"/>
                </a:solidFill>
              </a:rPr>
              <a:t>D: &lt;A, 3&gt;, &lt;B, 1&gt;, &lt;C, 6&gt;, &lt;F, 4&gt;, &lt;G, 4&gt;  </a:t>
            </a:r>
          </a:p>
          <a:p>
            <a:r>
              <a:rPr lang="en-US" dirty="0">
                <a:solidFill>
                  <a:schemeClr val="bg1"/>
                </a:solidFill>
              </a:rPr>
              <a:t>E: &lt;B, 7&gt;, &lt;C, 10&gt;</a:t>
            </a:r>
          </a:p>
          <a:p>
            <a:r>
              <a:rPr lang="en-US" dirty="0">
                <a:solidFill>
                  <a:schemeClr val="bg1"/>
                </a:solidFill>
              </a:rPr>
              <a:t>F: &lt;A, 2&gt;, &lt;D, 4&gt;, &lt;G, 10&gt;</a:t>
            </a:r>
          </a:p>
          <a:p>
            <a:r>
              <a:rPr lang="en-US" dirty="0">
                <a:solidFill>
                  <a:schemeClr val="bg1"/>
                </a:solidFill>
              </a:rPr>
              <a:t>G: &lt;D, 4&gt;, &lt;F, 10&gt; </a:t>
            </a:r>
          </a:p>
        </p:txBody>
      </p:sp>
      <p:sp>
        <p:nvSpPr>
          <p:cNvPr id="7" name="Oval 6">
            <a:extLst>
              <a:ext uri="{FF2B5EF4-FFF2-40B4-BE49-F238E27FC236}">
                <a16:creationId xmlns:a16="http://schemas.microsoft.com/office/drawing/2014/main" id="{A424022F-D2C4-AB2F-C6CB-F7036D81E067}"/>
              </a:ext>
            </a:extLst>
          </p:cNvPr>
          <p:cNvSpPr/>
          <p:nvPr/>
        </p:nvSpPr>
        <p:spPr>
          <a:xfrm>
            <a:off x="7168221" y="288729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8" name="Oval 7">
            <a:extLst>
              <a:ext uri="{FF2B5EF4-FFF2-40B4-BE49-F238E27FC236}">
                <a16:creationId xmlns:a16="http://schemas.microsoft.com/office/drawing/2014/main" id="{54D10AEB-C54C-69B0-96D4-7F60B001D195}"/>
              </a:ext>
            </a:extLst>
          </p:cNvPr>
          <p:cNvSpPr/>
          <p:nvPr/>
        </p:nvSpPr>
        <p:spPr>
          <a:xfrm>
            <a:off x="7209108" y="442988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9" name="Oval 8">
            <a:extLst>
              <a:ext uri="{FF2B5EF4-FFF2-40B4-BE49-F238E27FC236}">
                <a16:creationId xmlns:a16="http://schemas.microsoft.com/office/drawing/2014/main" id="{548E6DA0-23D8-6F1F-BAC0-89E7FAF5A1E7}"/>
              </a:ext>
            </a:extLst>
          </p:cNvPr>
          <p:cNvSpPr/>
          <p:nvPr/>
        </p:nvSpPr>
        <p:spPr>
          <a:xfrm>
            <a:off x="10665988" y="4454595"/>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0" name="Oval 9">
            <a:extLst>
              <a:ext uri="{FF2B5EF4-FFF2-40B4-BE49-F238E27FC236}">
                <a16:creationId xmlns:a16="http://schemas.microsoft.com/office/drawing/2014/main" id="{90F7AB34-BB43-6943-6CA2-EBD0072F6D45}"/>
              </a:ext>
            </a:extLst>
          </p:cNvPr>
          <p:cNvSpPr/>
          <p:nvPr/>
        </p:nvSpPr>
        <p:spPr>
          <a:xfrm>
            <a:off x="8937548"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1" name="Oval 10">
            <a:extLst>
              <a:ext uri="{FF2B5EF4-FFF2-40B4-BE49-F238E27FC236}">
                <a16:creationId xmlns:a16="http://schemas.microsoft.com/office/drawing/2014/main" id="{1790854B-F7CC-4294-A4AB-8592EC07F5FE}"/>
              </a:ext>
            </a:extLst>
          </p:cNvPr>
          <p:cNvSpPr/>
          <p:nvPr/>
        </p:nvSpPr>
        <p:spPr>
          <a:xfrm>
            <a:off x="8937547"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2" name="Oval 11">
            <a:extLst>
              <a:ext uri="{FF2B5EF4-FFF2-40B4-BE49-F238E27FC236}">
                <a16:creationId xmlns:a16="http://schemas.microsoft.com/office/drawing/2014/main" id="{B703ECD6-8CD8-7C38-A218-AAE8281D15BB}"/>
              </a:ext>
            </a:extLst>
          </p:cNvPr>
          <p:cNvSpPr/>
          <p:nvPr/>
        </p:nvSpPr>
        <p:spPr>
          <a:xfrm>
            <a:off x="5599616" y="3731074"/>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3" name="Oval 12">
            <a:extLst>
              <a:ext uri="{FF2B5EF4-FFF2-40B4-BE49-F238E27FC236}">
                <a16:creationId xmlns:a16="http://schemas.microsoft.com/office/drawing/2014/main" id="{35D7EA63-F37A-C9F5-9675-E32B6FD9444A}"/>
              </a:ext>
            </a:extLst>
          </p:cNvPr>
          <p:cNvSpPr/>
          <p:nvPr/>
        </p:nvSpPr>
        <p:spPr>
          <a:xfrm>
            <a:off x="5599615" y="529967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4" name="Straight Connector 13">
            <a:extLst>
              <a:ext uri="{FF2B5EF4-FFF2-40B4-BE49-F238E27FC236}">
                <a16:creationId xmlns:a16="http://schemas.microsoft.com/office/drawing/2014/main" id="{108CAAFC-AFD5-CF36-7F53-1F2C2EBBE692}"/>
              </a:ext>
            </a:extLst>
          </p:cNvPr>
          <p:cNvCxnSpPr>
            <a:stCxn id="7" idx="2"/>
            <a:endCxn id="12" idx="7"/>
          </p:cNvCxnSpPr>
          <p:nvPr/>
        </p:nvCxnSpPr>
        <p:spPr>
          <a:xfrm flipH="1">
            <a:off x="5999379" y="3127051"/>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69C6F7DB-E8E6-6FBA-686C-F51B41E17600}"/>
              </a:ext>
            </a:extLst>
          </p:cNvPr>
          <p:cNvCxnSpPr/>
          <p:nvPr/>
        </p:nvCxnSpPr>
        <p:spPr>
          <a:xfrm flipH="1">
            <a:off x="6067966" y="4749432"/>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BB75797B-D5E2-DFB1-29BC-0D697B469F90}"/>
              </a:ext>
            </a:extLst>
          </p:cNvPr>
          <p:cNvCxnSpPr>
            <a:cxnSpLocks/>
            <a:stCxn id="10" idx="2"/>
          </p:cNvCxnSpPr>
          <p:nvPr/>
        </p:nvCxnSpPr>
        <p:spPr>
          <a:xfrm flipH="1">
            <a:off x="7636572" y="3970826"/>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165E88D-1568-7DD7-254C-031D3F92277A}"/>
              </a:ext>
            </a:extLst>
          </p:cNvPr>
          <p:cNvCxnSpPr>
            <a:cxnSpLocks/>
            <a:endCxn id="8" idx="5"/>
          </p:cNvCxnSpPr>
          <p:nvPr/>
        </p:nvCxnSpPr>
        <p:spPr>
          <a:xfrm flipH="1" flipV="1">
            <a:off x="7608871" y="4839163"/>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B9638B-CDD7-5A46-0AF1-572E8BC4A526}"/>
              </a:ext>
            </a:extLst>
          </p:cNvPr>
          <p:cNvCxnSpPr>
            <a:cxnSpLocks/>
            <a:endCxn id="7" idx="6"/>
          </p:cNvCxnSpPr>
          <p:nvPr/>
        </p:nvCxnSpPr>
        <p:spPr>
          <a:xfrm flipH="1" flipV="1">
            <a:off x="7636572" y="3127051"/>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CEF46D2-DCAC-9999-60CB-7B1B8541225A}"/>
              </a:ext>
            </a:extLst>
          </p:cNvPr>
          <p:cNvCxnSpPr>
            <a:cxnSpLocks/>
            <a:stCxn id="11" idx="0"/>
            <a:endCxn id="10" idx="4"/>
          </p:cNvCxnSpPr>
          <p:nvPr/>
        </p:nvCxnSpPr>
        <p:spPr>
          <a:xfrm flipV="1">
            <a:off x="9171723" y="4210577"/>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3962B648-B368-1BA6-5539-795C64B0DFFC}"/>
              </a:ext>
            </a:extLst>
          </p:cNvPr>
          <p:cNvCxnSpPr>
            <a:cxnSpLocks/>
          </p:cNvCxnSpPr>
          <p:nvPr/>
        </p:nvCxnSpPr>
        <p:spPr>
          <a:xfrm flipV="1">
            <a:off x="5829056" y="4222659"/>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98636EB3-6B8F-7DDE-1946-3049385C354B}"/>
              </a:ext>
            </a:extLst>
          </p:cNvPr>
          <p:cNvCxnSpPr>
            <a:cxnSpLocks/>
            <a:stCxn id="8" idx="1"/>
            <a:endCxn id="12" idx="6"/>
          </p:cNvCxnSpPr>
          <p:nvPr/>
        </p:nvCxnSpPr>
        <p:spPr>
          <a:xfrm flipH="1" flipV="1">
            <a:off x="6067967" y="3970826"/>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7EAC345-0A14-8F2C-2EB7-38E99C63C05A}"/>
              </a:ext>
            </a:extLst>
          </p:cNvPr>
          <p:cNvCxnSpPr>
            <a:cxnSpLocks/>
            <a:stCxn id="8" idx="0"/>
          </p:cNvCxnSpPr>
          <p:nvPr/>
        </p:nvCxnSpPr>
        <p:spPr>
          <a:xfrm flipH="1" flipV="1">
            <a:off x="7417596" y="3356054"/>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3C68F220-B06D-519E-2511-FB1C0FE6ACD8}"/>
              </a:ext>
            </a:extLst>
          </p:cNvPr>
          <p:cNvSpPr txBox="1"/>
          <p:nvPr/>
        </p:nvSpPr>
        <p:spPr>
          <a:xfrm>
            <a:off x="8287059" y="3212188"/>
            <a:ext cx="301686" cy="369332"/>
          </a:xfrm>
          <a:prstGeom prst="rect">
            <a:avLst/>
          </a:prstGeom>
          <a:noFill/>
        </p:spPr>
        <p:txBody>
          <a:bodyPr wrap="none" rtlCol="0">
            <a:spAutoFit/>
          </a:bodyPr>
          <a:lstStyle/>
          <a:p>
            <a:r>
              <a:rPr lang="en-US" dirty="0">
                <a:solidFill>
                  <a:schemeClr val="bg1"/>
                </a:solidFill>
              </a:rPr>
              <a:t>1</a:t>
            </a:r>
          </a:p>
        </p:txBody>
      </p:sp>
      <p:sp>
        <p:nvSpPr>
          <p:cNvPr id="24" name="TextBox 23">
            <a:extLst>
              <a:ext uri="{FF2B5EF4-FFF2-40B4-BE49-F238E27FC236}">
                <a16:creationId xmlns:a16="http://schemas.microsoft.com/office/drawing/2014/main" id="{4C49F328-E74C-3525-3F4B-922309507EF6}"/>
              </a:ext>
            </a:extLst>
          </p:cNvPr>
          <p:cNvSpPr txBox="1"/>
          <p:nvPr/>
        </p:nvSpPr>
        <p:spPr>
          <a:xfrm>
            <a:off x="6390449" y="3147401"/>
            <a:ext cx="301686" cy="369332"/>
          </a:xfrm>
          <a:prstGeom prst="rect">
            <a:avLst/>
          </a:prstGeom>
          <a:noFill/>
        </p:spPr>
        <p:txBody>
          <a:bodyPr wrap="none" rtlCol="0">
            <a:spAutoFit/>
          </a:bodyPr>
          <a:lstStyle/>
          <a:p>
            <a:r>
              <a:rPr lang="en-US" dirty="0">
                <a:solidFill>
                  <a:schemeClr val="bg1"/>
                </a:solidFill>
              </a:rPr>
              <a:t>2</a:t>
            </a:r>
          </a:p>
        </p:txBody>
      </p:sp>
      <p:sp>
        <p:nvSpPr>
          <p:cNvPr id="25" name="TextBox 24">
            <a:extLst>
              <a:ext uri="{FF2B5EF4-FFF2-40B4-BE49-F238E27FC236}">
                <a16:creationId xmlns:a16="http://schemas.microsoft.com/office/drawing/2014/main" id="{D77BAEE1-A01A-2891-4719-3901EE0D6A41}"/>
              </a:ext>
            </a:extLst>
          </p:cNvPr>
          <p:cNvSpPr txBox="1"/>
          <p:nvPr/>
        </p:nvSpPr>
        <p:spPr>
          <a:xfrm>
            <a:off x="9703441" y="5277393"/>
            <a:ext cx="418704" cy="369332"/>
          </a:xfrm>
          <a:prstGeom prst="rect">
            <a:avLst/>
          </a:prstGeom>
          <a:noFill/>
        </p:spPr>
        <p:txBody>
          <a:bodyPr wrap="none" rtlCol="0">
            <a:spAutoFit/>
          </a:bodyPr>
          <a:lstStyle/>
          <a:p>
            <a:r>
              <a:rPr lang="en-US" dirty="0">
                <a:solidFill>
                  <a:schemeClr val="bg1"/>
                </a:solidFill>
              </a:rPr>
              <a:t>10</a:t>
            </a:r>
          </a:p>
        </p:txBody>
      </p:sp>
      <p:sp>
        <p:nvSpPr>
          <p:cNvPr id="26" name="TextBox 25">
            <a:extLst>
              <a:ext uri="{FF2B5EF4-FFF2-40B4-BE49-F238E27FC236}">
                <a16:creationId xmlns:a16="http://schemas.microsoft.com/office/drawing/2014/main" id="{0411B8DB-CDEF-1028-4058-533F360EF7DC}"/>
              </a:ext>
            </a:extLst>
          </p:cNvPr>
          <p:cNvSpPr txBox="1"/>
          <p:nvPr/>
        </p:nvSpPr>
        <p:spPr>
          <a:xfrm>
            <a:off x="6692135" y="3990794"/>
            <a:ext cx="301686" cy="369332"/>
          </a:xfrm>
          <a:prstGeom prst="rect">
            <a:avLst/>
          </a:prstGeom>
          <a:noFill/>
        </p:spPr>
        <p:txBody>
          <a:bodyPr wrap="none" rtlCol="0">
            <a:spAutoFit/>
          </a:bodyPr>
          <a:lstStyle/>
          <a:p>
            <a:r>
              <a:rPr lang="en-US" dirty="0">
                <a:solidFill>
                  <a:schemeClr val="bg1"/>
                </a:solidFill>
              </a:rPr>
              <a:t>4</a:t>
            </a:r>
          </a:p>
        </p:txBody>
      </p:sp>
      <p:sp>
        <p:nvSpPr>
          <p:cNvPr id="27" name="TextBox 26">
            <a:extLst>
              <a:ext uri="{FF2B5EF4-FFF2-40B4-BE49-F238E27FC236}">
                <a16:creationId xmlns:a16="http://schemas.microsoft.com/office/drawing/2014/main" id="{C83FA7A9-C485-5B1F-FCE6-43F805EA4E31}"/>
              </a:ext>
            </a:extLst>
          </p:cNvPr>
          <p:cNvSpPr txBox="1"/>
          <p:nvPr/>
        </p:nvSpPr>
        <p:spPr>
          <a:xfrm>
            <a:off x="8325005" y="4901888"/>
            <a:ext cx="301686" cy="369332"/>
          </a:xfrm>
          <a:prstGeom prst="rect">
            <a:avLst/>
          </a:prstGeom>
          <a:noFill/>
        </p:spPr>
        <p:txBody>
          <a:bodyPr wrap="none" rtlCol="0">
            <a:spAutoFit/>
          </a:bodyPr>
          <a:lstStyle/>
          <a:p>
            <a:r>
              <a:rPr lang="en-US" dirty="0">
                <a:solidFill>
                  <a:schemeClr val="bg1"/>
                </a:solidFill>
              </a:rPr>
              <a:t>6</a:t>
            </a:r>
          </a:p>
        </p:txBody>
      </p:sp>
      <p:sp>
        <p:nvSpPr>
          <p:cNvPr id="28" name="TextBox 27">
            <a:extLst>
              <a:ext uri="{FF2B5EF4-FFF2-40B4-BE49-F238E27FC236}">
                <a16:creationId xmlns:a16="http://schemas.microsoft.com/office/drawing/2014/main" id="{33003BC8-68CF-EB0D-17D8-A43F381E4331}"/>
              </a:ext>
            </a:extLst>
          </p:cNvPr>
          <p:cNvSpPr txBox="1"/>
          <p:nvPr/>
        </p:nvSpPr>
        <p:spPr>
          <a:xfrm>
            <a:off x="9892592" y="3932762"/>
            <a:ext cx="301686" cy="369332"/>
          </a:xfrm>
          <a:prstGeom prst="rect">
            <a:avLst/>
          </a:prstGeom>
          <a:noFill/>
        </p:spPr>
        <p:txBody>
          <a:bodyPr wrap="none" rtlCol="0">
            <a:spAutoFit/>
          </a:bodyPr>
          <a:lstStyle/>
          <a:p>
            <a:r>
              <a:rPr lang="en-US" dirty="0">
                <a:solidFill>
                  <a:schemeClr val="bg1"/>
                </a:solidFill>
              </a:rPr>
              <a:t>7</a:t>
            </a:r>
          </a:p>
        </p:txBody>
      </p:sp>
      <p:sp>
        <p:nvSpPr>
          <p:cNvPr id="29" name="TextBox 28">
            <a:extLst>
              <a:ext uri="{FF2B5EF4-FFF2-40B4-BE49-F238E27FC236}">
                <a16:creationId xmlns:a16="http://schemas.microsoft.com/office/drawing/2014/main" id="{A4110A95-7BC5-862D-5435-278EDD5ACF4E}"/>
              </a:ext>
            </a:extLst>
          </p:cNvPr>
          <p:cNvSpPr txBox="1"/>
          <p:nvPr/>
        </p:nvSpPr>
        <p:spPr>
          <a:xfrm>
            <a:off x="9191982" y="4560040"/>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C3A8E1D7-48E1-57B9-2B91-150B68D5E7C3}"/>
              </a:ext>
            </a:extLst>
          </p:cNvPr>
          <p:cNvSpPr txBox="1"/>
          <p:nvPr/>
        </p:nvSpPr>
        <p:spPr>
          <a:xfrm>
            <a:off x="7441825" y="3650760"/>
            <a:ext cx="301686" cy="369332"/>
          </a:xfrm>
          <a:prstGeom prst="rect">
            <a:avLst/>
          </a:prstGeom>
          <a:noFill/>
        </p:spPr>
        <p:txBody>
          <a:bodyPr wrap="none" rtlCol="0">
            <a:spAutoFit/>
          </a:bodyPr>
          <a:lstStyle/>
          <a:p>
            <a:r>
              <a:rPr lang="en-US" dirty="0">
                <a:solidFill>
                  <a:schemeClr val="bg1"/>
                </a:solidFill>
              </a:rPr>
              <a:t>3</a:t>
            </a:r>
          </a:p>
        </p:txBody>
      </p:sp>
      <p:sp>
        <p:nvSpPr>
          <p:cNvPr id="31" name="TextBox 30">
            <a:extLst>
              <a:ext uri="{FF2B5EF4-FFF2-40B4-BE49-F238E27FC236}">
                <a16:creationId xmlns:a16="http://schemas.microsoft.com/office/drawing/2014/main" id="{D4455324-E735-D8F4-DDB2-D2462B94D47E}"/>
              </a:ext>
            </a:extLst>
          </p:cNvPr>
          <p:cNvSpPr txBox="1"/>
          <p:nvPr/>
        </p:nvSpPr>
        <p:spPr>
          <a:xfrm>
            <a:off x="6353578" y="4785914"/>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C8279214-E54C-8477-6F3A-B8A608B8C619}"/>
              </a:ext>
            </a:extLst>
          </p:cNvPr>
          <p:cNvSpPr txBox="1"/>
          <p:nvPr/>
        </p:nvSpPr>
        <p:spPr>
          <a:xfrm>
            <a:off x="5463231" y="4564766"/>
            <a:ext cx="418704" cy="369332"/>
          </a:xfrm>
          <a:prstGeom prst="rect">
            <a:avLst/>
          </a:prstGeom>
          <a:noFill/>
        </p:spPr>
        <p:txBody>
          <a:bodyPr wrap="none" rtlCol="0">
            <a:spAutoFit/>
          </a:bodyPr>
          <a:lstStyle/>
          <a:p>
            <a:r>
              <a:rPr lang="en-US" dirty="0">
                <a:solidFill>
                  <a:schemeClr val="bg1"/>
                </a:solidFill>
              </a:rPr>
              <a:t>10</a:t>
            </a:r>
          </a:p>
        </p:txBody>
      </p:sp>
      <p:sp>
        <p:nvSpPr>
          <p:cNvPr id="33" name="TextBox 32">
            <a:extLst>
              <a:ext uri="{FF2B5EF4-FFF2-40B4-BE49-F238E27FC236}">
                <a16:creationId xmlns:a16="http://schemas.microsoft.com/office/drawing/2014/main" id="{2DA8B0E0-D7FE-E7C6-2627-D4D1A6F0A441}"/>
              </a:ext>
            </a:extLst>
          </p:cNvPr>
          <p:cNvSpPr txBox="1"/>
          <p:nvPr/>
        </p:nvSpPr>
        <p:spPr>
          <a:xfrm>
            <a:off x="8081658" y="4230552"/>
            <a:ext cx="301686" cy="369332"/>
          </a:xfrm>
          <a:prstGeom prst="rect">
            <a:avLst/>
          </a:prstGeom>
          <a:noFill/>
        </p:spPr>
        <p:txBody>
          <a:bodyPr wrap="none" rtlCol="0">
            <a:spAutoFit/>
          </a:bodyPr>
          <a:lstStyle/>
          <a:p>
            <a:r>
              <a:rPr lang="en-US" dirty="0">
                <a:solidFill>
                  <a:schemeClr val="bg1"/>
                </a:solidFill>
              </a:rPr>
              <a:t>1</a:t>
            </a:r>
          </a:p>
        </p:txBody>
      </p:sp>
      <p:cxnSp>
        <p:nvCxnSpPr>
          <p:cNvPr id="34" name="Straight Connector 33">
            <a:extLst>
              <a:ext uri="{FF2B5EF4-FFF2-40B4-BE49-F238E27FC236}">
                <a16:creationId xmlns:a16="http://schemas.microsoft.com/office/drawing/2014/main" id="{AAD6C6F8-12E9-1249-9C33-B78A1567AF7E}"/>
              </a:ext>
            </a:extLst>
          </p:cNvPr>
          <p:cNvCxnSpPr>
            <a:cxnSpLocks/>
            <a:stCxn id="9" idx="3"/>
          </p:cNvCxnSpPr>
          <p:nvPr/>
        </p:nvCxnSpPr>
        <p:spPr>
          <a:xfrm flipH="1">
            <a:off x="9370200" y="4863876"/>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9AC0E13B-2A34-1B70-E6CB-B2A4C25ED854}"/>
              </a:ext>
            </a:extLst>
          </p:cNvPr>
          <p:cNvCxnSpPr>
            <a:cxnSpLocks/>
            <a:stCxn id="9" idx="1"/>
          </p:cNvCxnSpPr>
          <p:nvPr/>
        </p:nvCxnSpPr>
        <p:spPr>
          <a:xfrm flipH="1" flipV="1">
            <a:off x="9322566" y="4024467"/>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17887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Oval 2">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4" name="Oval 3">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5" name="Oval 4">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7" name="Oval 6">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8" name="Oval 7">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9" name="Oval 8">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0" name="Oval 9">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1" name="Straight Connector 10">
            <a:extLst>
              <a:ext uri="{FF2B5EF4-FFF2-40B4-BE49-F238E27FC236}">
                <a16:creationId xmlns:a16="http://schemas.microsoft.com/office/drawing/2014/main" id="{BF7ABDC4-BA6D-45FC-9E98-9970DBD12EBC}"/>
              </a:ext>
            </a:extLst>
          </p:cNvPr>
          <p:cNvCxnSpPr>
            <a:stCxn id="3" idx="2"/>
            <a:endCxn id="9"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5C8A47B7-7FE7-44DA-81BE-4C5D46F37B8A}"/>
              </a:ext>
            </a:extLst>
          </p:cNvPr>
          <p:cNvCxnSpPr>
            <a:cxnSpLocks/>
            <a:stCxn id="7"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2CB5AF2-3C8C-44A2-AD2F-2D84E1081F56}"/>
              </a:ext>
            </a:extLst>
          </p:cNvPr>
          <p:cNvCxnSpPr>
            <a:cxnSpLocks/>
            <a:endCxn id="4"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C25E4EAA-BB14-4A6F-91E8-6322174D9496}"/>
              </a:ext>
            </a:extLst>
          </p:cNvPr>
          <p:cNvCxnSpPr>
            <a:cxnSpLocks/>
            <a:endCxn id="3"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605FA67B-CD8E-4739-8CA4-725DD7976DEE}"/>
              </a:ext>
            </a:extLst>
          </p:cNvPr>
          <p:cNvCxnSpPr>
            <a:cxnSpLocks/>
            <a:stCxn id="8" idx="0"/>
            <a:endCxn id="7"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5CA403-1331-48F5-9F95-B7F14FD1D729}"/>
              </a:ext>
            </a:extLst>
          </p:cNvPr>
          <p:cNvCxnSpPr>
            <a:cxnSpLocks/>
            <a:stCxn id="4" idx="1"/>
            <a:endCxn id="9"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867290C-D81A-4F85-A616-17645B09FC3D}"/>
              </a:ext>
            </a:extLst>
          </p:cNvPr>
          <p:cNvCxnSpPr>
            <a:cxnSpLocks/>
            <a:stCxn id="4"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52" name="TextBox 51">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53" name="TextBox 52">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54" name="TextBox 53">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55" name="TextBox 54">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56" name="TextBox 55">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57" name="TextBox 56">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58" name="TextBox 57">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59" name="TextBox 58">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60" name="TextBox 59">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61" name="TextBox 60">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62" name="TextBox 61">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63" name="Straight Connector 62">
            <a:extLst>
              <a:ext uri="{FF2B5EF4-FFF2-40B4-BE49-F238E27FC236}">
                <a16:creationId xmlns:a16="http://schemas.microsoft.com/office/drawing/2014/main" id="{D644D78F-A2F6-4283-A17A-F6FC58C44077}"/>
              </a:ext>
            </a:extLst>
          </p:cNvPr>
          <p:cNvCxnSpPr>
            <a:cxnSpLocks/>
            <a:stCxn id="5"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FFACF76B-E210-4AF2-A22A-A52809510571}"/>
              </a:ext>
            </a:extLst>
          </p:cNvPr>
          <p:cNvCxnSpPr>
            <a:cxnSpLocks/>
            <a:stCxn id="5"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64577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6" name="TextBox 5">
            <a:extLst>
              <a:ext uri="{FF2B5EF4-FFF2-40B4-BE49-F238E27FC236}">
                <a16:creationId xmlns:a16="http://schemas.microsoft.com/office/drawing/2014/main" id="{D6694A48-2A4F-BE05-A891-2EF83EF37089}"/>
              </a:ext>
            </a:extLst>
          </p:cNvPr>
          <p:cNvSpPr txBox="1"/>
          <p:nvPr/>
        </p:nvSpPr>
        <p:spPr>
          <a:xfrm>
            <a:off x="992227" y="621437"/>
            <a:ext cx="10207546" cy="2739211"/>
          </a:xfrm>
          <a:prstGeom prst="rect">
            <a:avLst/>
          </a:prstGeom>
          <a:noFill/>
        </p:spPr>
        <p:txBody>
          <a:bodyPr wrap="square" rtlCol="0">
            <a:spAutoFit/>
          </a:bodyPr>
          <a:lstStyle/>
          <a:p>
            <a:r>
              <a:rPr lang="en-US" sz="2800" dirty="0">
                <a:solidFill>
                  <a:schemeClr val="bg1"/>
                </a:solidFill>
                <a:latin typeface="Gotham Bold" pitchFamily="50" charset="0"/>
              </a:rPr>
              <a:t>Alt Text for the Graph on Next Slide</a:t>
            </a:r>
          </a:p>
          <a:p>
            <a:endParaRPr lang="en-US" dirty="0">
              <a:solidFill>
                <a:schemeClr val="bg1"/>
              </a:solidFill>
            </a:endParaRPr>
          </a:p>
          <a:p>
            <a:r>
              <a:rPr lang="en-US" dirty="0">
                <a:solidFill>
                  <a:schemeClr val="bg1"/>
                </a:solidFill>
              </a:rPr>
              <a:t>Vertex: &lt;Neighbors of Vertex (Edges pointing from a vertex to the neighbor), edge weight&gt;</a:t>
            </a:r>
          </a:p>
          <a:p>
            <a:endParaRPr lang="en-US" dirty="0">
              <a:solidFill>
                <a:schemeClr val="bg1"/>
              </a:solidFill>
            </a:endParaRPr>
          </a:p>
          <a:p>
            <a:r>
              <a:rPr lang="en-US" dirty="0">
                <a:solidFill>
                  <a:schemeClr val="bg1"/>
                </a:solidFill>
              </a:rPr>
              <a:t>A: &lt;B, 1&gt;, &lt;D, 3&gt;, &lt;E, 10&gt;</a:t>
            </a:r>
          </a:p>
          <a:p>
            <a:r>
              <a:rPr lang="en-US" dirty="0">
                <a:solidFill>
                  <a:schemeClr val="bg1"/>
                </a:solidFill>
              </a:rPr>
              <a:t>B: &lt;C, 5&gt;, &lt;D, 5&gt;</a:t>
            </a:r>
          </a:p>
          <a:p>
            <a:r>
              <a:rPr lang="en-US" dirty="0">
                <a:solidFill>
                  <a:schemeClr val="bg1"/>
                </a:solidFill>
              </a:rPr>
              <a:t>C: &lt;E, 1&gt; </a:t>
            </a:r>
          </a:p>
          <a:p>
            <a:r>
              <a:rPr lang="en-US" dirty="0">
                <a:solidFill>
                  <a:schemeClr val="bg1"/>
                </a:solidFill>
              </a:rPr>
              <a:t>D: &lt;B, 1&gt;, &lt;C, 2&gt;, &lt;E, 6&gt;</a:t>
            </a:r>
          </a:p>
          <a:p>
            <a:r>
              <a:rPr lang="en-US" dirty="0">
                <a:solidFill>
                  <a:schemeClr val="bg1"/>
                </a:solidFill>
              </a:rPr>
              <a:t>E: -</a:t>
            </a:r>
          </a:p>
        </p:txBody>
      </p:sp>
      <p:pic>
        <p:nvPicPr>
          <p:cNvPr id="2" name="Picture 1">
            <a:extLst>
              <a:ext uri="{FF2B5EF4-FFF2-40B4-BE49-F238E27FC236}">
                <a16:creationId xmlns:a16="http://schemas.microsoft.com/office/drawing/2014/main" id="{8BD68561-D924-9134-0BB4-2D67CC6CB057}"/>
              </a:ext>
            </a:extLst>
          </p:cNvPr>
          <p:cNvPicPr>
            <a:picLocks noChangeAspect="1"/>
          </p:cNvPicPr>
          <p:nvPr/>
        </p:nvPicPr>
        <p:blipFill>
          <a:blip r:embed="rId5"/>
          <a:stretch>
            <a:fillRect/>
          </a:stretch>
        </p:blipFill>
        <p:spPr>
          <a:xfrm>
            <a:off x="6568371" y="2281998"/>
            <a:ext cx="3248025" cy="3133725"/>
          </a:xfrm>
          <a:prstGeom prst="rect">
            <a:avLst/>
          </a:prstGeom>
        </p:spPr>
      </p:pic>
    </p:spTree>
    <p:extLst>
      <p:ext uri="{BB962C8B-B14F-4D97-AF65-F5344CB8AC3E}">
        <p14:creationId xmlns:p14="http://schemas.microsoft.com/office/powerpoint/2010/main" val="26406946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077775" y="2383785"/>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0" name="TextBox 9">
            <a:extLst>
              <a:ext uri="{FF2B5EF4-FFF2-40B4-BE49-F238E27FC236}">
                <a16:creationId xmlns:a16="http://schemas.microsoft.com/office/drawing/2014/main" id="{7588331C-9C6E-956D-759E-BE2C4924DFEE}"/>
              </a:ext>
            </a:extLst>
          </p:cNvPr>
          <p:cNvSpPr txBox="1"/>
          <p:nvPr/>
        </p:nvSpPr>
        <p:spPr>
          <a:xfrm>
            <a:off x="978322" y="2937926"/>
            <a:ext cx="10020115" cy="3293209"/>
          </a:xfrm>
          <a:prstGeom prst="rect">
            <a:avLst/>
          </a:prstGeom>
          <a:noFill/>
        </p:spPr>
        <p:txBody>
          <a:bodyPr wrap="square">
            <a:spAutoFit/>
          </a:bodyPr>
          <a:lstStyle/>
          <a:p>
            <a:r>
              <a:rPr lang="en-US" sz="1600" dirty="0">
                <a:solidFill>
                  <a:srgbClr val="0081E2"/>
                </a:solidFill>
                <a:latin typeface="Consolas" panose="020B0609020204030204" pitchFamily="49" charset="0"/>
              </a:rPr>
              <a:t>Use the following constraints when building the tree: </a:t>
            </a:r>
          </a:p>
          <a:p>
            <a:endParaRPr lang="en-US" sz="1600" dirty="0">
              <a:solidFill>
                <a:srgbClr val="0081E2"/>
              </a:solidFill>
              <a:latin typeface="Consolas" panose="020B0609020204030204" pitchFamily="49" charset="0"/>
            </a:endParaRP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the </a:t>
            </a:r>
            <a:r>
              <a:rPr lang="en-US" sz="1600" dirty="0">
                <a:solidFill>
                  <a:srgbClr val="EB6E19"/>
                </a:solidFill>
                <a:latin typeface="Consolas" panose="020B0609020204030204" pitchFamily="49" charset="0"/>
              </a:rPr>
              <a:t>node with a lower frequency is attached to the left</a:t>
            </a:r>
            <a:r>
              <a:rPr lang="en-US" sz="1600" dirty="0">
                <a:solidFill>
                  <a:srgbClr val="0081E2"/>
                </a:solidFill>
                <a:latin typeface="Consolas" panose="020B0609020204030204" pitchFamily="49" charset="0"/>
              </a:rPr>
              <a:t> in case two nodes are merged after extraction from the priority queue;</a:t>
            </a: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if two </a:t>
            </a:r>
            <a:r>
              <a:rPr lang="en-US" sz="1600" dirty="0">
                <a:solidFill>
                  <a:srgbClr val="EB6E19"/>
                </a:solidFill>
                <a:latin typeface="Consolas" panose="020B0609020204030204" pitchFamily="49" charset="0"/>
              </a:rPr>
              <a:t>nodes have the same priority </a:t>
            </a:r>
            <a:r>
              <a:rPr lang="en-US" sz="1600" dirty="0">
                <a:solidFill>
                  <a:srgbClr val="0081E2"/>
                </a:solidFill>
                <a:latin typeface="Consolas" panose="020B0609020204030204" pitchFamily="49" charset="0"/>
              </a:rPr>
              <a:t>when merging, then the merged nodes are resolved as follows:</a:t>
            </a:r>
          </a:p>
          <a:p>
            <a:pPr marL="742950" lvl="1" indent="-285750">
              <a:buFont typeface="Wingdings" panose="05000000000000000000" pitchFamily="2" charset="2"/>
              <a:buChar char="§"/>
            </a:pPr>
            <a:r>
              <a:rPr lang="en-US" sz="1600" dirty="0">
                <a:solidFill>
                  <a:srgbClr val="EB6E19"/>
                </a:solidFill>
                <a:latin typeface="Consolas" panose="020B0609020204030204" pitchFamily="49" charset="0"/>
              </a:rPr>
              <a:t>if both nodes have letters </a:t>
            </a:r>
            <a:r>
              <a:rPr lang="en-US" sz="1600" dirty="0">
                <a:solidFill>
                  <a:srgbClr val="0081E2"/>
                </a:solidFill>
                <a:latin typeface="Consolas" panose="020B0609020204030204" pitchFamily="49" charset="0"/>
              </a:rPr>
              <a:t>(a.k.a. left nodes) </a:t>
            </a:r>
            <a:r>
              <a:rPr lang="en-US" sz="1600" dirty="0">
                <a:solidFill>
                  <a:srgbClr val="EB6E19"/>
                </a:solidFill>
                <a:latin typeface="Consolas" panose="020B0609020204030204" pitchFamily="49" charset="0"/>
              </a:rPr>
              <a:t>then the letter with lower ascii value will be the left node</a:t>
            </a:r>
            <a:r>
              <a:rPr lang="en-US" sz="1600" dirty="0">
                <a:solidFill>
                  <a:srgbClr val="0081E2"/>
                </a:solidFill>
                <a:latin typeface="Consolas" panose="020B0609020204030204" pitchFamily="49" charset="0"/>
              </a:rPr>
              <a:t> when combining two nodes into a tree. </a:t>
            </a:r>
          </a:p>
          <a:p>
            <a:pPr marL="742950" lvl="1" indent="-285750">
              <a:buFont typeface="Wingdings" panose="05000000000000000000" pitchFamily="2" charset="2"/>
              <a:buChar char="§"/>
            </a:pPr>
            <a:r>
              <a:rPr lang="en-US" sz="1600" dirty="0">
                <a:solidFill>
                  <a:srgbClr val="EB6E19"/>
                </a:solidFill>
                <a:latin typeface="Consolas" panose="020B0609020204030204" pitchFamily="49" charset="0"/>
              </a:rPr>
              <a:t>if one or both nodes have cumulative frequencies</a:t>
            </a:r>
            <a:r>
              <a:rPr lang="en-US" sz="1600" dirty="0">
                <a:solidFill>
                  <a:srgbClr val="0081E2"/>
                </a:solidFill>
                <a:latin typeface="Consolas" panose="020B0609020204030204" pitchFamily="49" charset="0"/>
              </a:rPr>
              <a:t>, then the node with more number of nodes in the tree will be attached to the right, in other words, </a:t>
            </a:r>
            <a:r>
              <a:rPr lang="en-US" sz="1600" dirty="0">
                <a:solidFill>
                  <a:srgbClr val="EB6E19"/>
                </a:solidFill>
                <a:latin typeface="Consolas" panose="020B0609020204030204" pitchFamily="49" charset="0"/>
              </a:rPr>
              <a:t>the smaller tree will be towards the left</a:t>
            </a:r>
            <a:r>
              <a:rPr lang="en-US" sz="1600" dirty="0">
                <a:solidFill>
                  <a:srgbClr val="0081E2"/>
                </a:solidFill>
                <a:latin typeface="Consolas" panose="020B0609020204030204" pitchFamily="49" charset="0"/>
              </a:rPr>
              <a:t>.</a:t>
            </a:r>
          </a:p>
          <a:p>
            <a:pPr marL="285750" indent="-285750">
              <a:buFont typeface="Wingdings" panose="05000000000000000000" pitchFamily="2" charset="2"/>
              <a:buChar char="§"/>
            </a:pPr>
            <a:r>
              <a:rPr lang="en-US" sz="1600" dirty="0">
                <a:solidFill>
                  <a:srgbClr val="0081E2"/>
                </a:solidFill>
                <a:latin typeface="Consolas" panose="020B0609020204030204" pitchFamily="49" charset="0"/>
              </a:rPr>
              <a:t>traversing left from a node appends '0' to the Huffman code and traversing right appends '1'. </a:t>
            </a:r>
          </a:p>
        </p:txBody>
      </p:sp>
    </p:spTree>
    <p:extLst>
      <p:ext uri="{BB962C8B-B14F-4D97-AF65-F5344CB8AC3E}">
        <p14:creationId xmlns:p14="http://schemas.microsoft.com/office/powerpoint/2010/main" val="261574105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CEE6E6CB-5B16-0A39-26C0-A0F82480023A}"/>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8BE1192D-4AD9-6FB4-5ECB-0D2E5BF57BE9}"/>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1A534B26-65FE-D970-464B-8645FE389CBD}"/>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C5F6CE29-3081-36C0-ADFF-6A121EA9AF60}"/>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BDF82F93-8B90-ACAD-85D6-73AEC8C961ED}"/>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44C9DA6A-3FAE-7193-E409-8BF2B9746591}"/>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BA4DB76E-A094-DA1C-7A02-8D20EBE1C8E7}"/>
              </a:ext>
            </a:extLst>
          </p:cNvPr>
          <p:cNvSpPr/>
          <p:nvPr/>
        </p:nvSpPr>
        <p:spPr>
          <a:xfrm>
            <a:off x="8714328" y="515269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A408C07A-3386-A2FE-D4C9-7AD32EDECED7}"/>
              </a:ext>
            </a:extLst>
          </p:cNvPr>
          <p:cNvSpPr/>
          <p:nvPr/>
        </p:nvSpPr>
        <p:spPr>
          <a:xfrm>
            <a:off x="9881973"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08AFC9B0-2956-6AC0-BB15-B8394F2591BD}"/>
              </a:ext>
            </a:extLst>
          </p:cNvPr>
          <p:cNvSpPr/>
          <p:nvPr/>
        </p:nvSpPr>
        <p:spPr>
          <a:xfrm>
            <a:off x="5654510" y="418268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B42F2339-8861-172A-09B5-6FF5E8FCF40D}"/>
              </a:ext>
            </a:extLst>
          </p:cNvPr>
          <p:cNvSpPr/>
          <p:nvPr/>
        </p:nvSpPr>
        <p:spPr>
          <a:xfrm>
            <a:off x="6914727"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0D1E8CB3-5A0E-6DF8-15FB-67F6AAF5BF59}"/>
              </a:ext>
            </a:extLst>
          </p:cNvPr>
          <p:cNvSpPr/>
          <p:nvPr/>
        </p:nvSpPr>
        <p:spPr>
          <a:xfrm>
            <a:off x="8082372"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B273F27C-1A7E-B759-265E-B0FD9A064BCE}"/>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E691054B-B01C-A62B-8BAF-960A8FFBEB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F3BE20C1-2959-1561-D991-27F0370A79B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6725EDAC-A5BC-13B9-6E60-4EFC4274A389}"/>
              </a:ext>
            </a:extLst>
          </p:cNvPr>
          <p:cNvSpPr/>
          <p:nvPr/>
        </p:nvSpPr>
        <p:spPr>
          <a:xfrm>
            <a:off x="9354271" y="415771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DFD0FD2E-EE01-95EF-3AEB-1D3EDD1A59E0}"/>
              </a:ext>
            </a:extLst>
          </p:cNvPr>
          <p:cNvCxnSpPr>
            <a:cxnSpLocks/>
          </p:cNvCxnSpPr>
          <p:nvPr/>
        </p:nvCxnSpPr>
        <p:spPr>
          <a:xfrm flipH="1">
            <a:off x="9250017" y="4810135"/>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BA8ACD22-C24F-64D8-B9C1-9D03090C13C1}"/>
              </a:ext>
            </a:extLst>
          </p:cNvPr>
          <p:cNvCxnSpPr>
            <a:cxnSpLocks/>
          </p:cNvCxnSpPr>
          <p:nvPr/>
        </p:nvCxnSpPr>
        <p:spPr>
          <a:xfrm>
            <a:off x="10097461" y="4839995"/>
            <a:ext cx="277283" cy="31121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014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2530910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B3D5EF21-4D3E-F853-8759-39D440951166}"/>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1706B7F3-9C6A-BDEB-4E78-22256FE3FC28}"/>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7E414943-34EF-8E7D-6EC4-844C697C02A2}"/>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53C1CDF8-61FF-182F-37C6-4EA0183E22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EFA4EB2C-412A-51A7-5A13-27034706A2F1}"/>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1C0D7C6-B692-86AB-1C40-455C78BCCE94}"/>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10704C0F-FEBB-AA81-266C-BCD8DCBE29AB}"/>
              </a:ext>
            </a:extLst>
          </p:cNvPr>
          <p:cNvSpPr/>
          <p:nvPr/>
        </p:nvSpPr>
        <p:spPr>
          <a:xfrm>
            <a:off x="6295860" y="515269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D45F6D17-FAA6-434A-678B-646C529E0132}"/>
              </a:ext>
            </a:extLst>
          </p:cNvPr>
          <p:cNvSpPr/>
          <p:nvPr/>
        </p:nvSpPr>
        <p:spPr>
          <a:xfrm>
            <a:off x="7463505"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DB2E0018-2FA7-67FD-5447-B0A43FA8D907}"/>
              </a:ext>
            </a:extLst>
          </p:cNvPr>
          <p:cNvSpPr/>
          <p:nvPr/>
        </p:nvSpPr>
        <p:spPr>
          <a:xfrm>
            <a:off x="8519790" y="51518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428AD276-DB1C-5668-FBD7-AF6D2C03E739}"/>
              </a:ext>
            </a:extLst>
          </p:cNvPr>
          <p:cNvSpPr/>
          <p:nvPr/>
        </p:nvSpPr>
        <p:spPr>
          <a:xfrm>
            <a:off x="9636803" y="5151209"/>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3B5CE161-4FB5-CBEE-59BF-6D8B0C980D63}"/>
              </a:ext>
            </a:extLst>
          </p:cNvPr>
          <p:cNvSpPr/>
          <p:nvPr/>
        </p:nvSpPr>
        <p:spPr>
          <a:xfrm>
            <a:off x="5663904" y="418013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DBAEE871-8D3E-E18A-B713-EFD750497051}"/>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B9B6842B-CA9D-6115-6D43-591FB4A0F4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6B20E79-40F9-4697-E6FA-CDDD7F4F04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5B5E7D53-356D-A287-C7FF-051BFDF5942C}"/>
              </a:ext>
            </a:extLst>
          </p:cNvPr>
          <p:cNvSpPr/>
          <p:nvPr/>
        </p:nvSpPr>
        <p:spPr>
          <a:xfrm>
            <a:off x="6935803" y="415771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B3CF1CAC-F5C2-6543-1326-BC8C8F78AD64}"/>
              </a:ext>
            </a:extLst>
          </p:cNvPr>
          <p:cNvCxnSpPr>
            <a:cxnSpLocks/>
          </p:cNvCxnSpPr>
          <p:nvPr/>
        </p:nvCxnSpPr>
        <p:spPr>
          <a:xfrm flipH="1">
            <a:off x="6831549" y="4810135"/>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18584962-18F9-A3E1-980B-2089A5C313FC}"/>
              </a:ext>
            </a:extLst>
          </p:cNvPr>
          <p:cNvCxnSpPr>
            <a:cxnSpLocks/>
          </p:cNvCxnSpPr>
          <p:nvPr/>
        </p:nvCxnSpPr>
        <p:spPr>
          <a:xfrm>
            <a:off x="7678993" y="4839995"/>
            <a:ext cx="277283" cy="31121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B5797EF5-FA22-60AE-6E8F-902192624EA9}"/>
              </a:ext>
            </a:extLst>
          </p:cNvPr>
          <p:cNvSpPr/>
          <p:nvPr/>
        </p:nvSpPr>
        <p:spPr>
          <a:xfrm>
            <a:off x="8171764" y="415570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19" name="Straight Connector 18">
            <a:extLst>
              <a:ext uri="{FF2B5EF4-FFF2-40B4-BE49-F238E27FC236}">
                <a16:creationId xmlns:a16="http://schemas.microsoft.com/office/drawing/2014/main" id="{1E9DC709-6468-3BAD-0AF7-DA25DA572754}"/>
              </a:ext>
            </a:extLst>
          </p:cNvPr>
          <p:cNvCxnSpPr>
            <a:cxnSpLocks/>
          </p:cNvCxnSpPr>
          <p:nvPr/>
        </p:nvCxnSpPr>
        <p:spPr>
          <a:xfrm>
            <a:off x="8738895" y="4876107"/>
            <a:ext cx="50464" cy="366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5DD6F49-55B4-4AEB-7149-31E5585441B9}"/>
              </a:ext>
            </a:extLst>
          </p:cNvPr>
          <p:cNvCxnSpPr>
            <a:cxnSpLocks/>
            <a:endCxn id="14" idx="1"/>
          </p:cNvCxnSpPr>
          <p:nvPr/>
        </p:nvCxnSpPr>
        <p:spPr>
          <a:xfrm>
            <a:off x="9025811" y="4731616"/>
            <a:ext cx="744903" cy="52672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621028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7824042E-A998-F9F6-CF46-EFDE1BE5B9A2}"/>
            </a:ext>
          </a:extLst>
        </p:cNvPr>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61533166-28CC-E32E-D3E3-B223F7C6D421}"/>
              </a:ext>
            </a:extLst>
          </p:cNvPr>
          <p:cNvGraphicFramePr>
            <a:graphicFrameLocks noGrp="1"/>
          </p:cNvGraphicFramePr>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5573AB12-8E37-76FC-52FE-BE265C55F381}"/>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74596553-8A0A-1171-E043-3ACC5F6D20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40F63279-3DB7-71CA-E689-92999F536A98}"/>
              </a:ext>
            </a:extLst>
          </p:cNvPr>
          <p:cNvGraphicFramePr>
            <a:graphicFrameLocks noGrp="1"/>
          </p:cNvGraphicFramePr>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2D34682C-F507-C82A-65EE-A16311E0912D}"/>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DE527246-175C-AFB7-FB87-DA535B907994}"/>
              </a:ext>
            </a:extLst>
          </p:cNvPr>
          <p:cNvSpPr/>
          <p:nvPr/>
        </p:nvSpPr>
        <p:spPr>
          <a:xfrm>
            <a:off x="7052930" y="61279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0E8E7907-FFFD-BEE0-5A05-8CBC1CDD0A00}"/>
              </a:ext>
            </a:extLst>
          </p:cNvPr>
          <p:cNvSpPr/>
          <p:nvPr/>
        </p:nvSpPr>
        <p:spPr>
          <a:xfrm>
            <a:off x="8220575" y="612648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503A8750-9065-AD96-D16F-292AD438EDD3}"/>
              </a:ext>
            </a:extLst>
          </p:cNvPr>
          <p:cNvSpPr/>
          <p:nvPr/>
        </p:nvSpPr>
        <p:spPr>
          <a:xfrm>
            <a:off x="4470643" y="562334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A095EE11-F642-C1BC-CA60-1AAEE54B2862}"/>
              </a:ext>
            </a:extLst>
          </p:cNvPr>
          <p:cNvSpPr/>
          <p:nvPr/>
        </p:nvSpPr>
        <p:spPr>
          <a:xfrm>
            <a:off x="5494986" y="561308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C3A87105-8A20-B540-1D2A-9545D10110DE}"/>
              </a:ext>
            </a:extLst>
          </p:cNvPr>
          <p:cNvSpPr/>
          <p:nvPr/>
        </p:nvSpPr>
        <p:spPr>
          <a:xfrm>
            <a:off x="6623431" y="51329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8EFBEE60-7126-42AF-7B3B-39B22BDC8C1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54D530B8-495D-D57B-809A-A4337DA434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E4C6AB59-291F-3AA9-898C-91DD9CC2B554}"/>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4" name="Oval 3">
            <a:extLst>
              <a:ext uri="{FF2B5EF4-FFF2-40B4-BE49-F238E27FC236}">
                <a16:creationId xmlns:a16="http://schemas.microsoft.com/office/drawing/2014/main" id="{CDAEC5AE-5220-9065-8F84-7798F7441831}"/>
              </a:ext>
            </a:extLst>
          </p:cNvPr>
          <p:cNvSpPr/>
          <p:nvPr/>
        </p:nvSpPr>
        <p:spPr>
          <a:xfrm>
            <a:off x="7692873" y="51329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839DAA12-7B69-76D7-8C2D-DD79E5D44424}"/>
              </a:ext>
            </a:extLst>
          </p:cNvPr>
          <p:cNvCxnSpPr>
            <a:cxnSpLocks/>
          </p:cNvCxnSpPr>
          <p:nvPr/>
        </p:nvCxnSpPr>
        <p:spPr>
          <a:xfrm flipH="1">
            <a:off x="7588619" y="578540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ACDBD41B-7E80-F6AB-722C-941E24506170}"/>
              </a:ext>
            </a:extLst>
          </p:cNvPr>
          <p:cNvCxnSpPr>
            <a:cxnSpLocks/>
          </p:cNvCxnSpPr>
          <p:nvPr/>
        </p:nvCxnSpPr>
        <p:spPr>
          <a:xfrm>
            <a:off x="8436063" y="5815266"/>
            <a:ext cx="277283" cy="311214"/>
          </a:xfrm>
          <a:prstGeom prst="line">
            <a:avLst/>
          </a:prstGeom>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6C33DC0B-30B2-D4CF-4176-80D85F5650F3}"/>
              </a:ext>
            </a:extLst>
          </p:cNvPr>
          <p:cNvSpPr/>
          <p:nvPr/>
        </p:nvSpPr>
        <p:spPr>
          <a:xfrm>
            <a:off x="5632601" y="413687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19" name="Straight Connector 18">
            <a:extLst>
              <a:ext uri="{FF2B5EF4-FFF2-40B4-BE49-F238E27FC236}">
                <a16:creationId xmlns:a16="http://schemas.microsoft.com/office/drawing/2014/main" id="{2273D5A5-6474-C819-FD78-71D776499F54}"/>
              </a:ext>
            </a:extLst>
          </p:cNvPr>
          <p:cNvCxnSpPr>
            <a:cxnSpLocks/>
          </p:cNvCxnSpPr>
          <p:nvPr/>
        </p:nvCxnSpPr>
        <p:spPr>
          <a:xfrm flipH="1">
            <a:off x="5084252" y="4808229"/>
            <a:ext cx="788879" cy="8151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32A2CB2-227F-2305-0C2D-82529922C00A}"/>
              </a:ext>
            </a:extLst>
          </p:cNvPr>
          <p:cNvCxnSpPr>
            <a:cxnSpLocks/>
          </p:cNvCxnSpPr>
          <p:nvPr/>
        </p:nvCxnSpPr>
        <p:spPr>
          <a:xfrm flipH="1">
            <a:off x="6157326" y="4808229"/>
            <a:ext cx="143018" cy="804859"/>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1E431972-86A6-3A10-DB93-28751DC420E9}"/>
              </a:ext>
            </a:extLst>
          </p:cNvPr>
          <p:cNvSpPr/>
          <p:nvPr/>
        </p:nvSpPr>
        <p:spPr>
          <a:xfrm>
            <a:off x="6909648" y="413734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22" name="Straight Connector 21">
            <a:extLst>
              <a:ext uri="{FF2B5EF4-FFF2-40B4-BE49-F238E27FC236}">
                <a16:creationId xmlns:a16="http://schemas.microsoft.com/office/drawing/2014/main" id="{B46B6F8E-989D-EF2B-B7FB-AAC162546082}"/>
              </a:ext>
            </a:extLst>
          </p:cNvPr>
          <p:cNvCxnSpPr>
            <a:cxnSpLocks/>
            <a:endCxn id="15" idx="0"/>
          </p:cNvCxnSpPr>
          <p:nvPr/>
        </p:nvCxnSpPr>
        <p:spPr>
          <a:xfrm flipH="1">
            <a:off x="7080631" y="4852956"/>
            <a:ext cx="109523" cy="28002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E4800855-8A81-A19B-1DF9-74D68B3D0C89}"/>
              </a:ext>
            </a:extLst>
          </p:cNvPr>
          <p:cNvCxnSpPr>
            <a:cxnSpLocks/>
          </p:cNvCxnSpPr>
          <p:nvPr/>
        </p:nvCxnSpPr>
        <p:spPr>
          <a:xfrm>
            <a:off x="7763695" y="4713259"/>
            <a:ext cx="215395" cy="4975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98159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Representation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Lst>
          </p:cNvPr>
          <p:cNvSpPr txBox="1"/>
          <p:nvPr/>
        </p:nvSpPr>
        <p:spPr>
          <a:xfrm>
            <a:off x="7533678" y="261531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Heap</a:t>
            </a: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p>
        </p:txBody>
      </p:sp>
      <p:sp>
        <p:nvSpPr>
          <p:cNvPr id="93" name="Rectangle 92">
            <a:extLst>
              <a:ext uri="{FF2B5EF4-FFF2-40B4-BE49-F238E27FC236}">
                <a16:creationId xmlns:a16="http://schemas.microsoft.com/office/drawing/2014/main" id="{B07EF347-9549-4029-B51A-7A95F1077336}"/>
              </a:ext>
            </a:extLst>
          </p:cNvPr>
          <p:cNvSpPr/>
          <p:nvPr/>
        </p:nvSpPr>
        <p:spPr>
          <a:xfrm>
            <a:off x="7633991" y="3250571"/>
            <a:ext cx="2709903" cy="848850"/>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For 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b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b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L.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 child position:  2</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 + 2</a:t>
            </a:r>
            <a:endPar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4" name="Rectangle 93">
            <a:extLst>
              <a:ext uri="{FF2B5EF4-FFF2-40B4-BE49-F238E27FC236}">
                <a16:creationId xmlns:a16="http://schemas.microsoft.com/office/drawing/2014/main" id="{3AC6FBBC-FAA3-42C8-B590-277B3A357FDC}"/>
              </a:ext>
            </a:extLst>
          </p:cNvPr>
          <p:cNvSpPr/>
          <p:nvPr/>
        </p:nvSpPr>
        <p:spPr>
          <a:xfrm>
            <a:off x="7653875" y="4330491"/>
            <a:ext cx="2709902" cy="727518"/>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node at position </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 </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can find its parent at floor((</a:t>
            </a:r>
            <a:r>
              <a:rPr kumimoji="0" lang="en-US" sz="1200" b="0" i="1"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1)/2)</a:t>
            </a:r>
          </a:p>
        </p:txBody>
      </p:sp>
      <p:grpSp>
        <p:nvGrpSpPr>
          <p:cNvPr id="92" name="Group 91">
            <a:extLst>
              <a:ext uri="{FF2B5EF4-FFF2-40B4-BE49-F238E27FC236}">
                <a16:creationId xmlns:a16="http://schemas.microsoft.com/office/drawing/2014/main" id="{F26EFE58-58DC-46ED-84D8-B02632A54EE4}"/>
              </a:ext>
            </a:extLst>
          </p:cNvPr>
          <p:cNvGrpSpPr/>
          <p:nvPr/>
        </p:nvGrpSpPr>
        <p:grpSpPr>
          <a:xfrm>
            <a:off x="11337354" y="6025684"/>
            <a:ext cx="841781" cy="748032"/>
            <a:chOff x="11337354" y="6025684"/>
            <a:chExt cx="841781" cy="748032"/>
          </a:xfrm>
        </p:grpSpPr>
        <p:pic>
          <p:nvPicPr>
            <p:cNvPr id="95" name="Picture 2">
              <a:extLst>
                <a:ext uri="{FF2B5EF4-FFF2-40B4-BE49-F238E27FC236}">
                  <a16:creationId xmlns:a16="http://schemas.microsoft.com/office/drawing/2014/main" id="{28F0BE31-B7B7-49F3-909B-8F7FEEEE40D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6" name="Picture 95" descr="Logo COP3530">
              <a:extLst>
                <a:ext uri="{FF2B5EF4-FFF2-40B4-BE49-F238E27FC236}">
                  <a16:creationId xmlns:a16="http://schemas.microsoft.com/office/drawing/2014/main" id="{EEFDFCA9-F280-4403-BB34-372C0396188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4E5F6D5D-8FB2-4AE0-A100-E2CADA3361F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5171763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pic>
        <p:nvPicPr>
          <p:cNvPr id="92" name="Picture 4" descr="Insertion Heap Algorithm">
            <a:extLst>
              <a:ext uri="{FF2B5EF4-FFF2-40B4-BE49-F238E27FC236}">
                <a16:creationId xmlns:a16="http://schemas.microsoft.com/office/drawing/2014/main" id="{A92A8CC5-9FD5-4A6C-A329-912916A957B0}"/>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52674" y="5227448"/>
            <a:ext cx="5902286" cy="93821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3" name="Group 42">
            <a:extLst>
              <a:ext uri="{FF2B5EF4-FFF2-40B4-BE49-F238E27FC236}">
                <a16:creationId xmlns:a16="http://schemas.microsoft.com/office/drawing/2014/main" id="{275DEB4E-6E41-46FD-B7FE-6AA3BC891AA0}"/>
              </a:ext>
            </a:extLst>
          </p:cNvPr>
          <p:cNvGrpSpPr/>
          <p:nvPr/>
        </p:nvGrpSpPr>
        <p:grpSpPr>
          <a:xfrm>
            <a:off x="11337354" y="6025684"/>
            <a:ext cx="841781" cy="748032"/>
            <a:chOff x="11337354" y="6025684"/>
            <a:chExt cx="841781" cy="748032"/>
          </a:xfrm>
        </p:grpSpPr>
        <p:pic>
          <p:nvPicPr>
            <p:cNvPr id="45" name="Picture 2">
              <a:extLst>
                <a:ext uri="{FF2B5EF4-FFF2-40B4-BE49-F238E27FC236}">
                  <a16:creationId xmlns:a16="http://schemas.microsoft.com/office/drawing/2014/main" id="{6A392AB7-B647-4446-8C44-6933907A944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descr="Logo COP3530">
              <a:extLst>
                <a:ext uri="{FF2B5EF4-FFF2-40B4-BE49-F238E27FC236}">
                  <a16:creationId xmlns:a16="http://schemas.microsoft.com/office/drawing/2014/main" id="{569740D9-AD15-4AA0-BB84-8AE14C774A9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0B8E5ABA-ACB2-4782-B922-4419C84BC3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0749795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EEAA561-815C-4F98-8113-D9CF68A778A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w="6350">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4" name="TextBox 43">
            <a:extLst>
              <a:ext uri="{FF2B5EF4-FFF2-40B4-BE49-F238E27FC236}">
                <a16:creationId xmlns:a16="http://schemas.microsoft.com/office/drawing/2014/main" id="{A6DFE1E6-93BB-4FEA-B25E-3BD2D42A6AF2}"/>
              </a:ext>
              <a:ext uri="{C183D7F6-B498-43B3-948B-1728B52AA6E4}">
                <adec:decorative xmlns:adec="http://schemas.microsoft.com/office/drawing/2017/decorative" val="1"/>
              </a:ext>
            </a:extLst>
          </p:cNvPr>
          <p:cNvSpPr txBox="1"/>
          <p:nvPr/>
        </p:nvSpPr>
        <p:spPr>
          <a:xfrm>
            <a:off x="5711635"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43" name="Rectangle 42">
            <a:extLst>
              <a:ext uri="{FF2B5EF4-FFF2-40B4-BE49-F238E27FC236}">
                <a16:creationId xmlns:a16="http://schemas.microsoft.com/office/drawing/2014/main" id="{C17B2482-1B57-42B8-BCFF-29D55C291212}"/>
              </a:ext>
              <a:ext uri="{C183D7F6-B498-43B3-948B-1728B52AA6E4}">
                <adec:decorative xmlns:adec="http://schemas.microsoft.com/office/drawing/2017/decorative" val="1"/>
              </a:ext>
            </a:extLst>
          </p:cNvPr>
          <p:cNvSpPr/>
          <p:nvPr/>
        </p:nvSpPr>
        <p:spPr>
          <a:xfrm>
            <a:off x="1995537" y="5838024"/>
            <a:ext cx="6021256" cy="345745"/>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cxnSp>
        <p:nvCxnSpPr>
          <p:cNvPr id="45" name="Straight Connector 44">
            <a:extLst>
              <a:ext uri="{FF2B5EF4-FFF2-40B4-BE49-F238E27FC236}">
                <a16:creationId xmlns:a16="http://schemas.microsoft.com/office/drawing/2014/main" id="{BB9BC71D-97A6-44D8-8377-4DE5AAF6956B}"/>
              </a:ext>
              <a:ext uri="{C183D7F6-B498-43B3-948B-1728B52AA6E4}">
                <adec:decorative xmlns:adec="http://schemas.microsoft.com/office/drawing/2017/decorative" val="1"/>
              </a:ext>
            </a:extLst>
          </p:cNvPr>
          <p:cNvCxnSpPr>
            <a:cxnSpLocks/>
          </p:cNvCxnSpPr>
          <p:nvPr/>
        </p:nvCxnSpPr>
        <p:spPr>
          <a:xfrm>
            <a:off x="23937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3BDD08A3-7395-48B6-B028-6501B595C07B}"/>
              </a:ext>
              <a:ext uri="{C183D7F6-B498-43B3-948B-1728B52AA6E4}">
                <adec:decorative xmlns:adec="http://schemas.microsoft.com/office/drawing/2017/decorative" val="1"/>
              </a:ext>
            </a:extLst>
          </p:cNvPr>
          <p:cNvCxnSpPr>
            <a:cxnSpLocks/>
          </p:cNvCxnSpPr>
          <p:nvPr/>
        </p:nvCxnSpPr>
        <p:spPr>
          <a:xfrm>
            <a:off x="7159106"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B9E684A0-99CC-488C-97BC-9E3C83CD7C09}"/>
              </a:ext>
              <a:ext uri="{C183D7F6-B498-43B3-948B-1728B52AA6E4}">
                <adec:decorative xmlns:adec="http://schemas.microsoft.com/office/drawing/2017/decorative" val="1"/>
              </a:ext>
            </a:extLst>
          </p:cNvPr>
          <p:cNvCxnSpPr>
            <a:cxnSpLocks/>
          </p:cNvCxnSpPr>
          <p:nvPr/>
        </p:nvCxnSpPr>
        <p:spPr>
          <a:xfrm>
            <a:off x="2870271"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744DDAE8-FB89-4D89-AC71-F47AB42F360B}"/>
              </a:ext>
              <a:ext uri="{C183D7F6-B498-43B3-948B-1728B52AA6E4}">
                <adec:decorative xmlns:adec="http://schemas.microsoft.com/office/drawing/2017/decorative" val="1"/>
              </a:ext>
            </a:extLst>
          </p:cNvPr>
          <p:cNvCxnSpPr>
            <a:cxnSpLocks/>
          </p:cNvCxnSpPr>
          <p:nvPr/>
        </p:nvCxnSpPr>
        <p:spPr>
          <a:xfrm>
            <a:off x="334680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CA7D9556-B0E5-4207-A066-F24E645A0DD2}"/>
              </a:ext>
              <a:ext uri="{C183D7F6-B498-43B3-948B-1728B52AA6E4}">
                <adec:decorative xmlns:adec="http://schemas.microsoft.com/office/drawing/2017/decorative" val="1"/>
              </a:ext>
            </a:extLst>
          </p:cNvPr>
          <p:cNvCxnSpPr>
            <a:cxnSpLocks/>
          </p:cNvCxnSpPr>
          <p:nvPr/>
        </p:nvCxnSpPr>
        <p:spPr>
          <a:xfrm>
            <a:off x="382334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F2BE3DD-1312-4ED3-AB5D-D0D9A5C1186D}"/>
              </a:ext>
              <a:ext uri="{C183D7F6-B498-43B3-948B-1728B52AA6E4}">
                <adec:decorative xmlns:adec="http://schemas.microsoft.com/office/drawing/2017/decorative" val="1"/>
              </a:ext>
            </a:extLst>
          </p:cNvPr>
          <p:cNvCxnSpPr>
            <a:cxnSpLocks/>
          </p:cNvCxnSpPr>
          <p:nvPr/>
        </p:nvCxnSpPr>
        <p:spPr>
          <a:xfrm>
            <a:off x="429988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527F86F4-DAE5-453D-A2F2-A01DF41ED87F}"/>
              </a:ext>
              <a:ext uri="{C183D7F6-B498-43B3-948B-1728B52AA6E4}">
                <adec:decorative xmlns:adec="http://schemas.microsoft.com/office/drawing/2017/decorative" val="1"/>
              </a:ext>
            </a:extLst>
          </p:cNvPr>
          <p:cNvCxnSpPr>
            <a:cxnSpLocks/>
          </p:cNvCxnSpPr>
          <p:nvPr/>
        </p:nvCxnSpPr>
        <p:spPr>
          <a:xfrm>
            <a:off x="477642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5F278C91-2A77-44E6-A28C-BA8DB054B0B2}"/>
              </a:ext>
              <a:ext uri="{C183D7F6-B498-43B3-948B-1728B52AA6E4}">
                <adec:decorative xmlns:adec="http://schemas.microsoft.com/office/drawing/2017/decorative" val="1"/>
              </a:ext>
            </a:extLst>
          </p:cNvPr>
          <p:cNvCxnSpPr>
            <a:cxnSpLocks/>
          </p:cNvCxnSpPr>
          <p:nvPr/>
        </p:nvCxnSpPr>
        <p:spPr>
          <a:xfrm>
            <a:off x="5252958"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A797CC39-539D-4C52-97A8-285F112F531B}"/>
              </a:ext>
              <a:ext uri="{C183D7F6-B498-43B3-948B-1728B52AA6E4}">
                <adec:decorative xmlns:adec="http://schemas.microsoft.com/office/drawing/2017/decorative" val="1"/>
              </a:ext>
            </a:extLst>
          </p:cNvPr>
          <p:cNvCxnSpPr>
            <a:cxnSpLocks/>
          </p:cNvCxnSpPr>
          <p:nvPr/>
        </p:nvCxnSpPr>
        <p:spPr>
          <a:xfrm>
            <a:off x="5729495"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4E260ACE-BBDD-4860-8CD7-FFB113A4186E}"/>
              </a:ext>
              <a:ext uri="{C183D7F6-B498-43B3-948B-1728B52AA6E4}">
                <adec:decorative xmlns:adec="http://schemas.microsoft.com/office/drawing/2017/decorative" val="1"/>
              </a:ext>
            </a:extLst>
          </p:cNvPr>
          <p:cNvCxnSpPr>
            <a:cxnSpLocks/>
          </p:cNvCxnSpPr>
          <p:nvPr/>
        </p:nvCxnSpPr>
        <p:spPr>
          <a:xfrm>
            <a:off x="6206033"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545713D-1EAC-4638-BFDE-A83C0991F1BD}"/>
              </a:ext>
              <a:ext uri="{C183D7F6-B498-43B3-948B-1728B52AA6E4}">
                <adec:decorative xmlns:adec="http://schemas.microsoft.com/office/drawing/2017/decorative" val="1"/>
              </a:ext>
            </a:extLst>
          </p:cNvPr>
          <p:cNvCxnSpPr>
            <a:cxnSpLocks/>
          </p:cNvCxnSpPr>
          <p:nvPr/>
        </p:nvCxnSpPr>
        <p:spPr>
          <a:xfrm>
            <a:off x="6682570" y="5838024"/>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5E045E7A-4558-4425-BAD3-40A514645E35}"/>
              </a:ext>
              <a:ext uri="{C183D7F6-B498-43B3-948B-1728B52AA6E4}">
                <adec:decorative xmlns:adec="http://schemas.microsoft.com/office/drawing/2017/decorative" val="1"/>
              </a:ext>
            </a:extLst>
          </p:cNvPr>
          <p:cNvSpPr txBox="1"/>
          <p:nvPr/>
        </p:nvSpPr>
        <p:spPr>
          <a:xfrm>
            <a:off x="1961891" y="5538371"/>
            <a:ext cx="398196"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0</a:t>
            </a:r>
          </a:p>
        </p:txBody>
      </p:sp>
      <p:sp>
        <p:nvSpPr>
          <p:cNvPr id="63" name="TextBox 62">
            <a:extLst>
              <a:ext uri="{FF2B5EF4-FFF2-40B4-BE49-F238E27FC236}">
                <a16:creationId xmlns:a16="http://schemas.microsoft.com/office/drawing/2014/main" id="{9DE572CE-9D05-464B-B243-9070C47DAAF1}"/>
              </a:ext>
              <a:ext uri="{C183D7F6-B498-43B3-948B-1728B52AA6E4}">
                <adec:decorative xmlns:adec="http://schemas.microsoft.com/office/drawing/2017/decorative" val="1"/>
              </a:ext>
            </a:extLst>
          </p:cNvPr>
          <p:cNvSpPr txBox="1"/>
          <p:nvPr/>
        </p:nvSpPr>
        <p:spPr>
          <a:xfrm>
            <a:off x="245647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a:t>
            </a:r>
          </a:p>
        </p:txBody>
      </p:sp>
      <p:sp>
        <p:nvSpPr>
          <p:cNvPr id="64" name="TextBox 63">
            <a:extLst>
              <a:ext uri="{FF2B5EF4-FFF2-40B4-BE49-F238E27FC236}">
                <a16:creationId xmlns:a16="http://schemas.microsoft.com/office/drawing/2014/main" id="{660A9837-7DB9-4F6A-9939-D7E7BE565372}"/>
              </a:ext>
              <a:ext uri="{C183D7F6-B498-43B3-948B-1728B52AA6E4}">
                <adec:decorative xmlns:adec="http://schemas.microsoft.com/office/drawing/2017/decorative" val="1"/>
              </a:ext>
            </a:extLst>
          </p:cNvPr>
          <p:cNvSpPr txBox="1"/>
          <p:nvPr/>
        </p:nvSpPr>
        <p:spPr>
          <a:xfrm>
            <a:off x="2865843" y="5538371"/>
            <a:ext cx="398197"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2</a:t>
            </a:r>
          </a:p>
        </p:txBody>
      </p:sp>
      <p:sp>
        <p:nvSpPr>
          <p:cNvPr id="65" name="TextBox 64">
            <a:extLst>
              <a:ext uri="{FF2B5EF4-FFF2-40B4-BE49-F238E27FC236}">
                <a16:creationId xmlns:a16="http://schemas.microsoft.com/office/drawing/2014/main" id="{E14730A6-C68A-40F9-90AE-42B4DF6FA48C}"/>
              </a:ext>
              <a:ext uri="{C183D7F6-B498-43B3-948B-1728B52AA6E4}">
                <adec:decorative xmlns:adec="http://schemas.microsoft.com/office/drawing/2017/decorative" val="1"/>
              </a:ext>
            </a:extLst>
          </p:cNvPr>
          <p:cNvSpPr txBox="1"/>
          <p:nvPr/>
        </p:nvSpPr>
        <p:spPr>
          <a:xfrm>
            <a:off x="5334248"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7</a:t>
            </a:r>
          </a:p>
        </p:txBody>
      </p:sp>
      <p:sp>
        <p:nvSpPr>
          <p:cNvPr id="66" name="TextBox 65">
            <a:extLst>
              <a:ext uri="{FF2B5EF4-FFF2-40B4-BE49-F238E27FC236}">
                <a16:creationId xmlns:a16="http://schemas.microsoft.com/office/drawing/2014/main" id="{DF1395C7-1325-46CB-B9AD-9ABCEDB271A8}"/>
              </a:ext>
              <a:ext uri="{C183D7F6-B498-43B3-948B-1728B52AA6E4}">
                <adec:decorative xmlns:adec="http://schemas.microsoft.com/office/drawing/2017/decorative" val="1"/>
              </a:ext>
            </a:extLst>
          </p:cNvPr>
          <p:cNvSpPr txBox="1"/>
          <p:nvPr/>
        </p:nvSpPr>
        <p:spPr>
          <a:xfrm>
            <a:off x="578814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8</a:t>
            </a:r>
          </a:p>
        </p:txBody>
      </p:sp>
      <p:sp>
        <p:nvSpPr>
          <p:cNvPr id="67" name="TextBox 66">
            <a:extLst>
              <a:ext uri="{FF2B5EF4-FFF2-40B4-BE49-F238E27FC236}">
                <a16:creationId xmlns:a16="http://schemas.microsoft.com/office/drawing/2014/main" id="{F0DB9C33-41E5-4865-9788-B9520F5EC4E3}"/>
              </a:ext>
              <a:ext uri="{C183D7F6-B498-43B3-948B-1728B52AA6E4}">
                <adec:decorative xmlns:adec="http://schemas.microsoft.com/office/drawing/2017/decorative" val="1"/>
              </a:ext>
            </a:extLst>
          </p:cNvPr>
          <p:cNvSpPr txBox="1"/>
          <p:nvPr/>
        </p:nvSpPr>
        <p:spPr>
          <a:xfrm>
            <a:off x="62673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9</a:t>
            </a:r>
          </a:p>
        </p:txBody>
      </p:sp>
      <p:sp>
        <p:nvSpPr>
          <p:cNvPr id="68" name="TextBox 67">
            <a:extLst>
              <a:ext uri="{FF2B5EF4-FFF2-40B4-BE49-F238E27FC236}">
                <a16:creationId xmlns:a16="http://schemas.microsoft.com/office/drawing/2014/main" id="{A8BC5922-70C4-494D-BA78-4698FF176872}"/>
              </a:ext>
              <a:ext uri="{C183D7F6-B498-43B3-948B-1728B52AA6E4}">
                <adec:decorative xmlns:adec="http://schemas.microsoft.com/office/drawing/2017/decorative" val="1"/>
              </a:ext>
            </a:extLst>
          </p:cNvPr>
          <p:cNvSpPr txBox="1"/>
          <p:nvPr/>
        </p:nvSpPr>
        <p:spPr>
          <a:xfrm>
            <a:off x="6694473"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10</a:t>
            </a:r>
          </a:p>
        </p:txBody>
      </p:sp>
      <p:sp>
        <p:nvSpPr>
          <p:cNvPr id="69" name="TextBox 68">
            <a:extLst>
              <a:ext uri="{FF2B5EF4-FFF2-40B4-BE49-F238E27FC236}">
                <a16:creationId xmlns:a16="http://schemas.microsoft.com/office/drawing/2014/main" id="{46CD84FF-CB18-4578-AC72-8E57238A2ECE}"/>
              </a:ext>
              <a:ext uri="{C183D7F6-B498-43B3-948B-1728B52AA6E4}">
                <adec:decorative xmlns:adec="http://schemas.microsoft.com/office/drawing/2017/decorative" val="1"/>
              </a:ext>
            </a:extLst>
          </p:cNvPr>
          <p:cNvSpPr txBox="1"/>
          <p:nvPr/>
        </p:nvSpPr>
        <p:spPr>
          <a:xfrm>
            <a:off x="7179094" y="5538371"/>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11</a:t>
            </a:r>
          </a:p>
        </p:txBody>
      </p:sp>
      <p:sp>
        <p:nvSpPr>
          <p:cNvPr id="70" name="TextBox 69">
            <a:extLst>
              <a:ext uri="{FF2B5EF4-FFF2-40B4-BE49-F238E27FC236}">
                <a16:creationId xmlns:a16="http://schemas.microsoft.com/office/drawing/2014/main" id="{1727F494-591D-4B13-B60A-EC1295B1F617}"/>
              </a:ext>
              <a:ext uri="{C183D7F6-B498-43B3-948B-1728B52AA6E4}">
                <adec:decorative xmlns:adec="http://schemas.microsoft.com/office/drawing/2017/decorative" val="1"/>
              </a:ext>
            </a:extLst>
          </p:cNvPr>
          <p:cNvSpPr txBox="1"/>
          <p:nvPr/>
        </p:nvSpPr>
        <p:spPr>
          <a:xfrm>
            <a:off x="7658053" y="5528627"/>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12</a:t>
            </a:r>
          </a:p>
        </p:txBody>
      </p:sp>
      <p:sp>
        <p:nvSpPr>
          <p:cNvPr id="71" name="TextBox 70">
            <a:extLst>
              <a:ext uri="{FF2B5EF4-FFF2-40B4-BE49-F238E27FC236}">
                <a16:creationId xmlns:a16="http://schemas.microsoft.com/office/drawing/2014/main" id="{D0B839F2-4BAC-4712-BA77-0E0512FB169C}"/>
              </a:ext>
              <a:ext uri="{C183D7F6-B498-43B3-948B-1728B52AA6E4}">
                <adec:decorative xmlns:adec="http://schemas.microsoft.com/office/drawing/2017/decorative" val="1"/>
              </a:ext>
            </a:extLst>
          </p:cNvPr>
          <p:cNvSpPr txBox="1"/>
          <p:nvPr/>
        </p:nvSpPr>
        <p:spPr>
          <a:xfrm>
            <a:off x="3413962"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3</a:t>
            </a:r>
          </a:p>
        </p:txBody>
      </p:sp>
      <p:sp>
        <p:nvSpPr>
          <p:cNvPr id="72" name="TextBox 71">
            <a:extLst>
              <a:ext uri="{FF2B5EF4-FFF2-40B4-BE49-F238E27FC236}">
                <a16:creationId xmlns:a16="http://schemas.microsoft.com/office/drawing/2014/main" id="{24217CB9-4C34-431F-ABE0-E2FF844DB38A}"/>
              </a:ext>
              <a:ext uri="{C183D7F6-B498-43B3-948B-1728B52AA6E4}">
                <adec:decorative xmlns:adec="http://schemas.microsoft.com/office/drawing/2017/decorative" val="1"/>
              </a:ext>
            </a:extLst>
          </p:cNvPr>
          <p:cNvSpPr txBox="1"/>
          <p:nvPr/>
        </p:nvSpPr>
        <p:spPr>
          <a:xfrm>
            <a:off x="3912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4</a:t>
            </a:r>
          </a:p>
        </p:txBody>
      </p:sp>
      <p:sp>
        <p:nvSpPr>
          <p:cNvPr id="73" name="TextBox 72">
            <a:extLst>
              <a:ext uri="{FF2B5EF4-FFF2-40B4-BE49-F238E27FC236}">
                <a16:creationId xmlns:a16="http://schemas.microsoft.com/office/drawing/2014/main" id="{0AB6318A-634A-4B74-8D81-359A33300866}"/>
              </a:ext>
              <a:ext uri="{C183D7F6-B498-43B3-948B-1728B52AA6E4}">
                <adec:decorative xmlns:adec="http://schemas.microsoft.com/office/drawing/2017/decorative" val="1"/>
              </a:ext>
            </a:extLst>
          </p:cNvPr>
          <p:cNvSpPr txBox="1"/>
          <p:nvPr/>
        </p:nvSpPr>
        <p:spPr>
          <a:xfrm>
            <a:off x="437175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5</a:t>
            </a:r>
          </a:p>
        </p:txBody>
      </p:sp>
      <p:sp>
        <p:nvSpPr>
          <p:cNvPr id="74" name="TextBox 73">
            <a:extLst>
              <a:ext uri="{FF2B5EF4-FFF2-40B4-BE49-F238E27FC236}">
                <a16:creationId xmlns:a16="http://schemas.microsoft.com/office/drawing/2014/main" id="{9E041813-9CBA-46BF-A3B1-4DFFB301DB38}"/>
              </a:ext>
              <a:ext uri="{C183D7F6-B498-43B3-948B-1728B52AA6E4}">
                <adec:decorative xmlns:adec="http://schemas.microsoft.com/office/drawing/2017/decorative" val="1"/>
              </a:ext>
            </a:extLst>
          </p:cNvPr>
          <p:cNvSpPr txBox="1"/>
          <p:nvPr/>
        </p:nvSpPr>
        <p:spPr>
          <a:xfrm>
            <a:off x="4850415" y="5538371"/>
            <a:ext cx="269625"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6</a:t>
            </a:r>
          </a:p>
        </p:txBody>
      </p:sp>
      <p:cxnSp>
        <p:nvCxnSpPr>
          <p:cNvPr id="75" name="Straight Connector 74">
            <a:extLst>
              <a:ext uri="{FF2B5EF4-FFF2-40B4-BE49-F238E27FC236}">
                <a16:creationId xmlns:a16="http://schemas.microsoft.com/office/drawing/2014/main" id="{F73FB967-2E16-44E5-85E0-380230A160E0}"/>
              </a:ext>
              <a:ext uri="{C183D7F6-B498-43B3-948B-1728B52AA6E4}">
                <adec:decorative xmlns:adec="http://schemas.microsoft.com/office/drawing/2017/decorative" val="1"/>
              </a:ext>
            </a:extLst>
          </p:cNvPr>
          <p:cNvCxnSpPr>
            <a:cxnSpLocks/>
          </p:cNvCxnSpPr>
          <p:nvPr/>
        </p:nvCxnSpPr>
        <p:spPr>
          <a:xfrm>
            <a:off x="7604106" y="5854196"/>
            <a:ext cx="0" cy="34574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3D183A31-29B4-4ADA-814D-8ED05F1DE350}"/>
              </a:ext>
              <a:ext uri="{C183D7F6-B498-43B3-948B-1728B52AA6E4}">
                <adec:decorative xmlns:adec="http://schemas.microsoft.com/office/drawing/2017/decorative" val="1"/>
              </a:ext>
            </a:extLst>
          </p:cNvPr>
          <p:cNvSpPr txBox="1"/>
          <p:nvPr/>
        </p:nvSpPr>
        <p:spPr>
          <a:xfrm>
            <a:off x="1984279" y="5889135"/>
            <a:ext cx="398196"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a:t>
            </a:r>
          </a:p>
        </p:txBody>
      </p:sp>
      <p:sp>
        <p:nvSpPr>
          <p:cNvPr id="77" name="TextBox 76">
            <a:extLst>
              <a:ext uri="{FF2B5EF4-FFF2-40B4-BE49-F238E27FC236}">
                <a16:creationId xmlns:a16="http://schemas.microsoft.com/office/drawing/2014/main" id="{1D643547-67A8-4835-BE7E-889DA10B4C43}"/>
              </a:ext>
              <a:ext uri="{C183D7F6-B498-43B3-948B-1728B52AA6E4}">
                <adec:decorative xmlns:adec="http://schemas.microsoft.com/office/drawing/2017/decorative" val="1"/>
              </a:ext>
            </a:extLst>
          </p:cNvPr>
          <p:cNvSpPr txBox="1"/>
          <p:nvPr/>
        </p:nvSpPr>
        <p:spPr>
          <a:xfrm>
            <a:off x="2429970" y="5890783"/>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18</a:t>
            </a:r>
          </a:p>
        </p:txBody>
      </p:sp>
      <p:sp>
        <p:nvSpPr>
          <p:cNvPr id="78" name="TextBox 77">
            <a:extLst>
              <a:ext uri="{FF2B5EF4-FFF2-40B4-BE49-F238E27FC236}">
                <a16:creationId xmlns:a16="http://schemas.microsoft.com/office/drawing/2014/main" id="{6AA01378-70C5-453F-B4E2-0DCA2AE2E80E}"/>
              </a:ext>
              <a:ext uri="{C183D7F6-B498-43B3-948B-1728B52AA6E4}">
                <adec:decorative xmlns:adec="http://schemas.microsoft.com/office/drawing/2017/decorative" val="1"/>
              </a:ext>
            </a:extLst>
          </p:cNvPr>
          <p:cNvSpPr txBox="1"/>
          <p:nvPr/>
        </p:nvSpPr>
        <p:spPr>
          <a:xfrm>
            <a:off x="2888231" y="5890783"/>
            <a:ext cx="398197"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29</a:t>
            </a:r>
          </a:p>
        </p:txBody>
      </p:sp>
      <p:sp>
        <p:nvSpPr>
          <p:cNvPr id="79" name="TextBox 78">
            <a:extLst>
              <a:ext uri="{FF2B5EF4-FFF2-40B4-BE49-F238E27FC236}">
                <a16:creationId xmlns:a16="http://schemas.microsoft.com/office/drawing/2014/main" id="{8F7E79B9-F01C-46F6-9DB8-18A09C429714}"/>
              </a:ext>
              <a:ext uri="{C183D7F6-B498-43B3-948B-1728B52AA6E4}">
                <adec:decorative xmlns:adec="http://schemas.microsoft.com/office/drawing/2017/decorative" val="1"/>
              </a:ext>
            </a:extLst>
          </p:cNvPr>
          <p:cNvSpPr txBox="1"/>
          <p:nvPr/>
        </p:nvSpPr>
        <p:spPr>
          <a:xfrm>
            <a:off x="3413597"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20</a:t>
            </a:r>
          </a:p>
        </p:txBody>
      </p:sp>
      <p:sp>
        <p:nvSpPr>
          <p:cNvPr id="80" name="TextBox 79">
            <a:extLst>
              <a:ext uri="{FF2B5EF4-FFF2-40B4-BE49-F238E27FC236}">
                <a16:creationId xmlns:a16="http://schemas.microsoft.com/office/drawing/2014/main" id="{F9AF925B-10D1-4BFA-99DF-8B9C9EBE5096}"/>
              </a:ext>
              <a:ext uri="{C183D7F6-B498-43B3-948B-1728B52AA6E4}">
                <adec:decorative xmlns:adec="http://schemas.microsoft.com/office/drawing/2017/decorative" val="1"/>
              </a:ext>
            </a:extLst>
          </p:cNvPr>
          <p:cNvSpPr txBox="1"/>
          <p:nvPr/>
        </p:nvSpPr>
        <p:spPr>
          <a:xfrm>
            <a:off x="388625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28</a:t>
            </a:r>
          </a:p>
        </p:txBody>
      </p:sp>
      <p:sp>
        <p:nvSpPr>
          <p:cNvPr id="81" name="TextBox 80">
            <a:extLst>
              <a:ext uri="{FF2B5EF4-FFF2-40B4-BE49-F238E27FC236}">
                <a16:creationId xmlns:a16="http://schemas.microsoft.com/office/drawing/2014/main" id="{61749B38-4FF9-414D-A2CF-B3B3F20B7A10}"/>
              </a:ext>
              <a:ext uri="{C183D7F6-B498-43B3-948B-1728B52AA6E4}">
                <adec:decorative xmlns:adec="http://schemas.microsoft.com/office/drawing/2017/decorative" val="1"/>
              </a:ext>
            </a:extLst>
          </p:cNvPr>
          <p:cNvSpPr txBox="1"/>
          <p:nvPr/>
        </p:nvSpPr>
        <p:spPr>
          <a:xfrm>
            <a:off x="4345254" y="5894571"/>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39</a:t>
            </a:r>
          </a:p>
        </p:txBody>
      </p:sp>
      <p:sp>
        <p:nvSpPr>
          <p:cNvPr id="82" name="TextBox 81">
            <a:extLst>
              <a:ext uri="{FF2B5EF4-FFF2-40B4-BE49-F238E27FC236}">
                <a16:creationId xmlns:a16="http://schemas.microsoft.com/office/drawing/2014/main" id="{E158AF40-E181-464E-8B91-C364086A2C79}"/>
              </a:ext>
              <a:ext uri="{C183D7F6-B498-43B3-948B-1728B52AA6E4}">
                <adec:decorative xmlns:adec="http://schemas.microsoft.com/office/drawing/2017/decorative" val="1"/>
              </a:ext>
            </a:extLst>
          </p:cNvPr>
          <p:cNvSpPr txBox="1"/>
          <p:nvPr/>
        </p:nvSpPr>
        <p:spPr>
          <a:xfrm>
            <a:off x="4822462" y="5876602"/>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66</a:t>
            </a:r>
          </a:p>
        </p:txBody>
      </p:sp>
      <p:sp>
        <p:nvSpPr>
          <p:cNvPr id="83" name="TextBox 82">
            <a:extLst>
              <a:ext uri="{FF2B5EF4-FFF2-40B4-BE49-F238E27FC236}">
                <a16:creationId xmlns:a16="http://schemas.microsoft.com/office/drawing/2014/main" id="{38E2C54F-C465-4CD9-A835-3CAB4AAA7A41}"/>
              </a:ext>
              <a:ext uri="{C183D7F6-B498-43B3-948B-1728B52AA6E4}">
                <adec:decorative xmlns:adec="http://schemas.microsoft.com/office/drawing/2017/decorative" val="1"/>
              </a:ext>
            </a:extLst>
          </p:cNvPr>
          <p:cNvSpPr txBox="1"/>
          <p:nvPr/>
        </p:nvSpPr>
        <p:spPr>
          <a:xfrm>
            <a:off x="5323783"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37</a:t>
            </a:r>
          </a:p>
        </p:txBody>
      </p:sp>
      <p:sp>
        <p:nvSpPr>
          <p:cNvPr id="84" name="TextBox 83">
            <a:extLst>
              <a:ext uri="{FF2B5EF4-FFF2-40B4-BE49-F238E27FC236}">
                <a16:creationId xmlns:a16="http://schemas.microsoft.com/office/drawing/2014/main" id="{743CDD47-3D49-4BF0-ABD7-55F54CF7649D}"/>
              </a:ext>
              <a:ext uri="{C183D7F6-B498-43B3-948B-1728B52AA6E4}">
                <adec:decorative xmlns:adec="http://schemas.microsoft.com/office/drawing/2017/decorative" val="1"/>
              </a:ext>
            </a:extLst>
          </p:cNvPr>
          <p:cNvSpPr txBox="1"/>
          <p:nvPr/>
        </p:nvSpPr>
        <p:spPr>
          <a:xfrm>
            <a:off x="576164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26</a:t>
            </a:r>
          </a:p>
        </p:txBody>
      </p:sp>
      <p:sp>
        <p:nvSpPr>
          <p:cNvPr id="85" name="TextBox 84">
            <a:extLst>
              <a:ext uri="{FF2B5EF4-FFF2-40B4-BE49-F238E27FC236}">
                <a16:creationId xmlns:a16="http://schemas.microsoft.com/office/drawing/2014/main" id="{7BA5FA64-C0FC-4411-B6EC-D0B9E7B5163D}"/>
              </a:ext>
              <a:ext uri="{C183D7F6-B498-43B3-948B-1728B52AA6E4}">
                <adec:decorative xmlns:adec="http://schemas.microsoft.com/office/drawing/2017/decorative" val="1"/>
              </a:ext>
            </a:extLst>
          </p:cNvPr>
          <p:cNvSpPr txBox="1"/>
          <p:nvPr/>
        </p:nvSpPr>
        <p:spPr>
          <a:xfrm>
            <a:off x="6267315"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76</a:t>
            </a:r>
          </a:p>
        </p:txBody>
      </p:sp>
      <p:sp>
        <p:nvSpPr>
          <p:cNvPr id="86" name="TextBox 85">
            <a:extLst>
              <a:ext uri="{FF2B5EF4-FFF2-40B4-BE49-F238E27FC236}">
                <a16:creationId xmlns:a16="http://schemas.microsoft.com/office/drawing/2014/main" id="{F7ABA174-5052-4DC3-AAD1-1374247FBD69}"/>
              </a:ext>
              <a:ext uri="{C183D7F6-B498-43B3-948B-1728B52AA6E4}">
                <adec:decorative xmlns:adec="http://schemas.microsoft.com/office/drawing/2017/decorative" val="1"/>
              </a:ext>
            </a:extLst>
          </p:cNvPr>
          <p:cNvSpPr txBox="1"/>
          <p:nvPr/>
        </p:nvSpPr>
        <p:spPr>
          <a:xfrm>
            <a:off x="6726856" y="5876455"/>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32</a:t>
            </a:r>
          </a:p>
        </p:txBody>
      </p:sp>
      <p:sp>
        <p:nvSpPr>
          <p:cNvPr id="87" name="TextBox 86">
            <a:extLst>
              <a:ext uri="{FF2B5EF4-FFF2-40B4-BE49-F238E27FC236}">
                <a16:creationId xmlns:a16="http://schemas.microsoft.com/office/drawing/2014/main" id="{6380F377-FB46-4645-83AD-3A8598EEE3ED}"/>
              </a:ext>
              <a:ext uri="{C183D7F6-B498-43B3-948B-1728B52AA6E4}">
                <adec:decorative xmlns:adec="http://schemas.microsoft.com/office/drawing/2017/decorative" val="1"/>
              </a:ext>
            </a:extLst>
          </p:cNvPr>
          <p:cNvSpPr txBox="1"/>
          <p:nvPr/>
        </p:nvSpPr>
        <p:spPr>
          <a:xfrm>
            <a:off x="7190814"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74</a:t>
            </a:r>
          </a:p>
        </p:txBody>
      </p:sp>
      <p:sp>
        <p:nvSpPr>
          <p:cNvPr id="88" name="TextBox 87">
            <a:extLst>
              <a:ext uri="{FF2B5EF4-FFF2-40B4-BE49-F238E27FC236}">
                <a16:creationId xmlns:a16="http://schemas.microsoft.com/office/drawing/2014/main" id="{4E40C5A1-43F6-4E8E-B170-CFFAD7BA61E7}"/>
              </a:ext>
              <a:ext uri="{C183D7F6-B498-43B3-948B-1728B52AA6E4}">
                <adec:decorative xmlns:adec="http://schemas.microsoft.com/office/drawing/2017/decorative" val="1"/>
              </a:ext>
            </a:extLst>
          </p:cNvPr>
          <p:cNvSpPr txBox="1"/>
          <p:nvPr/>
        </p:nvSpPr>
        <p:spPr>
          <a:xfrm>
            <a:off x="7633991" y="5878547"/>
            <a:ext cx="367408" cy="307777"/>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rPr>
              <a:t>89</a:t>
            </a:r>
          </a:p>
        </p:txBody>
      </p:sp>
      <p:sp>
        <p:nvSpPr>
          <p:cNvPr id="89" name="Rectangle 88">
            <a:extLst>
              <a:ext uri="{FF2B5EF4-FFF2-40B4-BE49-F238E27FC236}">
                <a16:creationId xmlns:a16="http://schemas.microsoft.com/office/drawing/2014/main" id="{8F606750-D0E2-4A3A-9A59-144BFDDEC29D}"/>
              </a:ext>
              <a:ext uri="{C183D7F6-B498-43B3-948B-1728B52AA6E4}">
                <adec:decorative xmlns:adec="http://schemas.microsoft.com/office/drawing/2017/decorative" val="1"/>
              </a:ext>
            </a:extLst>
          </p:cNvPr>
          <p:cNvSpPr/>
          <p:nvPr/>
        </p:nvSpPr>
        <p:spPr>
          <a:xfrm>
            <a:off x="8014002" y="5836614"/>
            <a:ext cx="337795" cy="347556"/>
          </a:xfrm>
          <a:prstGeom prst="rect">
            <a:avLst/>
          </a:prstGeom>
          <a:noFill/>
          <a:ln>
            <a:solidFill>
              <a:srgbClr val="EB6E19"/>
            </a:solidFill>
          </a:ln>
        </p:spPr>
        <p:style>
          <a:lnRef idx="1">
            <a:schemeClr val="accent1"/>
          </a:lnRef>
          <a:fillRef idx="2">
            <a:schemeClr val="accent1"/>
          </a:fillRef>
          <a:effectRef idx="1">
            <a:schemeClr val="accent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alibri" panose="020F0502020204030204"/>
              <a:ea typeface="+mn-ea"/>
              <a:cs typeface="+mn-cs"/>
            </a:endParaRPr>
          </a:p>
        </p:txBody>
      </p:sp>
      <p:sp>
        <p:nvSpPr>
          <p:cNvPr id="90" name="TextBox 89">
            <a:extLst>
              <a:ext uri="{FF2B5EF4-FFF2-40B4-BE49-F238E27FC236}">
                <a16:creationId xmlns:a16="http://schemas.microsoft.com/office/drawing/2014/main" id="{C3CD96F4-72DE-4B98-8652-F5050D1EAC92}"/>
              </a:ext>
              <a:ext uri="{C183D7F6-B498-43B3-948B-1728B52AA6E4}">
                <adec:decorative xmlns:adec="http://schemas.microsoft.com/office/drawing/2017/decorative" val="1"/>
              </a:ext>
            </a:extLst>
          </p:cNvPr>
          <p:cNvSpPr txBox="1"/>
          <p:nvPr/>
        </p:nvSpPr>
        <p:spPr>
          <a:xfrm>
            <a:off x="7997213" y="5510048"/>
            <a:ext cx="354584" cy="261610"/>
          </a:xfrm>
          <a:prstGeom prst="rect">
            <a:avLst/>
          </a:prstGeom>
          <a:noFill/>
          <a:ln w="6350">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70AD47">
                    <a:lumMod val="40000"/>
                    <a:lumOff val="60000"/>
                  </a:srgbClr>
                </a:solidFill>
                <a:effectLst/>
                <a:uLnTx/>
                <a:uFillTx/>
                <a:latin typeface="Courier New" pitchFamily="49" charset="0"/>
                <a:ea typeface="+mn-ea"/>
                <a:cs typeface="Courier New" pitchFamily="49" charset="0"/>
              </a:rPr>
              <a:t>13</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069497" y="4907938"/>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insert </a:t>
            </a: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11</a:t>
            </a: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grpSp>
        <p:nvGrpSpPr>
          <p:cNvPr id="92" name="Group 91">
            <a:extLst>
              <a:ext uri="{FF2B5EF4-FFF2-40B4-BE49-F238E27FC236}">
                <a16:creationId xmlns:a16="http://schemas.microsoft.com/office/drawing/2014/main" id="{99AED3FC-CB05-4A42-93C7-BA2B6F6740B8}"/>
              </a:ext>
            </a:extLst>
          </p:cNvPr>
          <p:cNvGrpSpPr/>
          <p:nvPr/>
        </p:nvGrpSpPr>
        <p:grpSpPr>
          <a:xfrm>
            <a:off x="11337354" y="6025684"/>
            <a:ext cx="841781" cy="748032"/>
            <a:chOff x="11337354" y="6025684"/>
            <a:chExt cx="841781" cy="748032"/>
          </a:xfrm>
        </p:grpSpPr>
        <p:pic>
          <p:nvPicPr>
            <p:cNvPr id="94" name="Picture 2">
              <a:extLst>
                <a:ext uri="{FF2B5EF4-FFF2-40B4-BE49-F238E27FC236}">
                  <a16:creationId xmlns:a16="http://schemas.microsoft.com/office/drawing/2014/main" id="{EE0AF704-EC9B-46C8-AF74-AD0FB33E0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5" name="Picture 94" descr="Logo COP3530">
              <a:extLst>
                <a:ext uri="{FF2B5EF4-FFF2-40B4-BE49-F238E27FC236}">
                  <a16:creationId xmlns:a16="http://schemas.microsoft.com/office/drawing/2014/main" id="{E41DB94F-D77E-4F62-8721-DAAC6F44A1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728E1C50-FCFC-450E-BE3F-87466E2DF7E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6519952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Heap Insertion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Insertion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30" y="5362662"/>
            <a:ext cx="3525124"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insert!</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sp>
        <p:nvSpPr>
          <p:cNvPr id="93" name="Rectangle 92">
            <a:extLst>
              <a:ext uri="{FF2B5EF4-FFF2-40B4-BE49-F238E27FC236}">
                <a16:creationId xmlns:a16="http://schemas.microsoft.com/office/drawing/2014/main" id="{B07EF347-9549-4029-B51A-7A95F1077336}"/>
              </a:ext>
              <a:ext uri="{C183D7F6-B498-43B3-948B-1728B52AA6E4}">
                <adec:decorative xmlns:adec="http://schemas.microsoft.com/office/drawing/2017/decorative" val="1"/>
              </a:ext>
            </a:extLst>
          </p:cNvPr>
          <p:cNvSpPr/>
          <p:nvPr/>
        </p:nvSpPr>
        <p:spPr>
          <a:xfrm>
            <a:off x="6879566" y="2337778"/>
            <a:ext cx="4600038" cy="1663783"/>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 the new element at the end of the array and set child to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arr.size</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 1</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to (child – 1)/ 2</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while (parent &gt;= 0 and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[parent] &gt; </a:t>
            </a:r>
            <a:r>
              <a:rPr kumimoji="0" lang="en-US" sz="1100" b="0" i="0" u="none" strike="noStrike" kern="1200" cap="none" spc="0" normalizeH="0" baseline="0" noProof="0" dirty="0" err="1">
                <a:ln>
                  <a:noFill/>
                </a:ln>
                <a:solidFill>
                  <a:srgbClr val="E60000"/>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60000"/>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Swap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and </a:t>
            </a:r>
            <a:r>
              <a:rPr kumimoji="0" lang="en-US" sz="11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arr</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child equal to parent</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Set parent equal to (child-1)/2</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95" name="Rectangle 94">
            <a:extLst>
              <a:ext uri="{FF2B5EF4-FFF2-40B4-BE49-F238E27FC236}">
                <a16:creationId xmlns:a16="http://schemas.microsoft.com/office/drawing/2014/main" id="{497E49D8-1C06-495B-87C2-E939F9BFCECF}"/>
              </a:ext>
              <a:ext uri="{C183D7F6-B498-43B3-948B-1728B52AA6E4}">
                <adec:decorative xmlns:adec="http://schemas.microsoft.com/office/drawing/2017/decorative" val="1"/>
              </a:ext>
            </a:extLst>
          </p:cNvPr>
          <p:cNvSpPr/>
          <p:nvPr/>
        </p:nvSpPr>
        <p:spPr>
          <a:xfrm>
            <a:off x="8496919" y="4200814"/>
            <a:ext cx="1901220" cy="564279"/>
          </a:xfrm>
          <a:prstGeom prst="rect">
            <a:avLst/>
          </a:prstGeom>
          <a:noFill/>
          <a:ln>
            <a:solidFill>
              <a:srgbClr val="0081E2"/>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child = 13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parent = 6 |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 </a:t>
            </a: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sz="11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0</a:t>
            </a:r>
          </a:p>
        </p:txBody>
      </p:sp>
      <p:grpSp>
        <p:nvGrpSpPr>
          <p:cNvPr id="43" name="Group 42">
            <a:extLst>
              <a:ext uri="{FF2B5EF4-FFF2-40B4-BE49-F238E27FC236}">
                <a16:creationId xmlns:a16="http://schemas.microsoft.com/office/drawing/2014/main" id="{13173CBF-17D7-4B40-854A-6E26B8A7B068}"/>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F341226-58EF-4060-AA75-BB0FEB23EE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4A45C6B7-B42B-4901-B6D0-04D0838882A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6490B18B-C663-4486-B44F-8574DCC976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08046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52188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Stacks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Worst case time complexity for an array-based queue for following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sz="1600" dirty="0">
                <a:solidFill>
                  <a:srgbClr val="0081E2"/>
                </a:solidFill>
                <a:latin typeface="Consolas" panose="020B0609020204030204" pitchFamily="49" charset="0"/>
              </a:rPr>
              <a:t>enqueue()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de</a:t>
            </a:r>
            <a:r>
              <a:rPr lang="en-US" sz="1600" dirty="0">
                <a:solidFill>
                  <a:srgbClr val="0081E2"/>
                </a:solidFill>
                <a:latin typeface="Consolas" panose="020B0609020204030204" pitchFamily="49" charset="0"/>
              </a:rPr>
              <a:t>queue()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isEmpty</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indent="-342900">
              <a:buFontTx/>
              <a:buAutoNum type="arabicPeriod"/>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top()</a:t>
            </a:r>
            <a:r>
              <a:rPr lang="en-US" sz="1600" dirty="0">
                <a:solidFill>
                  <a:srgbClr val="0081E2"/>
                </a:solidFill>
                <a:latin typeface="Consolas" panose="020B0609020204030204" pitchFamily="49" charset="0"/>
              </a:rPr>
              <a:t>     – </a:t>
            </a:r>
            <a:r>
              <a:rPr lang="en-US" sz="1600" dirty="0">
                <a:solidFill>
                  <a:schemeClr val="accent2"/>
                </a:solidFill>
                <a:latin typeface="Consolas" panose="020B0609020204030204" pitchFamily="49" charset="0"/>
              </a:rPr>
              <a:t>O(1)</a:t>
            </a:r>
            <a:endParaRPr lang="en-US" sz="1600" dirty="0">
              <a:solidFill>
                <a:srgbClr val="0081E2"/>
              </a:solidFill>
              <a:latin typeface="Consolas" panose="020B0609020204030204" pitchFamily="49" charset="0"/>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967838376"/>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pic>
        <p:nvPicPr>
          <p:cNvPr id="43" name="Picture 6" descr="Removal Heap Algorithm">
            <a:extLst>
              <a:ext uri="{FF2B5EF4-FFF2-40B4-BE49-F238E27FC236}">
                <a16:creationId xmlns:a16="http://schemas.microsoft.com/office/drawing/2014/main" id="{42A433F4-BB48-43EF-A7C5-6DF9EC92BB06}"/>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b="26275"/>
          <a:stretch/>
        </p:blipFill>
        <p:spPr bwMode="auto">
          <a:xfrm>
            <a:off x="2926815" y="5108753"/>
            <a:ext cx="5865824" cy="117754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40" name="Group 39">
            <a:extLst>
              <a:ext uri="{FF2B5EF4-FFF2-40B4-BE49-F238E27FC236}">
                <a16:creationId xmlns:a16="http://schemas.microsoft.com/office/drawing/2014/main" id="{1CAABE19-912D-4DB6-B6E9-E3EF92EF29BB}"/>
              </a:ext>
            </a:extLst>
          </p:cNvPr>
          <p:cNvGrpSpPr/>
          <p:nvPr/>
        </p:nvGrpSpPr>
        <p:grpSpPr>
          <a:xfrm>
            <a:off x="11337354" y="6025684"/>
            <a:ext cx="841781" cy="748032"/>
            <a:chOff x="11337354" y="6025684"/>
            <a:chExt cx="841781" cy="748032"/>
          </a:xfrm>
        </p:grpSpPr>
        <p:pic>
          <p:nvPicPr>
            <p:cNvPr id="44" name="Picture 2">
              <a:extLst>
                <a:ext uri="{FF2B5EF4-FFF2-40B4-BE49-F238E27FC236}">
                  <a16:creationId xmlns:a16="http://schemas.microsoft.com/office/drawing/2014/main" id="{E9F1B10D-8852-44FF-AA40-02AFDEC3C3F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5" name="Picture 44" descr="Logo COP3530">
              <a:extLst>
                <a:ext uri="{FF2B5EF4-FFF2-40B4-BE49-F238E27FC236}">
                  <a16:creationId xmlns:a16="http://schemas.microsoft.com/office/drawing/2014/main" id="{DB891E18-3741-408A-8FEC-E6DB0A51092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A2B01D6C-64D2-4AEF-93B3-670B5B28102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36" name="Group 135">
            <a:extLst>
              <a:ext uri="{FF2B5EF4-FFF2-40B4-BE49-F238E27FC236}">
                <a16:creationId xmlns:a16="http://schemas.microsoft.com/office/drawing/2014/main" id="{77DFD85F-7682-97EB-8168-62D6C66F185B}"/>
              </a:ext>
            </a:extLst>
          </p:cNvPr>
          <p:cNvGrpSpPr/>
          <p:nvPr/>
        </p:nvGrpSpPr>
        <p:grpSpPr>
          <a:xfrm>
            <a:off x="391699" y="2493717"/>
            <a:ext cx="4652162" cy="2025440"/>
            <a:chOff x="1105746" y="2382897"/>
            <a:chExt cx="4652162" cy="2025440"/>
          </a:xfrm>
        </p:grpSpPr>
        <p:grpSp>
          <p:nvGrpSpPr>
            <p:cNvPr id="8" name="Group 7">
              <a:extLst>
                <a:ext uri="{FF2B5EF4-FFF2-40B4-BE49-F238E27FC236}">
                  <a16:creationId xmlns:a16="http://schemas.microsoft.com/office/drawing/2014/main" id="{A3BF7447-A808-1DB9-EB9A-CD69E06C4146}"/>
                </a:ext>
              </a:extLst>
            </p:cNvPr>
            <p:cNvGrpSpPr/>
            <p:nvPr/>
          </p:nvGrpSpPr>
          <p:grpSpPr>
            <a:xfrm>
              <a:off x="1105746" y="2627293"/>
              <a:ext cx="3147922" cy="1781044"/>
              <a:chOff x="2947151" y="2790228"/>
              <a:chExt cx="3147922" cy="1781044"/>
            </a:xfrm>
          </p:grpSpPr>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68076" y="2790228"/>
                <a:ext cx="284515"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cxnSp>
            <p:nvCxnSpPr>
              <p:cNvPr id="92" name="Straight Connector 91">
                <a:extLst>
                  <a:ext uri="{FF2B5EF4-FFF2-40B4-BE49-F238E27FC236}">
                    <a16:creationId xmlns:a16="http://schemas.microsoft.com/office/drawing/2014/main" id="{EBEA3ACF-2172-4675-AC74-9451CCF67AD0}"/>
                  </a:ext>
                  <a:ext uri="{C183D7F6-B498-43B3-948B-1728B52AA6E4}">
                    <adec:decorative xmlns:adec="http://schemas.microsoft.com/office/drawing/2017/decorative" val="1"/>
                  </a:ext>
                </a:extLst>
              </p:cNvPr>
              <p:cNvCxnSpPr/>
              <p:nvPr/>
            </p:nvCxnSpPr>
            <p:spPr>
              <a:xfrm flipV="1">
                <a:off x="5783097" y="4081725"/>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CBC93E32-E9EB-4322-877A-2B3A674BE372}"/>
                  </a:ext>
                  <a:ext uri="{C183D7F6-B498-43B3-948B-1728B52AA6E4}">
                    <adec:decorative xmlns:adec="http://schemas.microsoft.com/office/drawing/2017/decorative" val="1"/>
                  </a:ext>
                </a:extLst>
              </p:cNvPr>
              <p:cNvSpPr txBox="1"/>
              <p:nvPr/>
            </p:nvSpPr>
            <p:spPr>
              <a:xfrm>
                <a:off x="5590914" y="4245403"/>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6" name="Connector: Curved 5">
                <a:extLst>
                  <a:ext uri="{FF2B5EF4-FFF2-40B4-BE49-F238E27FC236}">
                    <a16:creationId xmlns:a16="http://schemas.microsoft.com/office/drawing/2014/main" id="{C09502A7-2356-9681-FEF3-851BDA9ABA20}"/>
                  </a:ext>
                </a:extLst>
              </p:cNvPr>
              <p:cNvCxnSpPr>
                <a:stCxn id="94" idx="3"/>
                <a:endCxn id="14" idx="3"/>
              </p:cNvCxnSpPr>
              <p:nvPr/>
            </p:nvCxnSpPr>
            <p:spPr>
              <a:xfrm flipH="1" flipV="1">
                <a:off x="4752591" y="2944117"/>
                <a:ext cx="1221761" cy="1455175"/>
              </a:xfrm>
              <a:prstGeom prst="curvedConnector3">
                <a:avLst>
                  <a:gd name="adj1" fmla="val -55103"/>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FBECE8AE-C31A-3890-E32A-C04DAD6196F3}"/>
                </a:ext>
              </a:extLst>
            </p:cNvPr>
            <p:cNvSpPr txBox="1"/>
            <p:nvPr/>
          </p:nvSpPr>
          <p:spPr>
            <a:xfrm>
              <a:off x="3330682" y="2382897"/>
              <a:ext cx="2427226" cy="43088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Copy last element to root and delete last element</a:t>
              </a:r>
            </a:p>
          </p:txBody>
        </p:sp>
      </p:grpSp>
      <p:grpSp>
        <p:nvGrpSpPr>
          <p:cNvPr id="137" name="Group 136">
            <a:extLst>
              <a:ext uri="{FF2B5EF4-FFF2-40B4-BE49-F238E27FC236}">
                <a16:creationId xmlns:a16="http://schemas.microsoft.com/office/drawing/2014/main" id="{9D6E652D-ADDA-1DDB-3220-ECAF28BDA8A7}"/>
              </a:ext>
            </a:extLst>
          </p:cNvPr>
          <p:cNvGrpSpPr/>
          <p:nvPr/>
        </p:nvGrpSpPr>
        <p:grpSpPr>
          <a:xfrm>
            <a:off x="4336713" y="2556691"/>
            <a:ext cx="4447074" cy="1976600"/>
            <a:chOff x="5118255" y="2413645"/>
            <a:chExt cx="4447074" cy="1976600"/>
          </a:xfrm>
        </p:grpSpPr>
        <p:grpSp>
          <p:nvGrpSpPr>
            <p:cNvPr id="48" name="Group 47">
              <a:extLst>
                <a:ext uri="{FF2B5EF4-FFF2-40B4-BE49-F238E27FC236}">
                  <a16:creationId xmlns:a16="http://schemas.microsoft.com/office/drawing/2014/main" id="{32C11EEF-12F9-C078-1836-59D8B5B57833}"/>
                </a:ext>
              </a:extLst>
            </p:cNvPr>
            <p:cNvGrpSpPr/>
            <p:nvPr/>
          </p:nvGrpSpPr>
          <p:grpSpPr>
            <a:xfrm>
              <a:off x="5118255" y="2609201"/>
              <a:ext cx="3147922" cy="1781044"/>
              <a:chOff x="2947151" y="2790228"/>
              <a:chExt cx="3147922" cy="1781044"/>
            </a:xfrm>
          </p:grpSpPr>
          <p:sp>
            <p:nvSpPr>
              <p:cNvPr id="49" name="TextBox 48">
                <a:extLst>
                  <a:ext uri="{FF2B5EF4-FFF2-40B4-BE49-F238E27FC236}">
                    <a16:creationId xmlns:a16="http://schemas.microsoft.com/office/drawing/2014/main" id="{0C1F3AE8-4D06-7C49-4085-1F11EA041B52}"/>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50" name="TextBox 49">
                <a:extLst>
                  <a:ext uri="{FF2B5EF4-FFF2-40B4-BE49-F238E27FC236}">
                    <a16:creationId xmlns:a16="http://schemas.microsoft.com/office/drawing/2014/main" id="{E819150A-6A38-028E-1856-682BAB6C0024}"/>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51" name="TextBox 50">
                <a:extLst>
                  <a:ext uri="{FF2B5EF4-FFF2-40B4-BE49-F238E27FC236}">
                    <a16:creationId xmlns:a16="http://schemas.microsoft.com/office/drawing/2014/main" id="{9D7B2F8A-9255-39BD-B85D-770B4A88552C}"/>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EB6E19"/>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52" name="TextBox 51">
                <a:extLst>
                  <a:ext uri="{FF2B5EF4-FFF2-40B4-BE49-F238E27FC236}">
                    <a16:creationId xmlns:a16="http://schemas.microsoft.com/office/drawing/2014/main" id="{AB336F0D-D4A9-54DE-384C-EEA47979EBE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53" name="TextBox 52">
                <a:extLst>
                  <a:ext uri="{FF2B5EF4-FFF2-40B4-BE49-F238E27FC236}">
                    <a16:creationId xmlns:a16="http://schemas.microsoft.com/office/drawing/2014/main" id="{5344AE48-360C-6E8C-1905-A4EC624511B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4" name="TextBox 53">
                <a:extLst>
                  <a:ext uri="{FF2B5EF4-FFF2-40B4-BE49-F238E27FC236}">
                    <a16:creationId xmlns:a16="http://schemas.microsoft.com/office/drawing/2014/main" id="{17A83FBE-E784-3119-ACC3-B8F0A70A58DB}"/>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5" name="TextBox 54">
                <a:extLst>
                  <a:ext uri="{FF2B5EF4-FFF2-40B4-BE49-F238E27FC236}">
                    <a16:creationId xmlns:a16="http://schemas.microsoft.com/office/drawing/2014/main" id="{6F494ACF-74DE-5A71-B89A-7C8270591D41}"/>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60" name="TextBox 59">
                <a:extLst>
                  <a:ext uri="{FF2B5EF4-FFF2-40B4-BE49-F238E27FC236}">
                    <a16:creationId xmlns:a16="http://schemas.microsoft.com/office/drawing/2014/main" id="{BF548DD8-8BF3-F796-73E6-52C61CA0F6B8}"/>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61" name="TextBox 60">
                <a:extLst>
                  <a:ext uri="{FF2B5EF4-FFF2-40B4-BE49-F238E27FC236}">
                    <a16:creationId xmlns:a16="http://schemas.microsoft.com/office/drawing/2014/main" id="{72EA9E55-CDB9-151D-86F6-9CCAC09F730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62" name="TextBox 61">
                <a:extLst>
                  <a:ext uri="{FF2B5EF4-FFF2-40B4-BE49-F238E27FC236}">
                    <a16:creationId xmlns:a16="http://schemas.microsoft.com/office/drawing/2014/main" id="{6B7AEC1B-8BEB-3C9F-FDBA-3B9CE125D7EE}"/>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63" name="TextBox 62">
                <a:extLst>
                  <a:ext uri="{FF2B5EF4-FFF2-40B4-BE49-F238E27FC236}">
                    <a16:creationId xmlns:a16="http://schemas.microsoft.com/office/drawing/2014/main" id="{DEB85E4D-522D-DD43-8460-D36AFAE570DD}"/>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64" name="TextBox 63">
                <a:extLst>
                  <a:ext uri="{FF2B5EF4-FFF2-40B4-BE49-F238E27FC236}">
                    <a16:creationId xmlns:a16="http://schemas.microsoft.com/office/drawing/2014/main" id="{86862A1C-C6F9-DADC-651A-24C231C1A77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65" name="TextBox 64">
                <a:extLst>
                  <a:ext uri="{FF2B5EF4-FFF2-40B4-BE49-F238E27FC236}">
                    <a16:creationId xmlns:a16="http://schemas.microsoft.com/office/drawing/2014/main" id="{085023B6-6B8D-2837-29E4-1C925800F99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66" name="Straight Connector 65">
                <a:extLst>
                  <a:ext uri="{FF2B5EF4-FFF2-40B4-BE49-F238E27FC236}">
                    <a16:creationId xmlns:a16="http://schemas.microsoft.com/office/drawing/2014/main" id="{689EF3F7-2057-4CFB-305E-5BC8A6ED5B21}"/>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548B6167-679E-FF7E-24F1-8376EF9AAC76}"/>
                  </a:ext>
                  <a:ext uri="{C183D7F6-B498-43B3-948B-1728B52AA6E4}">
                    <adec:decorative xmlns:adec="http://schemas.microsoft.com/office/drawing/2017/decorative" val="1"/>
                  </a:ext>
                </a:extLst>
              </p:cNvPr>
              <p:cNvCxnSpPr>
                <a:cxnSpLocks/>
                <a:stCxn id="49"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A7125B24-72FD-0493-FE0F-EFD4F1B36340}"/>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9A4ABB38-7704-42A4-14A0-A96172B233FC}"/>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BBA47272-C702-6A7F-6F48-5E554EC0A67A}"/>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06AC36-8AE8-4F02-4B42-E8A943466CC0}"/>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DC789D1-298B-F6A0-2C98-922C63DC97C3}"/>
                  </a:ext>
                  <a:ext uri="{C183D7F6-B498-43B3-948B-1728B52AA6E4}">
                    <adec:decorative xmlns:adec="http://schemas.microsoft.com/office/drawing/2017/decorative" val="1"/>
                  </a:ext>
                </a:extLst>
              </p:cNvPr>
              <p:cNvCxnSpPr>
                <a:stCxn id="83"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EEC198F8-6950-2004-F2D4-9329149D628C}"/>
                  </a:ext>
                  <a:ext uri="{C183D7F6-B498-43B3-948B-1728B52AA6E4}">
                    <adec:decorative xmlns:adec="http://schemas.microsoft.com/office/drawing/2017/decorative" val="1"/>
                  </a:ext>
                </a:extLst>
              </p:cNvPr>
              <p:cNvCxnSpPr>
                <a:stCxn id="84"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4135FF07-AA00-9069-757A-0783C7044F44}"/>
                  </a:ext>
                  <a:ext uri="{C183D7F6-B498-43B3-948B-1728B52AA6E4}">
                    <adec:decorative xmlns:adec="http://schemas.microsoft.com/office/drawing/2017/decorative" val="1"/>
                  </a:ext>
                </a:extLst>
              </p:cNvPr>
              <p:cNvCxnSpPr>
                <a:stCxn id="85"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013BE074-4042-5C9A-7FAA-D70692C30BB2}"/>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5CB1F961-41CB-6E0E-D90A-764D930040F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B0EE2534-A989-CD53-ED8A-8FFEC00C1739}"/>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9CAFB51D-1F50-BBEA-2C8D-6D6FB2BC6AC8}"/>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79" name="TextBox 78">
                <a:extLst>
                  <a:ext uri="{FF2B5EF4-FFF2-40B4-BE49-F238E27FC236}">
                    <a16:creationId xmlns:a16="http://schemas.microsoft.com/office/drawing/2014/main" id="{BB9A8310-015D-FC9B-B05D-40F1C861E946}"/>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80" name="TextBox 79">
                <a:extLst>
                  <a:ext uri="{FF2B5EF4-FFF2-40B4-BE49-F238E27FC236}">
                    <a16:creationId xmlns:a16="http://schemas.microsoft.com/office/drawing/2014/main" id="{0C66D409-A5F2-D480-D7A3-9A1338C5F812}"/>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81" name="TextBox 80">
                <a:extLst>
                  <a:ext uri="{FF2B5EF4-FFF2-40B4-BE49-F238E27FC236}">
                    <a16:creationId xmlns:a16="http://schemas.microsoft.com/office/drawing/2014/main" id="{22C21C97-B778-59CD-3340-A7B2AFA25435}"/>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82" name="TextBox 81">
                <a:extLst>
                  <a:ext uri="{FF2B5EF4-FFF2-40B4-BE49-F238E27FC236}">
                    <a16:creationId xmlns:a16="http://schemas.microsoft.com/office/drawing/2014/main" id="{93B8E06C-F14B-9898-6925-B97D65688BA6}"/>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83" name="TextBox 82">
                <a:extLst>
                  <a:ext uri="{FF2B5EF4-FFF2-40B4-BE49-F238E27FC236}">
                    <a16:creationId xmlns:a16="http://schemas.microsoft.com/office/drawing/2014/main" id="{41E5486E-5169-8689-9BE3-179F897871B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84" name="TextBox 83">
                <a:extLst>
                  <a:ext uri="{FF2B5EF4-FFF2-40B4-BE49-F238E27FC236}">
                    <a16:creationId xmlns:a16="http://schemas.microsoft.com/office/drawing/2014/main" id="{F63A1694-14F5-9947-32D1-C981E9FAD91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85" name="TextBox 84">
                <a:extLst>
                  <a:ext uri="{FF2B5EF4-FFF2-40B4-BE49-F238E27FC236}">
                    <a16:creationId xmlns:a16="http://schemas.microsoft.com/office/drawing/2014/main" id="{24378340-0AE4-846E-B883-9BD89D6BAB81}"/>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89" name="Connector: Curved 88">
              <a:extLst>
                <a:ext uri="{FF2B5EF4-FFF2-40B4-BE49-F238E27FC236}">
                  <a16:creationId xmlns:a16="http://schemas.microsoft.com/office/drawing/2014/main" id="{B275AF37-1658-78A7-D1FC-97C0DBDE8ED9}"/>
                </a:ext>
              </a:extLst>
            </p:cNvPr>
            <p:cNvCxnSpPr>
              <a:cxnSpLocks/>
              <a:stCxn id="49" idx="3"/>
            </p:cNvCxnSpPr>
            <p:nvPr/>
          </p:nvCxnSpPr>
          <p:spPr>
            <a:xfrm>
              <a:off x="7022618" y="2763090"/>
              <a:ext cx="1453459" cy="991096"/>
            </a:xfrm>
            <a:prstGeom prst="curvedConnector3">
              <a:avLst>
                <a:gd name="adj1" fmla="val 103100"/>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a:extLst>
                <a:ext uri="{FF2B5EF4-FFF2-40B4-BE49-F238E27FC236}">
                  <a16:creationId xmlns:a16="http://schemas.microsoft.com/office/drawing/2014/main" id="{B06801B1-3AA6-2EFD-6684-FB9578CE2195}"/>
                </a:ext>
              </a:extLst>
            </p:cNvPr>
            <p:cNvSpPr txBox="1"/>
            <p:nvPr/>
          </p:nvSpPr>
          <p:spPr>
            <a:xfrm>
              <a:off x="7138103" y="2413645"/>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grpSp>
        <p:nvGrpSpPr>
          <p:cNvPr id="138" name="Group 137">
            <a:extLst>
              <a:ext uri="{FF2B5EF4-FFF2-40B4-BE49-F238E27FC236}">
                <a16:creationId xmlns:a16="http://schemas.microsoft.com/office/drawing/2014/main" id="{5686D179-B4D1-52BF-2114-754CA231F865}"/>
              </a:ext>
            </a:extLst>
          </p:cNvPr>
          <p:cNvGrpSpPr/>
          <p:nvPr/>
        </p:nvGrpSpPr>
        <p:grpSpPr>
          <a:xfrm>
            <a:off x="8011855" y="2720021"/>
            <a:ext cx="5191710" cy="1781044"/>
            <a:chOff x="8591389" y="2627293"/>
            <a:chExt cx="5191710" cy="1781044"/>
          </a:xfrm>
        </p:grpSpPr>
        <p:grpSp>
          <p:nvGrpSpPr>
            <p:cNvPr id="100" name="Group 99">
              <a:extLst>
                <a:ext uri="{FF2B5EF4-FFF2-40B4-BE49-F238E27FC236}">
                  <a16:creationId xmlns:a16="http://schemas.microsoft.com/office/drawing/2014/main" id="{165BAD35-005A-E2A6-053E-23CB97DE440D}"/>
                </a:ext>
              </a:extLst>
            </p:cNvPr>
            <p:cNvGrpSpPr/>
            <p:nvPr/>
          </p:nvGrpSpPr>
          <p:grpSpPr>
            <a:xfrm>
              <a:off x="8591389" y="2627293"/>
              <a:ext cx="3147922" cy="1781044"/>
              <a:chOff x="2947151" y="2790228"/>
              <a:chExt cx="3147922" cy="1781044"/>
            </a:xfrm>
          </p:grpSpPr>
          <p:sp>
            <p:nvSpPr>
              <p:cNvPr id="101" name="TextBox 100">
                <a:extLst>
                  <a:ext uri="{FF2B5EF4-FFF2-40B4-BE49-F238E27FC236}">
                    <a16:creationId xmlns:a16="http://schemas.microsoft.com/office/drawing/2014/main" id="{10F9BEB8-E739-CFA4-435D-97B97933A079}"/>
                  </a:ext>
                  <a:ext uri="{C183D7F6-B498-43B3-948B-1728B52AA6E4}">
                    <adec:decorative xmlns:adec="http://schemas.microsoft.com/office/drawing/2017/decorative" val="1"/>
                  </a:ext>
                </a:extLst>
              </p:cNvPr>
              <p:cNvSpPr txBox="1"/>
              <p:nvPr/>
            </p:nvSpPr>
            <p:spPr>
              <a:xfrm>
                <a:off x="4468076" y="2790228"/>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02" name="TextBox 101">
                <a:extLst>
                  <a:ext uri="{FF2B5EF4-FFF2-40B4-BE49-F238E27FC236}">
                    <a16:creationId xmlns:a16="http://schemas.microsoft.com/office/drawing/2014/main" id="{FB46B601-D989-7CD8-D573-EB40077A84CC}"/>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03" name="TextBox 102">
                <a:extLst>
                  <a:ext uri="{FF2B5EF4-FFF2-40B4-BE49-F238E27FC236}">
                    <a16:creationId xmlns:a16="http://schemas.microsoft.com/office/drawing/2014/main" id="{918E0A68-9A81-A5E4-4591-C5A483B4550D}"/>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sp>
            <p:nvSpPr>
              <p:cNvPr id="104" name="TextBox 103">
                <a:extLst>
                  <a:ext uri="{FF2B5EF4-FFF2-40B4-BE49-F238E27FC236}">
                    <a16:creationId xmlns:a16="http://schemas.microsoft.com/office/drawing/2014/main" id="{3F34C4EC-CA9C-CDD0-89D7-449F47CC1F6C}"/>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05" name="TextBox 104">
                <a:extLst>
                  <a:ext uri="{FF2B5EF4-FFF2-40B4-BE49-F238E27FC236}">
                    <a16:creationId xmlns:a16="http://schemas.microsoft.com/office/drawing/2014/main" id="{FC314F42-7012-A7C4-6822-7C29C3AF017E}"/>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06" name="TextBox 105">
                <a:extLst>
                  <a:ext uri="{FF2B5EF4-FFF2-40B4-BE49-F238E27FC236}">
                    <a16:creationId xmlns:a16="http://schemas.microsoft.com/office/drawing/2014/main" id="{41159D6D-95A2-F29E-42B4-850D5859F504}"/>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07" name="TextBox 106">
                <a:extLst>
                  <a:ext uri="{FF2B5EF4-FFF2-40B4-BE49-F238E27FC236}">
                    <a16:creationId xmlns:a16="http://schemas.microsoft.com/office/drawing/2014/main" id="{3C67AD70-2F35-F6A8-9FBE-1E2471F8076A}"/>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08" name="TextBox 107">
                <a:extLst>
                  <a:ext uri="{FF2B5EF4-FFF2-40B4-BE49-F238E27FC236}">
                    <a16:creationId xmlns:a16="http://schemas.microsoft.com/office/drawing/2014/main" id="{23B9157A-A1EC-F5ED-C9F7-8D56CDFB330F}"/>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09" name="TextBox 108">
                <a:extLst>
                  <a:ext uri="{FF2B5EF4-FFF2-40B4-BE49-F238E27FC236}">
                    <a16:creationId xmlns:a16="http://schemas.microsoft.com/office/drawing/2014/main" id="{A01FB342-A88B-DC42-AA5A-D7E21C2517EB}"/>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110" name="TextBox 109">
                <a:extLst>
                  <a:ext uri="{FF2B5EF4-FFF2-40B4-BE49-F238E27FC236}">
                    <a16:creationId xmlns:a16="http://schemas.microsoft.com/office/drawing/2014/main" id="{4A2CAE2E-8828-194A-F96D-85F0FC9D70F7}"/>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11" name="TextBox 110">
                <a:extLst>
                  <a:ext uri="{FF2B5EF4-FFF2-40B4-BE49-F238E27FC236}">
                    <a16:creationId xmlns:a16="http://schemas.microsoft.com/office/drawing/2014/main" id="{E9CD9750-1746-6CB4-379F-383E1CAE4D0C}"/>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12" name="TextBox 111">
                <a:extLst>
                  <a:ext uri="{FF2B5EF4-FFF2-40B4-BE49-F238E27FC236}">
                    <a16:creationId xmlns:a16="http://schemas.microsoft.com/office/drawing/2014/main" id="{F14C4BAF-D982-0273-73B4-A95FE869C746}"/>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113" name="TextBox 112">
                <a:extLst>
                  <a:ext uri="{FF2B5EF4-FFF2-40B4-BE49-F238E27FC236}">
                    <a16:creationId xmlns:a16="http://schemas.microsoft.com/office/drawing/2014/main" id="{C9776088-E38B-741A-3CA4-A11F41441B26}"/>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cxnSp>
            <p:nvCxnSpPr>
              <p:cNvPr id="114" name="Straight Connector 113">
                <a:extLst>
                  <a:ext uri="{FF2B5EF4-FFF2-40B4-BE49-F238E27FC236}">
                    <a16:creationId xmlns:a16="http://schemas.microsoft.com/office/drawing/2014/main" id="{21C5F9C9-0D55-F00A-E585-70C1975647CA}"/>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BF1E9AD5-A8E3-7D93-2F63-F7732E348923}"/>
                  </a:ext>
                  <a:ext uri="{C183D7F6-B498-43B3-948B-1728B52AA6E4}">
                    <adec:decorative xmlns:adec="http://schemas.microsoft.com/office/drawing/2017/decorative" val="1"/>
                  </a:ext>
                </a:extLst>
              </p:cNvPr>
              <p:cNvCxnSpPr>
                <a:cxnSpLocks/>
                <a:stCxn id="101" idx="3"/>
              </p:cNvCxnSpPr>
              <p:nvPr/>
            </p:nvCxnSpPr>
            <p:spPr>
              <a:xfrm>
                <a:off x="4851514" y="2944117"/>
                <a:ext cx="617614" cy="344503"/>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6893BC83-791E-FDDF-4214-A0C98EDF6F1F}"/>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a:extLst>
                  <a:ext uri="{FF2B5EF4-FFF2-40B4-BE49-F238E27FC236}">
                    <a16:creationId xmlns:a16="http://schemas.microsoft.com/office/drawing/2014/main" id="{28C86501-C913-ECC5-874B-B1CB8FC3EE0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FF008063-297D-2581-AF31-6CEB26BC2316}"/>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21B77173-DBA6-848B-6846-4CE60B1379C1}"/>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5E2FE011-DC0B-4CEE-F4CE-F94DF80BC330}"/>
                  </a:ext>
                  <a:ext uri="{C183D7F6-B498-43B3-948B-1728B52AA6E4}">
                    <adec:decorative xmlns:adec="http://schemas.microsoft.com/office/drawing/2017/decorative" val="1"/>
                  </a:ext>
                </a:extLst>
              </p:cNvPr>
              <p:cNvCxnSpPr>
                <a:stCxn id="131"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A59D38AB-8B97-8690-C6DF-212AD707AC0C}"/>
                  </a:ext>
                  <a:ext uri="{C183D7F6-B498-43B3-948B-1728B52AA6E4}">
                    <adec:decorative xmlns:adec="http://schemas.microsoft.com/office/drawing/2017/decorative" val="1"/>
                  </a:ext>
                </a:extLst>
              </p:cNvPr>
              <p:cNvCxnSpPr>
                <a:stCxn id="132"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C063C65D-3D93-622A-D375-5356A3A4941C}"/>
                  </a:ext>
                  <a:ext uri="{C183D7F6-B498-43B3-948B-1728B52AA6E4}">
                    <adec:decorative xmlns:adec="http://schemas.microsoft.com/office/drawing/2017/decorative" val="1"/>
                  </a:ext>
                </a:extLst>
              </p:cNvPr>
              <p:cNvCxnSpPr>
                <a:stCxn id="133"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70EBCCAE-230E-F47D-8CB9-7C1D745E34D0}"/>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FA0548F3-72BD-C997-FC78-B86807BAE15E}"/>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0AD1A9F-BA01-693A-AFC2-765873B77BB4}"/>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126" name="TextBox 125">
                <a:extLst>
                  <a:ext uri="{FF2B5EF4-FFF2-40B4-BE49-F238E27FC236}">
                    <a16:creationId xmlns:a16="http://schemas.microsoft.com/office/drawing/2014/main" id="{9A829482-24CE-AEAD-14F5-E7E2C29E6AD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127" name="TextBox 126">
                <a:extLst>
                  <a:ext uri="{FF2B5EF4-FFF2-40B4-BE49-F238E27FC236}">
                    <a16:creationId xmlns:a16="http://schemas.microsoft.com/office/drawing/2014/main" id="{523BD8BF-FB33-4E86-1DF1-3629206E03B2}"/>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128" name="TextBox 127">
                <a:extLst>
                  <a:ext uri="{FF2B5EF4-FFF2-40B4-BE49-F238E27FC236}">
                    <a16:creationId xmlns:a16="http://schemas.microsoft.com/office/drawing/2014/main" id="{893F5F31-56A5-0411-ECC4-5FA15B25F925}"/>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29" name="TextBox 128">
                <a:extLst>
                  <a:ext uri="{FF2B5EF4-FFF2-40B4-BE49-F238E27FC236}">
                    <a16:creationId xmlns:a16="http://schemas.microsoft.com/office/drawing/2014/main" id="{29032DBB-5C88-587C-D0D3-367FB208EC18}"/>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30" name="TextBox 129">
                <a:extLst>
                  <a:ext uri="{FF2B5EF4-FFF2-40B4-BE49-F238E27FC236}">
                    <a16:creationId xmlns:a16="http://schemas.microsoft.com/office/drawing/2014/main" id="{2E7625B4-C580-180D-EFEB-B5A1CBCF6461}"/>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131" name="TextBox 130">
                <a:extLst>
                  <a:ext uri="{FF2B5EF4-FFF2-40B4-BE49-F238E27FC236}">
                    <a16:creationId xmlns:a16="http://schemas.microsoft.com/office/drawing/2014/main" id="{C8063547-767F-8B32-AD7C-74D6984008D9}"/>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132" name="TextBox 131">
                <a:extLst>
                  <a:ext uri="{FF2B5EF4-FFF2-40B4-BE49-F238E27FC236}">
                    <a16:creationId xmlns:a16="http://schemas.microsoft.com/office/drawing/2014/main" id="{D5841C81-C017-6E97-95FE-19A0E28C01BA}"/>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133" name="TextBox 132">
                <a:extLst>
                  <a:ext uri="{FF2B5EF4-FFF2-40B4-BE49-F238E27FC236}">
                    <a16:creationId xmlns:a16="http://schemas.microsoft.com/office/drawing/2014/main" id="{48AC17B4-516F-CC60-4678-60710BE32DDE}"/>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grpSp>
        <p:cxnSp>
          <p:nvCxnSpPr>
            <p:cNvPr id="134" name="Connector: Curved 133">
              <a:extLst>
                <a:ext uri="{FF2B5EF4-FFF2-40B4-BE49-F238E27FC236}">
                  <a16:creationId xmlns:a16="http://schemas.microsoft.com/office/drawing/2014/main" id="{4745B09A-A51F-9ACF-8F9F-25CBC54AA52A}"/>
                </a:ext>
              </a:extLst>
            </p:cNvPr>
            <p:cNvCxnSpPr>
              <a:cxnSpLocks/>
            </p:cNvCxnSpPr>
            <p:nvPr/>
          </p:nvCxnSpPr>
          <p:spPr>
            <a:xfrm rot="16200000" flipH="1">
              <a:off x="11355354" y="3225730"/>
              <a:ext cx="637786" cy="636747"/>
            </a:xfrm>
            <a:prstGeom prst="curvedConnector3">
              <a:avLst>
                <a:gd name="adj1" fmla="val -5244"/>
              </a:avLst>
            </a:prstGeom>
            <a:ln>
              <a:solidFill>
                <a:schemeClr val="accent1">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3326FD3B-2710-9CD6-0DF3-031DCCFC37B7}"/>
                </a:ext>
              </a:extLst>
            </p:cNvPr>
            <p:cNvSpPr txBox="1"/>
            <p:nvPr/>
          </p:nvSpPr>
          <p:spPr>
            <a:xfrm>
              <a:off x="11355873" y="2831982"/>
              <a:ext cx="2427226" cy="25391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Heapify</a:t>
              </a:r>
              <a:r>
                <a:rPr kumimoji="0" lang="en-US" sz="105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down</a:t>
              </a:r>
            </a:p>
          </p:txBody>
        </p:sp>
      </p:grpSp>
    </p:spTree>
    <p:extLst>
      <p:ext uri="{BB962C8B-B14F-4D97-AF65-F5344CB8AC3E}">
        <p14:creationId xmlns:p14="http://schemas.microsoft.com/office/powerpoint/2010/main" val="36828548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Binary </a:t>
            </a:r>
            <a:r>
              <a:rPr lang="en-US" dirty="0" err="1">
                <a:solidFill>
                  <a:schemeClr val="bg1"/>
                </a:solidFill>
                <a:latin typeface="Gotham Bold" pitchFamily="50" charset="0"/>
              </a:rPr>
              <a:t>MinHeap</a:t>
            </a:r>
            <a:r>
              <a:rPr lang="en-US" dirty="0">
                <a:solidFill>
                  <a:schemeClr val="bg1"/>
                </a:solidFill>
                <a:latin typeface="Gotham Bold" pitchFamily="50" charset="0"/>
              </a:rPr>
              <a:t> Deletion</a:t>
            </a:r>
          </a:p>
        </p:txBody>
      </p:sp>
      <p:sp>
        <p:nvSpPr>
          <p:cNvPr id="4" name="Rectangle 3">
            <a:extLst>
              <a:ext uri="{FF2B5EF4-FFF2-40B4-BE49-F238E27FC236}">
                <a16:creationId xmlns:a16="http://schemas.microsoft.com/office/drawing/2014/main" id="{4C690315-1707-4AD5-8859-99D7FEE7815A}"/>
              </a:ext>
            </a:extLst>
          </p:cNvPr>
          <p:cNvSpPr/>
          <p:nvPr/>
        </p:nvSpPr>
        <p:spPr>
          <a:xfrm>
            <a:off x="1654198" y="1708562"/>
            <a:ext cx="8743941" cy="459357"/>
          </a:xfrm>
          <a:prstGeom prst="rect">
            <a:avLst/>
          </a:prstGeom>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Gotham Bold" pitchFamily="50" charset="0"/>
                <a:ea typeface="+mn-ea"/>
                <a:cs typeface="+mn-cs"/>
              </a:rPr>
              <a:t>Heap Deletion (ExtractMin)</a:t>
            </a:r>
          </a:p>
        </p:txBody>
      </p:sp>
      <p:sp>
        <p:nvSpPr>
          <p:cNvPr id="14" name="TextBox 13">
            <a:extLst>
              <a:ext uri="{FF2B5EF4-FFF2-40B4-BE49-F238E27FC236}">
                <a16:creationId xmlns:a16="http://schemas.microsoft.com/office/drawing/2014/main" id="{F8E2067A-50DC-4B3B-A941-515F73642C24}"/>
              </a:ext>
              <a:ext uri="{C183D7F6-B498-43B3-948B-1728B52AA6E4}">
                <adec:decorative xmlns:adec="http://schemas.microsoft.com/office/drawing/2017/decorative" val="1"/>
              </a:ext>
            </a:extLst>
          </p:cNvPr>
          <p:cNvSpPr txBox="1"/>
          <p:nvPr/>
        </p:nvSpPr>
        <p:spPr>
          <a:xfrm>
            <a:off x="4417919" y="2692901"/>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11</a:t>
            </a:r>
          </a:p>
        </p:txBody>
      </p:sp>
      <p:sp>
        <p:nvSpPr>
          <p:cNvPr id="15" name="TextBox 14">
            <a:extLst>
              <a:ext uri="{FF2B5EF4-FFF2-40B4-BE49-F238E27FC236}">
                <a16:creationId xmlns:a16="http://schemas.microsoft.com/office/drawing/2014/main" id="{E0BA7F03-06E1-4DC9-9439-34FD6EF63EEA}"/>
              </a:ext>
              <a:ext uri="{C183D7F6-B498-43B3-948B-1728B52AA6E4}">
                <adec:decorative xmlns:adec="http://schemas.microsoft.com/office/drawing/2017/decorative" val="1"/>
              </a:ext>
            </a:extLst>
          </p:cNvPr>
          <p:cNvSpPr txBox="1"/>
          <p:nvPr/>
        </p:nvSpPr>
        <p:spPr>
          <a:xfrm>
            <a:off x="3588497" y="327933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18</a:t>
            </a:r>
          </a:p>
        </p:txBody>
      </p:sp>
      <p:sp>
        <p:nvSpPr>
          <p:cNvPr id="16" name="TextBox 15">
            <a:extLst>
              <a:ext uri="{FF2B5EF4-FFF2-40B4-BE49-F238E27FC236}">
                <a16:creationId xmlns:a16="http://schemas.microsoft.com/office/drawing/2014/main" id="{BF51B4E7-79A0-4AD4-A124-8F3CF803B8F5}"/>
              </a:ext>
              <a:ext uri="{C183D7F6-B498-43B3-948B-1728B52AA6E4}">
                <adec:decorative xmlns:adec="http://schemas.microsoft.com/office/drawing/2017/decorative" val="1"/>
              </a:ext>
            </a:extLst>
          </p:cNvPr>
          <p:cNvSpPr txBox="1"/>
          <p:nvPr/>
        </p:nvSpPr>
        <p:spPr>
          <a:xfrm>
            <a:off x="5270029" y="3275111"/>
            <a:ext cx="398197" cy="307777"/>
          </a:xfrm>
          <a:prstGeom prst="rect">
            <a:avLst/>
          </a:prstGeom>
          <a:noFill/>
          <a:ln>
            <a:solidFill>
              <a:srgbClr val="00DA63"/>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29</a:t>
            </a:r>
          </a:p>
        </p:txBody>
      </p:sp>
      <p:sp>
        <p:nvSpPr>
          <p:cNvPr id="17" name="TextBox 16">
            <a:extLst>
              <a:ext uri="{FF2B5EF4-FFF2-40B4-BE49-F238E27FC236}">
                <a16:creationId xmlns:a16="http://schemas.microsoft.com/office/drawing/2014/main" id="{EAD1ACB5-8D10-447A-8512-8CC77D028BBD}"/>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18" name="TextBox 17">
            <a:extLst>
              <a:ext uri="{FF2B5EF4-FFF2-40B4-BE49-F238E27FC236}">
                <a16:creationId xmlns:a16="http://schemas.microsoft.com/office/drawing/2014/main" id="{393196BC-65D8-4C10-87E1-25F4471540B0}"/>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19" name="TextBox 18">
            <a:extLst>
              <a:ext uri="{FF2B5EF4-FFF2-40B4-BE49-F238E27FC236}">
                <a16:creationId xmlns:a16="http://schemas.microsoft.com/office/drawing/2014/main" id="{C9564090-B42B-476E-AF5C-6D3874077308}"/>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20" name="TextBox 19">
            <a:extLst>
              <a:ext uri="{FF2B5EF4-FFF2-40B4-BE49-F238E27FC236}">
                <a16:creationId xmlns:a16="http://schemas.microsoft.com/office/drawing/2014/main" id="{185757C9-C087-4FAF-884D-183400D216E8}"/>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21" name="TextBox 20">
            <a:extLst>
              <a:ext uri="{FF2B5EF4-FFF2-40B4-BE49-F238E27FC236}">
                <a16:creationId xmlns:a16="http://schemas.microsoft.com/office/drawing/2014/main" id="{AFA10777-D795-445A-9DD0-7C98889397F6}"/>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22" name="TextBox 21">
            <a:extLst>
              <a:ext uri="{FF2B5EF4-FFF2-40B4-BE49-F238E27FC236}">
                <a16:creationId xmlns:a16="http://schemas.microsoft.com/office/drawing/2014/main" id="{06E43CD1-A952-45EE-8A06-B2B9ECE524CA}"/>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24" name="TextBox 23">
            <a:extLst>
              <a:ext uri="{FF2B5EF4-FFF2-40B4-BE49-F238E27FC236}">
                <a16:creationId xmlns:a16="http://schemas.microsoft.com/office/drawing/2014/main" id="{1D5ED36F-F3C0-4AB8-AD10-D772DBFE12CC}"/>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25" name="TextBox 24">
            <a:extLst>
              <a:ext uri="{FF2B5EF4-FFF2-40B4-BE49-F238E27FC236}">
                <a16:creationId xmlns:a16="http://schemas.microsoft.com/office/drawing/2014/main" id="{F68978DC-8D44-459E-9984-49954373B44F}"/>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26" name="TextBox 25">
            <a:extLst>
              <a:ext uri="{FF2B5EF4-FFF2-40B4-BE49-F238E27FC236}">
                <a16:creationId xmlns:a16="http://schemas.microsoft.com/office/drawing/2014/main" id="{0475A117-9D5E-44C2-85BD-04F9347631B9}"/>
              </a:ext>
              <a:ext uri="{C183D7F6-B498-43B3-948B-1728B52AA6E4}">
                <adec:decorative xmlns:adec="http://schemas.microsoft.com/office/drawing/2017/decorative" val="1"/>
              </a:ext>
            </a:extLst>
          </p:cNvPr>
          <p:cNvSpPr txBox="1"/>
          <p:nvPr/>
        </p:nvSpPr>
        <p:spPr>
          <a:xfrm>
            <a:off x="4915242" y="3764659"/>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39</a:t>
            </a:r>
          </a:p>
        </p:txBody>
      </p:sp>
      <p:sp>
        <p:nvSpPr>
          <p:cNvPr id="27" name="TextBox 26">
            <a:extLst>
              <a:ext uri="{FF2B5EF4-FFF2-40B4-BE49-F238E27FC236}">
                <a16:creationId xmlns:a16="http://schemas.microsoft.com/office/drawing/2014/main" id="{32F5FA45-C520-4141-A16D-990321183D0E}"/>
              </a:ext>
              <a:ext uri="{C183D7F6-B498-43B3-948B-1728B52AA6E4}">
                <adec:decorative xmlns:adec="http://schemas.microsoft.com/office/drawing/2017/decorative" val="1"/>
              </a:ext>
            </a:extLst>
          </p:cNvPr>
          <p:cNvSpPr txBox="1"/>
          <p:nvPr/>
        </p:nvSpPr>
        <p:spPr>
          <a:xfrm>
            <a:off x="5711635" y="3764659"/>
            <a:ext cx="383438" cy="307777"/>
          </a:xfrm>
          <a:prstGeom prst="rect">
            <a:avLst/>
          </a:prstGeom>
          <a:noFill/>
          <a:ln>
            <a:solidFill>
              <a:srgbClr val="00DA63"/>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66</a:t>
            </a:r>
          </a:p>
        </p:txBody>
      </p:sp>
      <p:cxnSp>
        <p:nvCxnSpPr>
          <p:cNvPr id="28" name="Straight Connector 27">
            <a:extLst>
              <a:ext uri="{FF2B5EF4-FFF2-40B4-BE49-F238E27FC236}">
                <a16:creationId xmlns:a16="http://schemas.microsoft.com/office/drawing/2014/main" id="{ED0B8080-326C-48CB-B7CE-F7634259D9D2}"/>
              </a:ext>
              <a:ext uri="{C183D7F6-B498-43B3-948B-1728B52AA6E4}">
                <adec:decorative xmlns:adec="http://schemas.microsoft.com/office/drawing/2017/decorative" val="1"/>
              </a:ext>
            </a:extLst>
          </p:cNvPr>
          <p:cNvCxnSpPr/>
          <p:nvPr/>
        </p:nvCxnSpPr>
        <p:spPr>
          <a:xfrm flipH="1">
            <a:off x="3894434" y="2984644"/>
            <a:ext cx="573642" cy="284847"/>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F9812509-2640-493B-ACAE-3D8D204F2E54}"/>
              </a:ext>
              <a:ext uri="{C183D7F6-B498-43B3-948B-1728B52AA6E4}">
                <adec:decorative xmlns:adec="http://schemas.microsoft.com/office/drawing/2017/decorative" val="1"/>
              </a:ext>
            </a:extLst>
          </p:cNvPr>
          <p:cNvCxnSpPr/>
          <p:nvPr/>
        </p:nvCxnSpPr>
        <p:spPr>
          <a:xfrm>
            <a:off x="4752591" y="2957626"/>
            <a:ext cx="716537" cy="330994"/>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3BB851A3-DA63-4D8D-ABE6-F992F45E7E01}"/>
              </a:ext>
              <a:ext uri="{C183D7F6-B498-43B3-948B-1728B52AA6E4}">
                <adec:decorative xmlns:adec="http://schemas.microsoft.com/office/drawing/2017/decorative" val="1"/>
              </a:ext>
            </a:extLst>
          </p:cNvPr>
          <p:cNvCxnSpPr/>
          <p:nvPr/>
        </p:nvCxnSpPr>
        <p:spPr>
          <a:xfrm flipH="1">
            <a:off x="3338432" y="3610268"/>
            <a:ext cx="250066" cy="159035"/>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0CE30687-F7B7-40D6-B457-8981B596DF52}"/>
              </a:ext>
              <a:ext uri="{C183D7F6-B498-43B3-948B-1728B52AA6E4}">
                <adec:decorative xmlns:adec="http://schemas.microsoft.com/office/drawing/2017/decorative" val="1"/>
              </a:ext>
            </a:extLst>
          </p:cNvPr>
          <p:cNvCxnSpPr/>
          <p:nvPr/>
        </p:nvCxnSpPr>
        <p:spPr>
          <a:xfrm flipH="1">
            <a:off x="5107425" y="3610268"/>
            <a:ext cx="162606"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34279F4-3FB3-4909-A81C-5D651E004572}"/>
              </a:ext>
              <a:ext uri="{C183D7F6-B498-43B3-948B-1728B52AA6E4}">
                <adec:decorative xmlns:adec="http://schemas.microsoft.com/office/drawing/2017/decorative" val="1"/>
              </a:ext>
            </a:extLst>
          </p:cNvPr>
          <p:cNvCxnSpPr/>
          <p:nvPr/>
        </p:nvCxnSpPr>
        <p:spPr>
          <a:xfrm flipH="1" flipV="1">
            <a:off x="3986695" y="3610268"/>
            <a:ext cx="249558" cy="16368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F38CF59E-7EAA-48FE-A8C4-9706DB95C94F}"/>
              </a:ext>
              <a:ext uri="{C183D7F6-B498-43B3-948B-1728B52AA6E4}">
                <adec:decorative xmlns:adec="http://schemas.microsoft.com/office/drawing/2017/decorative" val="1"/>
              </a:ext>
            </a:extLst>
          </p:cNvPr>
          <p:cNvCxnSpPr/>
          <p:nvPr/>
        </p:nvCxnSpPr>
        <p:spPr>
          <a:xfrm flipH="1" flipV="1">
            <a:off x="5653759" y="3610269"/>
            <a:ext cx="250058"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955D3365-15F9-4289-9D44-E659CF0988E7}"/>
              </a:ext>
              <a:ext uri="{C183D7F6-B498-43B3-948B-1728B52AA6E4}">
                <adec:decorative xmlns:adec="http://schemas.microsoft.com/office/drawing/2017/decorative" val="1"/>
              </a:ext>
            </a:extLst>
          </p:cNvPr>
          <p:cNvCxnSpPr>
            <a:stCxn id="57" idx="0"/>
          </p:cNvCxnSpPr>
          <p:nvPr/>
        </p:nvCxnSpPr>
        <p:spPr>
          <a:xfrm flipV="1">
            <a:off x="3139334" y="4099817"/>
            <a:ext cx="122725"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8E6B03F-EDE4-4FEF-BC74-85BF6BF8DAA7}"/>
              </a:ext>
              <a:ext uri="{C183D7F6-B498-43B3-948B-1728B52AA6E4}">
                <adec:decorative xmlns:adec="http://schemas.microsoft.com/office/drawing/2017/decorative" val="1"/>
              </a:ext>
            </a:extLst>
          </p:cNvPr>
          <p:cNvCxnSpPr>
            <a:stCxn id="58" idx="0"/>
          </p:cNvCxnSpPr>
          <p:nvPr/>
        </p:nvCxnSpPr>
        <p:spPr>
          <a:xfrm flipH="1" flipV="1">
            <a:off x="3466924" y="4099817"/>
            <a:ext cx="706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7AB8B7A-3AA0-4714-BC2A-65786305177D}"/>
              </a:ext>
              <a:ext uri="{C183D7F6-B498-43B3-948B-1728B52AA6E4}">
                <adec:decorative xmlns:adec="http://schemas.microsoft.com/office/drawing/2017/decorative" val="1"/>
              </a:ext>
            </a:extLst>
          </p:cNvPr>
          <p:cNvCxnSpPr>
            <a:stCxn id="59" idx="0"/>
          </p:cNvCxnSpPr>
          <p:nvPr/>
        </p:nvCxnSpPr>
        <p:spPr>
          <a:xfrm flipV="1">
            <a:off x="4027937" y="4109105"/>
            <a:ext cx="80331"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739D941E-7960-4022-8175-FBFCAEC72FEF}"/>
              </a:ext>
              <a:ext uri="{C183D7F6-B498-43B3-948B-1728B52AA6E4}">
                <adec:decorative xmlns:adec="http://schemas.microsoft.com/office/drawing/2017/decorative" val="1"/>
              </a:ext>
            </a:extLst>
          </p:cNvPr>
          <p:cNvCxnSpPr/>
          <p:nvPr/>
        </p:nvCxnSpPr>
        <p:spPr>
          <a:xfrm flipH="1" flipV="1">
            <a:off x="4327340" y="4099817"/>
            <a:ext cx="90580"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AC64B88-7C6F-4B42-B41F-16B1318DEE19}"/>
              </a:ext>
              <a:ext uri="{C183D7F6-B498-43B3-948B-1728B52AA6E4}">
                <adec:decorative xmlns:adec="http://schemas.microsoft.com/office/drawing/2017/decorative" val="1"/>
              </a:ext>
            </a:extLst>
          </p:cNvPr>
          <p:cNvCxnSpPr/>
          <p:nvPr/>
        </p:nvCxnSpPr>
        <p:spPr>
          <a:xfrm flipV="1">
            <a:off x="4908326" y="4099817"/>
            <a:ext cx="90806" cy="163678"/>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50BFA9DB-A978-449F-9F63-9DDBA4B0621E}"/>
              </a:ext>
              <a:ext uri="{C183D7F6-B498-43B3-948B-1728B52AA6E4}">
                <adec:decorative xmlns:adec="http://schemas.microsoft.com/office/drawing/2017/decorative" val="1"/>
              </a:ext>
            </a:extLst>
          </p:cNvPr>
          <p:cNvCxnSpPr/>
          <p:nvPr/>
        </p:nvCxnSpPr>
        <p:spPr>
          <a:xfrm flipH="1" flipV="1">
            <a:off x="5255561" y="4109105"/>
            <a:ext cx="50962" cy="154390"/>
          </a:xfrm>
          <a:prstGeom prst="line">
            <a:avLst/>
          </a:prstGeom>
          <a:ln>
            <a:solidFill>
              <a:srgbClr val="EB6E19"/>
            </a:solidFill>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84207F50-D829-441E-A1B4-0A91BEEDEF4D}"/>
              </a:ext>
              <a:ext uri="{C183D7F6-B498-43B3-948B-1728B52AA6E4}">
                <adec:decorative xmlns:adec="http://schemas.microsoft.com/office/drawing/2017/decorative" val="1"/>
              </a:ext>
            </a:extLst>
          </p:cNvPr>
          <p:cNvSpPr txBox="1"/>
          <p:nvPr/>
        </p:nvSpPr>
        <p:spPr>
          <a:xfrm>
            <a:off x="3146249" y="3769303"/>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20</a:t>
            </a:r>
          </a:p>
        </p:txBody>
      </p:sp>
      <p:sp>
        <p:nvSpPr>
          <p:cNvPr id="42" name="TextBox 41">
            <a:extLst>
              <a:ext uri="{FF2B5EF4-FFF2-40B4-BE49-F238E27FC236}">
                <a16:creationId xmlns:a16="http://schemas.microsoft.com/office/drawing/2014/main" id="{871088E9-1A57-451B-A4D9-D0493D3FC3CA}"/>
              </a:ext>
              <a:ext uri="{C183D7F6-B498-43B3-948B-1728B52AA6E4}">
                <adec:decorative xmlns:adec="http://schemas.microsoft.com/office/drawing/2017/decorative" val="1"/>
              </a:ext>
            </a:extLst>
          </p:cNvPr>
          <p:cNvSpPr txBox="1"/>
          <p:nvPr/>
        </p:nvSpPr>
        <p:spPr>
          <a:xfrm>
            <a:off x="4044070" y="3773948"/>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28</a:t>
            </a:r>
          </a:p>
        </p:txBody>
      </p:sp>
      <p:sp>
        <p:nvSpPr>
          <p:cNvPr id="46" name="TextBox 45">
            <a:extLst>
              <a:ext uri="{FF2B5EF4-FFF2-40B4-BE49-F238E27FC236}">
                <a16:creationId xmlns:a16="http://schemas.microsoft.com/office/drawing/2014/main" id="{39C61B35-F0FA-439E-904F-1E4CD8F96B23}"/>
              </a:ext>
              <a:ext uri="{C183D7F6-B498-43B3-948B-1728B52AA6E4}">
                <adec:decorative xmlns:adec="http://schemas.microsoft.com/office/drawing/2017/decorative" val="1"/>
              </a:ext>
            </a:extLst>
          </p:cNvPr>
          <p:cNvSpPr txBox="1"/>
          <p:nvPr/>
        </p:nvSpPr>
        <p:spPr>
          <a:xfrm>
            <a:off x="2947151"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37</a:t>
            </a:r>
          </a:p>
        </p:txBody>
      </p:sp>
      <p:sp>
        <p:nvSpPr>
          <p:cNvPr id="47" name="TextBox 46">
            <a:extLst>
              <a:ext uri="{FF2B5EF4-FFF2-40B4-BE49-F238E27FC236}">
                <a16:creationId xmlns:a16="http://schemas.microsoft.com/office/drawing/2014/main" id="{F64F9888-0E5D-44FD-8CCA-230171B60EF2}"/>
              </a:ext>
              <a:ext uri="{C183D7F6-B498-43B3-948B-1728B52AA6E4}">
                <adec:decorative xmlns:adec="http://schemas.microsoft.com/office/drawing/2017/decorative" val="1"/>
              </a:ext>
            </a:extLst>
          </p:cNvPr>
          <p:cNvSpPr txBox="1"/>
          <p:nvPr/>
        </p:nvSpPr>
        <p:spPr>
          <a:xfrm>
            <a:off x="334534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26</a:t>
            </a:r>
          </a:p>
        </p:txBody>
      </p:sp>
      <p:sp>
        <p:nvSpPr>
          <p:cNvPr id="56" name="TextBox 55">
            <a:extLst>
              <a:ext uri="{FF2B5EF4-FFF2-40B4-BE49-F238E27FC236}">
                <a16:creationId xmlns:a16="http://schemas.microsoft.com/office/drawing/2014/main" id="{6087B08E-F810-48F6-98FD-8FC6E1FC27EF}"/>
              </a:ext>
              <a:ext uri="{C183D7F6-B498-43B3-948B-1728B52AA6E4}">
                <adec:decorative xmlns:adec="http://schemas.microsoft.com/office/drawing/2017/decorative" val="1"/>
              </a:ext>
            </a:extLst>
          </p:cNvPr>
          <p:cNvSpPr txBox="1"/>
          <p:nvPr/>
        </p:nvSpPr>
        <p:spPr>
          <a:xfrm>
            <a:off x="3835754"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76</a:t>
            </a:r>
          </a:p>
        </p:txBody>
      </p:sp>
      <p:sp>
        <p:nvSpPr>
          <p:cNvPr id="57" name="TextBox 56">
            <a:extLst>
              <a:ext uri="{FF2B5EF4-FFF2-40B4-BE49-F238E27FC236}">
                <a16:creationId xmlns:a16="http://schemas.microsoft.com/office/drawing/2014/main" id="{8C8CD950-8C99-4070-8111-1C1171DBC0D2}"/>
              </a:ext>
              <a:ext uri="{C183D7F6-B498-43B3-948B-1728B52AA6E4}">
                <adec:decorative xmlns:adec="http://schemas.microsoft.com/office/drawing/2017/decorative" val="1"/>
              </a:ext>
            </a:extLst>
          </p:cNvPr>
          <p:cNvSpPr txBox="1"/>
          <p:nvPr/>
        </p:nvSpPr>
        <p:spPr>
          <a:xfrm>
            <a:off x="4225737"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32</a:t>
            </a:r>
          </a:p>
        </p:txBody>
      </p:sp>
      <p:sp>
        <p:nvSpPr>
          <p:cNvPr id="58" name="TextBox 57">
            <a:extLst>
              <a:ext uri="{FF2B5EF4-FFF2-40B4-BE49-F238E27FC236}">
                <a16:creationId xmlns:a16="http://schemas.microsoft.com/office/drawing/2014/main" id="{46695E7F-1157-4296-9575-75ABE9F7757C}"/>
              </a:ext>
              <a:ext uri="{C183D7F6-B498-43B3-948B-1728B52AA6E4}">
                <adec:decorative xmlns:adec="http://schemas.microsoft.com/office/drawing/2017/decorative" val="1"/>
              </a:ext>
            </a:extLst>
          </p:cNvPr>
          <p:cNvSpPr txBox="1"/>
          <p:nvPr/>
        </p:nvSpPr>
        <p:spPr>
          <a:xfrm>
            <a:off x="4716143"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74</a:t>
            </a:r>
          </a:p>
        </p:txBody>
      </p:sp>
      <p:sp>
        <p:nvSpPr>
          <p:cNvPr id="59" name="TextBox 58">
            <a:extLst>
              <a:ext uri="{FF2B5EF4-FFF2-40B4-BE49-F238E27FC236}">
                <a16:creationId xmlns:a16="http://schemas.microsoft.com/office/drawing/2014/main" id="{7B1EFF9C-027F-44CB-9278-28DE7C644F43}"/>
              </a:ext>
              <a:ext uri="{C183D7F6-B498-43B3-948B-1728B52AA6E4}">
                <adec:decorative xmlns:adec="http://schemas.microsoft.com/office/drawing/2017/decorative" val="1"/>
              </a:ext>
            </a:extLst>
          </p:cNvPr>
          <p:cNvSpPr txBox="1"/>
          <p:nvPr/>
        </p:nvSpPr>
        <p:spPr>
          <a:xfrm>
            <a:off x="5114340" y="4263495"/>
            <a:ext cx="384365" cy="307777"/>
          </a:xfrm>
          <a:prstGeom prst="rect">
            <a:avLst/>
          </a:prstGeom>
          <a:noFill/>
          <a:ln>
            <a:solidFill>
              <a:srgbClr val="EB6E19"/>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89</a:t>
            </a:r>
          </a:p>
        </p:txBody>
      </p:sp>
      <p:sp>
        <p:nvSpPr>
          <p:cNvPr id="91" name="TextBox 90">
            <a:extLst>
              <a:ext uri="{FF2B5EF4-FFF2-40B4-BE49-F238E27FC236}">
                <a16:creationId xmlns:a16="http://schemas.microsoft.com/office/drawing/2014/main" id="{E5725829-2922-425D-922A-C990322C4BD0}"/>
              </a:ext>
              <a:ext uri="{C183D7F6-B498-43B3-948B-1728B52AA6E4}">
                <adec:decorative xmlns:adec="http://schemas.microsoft.com/office/drawing/2017/decorative" val="1"/>
              </a:ext>
            </a:extLst>
          </p:cNvPr>
          <p:cNvSpPr txBox="1"/>
          <p:nvPr/>
        </p:nvSpPr>
        <p:spPr>
          <a:xfrm>
            <a:off x="4372629" y="5362662"/>
            <a:ext cx="3697579"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O(log n) time to ExtractMin!</a:t>
            </a: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40" name="Group 39">
            <a:extLst>
              <a:ext uri="{FF2B5EF4-FFF2-40B4-BE49-F238E27FC236}">
                <a16:creationId xmlns:a16="http://schemas.microsoft.com/office/drawing/2014/main" id="{BB912247-1EE8-4F73-9B4B-562D63F52F9E}"/>
              </a:ext>
            </a:extLst>
          </p:cNvPr>
          <p:cNvGrpSpPr/>
          <p:nvPr/>
        </p:nvGrpSpPr>
        <p:grpSpPr>
          <a:xfrm>
            <a:off x="11337354" y="6025684"/>
            <a:ext cx="841781" cy="748032"/>
            <a:chOff x="11337354" y="6025684"/>
            <a:chExt cx="841781" cy="748032"/>
          </a:xfrm>
        </p:grpSpPr>
        <p:pic>
          <p:nvPicPr>
            <p:cNvPr id="43" name="Picture 2">
              <a:extLst>
                <a:ext uri="{FF2B5EF4-FFF2-40B4-BE49-F238E27FC236}">
                  <a16:creationId xmlns:a16="http://schemas.microsoft.com/office/drawing/2014/main" id="{31AE31D6-DD2B-49FB-83A2-8CEA11642F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4" name="Picture 43" descr="Logo COP3530">
              <a:extLst>
                <a:ext uri="{FF2B5EF4-FFF2-40B4-BE49-F238E27FC236}">
                  <a16:creationId xmlns:a16="http://schemas.microsoft.com/office/drawing/2014/main" id="{112AD4BC-CF10-4F9B-BB13-C97281E376D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DCF1B655-5D12-46AB-AA0B-6EB08F39D7B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57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Tree>
    <p:extLst>
      <p:ext uri="{BB962C8B-B14F-4D97-AF65-F5344CB8AC3E}">
        <p14:creationId xmlns:p14="http://schemas.microsoft.com/office/powerpoint/2010/main" val="3464671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What is the output of the following code:</a:t>
            </a:r>
          </a:p>
        </p:txBody>
      </p:sp>
      <p:sp>
        <p:nvSpPr>
          <p:cNvPr id="4" name="TextBox 3">
            <a:extLst>
              <a:ext uri="{FF2B5EF4-FFF2-40B4-BE49-F238E27FC236}">
                <a16:creationId xmlns:a16="http://schemas.microsoft.com/office/drawing/2014/main" id="{10F42223-57E7-2801-B5A6-DF842AC7BFF7}"/>
              </a:ext>
            </a:extLst>
          </p:cNvPr>
          <p:cNvSpPr txBox="1"/>
          <p:nvPr/>
        </p:nvSpPr>
        <p:spPr>
          <a:xfrm>
            <a:off x="1266039" y="2356236"/>
            <a:ext cx="8188354" cy="3046988"/>
          </a:xfrm>
          <a:prstGeom prst="rect">
            <a:avLst/>
          </a:prstGeom>
          <a:noFill/>
        </p:spPr>
        <p:txBody>
          <a:bodyPr wrap="square">
            <a:spAutoFit/>
          </a:bodyPr>
          <a:lstStyle/>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iostream</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r>
              <a:rPr lang="en-US" sz="1200" b="0" dirty="0">
                <a:solidFill>
                  <a:srgbClr val="9A9A9A"/>
                </a:solidFill>
                <a:effectLst/>
                <a:latin typeface="Consolas" panose="020B0609020204030204" pitchFamily="49" charset="0"/>
              </a:rPr>
              <a:t>include</a:t>
            </a:r>
            <a:r>
              <a:rPr lang="en-US" sz="1200" b="0" dirty="0">
                <a:solidFill>
                  <a:srgbClr val="C8C8C8"/>
                </a:solidFill>
                <a:effectLst/>
                <a:latin typeface="Consolas" panose="020B0609020204030204" pitchFamily="49" charset="0"/>
              </a:rPr>
              <a:t> </a:t>
            </a:r>
            <a:r>
              <a:rPr lang="en-US" sz="1200" b="0" dirty="0">
                <a:solidFill>
                  <a:srgbClr val="E8C9BB"/>
                </a:solidFill>
                <a:effectLst/>
                <a:latin typeface="Consolas" panose="020B0609020204030204" pitchFamily="49" charset="0"/>
              </a:rPr>
              <a:t>&lt;</a:t>
            </a:r>
            <a:r>
              <a:rPr lang="en-US" sz="1200" b="0" dirty="0">
                <a:solidFill>
                  <a:srgbClr val="CE9178"/>
                </a:solidFill>
                <a:effectLst/>
                <a:latin typeface="Consolas" panose="020B0609020204030204" pitchFamily="49" charset="0"/>
              </a:rPr>
              <a:t>list</a:t>
            </a:r>
            <a:r>
              <a:rPr lang="en-US" sz="1200" b="0" dirty="0">
                <a:solidFill>
                  <a:srgbClr val="E8C9BB"/>
                </a:solidFill>
                <a:effectLst/>
                <a:latin typeface="Consolas" panose="020B0609020204030204" pitchFamily="49" charset="0"/>
              </a:rPr>
              <a:t>&gt;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569CD6"/>
                </a:solidFill>
                <a:effectLst/>
                <a:latin typeface="Consolas" panose="020B0609020204030204" pitchFamily="49" charset="0"/>
              </a:rPr>
              <a:t>int</a:t>
            </a:r>
            <a:r>
              <a:rPr lang="en-US" sz="1200" b="0" dirty="0">
                <a:solidFill>
                  <a:srgbClr val="DADADA"/>
                </a:solidFill>
                <a:effectLst/>
                <a:latin typeface="Consolas" panose="020B0609020204030204" pitchFamily="49" charset="0"/>
              </a:rPr>
              <a:t> </a:t>
            </a:r>
            <a:r>
              <a:rPr lang="en-US" sz="1200" b="0" dirty="0">
                <a:solidFill>
                  <a:srgbClr val="DCDCAA"/>
                </a:solidFill>
                <a:effectLst/>
                <a:latin typeface="Consolas" panose="020B0609020204030204" pitchFamily="49" charset="0"/>
              </a:rPr>
              <a:t>main</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list</a:t>
            </a:r>
            <a:r>
              <a:rPr lang="en-US" sz="1200" b="0" dirty="0">
                <a:solidFill>
                  <a:srgbClr val="B4B4B4"/>
                </a:solidFill>
                <a:effectLst/>
                <a:latin typeface="Consolas" panose="020B0609020204030204" pitchFamily="49" charset="0"/>
              </a:rPr>
              <a:t>&lt;</a:t>
            </a:r>
            <a:r>
              <a:rPr lang="en-US" sz="1200" b="0" dirty="0">
                <a:solidFill>
                  <a:srgbClr val="569CD6"/>
                </a:solidFill>
                <a:effectLst/>
                <a:latin typeface="Consolas" panose="020B0609020204030204" pitchFamily="49" charset="0"/>
              </a:rPr>
              <a:t>int</a:t>
            </a:r>
            <a:r>
              <a:rPr lang="en-US" sz="1200" b="0" dirty="0">
                <a:solidFill>
                  <a:srgbClr val="B4B4B4"/>
                </a:solidFill>
                <a:effectLst/>
                <a:latin typeface="Consolas" panose="020B0609020204030204" pitchFamily="49" charset="0"/>
              </a:rPr>
              <a:t>&gt;</a:t>
            </a:r>
            <a:r>
              <a:rPr lang="en-US" sz="1200" b="0" dirty="0">
                <a:solidFill>
                  <a:srgbClr val="DADADA"/>
                </a:solidFill>
                <a:effectLst/>
                <a:latin typeface="Consolas" panose="020B0609020204030204" pitchFamily="49" charset="0"/>
              </a:rPr>
              <a:t> </a:t>
            </a:r>
            <a:r>
              <a:rPr lang="en-US" sz="1200" b="0" dirty="0" err="1">
                <a:solidFill>
                  <a:srgbClr val="DADADA"/>
                </a:solidFill>
                <a:effectLst/>
                <a:latin typeface="Consolas" panose="020B0609020204030204" pitchFamily="49" charset="0"/>
              </a:rPr>
              <a:t>mylist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B5CEA8"/>
                </a:solidFill>
                <a:effectLst/>
                <a:latin typeface="Consolas" panose="020B0609020204030204" pitchFamily="49" charset="0"/>
              </a:rPr>
              <a:t>34</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77</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16</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2</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List contains: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569CD6"/>
                </a:solidFill>
                <a:effectLst/>
                <a:latin typeface="Consolas" panose="020B0609020204030204" pitchFamily="49" charset="0"/>
              </a:rPr>
              <a:t>auto</a:t>
            </a:r>
            <a:r>
              <a:rPr lang="en-US" sz="1200" b="0" dirty="0">
                <a:solidFill>
                  <a:srgbClr val="DADADA"/>
                </a:solidFill>
                <a:effectLst/>
                <a:latin typeface="Consolas" panose="020B0609020204030204" pitchFamily="49" charset="0"/>
              </a:rPr>
              <a:t> 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while</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mylist</a:t>
            </a:r>
            <a:r>
              <a:rPr lang="en-US" sz="1200" b="0" dirty="0" err="1">
                <a:solidFill>
                  <a:srgbClr val="B4B4B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begin</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C8C8C8"/>
                </a:solidFill>
                <a:effectLst/>
                <a:latin typeface="Consolas" panose="020B0609020204030204" pitchFamily="49" charset="0"/>
              </a:rPr>
              <a:t>std</a:t>
            </a:r>
            <a:r>
              <a:rPr lang="en-US" sz="1200" b="0" dirty="0">
                <a:solidFill>
                  <a:srgbClr val="B4B4B4"/>
                </a:solidFill>
                <a:effectLst/>
                <a:latin typeface="Consolas" panose="020B0609020204030204" pitchFamily="49" charset="0"/>
              </a:rPr>
              <a:t>::</a:t>
            </a:r>
            <a:r>
              <a:rPr lang="en-US" sz="1200" b="0" dirty="0" err="1">
                <a:solidFill>
                  <a:srgbClr val="DADADA"/>
                </a:solidFill>
                <a:effectLst/>
                <a:latin typeface="Consolas" panose="020B0609020204030204" pitchFamily="49" charset="0"/>
              </a:rPr>
              <a:t>cout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it</a:t>
            </a:r>
            <a:r>
              <a:rPr lang="en-US" sz="1200" b="0" dirty="0">
                <a:solidFill>
                  <a:srgbClr val="B4B4B4"/>
                </a:solidFill>
                <a:effectLst/>
                <a:latin typeface="Consolas" panose="020B0609020204030204" pitchFamily="49" charset="0"/>
              </a:rPr>
              <a:t>)</a:t>
            </a:r>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&lt;&lt;</a:t>
            </a:r>
            <a:r>
              <a:rPr lang="en-US" sz="1200" b="0" dirty="0">
                <a:solidFill>
                  <a:srgbClr val="DADADA"/>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CE9178"/>
                </a:solidFill>
                <a:effectLst/>
                <a:latin typeface="Consolas" panose="020B0609020204030204" pitchFamily="49" charset="0"/>
              </a:rPr>
              <a:t> </a:t>
            </a:r>
            <a:r>
              <a:rPr lang="en-US" sz="1200" b="0" dirty="0">
                <a:solidFill>
                  <a:srgbClr val="E8C9BB"/>
                </a:solidFill>
                <a:effectLst/>
                <a:latin typeface="Consolas" panose="020B0609020204030204" pitchFamily="49" charset="0"/>
              </a:rPr>
              <a:t>"</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DADADA"/>
                </a:solidFill>
                <a:effectLst/>
                <a:latin typeface="Consolas" panose="020B0609020204030204" pitchFamily="49" charset="0"/>
              </a:rPr>
              <a:t>  </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br>
              <a:rPr lang="en-US" sz="1200" b="0" dirty="0">
                <a:solidFill>
                  <a:srgbClr val="DADADA"/>
                </a:solidFill>
                <a:effectLst/>
                <a:latin typeface="Consolas" panose="020B0609020204030204" pitchFamily="49" charset="0"/>
              </a:rPr>
            </a:br>
            <a:r>
              <a:rPr lang="en-US" sz="1200" b="0" dirty="0">
                <a:solidFill>
                  <a:srgbClr val="DADADA"/>
                </a:solidFill>
                <a:effectLst/>
                <a:latin typeface="Consolas" panose="020B0609020204030204" pitchFamily="49" charset="0"/>
              </a:rPr>
              <a:t>  </a:t>
            </a:r>
            <a:r>
              <a:rPr lang="en-US" sz="1200" b="0" dirty="0">
                <a:solidFill>
                  <a:srgbClr val="D8A0DF"/>
                </a:solidFill>
                <a:effectLst/>
                <a:latin typeface="Consolas" panose="020B0609020204030204" pitchFamily="49" charset="0"/>
              </a:rPr>
              <a:t>return</a:t>
            </a:r>
            <a:r>
              <a:rPr lang="en-US" sz="1200" b="0" dirty="0">
                <a:solidFill>
                  <a:srgbClr val="DADADA"/>
                </a:solidFill>
                <a:effectLst/>
                <a:latin typeface="Consolas" panose="020B0609020204030204" pitchFamily="49" charset="0"/>
              </a:rPr>
              <a:t> </a:t>
            </a:r>
            <a:r>
              <a:rPr lang="en-US" sz="1200" b="0" dirty="0">
                <a:solidFill>
                  <a:srgbClr val="B5CEA8"/>
                </a:solidFill>
                <a:effectLst/>
                <a:latin typeface="Consolas" panose="020B0609020204030204" pitchFamily="49" charset="0"/>
              </a:rPr>
              <a:t>0</a:t>
            </a:r>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a:p>
            <a:r>
              <a:rPr lang="en-US" sz="1200" b="0" dirty="0">
                <a:solidFill>
                  <a:srgbClr val="B4B4B4"/>
                </a:solidFill>
                <a:effectLst/>
                <a:latin typeface="Consolas" panose="020B0609020204030204" pitchFamily="49" charset="0"/>
              </a:rPr>
              <a:t>}</a:t>
            </a:r>
            <a:endParaRPr lang="en-US" sz="1200" b="0" dirty="0">
              <a:solidFill>
                <a:srgbClr val="DADADA"/>
              </a:solidFill>
              <a:effectLst/>
              <a:latin typeface="Consolas" panose="020B0609020204030204" pitchFamily="49" charset="0"/>
            </a:endParaRPr>
          </a:p>
        </p:txBody>
      </p:sp>
      <p:sp>
        <p:nvSpPr>
          <p:cNvPr id="3" name="TextBox 2">
            <a:extLst>
              <a:ext uri="{FF2B5EF4-FFF2-40B4-BE49-F238E27FC236}">
                <a16:creationId xmlns:a16="http://schemas.microsoft.com/office/drawing/2014/main" id="{C5E568BE-6627-A1A8-066A-5C9FB96F08F2}"/>
              </a:ext>
            </a:extLst>
          </p:cNvPr>
          <p:cNvSpPr txBox="1"/>
          <p:nvPr/>
        </p:nvSpPr>
        <p:spPr>
          <a:xfrm>
            <a:off x="5016616" y="6006517"/>
            <a:ext cx="2441198" cy="369332"/>
          </a:xfrm>
          <a:prstGeom prst="rect">
            <a:avLst/>
          </a:prstGeom>
          <a:noFill/>
          <a:ln>
            <a:solidFill>
              <a:schemeClr val="accent2"/>
            </a:solidFill>
          </a:ln>
        </p:spPr>
        <p:txBody>
          <a:bodyPr wrap="square" rtlCol="0">
            <a:spAutoFit/>
          </a:bodyPr>
          <a:lstStyle/>
          <a:p>
            <a:r>
              <a:rPr lang="fr-FR" dirty="0">
                <a:solidFill>
                  <a:schemeClr val="accent2"/>
                </a:solidFill>
              </a:rPr>
              <a:t>List </a:t>
            </a:r>
            <a:r>
              <a:rPr lang="fr-FR" dirty="0" err="1">
                <a:solidFill>
                  <a:schemeClr val="accent2"/>
                </a:solidFill>
              </a:rPr>
              <a:t>contains</a:t>
            </a:r>
            <a:r>
              <a:rPr lang="fr-FR" dirty="0">
                <a:solidFill>
                  <a:schemeClr val="accent2"/>
                </a:solidFill>
              </a:rPr>
              <a:t>: 2 16 77 34</a:t>
            </a:r>
            <a:endParaRPr lang="en-US" dirty="0">
              <a:solidFill>
                <a:schemeClr val="accent2"/>
              </a:solidFill>
            </a:endParaRPr>
          </a:p>
        </p:txBody>
      </p:sp>
    </p:spTree>
    <p:extLst>
      <p:ext uri="{BB962C8B-B14F-4D97-AF65-F5344CB8AC3E}">
        <p14:creationId xmlns:p14="http://schemas.microsoft.com/office/powerpoint/2010/main" val="310656083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12262</TotalTime>
  <Words>7671</Words>
  <Application>Microsoft Office PowerPoint</Application>
  <PresentationFormat>Widescreen</PresentationFormat>
  <Paragraphs>1929</Paragraphs>
  <Slides>71</Slides>
  <Notes>71</Notes>
  <HiddenSlides>16</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71</vt:i4>
      </vt:variant>
    </vt:vector>
  </HeadingPairs>
  <TitlesOfParts>
    <vt:vector size="85"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Mini Review – Stacks</vt:lpstr>
      <vt:lpstr>Mini Review – Stacks</vt:lpstr>
      <vt:lpstr>Mini Review – Lists</vt:lpstr>
      <vt:lpstr>Mini Review – Lists</vt:lpstr>
      <vt:lpstr>Mentimeter                </vt:lpstr>
      <vt:lpstr>Mentimeter</vt:lpstr>
      <vt:lpstr>Mentimeter</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PowerPoint Presentation</vt:lpstr>
      <vt:lpstr>PowerPoint Presentation</vt:lpstr>
      <vt:lpstr>Valid DFS: Which DFS are valid?</vt:lpstr>
      <vt:lpstr>Valid DFS: Which DFS are valid?</vt:lpstr>
      <vt:lpstr>Applied Traversal</vt:lpstr>
      <vt:lpstr>Applied Traversal</vt:lpstr>
      <vt:lpstr>              BFS          vs          DFS</vt:lpstr>
      <vt:lpstr>BFS Pseudocode</vt:lpstr>
      <vt:lpstr>Graph Algorithm Mix n Match</vt:lpstr>
      <vt:lpstr>Graph Algorithm Mix n Match</vt:lpstr>
      <vt:lpstr>PowerPoint Presentation</vt:lpstr>
      <vt:lpstr>Which of the choices below represent a valid topological sort ordering of this graph?</vt:lpstr>
      <vt:lpstr>Which of the choices below represent a valid topological sort ordering of this graph?</vt:lpstr>
      <vt:lpstr>What does this code do?</vt:lpstr>
      <vt:lpstr>What does this code do?</vt:lpstr>
      <vt:lpstr>Scenario</vt:lpstr>
      <vt:lpstr>Scenario</vt:lpstr>
      <vt:lpstr>Scenario</vt:lpstr>
      <vt:lpstr>Scenario</vt:lpstr>
      <vt:lpstr>PowerPoint Presentation</vt:lpstr>
      <vt:lpstr>MST using Prims starting from “I”</vt:lpstr>
      <vt:lpstr>MST using Prims starting from “I”</vt:lpstr>
      <vt:lpstr>PowerPoint Presentation</vt:lpstr>
      <vt:lpstr>Dijkstra with A as source</vt:lpstr>
      <vt:lpstr>Dijkstra with A as source</vt:lpstr>
      <vt:lpstr>PowerPoint Presentation</vt:lpstr>
      <vt:lpstr>Dijkstra with A as source</vt:lpstr>
      <vt:lpstr>Dijkstra with A as source</vt:lpstr>
      <vt:lpstr>PowerPoint Presentation</vt:lpstr>
      <vt:lpstr>Algorithmic Paradigms</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Binary Heap</vt:lpstr>
      <vt:lpstr>Binary Heap Insertion</vt:lpstr>
      <vt:lpstr>Binary Heap Insertion</vt:lpstr>
      <vt:lpstr>Binary Heap Insertion</vt:lpstr>
      <vt:lpstr>Binary MinHeap Deletion</vt:lpstr>
      <vt:lpstr>Binary MinHeap Deletion</vt:lpstr>
      <vt:lpstr>Binary MinHeap Deletion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Kapoor,Amanpreet</cp:lastModifiedBy>
  <cp:revision>737</cp:revision>
  <dcterms:created xsi:type="dcterms:W3CDTF">2020-04-14T17:15:24Z</dcterms:created>
  <dcterms:modified xsi:type="dcterms:W3CDTF">2025-07-23T13:48:35Z</dcterms:modified>
</cp:coreProperties>
</file>