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ink/ink1.xml" ContentType="application/inkml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96" r:id="rId3"/>
  </p:sldMasterIdLst>
  <p:notesMasterIdLst>
    <p:notesMasterId r:id="rId136"/>
  </p:notesMasterIdLst>
  <p:sldIdLst>
    <p:sldId id="268" r:id="rId4"/>
    <p:sldId id="440" r:id="rId5"/>
    <p:sldId id="384" r:id="rId6"/>
    <p:sldId id="377" r:id="rId7"/>
    <p:sldId id="540" r:id="rId8"/>
    <p:sldId id="553" r:id="rId9"/>
    <p:sldId id="554" r:id="rId10"/>
    <p:sldId id="388" r:id="rId11"/>
    <p:sldId id="481" r:id="rId12"/>
    <p:sldId id="603" r:id="rId13"/>
    <p:sldId id="604" r:id="rId14"/>
    <p:sldId id="552" r:id="rId15"/>
    <p:sldId id="605" r:id="rId16"/>
    <p:sldId id="606" r:id="rId17"/>
    <p:sldId id="578" r:id="rId18"/>
    <p:sldId id="579" r:id="rId19"/>
    <p:sldId id="663" r:id="rId20"/>
    <p:sldId id="664" r:id="rId21"/>
    <p:sldId id="665" r:id="rId22"/>
    <p:sldId id="666" r:id="rId23"/>
    <p:sldId id="667" r:id="rId24"/>
    <p:sldId id="668" r:id="rId25"/>
    <p:sldId id="669" r:id="rId26"/>
    <p:sldId id="670" r:id="rId27"/>
    <p:sldId id="671" r:id="rId28"/>
    <p:sldId id="672" r:id="rId29"/>
    <p:sldId id="673" r:id="rId30"/>
    <p:sldId id="674" r:id="rId31"/>
    <p:sldId id="675" r:id="rId32"/>
    <p:sldId id="676" r:id="rId33"/>
    <p:sldId id="677" r:id="rId34"/>
    <p:sldId id="678" r:id="rId35"/>
    <p:sldId id="679" r:id="rId36"/>
    <p:sldId id="680" r:id="rId37"/>
    <p:sldId id="681" r:id="rId38"/>
    <p:sldId id="682" r:id="rId39"/>
    <p:sldId id="683" r:id="rId40"/>
    <p:sldId id="684" r:id="rId41"/>
    <p:sldId id="685" r:id="rId42"/>
    <p:sldId id="686" r:id="rId43"/>
    <p:sldId id="687" r:id="rId44"/>
    <p:sldId id="820" r:id="rId45"/>
    <p:sldId id="821" r:id="rId46"/>
    <p:sldId id="688" r:id="rId47"/>
    <p:sldId id="689" r:id="rId48"/>
    <p:sldId id="690" r:id="rId49"/>
    <p:sldId id="691" r:id="rId50"/>
    <p:sldId id="620" r:id="rId51"/>
    <p:sldId id="621" r:id="rId52"/>
    <p:sldId id="622" r:id="rId53"/>
    <p:sldId id="625" r:id="rId54"/>
    <p:sldId id="623" r:id="rId55"/>
    <p:sldId id="626" r:id="rId56"/>
    <p:sldId id="627" r:id="rId57"/>
    <p:sldId id="628" r:id="rId58"/>
    <p:sldId id="629" r:id="rId59"/>
    <p:sldId id="630" r:id="rId60"/>
    <p:sldId id="631" r:id="rId61"/>
    <p:sldId id="632" r:id="rId62"/>
    <p:sldId id="633" r:id="rId63"/>
    <p:sldId id="634" r:id="rId64"/>
    <p:sldId id="692" r:id="rId65"/>
    <p:sldId id="693" r:id="rId66"/>
    <p:sldId id="694" r:id="rId67"/>
    <p:sldId id="695" r:id="rId68"/>
    <p:sldId id="696" r:id="rId69"/>
    <p:sldId id="697" r:id="rId70"/>
    <p:sldId id="698" r:id="rId71"/>
    <p:sldId id="699" r:id="rId72"/>
    <p:sldId id="700" r:id="rId73"/>
    <p:sldId id="701" r:id="rId74"/>
    <p:sldId id="702" r:id="rId75"/>
    <p:sldId id="703" r:id="rId76"/>
    <p:sldId id="704" r:id="rId77"/>
    <p:sldId id="705" r:id="rId78"/>
    <p:sldId id="717" r:id="rId79"/>
    <p:sldId id="656" r:id="rId80"/>
    <p:sldId id="718" r:id="rId81"/>
    <p:sldId id="655" r:id="rId82"/>
    <p:sldId id="719" r:id="rId83"/>
    <p:sldId id="759" r:id="rId84"/>
    <p:sldId id="758" r:id="rId85"/>
    <p:sldId id="733" r:id="rId86"/>
    <p:sldId id="743" r:id="rId87"/>
    <p:sldId id="710" r:id="rId88"/>
    <p:sldId id="711" r:id="rId89"/>
    <p:sldId id="712" r:id="rId90"/>
    <p:sldId id="713" r:id="rId91"/>
    <p:sldId id="714" r:id="rId92"/>
    <p:sldId id="715" r:id="rId93"/>
    <p:sldId id="716" r:id="rId94"/>
    <p:sldId id="720" r:id="rId95"/>
    <p:sldId id="816" r:id="rId96"/>
    <p:sldId id="817" r:id="rId97"/>
    <p:sldId id="819" r:id="rId98"/>
    <p:sldId id="818" r:id="rId99"/>
    <p:sldId id="721" r:id="rId100"/>
    <p:sldId id="722" r:id="rId101"/>
    <p:sldId id="723" r:id="rId102"/>
    <p:sldId id="724" r:id="rId103"/>
    <p:sldId id="725" r:id="rId104"/>
    <p:sldId id="726" r:id="rId105"/>
    <p:sldId id="727" r:id="rId106"/>
    <p:sldId id="728" r:id="rId107"/>
    <p:sldId id="729" r:id="rId108"/>
    <p:sldId id="730" r:id="rId109"/>
    <p:sldId id="731" r:id="rId110"/>
    <p:sldId id="732" r:id="rId111"/>
    <p:sldId id="635" r:id="rId112"/>
    <p:sldId id="637" r:id="rId113"/>
    <p:sldId id="638" r:id="rId114"/>
    <p:sldId id="639" r:id="rId115"/>
    <p:sldId id="640" r:id="rId116"/>
    <p:sldId id="641" r:id="rId117"/>
    <p:sldId id="642" r:id="rId118"/>
    <p:sldId id="643" r:id="rId119"/>
    <p:sldId id="644" r:id="rId120"/>
    <p:sldId id="645" r:id="rId121"/>
    <p:sldId id="646" r:id="rId122"/>
    <p:sldId id="636" r:id="rId123"/>
    <p:sldId id="734" r:id="rId124"/>
    <p:sldId id="735" r:id="rId125"/>
    <p:sldId id="652" r:id="rId126"/>
    <p:sldId id="736" r:id="rId127"/>
    <p:sldId id="654" r:id="rId128"/>
    <p:sldId id="653" r:id="rId129"/>
    <p:sldId id="744" r:id="rId130"/>
    <p:sldId id="745" r:id="rId131"/>
    <p:sldId id="746" r:id="rId132"/>
    <p:sldId id="747" r:id="rId133"/>
    <p:sldId id="749" r:id="rId134"/>
    <p:sldId id="750" r:id="rId1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F7FA82"/>
    <a:srgbClr val="EB6E19"/>
    <a:srgbClr val="00DA63"/>
    <a:srgbClr val="FF9393"/>
    <a:srgbClr val="E6000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64" autoAdjust="0"/>
    <p:restoredTop sz="96357" autoAdjust="0"/>
  </p:normalViewPr>
  <p:slideViewPr>
    <p:cSldViewPr snapToGrid="0">
      <p:cViewPr varScale="1">
        <p:scale>
          <a:sx n="107" d="100"/>
          <a:sy n="107" d="100"/>
        </p:scale>
        <p:origin x="9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viewProps" Target="viewProps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theme" Target="theme/theme1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notesMaster" Target="notesMasters/notesMaster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95855" units="1/cm"/>
          <inkml:channelProperty channel="T" name="resolution" value="1" units="1/dev"/>
        </inkml:channelProperties>
      </inkml:inkSource>
      <inkml:timestamp xml:id="ts0" timeString="2024-11-07T15:33:43.0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23566 9066 0,'-18'0'172,"0"0"-157,1 0-15,17-17 16,-36 17 0,19 0 15,-1 0 31,-35 35-30,36-17-17,17-1 1,-18 1 0,0 0 15,18-1-16,0 18 1,0-17 0,0 0 31,0-1-1,0 1-30,0 0 31,18-1-16,0 1 16,-18 0-31,17-18-1,-17 17 1,18-17 78,-18 18-79,17-18 17,-17 18-17,18-18 16,0 0-15,-18 17 0,17-17-1,1 18 1,17-18 0,-17 0-1,0 0 16,17 0 32,-18 0-32,1 0-31,0-18 16,-1 1-1,1 17 1,0-18 0,-18 0 15,17 18-15,-17-35-1,0 17 16,18 1-15,0-1 0,-18 0-1,0-35 1,0 18 0,0 18-1,0-19 1,0 19-1,0-1 1,-18 0 0,18-17-1,-18 17 1,1 18 0,17-17 15,-18 17 16,0 0 15,1 0-15,-1 0-31,0 0-1,-17 0 1,18 35 0,-19-17-1,19-18 16</inkml:trace>
  <inkml:trace contextRef="#ctx0" brushRef="#br0" timeOffset="2171.33">23495 10178 0,'0'0'0,"-35"-36"78,-1 1-47,-16 17 0,16 18 94,1 36-109,17-19-1,18 1 1,0 17 0,0-17-1,0 0 1,0 17 0,0-18 62,18-17-63,0 18 1,-1 0 15,1-18-15,70-18 46,36-52-30,-54 34-1,-52 19-16,17-1 1,-17-17 0,-1 17-1,1 0 1,0-17 0,-1 18 15,18 17-16,-17 17 1,35 54 0,-35-36-1,-1 0 1,-17 1 0,18-1 15,-18-18-16,0 19 1,0-19 0,0 1-1,-18-18 32,1 0-31,-19 0-1,1-18 1,0 1 0,17-1-1,-17-17 1,-18-36 0,35 36-1,-17 17 16,35 1-15,-18-1 15,1 18-15,-1-18 31,1 18-32,-1 0 95</inkml:trace>
  <inkml:trace contextRef="#ctx0" brushRef="#br0" timeOffset="4313.12">23513 11007 0,'-18'0'187,"-17"0"-156,-1 0 1,-34 53-1,52-18 0,1-35-15,17 17 31,0 19-32,0-19 16,0 19-15,0-19 0,17 1 15,1-18-15,-18 18-1,0-1 16,35-17 1,36-17-17,-54 17-15,1 0 16,0 0 0,17-36-1,18-52 16,-18 53-15,-17 17 0,-18 1-16,17-1 15,1 0 1,0 1 0,17-1-1,-17 0 1,-1 18-1,1-17 1,-1 17 15,1 0-15,0 0 0,-18 17 15,17 1-16,-17 0 1,18-1 0,-18 1-1,18 0 1,-18-1 0,0 1 15,0-1-16,0 1 1,0 0 15,-18-1-15,0-17 0,-17 0 30,17 0-30,1 0 0,-18 0-1,17-17 1,-17-1 0,17 18-1,-17-18 1,17 1-1,-17-1 1,17 1 15,1 17-15,-1-18 15</inkml:trace>
  <inkml:trace contextRef="#ctx0" brushRef="#br0" timeOffset="6656.31">23601 12330 0,'-18'0'141,"-52"0"-110,52 0-31,-88 0 31,89 35-15,-1-35 0,18 17-16,-18 36 15,1-17 1,17-19-16,0 19 31,0-19-15,0 1-1,0 0 1,17 17 0,-17 0-1,18-35 17,0 18-1,70-36 16,18-35-16,-71 53-15,35-35-1,-17-18 1,-17 0-1,16-18 1,-34 54 0,17-18-1,-35 17 1,18 18 0,0 0 30,-1 0-30,1 0 31,0 0-31,-1 18-1,1 17 1,0-35-1,-18 17 1,17 1 62,-17 17-47,0-17-15,0 0 31,-17 17-31,-1-35-1,0 18 1,1-18 15,-1 0 0,-17 0-15,-18 0 0,0-18-1,35 18 16,1 0-15,17-18 0,-18 18-1,0 0 17,1-17-17,-1-36 1,0 35-1,18 0 1,-17 18 0,17-35 46,-18 18-31,18-1 110</inkml:trace>
  <inkml:trace contextRef="#ctx0" brushRef="#br0" timeOffset="8563.99">27764 9366 0,'17'0'78,"19"-17"-31,-19-1-31,54 18-1,-18 0 1,-18 0 46,0 0-46,0 0 0</inkml:trace>
  <inkml:trace contextRef="#ctx0" brushRef="#br0" timeOffset="9371.31">28328 9013 0,'0'36'78,"0"-1"-63,0 88 1,0-52 0,0-18-1,0-18 16,0-17 1,0 0-17,0-1 63,0 1-62,0-1 15</inkml:trace>
  <inkml:trace contextRef="#ctx0" brushRef="#br0" timeOffset="10271.79">27852 10425 0,'53'0'125,"0"0"-109,52 0 0,-69 0-1,-19 0 110,19 0-94,-19 0 48</inkml:trace>
  <inkml:trace contextRef="#ctx0" brushRef="#br0" timeOffset="10989.37">28416 10142 0,'0'89'94,"0"-1"-78,0 18-1,0-18 1,0-18 0,0-52-1</inkml:trace>
  <inkml:trace contextRef="#ctx0" brushRef="#br0" timeOffset="12005.98">27887 11518 0,'18'0'125,"-1"0"-125,36 0 16,-35 0-1,70 18 1,-53-18-1,-17 0 1,0 0 0</inkml:trace>
  <inkml:trace contextRef="#ctx0" brushRef="#br0" timeOffset="12662.75">28381 11165 0,'18'0'15,"-1"71"79,1 0-78,0 17-1,-18-18 1,0 1 0,17-36-1,1-17 1,-18 35 0,0-36 15</inkml:trace>
  <inkml:trace contextRef="#ctx0" brushRef="#br0" timeOffset="13580.53">28046 12365 0,'17'0'125,"54"0"-109,70 0-1,-106 0 1,-17 0 0</inkml:trace>
  <inkml:trace contextRef="#ctx0" brushRef="#br0" timeOffset="14238.37">28522 12224 0,'18'211'125,"-18"36"-94,0-194-15,17 18-1,-17-1 1,0-34-1,0 52 1,18-71 0</inkml:trace>
  <inkml:trace contextRef="#ctx0" brushRef="#br0" timeOffset="26421.54">4533 10089 0,'-35'0'360,"17"0"-329,1 0 47,-1 0-15,-17 0-1,17 18-31,18 0-15,-18-18-16,18 17 31,-17 19-15,-1-19-1,18 1 17,0 0-17,0-1 1,0 18 0,0 1-1,18-19 32,-1 1-31,1 0-1,-18-1 1,18 1 0,17 0-1,-17-18 1,17 17-1,-35 1 1,18-18 0,-1 17-1,1-17 17,-1 0-17,1 0 16,88 18-15,-53-18 0,-36 0-1,1 0 1,0-18 15,-18 1-15,0-18-1,0-1 1,0 19 0,0-1-1,0 0 17,0-17 14,0 17-30,0 1 0,-18-1-1,18 1 1,-18 17 0,18-18-1,-17 0 1,17 1-1,-18 17 1,1-18 0,-1 0 15,0 18-15,18-17-1,-17 17 16,-1 0 16,18-18-15,-18 18-1,1 0 0,-1 0-15,-17 0 15,17 0-15,-35 0-1,36 0 1</inkml:trace>
  <inkml:trace contextRef="#ctx0" brushRef="#br0" timeOffset="28648.75">11571 6826 0,'-35'0'172,"-18"0"-157,18 0 1,17 0 0,0 0-1,18 36 16,-35 87-15,35-105 0,-18 17-1,18-17-15,0-1 16,0 1 15,18-18 0,0 0-15,17 0 0,36-35-1,17-1 1,0-17 0,18 0-1,-71 18-15,0 18 16,-17-19-1,17-34 1,-17 52 0,0 0-16,-1 1 31,1-1-15,-1 18 62,19 35-63,-36 1 1,17-19 0,1 1-1,-18 0 1,0-1-1,0 19 1,0-19 15,-18-17-15,18 18-16,-17-1 16,-1-17 30,-17 0-30,17 0 0,1-17-1,-1 17 1,0-18 0,-17 18-1,0 0 1,17 0-1,0 0 1,1-17 0,-1-1 15,0 0-15,-17 1-1,18-1 32,-1 0-31,-17 1-1,17 17 1</inkml:trace>
  <inkml:trace contextRef="#ctx0" brushRef="#br0" timeOffset="30821.52">15205 9578 0,'-36'-53'125,"-16"35"-109,16 18 0,19 0 15,-1 0 0,0 18 16,18 0-31,0 35-1,0-36 1,0 18-1,0 1 1,0-19 0,18 1-1,0-18-15,-18 18 16,17-18 0,19 0-1,-1 0 16,-18 0-31,19 0 16,34 0 0,-34 0-1,-1-36 1,18-17 0,17-17-1,-34 52 1,-19 1-1,1 17 1,17 0 0,-35-18-16,18 18 15,17 0 1,0 0-16,-17 0 16,0 35-1,-1-35 1,19 36 15,-19-1-15,18 18-1,-35-18 1,18-17 0,0-1-1,-18 1 1,0 0-1,0-1 64,-36 18-64,-34-35 16,35 0-15,-1 0 0,1 0-1,17 0 1,1 0 0,-1 0-1,0-17 1,-34-36-1,16-18 1,1 36 0,0 0-1,17 17 48,-17-17-32,17 17 0,1 18-15,17-17 0,-18 17-1,0 0 1,1-18-1,-1 18 1</inkml:trace>
  <inkml:trace contextRef="#ctx0" brushRef="#br0" timeOffset="33630.93">11007 14376 0,'-18'-18'31,"36"36"-31,-54-36 15,36 0 17,-35 18-17,17-17-15,18-1 16,-17 0 0,-1 1 15,1 17-16,17 17 32,0 1-31,0 0-16,0-1 16,0 1-1,-18 0 1,18-1-1,0 1 1,-18 0 0,18 17-1,0-17 1,0-1 0,0 1 15,36-1 16,-19 1-32,-17 17 1,18-17 0,-1-18-16,36 18 31,18-18-16,-36-18 1,71 0 0,-53-17-1,-53 17 1,35-17 0,1-18-1,-1 18 16,18 17-15,0-17 0,-18 35-1,18-18 1,0 1 0,-18-1-1,0 18 1,-17 0-1,0 0 1,-1 18 62,1 35-47,-18-36-15,0 1 0,17 0-16,-17 17 15,0 18 1,0-36 15,-17-17 47,-1 0-78,-70 18 16,53-18 0,17 0-1,0-18 16,-34-17-15,16-18 0,-17 18-1,18 35 1,17 0 0,-17-18-16,0 1 31,17 17-16,1-36 1,-1 19 0,0-1-1,1 18 1,-1-18 15,0 1 0,1 17-31,-1-18 16,0 18 0,18-17 31,-35 17 31,18 17-63,-19-17 1,19 35 0</inkml:trace>
  <inkml:trace contextRef="#ctx0" brushRef="#br0" timeOffset="42190.18">23883 9860 0,'-18'53'157,"-87"194"-126,16-53 0,54-106 0,17-70-15,18-1 0,-17 1-1,17 0 1,0-1 0</inkml:trace>
  <inkml:trace contextRef="#ctx0" brushRef="#br0" timeOffset="44054.75">24589 10054 0,'0'-17'31,"-18"17"47,-17 0 0,17 0-62,-17 35 0,-1 0-1,19-17 1,-1 17 0,18-17-1,0-1 1,0 1-16,0 0 15,0-1 1,0 1 0,0-1-1,0 1 1,0 0 15,18-1-31,-1-17 47,1 18-31,0-18-1,35 18 1,-18-18 0,0 0-1,-17 0 1,0 0 15,17 0-15,-18 0 15,1 0-15,0 0 30,-1 0-30,1 0 0,-18-18-1,18-17 1,-1-1 0,-17 19-1,0-1 32,0-17-31,0 17-1,0 1 17,0-19-17,-17 19 16,17-1-15,-18 0 0,18 1-1,-18-1 1,18 1 46,-17 17-46,-1 0 0,18-18-1,0 0 1,-18 18 0,1 0 93,17-17-93,-35 17-1,17 0 1,-17 0-16</inkml:trace>
  <inkml:trace contextRef="#ctx0" brushRef="#br0" timeOffset="47391.94">23724 10777 0,'0'18'93,"0"70"-77,-17 18 0,-1 35-1,18-53 1,0-52 0,-18-1-1,18 0 16,0-17-15,0 17 0,0-17-1,0-1 17,0 1-17,0 0 1,0-1-1</inkml:trace>
  <inkml:trace contextRef="#ctx0" brushRef="#br0" timeOffset="48206.6">24500 11024 0,'18'53'125,"-18"159"-94,0-177-31,0 18 16,0 18-1,0-18 1,18-36 0</inkml:trace>
  <inkml:trace contextRef="#ctx0" brushRef="#br0" timeOffset="50162.31">23795 12136 0,'17'0'62,"-17"123"17,-17 36-64,-1-18 16,1-88-15,-1 0 0,18-36-16,0 1 31,0 0-15,-18-1 15</inkml:trace>
  <inkml:trace contextRef="#ctx0" brushRef="#br0" timeOffset="51063.94">24500 12118 0,'0'35'109,"0"53"-93,0 18-1,0-18 1,0-70-16,0 0 16,0-1-1,18 1 48,-18 0-48,0-1 1,0 1 0,18-18-16</inkml:trace>
  <inkml:trace contextRef="#ctx0" brushRef="#br0" timeOffset="52537.91">24924 12347 0,'-53'0'125,"0"18"-94,35-1 0,18 19 16,-17-1-31,17-17 0,0-1-1,0 1 16,0 0-15,17-18 0,1 17 15,-18 1-15,18-18-1,-1 18 1,1-18-1,-18 17 1,17-17 0,1 0 31,17 18-16,-17-18 0,0 0-15,-1 0-1,1 0 1,0 0 0,-1-18 30,-17 1-30,18-1 0,-1 0-1,-17 1 1,0-1 0,18 0-1,-18 1 16,0-1-15,0-17 0,0 17-1,0 0 1,0 1 31,-18-1-32,18 1 1,-17 17 0,17-18-1,-18 18 1,-17 0 0,17-18-1,1 18 16,-19 0-15,19 0 0,-1 0 15</inkml:trace>
  <inkml:trace contextRef="#ctx0" brushRef="#br0" timeOffset="53971.52">28681 9931 0,'-18'35'109,"-123"124"-78,35-36-15,89-88 0,-36 18-16,35 0 15,-88 71 1,89-107 0,-1 1-1,18 0 48,-18-18 46,1 17-93</inkml:trace>
  <inkml:trace contextRef="#ctx0" brushRef="#br0" timeOffset="54888.85">28751 10989 0,'-35'18'79,"17"35"-79,-105 52 31,52-34-16,-34 17 1,34-17 0,18-18-1,-35 35 1,35-35 0,0-18-1,18 0 1</inkml:trace>
  <inkml:trace contextRef="#ctx0" brushRef="#br0" timeOffset="56023.44">28840 12030 0,'-18'17'94,"0"19"-79,-52 34 1,17-17 0,18-18-16,-1 1 15,-70 69 1,36-16 0,17-19-1,0 1 16,0-1-15,35-52-16,1 0 16,-36 52-1,35-70 1,18 18 0,0-1-1</inkml:trace>
  <inkml:trace contextRef="#ctx0" brushRef="#br0" timeOffset="57188.52">29192 10142 0,'0'0'0,"71"124"156,-18-71-140,-36-18-16,89 71 15,-53-53 1,-18-36-1,-35 1 1</inkml:trace>
  <inkml:trace contextRef="#ctx0" brushRef="#br0" timeOffset="57672.7">29545 10037 0,'-70'176'78,"-19"-17"-47,72-106-31,-71 70 16,70-52-1,-17-36-15,35 0 16,-18-17-1,18-1 1</inkml:trace>
  <inkml:trace contextRef="#ctx0" brushRef="#br0" timeOffset="58440.74">29316 11024 0,'0'18'93,"88"70"-77,0 18 0,-17-35-1,-18-36 1,-36-18-1</inkml:trace>
  <inkml:trace contextRef="#ctx0" brushRef="#br0" timeOffset="59174.44">29651 11007 0,'0'17'110,"0"1"-95,-18 17-15,-17 36 16,-18-1 0,18 1-1,-18-1 16,35-34-15,1-19 0,-1-17-1,18 18 1,-18-18 15,18 18-15,0-1 46</inkml:trace>
  <inkml:trace contextRef="#ctx0" brushRef="#br0" timeOffset="60088.09">29316 12083 0,'88'70'109,"53"107"-78,-70-89 1,-54-71-1,1-17 78,0 18-62</inkml:trace>
  <inkml:trace contextRef="#ctx0" brushRef="#br0" timeOffset="61000.91">29669 12153 0,'-18'35'140,"-35"18"-124,18 18 0,-71 17-1,53-35 1,0-18 0,53-17-1,0 0 126</inkml:trace>
  <inkml:trace contextRef="#ctx0" brushRef="#br0" timeOffset="64246.23">11871 6332 0,'0'53'109,"0"124"-93,-18-19 0,-17 107-1,17-89 1,-17-35-1,35-105 1</inkml:trace>
  <inkml:trace contextRef="#ctx0" brushRef="#br0" timeOffset="65392.25">12965 6509 0,'0'0'0,"-18"0"141,0 0-110,-17 0-16,17 35 17,-17 18-17,17 0 1,-17 0 0,35 0-1,0 0 16,0-18-15,18 0 0,17-17-1,18 35 1,35-36 0,0 1-1,-35-18 1,36-18-1,-54 1 1,35-54 0,-52 18-1,0-35 1,-18 17 0,0 36-1,0 18 16,0-19-15,0 19 15,-18-36-15,0 35 0,-17 0-1,35 1 1,-18 17 15,1 0 47</inkml:trace>
  <inkml:trace contextRef="#ctx0" brushRef="#br0" timeOffset="66735.45">13035 6473 0,'0'-35'141,"53"0"-126,-35 17 1,-1 1 0,1 17 15,17 17-15,1 1-1,-1 0 1,-35-1-1,17-17 1,1 0 15,-18 18-15</inkml:trace>
  <inkml:trace contextRef="#ctx0" brushRef="#br0" timeOffset="68021.42">15469 9296 0,'-17'88'93,"17"0"-77,-18 106 0,-17 53-1,35-176-15,0-18 16,-18 35-1,18-35 1,-18 0 0</inkml:trace>
  <inkml:trace contextRef="#ctx0" brushRef="#br0" timeOffset="69058">16404 10037 0,'0'105'125,"0"-52"-110,18 0-15,-18 71 16,0-71-1,0-36 1,0 1 15,17-1 1</inkml:trace>
  <inkml:trace contextRef="#ctx0" brushRef="#br0" timeOffset="70297.48">11289 13988 0,'0'17'78,"0"19"-47,0 52-15,0-18 0,0 54-1,-18 35 1,1-18-1,17-18 1,-18 71 0,18 0-1,0-141 1,-18-35-16,18-1 16</inkml:trace>
  <inkml:trace contextRef="#ctx0" brushRef="#br0" timeOffset="70992.48">12047 14323 0,'0'88'79,"0"0"-64,0 106 1,0-88-1,0-53-15,0-18 16,0 0 0</inkml:trace>
  <inkml:trace contextRef="#ctx0" brushRef="#br0" timeOffset="72237.92">12700 14658 0,'0'-18'47,"-18"18"31,-35 0-47,-35 36 0,71-19 1,-1 1-17,0-18 1,18 35 0,0-17-16,0-1 15,18 1 16,-18 0-15,18-18 0,-1 17-1,1-17 1,0 18 0,-1 0-1,1-18 16,-1 17-15,1 1 15,17-18-15,36 0 0,-36 0-1,-17-18-15,-1 18 16,1-17 15,0-19-15,-18 19-1,0-19 1,0 1 0,0 17 15,0 1 0,-18-18-15,0 17 15,1 0-15,-1 1-1,1 17 1,17-36-1,-18 36 1,-17 0 62,17 0-47,-17 0-15,17 0 31</inkml:trace>
  <inkml:trace contextRef="#ctx0" brushRef="#br0" timeOffset="77515.25">19773 9243 0,'0'35'172,"0"0"-157,18 1 1,-18-19 31,17-17 156,54-70-172,141-195 0,-177 247-15,18-34 0,-18 52-1,-35-18-15,18 18 16</inkml:trace>
  <inkml:trace contextRef="#ctx0" brushRef="#br0" timeOffset="89815.73">19808 10231 0,'18'35'172,"-18"0"-157,0-17 1,0-1 0,18 36-1,-18-35 1,0 0 0,17-18-1,19-36 126,-1-17-126,35-35 1,19 35 0,-36 0-1,0 18 1,-18 17 0,0 1-1,-17-1 1,-18 1 15</inkml:trace>
  <inkml:trace contextRef="#ctx0" brushRef="#br0" timeOffset="100087.81">19579 11377 0,'0'18'203,"0"17"-171,18 0-1,-18 18-15,0-35-16,17-1 15,1 1 1,0-18 124,52-70-108,1-1-17,-1 18 1,1 0 0,-18 0-1,-18 36 1,-35-1 265</inkml:trace>
  <inkml:trace contextRef="#ctx0" brushRef="#br0" timeOffset="128593.79">24818 10866 0,'-18'0'157,"-70"105"-142,35-34 1,0-18 0,0 17-1,0-17 1,18 0-1,17-17 1,-17-1 0,18 18-1,-19-18 1,19 0 0,-1-17 46,18 0-46,-18-18 15</inkml:trace>
  <inkml:trace contextRef="#ctx0" brushRef="#br0" timeOffset="129596.26">25065 11254 0,'17'0'109,"1"0"-62,35 0-16,-18 0-15,1 0 0,-1 0-1,-17 0 1,-1 0 0,1 0-1,-1 0 1,1-18 15,0 18 47,35-18-47,-36 18-15,1 0 0</inkml:trace>
  <inkml:trace contextRef="#ctx0" brushRef="#br0" timeOffset="130269.97">25717 11007 0,'0'70'93,"0"36"-77,0-71 0,0 54-1,0-37-15,0-34 16,0 0 0,0-1-1</inkml:trace>
  <inkml:trace contextRef="#ctx0" brushRef="#br0" timeOffset="131750.44">26176 11042 0,'0'-18'62,"0"1"-30,0-1-17,-18 0 48,-17 1-48,18 17 32,-1 0-16,-17 0 1,35 17-1,-18-17-15,0 18-1,1 35 1,-1-35-1,18-1 1,0 1 0,18-1 46,70-17-31,-18 0-15,-34-17 0,-1 17-1,-35-18 1,18 1 0,-18-1-1,0 0 1,0 1 15,0 87 125,0 71-140,0-88 0,0 18-1,0-18 1,0-36-1,17 1 1</inkml:trace>
  <inkml:trace contextRef="#ctx0" brushRef="#br0" timeOffset="132804.66">26582 11183 0,'0'0'0,"-18"0"31,1 0 0,-1 0-15,-53 18 0,36 17 15,17 0-15,18 36 15,18-18-16,-18-18 1,35-17 0,-17 17-1,17-35 17,-17 18-17,17-1 16,-17-17-15,35 0 0,-18 0-1,-17 0 17,-1-17-17,1-1 1,-18-17-1,0-18 1,0 0 0,0 0-1,0 18 1,0 17 0,-18 18-16,18-35 15,-17 17 16,-19 0 1,19 18-17,17-17 1,-18 17 15</inkml:trace>
  <inkml:trace contextRef="#ctx0" brushRef="#br0" timeOffset="134233.37">30074 10883 0,'-35'35'125,"-18"18"-109,0-17 0,0 17-1,0-18 1,0 35-1,36-52-15,-18 17 16,-1 18 0,1-17-1,-18 16 1,18-16 0,-1-19 15,19 1-16,-36 17 1,0-17 0,18 0-1,-1 17 1,-16-35 0,-1 35-1,35-17 1,-35-1-1,35 19 1,1-36 0,-1 0-1</inkml:trace>
  <inkml:trace contextRef="#ctx0" brushRef="#br0" timeOffset="137352.54">30268 11165 0,'0'36'94,"36"17"-79,-36 17 1,17-17 0,19 18-1,-19-36 1,1-17 0,-1-18 15,1 0 31,35-36-46,0-34 0,-35 17-1,34-53 1,-52 53-1,18 35 1,17 71 125,18 18-126,-35-36 1,35 18 0,-36-35-1,19-36 63,34-158-46,-52-18-1,-18 105 0,0 72-31,0-1 16</inkml:trace>
  <inkml:trace contextRef="#ctx0" brushRef="#br0" timeOffset="139111.44">19632 12312 0,'0'53'109,"0"-18"-93,18 0 0,-18 1-1,17-19 1,1-17 62,35-53-62,35 0-1,88-17 1,-87 52 0,-19-35 15,-34 53-31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36540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29379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9577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64778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641882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74226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165753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12970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1416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272900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75061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54520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4708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86767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55371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4425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67029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18546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537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6717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68266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6498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663073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36760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42576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033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6498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663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271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4257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3676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322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029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308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691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579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099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085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816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359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09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07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413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430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369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44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457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127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059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51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55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34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338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165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23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123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608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002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735BE-54DE-935E-9622-C4B38F5CD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47188B-6B31-C59E-5AC5-948B2F901F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B8C601-6A32-8B82-A486-256DCAB9CF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1333F-E77C-5E9F-A04D-F81E7C63DC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93819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D3683-70D5-9085-E4BB-33EE8CB96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160665-81EF-5973-7FC2-34BCA2786A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0D3C8E-000A-0638-31AB-93302A3D38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C7485-E20E-87BA-90F6-ACD6711FE1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68559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26970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3740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68344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4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90774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8939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22380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09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36145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61637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2102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79985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60194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1844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490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402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00567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70661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50111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4432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90473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40186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72392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493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864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4725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57723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9666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8245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6632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21911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93573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70837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963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9679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864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8202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53717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9679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218766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94156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4837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76823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992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9435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91595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19909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21815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94671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63016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28727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77803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919853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048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481B-CA3D-49DA-9810-DAA223BF111B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EB21-F3C6-4C1B-B991-81D52E23E466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434-7199-4A2A-B564-E9ED1ED4C9D3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1261-E3DB-430F-8829-0A17669D3621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723-B0DF-4C68-BFA9-38E0D4BF5CB4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062-3C90-4973-9C27-42C5A7EA9093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FA4-DAB0-42A2-B025-A30442254E62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384-88DE-4B88-B39E-934C988EF2A2}" type="datetime1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77E1-B904-404D-A80D-1BB4EFB29B4B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694C-9964-49AD-AA44-35D2219E0FC2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1F44-A03C-43D0-B570-6DF30565B725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20C2-C8B3-449F-957D-38664E863223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CDE1-0BF8-4D70-9AEC-38DF644227EA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7C1C-88F5-467A-AFE3-ADEF25F02E16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875A-8D03-4ECD-9B82-80C64DAF8680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4C1F-4F87-4955-8E2A-E78118B6D0A4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44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731-AFC9-4D5B-BCF1-9418462126E8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7E7D-6818-4C05-B0A3-FDDA67165618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2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4541-9AD7-4989-A6C9-7F2A861896A0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954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9EDB-401C-4CAA-9A86-C5349179FB98}" type="datetime1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9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B478-1E88-426F-A6B6-76AA28757128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95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EAC-1FCE-4594-857C-81A9CA2088C3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0286-8BA5-41A0-972E-F67B967A4537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10A-F8BA-40A7-B587-CBD8CE3295BF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1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EB40-82FD-49CF-A062-8BF16B58AF00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10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D9DC-8022-41FB-B8A5-29BBF12BB507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38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9778-4F9F-41C0-A553-1669C634F796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6A5B-7D26-44CD-A3A1-27CDC7DF3F7A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7CB-41F0-46EC-9438-8E584235DADA}" type="datetime1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E78-4876-4F9C-94CB-1A9029039651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3957-F2AC-466C-9432-171EADB8C13A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EA37-C33F-4A7D-863B-E4A569B6D103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9491-D377-4089-84E9-449D175D2645}" type="datetime1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9CFA-AE21-41F6-B7D4-AC15FBE927E2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41B1-7F12-4428-AF7A-3C9312EE56C7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C11D8-3A88-487F-8D94-CC55286026B0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3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3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3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tackoverflow.com/questions/6799172/negative-weights-using-dijkstras-algorithm" TargetMode="External"/><Relationship Id="rId5" Type="http://schemas.openxmlformats.org/officeDocument/2006/relationships/hyperlink" Target="https://stackoverflow.com/questions/6799172/negative-weights-using-dijkstras-algorithm/679934%204#6799344" TargetMode="Externa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stackoverflow.com/questions/6799172/negative-weights-using-dijkstras-algorithm" TargetMode="External"/><Relationship Id="rId5" Type="http://schemas.openxmlformats.org/officeDocument/2006/relationships/hyperlink" Target="https://stackoverflow.com/questions/6799172/negative-weights-using-dijkstras-algorithm/679934%204#6799344" TargetMode="Externa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6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overflow.net/questions/330512/adjacency-definition-for-a-directed-grap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207" y="5282150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6" y="3188512"/>
            <a:ext cx="55951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05D6B-FA03-4BD4-9FFC-0BFD5B4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978D29-522B-4B8D-BBD2-EA5966FB0B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16995E-9832-4E08-8B60-B5568701D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FD95DA49-7086-4E2E-8602-7471A109A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027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0879E7-973A-4CBC-9512-BD204B6ED80E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2, 3, 5}, {1},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4DEA3-90E1-490E-8751-15ABC8B1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FF9C5B1-53A9-4061-B98C-740D755F08D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C53707E-9C9A-4AE6-975A-47EA37BD8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AB7399B-A781-4CF9-8C24-783E72485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7283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CB1EB93-B8FB-411C-80B0-CFDAED92543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374BE-B53F-44C4-94C4-8B7DA38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AE55CA-7C94-47F7-9807-0E65E9E7C06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11D817B-BBCA-45EF-93FC-76BFDCDA6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746AD96B-A34D-4E59-A3DC-B0F88DB3E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49190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0AF6761-BB1F-43A7-A88E-D6A861AF83EA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05DEA-889C-4C44-A038-6C12D3B9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9A14F3-7988-4669-AEC7-2A4EF2BB2F9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860E432-F44A-4DD2-B5D5-904CA9BD9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5F8A4F04-EC22-4870-85CA-487C593FE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07837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5D6271E-6A45-41B2-8E44-2CA0D250D4F1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C97E1-57D9-40F9-A0F7-290E1FAC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9255AC-B638-4B71-91C2-5D57CC4868E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3B8CEDC-6B33-4E34-94BD-1E36DA86B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7C3E24B2-14E0-4E55-8326-2113616BD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64236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AE00D8F-1FC2-4A34-9F7F-FD30991C2EEA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03D03-54B0-4C7B-BFAA-27D20A0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5BE3C9-E2EF-44FC-9D2B-6CB84908BFF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6B25338-604F-4BA2-988C-8A6082B2B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D6C5B449-E5AB-4414-B425-841F28FA2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21868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2ADA8D6-0763-40AD-AE0B-6ED3B23A428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4,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42E2F-9E55-4612-8FFA-E8352CCC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59DB4A-963A-483B-97DC-0F5B567AE4C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EADB5B0-CF06-4EE1-9CE3-E835AC531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145FE98-E3EB-408B-A076-ED11D1E98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546301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35E17E5-666A-4C20-8833-1863777FFD9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4,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F7D6A-F816-4E73-8EE9-ADB6D7B3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17FEEF-818C-4F39-834D-5072A6A300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953BC99-8D03-4196-B450-B904BA034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55ABFD3-06F4-482E-A048-F1017DB37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785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Topological Sort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1127CB-5B8C-40D1-B43C-1BB197FADE2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C961F-C5DA-456E-B406-447D346D2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9588C96-CE96-4833-AC56-82C6ACE37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1091481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8F730-6516-4462-ADA4-54A5C5F60541}"/>
              </a:ext>
            </a:extLst>
          </p:cNvPr>
          <p:cNvSpPr/>
          <p:nvPr/>
        </p:nvSpPr>
        <p:spPr>
          <a:xfrm>
            <a:off x="1458685" y="1669268"/>
            <a:ext cx="91004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topological sort is an ordering of vertices such that if there is an edge from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then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comes after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15802A-F503-44BF-A304-194D255D6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5" y="3429000"/>
            <a:ext cx="3949700" cy="2057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F3868A-3FA8-47CB-A59E-E1C409EF5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543" y="2672292"/>
            <a:ext cx="5094111" cy="38205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0BE75-EA2A-467A-A5E2-4327BCE9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9E0CEE-414C-4115-85B9-E7884F6CA5E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E67865-513F-41D4-942E-C3F56A185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D80426FA-1F50-486F-B242-6C4F442A6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28286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F707-E83B-4CCC-A338-D918C8C9A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913" y="172771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31078-CC45-4AB7-83D3-F8DB588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722930" y="2117956"/>
            <a:ext cx="599938" cy="368873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36424-4A84-4145-A4A1-193C9CE7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646158" y="2117956"/>
            <a:ext cx="426218" cy="323518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9E0B5-85B3-4ED5-B194-7B15FBD6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868707-4AB9-4DED-8D3E-AB386E068D8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483D19E-CE23-455B-8ADD-4FC95F1BB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46FF49E-02ED-45E8-A336-B70BC1BC1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277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7" y="3188512"/>
            <a:ext cx="51731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with source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and if we encounter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in the path/traversal, then return True otherwise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067BD-C533-4FCC-9268-8E428AC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2500B-1A06-432B-9503-D3B81F24DCF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BEC270B-7DB4-4BED-986F-39069D21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E207EC8C-85B8-4D88-88AA-01ECE7C45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78284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F707-E83B-4CCC-A338-D918C8C9A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913" y="172771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31078-CC45-4AB7-83D3-F8DB588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722930" y="2117956"/>
            <a:ext cx="599938" cy="368873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36424-4A84-4145-A4A1-193C9CE7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646158" y="2117956"/>
            <a:ext cx="426218" cy="323518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{0, 5}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C930F-F0E5-4AEA-8CA6-AA57A957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110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0AA352-9C27-4DDD-9FB3-8103AAB2211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7015EF5-D669-45A0-AE31-553F43A69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48836DC6-CAB4-4C1D-A46B-E5813B2E9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73102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{5, 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B943D-83B8-410A-B45F-C21903B1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B6EF8F-3ECF-4402-816E-A97E5022F8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98D4B92-4424-4DB0-B9D8-B683B442A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0F07977E-202D-4D64-8AE0-BB3B6F3B8C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37592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{1, 4}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9161F-F9EC-45F6-B25A-E239DFA6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6DC45C-B5CF-4786-83FC-467A7484AB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D1C732-DD44-4CF1-9201-39BDCEB8A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105C3830-5D7A-449E-8162-83E6E71490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4811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{4, 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09112-D485-44B4-981E-AF9BD225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113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1D8BD7-864A-4EE4-8344-6DD7798B07C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FF97F89-9A60-4B78-8F3C-E43599DED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F1E3825-C7A1-4467-97E8-1BFA8011B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361401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{4, 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54BE2-D2C9-497E-BFFB-0D9430B9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114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575FB2-BB08-4893-949B-1E2355F10ED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573194-6F1D-40CD-9F2C-1929FB0BF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9B54216-E826-40B3-83E0-2C90DE73A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09750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{7, 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D29BB-7F00-4927-A7F6-CEE5413E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E6FDDE-DE29-44CA-B847-6834EC5956A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528AAF-86A9-482D-ADCD-B2F83B8E3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2995BC2-9E39-4D16-A7E6-9E7DCBC39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580556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AA63A-CB35-4355-8A03-B50BE248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C52A44-EAD2-4C92-8C07-2A7CA2E64EB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AAA642-2206-4382-97D6-BDEDCF2C5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86ABA1E-734F-47DF-88C2-6C0A8C6CA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89049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{3, 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FD04D-BD43-40C7-AFA9-CA8CDCF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9FE195-4DE6-42C4-83DD-76AB6322064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5F6FB4-2C67-4BD7-82E6-FB0B1447F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01A6442B-212E-4B19-AC25-366BFD2C6A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1447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4112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2, 3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19CDB-C1CC-4432-B14B-725742B1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289C1B-2C0E-4C90-B204-25D3DDE533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1B98D6-10CB-41A2-B22A-0D0A1E441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2447AD0E-25CE-4DA5-AC8C-D593160FB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6619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4336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2, 3, 6}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525F2-AB73-43E0-8728-C0B37995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BA1A2C-508C-456A-A196-DD007639768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BE4290-4EA8-4BFA-9881-A052C27CF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880B5DD-EAB2-47AA-BC3C-62AD4343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5808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(Iterative)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2045524" y="5624149"/>
            <a:ext cx="330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D73D-DFD6-4C28-B49B-EA5231FD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2C6A4-EC8B-4007-B4FD-C3FADD566052}"/>
              </a:ext>
            </a:extLst>
          </p:cNvPr>
          <p:cNvSpPr txBox="1"/>
          <p:nvPr/>
        </p:nvSpPr>
        <p:spPr>
          <a:xfrm>
            <a:off x="5394390" y="1457853"/>
            <a:ext cx="5282320" cy="518603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 ==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 ==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545D3D-975A-4A6C-836C-4EDA8CB75B3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6B8180-2626-42C1-A56C-656DB7947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9527B4BC-E199-46BE-AD08-F4D6B82C5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06445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 Pseudocode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84933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 Graph::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topsort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Queue&lt;Vertex&gt; q;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counter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q.makeEmpty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for each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if(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v.indegree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q.enqueue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v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	while( !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   Vertex v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q.dequeue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v.topNum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++counter;  // Assign next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for each Vertex w adjacent to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if( --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w.indegree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q.enqueue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w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if( counter != NUM_VERTICES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throw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CycleFoundException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52375-6576-4669-A208-BCB86C31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D8C002-76BB-4169-A997-2CCE18384F9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E624FD-69E4-4E7E-8DF8-A20D680F1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D713EDA-14BC-46C1-BE44-F1D5A2643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32753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2587-59E7-404D-8B9E-C9CAC87E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036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6003649" y="3504638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B7DD3152-BA71-4C71-A43C-474B8203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9BFAE-CDEC-4F31-8F8B-B7071856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785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368175" y="3429000"/>
          <a:ext cx="505479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2245849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2053999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DD16E761-72F0-41F7-BC8A-55CE86A1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9109D57-2243-4AC9-B428-CE8FEEC9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4869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on Stepik</a:t>
            </a:r>
          </a:p>
        </p:txBody>
      </p:sp>
    </p:spTree>
    <p:extLst>
      <p:ext uri="{BB962C8B-B14F-4D97-AF65-F5344CB8AC3E}">
        <p14:creationId xmlns:p14="http://schemas.microsoft.com/office/powerpoint/2010/main" val="179041175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8.2 Dijkstra’s Algorithm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4219217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4597394" y="1492694"/>
          <a:ext cx="6992350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9235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vector&lt;int&gt;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dijkstra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pair&lt;int, int&gt; : distance, node – default priority is first element of pair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priority_queue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&lt;pair&lt;int, int&gt;, vector&lt;pair&lt;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&gt;&gt;, greater&lt;pair&lt;int, int&gt;&gt;&gt;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INT_MAX);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push the source node into </a:t>
                      </a:r>
                      <a:r>
                        <a:rPr lang="en-US" sz="1100" kern="1200" baseline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with 0 priority (0,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(!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pair&lt;int, int&gt;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the front item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curr.second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each neighbor of the current node u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for (auto it=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[u].begin(); it !=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[u].end(); it++)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v = it-&gt;first;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neighbor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w = it-&gt;second;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u-&gt;v the weight of the edge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[v], v));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55A342DD-1751-4469-B5F6-B2CD1254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56" y="228837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F1CD1E-0C92-45E5-998D-B77E0452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3DD146-88B8-4FFB-9BD0-0D0B8729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A38D32-F96A-43B7-BE34-6DDBC209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69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13F2B-AF60-4951-9B84-ABEFE024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894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8C5F32-90C8-4B0B-A0B2-CF18E98023D7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956269" y="2678902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E483D0-5C35-4018-9182-96F0E6E74BF3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794344" y="3675852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EEC01-F9C5-404B-8818-87EEC8FAA65F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1396006" y="3609177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6FD9E7-50A4-4894-A932-9331008A3946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2227856" y="2745577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973B80-9199-495D-AAE1-839F804390A3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1464269" y="5357015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140293-C88A-4CFA-89C3-8C6C6A3E426C}"/>
              </a:ext>
            </a:extLst>
          </p:cNvPr>
          <p:cNvCxnSpPr>
            <a:stCxn id="28" idx="7"/>
            <a:endCxn id="26" idx="4"/>
          </p:cNvCxnSpPr>
          <p:nvPr/>
        </p:nvCxnSpPr>
        <p:spPr>
          <a:xfrm flipV="1">
            <a:off x="3297831" y="3675852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79476F-D0AF-4774-A30F-5ABCA07AF0CF}"/>
              </a:ext>
            </a:extLst>
          </p:cNvPr>
          <p:cNvCxnSpPr>
            <a:stCxn id="23" idx="5"/>
            <a:endCxn id="26" idx="1"/>
          </p:cNvCxnSpPr>
          <p:nvPr/>
        </p:nvCxnSpPr>
        <p:spPr>
          <a:xfrm>
            <a:off x="2389781" y="2678902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8">
            <a:extLst>
              <a:ext uri="{FF2B5EF4-FFF2-40B4-BE49-F238E27FC236}">
                <a16:creationId xmlns:a16="http://schemas.microsoft.com/office/drawing/2014/main" id="{3621DEED-5429-4E20-ACE1-D8E723B6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181" y="2745577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7" name="TextBox 49">
            <a:extLst>
              <a:ext uri="{FF2B5EF4-FFF2-40B4-BE49-F238E27FC236}">
                <a16:creationId xmlns:a16="http://schemas.microsoft.com/office/drawing/2014/main" id="{65829705-0506-4D08-B9D9-1D24F910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42" y="433147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8E7F3DF7-77E4-49D8-A2E2-7943F7DE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56" y="42489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9" name="TextBox 51">
            <a:extLst>
              <a:ext uri="{FF2B5EF4-FFF2-40B4-BE49-F238E27FC236}">
                <a16:creationId xmlns:a16="http://schemas.microsoft.com/office/drawing/2014/main" id="{5941D3CB-0A70-4F08-9CD4-C16AF31C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131" y="5357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40" name="TextBox 52">
            <a:extLst>
              <a:ext uri="{FF2B5EF4-FFF2-40B4-BE49-F238E27FC236}">
                <a16:creationId xmlns:a16="http://schemas.microsoft.com/office/drawing/2014/main" id="{C41D8F2C-6B7D-42AA-9BC6-59E98B3B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644" y="44013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D7F6946B-C0DE-4520-AAE3-4C81C758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421" y="3387908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42" name="TextBox 54">
            <a:extLst>
              <a:ext uri="{FF2B5EF4-FFF2-40B4-BE49-F238E27FC236}">
                <a16:creationId xmlns:a16="http://schemas.microsoft.com/office/drawing/2014/main" id="{68FFDB7F-AD81-4891-9ACD-548AF591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094" y="2674140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8A12B440-484E-49E2-883C-FC86BBCF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724" y="185493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6BFC2E-CF6E-4301-83D9-23DD4506810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022945" y="3447253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E3A4C4A1-FC51-4948-A685-E1CAF066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031" y="363000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72565-D835-4524-8C60-C74DB551A555}"/>
              </a:ext>
            </a:extLst>
          </p:cNvPr>
          <p:cNvCxnSpPr>
            <a:stCxn id="25" idx="5"/>
            <a:endCxn id="28" idx="2"/>
          </p:cNvCxnSpPr>
          <p:nvPr/>
        </p:nvCxnSpPr>
        <p:spPr>
          <a:xfrm>
            <a:off x="955989" y="3608897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0">
            <a:extLst>
              <a:ext uri="{FF2B5EF4-FFF2-40B4-BE49-F238E27FC236}">
                <a16:creationId xmlns:a16="http://schemas.microsoft.com/office/drawing/2014/main" id="{043FDADE-883D-43DD-892C-BB553CC8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79" y="406358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8EDD0-8498-4480-B0F7-24DA83E9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1319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981124" y="3309087"/>
          <a:ext cx="397983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561462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225547607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530512331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2158818347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6978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2B2A092D-9F72-4686-9B82-13E726E89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C0316AD-69AF-4D1D-8D98-09A35F80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72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476DA-DE1D-4A76-97E3-2B4B68FED0C8}"/>
              </a:ext>
            </a:extLst>
          </p:cNvPr>
          <p:cNvGrpSpPr/>
          <p:nvPr/>
        </p:nvGrpSpPr>
        <p:grpSpPr>
          <a:xfrm>
            <a:off x="1066800" y="1976643"/>
            <a:ext cx="5403272" cy="2724171"/>
            <a:chOff x="1519381" y="2946461"/>
            <a:chExt cx="5403272" cy="27241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033B89-18B0-4A1F-93E3-513BF04CE24C}"/>
                </a:ext>
              </a:extLst>
            </p:cNvPr>
            <p:cNvSpPr/>
            <p:nvPr/>
          </p:nvSpPr>
          <p:spPr>
            <a:xfrm>
              <a:off x="6465453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D1E8C5-EF28-46E5-BB83-EC9F4ACAC9A6}"/>
                </a:ext>
              </a:extLst>
            </p:cNvPr>
            <p:cNvSpPr/>
            <p:nvPr/>
          </p:nvSpPr>
          <p:spPr>
            <a:xfrm>
              <a:off x="1519381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9B8360-31D1-4536-9EEA-31CB8E47E2E8}"/>
                </a:ext>
              </a:extLst>
            </p:cNvPr>
            <p:cNvSpPr/>
            <p:nvPr/>
          </p:nvSpPr>
          <p:spPr>
            <a:xfrm>
              <a:off x="3860799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C21EC-E553-469D-921B-841DF650E02D}"/>
                </a:ext>
              </a:extLst>
            </p:cNvPr>
            <p:cNvSpPr/>
            <p:nvPr/>
          </p:nvSpPr>
          <p:spPr>
            <a:xfrm>
              <a:off x="5121563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6F36A8-88A7-4F4D-90D2-15F48D21FB99}"/>
                </a:ext>
              </a:extLst>
            </p:cNvPr>
            <p:cNvSpPr/>
            <p:nvPr/>
          </p:nvSpPr>
          <p:spPr>
            <a:xfrm>
              <a:off x="2572325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1D4B3B-D42F-40EE-9F8A-8D451081419D}"/>
                </a:ext>
              </a:extLst>
            </p:cNvPr>
            <p:cNvSpPr/>
            <p:nvPr/>
          </p:nvSpPr>
          <p:spPr>
            <a:xfrm>
              <a:off x="5121563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E27707-2E86-48DC-B7C6-7914EF862EF5}"/>
                </a:ext>
              </a:extLst>
            </p:cNvPr>
            <p:cNvSpPr/>
            <p:nvPr/>
          </p:nvSpPr>
          <p:spPr>
            <a:xfrm>
              <a:off x="2576944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E47EC-60A0-487C-BFEE-B430F55F4C3A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3034144" y="3359727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BB9D7C-1D74-4507-AE7F-BC57F50D3DE8}"/>
                </a:ext>
              </a:extLst>
            </p:cNvPr>
            <p:cNvCxnSpPr/>
            <p:nvPr/>
          </p:nvCxnSpPr>
          <p:spPr>
            <a:xfrm>
              <a:off x="3045689" y="5278148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7AF2D-87F8-45DE-89B8-FCCA62050B20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 flipH="1">
              <a:off x="2800925" y="3588327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D6C30C-965B-4A12-A387-8C35222BE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544" y="3588326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D2FE31-3B01-4C93-9B3A-09A99D3C371B}"/>
                </a:ext>
              </a:extLst>
            </p:cNvPr>
            <p:cNvCxnSpPr>
              <a:cxnSpLocks/>
              <a:stCxn id="10" idx="5"/>
              <a:endCxn id="5" idx="1"/>
            </p:cNvCxnSpPr>
            <p:nvPr/>
          </p:nvCxnSpPr>
          <p:spPr>
            <a:xfrm>
              <a:off x="5511808" y="3521372"/>
              <a:ext cx="1020600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6CB4D3-53BF-436D-A295-F82A5C1D91C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853077" y="4498109"/>
              <a:ext cx="786203" cy="5976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2660E-D283-4215-AF5C-85C2699E0A8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960254" y="3514726"/>
              <a:ext cx="967500" cy="59313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440545-9B5E-401E-BDD7-A2C374FEE19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77599" y="4388295"/>
              <a:ext cx="910919" cy="70742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23645D-3428-49D0-A7A9-E43E978FFAD9}"/>
                </a:ext>
              </a:extLst>
            </p:cNvPr>
            <p:cNvCxnSpPr>
              <a:cxnSpLocks/>
              <a:stCxn id="6" idx="7"/>
              <a:endCxn id="11" idx="3"/>
            </p:cNvCxnSpPr>
            <p:nvPr/>
          </p:nvCxnSpPr>
          <p:spPr>
            <a:xfrm flipV="1">
              <a:off x="1909626" y="3521372"/>
              <a:ext cx="734273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6361E5-6196-497D-A927-71B7B174EE7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96052" y="4431154"/>
              <a:ext cx="931702" cy="67842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0C32AF-8012-4BD0-BEE9-95497DA98FF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262580" y="3521372"/>
              <a:ext cx="925938" cy="6184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9A858-E559-48CC-8CB3-B3A263F94E2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502561" y="4431154"/>
              <a:ext cx="1029847" cy="67661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96B6CB-A909-47DA-BC82-6CB852767F85}"/>
                </a:ext>
              </a:extLst>
            </p:cNvPr>
            <p:cNvSpPr txBox="1"/>
            <p:nvPr/>
          </p:nvSpPr>
          <p:spPr>
            <a:xfrm>
              <a:off x="4053228" y="2946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2067D0-E8A9-4DD2-BF6D-2775864CF70E}"/>
                </a:ext>
              </a:extLst>
            </p:cNvPr>
            <p:cNvSpPr txBox="1"/>
            <p:nvPr/>
          </p:nvSpPr>
          <p:spPr>
            <a:xfrm>
              <a:off x="1853077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17E61-C7B3-4C69-B808-4313B6514E98}"/>
                </a:ext>
              </a:extLst>
            </p:cNvPr>
            <p:cNvSpPr txBox="1"/>
            <p:nvPr/>
          </p:nvSpPr>
          <p:spPr>
            <a:xfrm>
              <a:off x="1777421" y="4844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257232-A479-44C5-B289-423BFC2204D6}"/>
                </a:ext>
              </a:extLst>
            </p:cNvPr>
            <p:cNvSpPr txBox="1"/>
            <p:nvPr/>
          </p:nvSpPr>
          <p:spPr>
            <a:xfrm>
              <a:off x="2491155" y="4061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7EE485-22B4-4D4D-8633-738B614887B8}"/>
                </a:ext>
              </a:extLst>
            </p:cNvPr>
            <p:cNvSpPr txBox="1"/>
            <p:nvPr/>
          </p:nvSpPr>
          <p:spPr>
            <a:xfrm>
              <a:off x="5367543" y="4099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EAEA1-8FA8-4CFA-B409-47E6AB2C4648}"/>
                </a:ext>
              </a:extLst>
            </p:cNvPr>
            <p:cNvSpPr txBox="1"/>
            <p:nvPr/>
          </p:nvSpPr>
          <p:spPr>
            <a:xfrm>
              <a:off x="6065220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696F64-DC59-48A4-9AD3-25233C68F71A}"/>
                </a:ext>
              </a:extLst>
            </p:cNvPr>
            <p:cNvSpPr txBox="1"/>
            <p:nvPr/>
          </p:nvSpPr>
          <p:spPr>
            <a:xfrm>
              <a:off x="6076022" y="478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ED8649-4247-4F75-BB8D-94A627DB3B79}"/>
                </a:ext>
              </a:extLst>
            </p:cNvPr>
            <p:cNvSpPr txBox="1"/>
            <p:nvPr/>
          </p:nvSpPr>
          <p:spPr>
            <a:xfrm>
              <a:off x="4527373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6E9751-3D8D-481A-A7AF-9FC4DDF0A270}"/>
                </a:ext>
              </a:extLst>
            </p:cNvPr>
            <p:cNvSpPr txBox="1"/>
            <p:nvPr/>
          </p:nvSpPr>
          <p:spPr>
            <a:xfrm>
              <a:off x="3980530" y="5301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36BAF9-B401-4C63-9741-C6E9F76AB090}"/>
                </a:ext>
              </a:extLst>
            </p:cNvPr>
            <p:cNvSpPr txBox="1"/>
            <p:nvPr/>
          </p:nvSpPr>
          <p:spPr>
            <a:xfrm>
              <a:off x="3420505" y="34419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3BA1C5-B5BC-4321-9756-A1EF53F09EBF}"/>
                </a:ext>
              </a:extLst>
            </p:cNvPr>
            <p:cNvSpPr txBox="1"/>
            <p:nvPr/>
          </p:nvSpPr>
          <p:spPr>
            <a:xfrm>
              <a:off x="3548725" y="462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91EA1C-BC29-4F9B-A1FD-1FDC9C82329A}"/>
                </a:ext>
              </a:extLst>
            </p:cNvPr>
            <p:cNvSpPr txBox="1"/>
            <p:nvPr/>
          </p:nvSpPr>
          <p:spPr>
            <a:xfrm>
              <a:off x="4403084" y="465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A496A-BE7D-4C7A-AFC5-2504C446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127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11D77E-9F47-4F0F-A023-52856A703C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D877E59-69D5-4ECA-B4A6-5785557FB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4023496A-5B54-4AB8-9A53-559014D55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61300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{};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source: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6003649" y="3504638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B7DD3152-BA71-4C71-A43C-474B8203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4E57A-B9FF-41B0-87FA-A0ED8349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128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CF13A5-9D6F-40C1-B39C-4EB028AF691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C75C526-B808-4CB3-B398-2879C4F9D3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77710150-446A-4E7B-A44D-0FE8663D6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638113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368175" y="3429000"/>
          <a:ext cx="505479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2245849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2053999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DD16E761-72F0-41F7-BC8A-55CE86A1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3E9121E-8261-45A9-87B5-25B2BA99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129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2557D3-684C-4E33-B616-8930FF77364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ACA153E-C813-485C-8014-B84522461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A45941B2-B8C6-414B-A4B8-D072594A5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121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(Recursive)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1390022" y="5624149"/>
            <a:ext cx="39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Path: Recursive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95F6-5387-40D8-A827-5D4C32C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2A5ED-5E97-4745-89DF-A768810F2138}"/>
              </a:ext>
            </a:extLst>
          </p:cNvPr>
          <p:cNvSpPr txBox="1"/>
          <p:nvPr/>
        </p:nvSpPr>
        <p:spPr>
          <a:xfrm>
            <a:off x="4800166" y="1534622"/>
            <a:ext cx="7104837" cy="473975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neighbor 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[neighbor])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(graph, neighbor,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visited))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(graph,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visited);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48663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981124" y="3309087"/>
          <a:ext cx="397983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561462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225547607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530512331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2158818347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6978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2B2A092D-9F72-4686-9B82-13E726E89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25AD2E5-9203-4F0D-98E4-402DF8AC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130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9EB45F-C05C-4F7B-BCCB-5508488218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C336898-316A-4F55-B880-B9490D935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155F5242-83B3-405F-9485-AAC71ACD6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03477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8.2 Dijkstra’s Algorithm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4219217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4597394" y="1492694"/>
          <a:ext cx="6992350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9235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vector&lt;int&gt;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dijkstra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pair&lt;int, int&gt; : distance, node – default priority is first element of pair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priority_queue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&lt;pair&lt;int, int&gt;, vector&lt;pair&lt;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&gt;&gt;, greater&lt;pair&lt;int, int&gt;&gt;&gt;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INT_MAX);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push the source node into </a:t>
                      </a:r>
                      <a:r>
                        <a:rPr lang="en-US" sz="1100" kern="1200" baseline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with 0 priority (0,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(!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pair&lt;int, int&gt;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the front item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curr.second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each neighbor of the current node u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for (auto it=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[u].begin(); it !=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[u].end(); it++)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v = it-&gt;first;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neighbor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w = it-&gt;second;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u-&gt;v the weight of the edge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[v], v));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55A342DD-1751-4469-B5F6-B2CD1254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56" y="228837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F1CD1E-0C92-45E5-998D-B77E0452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3DD146-88B8-4FFB-9BD0-0D0B8729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A38D32-F96A-43B7-BE34-6DDBC209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69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13F2B-AF60-4951-9B84-ABEFE024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894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8C5F32-90C8-4B0B-A0B2-CF18E98023D7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956269" y="2678902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E483D0-5C35-4018-9182-96F0E6E74BF3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794344" y="3675852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EEC01-F9C5-404B-8818-87EEC8FAA65F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1396006" y="3609177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6FD9E7-50A4-4894-A932-9331008A3946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2227856" y="2745577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973B80-9199-495D-AAE1-839F804390A3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1464269" y="5357015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140293-C88A-4CFA-89C3-8C6C6A3E426C}"/>
              </a:ext>
            </a:extLst>
          </p:cNvPr>
          <p:cNvCxnSpPr>
            <a:stCxn id="28" idx="7"/>
            <a:endCxn id="26" idx="4"/>
          </p:cNvCxnSpPr>
          <p:nvPr/>
        </p:nvCxnSpPr>
        <p:spPr>
          <a:xfrm flipV="1">
            <a:off x="3297831" y="3675852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79476F-D0AF-4774-A30F-5ABCA07AF0CF}"/>
              </a:ext>
            </a:extLst>
          </p:cNvPr>
          <p:cNvCxnSpPr>
            <a:stCxn id="23" idx="5"/>
            <a:endCxn id="26" idx="1"/>
          </p:cNvCxnSpPr>
          <p:nvPr/>
        </p:nvCxnSpPr>
        <p:spPr>
          <a:xfrm>
            <a:off x="2389781" y="2678902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8">
            <a:extLst>
              <a:ext uri="{FF2B5EF4-FFF2-40B4-BE49-F238E27FC236}">
                <a16:creationId xmlns:a16="http://schemas.microsoft.com/office/drawing/2014/main" id="{3621DEED-5429-4E20-ACE1-D8E723B6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181" y="2745577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7" name="TextBox 49">
            <a:extLst>
              <a:ext uri="{FF2B5EF4-FFF2-40B4-BE49-F238E27FC236}">
                <a16:creationId xmlns:a16="http://schemas.microsoft.com/office/drawing/2014/main" id="{65829705-0506-4D08-B9D9-1D24F910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42" y="433147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8E7F3DF7-77E4-49D8-A2E2-7943F7DE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56" y="42489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9" name="TextBox 51">
            <a:extLst>
              <a:ext uri="{FF2B5EF4-FFF2-40B4-BE49-F238E27FC236}">
                <a16:creationId xmlns:a16="http://schemas.microsoft.com/office/drawing/2014/main" id="{5941D3CB-0A70-4F08-9CD4-C16AF31C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131" y="5357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40" name="TextBox 52">
            <a:extLst>
              <a:ext uri="{FF2B5EF4-FFF2-40B4-BE49-F238E27FC236}">
                <a16:creationId xmlns:a16="http://schemas.microsoft.com/office/drawing/2014/main" id="{C41D8F2C-6B7D-42AA-9BC6-59E98B3B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644" y="44013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D7F6946B-C0DE-4520-AAE3-4C81C758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421" y="3387908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42" name="TextBox 54">
            <a:extLst>
              <a:ext uri="{FF2B5EF4-FFF2-40B4-BE49-F238E27FC236}">
                <a16:creationId xmlns:a16="http://schemas.microsoft.com/office/drawing/2014/main" id="{68FFDB7F-AD81-4891-9ACD-548AF591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094" y="2674140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8A12B440-484E-49E2-883C-FC86BBCF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724" y="185493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6BFC2E-CF6E-4301-83D9-23DD4506810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022945" y="3447253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E3A4C4A1-FC51-4948-A685-E1CAF066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031" y="363000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72565-D835-4524-8C60-C74DB551A555}"/>
              </a:ext>
            </a:extLst>
          </p:cNvPr>
          <p:cNvCxnSpPr>
            <a:stCxn id="25" idx="5"/>
            <a:endCxn id="28" idx="2"/>
          </p:cNvCxnSpPr>
          <p:nvPr/>
        </p:nvCxnSpPr>
        <p:spPr>
          <a:xfrm>
            <a:off x="955989" y="3608897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0">
            <a:extLst>
              <a:ext uri="{FF2B5EF4-FFF2-40B4-BE49-F238E27FC236}">
                <a16:creationId xmlns:a16="http://schemas.microsoft.com/office/drawing/2014/main" id="{043FDADE-883D-43DD-892C-BB553CC8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79" y="406358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6FB5E-9C50-4305-A44D-064DE4A9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173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5CD9B-FDB8-4C5A-B064-47E9EDEF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0796D8-A32E-486E-8E88-D0212D201F7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5F3D1D-4319-4F01-85B1-FFA42A5A3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E9F0E049-F5FF-4DA3-B250-5AC88AE31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583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879C4D-D4DA-4D29-A954-3D7054698954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6A27D4-B694-4AC8-A4AA-E59A8928A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82C3FFE-96D8-48E4-B148-F424DA7D03EB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269EC91-8DB8-4CE5-A5FB-B5BA5A4617BC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FBB249-072E-4DA9-8309-3BE98072FEBF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BDA2D20-5ADB-4A37-BA56-6C10DFAD0CFC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C126392-7B71-412D-A884-AA6264D1DB42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855036E-323C-49B4-BDFF-7A49CA0212A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5EB5F5-228C-473A-AED7-640092C79A62}"/>
                  </a:ext>
                </a:extLst>
              </p:cNvPr>
              <p:cNvCxnSpPr>
                <a:cxnSpLocks/>
                <a:stCxn id="86" idx="7"/>
                <a:endCxn id="85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7BE20CB-79BF-487D-A955-7383E44D4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B40E8D0-F4F6-4DC4-B55C-3F103D796015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883EB24-1B44-4A39-8106-43B3AA0619F5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62FB5B3-987D-4C68-A2B9-F832E39DB77A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18F0E64-A9F0-4BE4-ADAE-F9CA85EEC070}"/>
                  </a:ext>
                </a:extLst>
              </p:cNvPr>
              <p:cNvCxnSpPr>
                <a:cxnSpLocks/>
                <a:endCxn id="88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A162AF3-65D1-4B23-9C41-4B613FD2BFC7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976816-F112-4BE3-B4B5-45BECE49FF9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7BD093-A1E1-4D6E-88CC-4A551A7DB0E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064CCA-E57A-4F9B-835E-8989A2260CF6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C90A2F-87BC-4245-A20D-604FE1EF3233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8A5C307-0065-4EBF-B4B4-AC6ED279E276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D21EB5-1E98-42C5-9FCC-B35C771CB366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2B0580-DE52-4753-9DBE-4B4F607A8919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8A79A-5F56-4309-8F0A-E3DC0C96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14DAD19-2C33-40E0-B391-6908740DA7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AC32727-5AFA-4F37-BF2F-28607B02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0B94DB19-AAFC-4B45-B9C6-745175959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59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1980069" y="2401739"/>
            <a:ext cx="5374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will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EF3DB2-1780-4E0D-9154-EDD5BB27269E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01F737-4714-4D0A-8C38-125279EEC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28212D6-4AC8-4FEE-A319-1A31C227FDF5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E0C156-E58C-469B-9EDD-458E144F07D1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AA444F-5C7F-41A1-8425-0CB34A29BD30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7C48E91-1100-4ABA-BA3B-35B4C08856AD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47F890-71BB-4A81-9A80-69D426E0C53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4B35C3-0273-4C91-B86C-7458E5E5106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BC364CA-D362-4FCA-84AB-604C0AC7CC20}"/>
                  </a:ext>
                </a:extLst>
              </p:cNvPr>
              <p:cNvCxnSpPr>
                <a:cxnSpLocks/>
                <a:stCxn id="63" idx="7"/>
                <a:endCxn id="6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1A75A97-CC65-47D7-B9D6-F5DC22AFB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892E0FD-28CF-4C8E-95B9-4E9E2775656E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AE9AEFD-EFB8-4FB2-B9B6-928C108B4DCE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504F683-4AD0-402F-8BC6-3FD9EDE2CB01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C0AB48D-62EE-48A5-8059-471B4BF53585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2A8C1EB-7221-4A7F-982F-216F18200485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1996DA-8E2A-4583-A665-EE7FDABB34B6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BEEBE4-1C0E-4827-907B-D50350DC7C9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41CC0-6A1D-4408-9C33-4CF264C91852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36E5C5-3C2E-4028-B84E-BF219D6C213D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4BBE0-36DB-4EA5-9AC3-80584E75E564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9CC4C-9973-4C4D-956D-5FFC6C8A191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4789DD8-B1A6-4303-B811-62D7D83D483E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9C2FB19-2EEE-4631-A31E-81968D41B290}"/>
              </a:ext>
            </a:extLst>
          </p:cNvPr>
          <p:cNvSpPr/>
          <p:nvPr/>
        </p:nvSpPr>
        <p:spPr>
          <a:xfrm>
            <a:off x="4499330" y="5105261"/>
            <a:ext cx="5374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might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F536-C094-4386-B960-636E8000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46A89F-E26E-4CAF-950F-43068771E6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9C4AE25-1AE1-4A42-840D-59DEA6827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Logo COP3530">
              <a:extLst>
                <a:ext uri="{FF2B5EF4-FFF2-40B4-BE49-F238E27FC236}">
                  <a16:creationId xmlns:a16="http://schemas.microsoft.com/office/drawing/2014/main" id="{E68A279F-B95C-42C4-B4E7-BEE6F52D1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687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478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825004" y="2706827"/>
            <a:ext cx="51731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Algorithm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Graphs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Bellman Ford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Floyd-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Warshall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pair shortest paths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A* Search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93843-0F1B-439F-B2C3-7214971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0C0F4B-531A-4939-B971-B802822C5B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AF9A0F7-87E2-4662-8299-CDFDA46E6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5AA3376-76A4-4488-B525-7CBAB7E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00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152857" cy="475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Specify a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vertex,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arrays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sets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the vertices for which we have computed the shortest distance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 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be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empty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V-S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the vertices we still need to process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V-S by placing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vertices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 it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shortest distance from s to v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’s will be set to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infinity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 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which will be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p[v]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predecessor of v in the path from s to v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p[v]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’s will be set to -1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4343A3-B3F0-481F-AEF3-03CCB7573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32AB92-2E62-4114-8F77-F7F1C8CDC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EA69EA-1607-4C6B-A31E-026C40223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BC1215-05A5-4388-B40D-51D3F48E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82E91C-12AB-4B8A-ADB8-F9DD36D49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BF32B0-4EC1-4F38-BD60-9D72321C193D}"/>
              </a:ext>
            </a:extLst>
          </p:cNvPr>
          <p:cNvCxnSpPr>
            <a:stCxn id="21" idx="3"/>
            <a:endCxn id="22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01B2FE-E6B9-4B09-9013-DC64A994C2F7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5C2040-1AC5-43FE-969C-4FF30C49388B}"/>
              </a:ext>
            </a:extLst>
          </p:cNvPr>
          <p:cNvCxnSpPr>
            <a:stCxn id="24" idx="7"/>
            <a:endCxn id="23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B2127A-9D93-4E07-92D2-59D3CD7D7506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6D455-DDBA-498A-85C7-D387225698B2}"/>
              </a:ext>
            </a:extLst>
          </p:cNvPr>
          <p:cNvCxnSpPr>
            <a:stCxn id="25" idx="2"/>
            <a:endCxn id="24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2498E-3177-4DED-B141-F24533025BD9}"/>
              </a:ext>
            </a:extLst>
          </p:cNvPr>
          <p:cNvCxnSpPr>
            <a:stCxn id="25" idx="7"/>
            <a:endCxn id="23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214FDD-9556-4A7D-98B7-39D31F55B530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8">
            <a:extLst>
              <a:ext uri="{FF2B5EF4-FFF2-40B4-BE49-F238E27FC236}">
                <a16:creationId xmlns:a16="http://schemas.microsoft.com/office/drawing/2014/main" id="{EB3C986C-4DFD-4DEE-9888-DD623BC8F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16B98A38-DC38-4FEA-8C41-FDDB76E1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C3CD057A-84C9-4E43-9606-C8EB7CBC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6" name="TextBox 51">
            <a:extLst>
              <a:ext uri="{FF2B5EF4-FFF2-40B4-BE49-F238E27FC236}">
                <a16:creationId xmlns:a16="http://schemas.microsoft.com/office/drawing/2014/main" id="{E122CCB0-FB54-48CE-AD9D-5875A81E5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37" name="TextBox 52">
            <a:extLst>
              <a:ext uri="{FF2B5EF4-FFF2-40B4-BE49-F238E27FC236}">
                <a16:creationId xmlns:a16="http://schemas.microsoft.com/office/drawing/2014/main" id="{F4633DE4-9983-4597-A5AE-6730C31B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38" name="TextBox 53">
            <a:extLst>
              <a:ext uri="{FF2B5EF4-FFF2-40B4-BE49-F238E27FC236}">
                <a16:creationId xmlns:a16="http://schemas.microsoft.com/office/drawing/2014/main" id="{DE4A1E58-56C8-4E20-8F7B-F19786E9A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39" name="TextBox 54">
            <a:extLst>
              <a:ext uri="{FF2B5EF4-FFF2-40B4-BE49-F238E27FC236}">
                <a16:creationId xmlns:a16="http://schemas.microsoft.com/office/drawing/2014/main" id="{C3ED7787-B77A-4619-815E-66D68EA0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F7EDDDE4-837E-43AE-8BA0-997EA3E6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33576B-586E-4FBC-AF88-ADA2C5DE7DAD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9">
            <a:extLst>
              <a:ext uri="{FF2B5EF4-FFF2-40B4-BE49-F238E27FC236}">
                <a16:creationId xmlns:a16="http://schemas.microsoft.com/office/drawing/2014/main" id="{65655BDB-5AFE-4B1A-916F-E74FE863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3ADD7B-3B57-496A-B88F-1ADDE693FA35}"/>
              </a:ext>
            </a:extLst>
          </p:cNvPr>
          <p:cNvCxnSpPr>
            <a:stCxn id="22" idx="5"/>
            <a:endCxn id="25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0">
            <a:extLst>
              <a:ext uri="{FF2B5EF4-FFF2-40B4-BE49-F238E27FC236}">
                <a16:creationId xmlns:a16="http://schemas.microsoft.com/office/drawing/2014/main" id="{34617AED-ED2F-489E-BD8D-F74A1606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1915-2213-4203-A506-93E1943E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ED298A-4356-480A-99C8-3904B92FEAD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78589F2-B16C-404B-9C1E-F52C144E3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794948B1-DC8E-4E25-B7EA-3A3637F25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55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B76B-C2FC-425F-9D23-88AEF2FF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AB9700-9535-4B50-99BD-F9D7C6E132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AC9B9F-1C8D-47FA-AE9B-82D4341D2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73983906-B896-4D5B-9A2A-342B17565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82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>
                <a:solidFill>
                  <a:srgbClr val="000000"/>
                </a:solidFill>
                <a:latin typeface="Gotham Bold" pitchFamily="50" charset="0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32F06-CF28-4C33-98A8-B08C35EED42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CC71D6-4469-4952-B998-5225FBFB8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7B0398C-B357-4783-BE9B-DBAD884E2B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5B787-CD7A-4A58-B833-7C1170AB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Start with vertex that has minimum distance in d[v], i.e. 0 and add to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85301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415609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55964" y="5245309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64EE9-8D39-427F-B219-9090A6F439B7}"/>
              </a:ext>
            </a:extLst>
          </p:cNvPr>
          <p:cNvSpPr txBox="1"/>
          <p:nvPr/>
        </p:nvSpPr>
        <p:spPr>
          <a:xfrm>
            <a:off x="7452324" y="5541421"/>
            <a:ext cx="89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181783-B7F4-4CF4-A504-C50DFD90485E}"/>
              </a:ext>
            </a:extLst>
          </p:cNvPr>
          <p:cNvCxnSpPr/>
          <p:nvPr/>
        </p:nvCxnSpPr>
        <p:spPr>
          <a:xfrm flipV="1">
            <a:off x="7935077" y="5517216"/>
            <a:ext cx="225947" cy="9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70BC23-C0A9-4851-A3AF-A7CE8D0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C111F6-A6A5-461E-AC15-1B62942B05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50F0640-4EDE-42DA-B562-73E38B4B8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2F852737-900D-446C-B5E4-935E6A693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9936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update distances based on relaxation*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47E394-61C4-4431-BC8A-076FBA5DF87F}"/>
              </a:ext>
            </a:extLst>
          </p:cNvPr>
          <p:cNvSpPr/>
          <p:nvPr/>
        </p:nvSpPr>
        <p:spPr>
          <a:xfrm>
            <a:off x="5053257" y="6030981"/>
            <a:ext cx="6096000" cy="716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Relaxation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&gt;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72827F-729F-4E19-95AA-28E5B7E1C21D}"/>
              </a:ext>
            </a:extLst>
          </p:cNvPr>
          <p:cNvSpPr/>
          <p:nvPr/>
        </p:nvSpPr>
        <p:spPr>
          <a:xfrm>
            <a:off x="7585301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4365BD-0D55-410F-8F11-75171AD0756F}"/>
              </a:ext>
            </a:extLst>
          </p:cNvPr>
          <p:cNvSpPr/>
          <p:nvPr/>
        </p:nvSpPr>
        <p:spPr>
          <a:xfrm>
            <a:off x="11415609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459C77-883E-44AC-A9C8-B1C87EAA74F2}"/>
              </a:ext>
            </a:extLst>
          </p:cNvPr>
          <p:cNvSpPr/>
          <p:nvPr/>
        </p:nvSpPr>
        <p:spPr>
          <a:xfrm>
            <a:off x="10955964" y="5245309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73D8-12A7-445C-B30A-E040486D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26841D-C1A8-4822-8CB9-D6171C6D039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5B37708-4F30-4D38-9BAC-B59EFA4A9B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559BEB0F-2922-4665-BA0B-B535B54FE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49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update distances based on relaxation*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D624F6-3406-4539-9B32-8B511DFBBDAE}"/>
              </a:ext>
            </a:extLst>
          </p:cNvPr>
          <p:cNvSpPr/>
          <p:nvPr/>
        </p:nvSpPr>
        <p:spPr>
          <a:xfrm>
            <a:off x="5053257" y="6030981"/>
            <a:ext cx="6096000" cy="716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Relaxation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&gt;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EED5E-57D5-447D-91E8-34A72C0D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F4D49-92EC-4C96-873D-19D0BDDB09E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08108FF-3FF4-42E7-BB10-04C792BBB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E4A208A-1018-40CC-A533-0CA4A86B8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4236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0 is now done. Next, repeat the process picking the minimum element in d[v] that has not been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507FA-7DA2-4F02-A593-71E4BA12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E1FCE2-12E5-45D3-8DAF-4572A7C188F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3A64029-0447-429D-BD6C-A23E2DC65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2F4C5469-073E-4153-B4BB-F6960D449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882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22F0-5906-4784-83D2-E2D0B8E3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D00850-222F-4354-9536-64AFF79B08F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32F9FD4-264F-4B08-87D9-4A219E075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D5352C0-1EF9-4D65-B5E4-9B80F46F9A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86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1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333A-3AD8-4150-BDDD-2473AC3E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69E79F-E3FC-43CE-BE21-A7C9229A974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27C18A-1921-4862-B5D8-3395B19705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6A966CB9-1C46-4175-A7E9-FF9B494EC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084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1 is now done. Next, repeat the process picking the minimum element in d[v] that has not been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81B29-C848-43DF-A3DD-91273EDF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84E0C3-DB8E-4DE0-8BEA-958148B13E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ACAE116-7CF2-4BA1-AA36-8523147B4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940E123D-78C8-417A-AE51-89266F179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37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8CD22-D0A0-4413-A30C-9C1FA9F8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C4D2E2-5877-4A74-B0B0-5F7D004119B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3EFE7D8-18B4-464F-AC1E-4F1E5FB15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B473D3C5-ED1E-4F2E-91BC-B307F5BD7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799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3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9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9EB80-7280-4051-84CC-2078E611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381A57-88AB-43EC-9D5D-15DC798807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07088D9-890E-44F4-90E6-42E9BD29D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3DF1AD48-E188-4ACE-A5C5-80575DE1E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58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3 is now done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2717F-EA20-4C18-BF14-578B889A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1B79E1-4577-4443-98FB-B6472620F0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3B31F3B-3DE5-4F1F-8B74-4C851179C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267A77B-FC30-48D5-8168-7CCB9FAE7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14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94828" y="1587824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Graphs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Terminology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Types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Graph Implementations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Adjacency Matrix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Adjacency List</a:t>
            </a:r>
          </a:p>
          <a:p>
            <a:pPr marL="640080"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48640" marR="0" lvl="1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501D5C-865F-4336-A0A1-C6DDFE5E772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F523855-47F7-4FDF-B78B-B40EBCE97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DCBB6E78-6940-46DD-BDBF-FDFBD933F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41DB6-BAF7-4FEC-9D89-771EE193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Next, repeat the process picking the minimum element in d[v] that has not been computed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7F147-CB23-43CA-AB0A-AC63E9C7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A6A2F7-8BF0-476A-8E9D-1D8E6548733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5B3F228-EDB5-453A-9C53-32FA10029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5CFE697-A3B1-48AB-AF35-4FD94938E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23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EF90B-975C-4AFA-9F91-4CC7A9BA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2966A6-B2B8-45CB-BF59-0EACBC382BE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EFF2227-8932-4039-85DE-3F22922E7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0585490C-5DF0-4E86-AB62-2023D9637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6084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2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3D8B-2989-4F66-95E0-A9EB54D5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007798-60FE-4033-9CAB-42B09B09CEA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A96FCDD-6F15-4368-B5F0-F42908EA4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49292A9-8DFA-45A2-9A9E-3DBD4A6B4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7654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2 is now done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593C-622E-4015-88E5-F4C05F29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A17A1A-7736-4702-9E8A-C97EC8457E6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7F2AB82-CE0D-48AE-B5E5-090C067D2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B21F9AE-1D2E-4C62-960E-9EFD54A40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855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Next, repeat the process picking the minimum element in d[v] that has not been computed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806FA-C124-4288-8F93-AE91B3C5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520AA6-570F-4AE0-804D-E47C1EFCC04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6CD7CB2-8C38-4F13-A824-7BF45EFBA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B43FCD09-2492-4909-95DC-A06596F4C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642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4. Process edges adjacent to the vertex 4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80A14-F510-4A53-A61F-6D01E185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92E45E-6B25-4F0B-95EE-B1D63B8DB17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0E68E97-A56E-423A-9ADB-877CFF07B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89D9D741-2C92-4F8A-BC8B-8A0DC9ADC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198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4 is now done and V-S is empty. Stop.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B9B2D-8FD2-4FFD-8636-AF3C9006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7959DF-4DDC-4026-A1E4-74DB5C9D1B6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AAB4071-5621-4BBB-9895-2D42FCC6B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84C5616E-0A89-4990-BE05-D2C8AFEC1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67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4 is now done and V-S is empty. Stop.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D1DCA7-C347-4675-BFC4-AF1F00CA32AF}"/>
              </a:ext>
            </a:extLst>
          </p:cNvPr>
          <p:cNvSpPr txBox="1"/>
          <p:nvPr/>
        </p:nvSpPr>
        <p:spPr>
          <a:xfrm>
            <a:off x="3547200" y="6068908"/>
            <a:ext cx="4598796" cy="42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 from 0 to 4: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3 2 4 (Cost: 60)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C8B14-9EE9-4175-9C15-61E9E382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C3074E-5893-4696-8526-58E20F3E853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16AEAA-ABBA-4784-AE3D-B75C2A13E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424E202-FB4E-4C84-ACDD-339D77F3A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214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pic>
        <p:nvPicPr>
          <p:cNvPr id="35" name="Picture 5" descr="Algorithm Dijkstra">
            <a:extLst>
              <a:ext uri="{FF2B5EF4-FFF2-40B4-BE49-F238E27FC236}">
                <a16:creationId xmlns:a16="http://schemas.microsoft.com/office/drawing/2014/main" id="{6CCDBF0B-1BF7-44B9-9E65-FC88DE82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12" y="1840399"/>
            <a:ext cx="7089422" cy="390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5C81D-F06E-4E00-BC90-64D64B1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421B62-0C18-4A21-BAEF-E61FFD089D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A2D84A-D92F-49E6-A165-4CCBAFA1A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6D5C1D0-7B7B-43C6-8368-7C9D7659F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600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91920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(source, 0)  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 other vertices v,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infinity)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While PQ is not empty: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PQ.removeSmallest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Relax all edges from 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Relaxing an edge u → v with weight w: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d[u] + w &lt; d[v]: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d[v] = d[u] + w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p[v] = u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PQ.changePriority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d[v])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13230-AD39-4433-BFAA-C6E223EC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30E530-8411-49DD-B500-1F9758749D2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9BFC32-1E13-4E49-B717-CB6486CC8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6C37EF-1C9E-4717-8836-51CD4324E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644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737208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Announcements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Mentimeter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 (Graphs)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Graph Traversals 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BFS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DFS</a:t>
            </a:r>
            <a:endParaRPr lang="en-US" sz="2400" dirty="0">
              <a:solidFill>
                <a:srgbClr val="EB6E19"/>
              </a:solidFill>
              <a:latin typeface="Gotham Bold" pitchFamily="50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Graph Problems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s-t Path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Cycle in a graph</a:t>
            </a:r>
          </a:p>
          <a:p>
            <a:pPr marL="548640" lvl="1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rgbClr val="EB6E19"/>
              </a:solidFill>
              <a:latin typeface="Gotham Bold" pitchFamily="50" charset="0"/>
            </a:endParaRP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A0F00A-ABAF-44D7-880A-87A5A22B47B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84006B-108F-4F5C-B9E5-D3ED051D7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86DC334-4E28-44D1-A237-AFACCDCE0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0F40B-9D0C-4E12-BE80-9EBF5BC3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91920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(source, 0)  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 other vertices v,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infinity)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While PQ is not empty: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PQ.removeSmallest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Relax all edges from 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Relaxing an edge u → v with weight w: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d[u] + w &lt; d[v]: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d[v] = d[u] + w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p[v] = u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PQ.changePriority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d[v])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B1D0B-D1D7-419E-81E4-734564164878}"/>
              </a:ext>
            </a:extLst>
          </p:cNvPr>
          <p:cNvSpPr/>
          <p:nvPr/>
        </p:nvSpPr>
        <p:spPr>
          <a:xfrm>
            <a:off x="8252432" y="246056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675DF-C390-4876-944E-D7890DDAB050}"/>
              </a:ext>
            </a:extLst>
          </p:cNvPr>
          <p:cNvSpPr/>
          <p:nvPr/>
        </p:nvSpPr>
        <p:spPr>
          <a:xfrm>
            <a:off x="8252432" y="320292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BF835-C031-43DC-9BF6-6228F2DED986}"/>
              </a:ext>
            </a:extLst>
          </p:cNvPr>
          <p:cNvSpPr/>
          <p:nvPr/>
        </p:nvSpPr>
        <p:spPr>
          <a:xfrm>
            <a:off x="8252432" y="538509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7AAD9-45A5-4C49-9DC4-41C465EB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04652-6E7F-4A40-8C50-9FF231ADAA3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EE6580-A2AD-454B-85DC-557698862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BEE51F08-E104-4341-ABAE-C45B9D7C0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004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Properties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11533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Greedy Algorithm: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 vertices in order of best-known distance from source. On visit, relax every edge from the visited vertex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guaranteed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return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correct result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all edges are non-negative.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guaranteed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be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so long as there are no negative edges.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Overall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O(V*log(V) + V*log(V) + E*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E &gt; V, this is just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log V)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a connected graph.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6C365-391A-4A55-AF61-00E459E6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F0E0B1-7B75-4F2E-B184-E781150799D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D2E9D0-A61C-4EF3-A6FE-070D0E269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5BE6C3E-D68E-4D2A-9CA4-0DBB3E744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2573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DE596D-63E9-B613-888F-FB65BF697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1906D-4A08-9267-5087-7F6E5BA96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Properties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3BEA7B-98ED-C828-FF6C-230B183BF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19A7C0C-8876-2784-7A7F-3FFC303070A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D538DD5-99DA-AFF7-7B36-E55C422C6B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EDB50A-0F82-34AC-46FC-762DFD71ED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166888-18C6-1812-61BE-494D5131B49B}"/>
              </a:ext>
            </a:extLst>
          </p:cNvPr>
          <p:cNvSpPr txBox="1"/>
          <p:nvPr/>
        </p:nvSpPr>
        <p:spPr>
          <a:xfrm>
            <a:off x="672353" y="6096513"/>
            <a:ext cx="108472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https://stackoverflow.com/questions/6799172/negative-weights-using-dijkstras-algorithm/679934 4#6799344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https://stackoverflow.com/questions/6799172/negative-weights-using-dijkstras-algorithm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85477A-EE47-C0F5-3F21-440B9F0A9F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291" y="2482743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24507B7-0124-D718-02B9-D90DF17A1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779" y="3413018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039530-1286-9E99-AF82-D7DC710E6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479" y="3413018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Z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2A4C221-0F0A-822A-B402-DBE7BAEE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7358" y="466572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9B69940-CC1B-CFA8-93C0-1AF95D7C97A6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2365024" y="2872988"/>
            <a:ext cx="1110222" cy="60698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2BF4A2B-CD4D-D901-247E-442004E39838}"/>
              </a:ext>
            </a:extLst>
          </p:cNvPr>
          <p:cNvCxnSpPr>
            <a:cxnSpLocks/>
          </p:cNvCxnSpPr>
          <p:nvPr/>
        </p:nvCxnSpPr>
        <p:spPr>
          <a:xfrm>
            <a:off x="2197634" y="3867421"/>
            <a:ext cx="1226532" cy="83729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54DE9A6-D8E3-61D4-973B-134A6D9C18D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426234" y="3641618"/>
            <a:ext cx="2355245" cy="5338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8B0820A-326E-3381-535C-732445C49D23}"/>
              </a:ext>
            </a:extLst>
          </p:cNvPr>
          <p:cNvCxnSpPr>
            <a:stCxn id="14" idx="7"/>
            <a:endCxn id="12" idx="4"/>
          </p:cNvCxnSpPr>
          <p:nvPr/>
        </p:nvCxnSpPr>
        <p:spPr>
          <a:xfrm flipV="1">
            <a:off x="3667603" y="3870218"/>
            <a:ext cx="1342476" cy="862466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39D491C-C6E0-ACC1-65E6-AABF42677E11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>
          <a:xfrm flipH="1" flipV="1">
            <a:off x="3798536" y="2872988"/>
            <a:ext cx="1211543" cy="54003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8">
            <a:extLst>
              <a:ext uri="{FF2B5EF4-FFF2-40B4-BE49-F238E27FC236}">
                <a16:creationId xmlns:a16="http://schemas.microsoft.com/office/drawing/2014/main" id="{11721319-849F-0A8E-72D7-B935CCBEB8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16" y="2939943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0</a:t>
            </a:r>
          </a:p>
        </p:txBody>
      </p:sp>
      <p:sp>
        <p:nvSpPr>
          <p:cNvPr id="23" name="TextBox 49">
            <a:extLst>
              <a:ext uri="{FF2B5EF4-FFF2-40B4-BE49-F238E27FC236}">
                <a16:creationId xmlns:a16="http://schemas.microsoft.com/office/drawing/2014/main" id="{30BB7FF3-D0DE-B4DD-4032-A16714FB2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6234" y="4331736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6" name="TextBox 52">
            <a:extLst>
              <a:ext uri="{FF2B5EF4-FFF2-40B4-BE49-F238E27FC236}">
                <a16:creationId xmlns:a16="http://schemas.microsoft.com/office/drawing/2014/main" id="{B41F3903-5B56-1451-E599-5F158220D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686" y="4382855"/>
            <a:ext cx="633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-200</a:t>
            </a:r>
          </a:p>
        </p:txBody>
      </p:sp>
      <p:sp>
        <p:nvSpPr>
          <p:cNvPr id="27" name="TextBox 53">
            <a:extLst>
              <a:ext uri="{FF2B5EF4-FFF2-40B4-BE49-F238E27FC236}">
                <a16:creationId xmlns:a16="http://schemas.microsoft.com/office/drawing/2014/main" id="{5CCA1186-4FF5-2A89-9AC9-1C3FF73A4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836" y="3331347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</a:t>
            </a:r>
          </a:p>
        </p:txBody>
      </p:sp>
      <p:sp>
        <p:nvSpPr>
          <p:cNvPr id="28" name="TextBox 54">
            <a:extLst>
              <a:ext uri="{FF2B5EF4-FFF2-40B4-BE49-F238E27FC236}">
                <a16:creationId xmlns:a16="http://schemas.microsoft.com/office/drawing/2014/main" id="{3E772C1A-2672-8EB1-91C0-50E28C0F0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990" y="2781315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D7E7C2C9-28A5-8892-66FD-52E09F77A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955195"/>
              </p:ext>
            </p:extLst>
          </p:nvPr>
        </p:nvGraphicFramePr>
        <p:xfrm>
          <a:off x="6680700" y="2767907"/>
          <a:ext cx="483894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982">
                  <a:extLst>
                    <a:ext uri="{9D8B030D-6E8A-4147-A177-3AD203B41FA5}">
                      <a16:colId xmlns:a16="http://schemas.microsoft.com/office/drawing/2014/main" val="62755552"/>
                    </a:ext>
                  </a:extLst>
                </a:gridCol>
                <a:gridCol w="1612982">
                  <a:extLst>
                    <a:ext uri="{9D8B030D-6E8A-4147-A177-3AD203B41FA5}">
                      <a16:colId xmlns:a16="http://schemas.microsoft.com/office/drawing/2014/main" val="2517516905"/>
                    </a:ext>
                  </a:extLst>
                </a:gridCol>
                <a:gridCol w="1612982">
                  <a:extLst>
                    <a:ext uri="{9D8B030D-6E8A-4147-A177-3AD203B41FA5}">
                      <a16:colId xmlns:a16="http://schemas.microsoft.com/office/drawing/2014/main" val="1629766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29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89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15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446159"/>
                  </a:ext>
                </a:extLst>
              </a:tr>
            </a:tbl>
          </a:graphicData>
        </a:graphic>
      </p:graphicFrame>
      <p:sp>
        <p:nvSpPr>
          <p:cNvPr id="49" name="Google Shape;1089;p41">
            <a:extLst>
              <a:ext uri="{FF2B5EF4-FFF2-40B4-BE49-F238E27FC236}">
                <a16:creationId xmlns:a16="http://schemas.microsoft.com/office/drawing/2014/main" id="{C1F81304-43B6-F3DF-7E45-EF986C4CAB87}"/>
              </a:ext>
            </a:extLst>
          </p:cNvPr>
          <p:cNvSpPr txBox="1">
            <a:spLocks/>
          </p:cNvSpPr>
          <p:nvPr/>
        </p:nvSpPr>
        <p:spPr>
          <a:xfrm>
            <a:off x="1211593" y="1469918"/>
            <a:ext cx="9011533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Negative Edges Example: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13492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F9FD61-BBEC-8154-6741-4F504FD73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847E-3C09-B4AD-8356-3CE87AB4F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Properties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038D6E92-B3BC-D715-2AC7-7E4582B8A53C}"/>
              </a:ext>
            </a:extLst>
          </p:cNvPr>
          <p:cNvSpPr txBox="1">
            <a:spLocks/>
          </p:cNvSpPr>
          <p:nvPr/>
        </p:nvSpPr>
        <p:spPr>
          <a:xfrm>
            <a:off x="1211593" y="1469918"/>
            <a:ext cx="9011533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Negative Edges Example: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CF5099-F963-2492-39B0-9201F0612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42641EB-F7D2-2094-2B6E-E3FA2B16675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230006B-16CF-9608-88B1-0CA59E5287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848555A4-D29F-6F17-3DE8-7CD34783A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958C5D-4938-CF24-F1CA-5FF9368FB574}"/>
              </a:ext>
            </a:extLst>
          </p:cNvPr>
          <p:cNvSpPr txBox="1"/>
          <p:nvPr/>
        </p:nvSpPr>
        <p:spPr>
          <a:xfrm>
            <a:off x="672353" y="6096513"/>
            <a:ext cx="108472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https://stackoverflow.com/questions/6799172/negative-weights-using-dijkstras-algorithm/679934 4#6799344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https://stackoverflow.com/questions/6799172/negative-weights-using-dijkstras-algorithm</a:t>
            </a:r>
            <a:r>
              <a:rPr lang="en-US" sz="14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AAF47DD-56A7-5CD1-7723-188E6437F1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8291" y="2482743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Y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C464844-5961-683C-82EE-20B0487E0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779" y="3413018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X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7EC8FA-8BD3-4FCD-D64C-D2E4F5D2E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1479" y="3413018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Z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D16EEF-2290-E069-CDCA-4B008DB19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7358" y="466572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W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58047D7-B9AF-A5E4-F785-BDE4CE212F3C}"/>
              </a:ext>
            </a:extLst>
          </p:cNvPr>
          <p:cNvCxnSpPr>
            <a:cxnSpLocks/>
            <a:stCxn id="11" idx="7"/>
            <a:endCxn id="10" idx="3"/>
          </p:cNvCxnSpPr>
          <p:nvPr/>
        </p:nvCxnSpPr>
        <p:spPr>
          <a:xfrm flipV="1">
            <a:off x="2365024" y="2872988"/>
            <a:ext cx="1110222" cy="60698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0DEBDF-F2B9-BABA-5404-394C5A46C61C}"/>
              </a:ext>
            </a:extLst>
          </p:cNvPr>
          <p:cNvCxnSpPr>
            <a:cxnSpLocks/>
          </p:cNvCxnSpPr>
          <p:nvPr/>
        </p:nvCxnSpPr>
        <p:spPr>
          <a:xfrm>
            <a:off x="2197634" y="3867421"/>
            <a:ext cx="1226532" cy="83729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47112D0-893C-6131-BF20-B4ACC0611222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2426234" y="3641618"/>
            <a:ext cx="2355245" cy="53389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F9C401-B065-C8CC-DE6E-D4CC70C94C33}"/>
              </a:ext>
            </a:extLst>
          </p:cNvPr>
          <p:cNvCxnSpPr>
            <a:stCxn id="14" idx="7"/>
            <a:endCxn id="12" idx="4"/>
          </p:cNvCxnSpPr>
          <p:nvPr/>
        </p:nvCxnSpPr>
        <p:spPr>
          <a:xfrm flipV="1">
            <a:off x="3667603" y="3870218"/>
            <a:ext cx="1342476" cy="862466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A556A44-F354-7AED-C26E-85911F63BE7F}"/>
              </a:ext>
            </a:extLst>
          </p:cNvPr>
          <p:cNvCxnSpPr>
            <a:cxnSpLocks/>
            <a:stCxn id="12" idx="0"/>
            <a:endCxn id="10" idx="5"/>
          </p:cNvCxnSpPr>
          <p:nvPr/>
        </p:nvCxnSpPr>
        <p:spPr>
          <a:xfrm flipH="1" flipV="1">
            <a:off x="3798536" y="2872988"/>
            <a:ext cx="1211543" cy="54003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48">
            <a:extLst>
              <a:ext uri="{FF2B5EF4-FFF2-40B4-BE49-F238E27FC236}">
                <a16:creationId xmlns:a16="http://schemas.microsoft.com/office/drawing/2014/main" id="{3F3BF910-7EDA-A478-E8CF-C31ACCE45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4216" y="2939943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0</a:t>
            </a:r>
          </a:p>
        </p:txBody>
      </p:sp>
      <p:sp>
        <p:nvSpPr>
          <p:cNvPr id="23" name="TextBox 49">
            <a:extLst>
              <a:ext uri="{FF2B5EF4-FFF2-40B4-BE49-F238E27FC236}">
                <a16:creationId xmlns:a16="http://schemas.microsoft.com/office/drawing/2014/main" id="{8C0C0BD0-E085-A5C3-3B6E-9E43DD4B2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6234" y="4331736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6" name="TextBox 52">
            <a:extLst>
              <a:ext uri="{FF2B5EF4-FFF2-40B4-BE49-F238E27FC236}">
                <a16:creationId xmlns:a16="http://schemas.microsoft.com/office/drawing/2014/main" id="{738D31DF-02EC-5A95-54DB-96C9716A0D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4686" y="4382855"/>
            <a:ext cx="63350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-200</a:t>
            </a:r>
          </a:p>
        </p:txBody>
      </p:sp>
      <p:sp>
        <p:nvSpPr>
          <p:cNvPr id="27" name="TextBox 53">
            <a:extLst>
              <a:ext uri="{FF2B5EF4-FFF2-40B4-BE49-F238E27FC236}">
                <a16:creationId xmlns:a16="http://schemas.microsoft.com/office/drawing/2014/main" id="{AAACA2F3-91B5-D914-98B7-979AF96AB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6836" y="3331347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</a:t>
            </a:r>
          </a:p>
        </p:txBody>
      </p:sp>
      <p:sp>
        <p:nvSpPr>
          <p:cNvPr id="28" name="TextBox 54">
            <a:extLst>
              <a:ext uri="{FF2B5EF4-FFF2-40B4-BE49-F238E27FC236}">
                <a16:creationId xmlns:a16="http://schemas.microsoft.com/office/drawing/2014/main" id="{DB179622-7145-2116-1027-A55F81644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990" y="2781315"/>
            <a:ext cx="29687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C23BA1F3-2C6D-5659-10AA-AD8C4B308145}"/>
              </a:ext>
            </a:extLst>
          </p:cNvPr>
          <p:cNvGraphicFramePr>
            <a:graphicFrameLocks noGrp="1"/>
          </p:cNvGraphicFramePr>
          <p:nvPr/>
        </p:nvGraphicFramePr>
        <p:xfrm>
          <a:off x="6680700" y="2767907"/>
          <a:ext cx="483894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2982">
                  <a:extLst>
                    <a:ext uri="{9D8B030D-6E8A-4147-A177-3AD203B41FA5}">
                      <a16:colId xmlns:a16="http://schemas.microsoft.com/office/drawing/2014/main" val="62755552"/>
                    </a:ext>
                  </a:extLst>
                </a:gridCol>
                <a:gridCol w="1612982">
                  <a:extLst>
                    <a:ext uri="{9D8B030D-6E8A-4147-A177-3AD203B41FA5}">
                      <a16:colId xmlns:a16="http://schemas.microsoft.com/office/drawing/2014/main" val="2517516905"/>
                    </a:ext>
                  </a:extLst>
                </a:gridCol>
                <a:gridCol w="1612982">
                  <a:extLst>
                    <a:ext uri="{9D8B030D-6E8A-4147-A177-3AD203B41FA5}">
                      <a16:colId xmlns:a16="http://schemas.microsoft.com/office/drawing/2014/main" val="1629766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8295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3894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Z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1568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3446159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3A2CC00-5FE1-BCD7-203F-6E6D632F93B0}"/>
                  </a:ext>
                </a:extLst>
              </p14:cNvPr>
              <p14:cNvContentPartPr/>
              <p14:nvPr/>
            </p14:nvContentPartPr>
            <p14:xfrm>
              <a:off x="1562040" y="2279520"/>
              <a:ext cx="9569880" cy="32007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3A2CC00-5FE1-BCD7-203F-6E6D632F93B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552680" y="2270160"/>
                <a:ext cx="9588600" cy="321948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52A4D5C-F17E-9E7E-2BC6-D1D13C47F98C}"/>
              </a:ext>
            </a:extLst>
          </p:cNvPr>
          <p:cNvSpPr txBox="1"/>
          <p:nvPr/>
        </p:nvSpPr>
        <p:spPr>
          <a:xfrm>
            <a:off x="6481415" y="4922191"/>
            <a:ext cx="528826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  <a:latin typeface="Consolas" panose="020B0609020204030204" pitchFamily="49" charset="0"/>
              </a:rPr>
              <a:t>But shortest path between X to Y should be -189; Once at Z we assume the current distance is the shortest distance to reach Z at that point</a:t>
            </a:r>
          </a:p>
        </p:txBody>
      </p:sp>
    </p:spTree>
    <p:extLst>
      <p:ext uri="{BB962C8B-B14F-4D97-AF65-F5344CB8AC3E}">
        <p14:creationId xmlns:p14="http://schemas.microsoft.com/office/powerpoint/2010/main" val="18807085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1C33C-3F85-48B0-8C39-D8DB2B3D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C1BD6E-AA16-43EA-BA38-DD35988FEB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8DBBA7-AD65-4AB7-82B9-270AEF791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5CB1524-8A50-49E2-A475-FB5041BF6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62428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6500650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Spanning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7032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spanning tree is a subset of the edges of a graph such that there is only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one edge between each vertex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vertices are connected. The tree is connected and acyclic.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cost of a spanning tree is the sum of the weights of the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Minimum spanning tree is the spanning tree with the smallest cost.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Spanning tree with N vertices will have N-1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Used in networks, laying wires for electricity/telephones, routing for internet connections, etc.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24146" y="1573439"/>
            <a:ext cx="2782054" cy="2942071"/>
            <a:chOff x="5158154" y="1676399"/>
            <a:chExt cx="2079942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pic>
        <p:nvPicPr>
          <p:cNvPr id="5" name="Graphic 4" descr="Treasure Map">
            <a:extLst>
              <a:ext uri="{FF2B5EF4-FFF2-40B4-BE49-F238E27FC236}">
                <a16:creationId xmlns:a16="http://schemas.microsoft.com/office/drawing/2014/main" id="{1EA8FAA2-00AB-40C5-A01F-8A8663BCF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629" y="4786283"/>
            <a:ext cx="1706592" cy="17065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141A2-B7B9-4629-A91F-41D1A8D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2F44B0-A2F7-4E75-8F42-B35BDC5FC9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E396815-5D3D-4DEA-9F8A-AACA19750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6F0672C6-D93B-42C3-974C-8E9589D07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0968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– Prim’s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4AAB39-5ABB-4493-B02E-854235B99C9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521B39-F94F-46B5-A848-F26551102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9F03A06C-7638-48A3-A217-ABC67B30D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26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70326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Prims algorithm analyzes all the connections between vertices and finds the set with minimum total weight that makes the graph connected.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vertices are divided into two sets: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S, the set of vertices in the spanning tree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V-S, the remaining vertices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Next, we choose the edge with the smallest weight that connects a vertex in S to a vertex in V-S and add it to the minimum spanning tree.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24146" y="1573439"/>
            <a:ext cx="2782054" cy="2942071"/>
            <a:chOff x="5158154" y="1676399"/>
            <a:chExt cx="2079942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5DBF1-5C9E-4C42-9538-686C0E60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F4E7EA-C068-45C2-9F7E-4A521BBF51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8B9BA0F-76CA-4CE6-9F55-3CC04820D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0B24E730-1D1E-4546-926B-3856AD187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34859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DC7025-1F62-48BC-A714-925CB369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C4A8EC-A6FF-44AB-B3AB-1140CC220FF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67103FB-6B4E-4B0A-BF46-5DC453219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4A190E2D-5B8F-4D73-BF08-55BCDCFA0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46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Problems on Stepik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E890C-D557-4057-8FCB-F4DC097072B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A52F30-DE28-49DB-B363-C33B9884C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7255020-B8DD-457F-9F07-4935D92394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355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8589-1780-40A4-9ED5-487ECB3C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476B72-9690-4DF9-8ABD-A1C6EEC9222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66D5BA0-5A23-4297-960B-C891F8474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859884F9-7D81-4A59-8B5D-36DD877DA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61551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CD257-9253-4E14-8880-61F1AF5C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33585F-9E85-480B-BC0A-5DF28DDF9AC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C845B62-52EF-4E87-B765-58F214919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7F94D2BC-FCAE-4E23-A959-1761F4A54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201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315D5-C7BC-4319-84E5-EA010F1F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A9E386-495F-4C07-B64D-54493E24FDF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94CAF5F-2086-418E-8208-E58CC27F8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4717FBD7-A04F-444E-B3A3-5CF572958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2157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A2D35-0522-4734-8CC1-CFC7B7E9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A267F2-DFF5-4152-803D-944B5B48A68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EACDF52-1AA5-47EF-B251-6FC8B4C0E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A46C617B-76F2-4CA3-84B1-223EA0D62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596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1322B-9ECF-4A5E-A691-312716F0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C09F2A-92BF-4DB3-A9D3-62B95CBD080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60F99E5-1EEF-459B-AE50-563B72F3A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06F1322-A536-4628-A914-B694B41DD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59727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528A0E-C014-4A29-B713-56A80BC7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F0F65D-9204-45D7-8B0E-A36B60ACA4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42D1922-B38B-45C5-8B4A-2F9EF8FCA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ECD32CA-124C-4605-8250-437444033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164302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choose the edge with the smallest weight that connects a vertex in S to a vertex in V-S and add it to the minimum spanning tree. Option to pick 1-2 or 4-5. Pick any.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366C-7515-442F-B062-9A9B062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9D0C9D-CD5E-4050-8D44-4E46E14628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85F8DB1-9380-4DE9-9D2D-655029A2B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000B3A01-A3EB-4770-A071-88F3FAAE5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182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4-5.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395BF-D9F5-4B70-B0A4-32BA0A29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0942F6-0650-49BD-A66F-EC36F80530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4A58CD6-B314-4ED5-8F16-0C7F84422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868D90E-165B-4878-B274-CD3AFBCCC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37261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10678-430E-4CA0-B391-E7AE6ED7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166BE9-CFBB-4128-ABD5-6F1C74C1A92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6128BF-2069-487A-856C-1778794C8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1062C05-6F69-48F6-B67A-07F07B106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6506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1-4.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6EF3-2A4B-43FB-873F-8C5699C4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93DA2F-0601-468A-823A-8A0BE663265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E512BA9-57D5-421E-AD6D-AA6871EA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86E8CFA-6630-46D7-BEA0-1733556A59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8763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5053231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48275"/>
              </p:ext>
            </p:extLst>
          </p:nvPr>
        </p:nvGraphicFramePr>
        <p:xfrm>
          <a:off x="5431409" y="1492694"/>
          <a:ext cx="5210466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1046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anyCycle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set&lt;int&gt; visited;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parent(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stack&lt;int&gt;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while(!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for(auto v: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if ((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 {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parent[v] = u;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 if (parent[u] != v)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return true;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16B421-C872-4E60-ACA7-2B338079743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11DAA60-373B-43D2-A52F-73254EF10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1C92C0E4-2EC9-45C2-B8C9-0E032C903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BE927-3B0E-4742-8FD0-B888150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4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 of MST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AA69B-FA74-449E-859C-02CEC597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105CBC-1606-48AA-AA6C-BC514A37A1A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4D49E04-309F-4786-8C97-0DAE360FF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D4F8EE0-302E-4909-BA14-5C66A973D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09876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A14CA3-0EBA-47B4-8DCF-425A021E76C1}"/>
              </a:ext>
            </a:extLst>
          </p:cNvPr>
          <p:cNvSpPr/>
          <p:nvPr/>
        </p:nvSpPr>
        <p:spPr>
          <a:xfrm>
            <a:off x="1306286" y="1887141"/>
            <a:ext cx="81425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undirected, connected, weighted graph 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T, a minimum spanning tree for 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 := 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any vertex in G and add it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j = 1 to n-1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C be the set of edges with one endpoint inside T and one endpoint outside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e be a minimum weight edge in 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Add e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Add the endpoint of e not already in T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End-for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O(EV) or O(E log V) – using priority queues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C4717-D8B0-4CE1-B8D6-1A63047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E3F937-090C-4026-A91F-C6F9767634D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9B8248-A80A-4AFD-9EAD-83B071D61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F9A425A-7141-4FCF-814D-B64B20EB9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25827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344245" y="2521189"/>
            <a:ext cx="11268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– Kruskal’s</a:t>
            </a:r>
          </a:p>
        </p:txBody>
      </p:sp>
    </p:spTree>
    <p:extLst>
      <p:ext uri="{BB962C8B-B14F-4D97-AF65-F5344CB8AC3E}">
        <p14:creationId xmlns:p14="http://schemas.microsoft.com/office/powerpoint/2010/main" val="20736375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356E3-5050-4053-A470-A3F1A028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D4F4FC0-EA2D-4F95-892E-037AB280296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2918A0D-587F-4E40-B3B3-64F36198F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08D71238-71F1-4E20-8D7F-E198CD3E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467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FEDE5-D3DB-4429-B8A4-49E42E00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611725-E93D-45E7-AA46-9C89D52FD4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DDC47D-DBE9-4068-92E1-8B9FC40E5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EF9DF3A3-A4AE-4FCA-99DE-B3DA1A47DB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675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06FEC-8AE2-4701-97BD-391A8D38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2CC3D2-3B2C-4FE1-8765-8295F806EC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16D5172-DE22-4BBF-A9F4-57C7E1F67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0C6E58EC-8E4A-4ECA-B1A0-D9531AC03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1758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80843-7444-4C51-901C-9E2915E5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762B0-612E-4930-B65B-D52214EEE5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C72160C-807C-4011-B91B-758BE8E36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8444BCC7-91AA-461F-B512-F42B1DD9E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2608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9EF90-DBC6-470F-A5F6-3B250950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33451C-8029-45FE-A46C-F2B7FEF622A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D467C63-D25C-48D6-BAB1-D20EEDF58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BF4D8E12-F27B-44D7-9BC7-1A1269535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39653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98967-A0BD-4014-9A7D-64FE1E70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28E83A-61AB-42F6-9C1A-6CF9583E7E5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0D4BFF5-2B5B-4DA3-8591-C0F8FDBA7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6C7714E-C309-498C-956D-5AC93F2A7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66148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ABB76-2710-4F84-B218-3DD8612E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3AB17A-3173-4DE7-B184-1729D118B79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1D400E8-8663-4DB7-868B-C6917B91C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5A43C109-65F8-47B6-932D-CAAE47341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750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73235"/>
              </p:ext>
            </p:extLst>
          </p:nvPr>
        </p:nvGraphicFramePr>
        <p:xfrm>
          <a:off x="5546939" y="1348918"/>
          <a:ext cx="4351966" cy="53529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5196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3079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#include&lt;set&gt;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baseline="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anyCycle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set&lt;int&gt; visited;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parent(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stack&lt;int&gt;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i=0; i&lt;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 ((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(i)==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while(!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int u =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for(auto v: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if ((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 {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parent[v] = u;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else if (parent[u] != v)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return true;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69B171-13A6-43C8-93D6-12113C95AB6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9BD017C-504E-4D41-A9B6-926FEE6BB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9BF68110-70A5-4D66-B750-BC27E2E28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673A1-4EB3-4FAB-94DE-C70086B2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21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6D730-6BEC-47E0-9012-912BF47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6AA689-087E-47A1-8E92-44E4B397041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88C2DE2-52E9-4ECB-B4A1-91846DDC0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EC3F26C-3BDC-461B-B391-96F9AE6B3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7793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BAC387-AD6D-40C0-A138-DA141EF7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9110D1-D7A9-4E07-850F-541F99247E4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21CDABC-3827-4D01-8949-228B0C277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BDA6BF7-3C22-4553-8E30-43D9C2AA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7214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34B07-B28C-4EC9-B6E9-D3139CC0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30AE0C-0255-4628-B5C1-7C62AA4579B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535AE18-EF60-4E6C-8BF0-59A2D4562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8381123-187D-45DD-AFED-C1CBECA32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445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25D53-6A37-49F1-AB2E-42D1A068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77CD36-AF94-41AF-9C8D-02491F0481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890438E-9326-48F3-9821-09ED1563E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994D5FCE-FE16-47AC-AA3C-8CE4FC09E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10120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Sum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8387B-9B9C-4BC9-A77A-0A01D613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4E5701-2461-456A-82EC-73F8A61BC4A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755C7DB-AF64-48D0-9C6B-C5F31A254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F388369-8EF8-4F13-9FD0-F4B812DC4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49471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789C8-B0E2-4321-9D23-64833E92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4E4393-C893-498D-B85B-56170BA088A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911E3E-26D0-4AD4-BE58-A97F0136D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6832B88F-FB08-4C07-B4A8-8A65F7E49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64871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 using DFS. Find back edges.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Back Edge: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An edge that connects an ancestor during DFS traversal.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B2E67-FAD2-4054-9836-238BABA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26584-4C63-4455-8548-3AF0744665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E916C-E8CB-499D-B85D-6EB3BD9D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BF1A8AA1-EB37-4DD4-A111-C5679E990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5959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8862" y="1892472"/>
            <a:ext cx="1430866" cy="1752075"/>
            <a:chOff x="5833534" y="1312313"/>
            <a:chExt cx="1430866" cy="17520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stCxn id="9" idx="5"/>
              <a:endCxn id="13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CEF9-1497-40BA-A37D-C3933C8F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D891E-51AA-48CD-81F2-7CEF964DDDF9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90927-51D7-42B7-AEA0-6A0BFCE5851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2EDAA73-2E62-4733-ABE3-F79BCAC24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605E335-65EC-4663-B5BA-D179E73CA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73683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2984" y="1631654"/>
            <a:ext cx="2387439" cy="1911892"/>
            <a:chOff x="4876961" y="1312313"/>
            <a:chExt cx="2387439" cy="191189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5011463" y="276700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4876961" y="1492239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599" y="2471662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</p:cNvCxnSpPr>
            <p:nvPr/>
          </p:nvCxnSpPr>
          <p:spPr>
            <a:xfrm>
              <a:off x="5146894" y="1949439"/>
              <a:ext cx="673893" cy="335258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B9A60-CA39-44A8-B721-F91286C8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2ED646-A112-4CFF-A861-8A63F62BDC3D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44B45B-4526-407C-A4AC-C16D32322A7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49E9EA8-89BD-483B-9C7B-C3D688511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3147D940-498A-4978-B2CB-C19582A11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342648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8862" y="149269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CAE70-F20A-4182-8BBD-49C66702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446178-97B2-4DE1-93B8-4B1E72D82FB8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3266AF-54B4-4502-99FD-5C703D9C363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FB6E76-9889-46F2-B338-B77CAA1B4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08AE798-EB43-4CD6-942C-80D096263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8700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Clarification on Terminology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38730-F82F-4B16-81E8-12B257D54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4736" y="2127704"/>
            <a:ext cx="3162507" cy="2151853"/>
            <a:chOff x="5833534" y="912535"/>
            <a:chExt cx="3162507" cy="215185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B4CAFF-6E54-4B36-81CE-5799D0A643BE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49A1A-1DEA-4C77-8134-45F9941CBB5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E86744-DA3D-4871-9BDE-947326D89DF4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733DF1-E9D9-459C-9429-32B4874301F9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21F8DB-3CE5-451F-A007-C115BD08DCBA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84F5E9-886E-473B-AB5F-33C8A2466A04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F85BBE2-24E4-4114-91E8-7EEE549C65C4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D2C40FF-8FD5-4AD2-B739-99688F40E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AECE22-81C0-4C70-840F-9881D7CC58B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71E29F-5DC6-433D-93F9-76140549610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1E7C54-6D13-4F1F-82A9-F3BEE12C933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7C2E59D-065A-4E84-A8B4-C2819CDC716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30C6B7-6601-4B95-BBD7-66F84622B3B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309E00-E6AD-48CE-8E3F-9FB295C9222D}"/>
              </a:ext>
            </a:extLst>
          </p:cNvPr>
          <p:cNvSpPr txBox="1"/>
          <p:nvPr/>
        </p:nvSpPr>
        <p:spPr>
          <a:xfrm>
            <a:off x="5793967" y="2356304"/>
            <a:ext cx="4079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 a directed graph vertex v 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is adjacent to u, if there is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an edge leaving v and coming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to u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 “is adjacent” to D</a:t>
            </a:r>
          </a:p>
          <a:p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B’s adjacent vertices (Interpretation- What are neighbors of B):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379F07-95AF-49EA-BA03-6090619E21A6}"/>
              </a:ext>
            </a:extLst>
          </p:cNvPr>
          <p:cNvSpPr txBox="1"/>
          <p:nvPr/>
        </p:nvSpPr>
        <p:spPr>
          <a:xfrm>
            <a:off x="2463047" y="6057560"/>
            <a:ext cx="8124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https://mathoverflow.net/questions/330512/adjacency-definition-for-a-directed-graph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9D70F2-2C75-44D2-BAA3-15A9305CD2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1F2C622-C11C-4EB0-9F60-4CC054533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B8C8F30A-C0CF-4E2E-8A9E-3BA4C1264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A1C788C-D5D9-472D-971E-41C4A7FE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62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BE9B-C163-43D1-8CAF-080CBB0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38D1E-ADEB-4A88-AA40-A47B442E42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A29279-673F-45FA-8B0A-F3FBABAD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1CAD865-EF39-4021-B372-E077A1D5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DDF485-A372-404B-98A9-8ACE3A41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9538" y="4943975"/>
            <a:ext cx="1430866" cy="1752075"/>
            <a:chOff x="5833534" y="1312313"/>
            <a:chExt cx="1430866" cy="17520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2995E-9494-4D45-8ACC-48A5949F1B13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CE62DA-DB6A-4F44-BBE6-4CD7C2985B94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4E7E46-2159-430A-98F2-A4D4073C3F02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EBBD44-EB15-443F-BB41-AB8FB1254414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2219AC-8822-4DA7-91B4-FA797DF8E64B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DC6EA7-E381-4160-B730-68A3CC26702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535683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BE9B-C163-43D1-8CAF-080CBB0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38D1E-ADEB-4A88-AA40-A47B442E42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A29279-673F-45FA-8B0A-F3FBABAD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1CAD865-EF39-4021-B372-E077A1D5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BAAB44-CB59-435A-9776-0D68BF0628EE}"/>
              </a:ext>
            </a:extLst>
          </p:cNvPr>
          <p:cNvSpPr txBox="1"/>
          <p:nvPr/>
        </p:nvSpPr>
        <p:spPr>
          <a:xfrm>
            <a:off x="5137298" y="1474681"/>
            <a:ext cx="5383279" cy="51013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i&lt;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i++)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(i)==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{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DDF485-A372-404B-98A9-8ACE3A41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9538" y="4943975"/>
            <a:ext cx="1430866" cy="1752075"/>
            <a:chOff x="5833534" y="1312313"/>
            <a:chExt cx="1430866" cy="17520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2995E-9494-4D45-8ACC-48A5949F1B13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CE62DA-DB6A-4F44-BBE6-4CD7C2985B94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4E7E46-2159-430A-98F2-A4D4073C3F02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EBBD44-EB15-443F-BB41-AB8FB1254414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2219AC-8822-4DA7-91B4-FA797DF8E64B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DC6EA7-E381-4160-B730-68A3CC26702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9201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 using DFS.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Works correctly but is computationally more expensive.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(V+E))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B2E67-FAD2-4054-9836-238BABA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26584-4C63-4455-8548-3AF0744665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E916C-E8CB-499D-B85D-6EB3BD9D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BF1A8AA1-EB37-4DD4-A111-C5679E990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58884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473333" y="3205054"/>
            <a:ext cx="37733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8880 8243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C0900-BFD3-49D3-BD2A-238CF3F3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AB1BEA-6979-4083-A1BD-AA5894D3B5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49AC58-9570-4E29-AE75-FFD5CCB74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6174504-0DAB-48E2-87FD-EE64389B9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5135BAD4-AA6D-D523-2E31-B8312E0FC5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81" y="1888971"/>
            <a:ext cx="3901849" cy="390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342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476DA-DE1D-4A76-97E3-2B4B68FED0C8}"/>
              </a:ext>
            </a:extLst>
          </p:cNvPr>
          <p:cNvGrpSpPr/>
          <p:nvPr/>
        </p:nvGrpSpPr>
        <p:grpSpPr>
          <a:xfrm>
            <a:off x="1066800" y="1976643"/>
            <a:ext cx="5403272" cy="2724171"/>
            <a:chOff x="1519381" y="2946461"/>
            <a:chExt cx="5403272" cy="27241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033B89-18B0-4A1F-93E3-513BF04CE24C}"/>
                </a:ext>
              </a:extLst>
            </p:cNvPr>
            <p:cNvSpPr/>
            <p:nvPr/>
          </p:nvSpPr>
          <p:spPr>
            <a:xfrm>
              <a:off x="6465453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D1E8C5-EF28-46E5-BB83-EC9F4ACAC9A6}"/>
                </a:ext>
              </a:extLst>
            </p:cNvPr>
            <p:cNvSpPr/>
            <p:nvPr/>
          </p:nvSpPr>
          <p:spPr>
            <a:xfrm>
              <a:off x="1519381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9B8360-31D1-4536-9EEA-31CB8E47E2E8}"/>
                </a:ext>
              </a:extLst>
            </p:cNvPr>
            <p:cNvSpPr/>
            <p:nvPr/>
          </p:nvSpPr>
          <p:spPr>
            <a:xfrm>
              <a:off x="3860799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C21EC-E553-469D-921B-841DF650E02D}"/>
                </a:ext>
              </a:extLst>
            </p:cNvPr>
            <p:cNvSpPr/>
            <p:nvPr/>
          </p:nvSpPr>
          <p:spPr>
            <a:xfrm>
              <a:off x="5121563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6F36A8-88A7-4F4D-90D2-15F48D21FB99}"/>
                </a:ext>
              </a:extLst>
            </p:cNvPr>
            <p:cNvSpPr/>
            <p:nvPr/>
          </p:nvSpPr>
          <p:spPr>
            <a:xfrm>
              <a:off x="2572325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1D4B3B-D42F-40EE-9F8A-8D451081419D}"/>
                </a:ext>
              </a:extLst>
            </p:cNvPr>
            <p:cNvSpPr/>
            <p:nvPr/>
          </p:nvSpPr>
          <p:spPr>
            <a:xfrm>
              <a:off x="5121563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E27707-2E86-48DC-B7C6-7914EF862EF5}"/>
                </a:ext>
              </a:extLst>
            </p:cNvPr>
            <p:cNvSpPr/>
            <p:nvPr/>
          </p:nvSpPr>
          <p:spPr>
            <a:xfrm>
              <a:off x="2576944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E47EC-60A0-487C-BFEE-B430F55F4C3A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3034144" y="3359727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BB9D7C-1D74-4507-AE7F-BC57F50D3DE8}"/>
                </a:ext>
              </a:extLst>
            </p:cNvPr>
            <p:cNvCxnSpPr/>
            <p:nvPr/>
          </p:nvCxnSpPr>
          <p:spPr>
            <a:xfrm>
              <a:off x="3045689" y="5278148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7AF2D-87F8-45DE-89B8-FCCA62050B20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 flipH="1">
              <a:off x="2800925" y="3588327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D6C30C-965B-4A12-A387-8C35222BE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544" y="3588326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D2FE31-3B01-4C93-9B3A-09A99D3C371B}"/>
                </a:ext>
              </a:extLst>
            </p:cNvPr>
            <p:cNvCxnSpPr>
              <a:cxnSpLocks/>
              <a:stCxn id="10" idx="5"/>
              <a:endCxn id="5" idx="1"/>
            </p:cNvCxnSpPr>
            <p:nvPr/>
          </p:nvCxnSpPr>
          <p:spPr>
            <a:xfrm>
              <a:off x="5511808" y="3521372"/>
              <a:ext cx="1020600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6CB4D3-53BF-436D-A295-F82A5C1D91C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853077" y="4498109"/>
              <a:ext cx="786203" cy="5976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2660E-D283-4215-AF5C-85C2699E0A8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960254" y="3514726"/>
              <a:ext cx="967500" cy="59313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440545-9B5E-401E-BDD7-A2C374FEE19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77599" y="4388295"/>
              <a:ext cx="910919" cy="70742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23645D-3428-49D0-A7A9-E43E978FFAD9}"/>
                </a:ext>
              </a:extLst>
            </p:cNvPr>
            <p:cNvCxnSpPr>
              <a:cxnSpLocks/>
              <a:stCxn id="6" idx="7"/>
              <a:endCxn id="11" idx="3"/>
            </p:cNvCxnSpPr>
            <p:nvPr/>
          </p:nvCxnSpPr>
          <p:spPr>
            <a:xfrm flipV="1">
              <a:off x="1909626" y="3521372"/>
              <a:ext cx="734273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6361E5-6196-497D-A927-71B7B174EE7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96052" y="4431154"/>
              <a:ext cx="931702" cy="67842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0C32AF-8012-4BD0-BEE9-95497DA98FF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262580" y="3521372"/>
              <a:ext cx="925938" cy="6184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9A858-E559-48CC-8CB3-B3A263F94E2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502561" y="4431154"/>
              <a:ext cx="1029847" cy="67661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96B6CB-A909-47DA-BC82-6CB852767F85}"/>
                </a:ext>
              </a:extLst>
            </p:cNvPr>
            <p:cNvSpPr txBox="1"/>
            <p:nvPr/>
          </p:nvSpPr>
          <p:spPr>
            <a:xfrm>
              <a:off x="4053228" y="2946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2067D0-E8A9-4DD2-BF6D-2775864CF70E}"/>
                </a:ext>
              </a:extLst>
            </p:cNvPr>
            <p:cNvSpPr txBox="1"/>
            <p:nvPr/>
          </p:nvSpPr>
          <p:spPr>
            <a:xfrm>
              <a:off x="1853077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17E61-C7B3-4C69-B808-4313B6514E98}"/>
                </a:ext>
              </a:extLst>
            </p:cNvPr>
            <p:cNvSpPr txBox="1"/>
            <p:nvPr/>
          </p:nvSpPr>
          <p:spPr>
            <a:xfrm>
              <a:off x="1777421" y="4844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257232-A479-44C5-B289-423BFC2204D6}"/>
                </a:ext>
              </a:extLst>
            </p:cNvPr>
            <p:cNvSpPr txBox="1"/>
            <p:nvPr/>
          </p:nvSpPr>
          <p:spPr>
            <a:xfrm>
              <a:off x="2491155" y="4061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7EE485-22B4-4D4D-8633-738B614887B8}"/>
                </a:ext>
              </a:extLst>
            </p:cNvPr>
            <p:cNvSpPr txBox="1"/>
            <p:nvPr/>
          </p:nvSpPr>
          <p:spPr>
            <a:xfrm>
              <a:off x="5367543" y="4099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EAEA1-8FA8-4CFA-B409-47E6AB2C4648}"/>
                </a:ext>
              </a:extLst>
            </p:cNvPr>
            <p:cNvSpPr txBox="1"/>
            <p:nvPr/>
          </p:nvSpPr>
          <p:spPr>
            <a:xfrm>
              <a:off x="6065220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696F64-DC59-48A4-9AD3-25233C68F71A}"/>
                </a:ext>
              </a:extLst>
            </p:cNvPr>
            <p:cNvSpPr txBox="1"/>
            <p:nvPr/>
          </p:nvSpPr>
          <p:spPr>
            <a:xfrm>
              <a:off x="6076022" y="478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ED8649-4247-4F75-BB8D-94A627DB3B79}"/>
                </a:ext>
              </a:extLst>
            </p:cNvPr>
            <p:cNvSpPr txBox="1"/>
            <p:nvPr/>
          </p:nvSpPr>
          <p:spPr>
            <a:xfrm>
              <a:off x="4527373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6E9751-3D8D-481A-A7AF-9FC4DDF0A270}"/>
                </a:ext>
              </a:extLst>
            </p:cNvPr>
            <p:cNvSpPr txBox="1"/>
            <p:nvPr/>
          </p:nvSpPr>
          <p:spPr>
            <a:xfrm>
              <a:off x="3980530" y="5301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36BAF9-B401-4C63-9741-C6E9F76AB090}"/>
                </a:ext>
              </a:extLst>
            </p:cNvPr>
            <p:cNvSpPr txBox="1"/>
            <p:nvPr/>
          </p:nvSpPr>
          <p:spPr>
            <a:xfrm>
              <a:off x="3420505" y="34419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3BA1C5-B5BC-4321-9756-A1EF53F09EBF}"/>
                </a:ext>
              </a:extLst>
            </p:cNvPr>
            <p:cNvSpPr txBox="1"/>
            <p:nvPr/>
          </p:nvSpPr>
          <p:spPr>
            <a:xfrm>
              <a:off x="3548725" y="462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91EA1C-BC29-4F9B-A1FD-1FDC9C82329A}"/>
                </a:ext>
              </a:extLst>
            </p:cNvPr>
            <p:cNvSpPr txBox="1"/>
            <p:nvPr/>
          </p:nvSpPr>
          <p:spPr>
            <a:xfrm>
              <a:off x="4403084" y="465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ED8F-5022-4F2B-99D8-7CF6537B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87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set,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each edge,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either of the vertices connecting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 part of the set, add the vertices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If, both the vertices are part of the 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ignore the edge as it forms a cycle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B998B-5CFD-4FF5-8A9C-538A4671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4C31905-9CAA-4BE1-B97A-C10EFBECDC0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C4E2955-B71C-458B-9E07-F5DE3652D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E57777AE-5CFE-4F63-BCD0-66B15DBDA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32949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6D7AE2-4EA6-4294-9513-2740F56A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0AD1C71-6C13-4F73-A615-7A00FE73D8B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EA5A4CF-7ED8-40B1-81F6-7D960D1CA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B1A80252-676B-4ABB-A137-7F4D6F445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85268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46B6D7-9F37-4302-9E0C-8E70969E307F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58268-4941-46F5-8112-06151AED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85D5DB-5052-46C8-AB0B-ED145A4DE95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583033E-202A-4EFE-8DC2-5F95D3BD7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9EE8A86-345E-44D5-AC5E-C59824E15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75620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AA045-6DAC-4495-82AD-F4225D69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FB753E-FFC4-4548-846E-8730075D14F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2E6DED5-4A3C-4EBF-9F4E-72B07B84C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F29C40C2-D0AC-4479-9975-3EA05F33A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91920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90285-8CB2-425C-A772-4173A2F7618B}"/>
              </a:ext>
            </a:extLst>
          </p:cNvPr>
          <p:cNvSpPr/>
          <p:nvPr/>
        </p:nvSpPr>
        <p:spPr>
          <a:xfrm>
            <a:off x="7956245" y="4515233"/>
            <a:ext cx="371770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42FA1C-DCAB-4EBE-A0A9-AE97403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D4EE7F6-67CC-49EC-BD54-2F6095EACD7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5EA02A1-DAD9-436B-9F84-552B16CA2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A3703F23-B83F-4A2F-81EE-C40B021FD7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788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Shortest Path</a:t>
            </a:r>
          </a:p>
        </p:txBody>
      </p:sp>
    </p:spTree>
    <p:extLst>
      <p:ext uri="{BB962C8B-B14F-4D97-AF65-F5344CB8AC3E}">
        <p14:creationId xmlns:p14="http://schemas.microsoft.com/office/powerpoint/2010/main" val="3382034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90285-8CB2-425C-A772-4173A2F7618B}"/>
              </a:ext>
            </a:extLst>
          </p:cNvPr>
          <p:cNvSpPr/>
          <p:nvPr/>
        </p:nvSpPr>
        <p:spPr>
          <a:xfrm>
            <a:off x="7956245" y="4515233"/>
            <a:ext cx="371770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0-3, 2-3, 2-5 will never be picked in MST</a:t>
            </a: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E45CBF92-C04B-49E3-AC2F-4956D9CC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CE110E-DD21-4B85-8CB7-BCAE04332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8C28A7-ECB7-4FC3-865A-185667C51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5F8641D-456A-4C67-958E-ED537ADF2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AAF2191-A8DF-438D-BC1A-90959217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75B5F9E-CA13-4A51-96F3-C26170B28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AB8F189F-CCDE-494B-B3F2-C5B41E050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45120504-6E83-471F-A6EE-619F82813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98DFEF63-2CBC-476F-BDDC-00D77DDF1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DEC89CC8-EDF8-4504-9C09-5B957F9A4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31A03E4D-FEA2-4C00-906B-491604134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57EFF8ED-F223-4010-87BC-906EDEE78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3A39E3CD-AAE3-4EF2-AB71-B92CD9459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C5D553-DA9E-4E1F-B07D-95A7C7F35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50C30B-2B60-457B-BF31-134782B4931C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31CB6B1-BC1C-446A-8F6E-9336762F2D4E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57A5C9-4CD6-4DB9-B10C-DE71D3542547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01EA27-BB86-4CFA-B91E-AB4CA2EC0573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5107144-F547-4101-8E44-6B6BF8EB3E28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48AD8DF-2231-409A-BF86-E09A03B3DA89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FBD04FD-3FED-4D21-9032-1C65F76027F2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87ABE46-FEDF-4542-A1BA-A168A46A5981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80741D3-E39C-43DB-93F4-B8BE7DCFDB2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E7FD55A-E529-491A-8B71-0C0477E1D1D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F0D94E67-4370-431A-A29D-1F0B950B2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5C852FEA-A01F-4FB3-9FAD-DC8319265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DEBE07BC-3C45-4D0A-A795-D5EEF543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4A6B9-9C81-4BED-99BD-51D78BE6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BEE60B-A748-4893-81F7-7645C2AD234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4F58111-6A35-45B1-BE79-097C7B2C51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4129229C-6374-40CA-B520-1A15BDA9F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843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set,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each edge,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either of the vertices connecting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 part of the set, add the vertices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If, both the vertices are part of the 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ignore the edge as it forms a cycle.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will not work whenever we pick edges in an order such that we have two disconnected components. Adding edges leads to connected components!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5C31E-336C-42B2-B638-B40F5EE0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698778-2A9A-4F0E-A86C-4DECE0E38A5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E5B2A2B-E398-4708-81BF-9DB67917E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63F5E7E4-F61E-44B6-9C16-6B6B42847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80026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2b: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Weighted Union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group of sets. There is no item in common in any of the sets.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represent connected components.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cycle is created by adding an edge for which both vertices are in the same connected component.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log V)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FE5948-9963-45AD-8B0A-8D6B443B8B4F}"/>
              </a:ext>
            </a:extLst>
          </p:cNvPr>
          <p:cNvSpPr/>
          <p:nvPr/>
        </p:nvSpPr>
        <p:spPr>
          <a:xfrm>
            <a:off x="7956245" y="4515233"/>
            <a:ext cx="371770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connected components: {0,2} and {3,5}</a:t>
            </a: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B7D58-8BC6-47D7-ABAA-23473808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A7730A-F9AB-4EEF-AB13-47E01EFA717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D25B416-EA43-4D63-9F88-30420C0EA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DE5C2B9E-52C5-4D7E-89B3-D9F22B872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1955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Union/Find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Optimally represented as an array where each index stores the parent of the “index” vertex. An entire set is represented as a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3B4D5C-410E-40B9-AD73-F205F0DB1FD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32789EB-23E7-4E1C-9FB0-BD141F951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5F8F02F0-7EA5-4D47-8CBF-BC1B63A5B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5D6A4-A278-4EAB-9B16-AB94E597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36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Union/Find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Optimally represented as an array where each index stores the parent of the “index” vertex. An entire set is represented as a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B0C503-1E01-4AE4-89C3-6E0A4DB9BC5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8A87820-38C7-4C20-8DFE-702BAD2F6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D3670D4E-4CA1-4DBC-A5FC-03F2E8B63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3B7AE-FDA8-42D0-B967-0CB915C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610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3CB584-153A-48B2-875D-0F76301DFBC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08F310A-FDBC-4B9F-A2C2-9B01012F0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F75614E-FC6A-4E39-BEB8-CE15D4F87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BB6CAD-FA3B-4F88-92B3-7B548CB4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888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9247998" y="219271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3CB584-153A-48B2-875D-0F76301DFBC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08F310A-FDBC-4B9F-A2C2-9B01012F0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F75614E-FC6A-4E39-BEB8-CE15D4F87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BB6CAD-FA3B-4F88-92B3-7B548CB4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ABF4B-0A3E-0C1E-730C-467639A06707}"/>
              </a:ext>
            </a:extLst>
          </p:cNvPr>
          <p:cNvSpPr/>
          <p:nvPr/>
        </p:nvSpPr>
        <p:spPr>
          <a:xfrm>
            <a:off x="10061744" y="3296853"/>
            <a:ext cx="158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74DE51-8251-4207-83EB-84E7FB13A7E5}"/>
              </a:ext>
            </a:extLst>
          </p:cNvPr>
          <p:cNvSpPr txBox="1"/>
          <p:nvPr/>
        </p:nvSpPr>
        <p:spPr>
          <a:xfrm>
            <a:off x="1225904" y="4771642"/>
            <a:ext cx="5027061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!= find(j)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//merge sets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“There is a cycle”</a:t>
            </a:r>
          </a:p>
        </p:txBody>
      </p:sp>
    </p:spTree>
    <p:extLst>
      <p:ext uri="{BB962C8B-B14F-4D97-AF65-F5344CB8AC3E}">
        <p14:creationId xmlns:p14="http://schemas.microsoft.com/office/powerpoint/2010/main" val="469353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{0}, {1}, {2}, {3}, {4}, {5}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F1B1D-4AFC-4E52-98A0-D54F29E7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D81C27-D958-48EE-B39E-7D95036A224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2FD66F1-06C7-4D4C-8367-394EB6821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A2A6305-2075-428E-9896-E738C0861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96570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2}, {1}, {3}, {4}, {5}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000933-D6F2-4452-A254-4B141AC8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104CA4-64A4-459E-9FC9-445538B50A1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3BC7979-A792-4C72-ADFA-3588986C9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AF0A4543-CD7B-4720-84F9-D7BDB6F68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6361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5AC6430-2657-4EE1-8D8B-E5DF07957BE6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2}, {1}, {3,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EC905-4FB0-4439-8C3D-64391D6D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B5290F-72DA-47C2-87E8-F52B5881AF6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09418F7-DF0A-4710-9B1B-67BE6BCDA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1B8F87C-EDDC-47A4-A7ED-676605252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16074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9925</TotalTime>
  <Words>12998</Words>
  <Application>Microsoft Office PowerPoint</Application>
  <PresentationFormat>Widescreen</PresentationFormat>
  <Paragraphs>3966</Paragraphs>
  <Slides>132</Slides>
  <Notes>132</Notes>
  <HiddenSlides>15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132</vt:i4>
      </vt:variant>
    </vt:vector>
  </HeadingPairs>
  <TitlesOfParts>
    <vt:vector size="143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4_Office Theme</vt:lpstr>
      <vt:lpstr>PowerPoint Presentation</vt:lpstr>
      <vt:lpstr>  Categories of Data Structures  </vt:lpstr>
      <vt:lpstr>   Recap   </vt:lpstr>
      <vt:lpstr>   Agenda   </vt:lpstr>
      <vt:lpstr>PowerPoint Presentation</vt:lpstr>
      <vt:lpstr>7.3.1 Detect whether there is a Cycle in an Undirected Graph</vt:lpstr>
      <vt:lpstr>7.3.1 Detect whether there is a Cycle in an Undirected Graph</vt:lpstr>
      <vt:lpstr>Clarification on Terminology</vt:lpstr>
      <vt:lpstr>PowerPoint Presentation</vt:lpstr>
      <vt:lpstr>s-t Path</vt:lpstr>
      <vt:lpstr>s-t Path</vt:lpstr>
      <vt:lpstr>7.2.1 DFS to Find Whether a Given Vertex is Reachable (Iterative)</vt:lpstr>
      <vt:lpstr>7.2.1 DFS to Find Whether a Given Vertex is Reachable (Recursive)</vt:lpstr>
      <vt:lpstr>Problem with s-t Path</vt:lpstr>
      <vt:lpstr>Problem with s-t Path</vt:lpstr>
      <vt:lpstr>Shortest Weighted s-t Path</vt:lpstr>
      <vt:lpstr>Shortest Weighted s-t Path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Properties</vt:lpstr>
      <vt:lpstr>Dijkstra’s Properties</vt:lpstr>
      <vt:lpstr>Dijkstra’s Properties</vt:lpstr>
      <vt:lpstr>Questions</vt:lpstr>
      <vt:lpstr>PowerPoint Presentation</vt:lpstr>
      <vt:lpstr>Spanning Tree</vt:lpstr>
      <vt:lpstr>PowerPoint Presentation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PowerPoint Presentation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Questions</vt:lpstr>
      <vt:lpstr>Kruskal’s Algorithm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Kruskal’s Algorithm</vt:lpstr>
      <vt:lpstr>Mentimeter</vt:lpstr>
      <vt:lpstr>Mentimeter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Disjoint Sets </vt:lpstr>
      <vt:lpstr>Disjoint Sets </vt:lpstr>
      <vt:lpstr>Disjoint Sets </vt:lpstr>
      <vt:lpstr>Disjoint Sets 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PowerPoint Presentation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 Pseudocode</vt:lpstr>
      <vt:lpstr>Questions</vt:lpstr>
      <vt:lpstr>Dijkstra’s Shortest Path Algorithm</vt:lpstr>
      <vt:lpstr>Dijkstra’s Shortest Path Algorithm</vt:lpstr>
      <vt:lpstr>PowerPoint Presentation</vt:lpstr>
      <vt:lpstr>8.2 Dijkstra’s Algorithm</vt:lpstr>
      <vt:lpstr>Dijkstra’s Shortest Path Algorithm</vt:lpstr>
      <vt:lpstr>Mentimeter</vt:lpstr>
      <vt:lpstr>Dijkstra’s Shortest Path Algorithm</vt:lpstr>
      <vt:lpstr>Dijkstra’s Shortest Path Algorithm</vt:lpstr>
      <vt:lpstr>Dijkstra’s Shortest Path Algorithm</vt:lpstr>
      <vt:lpstr>8.2 Dijkstra’s Algorithm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Kapoor,Amanpreet</cp:lastModifiedBy>
  <cp:revision>598</cp:revision>
  <dcterms:created xsi:type="dcterms:W3CDTF">2020-04-14T17:15:24Z</dcterms:created>
  <dcterms:modified xsi:type="dcterms:W3CDTF">2024-11-07T15:47:22Z</dcterms:modified>
</cp:coreProperties>
</file>