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81"/>
  </p:notesMasterIdLst>
  <p:sldIdLst>
    <p:sldId id="548" r:id="rId3"/>
    <p:sldId id="549" r:id="rId4"/>
    <p:sldId id="550" r:id="rId5"/>
    <p:sldId id="551" r:id="rId6"/>
    <p:sldId id="493" r:id="rId7"/>
    <p:sldId id="552" r:id="rId8"/>
    <p:sldId id="494" r:id="rId9"/>
    <p:sldId id="474" r:id="rId10"/>
    <p:sldId id="441" r:id="rId11"/>
    <p:sldId id="479" r:id="rId12"/>
    <p:sldId id="485" r:id="rId13"/>
    <p:sldId id="486" r:id="rId14"/>
    <p:sldId id="487" r:id="rId15"/>
    <p:sldId id="495" r:id="rId16"/>
    <p:sldId id="488" r:id="rId17"/>
    <p:sldId id="489" r:id="rId18"/>
    <p:sldId id="490" r:id="rId19"/>
    <p:sldId id="497" r:id="rId20"/>
    <p:sldId id="492" r:id="rId21"/>
    <p:sldId id="475" r:id="rId22"/>
    <p:sldId id="449" r:id="rId23"/>
    <p:sldId id="482" r:id="rId24"/>
    <p:sldId id="484" r:id="rId25"/>
    <p:sldId id="483" r:id="rId26"/>
    <p:sldId id="480" r:id="rId27"/>
    <p:sldId id="805" r:id="rId28"/>
    <p:sldId id="496" r:id="rId29"/>
    <p:sldId id="499" r:id="rId30"/>
    <p:sldId id="806" r:id="rId31"/>
    <p:sldId id="498" r:id="rId32"/>
    <p:sldId id="473" r:id="rId33"/>
    <p:sldId id="807" r:id="rId34"/>
    <p:sldId id="481" r:id="rId35"/>
    <p:sldId id="467" r:id="rId36"/>
    <p:sldId id="508" r:id="rId37"/>
    <p:sldId id="507" r:id="rId38"/>
    <p:sldId id="501" r:id="rId39"/>
    <p:sldId id="502" r:id="rId40"/>
    <p:sldId id="515" r:id="rId41"/>
    <p:sldId id="506" r:id="rId42"/>
    <p:sldId id="510" r:id="rId43"/>
    <p:sldId id="517" r:id="rId44"/>
    <p:sldId id="516" r:id="rId45"/>
    <p:sldId id="514" r:id="rId46"/>
    <p:sldId id="518" r:id="rId47"/>
    <p:sldId id="520" r:id="rId48"/>
    <p:sldId id="521" r:id="rId49"/>
    <p:sldId id="530" r:id="rId50"/>
    <p:sldId id="512" r:id="rId51"/>
    <p:sldId id="522" r:id="rId52"/>
    <p:sldId id="523" r:id="rId53"/>
    <p:sldId id="524" r:id="rId54"/>
    <p:sldId id="528" r:id="rId55"/>
    <p:sldId id="529" r:id="rId56"/>
    <p:sldId id="527" r:id="rId57"/>
    <p:sldId id="531" r:id="rId58"/>
    <p:sldId id="532" r:id="rId59"/>
    <p:sldId id="509" r:id="rId60"/>
    <p:sldId id="540" r:id="rId61"/>
    <p:sldId id="534" r:id="rId62"/>
    <p:sldId id="536" r:id="rId63"/>
    <p:sldId id="545" r:id="rId64"/>
    <p:sldId id="755" r:id="rId65"/>
    <p:sldId id="809" r:id="rId66"/>
    <p:sldId id="558" r:id="rId67"/>
    <p:sldId id="756" r:id="rId68"/>
    <p:sldId id="537" r:id="rId69"/>
    <p:sldId id="810" r:id="rId70"/>
    <p:sldId id="811" r:id="rId71"/>
    <p:sldId id="757" r:id="rId72"/>
    <p:sldId id="812" r:id="rId73"/>
    <p:sldId id="808" r:id="rId74"/>
    <p:sldId id="270" r:id="rId75"/>
    <p:sldId id="543" r:id="rId76"/>
    <p:sldId id="542" r:id="rId77"/>
    <p:sldId id="544" r:id="rId78"/>
    <p:sldId id="546" r:id="rId79"/>
    <p:sldId id="547" r:id="rId8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6E19"/>
    <a:srgbClr val="0081E2"/>
    <a:srgbClr val="00DA63"/>
    <a:srgbClr val="F7FA82"/>
    <a:srgbClr val="E60000"/>
    <a:srgbClr val="00B050"/>
    <a:srgbClr val="FF939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3522" autoAdjust="0"/>
  </p:normalViewPr>
  <p:slideViewPr>
    <p:cSldViewPr snapToGrid="0">
      <p:cViewPr varScale="1">
        <p:scale>
          <a:sx n="95" d="100"/>
          <a:sy n="95" d="100"/>
        </p:scale>
        <p:origin x="11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presProps" Target="presProps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86AF1-EF24-4659-9089-2771856A9EA2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3017C-A127-4C06-BF43-1875A885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06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2183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8351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75799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93473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76107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57367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7131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58201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17363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41322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5846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9715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46777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25788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8895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62044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57895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6541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00543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09452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28971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2155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86316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76204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06939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Tw Cen MT" charset="0"/>
                <a:ea typeface="ＭＳ Ｐゴシック" charset="0"/>
                <a:cs typeface="Arial" charset="0"/>
              </a:rPr>
              <a:t>In an undirected graph a cycle must contain at least three distinct vertices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79405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80984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00030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06001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5707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1453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76240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57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531876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544622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573440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700992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423355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868435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131083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46281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372692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703694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6990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605138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290220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166392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122448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351202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Can perform binary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759363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089253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982378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399965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116253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1205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672777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131276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073359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973212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265790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424091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570939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647386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305798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570939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6215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523694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071359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35210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302769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Tw Cen MT" charset="0"/>
                <a:ea typeface="ＭＳ Ｐゴシック" charset="0"/>
                <a:cs typeface="Arial" charset="0"/>
              </a:rPr>
              <a:t>In an undirected graph a cycle must contain at least three distinct vertices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3017C-A127-4C06-BF43-1875A8859C4B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4053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096257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894315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061061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867810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9645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4832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2835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C456-AD63-4832-9FF9-3C0A11DE783B}" type="datetime1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6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B365-AF89-49A5-ADDB-B2D689FF555D}" type="datetime1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9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DBAD-17D8-4A5A-A5B3-7940627DE6EF}" type="datetime1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58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5E00-1DD3-4124-8457-6920E3B86F49}" type="datetime1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26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051C7-F4D5-4359-97BC-D52BD03D487F}" type="datetime1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86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90075-5BDC-472B-858D-5F4148E9F9B3}" type="datetime1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75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C604D-1D32-476C-98DE-248490BCB5DF}" type="datetime1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32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7C6E-A1A5-4ECE-8015-C2604F1CE355}" type="datetime1">
              <a:rPr lang="en-US" smtClean="0"/>
              <a:t>3/25/2022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57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C237-1820-407F-8542-11B767C216CB}" type="datetime1">
              <a:rPr lang="en-US" smtClean="0"/>
              <a:t>3/25/2022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45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9C82C-F1AC-4819-804F-B479092868AE}" type="datetime1">
              <a:rPr lang="en-US" smtClean="0"/>
              <a:t>3/25/2022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914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962B-02DE-40A6-9CB8-2B57B425A99C}" type="datetime1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28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E33F1-A1B4-4F81-B9B5-AB324F2BD5D8}" type="datetime1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62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C5B5-D16D-4176-9DE7-F06853D806DF}" type="datetime1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449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D650C-762C-4636-8221-3344D9DCDB39}" type="datetime1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999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FC43D-AF22-4D7B-8AFF-A74F175B7E3F}" type="datetime1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22F7-C532-4F70-8EF4-86CCB931DEC5}" type="datetime1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7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AB48-DEEE-43BE-8974-DFCB1543B767}" type="datetime1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7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14B72-0580-4C59-B16B-B27B0421D8E1}" type="datetime1">
              <a:rPr lang="en-US" smtClean="0"/>
              <a:t>3/25/2022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09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5FE4-3BB9-4F83-BC4F-023910578866}" type="datetime1">
              <a:rPr lang="en-US" smtClean="0"/>
              <a:t>3/25/2022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7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06B0-2E50-4219-8DE7-EFAF4C3572DE}" type="datetime1">
              <a:rPr lang="en-US" smtClean="0"/>
              <a:t>3/25/2022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4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18BE7-16BA-4172-8C61-66ED6FD4BEB5}" type="datetime1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5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2C10-8FEF-4489-A216-B53529B14278}" type="datetime1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50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272B3-53CE-42D5-AB4C-A039F5B415C5}" type="datetime1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8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421E0-FEFC-4DB0-A70A-AFDECADA40F8}" type="datetime1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3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p19.datastructur.es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p19.datastructur.es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nlinegdb.com/Hy8M0CnsS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nlinegdb.com/Hy8M0CnsS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nlinegdb.com/Hy8M0CnsS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HkJq9iFaI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HkJq9iFaI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stepik.org/lesson/351255/step/1?unit=335132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B12M0og1P" TargetMode="Externa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B12M0og1P" TargetMode="Externa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stepik.org/lesson/390631/step/2?unit=379731" TargetMode="Externa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SyJ-12xJw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SkNolhlkP" TargetMode="Externa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SkNolhlkP" TargetMode="External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BJ9I5ILNd" TargetMode="External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BJ9I5ILNd" TargetMode="External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 COP3530">
            <a:extLst>
              <a:ext uri="{FF2B5EF4-FFF2-40B4-BE49-F238E27FC236}">
                <a16:creationId xmlns:a16="http://schemas.microsoft.com/office/drawing/2014/main" id="{F5930E70-AA2A-4DEA-8F19-8204A14E7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5857" y="5351818"/>
            <a:ext cx="2162976" cy="15061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Graphs</a:t>
            </a:r>
          </a:p>
        </p:txBody>
      </p:sp>
    </p:spTree>
    <p:extLst>
      <p:ext uri="{BB962C8B-B14F-4D97-AF65-F5344CB8AC3E}">
        <p14:creationId xmlns:p14="http://schemas.microsoft.com/office/powerpoint/2010/main" val="1661337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Graph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: Terminology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1" y="1690688"/>
            <a:ext cx="10017370" cy="1228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Edge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The connections between two nodes is called an edge.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FD099F9-243F-4023-B15E-A6BAD8F8D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89947" y="3293372"/>
            <a:ext cx="2641963" cy="3028681"/>
            <a:chOff x="3522783" y="3294742"/>
            <a:chExt cx="2641963" cy="302868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E304FA8-1292-4B5D-9419-732DD1B3F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2783" y="3294742"/>
              <a:ext cx="2641963" cy="3028681"/>
              <a:chOff x="6888396" y="2122444"/>
              <a:chExt cx="2641963" cy="30286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95B7462-FFD2-43CD-8186-D304548CFE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1AE7689-73C9-4FF8-8218-F527AD6C26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6CA8A8E-2433-4755-A69F-7A4DE5AB00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88396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28B09BC-5EDF-488B-8B07-95D14F0262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50199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E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BF05F04-6A32-406A-922E-12BAF32FA6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9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EA4805EA-7DC4-49E5-818A-32FB08E821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 flipH="1">
                <a:off x="7260485" y="3663016"/>
                <a:ext cx="443372" cy="864216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9BDC6F32-FF45-49CF-9500-70B3BEB4CF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AEE1D0F3-98BF-4D61-81E7-BA597E3879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9" idx="5"/>
                <a:endCxn id="11" idx="0"/>
              </p:cNvCxnSpPr>
              <p:nvPr/>
            </p:nvCxnSpPr>
            <p:spPr>
              <a:xfrm>
                <a:off x="8156461" y="3663016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BDD43C8-7B7D-4DE0-A8EE-474849EE2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078D34D-722D-42DF-BDEB-EAEBAC18D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0592" y="4988136"/>
              <a:ext cx="558865" cy="695207"/>
            </a:xfrm>
            <a:prstGeom prst="straightConnector1">
              <a:avLst/>
            </a:prstGeom>
            <a:ln w="28575">
              <a:solidFill>
                <a:srgbClr val="0081E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1FB95E05-0FBC-4146-9C9D-D3F8F8A15795}"/>
              </a:ext>
            </a:extLst>
          </p:cNvPr>
          <p:cNvSpPr/>
          <p:nvPr/>
        </p:nvSpPr>
        <p:spPr>
          <a:xfrm>
            <a:off x="1469448" y="4446975"/>
            <a:ext cx="512351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 {(A,B), (A,D), {B,C}, {B,E}, {D,E}}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|E|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the number of edges in the graph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|E|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 5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FA7C4099-BDDB-45AF-ABFB-4F600E56C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4A49985-A587-4901-B7B9-5ABC9B5CC715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261805D-5FFA-4114-8824-35C5A42171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9" descr="Logo COP3530">
              <a:extLst>
                <a:ext uri="{FF2B5EF4-FFF2-40B4-BE49-F238E27FC236}">
                  <a16:creationId xmlns:a16="http://schemas.microsoft.com/office/drawing/2014/main" id="{C1D6101D-6F27-4020-846F-EAFE7C3BF3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0374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Graph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: Terminology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1" y="1690688"/>
            <a:ext cx="10017370" cy="289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Weight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The edges in a graph may have associated values known as their weights. A weight is like a cost to travel from one vertex to the other over the edge.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9488C95-5797-408B-8961-677236E78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723101" y="3526124"/>
            <a:ext cx="3013691" cy="3028681"/>
            <a:chOff x="6682908" y="3324379"/>
            <a:chExt cx="3013691" cy="302868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077A0A2-E9BE-4641-AD92-FE76C7F9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6682908" y="3324379"/>
              <a:ext cx="2641963" cy="3028681"/>
              <a:chOff x="3522783" y="3294742"/>
              <a:chExt cx="2641963" cy="3028681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1D6CD7F0-6255-44B0-8068-C00290FB06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/>
            </p:nvGrpSpPr>
            <p:grpSpPr>
              <a:xfrm>
                <a:off x="3522783" y="3294742"/>
                <a:ext cx="2641963" cy="3028681"/>
                <a:chOff x="6888396" y="2122444"/>
                <a:chExt cx="2641963" cy="3028681"/>
              </a:xfrm>
            </p:grpSpPr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E4800780-382F-4A00-81A1-1FE8C9C91AB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8890279" y="2122444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A</a:t>
                  </a:r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3CC6114B-F5E6-4C41-9A9D-83BC20F4AF9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7610119" y="3116674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45565433-682A-4438-B9F8-AFE04D60CD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6888396" y="4511045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C</a:t>
                  </a:r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21F51A9B-7310-4DC2-B343-A35E8D9BE37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8250199" y="4511045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E</a:t>
                  </a:r>
                </a:p>
              </p:txBody>
            </p: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386DEFB5-9580-45F4-A6BC-52A01F9497A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  <a:endCxn id="29" idx="7"/>
                </p:cNvCxnSpPr>
                <p:nvPr/>
              </p:nvCxnSpPr>
              <p:spPr>
                <a:xfrm flipH="1">
                  <a:off x="8156461" y="2577940"/>
                  <a:ext cx="733818" cy="632472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663F72B3-22D6-4172-BC37-9341FAAA99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  <a:stCxn id="29" idx="3"/>
                </p:cNvCxnSpPr>
                <p:nvPr/>
              </p:nvCxnSpPr>
              <p:spPr>
                <a:xfrm flipH="1">
                  <a:off x="7260485" y="3663016"/>
                  <a:ext cx="443372" cy="864216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E6362B72-164A-4F23-B2D9-B899412104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  <a:endCxn id="26" idx="0"/>
                </p:cNvCxnSpPr>
                <p:nvPr/>
              </p:nvCxnSpPr>
              <p:spPr>
                <a:xfrm>
                  <a:off x="9196973" y="2762524"/>
                  <a:ext cx="4498" cy="413234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3A6BDB31-F24D-4334-B67D-CDBFD490078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  <a:stCxn id="29" idx="5"/>
                  <a:endCxn id="31" idx="0"/>
                </p:cNvCxnSpPr>
                <p:nvPr/>
              </p:nvCxnSpPr>
              <p:spPr>
                <a:xfrm>
                  <a:off x="8156461" y="3663016"/>
                  <a:ext cx="413778" cy="848029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1742A67-0DFD-4939-A65E-08B8DEB306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5515818" y="434805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D</a:t>
                </a: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1986BE-2BA2-432D-8476-0000F0D38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50592" y="4988136"/>
                <a:ext cx="558865" cy="695207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1076046-44E4-44D7-9B19-8D141541F7C1}"/>
                </a:ext>
              </a:extLst>
            </p:cNvPr>
            <p:cNvSpPr txBox="1"/>
            <p:nvPr/>
          </p:nvSpPr>
          <p:spPr>
            <a:xfrm>
              <a:off x="7636747" y="3677697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F08745B-106F-4479-B2B8-D74E35D3BD2A}"/>
                </a:ext>
              </a:extLst>
            </p:cNvPr>
            <p:cNvSpPr txBox="1"/>
            <p:nvPr/>
          </p:nvSpPr>
          <p:spPr>
            <a:xfrm>
              <a:off x="9056519" y="4008361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9927625-C616-4FEA-B1F2-7AF6B4177FEA}"/>
                </a:ext>
              </a:extLst>
            </p:cNvPr>
            <p:cNvSpPr txBox="1"/>
            <p:nvPr/>
          </p:nvSpPr>
          <p:spPr>
            <a:xfrm>
              <a:off x="8833848" y="5255224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92A9EE3-B525-43C9-825C-D6E2C1AA4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044711" y="4801320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15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4D90274-DBC3-4AD1-BA38-C0335213FB12}"/>
                </a:ext>
              </a:extLst>
            </p:cNvPr>
            <p:cNvSpPr txBox="1"/>
            <p:nvPr/>
          </p:nvSpPr>
          <p:spPr>
            <a:xfrm>
              <a:off x="6686699" y="5089087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6A8521-9E4F-4731-A664-D851DBF3E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277AD08-A4F9-4358-90DE-4BA1AD211690}"/>
              </a:ext>
            </a:extLst>
          </p:cNvPr>
          <p:cNvGrpSpPr/>
          <p:nvPr/>
        </p:nvGrpSpPr>
        <p:grpSpPr>
          <a:xfrm>
            <a:off x="11317255" y="5999151"/>
            <a:ext cx="841781" cy="748032"/>
            <a:chOff x="11337354" y="6025684"/>
            <a:chExt cx="841781" cy="748032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4159852D-8304-45D5-AAE3-330E9EED1F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DAD99A7B-AF2A-4209-AB13-A613D4C515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5755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Graph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: Terminology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1" y="1690688"/>
            <a:ext cx="10017370" cy="233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Adjacent Vertices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 vertex is adjacent to another vertex if there is an edge to it from that other vertex.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FD099F9-243F-4023-B15E-A6BAD8F8D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91197" y="3652971"/>
            <a:ext cx="2641963" cy="3028681"/>
            <a:chOff x="3522783" y="3294742"/>
            <a:chExt cx="2641963" cy="302868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E304FA8-1292-4B5D-9419-732DD1B3F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2783" y="3294742"/>
              <a:ext cx="2641963" cy="3028681"/>
              <a:chOff x="6888396" y="2122444"/>
              <a:chExt cx="2641963" cy="30286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95B7462-FFD2-43CD-8186-D304548CFE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1AE7689-73C9-4FF8-8218-F527AD6C26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6CA8A8E-2433-4755-A69F-7A4DE5AB00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88396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28B09BC-5EDF-488B-8B07-95D14F0262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50199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E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BF05F04-6A32-406A-922E-12BAF32FA6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9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EA4805EA-7DC4-49E5-818A-32FB08E821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 flipH="1">
                <a:off x="7260485" y="3663016"/>
                <a:ext cx="443372" cy="864216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9BDC6F32-FF45-49CF-9500-70B3BEB4CF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AEE1D0F3-98BF-4D61-81E7-BA597E3879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9" idx="5"/>
                <a:endCxn id="11" idx="0"/>
              </p:cNvCxnSpPr>
              <p:nvPr/>
            </p:nvCxnSpPr>
            <p:spPr>
              <a:xfrm>
                <a:off x="8156461" y="3663016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BDD43C8-7B7D-4DE0-A8EE-474849EE2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078D34D-722D-42DF-BDEB-EAEBAC18D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0592" y="4988136"/>
              <a:ext cx="558865" cy="695207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1FB95E05-0FBC-4146-9C9D-D3F8F8A15795}"/>
              </a:ext>
            </a:extLst>
          </p:cNvPr>
          <p:cNvSpPr/>
          <p:nvPr/>
        </p:nvSpPr>
        <p:spPr>
          <a:xfrm>
            <a:off x="1469448" y="4446975"/>
            <a:ext cx="5883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 is adjacent to A but A is not adjacent to 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E6D5D877-05CD-44C4-8E9C-F28BA7952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9D7DC0B-F8A2-4B07-904F-8EBE934B137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2620A98-5C33-4E92-B552-F6EF15077F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9" descr="Logo COP3530">
              <a:extLst>
                <a:ext uri="{FF2B5EF4-FFF2-40B4-BE49-F238E27FC236}">
                  <a16:creationId xmlns:a16="http://schemas.microsoft.com/office/drawing/2014/main" id="{2E2C8B4E-FA42-48D5-8517-989BB3CEDF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0133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Graph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: Terminology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1" y="1690688"/>
            <a:ext cx="10017370" cy="233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Simple Graph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 simple graph is a graph with no edges that connect a vertex to itself, i.e. no “loops” and no two edges that connect the same vertices, i.e. no “parallel edges”.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FD099F9-243F-4023-B15E-A6BAD8F8D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744340" y="3620367"/>
            <a:ext cx="2641963" cy="3028681"/>
            <a:chOff x="3522783" y="3294742"/>
            <a:chExt cx="2641963" cy="302868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E304FA8-1292-4B5D-9419-732DD1B3F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2783" y="3294742"/>
              <a:ext cx="2641963" cy="3028681"/>
              <a:chOff x="6888396" y="2122444"/>
              <a:chExt cx="2641963" cy="30286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95B7462-FFD2-43CD-8186-D304548CFE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1AE7689-73C9-4FF8-8218-F527AD6C26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6CA8A8E-2433-4755-A69F-7A4DE5AB00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88396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28B09BC-5EDF-488B-8B07-95D14F0262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50199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E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BF05F04-6A32-406A-922E-12BAF32FA6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9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EA4805EA-7DC4-49E5-818A-32FB08E821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 flipH="1">
                <a:off x="7260485" y="3663016"/>
                <a:ext cx="443372" cy="864216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9BDC6F32-FF45-49CF-9500-70B3BEB4CF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AEE1D0F3-98BF-4D61-81E7-BA597E3879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9" idx="5"/>
                <a:endCxn id="11" idx="0"/>
              </p:cNvCxnSpPr>
              <p:nvPr/>
            </p:nvCxnSpPr>
            <p:spPr>
              <a:xfrm>
                <a:off x="8156461" y="3663016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BDD43C8-7B7D-4DE0-A8EE-474849EE2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C85A7C4-ABD6-43A0-B4FA-AE256983C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599437" y="4598706"/>
            <a:ext cx="1920240" cy="1693394"/>
            <a:chOff x="1398082" y="4331761"/>
            <a:chExt cx="1920240" cy="1693394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E482195-528C-4AFC-B99E-254C49C2D9BA}"/>
                </a:ext>
              </a:extLst>
            </p:cNvPr>
            <p:cNvGrpSpPr/>
            <p:nvPr/>
          </p:nvGrpSpPr>
          <p:grpSpPr>
            <a:xfrm>
              <a:off x="1398082" y="4331761"/>
              <a:ext cx="1920240" cy="1693394"/>
              <a:chOff x="4244506" y="3294742"/>
              <a:chExt cx="1920240" cy="1693394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D4A8FF19-5710-41E5-9FE8-F8B223BDD5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/>
            </p:nvGrpSpPr>
            <p:grpSpPr>
              <a:xfrm>
                <a:off x="4244506" y="3294742"/>
                <a:ext cx="1920240" cy="1634310"/>
                <a:chOff x="7610119" y="2122444"/>
                <a:chExt cx="1920240" cy="1634310"/>
              </a:xfrm>
            </p:grpSpPr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0D6C51B6-94D6-4206-A5B7-2EDD5280776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8890279" y="2122444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6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A</a:t>
                  </a:r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06F830DD-318F-451B-A47A-DF26633FFA1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7610119" y="3116674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6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5FF52208-3973-4304-82FF-0A2C1616DC1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  <a:endCxn id="22" idx="7"/>
                </p:cNvCxnSpPr>
                <p:nvPr/>
              </p:nvCxnSpPr>
              <p:spPr>
                <a:xfrm flipH="1">
                  <a:off x="8156461" y="2577940"/>
                  <a:ext cx="733818" cy="632472"/>
                </a:xfrm>
                <a:prstGeom prst="straightConnector1">
                  <a:avLst/>
                </a:prstGeom>
                <a:ln w="28575">
                  <a:solidFill>
                    <a:srgbClr val="E6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4B872822-478F-48BF-A2BE-A5BC14299DE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  <a:endCxn id="20" idx="0"/>
                </p:cNvCxnSpPr>
                <p:nvPr/>
              </p:nvCxnSpPr>
              <p:spPr>
                <a:xfrm>
                  <a:off x="9196973" y="2762524"/>
                  <a:ext cx="4498" cy="413234"/>
                </a:xfrm>
                <a:prstGeom prst="straightConnector1">
                  <a:avLst/>
                </a:prstGeom>
                <a:ln w="28575">
                  <a:solidFill>
                    <a:srgbClr val="E6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0EE4B53-6F8C-4C7B-AA8A-402210782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5515818" y="434805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6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D</a:t>
                </a:r>
              </a:p>
            </p:txBody>
          </p:sp>
        </p:grp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997C80C-743A-439F-B34A-9A0E43B62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 flipH="1">
              <a:off x="1718122" y="4509349"/>
              <a:ext cx="974498" cy="816642"/>
            </a:xfrm>
            <a:prstGeom prst="straightConnector1">
              <a:avLst/>
            </a:prstGeom>
            <a:ln w="28575">
              <a:solidFill>
                <a:srgbClr val="E6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682F188-9D3A-4356-B53B-F389CE0D6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222277" y="4635614"/>
            <a:ext cx="1920240" cy="1693394"/>
            <a:chOff x="4244506" y="3294742"/>
            <a:chExt cx="1920240" cy="1693394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28F6DC3-3AE5-4E70-8996-0608B7A9C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4244506" y="3294742"/>
              <a:ext cx="1920240" cy="1634310"/>
              <a:chOff x="7610119" y="2122444"/>
              <a:chExt cx="1920240" cy="1634310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052CDED6-F3D3-4612-90BD-FDB636FC4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6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80488F1D-C85F-47BC-BE67-3E83F54173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6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B</a:t>
                </a: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704CCC59-4E83-4F33-900F-45B25826AF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4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E6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9937AC11-C692-43E4-AA4C-D9ADD65141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2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E6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C52646A-BFC8-4B8B-9F08-816A278A6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</a:t>
              </a:r>
            </a:p>
          </p:txBody>
        </p:sp>
      </p:grpSp>
      <p:sp>
        <p:nvSpPr>
          <p:cNvPr id="39" name="Arc 38">
            <a:extLst>
              <a:ext uri="{FF2B5EF4-FFF2-40B4-BE49-F238E27FC236}">
                <a16:creationId xmlns:a16="http://schemas.microsoft.com/office/drawing/2014/main" id="{382A1DB3-CBC5-48DD-B725-2A5A60DB63C8}"/>
              </a:ext>
            </a:extLst>
          </p:cNvPr>
          <p:cNvSpPr/>
          <p:nvPr/>
        </p:nvSpPr>
        <p:spPr>
          <a:xfrm>
            <a:off x="5576042" y="4240351"/>
            <a:ext cx="466178" cy="375167"/>
          </a:xfrm>
          <a:prstGeom prst="arc">
            <a:avLst>
              <a:gd name="adj1" fmla="val 6161072"/>
              <a:gd name="adj2" fmla="val 4702849"/>
            </a:avLst>
          </a:prstGeom>
          <a:ln w="19050">
            <a:solidFill>
              <a:srgbClr val="E6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53336-480A-42AE-BEBC-F66C8B859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13</a:t>
            </a:fld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27C912D-7D52-4C1F-88D7-88CB91C8C925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32BBCF3A-557A-41DE-84FB-F447E97F0B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0" descr="Logo COP3530">
              <a:extLst>
                <a:ext uri="{FF2B5EF4-FFF2-40B4-BE49-F238E27FC236}">
                  <a16:creationId xmlns:a16="http://schemas.microsoft.com/office/drawing/2014/main" id="{493EC574-04F0-458C-9204-586B90910C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1417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Graph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: Terminology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1" y="1690688"/>
            <a:ext cx="10017370" cy="233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Path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 path is a sequence of vertices in which each successive vertex is adjacent to its predecessor.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FD099F9-243F-4023-B15E-A6BAD8F8D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91197" y="3652971"/>
            <a:ext cx="2641963" cy="3028681"/>
            <a:chOff x="3522783" y="3294742"/>
            <a:chExt cx="2641963" cy="302868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E304FA8-1292-4B5D-9419-732DD1B3F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2783" y="3294742"/>
              <a:ext cx="2641963" cy="3028681"/>
              <a:chOff x="6888396" y="2122444"/>
              <a:chExt cx="2641963" cy="30286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95B7462-FFD2-43CD-8186-D304548CFE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1AE7689-73C9-4FF8-8218-F527AD6C26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6CA8A8E-2433-4755-A69F-7A4DE5AB00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88396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28B09BC-5EDF-488B-8B07-95D14F0262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50199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E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BF05F04-6A32-406A-922E-12BAF32FA6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9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EA4805EA-7DC4-49E5-818A-32FB08E821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 flipH="1">
                <a:off x="7260485" y="3663016"/>
                <a:ext cx="443372" cy="864216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9BDC6F32-FF45-49CF-9500-70B3BEB4CF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AEE1D0F3-98BF-4D61-81E7-BA597E3879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9" idx="5"/>
                <a:endCxn id="11" idx="0"/>
              </p:cNvCxnSpPr>
              <p:nvPr/>
            </p:nvCxnSpPr>
            <p:spPr>
              <a:xfrm>
                <a:off x="8156461" y="3663016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BDD43C8-7B7D-4DE0-A8EE-474849EE2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1FB95E05-0FBC-4146-9C9D-D3F8F8A15795}"/>
              </a:ext>
            </a:extLst>
          </p:cNvPr>
          <p:cNvSpPr/>
          <p:nvPr/>
        </p:nvSpPr>
        <p:spPr>
          <a:xfrm>
            <a:off x="1469448" y="4446975"/>
            <a:ext cx="3350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Path from A to E: A, B, 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A4F65-D014-4D3D-8513-4F1C3BCBA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14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CA7D59F-F5A7-4003-A20B-3A0475C64F5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13D48E1-36C5-40B2-95A3-399589ED48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9" descr="Logo COP3530">
              <a:extLst>
                <a:ext uri="{FF2B5EF4-FFF2-40B4-BE49-F238E27FC236}">
                  <a16:creationId xmlns:a16="http://schemas.microsoft.com/office/drawing/2014/main" id="{1A480390-525B-4881-A6FC-E84462747C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3519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Graph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: Terminology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1" y="1690688"/>
            <a:ext cx="10017370" cy="289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Simple Path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a simple path, the vertices and edges are distinct except that the first and last vertex may be the same (no repeated intermediatory vertices).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FD099F9-243F-4023-B15E-A6BAD8F8D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703153" y="3652971"/>
            <a:ext cx="2641963" cy="3028681"/>
            <a:chOff x="3522783" y="3294742"/>
            <a:chExt cx="2641963" cy="302868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E304FA8-1292-4B5D-9419-732DD1B3F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2783" y="3294742"/>
              <a:ext cx="2641963" cy="3028681"/>
              <a:chOff x="6888396" y="2122444"/>
              <a:chExt cx="2641963" cy="30286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95B7462-FFD2-43CD-8186-D304548CFE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1AE7689-73C9-4FF8-8218-F527AD6C26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6CA8A8E-2433-4755-A69F-7A4DE5AB00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88396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28B09BC-5EDF-488B-8B07-95D14F0262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50199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E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BF05F04-6A32-406A-922E-12BAF32FA6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9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EA4805EA-7DC4-49E5-818A-32FB08E821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 flipH="1">
                <a:off x="7260485" y="3663016"/>
                <a:ext cx="443372" cy="864216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9BDC6F32-FF45-49CF-9500-70B3BEB4CF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AEE1D0F3-98BF-4D61-81E7-BA597E3879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9" idx="5"/>
                <a:endCxn id="11" idx="0"/>
              </p:cNvCxnSpPr>
              <p:nvPr/>
            </p:nvCxnSpPr>
            <p:spPr>
              <a:xfrm>
                <a:off x="8156461" y="3663016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BDD43C8-7B7D-4DE0-A8EE-474849EE2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</a:t>
              </a: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F001361-F773-4144-A1B0-B775FDD795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1" idx="7"/>
          </p:cNvCxnSpPr>
          <p:nvPr/>
        </p:nvCxnSpPr>
        <p:spPr>
          <a:xfrm flipH="1">
            <a:off x="5611298" y="5346365"/>
            <a:ext cx="390198" cy="788945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03383-218B-4793-9765-BBAF2AECA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1109E3D-3291-477F-BED3-7AB2FC3F2BA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7ECACEB-4513-4A89-B8CD-3E054E8C2C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 descr="Logo COP3530">
              <a:extLst>
                <a:ext uri="{FF2B5EF4-FFF2-40B4-BE49-F238E27FC236}">
                  <a16:creationId xmlns:a16="http://schemas.microsoft.com/office/drawing/2014/main" id="{DB430583-38A2-421F-8958-128732D8B4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2987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Graph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: Terminology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1" y="1690688"/>
            <a:ext cx="10017370" cy="1782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Cycle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 cycle is a simple path in which only the first and final vertices are the same.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B95E05-0FBC-4146-9C9D-D3F8F8A15795}"/>
              </a:ext>
            </a:extLst>
          </p:cNvPr>
          <p:cNvSpPr/>
          <p:nvPr/>
        </p:nvSpPr>
        <p:spPr>
          <a:xfrm>
            <a:off x="1469448" y="4446975"/>
            <a:ext cx="3983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– B – E – D - A is a cycle.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5D15C0D-6D6B-496B-AE88-F7D5A6967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345116" y="3429000"/>
            <a:ext cx="2641963" cy="3028681"/>
            <a:chOff x="3703153" y="3652971"/>
            <a:chExt cx="2641963" cy="302868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FD099F9-243F-4023-B15E-A6BAD8F8D9C1}"/>
                </a:ext>
              </a:extLst>
            </p:cNvPr>
            <p:cNvGrpSpPr/>
            <p:nvPr/>
          </p:nvGrpSpPr>
          <p:grpSpPr>
            <a:xfrm>
              <a:off x="3703153" y="3652971"/>
              <a:ext cx="2641963" cy="3028681"/>
              <a:chOff x="3522783" y="3294742"/>
              <a:chExt cx="2641963" cy="3028681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BE304FA8-1292-4B5D-9419-732DD1B3F8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/>
            </p:nvGrpSpPr>
            <p:grpSpPr>
              <a:xfrm>
                <a:off x="3522783" y="3294742"/>
                <a:ext cx="2641963" cy="3028681"/>
                <a:chOff x="6888396" y="2122444"/>
                <a:chExt cx="2641963" cy="3028681"/>
              </a:xfrm>
            </p:grpSpPr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695B7462-FFD2-43CD-8186-D304548CFE8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8890279" y="2122444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A</a:t>
                  </a:r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F1AE7689-73C9-4FF8-8218-F527AD6C26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7610119" y="3116674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16CA8A8E-2433-4755-A69F-7A4DE5AB000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6888396" y="4511045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C</a:t>
                  </a:r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928B09BC-5EDF-488B-8B07-95D14F0262B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8250199" y="4511045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E</a:t>
                  </a:r>
                </a:p>
              </p:txBody>
            </p:sp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6BF05F04-6A32-406A-922E-12BAF32FA61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  <a:endCxn id="9" idx="7"/>
                </p:cNvCxnSpPr>
                <p:nvPr/>
              </p:nvCxnSpPr>
              <p:spPr>
                <a:xfrm flipH="1">
                  <a:off x="8156461" y="2577940"/>
                  <a:ext cx="733818" cy="632472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EA4805EA-7DC4-49E5-818A-32FB08E821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  <a:stCxn id="9" idx="3"/>
                </p:cNvCxnSpPr>
                <p:nvPr/>
              </p:nvCxnSpPr>
              <p:spPr>
                <a:xfrm flipH="1">
                  <a:off x="7260485" y="3663016"/>
                  <a:ext cx="443372" cy="864216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9BDC6F32-FF45-49CF-9500-70B3BEB4CF5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  <a:endCxn id="8" idx="4"/>
                </p:cNvCxnSpPr>
                <p:nvPr/>
              </p:nvCxnSpPr>
              <p:spPr>
                <a:xfrm flipV="1">
                  <a:off x="9196486" y="2762524"/>
                  <a:ext cx="13833" cy="421974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AEE1D0F3-98BF-4D61-81E7-BA597E38793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  <a:stCxn id="9" idx="5"/>
                  <a:endCxn id="11" idx="0"/>
                </p:cNvCxnSpPr>
                <p:nvPr/>
              </p:nvCxnSpPr>
              <p:spPr>
                <a:xfrm>
                  <a:off x="8156461" y="3663016"/>
                  <a:ext cx="413778" cy="848029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BDD43C8-7B7D-4DE0-A8EE-474849EE2F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5515818" y="434805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D</a:t>
                </a:r>
              </a:p>
            </p:txBody>
          </p: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F001361-F773-4144-A1B0-B775FDD79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8734" y="5346366"/>
              <a:ext cx="476184" cy="695206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D3F7EB-ACBC-4848-938B-2962B1A0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48CF354-5F5F-4EAB-B099-5D5E4F3D5F2D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71F5A19-90DF-4F66-BAE4-5F3C5E8700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1" descr="Logo COP3530">
              <a:extLst>
                <a:ext uri="{FF2B5EF4-FFF2-40B4-BE49-F238E27FC236}">
                  <a16:creationId xmlns:a16="http://schemas.microsoft.com/office/drawing/2014/main" id="{ACDD5E25-46D1-49E8-AA9D-C101C15904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9687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Graph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: Terminology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1" y="1690688"/>
            <a:ext cx="10017370" cy="1228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Connected Vertex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Two vertices are connected if there is a path between them.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28C40F-64DF-4FD4-A59A-CD6014D24CDF}"/>
              </a:ext>
            </a:extLst>
          </p:cNvPr>
          <p:cNvSpPr/>
          <p:nvPr/>
        </p:nvSpPr>
        <p:spPr>
          <a:xfrm>
            <a:off x="1774565" y="4491054"/>
            <a:ext cx="33505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and C are connected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 and C are not connected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58B9504-2C36-4EEB-AA88-C692C4473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66840" y="3346045"/>
            <a:ext cx="2641963" cy="3028681"/>
            <a:chOff x="3522783" y="3294742"/>
            <a:chExt cx="2641963" cy="3028681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4E7CCD3-2A59-478B-B0E8-10C441477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2783" y="3294742"/>
              <a:ext cx="2641963" cy="3028681"/>
              <a:chOff x="6888396" y="2122444"/>
              <a:chExt cx="2641963" cy="3028681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4EA333C-9B7D-47E1-9B4A-04FBC1214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C1F7633-C900-423A-978B-AA923826AC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82C151E4-5828-4429-A2A9-70879A1F81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88396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B46B8AB7-4212-4761-BD58-FA5F97B80D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50199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E</a:t>
                </a: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B08C2014-BBDE-4A73-A4E9-F987E124B4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24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0ADC0143-88CC-4A3D-8ED6-3C16F91DA2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24" idx="3"/>
              </p:cNvCxnSpPr>
              <p:nvPr/>
            </p:nvCxnSpPr>
            <p:spPr>
              <a:xfrm flipH="1">
                <a:off x="7260485" y="3663016"/>
                <a:ext cx="443372" cy="864216"/>
              </a:xfrm>
              <a:prstGeom prst="straightConnector1">
                <a:avLst/>
              </a:prstGeom>
              <a:ln w="28575"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F69CF4BC-E589-4C22-8CDF-7E2FFCC1B9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22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C62BD088-A7EE-41A9-A3B1-0CF087D2F9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24" idx="5"/>
                <a:endCxn id="26" idx="0"/>
              </p:cNvCxnSpPr>
              <p:nvPr/>
            </p:nvCxnSpPr>
            <p:spPr>
              <a:xfrm>
                <a:off x="8156461" y="3663016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02230C2-AA1E-43E5-B8BF-ED7078F6A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50A952-1E1B-418C-985B-18CEDB56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17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5844383-0B59-4B5E-B168-04095B70379B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A330A02-9546-4218-B594-8D5D1ECDA6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9" descr="Logo COP3530">
              <a:extLst>
                <a:ext uri="{FF2B5EF4-FFF2-40B4-BE49-F238E27FC236}">
                  <a16:creationId xmlns:a16="http://schemas.microsoft.com/office/drawing/2014/main" id="{FA77CFE7-B5D9-4EC2-8510-F0A9A2222E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9790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Graph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: Terminology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1" y="1690688"/>
            <a:ext cx="10017370" cy="1782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Connected Graph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An undirected graph is called a connected graph if there is a path from every vertex to every other vertex.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95B7462-FFD2-43CD-8186-D304548CF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46999" y="3429000"/>
            <a:ext cx="640080" cy="64008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AE7689-73C9-4FF8-8218-F527AD6C2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66839" y="4423230"/>
            <a:ext cx="640080" cy="64008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6CA8A8E-2433-4755-A69F-7A4DE5AB0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45116" y="5817601"/>
            <a:ext cx="640080" cy="64008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28B09BC-5EDF-488B-8B07-95D14F026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06919" y="5817601"/>
            <a:ext cx="640080" cy="64008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BF05F04-6A32-406A-922E-12BAF32FA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7613181" y="388449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4805EA-7DC4-49E5-818A-32FB08E82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6717205" y="4969572"/>
            <a:ext cx="443372" cy="864216"/>
          </a:xfrm>
          <a:prstGeom prst="straightConnector1">
            <a:avLst/>
          </a:prstGeom>
          <a:ln w="28575">
            <a:solidFill>
              <a:srgbClr val="0081E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BDC6F32-FF45-49CF-9500-70B3BEB4C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8" idx="4"/>
          </p:cNvCxnSpPr>
          <p:nvPr/>
        </p:nvCxnSpPr>
        <p:spPr>
          <a:xfrm flipV="1">
            <a:off x="8653206" y="4069080"/>
            <a:ext cx="13833" cy="421974"/>
          </a:xfrm>
          <a:prstGeom prst="straightConnector1">
            <a:avLst/>
          </a:prstGeom>
          <a:ln w="28575">
            <a:solidFill>
              <a:srgbClr val="0081E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E1D0F3-98BF-4D61-81E7-BA597E387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9" idx="5"/>
            <a:endCxn id="11" idx="0"/>
          </p:cNvCxnSpPr>
          <p:nvPr/>
        </p:nvCxnSpPr>
        <p:spPr>
          <a:xfrm>
            <a:off x="7613181" y="4969572"/>
            <a:ext cx="413778" cy="848029"/>
          </a:xfrm>
          <a:prstGeom prst="straightConnector1">
            <a:avLst/>
          </a:prstGeom>
          <a:ln w="28575">
            <a:solidFill>
              <a:srgbClr val="0081E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1BDD43C8-7B7D-4DE0-A8EE-474849EE2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38151" y="4482314"/>
            <a:ext cx="640080" cy="64008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F001361-F773-4144-A1B0-B775FDD795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8120697" y="5122395"/>
            <a:ext cx="476184" cy="695206"/>
          </a:xfrm>
          <a:prstGeom prst="straightConnector1">
            <a:avLst/>
          </a:prstGeom>
          <a:ln w="28575">
            <a:solidFill>
              <a:srgbClr val="0081E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C28C40F-64DF-4FD4-A59A-CD6014D24CDF}"/>
              </a:ext>
            </a:extLst>
          </p:cNvPr>
          <p:cNvSpPr/>
          <p:nvPr/>
        </p:nvSpPr>
        <p:spPr>
          <a:xfrm>
            <a:off x="1774565" y="4491054"/>
            <a:ext cx="3350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This is a connected graph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70575-1ECB-4304-94DA-183DEDB63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18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BB8C8E8-FD6D-4994-A26F-E8E8F40AA35F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DC76CCE-2E37-4D78-ABC1-BFE266FADF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 descr="Logo COP3530">
              <a:extLst>
                <a:ext uri="{FF2B5EF4-FFF2-40B4-BE49-F238E27FC236}">
                  <a16:creationId xmlns:a16="http://schemas.microsoft.com/office/drawing/2014/main" id="{5B4BC833-54B5-4EF1-8F75-8B39BC652E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8129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Graph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: Terminology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1" y="1690688"/>
            <a:ext cx="10017370" cy="1782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Connected Graph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An undirected graph is called a connected graph if there is a path from every vertex to every other vertex.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95B7462-FFD2-43CD-8186-D304548CF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46999" y="3429000"/>
            <a:ext cx="640080" cy="64008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AE7689-73C9-4FF8-8218-F527AD6C2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66839" y="4423230"/>
            <a:ext cx="640080" cy="64008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6CA8A8E-2433-4755-A69F-7A4DE5AB0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45116" y="5817601"/>
            <a:ext cx="640080" cy="64008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28B09BC-5EDF-488B-8B07-95D14F026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06919" y="5817601"/>
            <a:ext cx="640080" cy="64008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4805EA-7DC4-49E5-818A-32FB08E82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6717205" y="4969572"/>
            <a:ext cx="443372" cy="864216"/>
          </a:xfrm>
          <a:prstGeom prst="straightConnector1">
            <a:avLst/>
          </a:prstGeom>
          <a:ln w="28575">
            <a:solidFill>
              <a:srgbClr val="0081E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BDC6F32-FF45-49CF-9500-70B3BEB4C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8" idx="4"/>
          </p:cNvCxnSpPr>
          <p:nvPr/>
        </p:nvCxnSpPr>
        <p:spPr>
          <a:xfrm flipV="1">
            <a:off x="8653206" y="4069080"/>
            <a:ext cx="13833" cy="421974"/>
          </a:xfrm>
          <a:prstGeom prst="straightConnector1">
            <a:avLst/>
          </a:prstGeom>
          <a:ln w="28575">
            <a:solidFill>
              <a:srgbClr val="0081E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E1D0F3-98BF-4D61-81E7-BA597E387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9" idx="5"/>
            <a:endCxn id="11" idx="0"/>
          </p:cNvCxnSpPr>
          <p:nvPr/>
        </p:nvCxnSpPr>
        <p:spPr>
          <a:xfrm>
            <a:off x="7613181" y="4969572"/>
            <a:ext cx="413778" cy="848029"/>
          </a:xfrm>
          <a:prstGeom prst="straightConnector1">
            <a:avLst/>
          </a:prstGeom>
          <a:ln w="28575">
            <a:solidFill>
              <a:srgbClr val="0081E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1BDD43C8-7B7D-4DE0-A8EE-474849EE2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38151" y="4482314"/>
            <a:ext cx="640080" cy="64008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28C40F-64DF-4FD4-A59A-CD6014D24CDF}"/>
              </a:ext>
            </a:extLst>
          </p:cNvPr>
          <p:cNvSpPr/>
          <p:nvPr/>
        </p:nvSpPr>
        <p:spPr>
          <a:xfrm>
            <a:off x="1774565" y="4491054"/>
            <a:ext cx="398378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This is not a connected graph.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Connected components: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{A,D} and {B,C,E}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94ECC-5567-433F-85C5-AD5682D07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19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15EAAF9-16F0-46C7-9A11-B3C39926FEA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7FB8BA95-FB50-43BC-8119-D1D09ACCD1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09DEE86C-E5E1-4710-9D48-4A294E4B12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5763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Categories of Data Structures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6" name="Rectangle 3" descr="Linear Ordered&#10;">
            <a:extLst>
              <a:ext uri="{FF2B5EF4-FFF2-40B4-BE49-F238E27FC236}">
                <a16:creationId xmlns:a16="http://schemas.microsoft.com/office/drawing/2014/main" id="{DE85FF53-6E49-47B6-8225-7E1DAC29F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1869648"/>
            <a:ext cx="22860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Linear Ordered</a:t>
            </a:r>
          </a:p>
        </p:txBody>
      </p:sp>
      <p:sp>
        <p:nvSpPr>
          <p:cNvPr id="7" name="Rectangle 4" descr="Non-linear Ordered&#10;">
            <a:extLst>
              <a:ext uri="{FF2B5EF4-FFF2-40B4-BE49-F238E27FC236}">
                <a16:creationId xmlns:a16="http://schemas.microsoft.com/office/drawing/2014/main" id="{730497DA-87E3-4A4E-9552-C89037D50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1869648"/>
            <a:ext cx="22860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Non-linear Ordered</a:t>
            </a:r>
          </a:p>
        </p:txBody>
      </p:sp>
      <p:sp>
        <p:nvSpPr>
          <p:cNvPr id="8" name="Rectangle 12" descr="Not Ordered&#10;">
            <a:extLst>
              <a:ext uri="{FF2B5EF4-FFF2-40B4-BE49-F238E27FC236}">
                <a16:creationId xmlns:a16="http://schemas.microsoft.com/office/drawing/2014/main" id="{D25B0EDD-7867-4D65-BDBC-5EDF27FB2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1869648"/>
            <a:ext cx="22860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Not Ordered</a:t>
            </a:r>
          </a:p>
        </p:txBody>
      </p:sp>
      <p:sp>
        <p:nvSpPr>
          <p:cNvPr id="11" name="Rectangle 5" descr="lists">
            <a:extLst>
              <a:ext uri="{FF2B5EF4-FFF2-40B4-BE49-F238E27FC236}">
                <a16:creationId xmlns:a16="http://schemas.microsoft.com/office/drawing/2014/main" id="{BBD6B998-2174-4960-9806-558F886FC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2588102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Lists</a:t>
            </a:r>
          </a:p>
        </p:txBody>
      </p:sp>
      <p:sp>
        <p:nvSpPr>
          <p:cNvPr id="13" name="Rectangle 6" descr="stacks">
            <a:extLst>
              <a:ext uri="{FF2B5EF4-FFF2-40B4-BE49-F238E27FC236}">
                <a16:creationId xmlns:a16="http://schemas.microsoft.com/office/drawing/2014/main" id="{93E8E40F-D540-4C4F-975D-8707208E0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3301425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Stacks</a:t>
            </a:r>
          </a:p>
        </p:txBody>
      </p:sp>
      <p:sp>
        <p:nvSpPr>
          <p:cNvPr id="14" name="Rectangle 7" descr="queues">
            <a:extLst>
              <a:ext uri="{FF2B5EF4-FFF2-40B4-BE49-F238E27FC236}">
                <a16:creationId xmlns:a16="http://schemas.microsoft.com/office/drawing/2014/main" id="{DBB16A03-0ADE-4DE8-A76F-D33130AF0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4014748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Queues</a:t>
            </a:r>
          </a:p>
        </p:txBody>
      </p:sp>
      <p:sp>
        <p:nvSpPr>
          <p:cNvPr id="15" name="Rectangle 8" descr="trees">
            <a:extLst>
              <a:ext uri="{FF2B5EF4-FFF2-40B4-BE49-F238E27FC236}">
                <a16:creationId xmlns:a16="http://schemas.microsoft.com/office/drawing/2014/main" id="{CA97C4B6-41C6-4BDA-B757-AFF8296F1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2599434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Trees</a:t>
            </a:r>
          </a:p>
        </p:txBody>
      </p:sp>
      <p:sp>
        <p:nvSpPr>
          <p:cNvPr id="16" name="Rectangle 9" descr="graphs">
            <a:extLst>
              <a:ext uri="{FF2B5EF4-FFF2-40B4-BE49-F238E27FC236}">
                <a16:creationId xmlns:a16="http://schemas.microsoft.com/office/drawing/2014/main" id="{5A639A53-6E3A-46B8-96B3-AE35D359F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154" y="3301425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Graphs</a:t>
            </a:r>
          </a:p>
        </p:txBody>
      </p:sp>
      <p:sp>
        <p:nvSpPr>
          <p:cNvPr id="17" name="Rectangle 10" descr="sets">
            <a:extLst>
              <a:ext uri="{FF2B5EF4-FFF2-40B4-BE49-F238E27FC236}">
                <a16:creationId xmlns:a16="http://schemas.microsoft.com/office/drawing/2014/main" id="{427D114F-9822-4AEC-85B6-AB7AA86FC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2584634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Sets</a:t>
            </a:r>
          </a:p>
        </p:txBody>
      </p:sp>
      <p:sp>
        <p:nvSpPr>
          <p:cNvPr id="18" name="Rectangle 11" descr="tables/maps">
            <a:extLst>
              <a:ext uri="{FF2B5EF4-FFF2-40B4-BE49-F238E27FC236}">
                <a16:creationId xmlns:a16="http://schemas.microsoft.com/office/drawing/2014/main" id="{91B71668-7876-4A5F-BBA8-A87FE4105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3301425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Tables/Maps</a:t>
            </a:r>
          </a:p>
        </p:txBody>
      </p:sp>
      <p:grpSp>
        <p:nvGrpSpPr>
          <p:cNvPr id="19" name="Group 18" descr="Unordered Data Structures">
            <a:extLst>
              <a:ext uri="{FF2B5EF4-FFF2-40B4-BE49-F238E27FC236}">
                <a16:creationId xmlns:a16="http://schemas.microsoft.com/office/drawing/2014/main" id="{9DB3FDB7-0936-41DB-AB4E-89612624879A}"/>
              </a:ext>
            </a:extLst>
          </p:cNvPr>
          <p:cNvGrpSpPr/>
          <p:nvPr/>
        </p:nvGrpSpPr>
        <p:grpSpPr>
          <a:xfrm>
            <a:off x="7735077" y="4418737"/>
            <a:ext cx="1752600" cy="1447800"/>
            <a:chOff x="6664452" y="3364300"/>
            <a:chExt cx="1752600" cy="1447800"/>
          </a:xfrm>
        </p:grpSpPr>
        <p:sp>
          <p:nvSpPr>
            <p:cNvPr id="20" name="Oval 34">
              <a:extLst>
                <a:ext uri="{FF2B5EF4-FFF2-40B4-BE49-F238E27FC236}">
                  <a16:creationId xmlns:a16="http://schemas.microsoft.com/office/drawing/2014/main" id="{4DA0BD3C-FE2F-43DD-82C7-53C99E353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5091" y="35838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35">
              <a:extLst>
                <a:ext uri="{FF2B5EF4-FFF2-40B4-BE49-F238E27FC236}">
                  <a16:creationId xmlns:a16="http://schemas.microsoft.com/office/drawing/2014/main" id="{6F36547F-F6D3-4F93-A534-9BE6FD967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4691" y="38124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36">
              <a:extLst>
                <a:ext uri="{FF2B5EF4-FFF2-40B4-BE49-F238E27FC236}">
                  <a16:creationId xmlns:a16="http://schemas.microsoft.com/office/drawing/2014/main" id="{7ED1D9A0-9254-4941-8BA5-7F80FC0B6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6491" y="41934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37">
              <a:extLst>
                <a:ext uri="{FF2B5EF4-FFF2-40B4-BE49-F238E27FC236}">
                  <a16:creationId xmlns:a16="http://schemas.microsoft.com/office/drawing/2014/main" id="{7EAC7BCB-669A-4D38-907E-A5D53411E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3420" y="4191292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33">
              <a:extLst>
                <a:ext uri="{FF2B5EF4-FFF2-40B4-BE49-F238E27FC236}">
                  <a16:creationId xmlns:a16="http://schemas.microsoft.com/office/drawing/2014/main" id="{34594F30-7AE2-4A79-A664-861715F4D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4452" y="3364300"/>
              <a:ext cx="1752600" cy="14478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" name="Group 24" descr="Linear Data Structures">
            <a:extLst>
              <a:ext uri="{FF2B5EF4-FFF2-40B4-BE49-F238E27FC236}">
                <a16:creationId xmlns:a16="http://schemas.microsoft.com/office/drawing/2014/main" id="{C4FE9C71-86DE-4070-982E-BADCC35B4E91}"/>
              </a:ext>
            </a:extLst>
          </p:cNvPr>
          <p:cNvGrpSpPr/>
          <p:nvPr/>
        </p:nvGrpSpPr>
        <p:grpSpPr>
          <a:xfrm>
            <a:off x="1831868" y="4993848"/>
            <a:ext cx="1456888" cy="304800"/>
            <a:chOff x="877748" y="4343400"/>
            <a:chExt cx="1456888" cy="304800"/>
          </a:xfrm>
          <a:solidFill>
            <a:schemeClr val="accent6">
              <a:lumMod val="75000"/>
            </a:schemeClr>
          </a:solidFill>
        </p:grpSpPr>
        <p:sp>
          <p:nvSpPr>
            <p:cNvPr id="26" name="Oval 13">
              <a:extLst>
                <a:ext uri="{FF2B5EF4-FFF2-40B4-BE49-F238E27FC236}">
                  <a16:creationId xmlns:a16="http://schemas.microsoft.com/office/drawing/2014/main" id="{1FDDD2FA-8EB8-4969-BDE9-BBEFF8E17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48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14">
              <a:extLst>
                <a:ext uri="{FF2B5EF4-FFF2-40B4-BE49-F238E27FC236}">
                  <a16:creationId xmlns:a16="http://schemas.microsoft.com/office/drawing/2014/main" id="{81226823-D927-4CFC-9D60-DFF032658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3792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15">
              <a:extLst>
                <a:ext uri="{FF2B5EF4-FFF2-40B4-BE49-F238E27FC236}">
                  <a16:creationId xmlns:a16="http://schemas.microsoft.com/office/drawing/2014/main" id="{44CAFCF0-8DD4-458A-BF11-416332294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9836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49FE957-18FD-4073-A520-F7172DE43CA8}"/>
                </a:ext>
              </a:extLst>
            </p:cNvPr>
            <p:cNvCxnSpPr>
              <a:cxnSpLocks noChangeShapeType="1"/>
              <a:stCxn id="26" idx="6"/>
              <a:endCxn id="27" idx="2"/>
            </p:cNvCxnSpPr>
            <p:nvPr/>
          </p:nvCxnSpPr>
          <p:spPr bwMode="auto">
            <a:xfrm>
              <a:off x="1182548" y="4495800"/>
              <a:ext cx="271244" cy="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B6D8996-2669-4634-9753-F687C728F27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50203" y="4495800"/>
              <a:ext cx="304800" cy="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1" name="Group 30" descr="Non-Linear Data Structures">
            <a:extLst>
              <a:ext uri="{FF2B5EF4-FFF2-40B4-BE49-F238E27FC236}">
                <a16:creationId xmlns:a16="http://schemas.microsoft.com/office/drawing/2014/main" id="{BBCA3FB5-E4E4-4A55-A2BA-67A34490B071}"/>
              </a:ext>
            </a:extLst>
          </p:cNvPr>
          <p:cNvGrpSpPr/>
          <p:nvPr/>
        </p:nvGrpSpPr>
        <p:grpSpPr>
          <a:xfrm>
            <a:off x="5225372" y="4686961"/>
            <a:ext cx="987552" cy="911352"/>
            <a:chOff x="4079846" y="3744286"/>
            <a:chExt cx="987552" cy="911352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D06E595-9B3B-4CCB-9BDB-BBDFCB0F3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846" y="37442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247F677-4DCC-4D8C-A1AE-1F791E081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646" y="38204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9D2F77B-58EA-434A-9B0C-23C2FAFE2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246" y="43538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AE1F873-515C-4395-9A03-190B6BF12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446" y="42776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6" name="Straight Connector 27">
              <a:extLst>
                <a:ext uri="{FF2B5EF4-FFF2-40B4-BE49-F238E27FC236}">
                  <a16:creationId xmlns:a16="http://schemas.microsoft.com/office/drawing/2014/main" id="{5A300474-4AF3-4B14-AC0F-944DB12EE000}"/>
                </a:ext>
              </a:extLst>
            </p:cNvPr>
            <p:cNvCxnSpPr>
              <a:cxnSpLocks noChangeShapeType="1"/>
              <a:stCxn id="32" idx="6"/>
              <a:endCxn id="33" idx="2"/>
            </p:cNvCxnSpPr>
            <p:nvPr/>
          </p:nvCxnSpPr>
          <p:spPr bwMode="auto">
            <a:xfrm>
              <a:off x="4381598" y="3895162"/>
              <a:ext cx="384048" cy="7620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Straight Connector 29">
              <a:extLst>
                <a:ext uri="{FF2B5EF4-FFF2-40B4-BE49-F238E27FC236}">
                  <a16:creationId xmlns:a16="http://schemas.microsoft.com/office/drawing/2014/main" id="{2B26994C-2449-49C4-959A-08A707E3B0EA}"/>
                </a:ext>
              </a:extLst>
            </p:cNvPr>
            <p:cNvCxnSpPr>
              <a:cxnSpLocks noChangeShapeType="1"/>
              <a:stCxn id="33" idx="4"/>
              <a:endCxn id="35" idx="0"/>
            </p:cNvCxnSpPr>
            <p:nvPr/>
          </p:nvCxnSpPr>
          <p:spPr bwMode="auto">
            <a:xfrm flipH="1">
              <a:off x="4840322" y="4122238"/>
              <a:ext cx="76200" cy="155448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Straight Connector 31">
              <a:extLst>
                <a:ext uri="{FF2B5EF4-FFF2-40B4-BE49-F238E27FC236}">
                  <a16:creationId xmlns:a16="http://schemas.microsoft.com/office/drawing/2014/main" id="{16A74199-DDE2-460E-8EF9-DC0C699CAD5D}"/>
                </a:ext>
              </a:extLst>
            </p:cNvPr>
            <p:cNvCxnSpPr>
              <a:cxnSpLocks noChangeShapeType="1"/>
              <a:stCxn id="32" idx="5"/>
              <a:endCxn id="35" idx="1"/>
            </p:cNvCxnSpPr>
            <p:nvPr/>
          </p:nvCxnSpPr>
          <p:spPr bwMode="auto">
            <a:xfrm>
              <a:off x="4337407" y="4001847"/>
              <a:ext cx="396230" cy="32003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Straight Connector 31">
              <a:extLst>
                <a:ext uri="{FF2B5EF4-FFF2-40B4-BE49-F238E27FC236}">
                  <a16:creationId xmlns:a16="http://schemas.microsoft.com/office/drawing/2014/main" id="{F8A83CAE-9C4A-4C60-8A1C-7F6AE7A2B7EC}"/>
                </a:ext>
              </a:extLst>
            </p:cNvPr>
            <p:cNvCxnSpPr>
              <a:cxnSpLocks noChangeShapeType="1"/>
              <a:stCxn id="32" idx="4"/>
            </p:cNvCxnSpPr>
            <p:nvPr/>
          </p:nvCxnSpPr>
          <p:spPr bwMode="auto">
            <a:xfrm>
              <a:off x="4230722" y="4046038"/>
              <a:ext cx="169093" cy="363987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3946C72-CA63-4EE2-81B4-6E9774513FF7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D30D6F9C-3710-4442-AB21-DBE0AF4B22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Logo COP3530">
              <a:extLst>
                <a:ext uri="{FF2B5EF4-FFF2-40B4-BE49-F238E27FC236}">
                  <a16:creationId xmlns:a16="http://schemas.microsoft.com/office/drawing/2014/main" id="{236947F2-C747-49B5-B986-0581973D7A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A8C5BF-8866-4CD4-93DF-901973189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75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Graph Types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8DB0E6-AF34-4F36-A2C6-3DB52E9BF27C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EB6A2E4-2324-4C9A-956A-364B5DAA83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0EC031A6-592E-448E-9BF8-B7BFE4D6CE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2703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Graph 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1" y="1690688"/>
            <a:ext cx="7938198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Directed (Digraph) vs Undirected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C473322-41A4-4462-944B-DEDF7A85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682908" y="3324379"/>
            <a:ext cx="2641963" cy="3028681"/>
            <a:chOff x="3522783" y="3294742"/>
            <a:chExt cx="2641963" cy="302868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E1B506C-1754-4C27-B66B-CB73FBA0E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2783" y="3294742"/>
              <a:ext cx="2641963" cy="3028681"/>
              <a:chOff x="6888396" y="2122444"/>
              <a:chExt cx="2641963" cy="3028681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C1401E8-EBA1-481A-B78C-0D1AE3DCCF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E3C3910-FA0E-4D2B-A07D-D2C0FB1408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385F5919-5856-4064-B421-6D07244764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88396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83D24BA-6BE6-48B0-986E-C5899739B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50199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E</a:t>
                </a:r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CB10A8F5-7A96-48D7-B430-67F324E9D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0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1629D713-B39A-4156-86D7-5444460FA8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30" idx="3"/>
              </p:cNvCxnSpPr>
              <p:nvPr/>
            </p:nvCxnSpPr>
            <p:spPr>
              <a:xfrm flipH="1">
                <a:off x="7260485" y="3663016"/>
                <a:ext cx="443372" cy="864216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62AA5C49-FF51-4DAF-BFC9-207A92062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27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7724D832-7E4B-40A1-AFEA-A731381A5C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30" idx="5"/>
                <a:endCxn id="32" idx="0"/>
              </p:cNvCxnSpPr>
              <p:nvPr/>
            </p:nvCxnSpPr>
            <p:spPr>
              <a:xfrm>
                <a:off x="8156461" y="3663016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27E4D96-E69D-4308-ACB5-60CD72B3C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7FD9CEF-4E7B-47DF-8ED9-14062497F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0592" y="4988136"/>
              <a:ext cx="558865" cy="695207"/>
            </a:xfrm>
            <a:prstGeom prst="straightConnector1">
              <a:avLst/>
            </a:prstGeom>
            <a:ln w="28575">
              <a:solidFill>
                <a:srgbClr val="0081E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1AF13C0-62BA-492D-9FE5-FEBC38ABC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725144" y="3324379"/>
            <a:ext cx="2641963" cy="3028681"/>
            <a:chOff x="3522783" y="3294742"/>
            <a:chExt cx="2641963" cy="3028681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22E962EA-8D6B-4003-8A7C-806765111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2783" y="3294742"/>
              <a:ext cx="2641963" cy="3028681"/>
              <a:chOff x="6888396" y="2122444"/>
              <a:chExt cx="2641963" cy="3028681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4CB50867-E691-41F4-8189-1675C36848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6D8D81DE-1935-4C62-9D51-F626E064AC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CA861CD4-6023-402F-8F1C-F3ACCC9EE8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88396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17CCF4C-E030-44AF-94B3-1ACE3EA734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50199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E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55B9BD40-E70E-440D-A876-296C6E4530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42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2064F9AC-658D-4D64-B806-612A1412B0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2" idx="3"/>
              </p:cNvCxnSpPr>
              <p:nvPr/>
            </p:nvCxnSpPr>
            <p:spPr>
              <a:xfrm flipH="1">
                <a:off x="7260485" y="3663016"/>
                <a:ext cx="443372" cy="864216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826DECAD-B56C-4890-B7D3-66A135C61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9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855AF3F9-0565-4F86-AB11-68720A8F28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2" idx="5"/>
                <a:endCxn id="44" idx="0"/>
              </p:cNvCxnSpPr>
              <p:nvPr/>
            </p:nvCxnSpPr>
            <p:spPr>
              <a:xfrm>
                <a:off x="8156461" y="3663016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E6463E7-1D1F-447C-8B91-BC7CC5ED7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F3F8A67C-55A3-45B2-91DA-5F4FCD14B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0592" y="4988136"/>
              <a:ext cx="558865" cy="695207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0684D-A103-4B07-8917-1468E92EC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21</a:t>
            </a:fld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EB06643-D0F8-42F3-ABF7-8E62A952B97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AC6BE212-99EE-4BB6-9086-B39C815619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50" descr="Logo COP3530">
              <a:extLst>
                <a:ext uri="{FF2B5EF4-FFF2-40B4-BE49-F238E27FC236}">
                  <a16:creationId xmlns:a16="http://schemas.microsoft.com/office/drawing/2014/main" id="{965F171B-F840-4AF2-B9E4-679FAD63DC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84833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Graph 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1" y="1690688"/>
            <a:ext cx="7938198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Weighted vs Unweighted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B89E26E-088A-455D-88BE-F86730505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404348" y="3183392"/>
            <a:ext cx="2641963" cy="3028681"/>
            <a:chOff x="3522783" y="3294742"/>
            <a:chExt cx="2641963" cy="3028681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161E1971-26B2-4C1E-8915-EAC81E6C64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2783" y="3294742"/>
              <a:ext cx="2641963" cy="3028681"/>
              <a:chOff x="6888396" y="2122444"/>
              <a:chExt cx="2641963" cy="3028681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4DAF9EB-24EC-4531-AFB0-86C8F40965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A9C0CB81-D4BC-44A2-9FF4-E190F864E9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8DE88E09-7137-4FA0-B3B2-0D277152E4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88396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2771077-AB43-4069-BAEE-51B6C9D23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50199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E</a:t>
                </a:r>
              </a:p>
            </p:txBody>
          </p: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C0840D36-4548-4E91-BD34-C15360381D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54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D4FD1305-5C37-4A53-BE36-6F37945C9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4" idx="3"/>
              </p:cNvCxnSpPr>
              <p:nvPr/>
            </p:nvCxnSpPr>
            <p:spPr>
              <a:xfrm flipH="1">
                <a:off x="7260485" y="3663016"/>
                <a:ext cx="443372" cy="864216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BF2C7DEC-69AB-4CC4-9685-E6EA9E5B01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51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8F1DB799-15A8-403E-A68F-9F36144B85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4" idx="5"/>
                <a:endCxn id="56" idx="0"/>
              </p:cNvCxnSpPr>
              <p:nvPr/>
            </p:nvCxnSpPr>
            <p:spPr>
              <a:xfrm>
                <a:off x="8156461" y="3663016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28DCD1E-4584-4BFA-A903-06B96B743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3FE3B44-4090-45CF-872C-2D5276D4D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0592" y="4988136"/>
              <a:ext cx="558865" cy="695207"/>
            </a:xfrm>
            <a:prstGeom prst="straightConnector1">
              <a:avLst/>
            </a:prstGeom>
            <a:ln w="28575">
              <a:solidFill>
                <a:srgbClr val="0081E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95CB110-F4A5-4FE7-9324-5FC9117940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682908" y="3324379"/>
            <a:ext cx="3013691" cy="3028681"/>
            <a:chOff x="6682908" y="3324379"/>
            <a:chExt cx="3013691" cy="3028681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1609A214-38F2-40BD-B288-13E6DB734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6682908" y="3324379"/>
              <a:ext cx="2641963" cy="3028681"/>
              <a:chOff x="3522783" y="3294742"/>
              <a:chExt cx="2641963" cy="3028681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E5EFEBF9-1E43-490A-95F1-D1E8B709B8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/>
            </p:nvGrpSpPr>
            <p:grpSpPr>
              <a:xfrm>
                <a:off x="3522783" y="3294742"/>
                <a:ext cx="2641963" cy="3028681"/>
                <a:chOff x="6888396" y="2122444"/>
                <a:chExt cx="2641963" cy="3028681"/>
              </a:xfrm>
            </p:grpSpPr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2A018BCD-15AC-4D42-872F-D52447407CF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8890279" y="2122444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A</a:t>
                  </a:r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A1C11604-2006-4081-B933-278A279548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7610119" y="3116674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5C69E257-824E-46D3-8906-FDA7C691A16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6888396" y="4511045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C</a:t>
                  </a:r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408348FA-BB10-4411-94D7-98876CEA805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8250199" y="4511045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E</a:t>
                  </a:r>
                </a:p>
              </p:txBody>
            </p:sp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ADE088D2-E423-4AE0-B548-AD24D6BBFB3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  <a:endCxn id="76" idx="7"/>
                </p:cNvCxnSpPr>
                <p:nvPr/>
              </p:nvCxnSpPr>
              <p:spPr>
                <a:xfrm flipH="1">
                  <a:off x="8156461" y="2577940"/>
                  <a:ext cx="733818" cy="632472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>
                  <a:extLst>
                    <a:ext uri="{FF2B5EF4-FFF2-40B4-BE49-F238E27FC236}">
                      <a16:creationId xmlns:a16="http://schemas.microsoft.com/office/drawing/2014/main" id="{FCE171F3-8E7D-43E4-8033-15795F7768C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  <a:stCxn id="76" idx="3"/>
                </p:cNvCxnSpPr>
                <p:nvPr/>
              </p:nvCxnSpPr>
              <p:spPr>
                <a:xfrm flipH="1">
                  <a:off x="7260485" y="3663016"/>
                  <a:ext cx="443372" cy="864216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Arrow Connector 80">
                  <a:extLst>
                    <a:ext uri="{FF2B5EF4-FFF2-40B4-BE49-F238E27FC236}">
                      <a16:creationId xmlns:a16="http://schemas.microsoft.com/office/drawing/2014/main" id="{527338A4-3094-447A-9B9C-6A953B2B905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  <a:endCxn id="73" idx="0"/>
                </p:cNvCxnSpPr>
                <p:nvPr/>
              </p:nvCxnSpPr>
              <p:spPr>
                <a:xfrm>
                  <a:off x="9196973" y="2762524"/>
                  <a:ext cx="4498" cy="413234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Arrow Connector 81">
                  <a:extLst>
                    <a:ext uri="{FF2B5EF4-FFF2-40B4-BE49-F238E27FC236}">
                      <a16:creationId xmlns:a16="http://schemas.microsoft.com/office/drawing/2014/main" id="{2E187B2F-7928-4BD9-A825-E320042ECA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  <a:stCxn id="76" idx="5"/>
                  <a:endCxn id="78" idx="0"/>
                </p:cNvCxnSpPr>
                <p:nvPr/>
              </p:nvCxnSpPr>
              <p:spPr>
                <a:xfrm>
                  <a:off x="8156461" y="3663016"/>
                  <a:ext cx="413778" cy="848029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5E899527-AC68-43A8-85B1-33528323F1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5515818" y="434805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D</a:t>
                </a:r>
              </a:p>
            </p:txBody>
          </p: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E8B198DD-3063-41CF-B655-2B42822252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50592" y="4988136"/>
                <a:ext cx="558865" cy="695207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4515467-4FEC-40E5-A214-7998258005AA}"/>
                </a:ext>
              </a:extLst>
            </p:cNvPr>
            <p:cNvSpPr txBox="1"/>
            <p:nvPr/>
          </p:nvSpPr>
          <p:spPr>
            <a:xfrm>
              <a:off x="7636747" y="3677697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10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2E08E83-B71A-4259-A125-5B402CA92429}"/>
                </a:ext>
              </a:extLst>
            </p:cNvPr>
            <p:cNvSpPr txBox="1"/>
            <p:nvPr/>
          </p:nvSpPr>
          <p:spPr>
            <a:xfrm>
              <a:off x="9056519" y="4008361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20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DF63777-A26E-4074-A435-71C11753F0CB}"/>
                </a:ext>
              </a:extLst>
            </p:cNvPr>
            <p:cNvSpPr txBox="1"/>
            <p:nvPr/>
          </p:nvSpPr>
          <p:spPr>
            <a:xfrm>
              <a:off x="8833848" y="5255224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20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17A50DA-640F-4987-9287-99F60FD30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044711" y="4801320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15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C48B939-862D-43A2-87CC-4F485580F7F7}"/>
                </a:ext>
              </a:extLst>
            </p:cNvPr>
            <p:cNvSpPr txBox="1"/>
            <p:nvPr/>
          </p:nvSpPr>
          <p:spPr>
            <a:xfrm>
              <a:off x="6686699" y="5089087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6F7957-D9F2-4456-9161-4E20833F3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22</a:t>
            </a:fld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2001649-2C74-484B-B40B-0BB636F3E46D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F885AB94-7B72-4522-84DC-908EAC41FD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6" descr="Logo COP3530">
              <a:extLst>
                <a:ext uri="{FF2B5EF4-FFF2-40B4-BE49-F238E27FC236}">
                  <a16:creationId xmlns:a16="http://schemas.microsoft.com/office/drawing/2014/main" id="{2D811869-537B-4D14-8B6D-5BE15BD740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3778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Graph 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1" y="1690688"/>
            <a:ext cx="7938198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Connected vs Unconnected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C473322-41A4-4462-944B-DEDF7A85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442504" y="3016251"/>
            <a:ext cx="2641963" cy="3028681"/>
            <a:chOff x="3522783" y="3294742"/>
            <a:chExt cx="2641963" cy="302868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E1B506C-1754-4C27-B66B-CB73FBA0E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2783" y="3294742"/>
              <a:ext cx="2641963" cy="3028681"/>
              <a:chOff x="6888396" y="2122444"/>
              <a:chExt cx="2641963" cy="3028681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C1401E8-EBA1-481A-B78C-0D1AE3DCCF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E3C3910-FA0E-4D2B-A07D-D2C0FB1408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385F5919-5856-4064-B421-6D07244764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88396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83D24BA-6BE6-48B0-986E-C5899739B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50199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E</a:t>
                </a:r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CB10A8F5-7A96-48D7-B430-67F324E9D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0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1629D713-B39A-4156-86D7-5444460FA8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30" idx="3"/>
              </p:cNvCxnSpPr>
              <p:nvPr/>
            </p:nvCxnSpPr>
            <p:spPr>
              <a:xfrm flipH="1">
                <a:off x="7260485" y="3663016"/>
                <a:ext cx="443372" cy="864216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62AA5C49-FF51-4DAF-BFC9-207A92062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27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7724D832-7E4B-40A1-AFEA-A731381A5C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30" idx="5"/>
                <a:endCxn id="32" idx="0"/>
              </p:cNvCxnSpPr>
              <p:nvPr/>
            </p:nvCxnSpPr>
            <p:spPr>
              <a:xfrm>
                <a:off x="8156461" y="3663016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27E4D96-E69D-4308-ACB5-60CD72B3C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7FD9CEF-4E7B-47DF-8ED9-14062497F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0592" y="4988136"/>
              <a:ext cx="558865" cy="695207"/>
            </a:xfrm>
            <a:prstGeom prst="straightConnector1">
              <a:avLst/>
            </a:prstGeom>
            <a:ln w="28575">
              <a:solidFill>
                <a:srgbClr val="0081E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E2D637F-8430-4688-A24A-0D764130E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632666" y="3042482"/>
            <a:ext cx="2641963" cy="3028681"/>
            <a:chOff x="3522783" y="3294742"/>
            <a:chExt cx="2641963" cy="3028681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423B22A4-9C1D-4BB7-A6BB-4E530A9AC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2783" y="3294742"/>
              <a:ext cx="2641963" cy="3028681"/>
              <a:chOff x="6888396" y="2122444"/>
              <a:chExt cx="2641963" cy="3028681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9AD46AEA-7DD6-4AAA-B6FD-6EB45A486E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6408E5DC-2F30-487D-BB54-652E77E430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E30341DD-15C1-4717-A0D4-5DA766DAAF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88396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45205F1A-6499-430A-B234-1DD9C159F0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50199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E</a:t>
                </a:r>
              </a:p>
            </p:txBody>
          </p: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B4FA666F-00FC-4ED7-8E36-D67F13AC6E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54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202920FF-4F62-43E1-9CF1-3C37C115C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51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7F945757-1B01-49F4-B27E-B209F84246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4" idx="5"/>
                <a:endCxn id="56" idx="0"/>
              </p:cNvCxnSpPr>
              <p:nvPr/>
            </p:nvCxnSpPr>
            <p:spPr>
              <a:xfrm>
                <a:off x="8156461" y="3663016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9665D56-5026-486C-A982-69CFC82E9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CA64DA4-D430-432F-93B8-18DD1BDB2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0592" y="4988136"/>
              <a:ext cx="558865" cy="695207"/>
            </a:xfrm>
            <a:prstGeom prst="straightConnector1">
              <a:avLst/>
            </a:prstGeom>
            <a:ln w="28575">
              <a:solidFill>
                <a:srgbClr val="0081E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9A5C6-F9B3-40ED-8BCE-A60428F7A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23</a:t>
            </a:fld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4904794-4C92-4400-8D86-ED252A040D7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1B3F908C-EE9F-4E1B-B74B-1E581B0B97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 descr="Logo COP3530">
              <a:extLst>
                <a:ext uri="{FF2B5EF4-FFF2-40B4-BE49-F238E27FC236}">
                  <a16:creationId xmlns:a16="http://schemas.microsoft.com/office/drawing/2014/main" id="{376FB755-AF4C-44D5-97AD-DA58567DB9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37422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Graph 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1" y="1690688"/>
            <a:ext cx="7938198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Cyclic vs Acyclic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C473322-41A4-4462-944B-DEDF7A85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001414" y="2875264"/>
            <a:ext cx="2641963" cy="3028681"/>
            <a:chOff x="3522783" y="3294742"/>
            <a:chExt cx="2641963" cy="302868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E1B506C-1754-4C27-B66B-CB73FBA0E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2783" y="3294742"/>
              <a:ext cx="2641963" cy="3028681"/>
              <a:chOff x="6888396" y="2122444"/>
              <a:chExt cx="2641963" cy="3028681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C1401E8-EBA1-481A-B78C-0D1AE3DCCF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E3C3910-FA0E-4D2B-A07D-D2C0FB1408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385F5919-5856-4064-B421-6D07244764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88396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83D24BA-6BE6-48B0-986E-C5899739B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50199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E</a:t>
                </a:r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CB10A8F5-7A96-48D7-B430-67F324E9D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0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1629D713-B39A-4156-86D7-5444460FA8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30" idx="3"/>
              </p:cNvCxnSpPr>
              <p:nvPr/>
            </p:nvCxnSpPr>
            <p:spPr>
              <a:xfrm flipH="1">
                <a:off x="7260485" y="3663016"/>
                <a:ext cx="443372" cy="864216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62AA5C49-FF51-4DAF-BFC9-207A92062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27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7724D832-7E4B-40A1-AFEA-A731381A5C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30" idx="5"/>
                <a:endCxn id="32" idx="0"/>
              </p:cNvCxnSpPr>
              <p:nvPr/>
            </p:nvCxnSpPr>
            <p:spPr>
              <a:xfrm>
                <a:off x="8156461" y="3663016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27E4D96-E69D-4308-ACB5-60CD72B3C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7FD9CEF-4E7B-47DF-8ED9-14062497F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0592" y="4988136"/>
              <a:ext cx="558865" cy="695207"/>
            </a:xfrm>
            <a:prstGeom prst="straightConnector1">
              <a:avLst/>
            </a:prstGeom>
            <a:ln w="28575">
              <a:solidFill>
                <a:srgbClr val="0081E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1AF13C0-62BA-492D-9FE5-FEBC38ABC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237529" y="3016251"/>
            <a:ext cx="2641963" cy="3028681"/>
            <a:chOff x="3522783" y="3294742"/>
            <a:chExt cx="2641963" cy="3028681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22E962EA-8D6B-4003-8A7C-806765111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2783" y="3294742"/>
              <a:ext cx="2641963" cy="3028681"/>
              <a:chOff x="6888396" y="2122444"/>
              <a:chExt cx="2641963" cy="3028681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4CB50867-E691-41F4-8189-1675C36848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6D8D81DE-1935-4C62-9D51-F626E064AC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CA861CD4-6023-402F-8F1C-F3ACCC9EE8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88396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17CCF4C-E030-44AF-94B3-1ACE3EA734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50199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E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55B9BD40-E70E-440D-A876-296C6E4530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42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2064F9AC-658D-4D64-B806-612A1412B0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2" idx="3"/>
              </p:cNvCxnSpPr>
              <p:nvPr/>
            </p:nvCxnSpPr>
            <p:spPr>
              <a:xfrm flipH="1">
                <a:off x="7260485" y="3663016"/>
                <a:ext cx="443372" cy="864216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826DECAD-B56C-4890-B7D3-66A135C61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9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855AF3F9-0565-4F86-AB11-68720A8F28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2" idx="5"/>
                <a:endCxn id="44" idx="0"/>
              </p:cNvCxnSpPr>
              <p:nvPr/>
            </p:nvCxnSpPr>
            <p:spPr>
              <a:xfrm>
                <a:off x="8156461" y="3663016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E6463E7-1D1F-447C-8B91-BC7CC5ED7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F3F8A67C-55A3-45B2-91DA-5F4FCD14B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0592" y="4988136"/>
              <a:ext cx="558865" cy="695207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C9CF856-1262-4772-BF10-8957242B67FC}"/>
              </a:ext>
            </a:extLst>
          </p:cNvPr>
          <p:cNvSpPr txBox="1"/>
          <p:nvPr/>
        </p:nvSpPr>
        <p:spPr>
          <a:xfrm>
            <a:off x="2723137" y="6195166"/>
            <a:ext cx="1493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Cyclic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E1C2F48-2847-4288-8EA8-C0A05357616B}"/>
              </a:ext>
            </a:extLst>
          </p:cNvPr>
          <p:cNvSpPr txBox="1"/>
          <p:nvPr/>
        </p:nvSpPr>
        <p:spPr>
          <a:xfrm>
            <a:off x="7279292" y="6292203"/>
            <a:ext cx="1493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Acyclic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A9F081-796D-4B9C-9DE9-150D9EC4E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24</a:t>
            </a:fld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E42023D-BDA1-4628-8F37-FAFC9BD2E0EB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A48CA65C-475D-488A-8DD3-2D50E9B429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51" descr="Logo COP3530">
              <a:extLst>
                <a:ext uri="{FF2B5EF4-FFF2-40B4-BE49-F238E27FC236}">
                  <a16:creationId xmlns:a16="http://schemas.microsoft.com/office/drawing/2014/main" id="{8062F1FC-B2DC-44FC-B06A-B41F17FCC8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9884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891125" y="1573563"/>
            <a:ext cx="9375113" cy="343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Dense vs Sparse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The density of a graph is the ratio of |E| to |V|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We can assume that |E| is </a:t>
            </a:r>
          </a:p>
          <a:p>
            <a:pPr marL="1371600" marR="0" lvl="2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~ |V|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for a dense graph [Density ~ 1]</a:t>
            </a:r>
          </a:p>
          <a:p>
            <a:pPr marL="1371600" marR="0" lvl="2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~ |V| for a sparse graph [Density ~ 0]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2400" b="0" i="0" u="none" strike="noStrike" kern="1200" cap="none" spc="0" normalizeH="0" baseline="3000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Graph Types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8F05D2B-6962-43F9-9590-1DB913FF0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130027" y="3539031"/>
            <a:ext cx="2122934" cy="2616482"/>
            <a:chOff x="7276998" y="3736578"/>
            <a:chExt cx="2122934" cy="2616482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3007BDC-8377-4AE8-B906-2CAE8BFD69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>
              <a:off x="8547642" y="4232977"/>
              <a:ext cx="532250" cy="492319"/>
            </a:xfrm>
            <a:prstGeom prst="straightConnector1">
              <a:avLst/>
            </a:prstGeom>
            <a:ln w="28575">
              <a:solidFill>
                <a:srgbClr val="0081E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05B37FB-5FD6-41B7-99EB-CE221352FF5C}"/>
                </a:ext>
              </a:extLst>
            </p:cNvPr>
            <p:cNvGrpSpPr/>
            <p:nvPr/>
          </p:nvGrpSpPr>
          <p:grpSpPr>
            <a:xfrm>
              <a:off x="7276998" y="3736578"/>
              <a:ext cx="2122934" cy="2616482"/>
              <a:chOff x="7276998" y="3736578"/>
              <a:chExt cx="2122934" cy="2616482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C00AF949-0595-4DB8-9B90-7AC27651C280}"/>
                  </a:ext>
                </a:extLst>
              </p:cNvPr>
              <p:cNvGrpSpPr/>
              <p:nvPr/>
            </p:nvGrpSpPr>
            <p:grpSpPr>
              <a:xfrm>
                <a:off x="7276998" y="3736578"/>
                <a:ext cx="2122934" cy="2616482"/>
                <a:chOff x="4116873" y="3706941"/>
                <a:chExt cx="2122934" cy="2616482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845ECC56-BCA6-47B1-9A1E-8392B854BA7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/>
              </p:nvGrpSpPr>
              <p:grpSpPr>
                <a:xfrm>
                  <a:off x="4116873" y="3706941"/>
                  <a:ext cx="1407793" cy="2616482"/>
                  <a:chOff x="7482486" y="2534643"/>
                  <a:chExt cx="1407793" cy="2616482"/>
                </a:xfrm>
              </p:grpSpPr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52FB404E-29D0-4A82-A98D-5C660EE533F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>
                    <a:off x="8180710" y="2534643"/>
                    <a:ext cx="640080" cy="640080"/>
                  </a:xfrm>
                  <a:prstGeom prst="ellipse">
                    <a:avLst/>
                  </a:prstGeom>
                  <a:noFill/>
                  <a:ln w="28575">
                    <a:solidFill>
                      <a:srgbClr val="EB6E19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Gotham Bold" pitchFamily="50" charset="0"/>
                        <a:ea typeface="+mn-ea"/>
                        <a:cs typeface="+mn-cs"/>
                      </a:rPr>
                      <a:t>A</a:t>
                    </a:r>
                  </a:p>
                </p:txBody>
              </p:sp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34B09646-F09D-42E6-814E-509A647BD21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>
                    <a:off x="7482486" y="3578347"/>
                    <a:ext cx="640080" cy="640080"/>
                  </a:xfrm>
                  <a:prstGeom prst="ellipse">
                    <a:avLst/>
                  </a:prstGeom>
                  <a:noFill/>
                  <a:ln w="28575">
                    <a:solidFill>
                      <a:srgbClr val="EB6E19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Gotham Bold" pitchFamily="50" charset="0"/>
                        <a:ea typeface="+mn-ea"/>
                        <a:cs typeface="+mn-cs"/>
                      </a:rPr>
                      <a:t>B</a:t>
                    </a:r>
                  </a:p>
                </p:txBody>
              </p:sp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AB51F7D7-D386-415C-8995-9728EBEB214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>
                    <a:off x="8250199" y="4511045"/>
                    <a:ext cx="640080" cy="640080"/>
                  </a:xfrm>
                  <a:prstGeom prst="ellipse">
                    <a:avLst/>
                  </a:prstGeom>
                  <a:noFill/>
                  <a:ln w="28575">
                    <a:solidFill>
                      <a:srgbClr val="EB6E19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Gotham Bold" pitchFamily="50" charset="0"/>
                        <a:ea typeface="+mn-ea"/>
                        <a:cs typeface="+mn-cs"/>
                      </a:rPr>
                      <a:t>C</a:t>
                    </a:r>
                  </a:p>
                </p:txBody>
              </p:sp>
              <p:cxnSp>
                <p:nvCxnSpPr>
                  <p:cNvPr id="12" name="Straight Arrow Connector 11">
                    <a:extLst>
                      <a:ext uri="{FF2B5EF4-FFF2-40B4-BE49-F238E27FC236}">
                        <a16:creationId xmlns:a16="http://schemas.microsoft.com/office/drawing/2014/main" id="{1EA5793F-DA49-4240-BE51-ADA82D2A109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  <a:stCxn id="8" idx="3"/>
                  </p:cNvCxnSpPr>
                  <p:nvPr/>
                </p:nvCxnSpPr>
                <p:spPr>
                  <a:xfrm flipH="1">
                    <a:off x="7908666" y="3080985"/>
                    <a:ext cx="365782" cy="541228"/>
                  </a:xfrm>
                  <a:prstGeom prst="straightConnector1">
                    <a:avLst/>
                  </a:prstGeom>
                  <a:ln w="28575">
                    <a:solidFill>
                      <a:srgbClr val="0081E2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Arrow Connector 14">
                    <a:extLst>
                      <a:ext uri="{FF2B5EF4-FFF2-40B4-BE49-F238E27FC236}">
                        <a16:creationId xmlns:a16="http://schemas.microsoft.com/office/drawing/2014/main" id="{2F68976B-03D1-432F-B3A0-EB0E7D95B3F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79493" y="4163441"/>
                    <a:ext cx="416244" cy="347604"/>
                  </a:xfrm>
                  <a:prstGeom prst="straightConnector1">
                    <a:avLst/>
                  </a:prstGeom>
                  <a:ln w="28575">
                    <a:solidFill>
                      <a:srgbClr val="0081E2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9B9019F0-070B-4E94-AB8A-7DF6D05BB90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5599727" y="4695659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D</a:t>
                  </a:r>
                </a:p>
              </p:txBody>
            </p:sp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5E82EE9A-21A1-43E9-BCF8-CE867E4B3F7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50593" y="5272050"/>
                  <a:ext cx="428700" cy="411293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002E62E1-176E-430C-BA2C-AE14BFA262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6" idx="2"/>
                <a:endCxn id="9" idx="6"/>
              </p:cNvCxnSpPr>
              <p:nvPr/>
            </p:nvCxnSpPr>
            <p:spPr>
              <a:xfrm flipH="1">
                <a:off x="7917078" y="5045336"/>
                <a:ext cx="842774" cy="54986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64CF3B2D-A376-4E84-BD98-E9327C9674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11" idx="0"/>
              </p:cNvCxnSpPr>
              <p:nvPr/>
            </p:nvCxnSpPr>
            <p:spPr>
              <a:xfrm>
                <a:off x="8339310" y="4415447"/>
                <a:ext cx="25441" cy="1297533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B6AEC20-B389-4631-B2C2-2A64DD093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57898" y="3558425"/>
            <a:ext cx="2122934" cy="2616482"/>
            <a:chOff x="7276998" y="3736578"/>
            <a:chExt cx="2122934" cy="2616482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953C8EF-F72D-4180-8C69-80BA9099C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40" idx="0"/>
            </p:cNvCxnSpPr>
            <p:nvPr/>
          </p:nvCxnSpPr>
          <p:spPr>
            <a:xfrm>
              <a:off x="8547642" y="4232977"/>
              <a:ext cx="532250" cy="492319"/>
            </a:xfrm>
            <a:prstGeom prst="straightConnector1">
              <a:avLst/>
            </a:prstGeom>
            <a:ln w="28575">
              <a:solidFill>
                <a:srgbClr val="0081E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294BAA2-B344-4F6F-BF0D-B5998C825CE2}"/>
                </a:ext>
              </a:extLst>
            </p:cNvPr>
            <p:cNvGrpSpPr/>
            <p:nvPr/>
          </p:nvGrpSpPr>
          <p:grpSpPr>
            <a:xfrm>
              <a:off x="7276998" y="3736578"/>
              <a:ext cx="2122934" cy="2616482"/>
              <a:chOff x="4116873" y="3706941"/>
              <a:chExt cx="2122934" cy="2616482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097629F9-A2DD-41E2-AD5E-6293A7F397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/>
            </p:nvGrpSpPr>
            <p:grpSpPr>
              <a:xfrm>
                <a:off x="4116873" y="3706941"/>
                <a:ext cx="1407793" cy="2616482"/>
                <a:chOff x="7482486" y="2534643"/>
                <a:chExt cx="1407793" cy="2616482"/>
              </a:xfrm>
            </p:grpSpPr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ADA02AA0-80BC-4C0B-B125-9D2CD6C595D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8180710" y="2534643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A</a:t>
                  </a:r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A6BA162E-168D-4F76-ACA4-5C6D3097DC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7482486" y="3578347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BD4238A-1270-4D37-AB41-2E86DA5A9EB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8250199" y="4511045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C</a:t>
                  </a:r>
                </a:p>
              </p:txBody>
            </p: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7E22EDC0-4B48-4044-AC15-B222F68A92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  <a:stCxn id="42" idx="3"/>
                </p:cNvCxnSpPr>
                <p:nvPr/>
              </p:nvCxnSpPr>
              <p:spPr>
                <a:xfrm flipH="1">
                  <a:off x="7908666" y="3080985"/>
                  <a:ext cx="365782" cy="541228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B0B43E79-D941-4D9C-B281-FB55AFB5FE6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79493" y="4163441"/>
                  <a:ext cx="416244" cy="347604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F02B1782-44B1-4701-9337-C3A0C25EC9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5599727" y="4695659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D</a:t>
                </a: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69B12C4-807B-4880-8349-D977AC47F24E}"/>
              </a:ext>
            </a:extLst>
          </p:cNvPr>
          <p:cNvSpPr txBox="1"/>
          <p:nvPr/>
        </p:nvSpPr>
        <p:spPr>
          <a:xfrm>
            <a:off x="3981640" y="4484151"/>
            <a:ext cx="38075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Directed Graphs: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0 &lt;= |E| &lt;= |V|(|V|-1)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Undirected Graphs: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&lt;= |E| &lt;= |V|(|V|-1)/2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18EE87-6DDE-477D-8635-0299F0716311}"/>
              </a:ext>
            </a:extLst>
          </p:cNvPr>
          <p:cNvSpPr txBox="1"/>
          <p:nvPr/>
        </p:nvSpPr>
        <p:spPr>
          <a:xfrm>
            <a:off x="1054905" y="6339187"/>
            <a:ext cx="118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Sparse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87386D2-00B2-4CD7-A532-63AC368D3C5C}"/>
              </a:ext>
            </a:extLst>
          </p:cNvPr>
          <p:cNvSpPr txBox="1"/>
          <p:nvPr/>
        </p:nvSpPr>
        <p:spPr>
          <a:xfrm>
            <a:off x="9739098" y="6339187"/>
            <a:ext cx="118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Dense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710633E-1AAC-4E48-8F93-C2BF58E4A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25</a:t>
            </a:fld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C932989-558B-4466-8DF7-A3A8796B93C4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FCB84A4F-ADE7-4739-A012-7A554936A1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0" descr="Logo COP3530">
              <a:extLst>
                <a:ext uri="{FF2B5EF4-FFF2-40B4-BE49-F238E27FC236}">
                  <a16:creationId xmlns:a16="http://schemas.microsoft.com/office/drawing/2014/main" id="{96C0D60E-D1D0-4C2F-96DA-118780469E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99289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Graphs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0" y="1690688"/>
            <a:ext cx="10128739" cy="58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pic>
        <p:nvPicPr>
          <p:cNvPr id="4" name="Picture 3" descr="RTS Map">
            <a:extLst>
              <a:ext uri="{FF2B5EF4-FFF2-40B4-BE49-F238E27FC236}">
                <a16:creationId xmlns:a16="http://schemas.microsoft.com/office/drawing/2014/main" id="{679C5AF9-CC30-4C2D-A5F5-AAAEEAE74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813" y="2755658"/>
            <a:ext cx="5670097" cy="33006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9C57A3-2599-4634-92EC-36D828B6527A}"/>
              </a:ext>
            </a:extLst>
          </p:cNvPr>
          <p:cNvSpPr txBox="1"/>
          <p:nvPr/>
        </p:nvSpPr>
        <p:spPr>
          <a:xfrm>
            <a:off x="7737264" y="2755658"/>
            <a:ext cx="1493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UndirectedDirected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Cyclic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Connected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0B67D-771D-46E6-BE7D-97D2FA8E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26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7FF07FB-DD46-4BAC-88A8-964E6A846AB5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D2361F6-829A-4AC6-8555-06122CF71B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412A9CC6-FBA8-4FD3-BEC8-4F8997729D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84976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Graphs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0" y="1690688"/>
            <a:ext cx="10128739" cy="58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pic>
        <p:nvPicPr>
          <p:cNvPr id="4" name="Picture 3" descr="RTS Map">
            <a:extLst>
              <a:ext uri="{FF2B5EF4-FFF2-40B4-BE49-F238E27FC236}">
                <a16:creationId xmlns:a16="http://schemas.microsoft.com/office/drawing/2014/main" id="{679C5AF9-CC30-4C2D-A5F5-AAAEEAE74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813" y="2755658"/>
            <a:ext cx="5670097" cy="33006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9C57A3-2599-4634-92EC-36D828B6527A}"/>
              </a:ext>
            </a:extLst>
          </p:cNvPr>
          <p:cNvSpPr txBox="1"/>
          <p:nvPr/>
        </p:nvSpPr>
        <p:spPr>
          <a:xfrm>
            <a:off x="7737264" y="2755658"/>
            <a:ext cx="1493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UndirectedDirected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Cyclic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Connected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19C35-2B43-44E8-94B2-CBC5A1051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27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A83D54B-328D-4098-96C0-5B4B780C8E54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2326D99-9374-41CB-9A58-E43B7D290C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D604004-277F-44F8-8587-D748E53F2B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87681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Graph Problems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F0771D-ADC1-4FFA-A4CB-CF086183A4C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075173" y="1690688"/>
            <a:ext cx="10430189" cy="3894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Common Examples:</a:t>
            </a:r>
          </a:p>
          <a:p>
            <a:pPr marL="914400" marR="0" lvl="1" indent="-3556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Social Networks </a:t>
            </a:r>
          </a:p>
          <a:p>
            <a:pPr marL="914400" marR="0" lvl="1" indent="-3556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World Wide Web </a:t>
            </a:r>
          </a:p>
          <a:p>
            <a:pPr marL="914400" marR="0" lvl="1" indent="-3556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Maps</a:t>
            </a:r>
          </a:p>
          <a:p>
            <a:pPr marL="914400" marR="0" lvl="1" indent="-3556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914400" marR="0" lvl="1" indent="-3556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558800" marR="0" lvl="1" indent="0" algn="ctr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ts val="2000"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Weighted? Directed?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8298A-BE1D-4DBF-B8B1-F26934A0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28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00C5CA0-09B9-4B78-A717-BA9EC40ACA6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96C84DB-B52B-4FF8-8491-34F6D3D729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8724BD49-DCEB-41BE-9318-054EB25182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76569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Graph Problems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F0771D-ADC1-4FFA-A4CB-CF086183A4C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075173" y="1690688"/>
            <a:ext cx="10430189" cy="2582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Common Examples:</a:t>
            </a:r>
          </a:p>
          <a:p>
            <a:pPr marL="914400" marR="0" lvl="1" indent="-3556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Social Networks (Unweighted, Undirected)</a:t>
            </a:r>
          </a:p>
          <a:p>
            <a:pPr marL="914400" marR="0" lvl="1" indent="-3556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World Wide Web (Unweighted, Directed)</a:t>
            </a:r>
          </a:p>
          <a:p>
            <a:pPr marL="914400" marR="0" lvl="1" indent="-3556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Maps (Weighted, Undirected)</a:t>
            </a:r>
          </a:p>
          <a:p>
            <a:pPr marL="457200" marR="0" lvl="0" indent="-355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Tx/>
              <a:buChar char="●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CC4485-DE91-4BC3-95A7-29525594A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4B1E262-4A79-4D7C-BBE1-4290F65041B9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A215AD2-8E9C-46E5-B443-84AA0E73CE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ECA70322-36FE-4759-A16B-B6B3E1F4B8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5638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Categories of Data Structures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6" name="Rectangle 3" descr="Linear Ordered&#10;">
            <a:extLst>
              <a:ext uri="{FF2B5EF4-FFF2-40B4-BE49-F238E27FC236}">
                <a16:creationId xmlns:a16="http://schemas.microsoft.com/office/drawing/2014/main" id="{DE85FF53-6E49-47B6-8225-7E1DAC29F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1869648"/>
            <a:ext cx="22860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Linear Ordered</a:t>
            </a:r>
          </a:p>
        </p:txBody>
      </p:sp>
      <p:sp>
        <p:nvSpPr>
          <p:cNvPr id="7" name="Rectangle 4" descr="Non-linear Ordered&#10;">
            <a:extLst>
              <a:ext uri="{FF2B5EF4-FFF2-40B4-BE49-F238E27FC236}">
                <a16:creationId xmlns:a16="http://schemas.microsoft.com/office/drawing/2014/main" id="{730497DA-87E3-4A4E-9552-C89037D50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1869648"/>
            <a:ext cx="22860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Non-linear Ordered</a:t>
            </a:r>
          </a:p>
        </p:txBody>
      </p:sp>
      <p:sp>
        <p:nvSpPr>
          <p:cNvPr id="8" name="Rectangle 12" descr="Not Ordered&#10;">
            <a:extLst>
              <a:ext uri="{FF2B5EF4-FFF2-40B4-BE49-F238E27FC236}">
                <a16:creationId xmlns:a16="http://schemas.microsoft.com/office/drawing/2014/main" id="{D25B0EDD-7867-4D65-BDBC-5EDF27FB2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1869648"/>
            <a:ext cx="22860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Not Ordered</a:t>
            </a:r>
          </a:p>
        </p:txBody>
      </p:sp>
      <p:sp>
        <p:nvSpPr>
          <p:cNvPr id="11" name="Rectangle 5" descr="lists">
            <a:extLst>
              <a:ext uri="{FF2B5EF4-FFF2-40B4-BE49-F238E27FC236}">
                <a16:creationId xmlns:a16="http://schemas.microsoft.com/office/drawing/2014/main" id="{BBD6B998-2174-4960-9806-558F886FC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2588102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Lists</a:t>
            </a:r>
          </a:p>
        </p:txBody>
      </p:sp>
      <p:sp>
        <p:nvSpPr>
          <p:cNvPr id="13" name="Rectangle 6" descr="stacks">
            <a:extLst>
              <a:ext uri="{FF2B5EF4-FFF2-40B4-BE49-F238E27FC236}">
                <a16:creationId xmlns:a16="http://schemas.microsoft.com/office/drawing/2014/main" id="{93E8E40F-D540-4C4F-975D-8707208E0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3301425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Stacks</a:t>
            </a:r>
          </a:p>
        </p:txBody>
      </p:sp>
      <p:sp>
        <p:nvSpPr>
          <p:cNvPr id="14" name="Rectangle 7" descr="queues">
            <a:extLst>
              <a:ext uri="{FF2B5EF4-FFF2-40B4-BE49-F238E27FC236}">
                <a16:creationId xmlns:a16="http://schemas.microsoft.com/office/drawing/2014/main" id="{DBB16A03-0ADE-4DE8-A76F-D33130AF0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4014748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Queues</a:t>
            </a:r>
          </a:p>
        </p:txBody>
      </p:sp>
      <p:sp>
        <p:nvSpPr>
          <p:cNvPr id="15" name="Rectangle 8" descr="trees">
            <a:extLst>
              <a:ext uri="{FF2B5EF4-FFF2-40B4-BE49-F238E27FC236}">
                <a16:creationId xmlns:a16="http://schemas.microsoft.com/office/drawing/2014/main" id="{CA97C4B6-41C6-4BDA-B757-AFF8296F1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2599434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Trees</a:t>
            </a:r>
          </a:p>
        </p:txBody>
      </p:sp>
      <p:sp>
        <p:nvSpPr>
          <p:cNvPr id="16" name="Rectangle 9" descr="graphs">
            <a:extLst>
              <a:ext uri="{FF2B5EF4-FFF2-40B4-BE49-F238E27FC236}">
                <a16:creationId xmlns:a16="http://schemas.microsoft.com/office/drawing/2014/main" id="{5A639A53-6E3A-46B8-96B3-AE35D359F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154" y="3301425"/>
            <a:ext cx="2286000" cy="457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Graphs</a:t>
            </a:r>
          </a:p>
        </p:txBody>
      </p:sp>
      <p:sp>
        <p:nvSpPr>
          <p:cNvPr id="17" name="Rectangle 10" descr="sets">
            <a:extLst>
              <a:ext uri="{FF2B5EF4-FFF2-40B4-BE49-F238E27FC236}">
                <a16:creationId xmlns:a16="http://schemas.microsoft.com/office/drawing/2014/main" id="{427D114F-9822-4AEC-85B6-AB7AA86FC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2584634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Sets</a:t>
            </a:r>
          </a:p>
        </p:txBody>
      </p:sp>
      <p:sp>
        <p:nvSpPr>
          <p:cNvPr id="18" name="Rectangle 11" descr="tables/maps">
            <a:extLst>
              <a:ext uri="{FF2B5EF4-FFF2-40B4-BE49-F238E27FC236}">
                <a16:creationId xmlns:a16="http://schemas.microsoft.com/office/drawing/2014/main" id="{91B71668-7876-4A5F-BBA8-A87FE4105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3301425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Tables/Maps</a:t>
            </a:r>
          </a:p>
        </p:txBody>
      </p:sp>
      <p:grpSp>
        <p:nvGrpSpPr>
          <p:cNvPr id="19" name="Group 18" descr="Unordered Data Structures">
            <a:extLst>
              <a:ext uri="{FF2B5EF4-FFF2-40B4-BE49-F238E27FC236}">
                <a16:creationId xmlns:a16="http://schemas.microsoft.com/office/drawing/2014/main" id="{9DB3FDB7-0936-41DB-AB4E-89612624879A}"/>
              </a:ext>
            </a:extLst>
          </p:cNvPr>
          <p:cNvGrpSpPr/>
          <p:nvPr/>
        </p:nvGrpSpPr>
        <p:grpSpPr>
          <a:xfrm>
            <a:off x="7735077" y="4418737"/>
            <a:ext cx="1752600" cy="1447800"/>
            <a:chOff x="6664452" y="3364300"/>
            <a:chExt cx="1752600" cy="1447800"/>
          </a:xfrm>
        </p:grpSpPr>
        <p:sp>
          <p:nvSpPr>
            <p:cNvPr id="20" name="Oval 34">
              <a:extLst>
                <a:ext uri="{FF2B5EF4-FFF2-40B4-BE49-F238E27FC236}">
                  <a16:creationId xmlns:a16="http://schemas.microsoft.com/office/drawing/2014/main" id="{4DA0BD3C-FE2F-43DD-82C7-53C99E353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5091" y="35838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35">
              <a:extLst>
                <a:ext uri="{FF2B5EF4-FFF2-40B4-BE49-F238E27FC236}">
                  <a16:creationId xmlns:a16="http://schemas.microsoft.com/office/drawing/2014/main" id="{6F36547F-F6D3-4F93-A534-9BE6FD967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4691" y="38124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36">
              <a:extLst>
                <a:ext uri="{FF2B5EF4-FFF2-40B4-BE49-F238E27FC236}">
                  <a16:creationId xmlns:a16="http://schemas.microsoft.com/office/drawing/2014/main" id="{7ED1D9A0-9254-4941-8BA5-7F80FC0B6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6491" y="41934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37">
              <a:extLst>
                <a:ext uri="{FF2B5EF4-FFF2-40B4-BE49-F238E27FC236}">
                  <a16:creationId xmlns:a16="http://schemas.microsoft.com/office/drawing/2014/main" id="{7EAC7BCB-669A-4D38-907E-A5D53411E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3420" y="4191292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33">
              <a:extLst>
                <a:ext uri="{FF2B5EF4-FFF2-40B4-BE49-F238E27FC236}">
                  <a16:creationId xmlns:a16="http://schemas.microsoft.com/office/drawing/2014/main" id="{34594F30-7AE2-4A79-A664-861715F4D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4452" y="3364300"/>
              <a:ext cx="1752600" cy="14478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" name="Group 24" descr="Linear Data Structures">
            <a:extLst>
              <a:ext uri="{FF2B5EF4-FFF2-40B4-BE49-F238E27FC236}">
                <a16:creationId xmlns:a16="http://schemas.microsoft.com/office/drawing/2014/main" id="{C4FE9C71-86DE-4070-982E-BADCC35B4E91}"/>
              </a:ext>
            </a:extLst>
          </p:cNvPr>
          <p:cNvGrpSpPr/>
          <p:nvPr/>
        </p:nvGrpSpPr>
        <p:grpSpPr>
          <a:xfrm>
            <a:off x="1831868" y="4993848"/>
            <a:ext cx="1456888" cy="304800"/>
            <a:chOff x="877748" y="4343400"/>
            <a:chExt cx="1456888" cy="304800"/>
          </a:xfrm>
          <a:solidFill>
            <a:schemeClr val="accent6">
              <a:lumMod val="75000"/>
            </a:schemeClr>
          </a:solidFill>
        </p:grpSpPr>
        <p:sp>
          <p:nvSpPr>
            <p:cNvPr id="26" name="Oval 13">
              <a:extLst>
                <a:ext uri="{FF2B5EF4-FFF2-40B4-BE49-F238E27FC236}">
                  <a16:creationId xmlns:a16="http://schemas.microsoft.com/office/drawing/2014/main" id="{1FDDD2FA-8EB8-4969-BDE9-BBEFF8E17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48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14">
              <a:extLst>
                <a:ext uri="{FF2B5EF4-FFF2-40B4-BE49-F238E27FC236}">
                  <a16:creationId xmlns:a16="http://schemas.microsoft.com/office/drawing/2014/main" id="{81226823-D927-4CFC-9D60-DFF032658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3792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15">
              <a:extLst>
                <a:ext uri="{FF2B5EF4-FFF2-40B4-BE49-F238E27FC236}">
                  <a16:creationId xmlns:a16="http://schemas.microsoft.com/office/drawing/2014/main" id="{44CAFCF0-8DD4-458A-BF11-416332294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9836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49FE957-18FD-4073-A520-F7172DE43CA8}"/>
                </a:ext>
              </a:extLst>
            </p:cNvPr>
            <p:cNvCxnSpPr>
              <a:cxnSpLocks noChangeShapeType="1"/>
              <a:stCxn id="26" idx="6"/>
              <a:endCxn id="27" idx="2"/>
            </p:cNvCxnSpPr>
            <p:nvPr/>
          </p:nvCxnSpPr>
          <p:spPr bwMode="auto">
            <a:xfrm>
              <a:off x="1182548" y="4495800"/>
              <a:ext cx="271244" cy="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B6D8996-2669-4634-9753-F687C728F27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50203" y="4495800"/>
              <a:ext cx="304800" cy="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1" name="Group 30" descr="Non-Linear Data Structures">
            <a:extLst>
              <a:ext uri="{FF2B5EF4-FFF2-40B4-BE49-F238E27FC236}">
                <a16:creationId xmlns:a16="http://schemas.microsoft.com/office/drawing/2014/main" id="{BBCA3FB5-E4E4-4A55-A2BA-67A34490B071}"/>
              </a:ext>
            </a:extLst>
          </p:cNvPr>
          <p:cNvGrpSpPr/>
          <p:nvPr/>
        </p:nvGrpSpPr>
        <p:grpSpPr>
          <a:xfrm>
            <a:off x="5225372" y="4686961"/>
            <a:ext cx="987552" cy="911352"/>
            <a:chOff x="4079846" y="3744286"/>
            <a:chExt cx="987552" cy="911352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D06E595-9B3B-4CCB-9BDB-BBDFCB0F3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846" y="37442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247F677-4DCC-4D8C-A1AE-1F791E081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646" y="38204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9D2F77B-58EA-434A-9B0C-23C2FAFE2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246" y="43538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AE1F873-515C-4395-9A03-190B6BF12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446" y="42776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6" name="Straight Connector 27">
              <a:extLst>
                <a:ext uri="{FF2B5EF4-FFF2-40B4-BE49-F238E27FC236}">
                  <a16:creationId xmlns:a16="http://schemas.microsoft.com/office/drawing/2014/main" id="{5A300474-4AF3-4B14-AC0F-944DB12EE000}"/>
                </a:ext>
              </a:extLst>
            </p:cNvPr>
            <p:cNvCxnSpPr>
              <a:cxnSpLocks noChangeShapeType="1"/>
              <a:stCxn id="32" idx="6"/>
              <a:endCxn id="33" idx="2"/>
            </p:cNvCxnSpPr>
            <p:nvPr/>
          </p:nvCxnSpPr>
          <p:spPr bwMode="auto">
            <a:xfrm>
              <a:off x="4381598" y="3895162"/>
              <a:ext cx="384048" cy="7620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Straight Connector 29">
              <a:extLst>
                <a:ext uri="{FF2B5EF4-FFF2-40B4-BE49-F238E27FC236}">
                  <a16:creationId xmlns:a16="http://schemas.microsoft.com/office/drawing/2014/main" id="{2B26994C-2449-49C4-959A-08A707E3B0EA}"/>
                </a:ext>
              </a:extLst>
            </p:cNvPr>
            <p:cNvCxnSpPr>
              <a:cxnSpLocks noChangeShapeType="1"/>
              <a:stCxn id="33" idx="4"/>
              <a:endCxn id="35" idx="0"/>
            </p:cNvCxnSpPr>
            <p:nvPr/>
          </p:nvCxnSpPr>
          <p:spPr bwMode="auto">
            <a:xfrm flipH="1">
              <a:off x="4840322" y="4122238"/>
              <a:ext cx="76200" cy="155448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Straight Connector 31">
              <a:extLst>
                <a:ext uri="{FF2B5EF4-FFF2-40B4-BE49-F238E27FC236}">
                  <a16:creationId xmlns:a16="http://schemas.microsoft.com/office/drawing/2014/main" id="{16A74199-DDE2-460E-8EF9-DC0C699CAD5D}"/>
                </a:ext>
              </a:extLst>
            </p:cNvPr>
            <p:cNvCxnSpPr>
              <a:cxnSpLocks noChangeShapeType="1"/>
              <a:stCxn id="32" idx="5"/>
              <a:endCxn id="35" idx="1"/>
            </p:cNvCxnSpPr>
            <p:nvPr/>
          </p:nvCxnSpPr>
          <p:spPr bwMode="auto">
            <a:xfrm>
              <a:off x="4337407" y="4001847"/>
              <a:ext cx="396230" cy="32003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Straight Connector 31">
              <a:extLst>
                <a:ext uri="{FF2B5EF4-FFF2-40B4-BE49-F238E27FC236}">
                  <a16:creationId xmlns:a16="http://schemas.microsoft.com/office/drawing/2014/main" id="{F8A83CAE-9C4A-4C60-8A1C-7F6AE7A2B7EC}"/>
                </a:ext>
              </a:extLst>
            </p:cNvPr>
            <p:cNvCxnSpPr>
              <a:cxnSpLocks noChangeShapeType="1"/>
              <a:stCxn id="32" idx="4"/>
            </p:cNvCxnSpPr>
            <p:nvPr/>
          </p:nvCxnSpPr>
          <p:spPr bwMode="auto">
            <a:xfrm>
              <a:off x="4230722" y="4046038"/>
              <a:ext cx="169093" cy="363987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4DB381-7B52-41B2-8E52-1BD72E165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</a:t>
            </a:fld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3BB328B-DE67-4EFB-B9FF-FF5E7F529ED0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DE5A0CFB-34CC-4C45-9A27-18469B0CE4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Logo COP3530">
              <a:extLst>
                <a:ext uri="{FF2B5EF4-FFF2-40B4-BE49-F238E27FC236}">
                  <a16:creationId xmlns:a16="http://schemas.microsoft.com/office/drawing/2014/main" id="{40567A58-7742-4D0C-8A58-154E960D86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70595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Graph Problems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F0771D-ADC1-4FFA-A4CB-CF086183A4C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075173" y="1690688"/>
            <a:ext cx="10430189" cy="3813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There are lots of interesting questions we can ask about a graph:</a:t>
            </a:r>
          </a:p>
          <a:p>
            <a:pPr marL="914400" marR="0" lvl="1" indent="-3556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is the shortest route from S to T? What is the longest without cycles?</a:t>
            </a:r>
          </a:p>
          <a:p>
            <a:pPr marL="914400" marR="0" lvl="1" indent="-355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Are there cycles?</a:t>
            </a:r>
          </a:p>
          <a:p>
            <a:pPr marL="914400" marR="0" lvl="1" indent="-355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there a tour you can take that only uses each node (station) exactly once?</a:t>
            </a:r>
          </a:p>
          <a:p>
            <a:pPr marL="914400" marR="0" lvl="1" indent="-355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there a tour that uses each edge exactly once?</a:t>
            </a:r>
          </a:p>
          <a:p>
            <a:pPr marL="457200" marR="0" lvl="0" indent="-355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Tx/>
              <a:buChar char="●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04B1BD-2415-487B-8876-AA6E34CE3097}"/>
              </a:ext>
            </a:extLst>
          </p:cNvPr>
          <p:cNvSpPr/>
          <p:nvPr/>
        </p:nvSpPr>
        <p:spPr>
          <a:xfrm>
            <a:off x="4679274" y="6338986"/>
            <a:ext cx="30668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https://sp19.datastructur.es/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8B358A-9C2D-4E9F-B195-31F026452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88E9D1E-C4B6-4C8E-9391-4AC404D46B92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E763C13-89EA-4A13-A53D-55153D11D3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9DD3BCC5-97D0-4CA0-9B60-7BAF70FD5A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04372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Graph Problems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F0771D-ADC1-4FFA-A4CB-CF086183A4C8}"/>
              </a:ext>
            </a:extLst>
          </p:cNvPr>
          <p:cNvSpPr/>
          <p:nvPr/>
        </p:nvSpPr>
        <p:spPr>
          <a:xfrm>
            <a:off x="1133264" y="1791172"/>
            <a:ext cx="1015888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Some well-known graph problems and their common names: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s-t Path.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there a path between vertices s and t?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Connectivity.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the graph connected, i.e. is there a path between all vertices?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Biconnectivity.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there a vertex whose removal disconnects the graph?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Shortest s-t Path.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is the shortest path between vertices s and t?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Cycle Detection.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Does the graph contain any cycles?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Euler Tour.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there a cycle that uses every edge exactly once?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Hamilton Tour.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there a cycle that uses every vertex exactly once?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Planarity.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Can you draw the graph on paper with no crossing edges?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Isomorphism.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Are two graphs isomorphic (the same graph in disguise)?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Often can’t tell how difficult a graph problem is without very deep consideration.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B5BFEC-12DE-422E-94C0-1A23121E6D40}"/>
              </a:ext>
            </a:extLst>
          </p:cNvPr>
          <p:cNvSpPr/>
          <p:nvPr/>
        </p:nvSpPr>
        <p:spPr>
          <a:xfrm>
            <a:off x="4679274" y="6338986"/>
            <a:ext cx="30668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https://sp19.datastructur.es/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A0DB82-485D-48D8-96C3-7E29A7BE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B0DB8A3-68E0-4684-8EF0-5ACF0648604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2364BD0-8FAE-48CB-9C3A-11B80A073E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489A9A77-B7B3-4C1B-B3EB-2BFDFF651F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52004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041" y="2666197"/>
            <a:ext cx="5170715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BC744D-43E0-4571-8E25-EFE1D35DF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32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CB2E082-B57F-41D3-B1E9-824DEBE2210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BD9CB4D-9341-44B3-A005-69A84FF1D0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A6C2B57A-4C50-454F-8453-ACA8E58C71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05674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prstClr val="white"/>
                </a:solidFill>
                <a:latin typeface="Gotham Bold" pitchFamily="50" charset="0"/>
              </a:rPr>
              <a:t>Graph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Implementations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1C213A4-EB5D-43B8-9A02-480CBDCFC56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9697642-E673-4EDB-9268-02825738AB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A6589810-734F-4794-A780-EC3A1871CF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2034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Graph API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0840A7-E04B-4845-B9D6-AAFCCFD05E32}"/>
              </a:ext>
            </a:extLst>
          </p:cNvPr>
          <p:cNvSpPr txBox="1"/>
          <p:nvPr/>
        </p:nvSpPr>
        <p:spPr>
          <a:xfrm>
            <a:off x="1819831" y="1836588"/>
            <a:ext cx="927354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No common ADT for Graphs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2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Graphs were present before Object Oriented Programming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2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API must include Graph methods, including their signatures and behaviors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2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Defines how Graph client programmers must think.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2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An underlying data structure to represent our graphs.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2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Our choices can have profound implications on: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Runtime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Memory usage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Difficulty of implementing various graph algorithms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98E1B3-21CC-4DD0-8D20-7CD4C8077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36233C5-2A38-4DE4-8BC3-B75F6F83232A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437ACC0-797C-4A54-8185-596F8DBB81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A177FDF0-8A5C-4B42-A9A4-D9485BE7AA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25493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Common Convention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0840A7-E04B-4845-B9D6-AAFCCFD05E32}"/>
              </a:ext>
            </a:extLst>
          </p:cNvPr>
          <p:cNvSpPr txBox="1"/>
          <p:nvPr/>
        </p:nvSpPr>
        <p:spPr>
          <a:xfrm>
            <a:off x="1282484" y="1756001"/>
            <a:ext cx="92534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Map labels to numbers, e.g. If node is called “google.com”, assign it a number, say 0.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Use a map data structure to achieve this: map&lt;string, int&gt;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To find a vertex by label, you’d need to use find the value of the label which is then passed into the operation you are trying to perform.</a:t>
            </a: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4BDE2AD-0E2C-4831-93DA-53BBBDB157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942570"/>
              </p:ext>
            </p:extLst>
          </p:nvPr>
        </p:nvGraphicFramePr>
        <p:xfrm>
          <a:off x="1493838" y="4609546"/>
          <a:ext cx="2974760" cy="132959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18232">
                  <a:extLst>
                    <a:ext uri="{9D8B030D-6E8A-4147-A177-3AD203B41FA5}">
                      <a16:colId xmlns:a16="http://schemas.microsoft.com/office/drawing/2014/main" val="2898605263"/>
                    </a:ext>
                  </a:extLst>
                </a:gridCol>
                <a:gridCol w="1356528">
                  <a:extLst>
                    <a:ext uri="{9D8B030D-6E8A-4147-A177-3AD203B41FA5}">
                      <a16:colId xmlns:a16="http://schemas.microsoft.com/office/drawing/2014/main" val="3698664473"/>
                    </a:ext>
                  </a:extLst>
                </a:gridCol>
              </a:tblGrid>
              <a:tr h="2215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Label</a:t>
                      </a:r>
                      <a:endParaRPr lang="en-US" sz="1200" b="1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Graph_Index</a:t>
                      </a:r>
                      <a:endParaRPr lang="en-US" sz="1200" b="1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03445889"/>
                  </a:ext>
                </a:extLst>
              </a:tr>
              <a:tr h="2215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google.com</a:t>
                      </a:r>
                      <a:endParaRPr lang="en-US" sz="1200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endParaRPr lang="en-US" sz="1200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1779947"/>
                  </a:ext>
                </a:extLst>
              </a:tr>
              <a:tr h="2215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gmail.com</a:t>
                      </a:r>
                      <a:endParaRPr lang="en-US" sz="1200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9924838"/>
                  </a:ext>
                </a:extLst>
              </a:tr>
              <a:tr h="2215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facebook.com</a:t>
                      </a:r>
                      <a:endParaRPr lang="en-US" sz="1200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330610"/>
                  </a:ext>
                </a:extLst>
              </a:tr>
              <a:tr h="2215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maps.com</a:t>
                      </a:r>
                      <a:endParaRPr lang="en-US" sz="120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2473438"/>
                  </a:ext>
                </a:extLst>
              </a:tr>
              <a:tr h="2215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ufl.edu</a:t>
                      </a:r>
                      <a:endParaRPr lang="en-US" sz="1200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42105574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BDFC04AF-5C6C-444C-884B-36DD1C543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047080" y="4375859"/>
            <a:ext cx="2178013" cy="1349116"/>
            <a:chOff x="0" y="9152"/>
            <a:chExt cx="2178051" cy="1349603"/>
          </a:xfrm>
        </p:grpSpPr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5354C0F7-BDD7-4274-8FDB-349B17295AAD}"/>
                </a:ext>
              </a:extLst>
            </p:cNvPr>
            <p:cNvSpPr txBox="1"/>
            <p:nvPr/>
          </p:nvSpPr>
          <p:spPr>
            <a:xfrm>
              <a:off x="0" y="589387"/>
              <a:ext cx="346076" cy="367873"/>
            </a:xfrm>
            <a:prstGeom prst="flowChartConnector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100" kern="1200" dirty="0">
                  <a:solidFill>
                    <a:srgbClr val="0081E2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Mangal" panose="02040503050203030202" pitchFamily="18" charset="0"/>
                </a:rPr>
                <a:t>0</a:t>
              </a:r>
              <a:endParaRPr lang="en-US" sz="1200" dirty="0">
                <a:solidFill>
                  <a:srgbClr val="0081E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TextBox 5">
              <a:extLst>
                <a:ext uri="{FF2B5EF4-FFF2-40B4-BE49-F238E27FC236}">
                  <a16:creationId xmlns:a16="http://schemas.microsoft.com/office/drawing/2014/main" id="{792AEEC1-B9A8-45ED-A2AD-38F3F434C006}"/>
                </a:ext>
              </a:extLst>
            </p:cNvPr>
            <p:cNvSpPr txBox="1"/>
            <p:nvPr/>
          </p:nvSpPr>
          <p:spPr>
            <a:xfrm>
              <a:off x="682625" y="23976"/>
              <a:ext cx="346076" cy="367873"/>
            </a:xfrm>
            <a:prstGeom prst="flowChartConnector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100" kern="1200" dirty="0">
                  <a:solidFill>
                    <a:srgbClr val="0081E2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Mangal" panose="02040503050203030202" pitchFamily="18" charset="0"/>
                </a:rPr>
                <a:t>1</a:t>
              </a:r>
              <a:endParaRPr lang="en-US" sz="1200" dirty="0">
                <a:solidFill>
                  <a:srgbClr val="0081E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TextBox 6">
              <a:extLst>
                <a:ext uri="{FF2B5EF4-FFF2-40B4-BE49-F238E27FC236}">
                  <a16:creationId xmlns:a16="http://schemas.microsoft.com/office/drawing/2014/main" id="{4105991A-9CAD-40C3-B03A-564641D4C380}"/>
                </a:ext>
              </a:extLst>
            </p:cNvPr>
            <p:cNvSpPr txBox="1"/>
            <p:nvPr/>
          </p:nvSpPr>
          <p:spPr>
            <a:xfrm>
              <a:off x="739775" y="990882"/>
              <a:ext cx="346076" cy="367873"/>
            </a:xfrm>
            <a:prstGeom prst="flowChartConnector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100" kern="1200" dirty="0">
                  <a:solidFill>
                    <a:srgbClr val="0081E2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Mangal" panose="02040503050203030202" pitchFamily="18" charset="0"/>
                </a:rPr>
                <a:t>2</a:t>
              </a:r>
              <a:endParaRPr lang="en-US" sz="1200" dirty="0">
                <a:solidFill>
                  <a:srgbClr val="0081E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TextBox 7">
              <a:extLst>
                <a:ext uri="{FF2B5EF4-FFF2-40B4-BE49-F238E27FC236}">
                  <a16:creationId xmlns:a16="http://schemas.microsoft.com/office/drawing/2014/main" id="{EFEF0E38-9767-440D-88A5-7A36D80DAA1B}"/>
                </a:ext>
              </a:extLst>
            </p:cNvPr>
            <p:cNvSpPr txBox="1"/>
            <p:nvPr/>
          </p:nvSpPr>
          <p:spPr>
            <a:xfrm>
              <a:off x="1708150" y="9152"/>
              <a:ext cx="346076" cy="367873"/>
            </a:xfrm>
            <a:prstGeom prst="flowChartConnector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100" kern="1200" dirty="0">
                  <a:solidFill>
                    <a:srgbClr val="0081E2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Mangal" panose="02040503050203030202" pitchFamily="18" charset="0"/>
                </a:rPr>
                <a:t>3</a:t>
              </a:r>
              <a:endParaRPr lang="en-US" sz="1200" dirty="0">
                <a:solidFill>
                  <a:srgbClr val="0081E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10" name="TextBox 8">
              <a:extLst>
                <a:ext uri="{FF2B5EF4-FFF2-40B4-BE49-F238E27FC236}">
                  <a16:creationId xmlns:a16="http://schemas.microsoft.com/office/drawing/2014/main" id="{23516544-F81B-4E82-BA42-CEEAF42102CE}"/>
                </a:ext>
              </a:extLst>
            </p:cNvPr>
            <p:cNvSpPr txBox="1"/>
            <p:nvPr/>
          </p:nvSpPr>
          <p:spPr>
            <a:xfrm>
              <a:off x="1831975" y="957260"/>
              <a:ext cx="346076" cy="367873"/>
            </a:xfrm>
            <a:prstGeom prst="flowChartConnector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100" kern="1200" dirty="0">
                  <a:solidFill>
                    <a:srgbClr val="0081E2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Mangal" panose="02040503050203030202" pitchFamily="18" charset="0"/>
                </a:rPr>
                <a:t>4</a:t>
              </a:r>
              <a:endParaRPr lang="en-US" sz="1200" dirty="0">
                <a:solidFill>
                  <a:srgbClr val="0081E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1" name="Connector: Curved 10">
              <a:extLst>
                <a:ext uri="{FF2B5EF4-FFF2-40B4-BE49-F238E27FC236}">
                  <a16:creationId xmlns:a16="http://schemas.microsoft.com/office/drawing/2014/main" id="{43D8C337-C96A-4BA9-970B-19C0511B0A6E}"/>
                </a:ext>
              </a:extLst>
            </p:cNvPr>
            <p:cNvCxnSpPr>
              <a:stCxn id="6" idx="0"/>
              <a:endCxn id="7" idx="2"/>
            </p:cNvCxnSpPr>
            <p:nvPr/>
          </p:nvCxnSpPr>
          <p:spPr>
            <a:xfrm rot="5400000" flipH="1" flipV="1">
              <a:off x="237094" y="143857"/>
              <a:ext cx="381474" cy="509587"/>
            </a:xfrm>
            <a:prstGeom prst="curvedConnector2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A8CACD23-0B02-45C1-8A2C-968C2BFF4438}"/>
                </a:ext>
              </a:extLst>
            </p:cNvPr>
            <p:cNvCxnSpPr>
              <a:stCxn id="6" idx="5"/>
              <a:endCxn id="8" idx="2"/>
            </p:cNvCxnSpPr>
            <p:nvPr/>
          </p:nvCxnSpPr>
          <p:spPr>
            <a:xfrm rot="16200000" flipH="1">
              <a:off x="381868" y="816911"/>
              <a:ext cx="271433" cy="444381"/>
            </a:xfrm>
            <a:prstGeom prst="curvedConnector2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42C2A39-D553-490F-A370-AC036B9716B7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855663" y="391849"/>
              <a:ext cx="57150" cy="599033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76C536B-FD15-4E49-8C3A-0D780ADF103C}"/>
                </a:ext>
              </a:extLst>
            </p:cNvPr>
            <p:cNvCxnSpPr>
              <a:stCxn id="8" idx="7"/>
              <a:endCxn id="9" idx="3"/>
            </p:cNvCxnSpPr>
            <p:nvPr/>
          </p:nvCxnSpPr>
          <p:spPr>
            <a:xfrm flipV="1">
              <a:off x="1035169" y="323151"/>
              <a:ext cx="723663" cy="721605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18DE11F-BBAA-4982-85EE-D4C51B47DECF}"/>
                </a:ext>
              </a:extLst>
            </p:cNvPr>
            <p:cNvCxnSpPr>
              <a:stCxn id="10" idx="1"/>
              <a:endCxn id="7" idx="5"/>
            </p:cNvCxnSpPr>
            <p:nvPr/>
          </p:nvCxnSpPr>
          <p:spPr>
            <a:xfrm flipH="1" flipV="1">
              <a:off x="978019" y="337975"/>
              <a:ext cx="904638" cy="673159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2C6CB5E-A734-4FD1-94B6-A77884B5423E}"/>
                </a:ext>
              </a:extLst>
            </p:cNvPr>
            <p:cNvCxnSpPr>
              <a:stCxn id="9" idx="4"/>
              <a:endCxn id="10" idx="0"/>
            </p:cNvCxnSpPr>
            <p:nvPr/>
          </p:nvCxnSpPr>
          <p:spPr>
            <a:xfrm>
              <a:off x="1881188" y="377025"/>
              <a:ext cx="123825" cy="580235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Curved 16">
              <a:extLst>
                <a:ext uri="{FF2B5EF4-FFF2-40B4-BE49-F238E27FC236}">
                  <a16:creationId xmlns:a16="http://schemas.microsoft.com/office/drawing/2014/main" id="{3AEDB30E-8D7A-42E1-ACE8-398780D9FB71}"/>
                </a:ext>
              </a:extLst>
            </p:cNvPr>
            <p:cNvCxnSpPr>
              <a:stCxn id="10" idx="4"/>
              <a:endCxn id="6" idx="3"/>
            </p:cNvCxnSpPr>
            <p:nvPr/>
          </p:nvCxnSpPr>
          <p:spPr>
            <a:xfrm rot="5400000" flipH="1">
              <a:off x="816974" y="137095"/>
              <a:ext cx="421747" cy="1954331"/>
            </a:xfrm>
            <a:prstGeom prst="curvedConnector3">
              <a:avLst>
                <a:gd name="adj1" fmla="val -54203"/>
              </a:avLst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E232B53-4629-4C9B-91E6-A7ACF34CE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750691" y="4438748"/>
            <a:ext cx="2868444" cy="1354675"/>
            <a:chOff x="-409634" y="23976"/>
            <a:chExt cx="2868494" cy="1355164"/>
          </a:xfrm>
        </p:grpSpPr>
        <p:sp>
          <p:nvSpPr>
            <p:cNvPr id="24" name="TextBox 4">
              <a:extLst>
                <a:ext uri="{FF2B5EF4-FFF2-40B4-BE49-F238E27FC236}">
                  <a16:creationId xmlns:a16="http://schemas.microsoft.com/office/drawing/2014/main" id="{B11E6206-1681-4DF1-92D6-8280E572F5CC}"/>
                </a:ext>
              </a:extLst>
            </p:cNvPr>
            <p:cNvSpPr txBox="1"/>
            <p:nvPr/>
          </p:nvSpPr>
          <p:spPr>
            <a:xfrm>
              <a:off x="-409634" y="589387"/>
              <a:ext cx="868598" cy="346359"/>
            </a:xfrm>
            <a:prstGeom prst="flowChartConnector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 dirty="0">
                  <a:solidFill>
                    <a:srgbClr val="0081E2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Mangal" panose="02040503050203030202" pitchFamily="18" charset="0"/>
                </a:rPr>
                <a:t>google</a:t>
              </a:r>
              <a:endParaRPr lang="en-US" sz="1050" dirty="0">
                <a:solidFill>
                  <a:srgbClr val="0081E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25" name="TextBox 5">
              <a:extLst>
                <a:ext uri="{FF2B5EF4-FFF2-40B4-BE49-F238E27FC236}">
                  <a16:creationId xmlns:a16="http://schemas.microsoft.com/office/drawing/2014/main" id="{0416A8B6-A478-4BC3-ACAD-AFF9CF2E58FE}"/>
                </a:ext>
              </a:extLst>
            </p:cNvPr>
            <p:cNvSpPr txBox="1"/>
            <p:nvPr/>
          </p:nvSpPr>
          <p:spPr>
            <a:xfrm>
              <a:off x="317784" y="23976"/>
              <a:ext cx="820629" cy="346359"/>
            </a:xfrm>
            <a:prstGeom prst="flowChartConnector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 dirty="0" err="1">
                  <a:solidFill>
                    <a:srgbClr val="0081E2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Mangal" panose="02040503050203030202" pitchFamily="18" charset="0"/>
                </a:rPr>
                <a:t>gmail</a:t>
              </a:r>
              <a:endParaRPr lang="en-US" sz="1050" dirty="0">
                <a:solidFill>
                  <a:srgbClr val="0081E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26" name="TextBox 6">
              <a:extLst>
                <a:ext uri="{FF2B5EF4-FFF2-40B4-BE49-F238E27FC236}">
                  <a16:creationId xmlns:a16="http://schemas.microsoft.com/office/drawing/2014/main" id="{23144A18-B58B-4D03-BF66-BFE2ABE862D2}"/>
                </a:ext>
              </a:extLst>
            </p:cNvPr>
            <p:cNvSpPr txBox="1"/>
            <p:nvPr/>
          </p:nvSpPr>
          <p:spPr>
            <a:xfrm>
              <a:off x="382737" y="1011134"/>
              <a:ext cx="1322388" cy="368006"/>
            </a:xfrm>
            <a:prstGeom prst="flowChartConnector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100" kern="1200" dirty="0" err="1">
                  <a:solidFill>
                    <a:srgbClr val="0081E2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Mangal" panose="02040503050203030202" pitchFamily="18" charset="0"/>
                </a:rPr>
                <a:t>facebook</a:t>
              </a:r>
              <a:endParaRPr lang="en-US" sz="1200" dirty="0">
                <a:solidFill>
                  <a:srgbClr val="0081E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27" name="TextBox 7">
              <a:extLst>
                <a:ext uri="{FF2B5EF4-FFF2-40B4-BE49-F238E27FC236}">
                  <a16:creationId xmlns:a16="http://schemas.microsoft.com/office/drawing/2014/main" id="{1C7F5EBE-63E1-47DE-8E9E-7D992CDFEF8B}"/>
                </a:ext>
              </a:extLst>
            </p:cNvPr>
            <p:cNvSpPr txBox="1"/>
            <p:nvPr/>
          </p:nvSpPr>
          <p:spPr>
            <a:xfrm>
              <a:off x="1431627" y="37623"/>
              <a:ext cx="742776" cy="368006"/>
            </a:xfrm>
            <a:prstGeom prst="flowChartConnector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100" kern="1200" dirty="0">
                  <a:solidFill>
                    <a:srgbClr val="0081E2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Mangal" panose="02040503050203030202" pitchFamily="18" charset="0"/>
                </a:rPr>
                <a:t>maps</a:t>
              </a:r>
              <a:endParaRPr lang="en-US" sz="1200" dirty="0">
                <a:solidFill>
                  <a:srgbClr val="0081E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28" name="TextBox 8">
              <a:extLst>
                <a:ext uri="{FF2B5EF4-FFF2-40B4-BE49-F238E27FC236}">
                  <a16:creationId xmlns:a16="http://schemas.microsoft.com/office/drawing/2014/main" id="{9423B207-6DA4-4DA8-AC1F-FFD700A815E4}"/>
                </a:ext>
              </a:extLst>
            </p:cNvPr>
            <p:cNvSpPr txBox="1"/>
            <p:nvPr/>
          </p:nvSpPr>
          <p:spPr>
            <a:xfrm>
              <a:off x="1831974" y="957260"/>
              <a:ext cx="626886" cy="368006"/>
            </a:xfrm>
            <a:prstGeom prst="flowChartConnector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100" kern="1200" dirty="0" err="1">
                  <a:solidFill>
                    <a:srgbClr val="0081E2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Mangal" panose="02040503050203030202" pitchFamily="18" charset="0"/>
                </a:rPr>
                <a:t>ufl</a:t>
              </a:r>
              <a:endParaRPr lang="en-US" sz="1200" dirty="0">
                <a:solidFill>
                  <a:srgbClr val="0081E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29" name="Connector: Curved 28">
              <a:extLst>
                <a:ext uri="{FF2B5EF4-FFF2-40B4-BE49-F238E27FC236}">
                  <a16:creationId xmlns:a16="http://schemas.microsoft.com/office/drawing/2014/main" id="{09E81460-65A5-40BA-9AF0-6A483C925E76}"/>
                </a:ext>
              </a:extLst>
            </p:cNvPr>
            <p:cNvCxnSpPr>
              <a:cxnSpLocks/>
              <a:stCxn id="24" idx="0"/>
              <a:endCxn id="25" idx="2"/>
            </p:cNvCxnSpPr>
            <p:nvPr/>
          </p:nvCxnSpPr>
          <p:spPr>
            <a:xfrm rot="5400000" flipH="1" flipV="1">
              <a:off x="-24892" y="246713"/>
              <a:ext cx="392232" cy="293118"/>
            </a:xfrm>
            <a:prstGeom prst="curvedConnector2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or: Curved 29">
              <a:extLst>
                <a:ext uri="{FF2B5EF4-FFF2-40B4-BE49-F238E27FC236}">
                  <a16:creationId xmlns:a16="http://schemas.microsoft.com/office/drawing/2014/main" id="{3A86732F-3848-4DB9-B123-AF29960F9EE0}"/>
                </a:ext>
              </a:extLst>
            </p:cNvPr>
            <p:cNvCxnSpPr>
              <a:cxnSpLocks/>
              <a:stCxn id="24" idx="5"/>
              <a:endCxn id="26" idx="2"/>
            </p:cNvCxnSpPr>
            <p:nvPr/>
          </p:nvCxnSpPr>
          <p:spPr>
            <a:xfrm rot="16200000" flipH="1">
              <a:off x="202191" y="1014591"/>
              <a:ext cx="310115" cy="50976"/>
            </a:xfrm>
            <a:prstGeom prst="curvedConnector2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4608F8A-3770-405A-9B2E-378A46731C51}"/>
                </a:ext>
              </a:extLst>
            </p:cNvPr>
            <p:cNvCxnSpPr>
              <a:cxnSpLocks/>
              <a:stCxn id="25" idx="4"/>
              <a:endCxn id="26" idx="0"/>
            </p:cNvCxnSpPr>
            <p:nvPr/>
          </p:nvCxnSpPr>
          <p:spPr>
            <a:xfrm>
              <a:off x="728099" y="370335"/>
              <a:ext cx="315832" cy="640799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C9C6AE6-30A2-448F-904C-F470DE757753}"/>
                </a:ext>
              </a:extLst>
            </p:cNvPr>
            <p:cNvCxnSpPr>
              <a:cxnSpLocks/>
              <a:stCxn id="26" idx="7"/>
              <a:endCxn id="27" idx="3"/>
            </p:cNvCxnSpPr>
            <p:nvPr/>
          </p:nvCxnSpPr>
          <p:spPr>
            <a:xfrm flipV="1">
              <a:off x="1511465" y="351735"/>
              <a:ext cx="28939" cy="713292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45F9B6C-FCA4-48DF-AA87-248A666FCD8B}"/>
                </a:ext>
              </a:extLst>
            </p:cNvPr>
            <p:cNvCxnSpPr>
              <a:cxnSpLocks/>
              <a:stCxn id="28" idx="1"/>
              <a:endCxn id="25" idx="5"/>
            </p:cNvCxnSpPr>
            <p:nvPr/>
          </p:nvCxnSpPr>
          <p:spPr>
            <a:xfrm flipH="1" flipV="1">
              <a:off x="1018235" y="319612"/>
              <a:ext cx="905545" cy="691542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6AD05F2-6B35-48EE-ACE0-7ED6CED84A08}"/>
                </a:ext>
              </a:extLst>
            </p:cNvPr>
            <p:cNvCxnSpPr>
              <a:cxnSpLocks/>
              <a:stCxn id="27" idx="4"/>
              <a:endCxn id="28" idx="0"/>
            </p:cNvCxnSpPr>
            <p:nvPr/>
          </p:nvCxnSpPr>
          <p:spPr>
            <a:xfrm>
              <a:off x="1803016" y="405629"/>
              <a:ext cx="342402" cy="551631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or: Curved 35">
              <a:extLst>
                <a:ext uri="{FF2B5EF4-FFF2-40B4-BE49-F238E27FC236}">
                  <a16:creationId xmlns:a16="http://schemas.microsoft.com/office/drawing/2014/main" id="{0FD2CD70-1F4F-4B31-ACBB-9049F9259862}"/>
                </a:ext>
              </a:extLst>
            </p:cNvPr>
            <p:cNvCxnSpPr>
              <a:cxnSpLocks/>
              <a:stCxn id="28" idx="4"/>
              <a:endCxn id="24" idx="3"/>
            </p:cNvCxnSpPr>
            <p:nvPr/>
          </p:nvCxnSpPr>
          <p:spPr>
            <a:xfrm rot="5400000" flipH="1">
              <a:off x="711372" y="-108780"/>
              <a:ext cx="440243" cy="2427848"/>
            </a:xfrm>
            <a:prstGeom prst="curvedConnector3">
              <a:avLst>
                <a:gd name="adj1" fmla="val -51945"/>
              </a:avLst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D3003-8920-489B-B361-5AFB6B16D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35</a:t>
            </a:fld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C142495-7D29-48AF-A6FF-EBE721B4FCCD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80B12042-6A6B-4667-BBF3-4C34A5DBBD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 descr="Logo COP3530">
              <a:extLst>
                <a:ext uri="{FF2B5EF4-FFF2-40B4-BE49-F238E27FC236}">
                  <a16:creationId xmlns:a16="http://schemas.microsoft.com/office/drawing/2014/main" id="{1CAD76DB-9364-4996-8EDC-62EDC53855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15225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Common Operations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37588" y="2479396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19065" y="4952547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0840A7-E04B-4845-B9D6-AAFCCFD05E32}"/>
              </a:ext>
            </a:extLst>
          </p:cNvPr>
          <p:cNvSpPr txBox="1"/>
          <p:nvPr/>
        </p:nvSpPr>
        <p:spPr>
          <a:xfrm>
            <a:off x="6312883" y="2255037"/>
            <a:ext cx="35190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81E2"/>
                </a:solidFill>
                <a:latin typeface="Consolas" panose="020B0609020204030204" pitchFamily="49" charset="0"/>
              </a:rPr>
              <a:t>Connectedness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8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81E2"/>
                </a:solidFill>
                <a:latin typeface="Consolas" panose="020B0609020204030204" pitchFamily="49" charset="0"/>
              </a:rPr>
              <a:t>Neighborhood or Adjacency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221B57-34DF-43B8-BEA3-F0B83DAFA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36</a:t>
            </a:fld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29A656B-F8E2-4799-9E1B-8571F504422A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44ED1351-3954-496E-8A54-86127E2A92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6" descr="Logo COP3530">
              <a:extLst>
                <a:ext uri="{FF2B5EF4-FFF2-40B4-BE49-F238E27FC236}">
                  <a16:creationId xmlns:a16="http://schemas.microsoft.com/office/drawing/2014/main" id="{6109C95B-2879-47E0-9586-CB3F1A5D7C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88395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Common Representations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37588" y="2479396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19065" y="4952547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0840A7-E04B-4845-B9D6-AAFCCFD05E32}"/>
              </a:ext>
            </a:extLst>
          </p:cNvPr>
          <p:cNvSpPr txBox="1"/>
          <p:nvPr/>
        </p:nvSpPr>
        <p:spPr>
          <a:xfrm>
            <a:off x="6331542" y="2097132"/>
            <a:ext cx="392287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81E2"/>
                </a:solidFill>
                <a:latin typeface="Consolas" panose="020B0609020204030204" pitchFamily="49" charset="0"/>
              </a:rPr>
              <a:t>Edge List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8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81E2"/>
                </a:solidFill>
                <a:latin typeface="Consolas" panose="020B0609020204030204" pitchFamily="49" charset="0"/>
              </a:rPr>
              <a:t>Adjacency Matrix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8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81E2"/>
                </a:solidFill>
                <a:latin typeface="Consolas" panose="020B0609020204030204" pitchFamily="49" charset="0"/>
              </a:rPr>
              <a:t>Adjacency List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78DC4A-F50E-4402-BBE6-991564CC1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37</a:t>
            </a:fld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29E6B94-DF60-4D1D-8C9A-13ACDE5955FA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485B0984-4642-4CCC-8EE2-5416B36115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6" descr="Logo COP3530">
              <a:extLst>
                <a:ext uri="{FF2B5EF4-FFF2-40B4-BE49-F238E27FC236}">
                  <a16:creationId xmlns:a16="http://schemas.microsoft.com/office/drawing/2014/main" id="{F664B657-1846-41D5-95B8-E3E8EADDC4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25455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Edge List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37588" y="2479396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19065" y="4952547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2680A6-F3D8-48FE-8806-3EB226C08E5E}"/>
              </a:ext>
            </a:extLst>
          </p:cNvPr>
          <p:cNvSpPr txBox="1"/>
          <p:nvPr/>
        </p:nvSpPr>
        <p:spPr>
          <a:xfrm>
            <a:off x="999251" y="5835676"/>
            <a:ext cx="732078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G = {(A,B), (A,C), (B,D), (D,C), (D,F), (E,F), (C,E)}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0C60EE-9533-4449-94AF-297B13D91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38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463431F-2616-4765-ADBE-A6EDB6BBC182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3E3FAB1E-DCA6-4CEB-9CB4-3F4B060B05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6" descr="Logo COP3530">
              <a:extLst>
                <a:ext uri="{FF2B5EF4-FFF2-40B4-BE49-F238E27FC236}">
                  <a16:creationId xmlns:a16="http://schemas.microsoft.com/office/drawing/2014/main" id="{B479C531-4244-40A1-8C87-9C8976EADE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0695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Edge List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37588" y="2479396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19065" y="4952547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2680A6-F3D8-48FE-8806-3EB226C08E5E}"/>
              </a:ext>
            </a:extLst>
          </p:cNvPr>
          <p:cNvSpPr txBox="1"/>
          <p:nvPr/>
        </p:nvSpPr>
        <p:spPr>
          <a:xfrm>
            <a:off x="999251" y="5835676"/>
            <a:ext cx="732078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G = {(A,B), (A,C), (B,D), (D,C), (D,F), (E,F), (C,E)} </a:t>
            </a:r>
          </a:p>
        </p:txBody>
      </p:sp>
      <p:graphicFrame>
        <p:nvGraphicFramePr>
          <p:cNvPr id="36" name="Table 37">
            <a:extLst>
              <a:ext uri="{FF2B5EF4-FFF2-40B4-BE49-F238E27FC236}">
                <a16:creationId xmlns:a16="http://schemas.microsoft.com/office/drawing/2014/main" id="{8B6C99C0-A4DD-4768-8BD0-4F7D4774E521}"/>
              </a:ext>
            </a:extLst>
          </p:cNvPr>
          <p:cNvGraphicFramePr>
            <a:graphicFrameLocks noGrp="1"/>
          </p:cNvGraphicFramePr>
          <p:nvPr/>
        </p:nvGraphicFramePr>
        <p:xfrm>
          <a:off x="7329961" y="2185882"/>
          <a:ext cx="1980147" cy="3066196"/>
        </p:xfrm>
        <a:graphic>
          <a:graphicData uri="http://schemas.openxmlformats.org/drawingml/2006/table">
            <a:tbl>
              <a:tblPr firstRow="1" bandRow="1"/>
              <a:tblGrid>
                <a:gridCol w="660049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660049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660049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</a:tblGrid>
              <a:tr h="43802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43802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2779649"/>
                  </a:ext>
                </a:extLst>
              </a:tr>
              <a:tr h="43802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43802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43802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43802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43802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4AEE64-B37F-4272-85F9-D733805A5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39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C8BF526-06DA-48D2-9852-DA70D4EFE7B9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26F36D22-8FDF-4D38-BF8F-513C687DE3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D86D2493-AA40-4CAB-B9AD-BF4F358F89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0861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Agenda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617785" y="1690688"/>
            <a:ext cx="5205047" cy="4459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Graphs 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Terminology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Types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cases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Graph Implementations 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Edge List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sz="2400" dirty="0">
                <a:solidFill>
                  <a:srgbClr val="EB6E19"/>
                </a:solidFill>
                <a:latin typeface="Gotham Bold" pitchFamily="50" charset="0"/>
              </a:rPr>
              <a:t>Adjacency Matrix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Adjacency List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8BD2C-63E4-486C-B061-DAEF701BF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A9B15DC-9459-4A47-BA33-B9F0B2F1DF3B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A93C040-009C-4C31-BE66-A294A0ED6B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74D09F57-1FBF-4291-B5A1-97EAE7C7C8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92533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Edge List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19585" y="1854048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19065" y="4952547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919DB6E-AAFF-4E6A-8911-CA54F97B5798}"/>
              </a:ext>
            </a:extLst>
          </p:cNvPr>
          <p:cNvGrpSpPr/>
          <p:nvPr/>
        </p:nvGrpSpPr>
        <p:grpSpPr>
          <a:xfrm>
            <a:off x="6287080" y="1221769"/>
            <a:ext cx="5593921" cy="5078313"/>
            <a:chOff x="5545667" y="1320484"/>
            <a:chExt cx="4195441" cy="380873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BDEF5CC-ED2F-458A-8B64-75BF78C8A2F9}"/>
                </a:ext>
              </a:extLst>
            </p:cNvPr>
            <p:cNvSpPr txBox="1"/>
            <p:nvPr/>
          </p:nvSpPr>
          <p:spPr>
            <a:xfrm>
              <a:off x="5545667" y="1320484"/>
              <a:ext cx="4195441" cy="3808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Common Operations:</a:t>
              </a: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Connectedness</a:t>
              </a: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Adjacency</a:t>
              </a: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Space: ?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1DC5009-7532-4DE4-925F-D8CF2E02CE67}"/>
                </a:ext>
              </a:extLst>
            </p:cNvPr>
            <p:cNvSpPr txBox="1"/>
            <p:nvPr/>
          </p:nvSpPr>
          <p:spPr>
            <a:xfrm>
              <a:off x="6417280" y="2171442"/>
              <a:ext cx="2173694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  <a:latin typeface="Consolas" panose="020B0609020204030204" pitchFamily="49" charset="0"/>
                </a:rPr>
                <a:t>Is A connected to B?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6C31E14-49DE-4AFC-BFD2-E4F3051C335A}"/>
                </a:ext>
              </a:extLst>
            </p:cNvPr>
            <p:cNvSpPr txBox="1"/>
            <p:nvPr/>
          </p:nvSpPr>
          <p:spPr>
            <a:xfrm>
              <a:off x="6335596" y="3446719"/>
              <a:ext cx="3213179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  <a:latin typeface="Consolas" panose="020B0609020204030204" pitchFamily="49" charset="0"/>
                </a:rPr>
                <a:t>What are A’s adjacent nodes?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80C47BB-5DA6-4A91-AFF8-59C5968F80C9}"/>
                </a:ext>
              </a:extLst>
            </p:cNvPr>
            <p:cNvSpPr txBox="1"/>
            <p:nvPr/>
          </p:nvSpPr>
          <p:spPr>
            <a:xfrm>
              <a:off x="6556540" y="2488507"/>
              <a:ext cx="2173694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2060"/>
                  </a:solidFill>
                </a:rPr>
                <a:t>	</a:t>
              </a:r>
            </a:p>
          </p:txBody>
        </p:sp>
      </p:grpSp>
      <p:graphicFrame>
        <p:nvGraphicFramePr>
          <p:cNvPr id="42" name="Table 37">
            <a:extLst>
              <a:ext uri="{FF2B5EF4-FFF2-40B4-BE49-F238E27FC236}">
                <a16:creationId xmlns:a16="http://schemas.microsoft.com/office/drawing/2014/main" id="{7392B059-9473-42E4-878D-5EA4BB227C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727014"/>
              </p:ext>
            </p:extLst>
          </p:nvPr>
        </p:nvGraphicFramePr>
        <p:xfrm>
          <a:off x="4248894" y="4021909"/>
          <a:ext cx="1730076" cy="2678991"/>
        </p:xfrm>
        <a:graphic>
          <a:graphicData uri="http://schemas.openxmlformats.org/drawingml/2006/table">
            <a:tbl>
              <a:tblPr firstRow="1" bandRow="1"/>
              <a:tblGrid>
                <a:gridCol w="576692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576692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576692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</a:tblGrid>
              <a:tr h="38271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A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B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10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38271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A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15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2779649"/>
                  </a:ext>
                </a:extLst>
              </a:tr>
              <a:tr h="38271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B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D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60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38271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D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40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38271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D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80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38271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E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50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38271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E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66E8409A-830D-4EDE-8BEB-480074A3BD52}"/>
              </a:ext>
            </a:extLst>
          </p:cNvPr>
          <p:cNvSpPr txBox="1"/>
          <p:nvPr/>
        </p:nvSpPr>
        <p:spPr>
          <a:xfrm>
            <a:off x="527963" y="4258801"/>
            <a:ext cx="3194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EB6E19"/>
                </a:solidFill>
                <a:latin typeface="Consolas" panose="020B0609020204030204" pitchFamily="49" charset="0"/>
              </a:rPr>
              <a:t>G =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{(A,B), (A,C), (B,D), (D,C), (D,F), (E,F), (C,E)}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C04E20-E63C-487B-876A-0A2930414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40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9C2B692-0E1A-4222-8B4D-C8FD845AE2C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7BB8E26-459F-4EA8-BCE9-AB2453D591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E692569C-F098-4462-A842-DEB9D77084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39868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Edge List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19585" y="1854048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19065" y="4952547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3595A21-8DBA-4E11-87BA-C992B3BB3308}"/>
              </a:ext>
            </a:extLst>
          </p:cNvPr>
          <p:cNvSpPr txBox="1"/>
          <p:nvPr/>
        </p:nvSpPr>
        <p:spPr>
          <a:xfrm>
            <a:off x="527963" y="4258801"/>
            <a:ext cx="3194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EB6E19"/>
                </a:solidFill>
                <a:latin typeface="Consolas" panose="020B0609020204030204" pitchFamily="49" charset="0"/>
              </a:rPr>
              <a:t>G =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{(A,B), (A,C), (B,D), (D,C), (D,F), (E,F), (C,E)} 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919DB6E-AAFF-4E6A-8911-CA54F97B5798}"/>
              </a:ext>
            </a:extLst>
          </p:cNvPr>
          <p:cNvGrpSpPr/>
          <p:nvPr/>
        </p:nvGrpSpPr>
        <p:grpSpPr>
          <a:xfrm>
            <a:off x="6287080" y="1221769"/>
            <a:ext cx="5593921" cy="5078314"/>
            <a:chOff x="5545667" y="1320484"/>
            <a:chExt cx="4195441" cy="380873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BDEF5CC-ED2F-458A-8B64-75BF78C8A2F9}"/>
                </a:ext>
              </a:extLst>
            </p:cNvPr>
            <p:cNvSpPr txBox="1"/>
            <p:nvPr/>
          </p:nvSpPr>
          <p:spPr>
            <a:xfrm>
              <a:off x="5545667" y="1320484"/>
              <a:ext cx="4195441" cy="38087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Common Operations:</a:t>
              </a: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Connectedness</a:t>
              </a: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Adjacency</a:t>
              </a: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Space: </a:t>
              </a:r>
              <a:r>
                <a:rPr lang="en-US" b="1" dirty="0">
                  <a:solidFill>
                    <a:srgbClr val="00DA63"/>
                  </a:solidFill>
                  <a:latin typeface="Consolas" panose="020B0609020204030204" pitchFamily="49" charset="0"/>
                </a:rPr>
                <a:t>O(E)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1DC5009-7532-4DE4-925F-D8CF2E02CE67}"/>
                </a:ext>
              </a:extLst>
            </p:cNvPr>
            <p:cNvSpPr txBox="1"/>
            <p:nvPr/>
          </p:nvSpPr>
          <p:spPr>
            <a:xfrm>
              <a:off x="6417280" y="2171442"/>
              <a:ext cx="2173694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  <a:latin typeface="Consolas" panose="020B0609020204030204" pitchFamily="49" charset="0"/>
                </a:rPr>
                <a:t>Is A connected to B?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6C31E14-49DE-4AFC-BFD2-E4F3051C335A}"/>
                </a:ext>
              </a:extLst>
            </p:cNvPr>
            <p:cNvSpPr txBox="1"/>
            <p:nvPr/>
          </p:nvSpPr>
          <p:spPr>
            <a:xfrm>
              <a:off x="6335596" y="3446719"/>
              <a:ext cx="3213179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  <a:latin typeface="Consolas" panose="020B0609020204030204" pitchFamily="49" charset="0"/>
                </a:rPr>
                <a:t>What are A’s adjacent nodes?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80C47BB-5DA6-4A91-AFF8-59C5968F80C9}"/>
                </a:ext>
              </a:extLst>
            </p:cNvPr>
            <p:cNvSpPr txBox="1"/>
            <p:nvPr/>
          </p:nvSpPr>
          <p:spPr>
            <a:xfrm>
              <a:off x="6556540" y="2488507"/>
              <a:ext cx="2173694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2060"/>
                  </a:solidFill>
                </a:rPr>
                <a:t>	</a:t>
              </a:r>
            </a:p>
          </p:txBody>
        </p:sp>
      </p:grpSp>
      <p:graphicFrame>
        <p:nvGraphicFramePr>
          <p:cNvPr id="42" name="Table 37">
            <a:extLst>
              <a:ext uri="{FF2B5EF4-FFF2-40B4-BE49-F238E27FC236}">
                <a16:creationId xmlns:a16="http://schemas.microsoft.com/office/drawing/2014/main" id="{7392B059-9473-42E4-878D-5EA4BB227C6C}"/>
              </a:ext>
            </a:extLst>
          </p:cNvPr>
          <p:cNvGraphicFramePr>
            <a:graphicFrameLocks noGrp="1"/>
          </p:cNvGraphicFramePr>
          <p:nvPr/>
        </p:nvGraphicFramePr>
        <p:xfrm>
          <a:off x="4248894" y="4021909"/>
          <a:ext cx="1730076" cy="2678991"/>
        </p:xfrm>
        <a:graphic>
          <a:graphicData uri="http://schemas.openxmlformats.org/drawingml/2006/table">
            <a:tbl>
              <a:tblPr firstRow="1" bandRow="1"/>
              <a:tblGrid>
                <a:gridCol w="576692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576692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576692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</a:tblGrid>
              <a:tr h="38271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A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B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10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38271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A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15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2779649"/>
                  </a:ext>
                </a:extLst>
              </a:tr>
              <a:tr h="38271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B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D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60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38271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D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40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38271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D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80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38271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E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50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38271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E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2272874E-52D5-4376-AEEE-A99EE981B817}"/>
              </a:ext>
            </a:extLst>
          </p:cNvPr>
          <p:cNvSpPr txBox="1"/>
          <p:nvPr/>
        </p:nvSpPr>
        <p:spPr>
          <a:xfrm>
            <a:off x="7634911" y="2779133"/>
            <a:ext cx="2898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DA63"/>
                </a:solidFill>
                <a:latin typeface="Consolas" panose="020B0609020204030204" pitchFamily="49" charset="0"/>
              </a:rPr>
              <a:t>	~ O(E)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7F6334-7822-40E3-9D8C-35DF6B100E2F}"/>
              </a:ext>
            </a:extLst>
          </p:cNvPr>
          <p:cNvSpPr txBox="1"/>
          <p:nvPr/>
        </p:nvSpPr>
        <p:spPr>
          <a:xfrm>
            <a:off x="7314457" y="4428714"/>
            <a:ext cx="3167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00DA63"/>
                </a:solidFill>
                <a:latin typeface="Consolas" panose="020B0609020204030204" pitchFamily="49" charset="0"/>
              </a:rPr>
              <a:t>~ O(E)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4F9D8FA-58CF-4CF8-B065-0F1F4214E2BF}"/>
              </a:ext>
            </a:extLst>
          </p:cNvPr>
          <p:cNvSpPr txBox="1"/>
          <p:nvPr/>
        </p:nvSpPr>
        <p:spPr>
          <a:xfrm>
            <a:off x="7578524" y="5087399"/>
            <a:ext cx="3523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DA63"/>
                </a:solidFill>
                <a:latin typeface="Consolas" panose="020B0609020204030204" pitchFamily="49" charset="0"/>
              </a:rPr>
              <a:t>O(|E|) ~ O(|V| * |V|)</a:t>
            </a:r>
            <a:endParaRPr lang="en-US" dirty="0">
              <a:solidFill>
                <a:srgbClr val="00DA63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55049C-0B5B-48CA-BD85-7DC790329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41</a:t>
            </a:fld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2668426-68FC-4EA9-A8BC-60293CCB3757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6419964A-EB35-48C8-92C7-665AE605F7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45" descr="Logo COP3530">
              <a:extLst>
                <a:ext uri="{FF2B5EF4-FFF2-40B4-BE49-F238E27FC236}">
                  <a16:creationId xmlns:a16="http://schemas.microsoft.com/office/drawing/2014/main" id="{C3E8E8B5-446B-44D9-BC0D-097CD97F4D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50955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Adjacency Matrix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37588" y="2479396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19065" y="4952547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BA7C0B-F86E-4FD0-8970-452DE3F6F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42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EF922CC-7AE4-4E4D-BCDA-59475C89C128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066038AB-453C-4190-BE70-9251870C21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A63A02A7-08B2-4272-85E7-EA5E2D10CD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87599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Adjacency Matrix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37588" y="2479396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19065" y="4952547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ED1AC0-763F-4155-A614-605F4B79AB19}"/>
              </a:ext>
            </a:extLst>
          </p:cNvPr>
          <p:cNvSpPr txBox="1"/>
          <p:nvPr/>
        </p:nvSpPr>
        <p:spPr>
          <a:xfrm>
            <a:off x="696554" y="4885939"/>
            <a:ext cx="7946804" cy="1709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                                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Insertion: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G[from][to] = weight; (if there is an edge, “from” -&gt; “to”)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G[from][to] = 0;          (otherwise)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60EF34-76CD-43E3-9EA3-B22A216C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43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6C216A0-96E0-4FCE-8F89-D42DA5459E2A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4EC5ED6B-3E1B-4A78-B0F1-9B6AB018B6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6" descr="Logo COP3530">
              <a:extLst>
                <a:ext uri="{FF2B5EF4-FFF2-40B4-BE49-F238E27FC236}">
                  <a16:creationId xmlns:a16="http://schemas.microsoft.com/office/drawing/2014/main" id="{FF33216D-8355-4F20-ACCF-E5C92482E3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85976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Adjacency Matrix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37588" y="2479396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19065" y="4952547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graphicFrame>
        <p:nvGraphicFramePr>
          <p:cNvPr id="34" name="Table 37">
            <a:extLst>
              <a:ext uri="{FF2B5EF4-FFF2-40B4-BE49-F238E27FC236}">
                <a16:creationId xmlns:a16="http://schemas.microsoft.com/office/drawing/2014/main" id="{FA9CDB6D-CEBA-4DC7-B838-0FA4619CEC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558048"/>
              </p:ext>
            </p:extLst>
          </p:nvPr>
        </p:nvGraphicFramePr>
        <p:xfrm>
          <a:off x="6279982" y="1990302"/>
          <a:ext cx="5215464" cy="2966718"/>
        </p:xfrm>
        <a:graphic>
          <a:graphicData uri="http://schemas.openxmlformats.org/drawingml/2006/table">
            <a:tbl>
              <a:tblPr firstRow="1" bandRow="1"/>
              <a:tblGrid>
                <a:gridCol w="869244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259513047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1504135409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415159892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60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80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B52B5096-5219-4F44-9E03-8C9C703C2569}"/>
              </a:ext>
            </a:extLst>
          </p:cNvPr>
          <p:cNvSpPr txBox="1"/>
          <p:nvPr/>
        </p:nvSpPr>
        <p:spPr>
          <a:xfrm>
            <a:off x="5566666" y="2029483"/>
            <a:ext cx="630829" cy="2888355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>
              <a:spcBef>
                <a:spcPts val="400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A</a:t>
            </a:r>
          </a:p>
          <a:p>
            <a:pPr algn="ctr">
              <a:spcBef>
                <a:spcPts val="400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B</a:t>
            </a:r>
          </a:p>
          <a:p>
            <a:pPr algn="ctr">
              <a:spcBef>
                <a:spcPts val="400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C</a:t>
            </a:r>
          </a:p>
          <a:p>
            <a:pPr algn="ctr">
              <a:spcBef>
                <a:spcPts val="800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D</a:t>
            </a:r>
          </a:p>
          <a:p>
            <a:pPr algn="ctr">
              <a:spcBef>
                <a:spcPts val="533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E</a:t>
            </a:r>
          </a:p>
          <a:p>
            <a:pPr algn="ctr">
              <a:spcBef>
                <a:spcPts val="533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F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C1CBAF-349D-40C0-9337-3D323982E644}"/>
              </a:ext>
            </a:extLst>
          </p:cNvPr>
          <p:cNvSpPr txBox="1"/>
          <p:nvPr/>
        </p:nvSpPr>
        <p:spPr>
          <a:xfrm>
            <a:off x="6279982" y="1457215"/>
            <a:ext cx="5215464" cy="50276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 A    B   C    D    E    F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ED1AC0-763F-4155-A614-605F4B79AB19}"/>
              </a:ext>
            </a:extLst>
          </p:cNvPr>
          <p:cNvSpPr txBox="1"/>
          <p:nvPr/>
        </p:nvSpPr>
        <p:spPr>
          <a:xfrm>
            <a:off x="696554" y="4885939"/>
            <a:ext cx="7946804" cy="1709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                                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Insertion: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G[from][to] = weight; (if there is an edge, “from” -&gt; “to”)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G[from][to] = 0;          (otherwise)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39ECF2-0D7E-413F-AA7A-8037B1136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44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8D6CB6D-BA6E-4576-8A42-5626E2DE210F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CCF1C5AD-BC20-4710-8806-19C14897DB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39" descr="Logo COP3530">
              <a:extLst>
                <a:ext uri="{FF2B5EF4-FFF2-40B4-BE49-F238E27FC236}">
                  <a16:creationId xmlns:a16="http://schemas.microsoft.com/office/drawing/2014/main" id="{9ABA5808-D501-48D4-BAAA-5882D78B92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94385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Adjacency Matrix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37588" y="2479396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19065" y="4952547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graphicFrame>
        <p:nvGraphicFramePr>
          <p:cNvPr id="34" name="Table 37">
            <a:extLst>
              <a:ext uri="{FF2B5EF4-FFF2-40B4-BE49-F238E27FC236}">
                <a16:creationId xmlns:a16="http://schemas.microsoft.com/office/drawing/2014/main" id="{FA9CDB6D-CEBA-4DC7-B838-0FA4619CEC55}"/>
              </a:ext>
            </a:extLst>
          </p:cNvPr>
          <p:cNvGraphicFramePr>
            <a:graphicFrameLocks noGrp="1"/>
          </p:cNvGraphicFramePr>
          <p:nvPr/>
        </p:nvGraphicFramePr>
        <p:xfrm>
          <a:off x="6279982" y="1990302"/>
          <a:ext cx="5215464" cy="2966718"/>
        </p:xfrm>
        <a:graphic>
          <a:graphicData uri="http://schemas.openxmlformats.org/drawingml/2006/table">
            <a:tbl>
              <a:tblPr firstRow="1" bandRow="1"/>
              <a:tblGrid>
                <a:gridCol w="869244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259513047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1504135409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415159892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60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80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B52B5096-5219-4F44-9E03-8C9C703C2569}"/>
              </a:ext>
            </a:extLst>
          </p:cNvPr>
          <p:cNvSpPr txBox="1"/>
          <p:nvPr/>
        </p:nvSpPr>
        <p:spPr>
          <a:xfrm>
            <a:off x="5566666" y="2029483"/>
            <a:ext cx="630829" cy="2888355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>
              <a:spcBef>
                <a:spcPts val="400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A</a:t>
            </a:r>
          </a:p>
          <a:p>
            <a:pPr algn="ctr">
              <a:spcBef>
                <a:spcPts val="400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B</a:t>
            </a:r>
          </a:p>
          <a:p>
            <a:pPr algn="ctr">
              <a:spcBef>
                <a:spcPts val="400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C</a:t>
            </a:r>
          </a:p>
          <a:p>
            <a:pPr algn="ctr">
              <a:spcBef>
                <a:spcPts val="800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D</a:t>
            </a:r>
          </a:p>
          <a:p>
            <a:pPr algn="ctr">
              <a:spcBef>
                <a:spcPts val="533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E</a:t>
            </a:r>
          </a:p>
          <a:p>
            <a:pPr algn="ctr">
              <a:spcBef>
                <a:spcPts val="533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F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C1CBAF-349D-40C0-9337-3D323982E644}"/>
              </a:ext>
            </a:extLst>
          </p:cNvPr>
          <p:cNvSpPr txBox="1"/>
          <p:nvPr/>
        </p:nvSpPr>
        <p:spPr>
          <a:xfrm>
            <a:off x="6279982" y="1457215"/>
            <a:ext cx="5215464" cy="50276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 A    B   C    D    E    F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ED1AC0-763F-4155-A614-605F4B79AB19}"/>
              </a:ext>
            </a:extLst>
          </p:cNvPr>
          <p:cNvSpPr txBox="1"/>
          <p:nvPr/>
        </p:nvSpPr>
        <p:spPr>
          <a:xfrm>
            <a:off x="696554" y="4885939"/>
            <a:ext cx="7946804" cy="1709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                                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Insertion: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G[from][to] = weight; (if there is an edge, “from” -&gt; “to”)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G[from][to] = 0;          (otherwise)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E88BAD-B9AA-41AC-B99A-976E7E88D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45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43D9E24-6383-45FE-8586-2B40BD8829A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A73B80D2-47BA-4372-95A2-A3765C4697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39" descr="Logo COP3530">
              <a:extLst>
                <a:ext uri="{FF2B5EF4-FFF2-40B4-BE49-F238E27FC236}">
                  <a16:creationId xmlns:a16="http://schemas.microsoft.com/office/drawing/2014/main" id="{68E6CDA7-BA23-4B20-96EB-ECE2FD931D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42200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Adjacency Matrix Implementation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73430" y="1926737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654907" y="4399888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E44059-F080-46BA-BCCF-478F642B83CA}"/>
              </a:ext>
            </a:extLst>
          </p:cNvPr>
          <p:cNvSpPr/>
          <p:nvPr/>
        </p:nvSpPr>
        <p:spPr>
          <a:xfrm>
            <a:off x="752311" y="4170562"/>
            <a:ext cx="1035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Input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A B 10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A C 15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B D 60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D C 40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C E 5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D F 80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E F 50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F0BA95-46F0-4FD3-B77F-65DB306CDC6C}"/>
              </a:ext>
            </a:extLst>
          </p:cNvPr>
          <p:cNvSpPr/>
          <p:nvPr/>
        </p:nvSpPr>
        <p:spPr>
          <a:xfrm>
            <a:off x="4528392" y="6364069"/>
            <a:ext cx="36631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https://www.onlinegdb.com/Hy8M0CnsS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473EEC3-D630-4572-BD2F-DB20EA16F719}"/>
              </a:ext>
            </a:extLst>
          </p:cNvPr>
          <p:cNvSpPr/>
          <p:nvPr/>
        </p:nvSpPr>
        <p:spPr>
          <a:xfrm>
            <a:off x="3501032" y="4410400"/>
            <a:ext cx="10356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Map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A 0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B 1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C 2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D 3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E 4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F 5</a:t>
            </a:r>
          </a:p>
        </p:txBody>
      </p:sp>
      <p:graphicFrame>
        <p:nvGraphicFramePr>
          <p:cNvPr id="39" name="Table 37">
            <a:extLst>
              <a:ext uri="{FF2B5EF4-FFF2-40B4-BE49-F238E27FC236}">
                <a16:creationId xmlns:a16="http://schemas.microsoft.com/office/drawing/2014/main" id="{1A3DA07D-FAAC-4497-ADF0-CE815DECE0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138044"/>
              </p:ext>
            </p:extLst>
          </p:nvPr>
        </p:nvGraphicFramePr>
        <p:xfrm>
          <a:off x="4528392" y="4453238"/>
          <a:ext cx="2285616" cy="1554480"/>
        </p:xfrm>
        <a:graphic>
          <a:graphicData uri="http://schemas.openxmlformats.org/drawingml/2006/table">
            <a:tbl>
              <a:tblPr firstRow="1" bandRow="1"/>
              <a:tblGrid>
                <a:gridCol w="380936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259513047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1504135409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4151598922"/>
                    </a:ext>
                  </a:extLst>
                </a:gridCol>
              </a:tblGrid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60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19634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80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19634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B56FAF02-4C7D-47AB-8780-D8E21A5AD6AB}"/>
              </a:ext>
            </a:extLst>
          </p:cNvPr>
          <p:cNvSpPr txBox="1"/>
          <p:nvPr/>
        </p:nvSpPr>
        <p:spPr>
          <a:xfrm>
            <a:off x="4018832" y="4473965"/>
            <a:ext cx="630829" cy="1533753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>
              <a:spcBef>
                <a:spcPts val="4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0</a:t>
            </a:r>
          </a:p>
          <a:p>
            <a:pPr algn="ctr">
              <a:spcBef>
                <a:spcPts val="4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1</a:t>
            </a:r>
          </a:p>
          <a:p>
            <a:pPr algn="ctr">
              <a:spcBef>
                <a:spcPts val="4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2</a:t>
            </a:r>
          </a:p>
          <a:p>
            <a:pPr algn="ctr">
              <a:spcBef>
                <a:spcPts val="8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3</a:t>
            </a:r>
          </a:p>
          <a:p>
            <a:pPr algn="ctr">
              <a:spcBef>
                <a:spcPts val="533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4</a:t>
            </a:r>
          </a:p>
          <a:p>
            <a:pPr algn="ctr">
              <a:spcBef>
                <a:spcPts val="533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3453C6D-6140-4820-BD6F-111E76897EFB}"/>
              </a:ext>
            </a:extLst>
          </p:cNvPr>
          <p:cNvSpPr txBox="1"/>
          <p:nvPr/>
        </p:nvSpPr>
        <p:spPr>
          <a:xfrm>
            <a:off x="4528392" y="4128063"/>
            <a:ext cx="5215464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 0    1    2    3    4    5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A6539F1-0977-47D6-BE3A-8710F30C9681}"/>
              </a:ext>
            </a:extLst>
          </p:cNvPr>
          <p:cNvSpPr txBox="1"/>
          <p:nvPr/>
        </p:nvSpPr>
        <p:spPr>
          <a:xfrm>
            <a:off x="6251515" y="1121566"/>
            <a:ext cx="7946804" cy="1170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                               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Insertion: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G[from][to] = weight; (if there is an edge, “from” -&gt; “to”)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G[from][to] = 0;          (otherwise)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D273EE-92DC-4701-8BC0-F27EA5A9C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46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C3AD40F-2393-4961-BD18-524692257FF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684B5B2F-388C-4693-B6B7-151A9AAF6C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6" descr="Logo COP3530">
              <a:extLst>
                <a:ext uri="{FF2B5EF4-FFF2-40B4-BE49-F238E27FC236}">
                  <a16:creationId xmlns:a16="http://schemas.microsoft.com/office/drawing/2014/main" id="{0E04D9F5-9E09-4D8A-B34F-99DB289243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12233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Adjacency Matrix Implementation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73430" y="1926737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654907" y="4399888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E44059-F080-46BA-BCCF-478F642B83CA}"/>
              </a:ext>
            </a:extLst>
          </p:cNvPr>
          <p:cNvSpPr/>
          <p:nvPr/>
        </p:nvSpPr>
        <p:spPr>
          <a:xfrm>
            <a:off x="752311" y="4170562"/>
            <a:ext cx="1035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Input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A B 10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A C 15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B D 60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D C 40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C E 5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D F 80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E F 50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F0BA95-46F0-4FD3-B77F-65DB306CDC6C}"/>
              </a:ext>
            </a:extLst>
          </p:cNvPr>
          <p:cNvSpPr/>
          <p:nvPr/>
        </p:nvSpPr>
        <p:spPr>
          <a:xfrm>
            <a:off x="4528392" y="6364069"/>
            <a:ext cx="36631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https://www.onlinegdb.com/Hy8M0CnsS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473EEC3-D630-4572-BD2F-DB20EA16F719}"/>
              </a:ext>
            </a:extLst>
          </p:cNvPr>
          <p:cNvSpPr/>
          <p:nvPr/>
        </p:nvSpPr>
        <p:spPr>
          <a:xfrm>
            <a:off x="3501032" y="4410400"/>
            <a:ext cx="10356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Map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A 0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B 1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C 2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D 3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E 4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F 5</a:t>
            </a:r>
          </a:p>
        </p:txBody>
      </p:sp>
      <p:graphicFrame>
        <p:nvGraphicFramePr>
          <p:cNvPr id="39" name="Table 37">
            <a:extLst>
              <a:ext uri="{FF2B5EF4-FFF2-40B4-BE49-F238E27FC236}">
                <a16:creationId xmlns:a16="http://schemas.microsoft.com/office/drawing/2014/main" id="{1A3DA07D-FAAC-4497-ADF0-CE815DECE0C1}"/>
              </a:ext>
            </a:extLst>
          </p:cNvPr>
          <p:cNvGraphicFramePr>
            <a:graphicFrameLocks noGrp="1"/>
          </p:cNvGraphicFramePr>
          <p:nvPr/>
        </p:nvGraphicFramePr>
        <p:xfrm>
          <a:off x="4528392" y="4453238"/>
          <a:ext cx="2285616" cy="1554480"/>
        </p:xfrm>
        <a:graphic>
          <a:graphicData uri="http://schemas.openxmlformats.org/drawingml/2006/table">
            <a:tbl>
              <a:tblPr firstRow="1" bandRow="1"/>
              <a:tblGrid>
                <a:gridCol w="380936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259513047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1504135409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4151598922"/>
                    </a:ext>
                  </a:extLst>
                </a:gridCol>
              </a:tblGrid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60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19634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80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19634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B56FAF02-4C7D-47AB-8780-D8E21A5AD6AB}"/>
              </a:ext>
            </a:extLst>
          </p:cNvPr>
          <p:cNvSpPr txBox="1"/>
          <p:nvPr/>
        </p:nvSpPr>
        <p:spPr>
          <a:xfrm>
            <a:off x="4018832" y="4473965"/>
            <a:ext cx="630829" cy="1533753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>
              <a:spcBef>
                <a:spcPts val="4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0</a:t>
            </a:r>
          </a:p>
          <a:p>
            <a:pPr algn="ctr">
              <a:spcBef>
                <a:spcPts val="4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1</a:t>
            </a:r>
          </a:p>
          <a:p>
            <a:pPr algn="ctr">
              <a:spcBef>
                <a:spcPts val="4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2</a:t>
            </a:r>
          </a:p>
          <a:p>
            <a:pPr algn="ctr">
              <a:spcBef>
                <a:spcPts val="8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3</a:t>
            </a:r>
          </a:p>
          <a:p>
            <a:pPr algn="ctr">
              <a:spcBef>
                <a:spcPts val="533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4</a:t>
            </a:r>
          </a:p>
          <a:p>
            <a:pPr algn="ctr">
              <a:spcBef>
                <a:spcPts val="533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3453C6D-6140-4820-BD6F-111E76897EFB}"/>
              </a:ext>
            </a:extLst>
          </p:cNvPr>
          <p:cNvSpPr txBox="1"/>
          <p:nvPr/>
        </p:nvSpPr>
        <p:spPr>
          <a:xfrm>
            <a:off x="4528392" y="4128063"/>
            <a:ext cx="5215464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 0    1    2    3    4    5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DB39EE-1E5D-495A-9459-A044A3916257}"/>
              </a:ext>
            </a:extLst>
          </p:cNvPr>
          <p:cNvSpPr txBox="1"/>
          <p:nvPr/>
        </p:nvSpPr>
        <p:spPr>
          <a:xfrm>
            <a:off x="6251515" y="1121566"/>
            <a:ext cx="7946804" cy="1170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                               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Insertion: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G[from][to] = weight; (if there is an edge, “from” -&gt; “to”)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G[from][to] = 0;          (otherwise)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5A760BC2-203A-43D8-A20C-665E2323D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921561"/>
              </p:ext>
            </p:extLst>
          </p:nvPr>
        </p:nvGraphicFramePr>
        <p:xfrm>
          <a:off x="7152749" y="2374248"/>
          <a:ext cx="331802" cy="38445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180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BFE61E7B-91E3-4E84-A9B4-2B9E65B11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292024"/>
              </p:ext>
            </p:extLst>
          </p:nvPr>
        </p:nvGraphicFramePr>
        <p:xfrm>
          <a:off x="7480686" y="2374248"/>
          <a:ext cx="3953094" cy="3844544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95309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#include &lt;iostream&gt;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#include&lt;map&gt;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#define VERTICES 6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using namespace std;    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main()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no_lines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wt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j=0;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 from, to;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graph [VERTICES][VERTICES] = {0};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map&lt;string, int&gt; mapper;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cin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&gt;&gt;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no_lines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return 0;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8D7963-E145-4B6C-A390-23A763C87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51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Adjacency Matrix Implementation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73430" y="1926737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654907" y="4399888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E44059-F080-46BA-BCCF-478F642B83CA}"/>
              </a:ext>
            </a:extLst>
          </p:cNvPr>
          <p:cNvSpPr/>
          <p:nvPr/>
        </p:nvSpPr>
        <p:spPr>
          <a:xfrm>
            <a:off x="752311" y="4170562"/>
            <a:ext cx="1035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Input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A B 10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A C 15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B D 60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D C 40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C E 5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D F 80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E F 50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F0BA95-46F0-4FD3-B77F-65DB306CDC6C}"/>
              </a:ext>
            </a:extLst>
          </p:cNvPr>
          <p:cNvSpPr/>
          <p:nvPr/>
        </p:nvSpPr>
        <p:spPr>
          <a:xfrm>
            <a:off x="4528392" y="6364069"/>
            <a:ext cx="36631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https://www.onlinegdb.com/Hy8M0CnsS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473EEC3-D630-4572-BD2F-DB20EA16F719}"/>
              </a:ext>
            </a:extLst>
          </p:cNvPr>
          <p:cNvSpPr/>
          <p:nvPr/>
        </p:nvSpPr>
        <p:spPr>
          <a:xfrm>
            <a:off x="3501032" y="4410400"/>
            <a:ext cx="10356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Map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A 0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B 1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C 2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D 3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E 4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F 5</a:t>
            </a:r>
          </a:p>
        </p:txBody>
      </p:sp>
      <p:graphicFrame>
        <p:nvGraphicFramePr>
          <p:cNvPr id="39" name="Table 37">
            <a:extLst>
              <a:ext uri="{FF2B5EF4-FFF2-40B4-BE49-F238E27FC236}">
                <a16:creationId xmlns:a16="http://schemas.microsoft.com/office/drawing/2014/main" id="{1A3DA07D-FAAC-4497-ADF0-CE815DECE0C1}"/>
              </a:ext>
            </a:extLst>
          </p:cNvPr>
          <p:cNvGraphicFramePr>
            <a:graphicFrameLocks noGrp="1"/>
          </p:cNvGraphicFramePr>
          <p:nvPr/>
        </p:nvGraphicFramePr>
        <p:xfrm>
          <a:off x="4528392" y="4453238"/>
          <a:ext cx="2285616" cy="1554480"/>
        </p:xfrm>
        <a:graphic>
          <a:graphicData uri="http://schemas.openxmlformats.org/drawingml/2006/table">
            <a:tbl>
              <a:tblPr firstRow="1" bandRow="1"/>
              <a:tblGrid>
                <a:gridCol w="380936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259513047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1504135409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4151598922"/>
                    </a:ext>
                  </a:extLst>
                </a:gridCol>
              </a:tblGrid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60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19634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80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19634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B56FAF02-4C7D-47AB-8780-D8E21A5AD6AB}"/>
              </a:ext>
            </a:extLst>
          </p:cNvPr>
          <p:cNvSpPr txBox="1"/>
          <p:nvPr/>
        </p:nvSpPr>
        <p:spPr>
          <a:xfrm>
            <a:off x="4018832" y="4473965"/>
            <a:ext cx="630829" cy="1533753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>
              <a:spcBef>
                <a:spcPts val="4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0</a:t>
            </a:r>
          </a:p>
          <a:p>
            <a:pPr algn="ctr">
              <a:spcBef>
                <a:spcPts val="4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1</a:t>
            </a:r>
          </a:p>
          <a:p>
            <a:pPr algn="ctr">
              <a:spcBef>
                <a:spcPts val="4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2</a:t>
            </a:r>
          </a:p>
          <a:p>
            <a:pPr algn="ctr">
              <a:spcBef>
                <a:spcPts val="8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3</a:t>
            </a:r>
          </a:p>
          <a:p>
            <a:pPr algn="ctr">
              <a:spcBef>
                <a:spcPts val="533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4</a:t>
            </a:r>
          </a:p>
          <a:p>
            <a:pPr algn="ctr">
              <a:spcBef>
                <a:spcPts val="533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3453C6D-6140-4820-BD6F-111E76897EFB}"/>
              </a:ext>
            </a:extLst>
          </p:cNvPr>
          <p:cNvSpPr txBox="1"/>
          <p:nvPr/>
        </p:nvSpPr>
        <p:spPr>
          <a:xfrm>
            <a:off x="4528392" y="4128063"/>
            <a:ext cx="5215464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 0    1    2    3    4    5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DB39EE-1E5D-495A-9459-A044A3916257}"/>
              </a:ext>
            </a:extLst>
          </p:cNvPr>
          <p:cNvSpPr txBox="1"/>
          <p:nvPr/>
        </p:nvSpPr>
        <p:spPr>
          <a:xfrm>
            <a:off x="6251515" y="1121566"/>
            <a:ext cx="7946804" cy="1170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                               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Insertion: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G[from][to] = weight; (if there is an edge, “from” -&gt; “to”)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G[from][to] = 0;          (otherwise)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5A760BC2-203A-43D8-A20C-665E2323D963}"/>
              </a:ext>
            </a:extLst>
          </p:cNvPr>
          <p:cNvGraphicFramePr>
            <a:graphicFrameLocks noGrp="1"/>
          </p:cNvGraphicFramePr>
          <p:nvPr/>
        </p:nvGraphicFramePr>
        <p:xfrm>
          <a:off x="7152749" y="2374248"/>
          <a:ext cx="331802" cy="38445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180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BFE61E7B-91E3-4E84-A9B4-2B9E65B11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118141"/>
              </p:ext>
            </p:extLst>
          </p:nvPr>
        </p:nvGraphicFramePr>
        <p:xfrm>
          <a:off x="7480686" y="2374248"/>
          <a:ext cx="3953094" cy="3844544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95309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#include &lt;iostream&gt;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#include&lt;map&gt;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#define VERTICES 6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using namespace std;    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main()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no_lines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wt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j=0;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 from, to;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graph [VERTICES][VERTICES] = {0};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map&lt;string, int&gt; mapper;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cin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&gt;&gt;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no_lines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for(int i = 0; i &lt;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no_lines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i++)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cin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&gt;&gt; from &gt;&gt; to &gt;&gt;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wt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   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 (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mapper.find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(from) ==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mapper.end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mapper[from] =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 (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mapper.find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(to) ==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mapper.end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mapper[to] =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       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graph[mapper[from]][mapper[to]] = </a:t>
                      </a:r>
                      <a:r>
                        <a:rPr lang="en-US" sz="10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wt</a:t>
                      </a:r>
                      <a:r>
                        <a:rPr lang="en-US" sz="10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return 0;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7A746E-AF2D-4DEF-9C1E-E870C3293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003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Adjacency Matrix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919DB6E-AAFF-4E6A-8911-CA54F97B5798}"/>
              </a:ext>
            </a:extLst>
          </p:cNvPr>
          <p:cNvGrpSpPr/>
          <p:nvPr/>
        </p:nvGrpSpPr>
        <p:grpSpPr>
          <a:xfrm>
            <a:off x="6287080" y="1221769"/>
            <a:ext cx="5593921" cy="5078313"/>
            <a:chOff x="5545667" y="1320484"/>
            <a:chExt cx="4195441" cy="380873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BDEF5CC-ED2F-458A-8B64-75BF78C8A2F9}"/>
                </a:ext>
              </a:extLst>
            </p:cNvPr>
            <p:cNvSpPr txBox="1"/>
            <p:nvPr/>
          </p:nvSpPr>
          <p:spPr>
            <a:xfrm>
              <a:off x="5545667" y="1320484"/>
              <a:ext cx="4195441" cy="3808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Common Operations:</a:t>
              </a: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Connectedness</a:t>
              </a: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Adjacency</a:t>
              </a: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Space: ?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1DC5009-7532-4DE4-925F-D8CF2E02CE67}"/>
                </a:ext>
              </a:extLst>
            </p:cNvPr>
            <p:cNvSpPr txBox="1"/>
            <p:nvPr/>
          </p:nvSpPr>
          <p:spPr>
            <a:xfrm>
              <a:off x="6417280" y="2171442"/>
              <a:ext cx="2173694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  <a:latin typeface="Consolas" panose="020B0609020204030204" pitchFamily="49" charset="0"/>
                </a:rPr>
                <a:t>Is A connected to B?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6C31E14-49DE-4AFC-BFD2-E4F3051C335A}"/>
                </a:ext>
              </a:extLst>
            </p:cNvPr>
            <p:cNvSpPr txBox="1"/>
            <p:nvPr/>
          </p:nvSpPr>
          <p:spPr>
            <a:xfrm>
              <a:off x="6335596" y="3446719"/>
              <a:ext cx="3213179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  <a:latin typeface="Consolas" panose="020B0609020204030204" pitchFamily="49" charset="0"/>
                </a:rPr>
                <a:t>What are A’s adjacent nodes?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80C47BB-5DA6-4A91-AFF8-59C5968F80C9}"/>
                </a:ext>
              </a:extLst>
            </p:cNvPr>
            <p:cNvSpPr txBox="1"/>
            <p:nvPr/>
          </p:nvSpPr>
          <p:spPr>
            <a:xfrm>
              <a:off x="6556540" y="2488507"/>
              <a:ext cx="2173694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2060"/>
                  </a:solidFill>
                </a:rPr>
                <a:t>	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4335961-062C-42A4-9035-DFBBDD365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73430" y="1926737"/>
            <a:ext cx="3162953" cy="2167861"/>
            <a:chOff x="5833534" y="912535"/>
            <a:chExt cx="3162953" cy="2167861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44F0631-243A-4198-B90D-82DA0D59B229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038A36F-1C25-47A4-9654-E37D21B32638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C42FE08-972C-49C1-AA29-0892FB28D20E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0E27F6A-12D0-4092-958E-4F82BF94EA72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6B89A17-A905-49AA-A9FB-9BA39D1F5B65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1CC2B8C-A9D0-4EF5-B083-E2823F40108B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6FC47E0-4020-4246-8C8F-A19F1F25A0C7}"/>
                </a:ext>
              </a:extLst>
            </p:cNvPr>
            <p:cNvCxnSpPr>
              <a:cxnSpLocks/>
              <a:stCxn id="36" idx="7"/>
              <a:endCxn id="35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CA99130-EAF6-4B9E-B477-1B3EF18A22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707C511-1872-4769-B140-62DF7474610E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DCADFB2-E90D-4D4B-8F3B-28115CC90A2F}"/>
                </a:ext>
              </a:extLst>
            </p:cNvPr>
            <p:cNvCxnSpPr>
              <a:cxnSpLocks/>
              <a:endCxn id="44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7FB9402-B3C0-4281-92A5-D608707BA696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D561D0C-C40D-4469-BFD5-9E72386F71EF}"/>
                </a:ext>
              </a:extLst>
            </p:cNvPr>
            <p:cNvCxnSpPr>
              <a:cxnSpLocks/>
              <a:endCxn id="45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71EB554-827C-4D62-BCFD-E3FF5AC42282}"/>
                </a:ext>
              </a:extLst>
            </p:cNvPr>
            <p:cNvCxnSpPr>
              <a:cxnSpLocks/>
              <a:endCxn id="46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7BFE685-F9FF-415E-BB03-905C7B556783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3C58483-0FA6-4CA1-A87F-199C2A41ABBD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A6D7584-F1D3-4C1F-8512-A2A5B60A1DA6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C91A967-130F-44F1-BC98-7534017D97CE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42C78DA-D0F4-4CF3-96FD-DBEB068EA26D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A0EC9E6-8533-4DD0-A4C5-14FC889E1B52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C4A49B7-5002-4FB8-9BDE-E154CA87300C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C70A9339-51BA-4204-B53A-C92D8325B481}"/>
              </a:ext>
            </a:extLst>
          </p:cNvPr>
          <p:cNvSpPr/>
          <p:nvPr/>
        </p:nvSpPr>
        <p:spPr>
          <a:xfrm>
            <a:off x="1181653" y="5052191"/>
            <a:ext cx="10356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Map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A 0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B 1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C 2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D 3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E 4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F 5</a:t>
            </a:r>
          </a:p>
        </p:txBody>
      </p:sp>
      <p:graphicFrame>
        <p:nvGraphicFramePr>
          <p:cNvPr id="63" name="Table 37">
            <a:extLst>
              <a:ext uri="{FF2B5EF4-FFF2-40B4-BE49-F238E27FC236}">
                <a16:creationId xmlns:a16="http://schemas.microsoft.com/office/drawing/2014/main" id="{538F852F-C22D-4A8F-A331-BE054FC362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80473"/>
              </p:ext>
            </p:extLst>
          </p:nvPr>
        </p:nvGraphicFramePr>
        <p:xfrm>
          <a:off x="3189942" y="5014412"/>
          <a:ext cx="2285616" cy="1554480"/>
        </p:xfrm>
        <a:graphic>
          <a:graphicData uri="http://schemas.openxmlformats.org/drawingml/2006/table">
            <a:tbl>
              <a:tblPr firstRow="1" bandRow="1"/>
              <a:tblGrid>
                <a:gridCol w="380936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259513047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1504135409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4151598922"/>
                    </a:ext>
                  </a:extLst>
                </a:gridCol>
              </a:tblGrid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60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19634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80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19634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8D913603-86D6-452A-ADA6-3B051342FB10}"/>
              </a:ext>
            </a:extLst>
          </p:cNvPr>
          <p:cNvSpPr txBox="1"/>
          <p:nvPr/>
        </p:nvSpPr>
        <p:spPr>
          <a:xfrm>
            <a:off x="2680382" y="5035139"/>
            <a:ext cx="630829" cy="1533753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>
              <a:spcBef>
                <a:spcPts val="4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0</a:t>
            </a:r>
          </a:p>
          <a:p>
            <a:pPr algn="ctr">
              <a:spcBef>
                <a:spcPts val="4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1</a:t>
            </a:r>
          </a:p>
          <a:p>
            <a:pPr algn="ctr">
              <a:spcBef>
                <a:spcPts val="4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2</a:t>
            </a:r>
          </a:p>
          <a:p>
            <a:pPr algn="ctr">
              <a:spcBef>
                <a:spcPts val="8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3</a:t>
            </a:r>
          </a:p>
          <a:p>
            <a:pPr algn="ctr">
              <a:spcBef>
                <a:spcPts val="533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4</a:t>
            </a:r>
          </a:p>
          <a:p>
            <a:pPr algn="ctr">
              <a:spcBef>
                <a:spcPts val="533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436F2CC-AEC2-4A01-B737-605B62242665}"/>
              </a:ext>
            </a:extLst>
          </p:cNvPr>
          <p:cNvSpPr txBox="1"/>
          <p:nvPr/>
        </p:nvSpPr>
        <p:spPr>
          <a:xfrm>
            <a:off x="3189942" y="4689237"/>
            <a:ext cx="5215464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 0    1    2    3    4    5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15DC4ED-E3C1-49DE-99EC-1169BC256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654907" y="4399888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DDF7D5-FE4D-412E-9D46-473AFC683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49</a:t>
            </a:fld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95F5D5C-A69E-4F82-9739-E13DDD8C8F7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4705111E-8A15-4CEF-B47D-3CE7B28872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66" descr="Logo COP3530">
              <a:extLst>
                <a:ext uri="{FF2B5EF4-FFF2-40B4-BE49-F238E27FC236}">
                  <a16:creationId xmlns:a16="http://schemas.microsoft.com/office/drawing/2014/main" id="{F9E24A4F-AE1D-4F96-AB0D-406FD73AED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6608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Trees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0" y="1690688"/>
            <a:ext cx="10128739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Hierarchical, Acyclic, and Exactly one path between two nodes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02A96B9-D6FF-4E3A-8B29-D960C65A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522783" y="3294742"/>
            <a:ext cx="4465404" cy="3044868"/>
            <a:chOff x="3522783" y="3294742"/>
            <a:chExt cx="4465404" cy="3044868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3C16D76-8926-4DA8-A2DA-ADA88BFDB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2783" y="3294742"/>
              <a:ext cx="4465404" cy="3044868"/>
              <a:chOff x="6888396" y="2122444"/>
              <a:chExt cx="4465404" cy="3044868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B994A5C-1341-435C-8323-2D416228E7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B5D38811-4DD9-4009-ADD9-7629D2FFC1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DA19F7B9-5609-4585-89D2-928CDB53AA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073640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51</a:t>
                </a: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6CDA33A-823E-4120-BAE4-1AACA8589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88396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C459C201-D7B6-446E-B096-DB6959CD11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50199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11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9AFE780A-035B-414E-877A-C75E92FDD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713720" y="452723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4360DF89-B276-479E-B3F1-701279C589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50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A2900516-607F-479C-8EFB-85225E107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3"/>
              </p:cNvCxnSpPr>
              <p:nvPr/>
            </p:nvCxnSpPr>
            <p:spPr>
              <a:xfrm flipH="1">
                <a:off x="7260485" y="3663016"/>
                <a:ext cx="443372" cy="864216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A2286BFE-8E77-49C5-98CB-799447C836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46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04357DA3-DCE3-48B2-A0AD-B941B3AAB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5"/>
                <a:endCxn id="53" idx="0"/>
              </p:cNvCxnSpPr>
              <p:nvPr/>
            </p:nvCxnSpPr>
            <p:spPr>
              <a:xfrm>
                <a:off x="8156461" y="3663016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EC1C1C57-C135-4E02-AC52-95B4CA9F2E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67754" y="3709885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41C1A593-2254-4322-8E37-CF36680D49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51" idx="1"/>
              </p:cNvCxnSpPr>
              <p:nvPr/>
            </p:nvCxnSpPr>
            <p:spPr>
              <a:xfrm>
                <a:off x="9530359" y="2577940"/>
                <a:ext cx="637019" cy="632472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A984366-F8E1-4D11-B7FB-40423AF7E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15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C8366-20BA-4785-A93F-8D502D86B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961007E-2789-4807-B0DD-AA31FD6081F4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42AB633-EB80-4FB2-98F9-4A2A89C244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1" descr="Logo COP3530">
              <a:extLst>
                <a:ext uri="{FF2B5EF4-FFF2-40B4-BE49-F238E27FC236}">
                  <a16:creationId xmlns:a16="http://schemas.microsoft.com/office/drawing/2014/main" id="{A8C5441F-5F9F-4011-BF58-03275C515A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07732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Adjacency Matrix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919DB6E-AAFF-4E6A-8911-CA54F97B5798}"/>
              </a:ext>
            </a:extLst>
          </p:cNvPr>
          <p:cNvGrpSpPr/>
          <p:nvPr/>
        </p:nvGrpSpPr>
        <p:grpSpPr>
          <a:xfrm>
            <a:off x="6287080" y="1221769"/>
            <a:ext cx="5593921" cy="5078313"/>
            <a:chOff x="5545667" y="1320484"/>
            <a:chExt cx="4195441" cy="380873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BDEF5CC-ED2F-458A-8B64-75BF78C8A2F9}"/>
                </a:ext>
              </a:extLst>
            </p:cNvPr>
            <p:cNvSpPr txBox="1"/>
            <p:nvPr/>
          </p:nvSpPr>
          <p:spPr>
            <a:xfrm>
              <a:off x="5545667" y="1320484"/>
              <a:ext cx="4195441" cy="3808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Common Operations:</a:t>
              </a: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Connectedness</a:t>
              </a: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Adjacency</a:t>
              </a: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Space: </a:t>
              </a:r>
              <a:r>
                <a:rPr lang="en-US" b="1" dirty="0">
                  <a:solidFill>
                    <a:srgbClr val="00DA63"/>
                  </a:solidFill>
                  <a:latin typeface="Consolas" panose="020B0609020204030204" pitchFamily="49" charset="0"/>
                </a:rPr>
                <a:t>O(|V| * |V|)</a:t>
              </a: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1DC5009-7532-4DE4-925F-D8CF2E02CE67}"/>
                </a:ext>
              </a:extLst>
            </p:cNvPr>
            <p:cNvSpPr txBox="1"/>
            <p:nvPr/>
          </p:nvSpPr>
          <p:spPr>
            <a:xfrm>
              <a:off x="6417280" y="2171442"/>
              <a:ext cx="2173694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  <a:latin typeface="Consolas" panose="020B0609020204030204" pitchFamily="49" charset="0"/>
                </a:rPr>
                <a:t>Is A connected to B?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6C31E14-49DE-4AFC-BFD2-E4F3051C335A}"/>
                </a:ext>
              </a:extLst>
            </p:cNvPr>
            <p:cNvSpPr txBox="1"/>
            <p:nvPr/>
          </p:nvSpPr>
          <p:spPr>
            <a:xfrm>
              <a:off x="6335596" y="3446719"/>
              <a:ext cx="3213179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  <a:latin typeface="Consolas" panose="020B0609020204030204" pitchFamily="49" charset="0"/>
                </a:rPr>
                <a:t>What are A’s adjacent nodes?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80C47BB-5DA6-4A91-AFF8-59C5968F80C9}"/>
                </a:ext>
              </a:extLst>
            </p:cNvPr>
            <p:cNvSpPr txBox="1"/>
            <p:nvPr/>
          </p:nvSpPr>
          <p:spPr>
            <a:xfrm>
              <a:off x="6556540" y="2488507"/>
              <a:ext cx="2173694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2060"/>
                  </a:solidFill>
                </a:rPr>
                <a:t>	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4335961-062C-42A4-9035-DFBBDD365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73430" y="1926737"/>
            <a:ext cx="3162953" cy="2167861"/>
            <a:chOff x="5833534" y="912535"/>
            <a:chExt cx="3162953" cy="2167861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44F0631-243A-4198-B90D-82DA0D59B229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038A36F-1C25-47A4-9654-E37D21B32638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C42FE08-972C-49C1-AA29-0892FB28D20E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0E27F6A-12D0-4092-958E-4F82BF94EA72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6B89A17-A905-49AA-A9FB-9BA39D1F5B65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1CC2B8C-A9D0-4EF5-B083-E2823F40108B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6FC47E0-4020-4246-8C8F-A19F1F25A0C7}"/>
                </a:ext>
              </a:extLst>
            </p:cNvPr>
            <p:cNvCxnSpPr>
              <a:cxnSpLocks/>
              <a:stCxn id="36" idx="7"/>
              <a:endCxn id="35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CA99130-EAF6-4B9E-B477-1B3EF18A22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707C511-1872-4769-B140-62DF7474610E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DCADFB2-E90D-4D4B-8F3B-28115CC90A2F}"/>
                </a:ext>
              </a:extLst>
            </p:cNvPr>
            <p:cNvCxnSpPr>
              <a:cxnSpLocks/>
              <a:endCxn id="44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7FB9402-B3C0-4281-92A5-D608707BA696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D561D0C-C40D-4469-BFD5-9E72386F71EF}"/>
                </a:ext>
              </a:extLst>
            </p:cNvPr>
            <p:cNvCxnSpPr>
              <a:cxnSpLocks/>
              <a:endCxn id="45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71EB554-827C-4D62-BCFD-E3FF5AC42282}"/>
                </a:ext>
              </a:extLst>
            </p:cNvPr>
            <p:cNvCxnSpPr>
              <a:cxnSpLocks/>
              <a:endCxn id="46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7BFE685-F9FF-415E-BB03-905C7B556783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3C58483-0FA6-4CA1-A87F-199C2A41ABBD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A6D7584-F1D3-4C1F-8512-A2A5B60A1DA6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C91A967-130F-44F1-BC98-7534017D97CE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42C78DA-D0F4-4CF3-96FD-DBEB068EA26D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A0EC9E6-8533-4DD0-A4C5-14FC889E1B52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C4A49B7-5002-4FB8-9BDE-E154CA87300C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C70A9339-51BA-4204-B53A-C92D8325B481}"/>
              </a:ext>
            </a:extLst>
          </p:cNvPr>
          <p:cNvSpPr/>
          <p:nvPr/>
        </p:nvSpPr>
        <p:spPr>
          <a:xfrm>
            <a:off x="1181653" y="5052191"/>
            <a:ext cx="10356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Map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A 0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B 1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C 2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D 3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E 4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F 5</a:t>
            </a:r>
          </a:p>
        </p:txBody>
      </p:sp>
      <p:graphicFrame>
        <p:nvGraphicFramePr>
          <p:cNvPr id="63" name="Table 37">
            <a:extLst>
              <a:ext uri="{FF2B5EF4-FFF2-40B4-BE49-F238E27FC236}">
                <a16:creationId xmlns:a16="http://schemas.microsoft.com/office/drawing/2014/main" id="{538F852F-C22D-4A8F-A331-BE054FC36212}"/>
              </a:ext>
            </a:extLst>
          </p:cNvPr>
          <p:cNvGraphicFramePr>
            <a:graphicFrameLocks noGrp="1"/>
          </p:cNvGraphicFramePr>
          <p:nvPr/>
        </p:nvGraphicFramePr>
        <p:xfrm>
          <a:off x="3189942" y="5014412"/>
          <a:ext cx="2285616" cy="1554480"/>
        </p:xfrm>
        <a:graphic>
          <a:graphicData uri="http://schemas.openxmlformats.org/drawingml/2006/table">
            <a:tbl>
              <a:tblPr firstRow="1" bandRow="1"/>
              <a:tblGrid>
                <a:gridCol w="380936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259513047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1504135409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4151598922"/>
                    </a:ext>
                  </a:extLst>
                </a:gridCol>
              </a:tblGrid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60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19634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80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19634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8D913603-86D6-452A-ADA6-3B051342FB10}"/>
              </a:ext>
            </a:extLst>
          </p:cNvPr>
          <p:cNvSpPr txBox="1"/>
          <p:nvPr/>
        </p:nvSpPr>
        <p:spPr>
          <a:xfrm>
            <a:off x="2680382" y="5035139"/>
            <a:ext cx="630829" cy="1533753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>
              <a:spcBef>
                <a:spcPts val="4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0</a:t>
            </a:r>
          </a:p>
          <a:p>
            <a:pPr algn="ctr">
              <a:spcBef>
                <a:spcPts val="4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1</a:t>
            </a:r>
          </a:p>
          <a:p>
            <a:pPr algn="ctr">
              <a:spcBef>
                <a:spcPts val="4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2</a:t>
            </a:r>
          </a:p>
          <a:p>
            <a:pPr algn="ctr">
              <a:spcBef>
                <a:spcPts val="8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3</a:t>
            </a:r>
          </a:p>
          <a:p>
            <a:pPr algn="ctr">
              <a:spcBef>
                <a:spcPts val="533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4</a:t>
            </a:r>
          </a:p>
          <a:p>
            <a:pPr algn="ctr">
              <a:spcBef>
                <a:spcPts val="533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436F2CC-AEC2-4A01-B737-605B62242665}"/>
              </a:ext>
            </a:extLst>
          </p:cNvPr>
          <p:cNvSpPr txBox="1"/>
          <p:nvPr/>
        </p:nvSpPr>
        <p:spPr>
          <a:xfrm>
            <a:off x="3189942" y="4689237"/>
            <a:ext cx="5215464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 0    1    2    3    4    5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15DC4ED-E3C1-49DE-99EC-1169BC256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654907" y="4399888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CB46C6-274C-4BCD-9612-914673F9C75B}"/>
              </a:ext>
            </a:extLst>
          </p:cNvPr>
          <p:cNvSpPr txBox="1"/>
          <p:nvPr/>
        </p:nvSpPr>
        <p:spPr>
          <a:xfrm>
            <a:off x="7634911" y="2779133"/>
            <a:ext cx="2898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DA63"/>
                </a:solidFill>
                <a:latin typeface="Consolas" panose="020B0609020204030204" pitchFamily="49" charset="0"/>
              </a:rPr>
              <a:t>G[“A”][“B”] ~ O(1)</a:t>
            </a:r>
          </a:p>
          <a:p>
            <a:endParaRPr lang="en-US" b="1" dirty="0">
              <a:solidFill>
                <a:srgbClr val="00DA63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70C61EC-F2C1-408D-9422-0139CC39AB1E}"/>
              </a:ext>
            </a:extLst>
          </p:cNvPr>
          <p:cNvSpPr txBox="1"/>
          <p:nvPr/>
        </p:nvSpPr>
        <p:spPr>
          <a:xfrm>
            <a:off x="7174523" y="4552747"/>
            <a:ext cx="41792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DA63"/>
                </a:solidFill>
                <a:latin typeface="Consolas" panose="020B0609020204030204" pitchFamily="49" charset="0"/>
              </a:rPr>
              <a:t>for each element x in G[“A”] </a:t>
            </a:r>
          </a:p>
          <a:p>
            <a:r>
              <a:rPr lang="en-US" b="1" dirty="0">
                <a:solidFill>
                  <a:srgbClr val="00DA63"/>
                </a:solidFill>
                <a:latin typeface="Consolas" panose="020B0609020204030204" pitchFamily="49" charset="0"/>
              </a:rPr>
              <a:t>    if x ! = 0      </a:t>
            </a:r>
          </a:p>
          <a:p>
            <a:pPr algn="r"/>
            <a:r>
              <a:rPr lang="en-US" b="1" dirty="0">
                <a:solidFill>
                  <a:srgbClr val="00DA63"/>
                </a:solidFill>
                <a:latin typeface="Consolas" panose="020B0609020204030204" pitchFamily="49" charset="0"/>
              </a:rPr>
              <a:t>~ O(|V|)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2D3211-CF92-4F52-83E5-E70307847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50</a:t>
            </a:fld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B001A19-AD89-4EBD-8648-F27CA0CB5777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30A8E5E3-7E40-406E-A659-67A19D3637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68" descr="Logo COP3530">
              <a:extLst>
                <a:ext uri="{FF2B5EF4-FFF2-40B4-BE49-F238E27FC236}">
                  <a16:creationId xmlns:a16="http://schemas.microsoft.com/office/drawing/2014/main" id="{38D5453D-AE65-4504-B7F6-5B90E64818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06413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Adjacency Matrix Problem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37588" y="2479396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19065" y="4952547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graphicFrame>
        <p:nvGraphicFramePr>
          <p:cNvPr id="34" name="Table 37">
            <a:extLst>
              <a:ext uri="{FF2B5EF4-FFF2-40B4-BE49-F238E27FC236}">
                <a16:creationId xmlns:a16="http://schemas.microsoft.com/office/drawing/2014/main" id="{FA9CDB6D-CEBA-4DC7-B838-0FA4619CEC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923325"/>
              </p:ext>
            </p:extLst>
          </p:nvPr>
        </p:nvGraphicFramePr>
        <p:xfrm>
          <a:off x="6279982" y="1990302"/>
          <a:ext cx="5215464" cy="2966718"/>
        </p:xfrm>
        <a:graphic>
          <a:graphicData uri="http://schemas.openxmlformats.org/drawingml/2006/table">
            <a:tbl>
              <a:tblPr firstRow="1" bandRow="1"/>
              <a:tblGrid>
                <a:gridCol w="869244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259513047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1504135409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415159892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60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80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B52B5096-5219-4F44-9E03-8C9C703C2569}"/>
              </a:ext>
            </a:extLst>
          </p:cNvPr>
          <p:cNvSpPr txBox="1"/>
          <p:nvPr/>
        </p:nvSpPr>
        <p:spPr>
          <a:xfrm>
            <a:off x="5566666" y="2029483"/>
            <a:ext cx="630829" cy="2888355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>
              <a:spcBef>
                <a:spcPts val="400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A</a:t>
            </a:r>
          </a:p>
          <a:p>
            <a:pPr algn="ctr">
              <a:spcBef>
                <a:spcPts val="400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B</a:t>
            </a:r>
          </a:p>
          <a:p>
            <a:pPr algn="ctr">
              <a:spcBef>
                <a:spcPts val="400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C</a:t>
            </a:r>
          </a:p>
          <a:p>
            <a:pPr algn="ctr">
              <a:spcBef>
                <a:spcPts val="800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D</a:t>
            </a:r>
          </a:p>
          <a:p>
            <a:pPr algn="ctr">
              <a:spcBef>
                <a:spcPts val="533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E</a:t>
            </a:r>
          </a:p>
          <a:p>
            <a:pPr algn="ctr">
              <a:spcBef>
                <a:spcPts val="533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F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C1CBAF-349D-40C0-9337-3D323982E644}"/>
              </a:ext>
            </a:extLst>
          </p:cNvPr>
          <p:cNvSpPr txBox="1"/>
          <p:nvPr/>
        </p:nvSpPr>
        <p:spPr>
          <a:xfrm>
            <a:off x="6279982" y="1457215"/>
            <a:ext cx="5215464" cy="50276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 A    B   C    D    E    F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014DC9-4B21-416C-92F1-BBBB99E26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51</a:t>
            </a:fld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2FACA20-D17A-432C-B212-B05487B7D0AF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EE8E7623-A5EC-4292-9A88-D6CDAE7FFE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 descr="Logo COP3530">
              <a:extLst>
                <a:ext uri="{FF2B5EF4-FFF2-40B4-BE49-F238E27FC236}">
                  <a16:creationId xmlns:a16="http://schemas.microsoft.com/office/drawing/2014/main" id="{887A6332-9D0E-4CFD-84FD-0A5A10542F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76687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Adjacency List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92673" y="1614042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15135" y="3935895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2B5096-5219-4F44-9E03-8C9C703C2569}"/>
              </a:ext>
            </a:extLst>
          </p:cNvPr>
          <p:cNvSpPr txBox="1"/>
          <p:nvPr/>
        </p:nvSpPr>
        <p:spPr>
          <a:xfrm>
            <a:off x="2333864" y="4214396"/>
            <a:ext cx="630829" cy="2272417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>
              <a:spcBef>
                <a:spcPts val="400"/>
              </a:spcBef>
            </a:pP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A</a:t>
            </a:r>
          </a:p>
          <a:p>
            <a:pPr algn="ctr">
              <a:spcBef>
                <a:spcPts val="400"/>
              </a:spcBef>
            </a:pP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B</a:t>
            </a:r>
          </a:p>
          <a:p>
            <a:pPr algn="ctr">
              <a:spcBef>
                <a:spcPts val="400"/>
              </a:spcBef>
            </a:pP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C</a:t>
            </a:r>
          </a:p>
          <a:p>
            <a:pPr algn="ctr">
              <a:spcBef>
                <a:spcPts val="800"/>
              </a:spcBef>
            </a:pP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D</a:t>
            </a:r>
          </a:p>
          <a:p>
            <a:pPr algn="ctr">
              <a:spcBef>
                <a:spcPts val="533"/>
              </a:spcBef>
            </a:pP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E</a:t>
            </a:r>
          </a:p>
          <a:p>
            <a:pPr algn="ctr">
              <a:spcBef>
                <a:spcPts val="533"/>
              </a:spcBef>
            </a:pP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C1CBAF-349D-40C0-9337-3D323982E644}"/>
              </a:ext>
            </a:extLst>
          </p:cNvPr>
          <p:cNvSpPr txBox="1"/>
          <p:nvPr/>
        </p:nvSpPr>
        <p:spPr>
          <a:xfrm>
            <a:off x="2946406" y="3845064"/>
            <a:ext cx="521546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 A    B   C    D    E    F</a:t>
            </a:r>
          </a:p>
        </p:txBody>
      </p:sp>
      <p:graphicFrame>
        <p:nvGraphicFramePr>
          <p:cNvPr id="104" name="Table 37">
            <a:extLst>
              <a:ext uri="{FF2B5EF4-FFF2-40B4-BE49-F238E27FC236}">
                <a16:creationId xmlns:a16="http://schemas.microsoft.com/office/drawing/2014/main" id="{9EB27086-0D93-4302-92BD-54B0BA6DA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312918"/>
              </p:ext>
            </p:extLst>
          </p:nvPr>
        </p:nvGraphicFramePr>
        <p:xfrm>
          <a:off x="6800101" y="1593349"/>
          <a:ext cx="5204177" cy="2966718"/>
        </p:xfrm>
        <a:graphic>
          <a:graphicData uri="http://schemas.openxmlformats.org/drawingml/2006/table">
            <a:tbl>
              <a:tblPr firstRow="1" bandRow="1"/>
              <a:tblGrid>
                <a:gridCol w="736531">
                  <a:extLst>
                    <a:ext uri="{9D8B030D-6E8A-4147-A177-3AD203B41FA5}">
                      <a16:colId xmlns:a16="http://schemas.microsoft.com/office/drawing/2014/main" val="3058908672"/>
                    </a:ext>
                  </a:extLst>
                </a:gridCol>
                <a:gridCol w="736531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746223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746223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  <a:gridCol w="746223">
                  <a:extLst>
                    <a:ext uri="{9D8B030D-6E8A-4147-A177-3AD203B41FA5}">
                      <a16:colId xmlns:a16="http://schemas.microsoft.com/office/drawing/2014/main" val="259513047"/>
                    </a:ext>
                  </a:extLst>
                </a:gridCol>
                <a:gridCol w="746223">
                  <a:extLst>
                    <a:ext uri="{9D8B030D-6E8A-4147-A177-3AD203B41FA5}">
                      <a16:colId xmlns:a16="http://schemas.microsoft.com/office/drawing/2014/main" val="1504135409"/>
                    </a:ext>
                  </a:extLst>
                </a:gridCol>
                <a:gridCol w="746223">
                  <a:extLst>
                    <a:ext uri="{9D8B030D-6E8A-4147-A177-3AD203B41FA5}">
                      <a16:colId xmlns:a16="http://schemas.microsoft.com/office/drawing/2014/main" val="415159892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A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B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10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15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B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D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60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E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D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40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80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E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50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DF2A88A6-3033-4422-B9D5-E865D89A5B8C}"/>
              </a:ext>
            </a:extLst>
          </p:cNvPr>
          <p:cNvGrpSpPr/>
          <p:nvPr/>
        </p:nvGrpSpPr>
        <p:grpSpPr>
          <a:xfrm>
            <a:off x="7404056" y="1586890"/>
            <a:ext cx="3779391" cy="2882654"/>
            <a:chOff x="7086114" y="1474965"/>
            <a:chExt cx="3779391" cy="2882654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61AE333-97E0-4CE4-AC12-9518B403991E}"/>
                </a:ext>
              </a:extLst>
            </p:cNvPr>
            <p:cNvSpPr/>
            <p:nvPr/>
          </p:nvSpPr>
          <p:spPr>
            <a:xfrm>
              <a:off x="7362692" y="147496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rgbClr val="0081E2"/>
                </a:solidFill>
              </a:endParaRPr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AE8F3769-C71D-45E7-826D-0F994A0E1C1F}"/>
                </a:ext>
              </a:extLst>
            </p:cNvPr>
            <p:cNvCxnSpPr>
              <a:cxnSpLocks/>
              <a:stCxn id="105" idx="0"/>
            </p:cNvCxnSpPr>
            <p:nvPr/>
          </p:nvCxnSpPr>
          <p:spPr>
            <a:xfrm>
              <a:off x="8006159" y="147496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360045F-97F8-4736-80E0-B1AF13F2ED75}"/>
                </a:ext>
              </a:extLst>
            </p:cNvPr>
            <p:cNvSpPr/>
            <p:nvPr/>
          </p:nvSpPr>
          <p:spPr>
            <a:xfrm>
              <a:off x="7362692" y="1977603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rgbClr val="0081E2"/>
                </a:solidFill>
              </a:endParaRPr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F3B884C-759C-40BD-BA95-194253F326CA}"/>
                </a:ext>
              </a:extLst>
            </p:cNvPr>
            <p:cNvCxnSpPr>
              <a:cxnSpLocks/>
              <a:stCxn id="107" idx="0"/>
            </p:cNvCxnSpPr>
            <p:nvPr/>
          </p:nvCxnSpPr>
          <p:spPr>
            <a:xfrm>
              <a:off x="8006159" y="1977603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EA9D627B-1F33-4F91-8B4B-C2264FDC1D94}"/>
                </a:ext>
              </a:extLst>
            </p:cNvPr>
            <p:cNvSpPr/>
            <p:nvPr/>
          </p:nvSpPr>
          <p:spPr>
            <a:xfrm>
              <a:off x="7362694" y="2480242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rgbClr val="0081E2"/>
                </a:solidFill>
              </a:endParaRPr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13469E50-EF24-48ED-90A6-1ED8AB926707}"/>
                </a:ext>
              </a:extLst>
            </p:cNvPr>
            <p:cNvCxnSpPr>
              <a:cxnSpLocks/>
              <a:stCxn id="109" idx="0"/>
            </p:cNvCxnSpPr>
            <p:nvPr/>
          </p:nvCxnSpPr>
          <p:spPr>
            <a:xfrm>
              <a:off x="8006161" y="2480242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2DB48D32-4F12-4C2F-9543-FE2286C3DBC2}"/>
                </a:ext>
              </a:extLst>
            </p:cNvPr>
            <p:cNvSpPr/>
            <p:nvPr/>
          </p:nvSpPr>
          <p:spPr>
            <a:xfrm>
              <a:off x="7362695" y="299255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rgbClr val="0081E2"/>
                </a:solidFill>
              </a:endParaRPr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92F1BA7-C635-425D-BD49-A7C7C5D3A57A}"/>
                </a:ext>
              </a:extLst>
            </p:cNvPr>
            <p:cNvCxnSpPr>
              <a:cxnSpLocks/>
              <a:stCxn id="111" idx="0"/>
            </p:cNvCxnSpPr>
            <p:nvPr/>
          </p:nvCxnSpPr>
          <p:spPr>
            <a:xfrm>
              <a:off x="8006162" y="299255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269E626-7B13-4650-BEF5-440F66354E8C}"/>
                </a:ext>
              </a:extLst>
            </p:cNvPr>
            <p:cNvSpPr/>
            <p:nvPr/>
          </p:nvSpPr>
          <p:spPr>
            <a:xfrm>
              <a:off x="7362694" y="351026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rgbClr val="0081E2"/>
                </a:solidFill>
              </a:endParaRPr>
            </a:p>
          </p:txBody>
        </p: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869A3C89-FA95-44FE-8BF0-E20237DDEA3E}"/>
                </a:ext>
              </a:extLst>
            </p:cNvPr>
            <p:cNvCxnSpPr>
              <a:cxnSpLocks/>
              <a:stCxn id="113" idx="0"/>
            </p:cNvCxnSpPr>
            <p:nvPr/>
          </p:nvCxnSpPr>
          <p:spPr>
            <a:xfrm>
              <a:off x="8006161" y="351026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15A3B55-1782-4460-BE8C-556D2E4D5D80}"/>
                </a:ext>
              </a:extLst>
            </p:cNvPr>
            <p:cNvSpPr/>
            <p:nvPr/>
          </p:nvSpPr>
          <p:spPr>
            <a:xfrm>
              <a:off x="9578572" y="149114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rgbClr val="0081E2"/>
                </a:solidFill>
              </a:endParaRPr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5264A3C-F3B2-41D4-B40D-326813B749D3}"/>
                </a:ext>
              </a:extLst>
            </p:cNvPr>
            <p:cNvCxnSpPr>
              <a:cxnSpLocks/>
              <a:stCxn id="115" idx="0"/>
            </p:cNvCxnSpPr>
            <p:nvPr/>
          </p:nvCxnSpPr>
          <p:spPr>
            <a:xfrm>
              <a:off x="10222039" y="149114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2CA024CD-9823-4378-9C4D-A05F72CB98BC}"/>
                </a:ext>
              </a:extLst>
            </p:cNvPr>
            <p:cNvSpPr/>
            <p:nvPr/>
          </p:nvSpPr>
          <p:spPr>
            <a:xfrm>
              <a:off x="9563267" y="296478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rgbClr val="0081E2"/>
                </a:solidFill>
              </a:endParaRPr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63DDB08-1025-41CA-B2E9-BE99B7D43FED}"/>
                </a:ext>
              </a:extLst>
            </p:cNvPr>
            <p:cNvCxnSpPr>
              <a:cxnSpLocks/>
              <a:stCxn id="117" idx="0"/>
            </p:cNvCxnSpPr>
            <p:nvPr/>
          </p:nvCxnSpPr>
          <p:spPr>
            <a:xfrm>
              <a:off x="10206734" y="296478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0CEC6C00-0FAE-4EBE-BE2C-DD29CEECD610}"/>
                </a:ext>
              </a:extLst>
            </p:cNvPr>
            <p:cNvCxnSpPr/>
            <p:nvPr/>
          </p:nvCxnSpPr>
          <p:spPr>
            <a:xfrm>
              <a:off x="7103047" y="1758569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6C25DF14-C572-4ED4-8E3D-670414D3B04C}"/>
                </a:ext>
              </a:extLst>
            </p:cNvPr>
            <p:cNvCxnSpPr/>
            <p:nvPr/>
          </p:nvCxnSpPr>
          <p:spPr>
            <a:xfrm>
              <a:off x="7086114" y="2246369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DD34A924-48CB-40BE-8AAE-837FC033709F}"/>
                </a:ext>
              </a:extLst>
            </p:cNvPr>
            <p:cNvCxnSpPr/>
            <p:nvPr/>
          </p:nvCxnSpPr>
          <p:spPr>
            <a:xfrm>
              <a:off x="7114336" y="2749004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1AA19CED-1DD4-4839-B695-3B6211ED99F9}"/>
                </a:ext>
              </a:extLst>
            </p:cNvPr>
            <p:cNvCxnSpPr/>
            <p:nvPr/>
          </p:nvCxnSpPr>
          <p:spPr>
            <a:xfrm>
              <a:off x="7086114" y="3212573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979B32EA-8CB3-4C99-A49E-54A3435DEDA5}"/>
                </a:ext>
              </a:extLst>
            </p:cNvPr>
            <p:cNvCxnSpPr/>
            <p:nvPr/>
          </p:nvCxnSpPr>
          <p:spPr>
            <a:xfrm>
              <a:off x="7086114" y="3730283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1FACBA91-D65A-441A-B8ED-1E48A8CC9945}"/>
                </a:ext>
              </a:extLst>
            </p:cNvPr>
            <p:cNvCxnSpPr>
              <a:cxnSpLocks/>
            </p:cNvCxnSpPr>
            <p:nvPr/>
          </p:nvCxnSpPr>
          <p:spPr>
            <a:xfrm>
              <a:off x="8649626" y="1732689"/>
              <a:ext cx="913641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D08E4029-9FFB-4174-B677-4CB956DDA4B3}"/>
                </a:ext>
              </a:extLst>
            </p:cNvPr>
            <p:cNvCxnSpPr>
              <a:cxnSpLocks/>
            </p:cNvCxnSpPr>
            <p:nvPr/>
          </p:nvCxnSpPr>
          <p:spPr>
            <a:xfrm>
              <a:off x="8666180" y="3244349"/>
              <a:ext cx="913641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C618A969-2A65-4618-B6A1-6A25C3C73833}"/>
                </a:ext>
              </a:extLst>
            </p:cNvPr>
            <p:cNvCxnSpPr/>
            <p:nvPr/>
          </p:nvCxnSpPr>
          <p:spPr>
            <a:xfrm>
              <a:off x="7114336" y="4193127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AFA4B615-5E73-412C-9F90-BD3232914F47}"/>
                </a:ext>
              </a:extLst>
            </p:cNvPr>
            <p:cNvCxnSpPr/>
            <p:nvPr/>
          </p:nvCxnSpPr>
          <p:spPr>
            <a:xfrm>
              <a:off x="7486870" y="4193127"/>
              <a:ext cx="395111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9CC29DE-6EA5-4818-9B8D-09AD1EC38AF6}"/>
                </a:ext>
              </a:extLst>
            </p:cNvPr>
            <p:cNvCxnSpPr>
              <a:cxnSpLocks/>
            </p:cNvCxnSpPr>
            <p:nvPr/>
          </p:nvCxnSpPr>
          <p:spPr>
            <a:xfrm>
              <a:off x="7571537" y="4272147"/>
              <a:ext cx="24384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0BDB943-0D6E-41E1-A5D2-D8D34B532ED7}"/>
                </a:ext>
              </a:extLst>
            </p:cNvPr>
            <p:cNvCxnSpPr>
              <a:cxnSpLocks/>
            </p:cNvCxnSpPr>
            <p:nvPr/>
          </p:nvCxnSpPr>
          <p:spPr>
            <a:xfrm>
              <a:off x="7639272" y="4357619"/>
              <a:ext cx="12192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30" name="Table 37">
            <a:extLst>
              <a:ext uri="{FF2B5EF4-FFF2-40B4-BE49-F238E27FC236}">
                <a16:creationId xmlns:a16="http://schemas.microsoft.com/office/drawing/2014/main" id="{628A089D-EE40-49BD-851C-B7ECE099B9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036104"/>
              </p:ext>
            </p:extLst>
          </p:nvPr>
        </p:nvGraphicFramePr>
        <p:xfrm>
          <a:off x="2964693" y="4255914"/>
          <a:ext cx="3527208" cy="2145018"/>
        </p:xfrm>
        <a:graphic>
          <a:graphicData uri="http://schemas.openxmlformats.org/drawingml/2006/table">
            <a:tbl>
              <a:tblPr firstRow="1" bandRow="1"/>
              <a:tblGrid>
                <a:gridCol w="587868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587868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587868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  <a:gridCol w="587868">
                  <a:extLst>
                    <a:ext uri="{9D8B030D-6E8A-4147-A177-3AD203B41FA5}">
                      <a16:colId xmlns:a16="http://schemas.microsoft.com/office/drawing/2014/main" val="259513047"/>
                    </a:ext>
                  </a:extLst>
                </a:gridCol>
                <a:gridCol w="587868">
                  <a:extLst>
                    <a:ext uri="{9D8B030D-6E8A-4147-A177-3AD203B41FA5}">
                      <a16:colId xmlns:a16="http://schemas.microsoft.com/office/drawing/2014/main" val="1504135409"/>
                    </a:ext>
                  </a:extLst>
                </a:gridCol>
                <a:gridCol w="587868">
                  <a:extLst>
                    <a:ext uri="{9D8B030D-6E8A-4147-A177-3AD203B41FA5}">
                      <a16:colId xmlns:a16="http://schemas.microsoft.com/office/drawing/2014/main" val="4151598922"/>
                    </a:ext>
                  </a:extLst>
                </a:gridCol>
              </a:tblGrid>
              <a:tr h="35750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12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35750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60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35750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sz="12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35750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80</a:t>
                      </a:r>
                      <a:endParaRPr lang="en-US" sz="12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35750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35750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12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12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4A2CC7-D800-4D95-8482-92967EC7C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52</a:t>
            </a:fld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CE7D54B-BACE-4A3D-BE79-C49B78CEBF0B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FD2D73A2-DC4B-4C6C-8820-7C95D2C57C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57" descr="Logo COP3530">
              <a:extLst>
                <a:ext uri="{FF2B5EF4-FFF2-40B4-BE49-F238E27FC236}">
                  <a16:creationId xmlns:a16="http://schemas.microsoft.com/office/drawing/2014/main" id="{80E7EF89-871A-44A4-9C4E-99B07A2EF9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66711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Adjacency List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919DB6E-AAFF-4E6A-8911-CA54F97B5798}"/>
              </a:ext>
            </a:extLst>
          </p:cNvPr>
          <p:cNvGrpSpPr/>
          <p:nvPr/>
        </p:nvGrpSpPr>
        <p:grpSpPr>
          <a:xfrm>
            <a:off x="6287080" y="1221769"/>
            <a:ext cx="5593921" cy="5078313"/>
            <a:chOff x="5545667" y="1320484"/>
            <a:chExt cx="4195441" cy="380873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BDEF5CC-ED2F-458A-8B64-75BF78C8A2F9}"/>
                </a:ext>
              </a:extLst>
            </p:cNvPr>
            <p:cNvSpPr txBox="1"/>
            <p:nvPr/>
          </p:nvSpPr>
          <p:spPr>
            <a:xfrm>
              <a:off x="5545667" y="1320484"/>
              <a:ext cx="4195441" cy="3808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Common Operations:</a:t>
              </a: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Connectedness</a:t>
              </a: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Adjacency</a:t>
              </a: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Space: ?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1DC5009-7532-4DE4-925F-D8CF2E02CE67}"/>
                </a:ext>
              </a:extLst>
            </p:cNvPr>
            <p:cNvSpPr txBox="1"/>
            <p:nvPr/>
          </p:nvSpPr>
          <p:spPr>
            <a:xfrm>
              <a:off x="6417280" y="2171442"/>
              <a:ext cx="2173694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  <a:latin typeface="Consolas" panose="020B0609020204030204" pitchFamily="49" charset="0"/>
                </a:rPr>
                <a:t>Is A connected to B?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6C31E14-49DE-4AFC-BFD2-E4F3051C335A}"/>
                </a:ext>
              </a:extLst>
            </p:cNvPr>
            <p:cNvSpPr txBox="1"/>
            <p:nvPr/>
          </p:nvSpPr>
          <p:spPr>
            <a:xfrm>
              <a:off x="6335596" y="3446719"/>
              <a:ext cx="3213179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  <a:latin typeface="Consolas" panose="020B0609020204030204" pitchFamily="49" charset="0"/>
                </a:rPr>
                <a:t>What are A’s adjacent nodes?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80C47BB-5DA6-4A91-AFF8-59C5968F80C9}"/>
                </a:ext>
              </a:extLst>
            </p:cNvPr>
            <p:cNvSpPr txBox="1"/>
            <p:nvPr/>
          </p:nvSpPr>
          <p:spPr>
            <a:xfrm>
              <a:off x="6556540" y="2488507"/>
              <a:ext cx="2173694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2060"/>
                  </a:solidFill>
                </a:rPr>
                <a:t>	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4335961-062C-42A4-9035-DFBBDD365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73430" y="1926737"/>
            <a:ext cx="3162953" cy="2167861"/>
            <a:chOff x="5833534" y="912535"/>
            <a:chExt cx="3162953" cy="2167861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44F0631-243A-4198-B90D-82DA0D59B229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038A36F-1C25-47A4-9654-E37D21B32638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C42FE08-972C-49C1-AA29-0892FB28D20E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0E27F6A-12D0-4092-958E-4F82BF94EA72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6B89A17-A905-49AA-A9FB-9BA39D1F5B65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1CC2B8C-A9D0-4EF5-B083-E2823F40108B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6FC47E0-4020-4246-8C8F-A19F1F25A0C7}"/>
                </a:ext>
              </a:extLst>
            </p:cNvPr>
            <p:cNvCxnSpPr>
              <a:cxnSpLocks/>
              <a:stCxn id="36" idx="7"/>
              <a:endCxn id="35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CA99130-EAF6-4B9E-B477-1B3EF18A22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707C511-1872-4769-B140-62DF7474610E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DCADFB2-E90D-4D4B-8F3B-28115CC90A2F}"/>
                </a:ext>
              </a:extLst>
            </p:cNvPr>
            <p:cNvCxnSpPr>
              <a:cxnSpLocks/>
              <a:endCxn id="44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7FB9402-B3C0-4281-92A5-D608707BA696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D561D0C-C40D-4469-BFD5-9E72386F71EF}"/>
                </a:ext>
              </a:extLst>
            </p:cNvPr>
            <p:cNvCxnSpPr>
              <a:cxnSpLocks/>
              <a:endCxn id="45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71EB554-827C-4D62-BCFD-E3FF5AC42282}"/>
                </a:ext>
              </a:extLst>
            </p:cNvPr>
            <p:cNvCxnSpPr>
              <a:cxnSpLocks/>
              <a:endCxn id="46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7BFE685-F9FF-415E-BB03-905C7B556783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3C58483-0FA6-4CA1-A87F-199C2A41ABBD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A6D7584-F1D3-4C1F-8512-A2A5B60A1DA6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C91A967-130F-44F1-BC98-7534017D97CE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42C78DA-D0F4-4CF3-96FD-DBEB068EA26D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A0EC9E6-8533-4DD0-A4C5-14FC889E1B52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C4A49B7-5002-4FB8-9BDE-E154CA87300C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415DC4ED-E3C1-49DE-99EC-1169BC256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654907" y="4399888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graphicFrame>
        <p:nvGraphicFramePr>
          <p:cNvPr id="42" name="Table 37">
            <a:extLst>
              <a:ext uri="{FF2B5EF4-FFF2-40B4-BE49-F238E27FC236}">
                <a16:creationId xmlns:a16="http://schemas.microsoft.com/office/drawing/2014/main" id="{44A40A14-D0E0-4F34-9D77-4513FBA36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134408"/>
              </p:ext>
            </p:extLst>
          </p:nvPr>
        </p:nvGraphicFramePr>
        <p:xfrm>
          <a:off x="3079018" y="4559398"/>
          <a:ext cx="3640395" cy="2107254"/>
        </p:xfrm>
        <a:graphic>
          <a:graphicData uri="http://schemas.openxmlformats.org/drawingml/2006/table">
            <a:tbl>
              <a:tblPr firstRow="1" bandRow="1"/>
              <a:tblGrid>
                <a:gridCol w="515215">
                  <a:extLst>
                    <a:ext uri="{9D8B030D-6E8A-4147-A177-3AD203B41FA5}">
                      <a16:colId xmlns:a16="http://schemas.microsoft.com/office/drawing/2014/main" val="3058908672"/>
                    </a:ext>
                  </a:extLst>
                </a:gridCol>
                <a:gridCol w="515215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521993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282203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  <a:gridCol w="602901">
                  <a:extLst>
                    <a:ext uri="{9D8B030D-6E8A-4147-A177-3AD203B41FA5}">
                      <a16:colId xmlns:a16="http://schemas.microsoft.com/office/drawing/2014/main" val="259513047"/>
                    </a:ext>
                  </a:extLst>
                </a:gridCol>
                <a:gridCol w="680875">
                  <a:extLst>
                    <a:ext uri="{9D8B030D-6E8A-4147-A177-3AD203B41FA5}">
                      <a16:colId xmlns:a16="http://schemas.microsoft.com/office/drawing/2014/main" val="1504135409"/>
                    </a:ext>
                  </a:extLst>
                </a:gridCol>
                <a:gridCol w="521993">
                  <a:extLst>
                    <a:ext uri="{9D8B030D-6E8A-4147-A177-3AD203B41FA5}">
                      <a16:colId xmlns:a16="http://schemas.microsoft.com/office/drawing/2014/main" val="4151598922"/>
                    </a:ext>
                  </a:extLst>
                </a:gridCol>
              </a:tblGrid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A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B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10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15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B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D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60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E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D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40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80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E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50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grpSp>
        <p:nvGrpSpPr>
          <p:cNvPr id="43" name="Group 42">
            <a:extLst>
              <a:ext uri="{FF2B5EF4-FFF2-40B4-BE49-F238E27FC236}">
                <a16:creationId xmlns:a16="http://schemas.microsoft.com/office/drawing/2014/main" id="{FF9088D5-E2E1-4812-B0F8-5F6ED9F905AC}"/>
              </a:ext>
            </a:extLst>
          </p:cNvPr>
          <p:cNvGrpSpPr/>
          <p:nvPr/>
        </p:nvGrpSpPr>
        <p:grpSpPr>
          <a:xfrm>
            <a:off x="3579028" y="4601699"/>
            <a:ext cx="2310322" cy="1992622"/>
            <a:chOff x="7086114" y="1474965"/>
            <a:chExt cx="3779391" cy="2882654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3E87532-0668-4104-ADBE-F69079EE986F}"/>
                </a:ext>
              </a:extLst>
            </p:cNvPr>
            <p:cNvSpPr/>
            <p:nvPr/>
          </p:nvSpPr>
          <p:spPr>
            <a:xfrm>
              <a:off x="7362692" y="147496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95ACE3A-E50F-4EEC-9747-B97E2FE75DD5}"/>
                </a:ext>
              </a:extLst>
            </p:cNvPr>
            <p:cNvCxnSpPr>
              <a:cxnSpLocks/>
              <a:stCxn id="67" idx="0"/>
            </p:cNvCxnSpPr>
            <p:nvPr/>
          </p:nvCxnSpPr>
          <p:spPr>
            <a:xfrm>
              <a:off x="8006159" y="147496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39C4FBFF-4FC5-4E47-A215-52B993DCA23B}"/>
                </a:ext>
              </a:extLst>
            </p:cNvPr>
            <p:cNvSpPr/>
            <p:nvPr/>
          </p:nvSpPr>
          <p:spPr>
            <a:xfrm>
              <a:off x="7362692" y="1977603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B02BD43-72C6-4690-95AB-B2FE096C0ECC}"/>
                </a:ext>
              </a:extLst>
            </p:cNvPr>
            <p:cNvCxnSpPr>
              <a:cxnSpLocks/>
              <a:stCxn id="69" idx="0"/>
            </p:cNvCxnSpPr>
            <p:nvPr/>
          </p:nvCxnSpPr>
          <p:spPr>
            <a:xfrm>
              <a:off x="8006159" y="1977603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C9E9DF1-6E91-4D3D-8B38-A2B4449E7B17}"/>
                </a:ext>
              </a:extLst>
            </p:cNvPr>
            <p:cNvSpPr/>
            <p:nvPr/>
          </p:nvSpPr>
          <p:spPr>
            <a:xfrm>
              <a:off x="7362694" y="2480242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5EED0EA-AF19-4494-B8A3-8A3A95DB47DB}"/>
                </a:ext>
              </a:extLst>
            </p:cNvPr>
            <p:cNvCxnSpPr>
              <a:cxnSpLocks/>
              <a:stCxn id="71" idx="0"/>
            </p:cNvCxnSpPr>
            <p:nvPr/>
          </p:nvCxnSpPr>
          <p:spPr>
            <a:xfrm>
              <a:off x="8006161" y="2480242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4F3888F6-DCAD-488A-AC75-74BD160F37D0}"/>
                </a:ext>
              </a:extLst>
            </p:cNvPr>
            <p:cNvSpPr/>
            <p:nvPr/>
          </p:nvSpPr>
          <p:spPr>
            <a:xfrm>
              <a:off x="7362695" y="299255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631DDF4-D0B9-49C9-82E7-E57681B9F87D}"/>
                </a:ext>
              </a:extLst>
            </p:cNvPr>
            <p:cNvCxnSpPr>
              <a:cxnSpLocks/>
              <a:stCxn id="73" idx="0"/>
            </p:cNvCxnSpPr>
            <p:nvPr/>
          </p:nvCxnSpPr>
          <p:spPr>
            <a:xfrm>
              <a:off x="8006162" y="299255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48EBC48-FB81-4DEE-94F5-02D737E73114}"/>
                </a:ext>
              </a:extLst>
            </p:cNvPr>
            <p:cNvSpPr/>
            <p:nvPr/>
          </p:nvSpPr>
          <p:spPr>
            <a:xfrm>
              <a:off x="7362694" y="351026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1F5B2F1-CE97-4710-8565-9F3AAF235ED6}"/>
                </a:ext>
              </a:extLst>
            </p:cNvPr>
            <p:cNvCxnSpPr>
              <a:cxnSpLocks/>
              <a:stCxn id="75" idx="0"/>
            </p:cNvCxnSpPr>
            <p:nvPr/>
          </p:nvCxnSpPr>
          <p:spPr>
            <a:xfrm>
              <a:off x="8006161" y="351026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959AFEB-1B33-4175-B572-1C0D226BF161}"/>
                </a:ext>
              </a:extLst>
            </p:cNvPr>
            <p:cNvSpPr/>
            <p:nvPr/>
          </p:nvSpPr>
          <p:spPr>
            <a:xfrm>
              <a:off x="9578572" y="149114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0558287-EDCC-4151-8F8C-743C2384B92D}"/>
                </a:ext>
              </a:extLst>
            </p:cNvPr>
            <p:cNvCxnSpPr>
              <a:cxnSpLocks/>
              <a:stCxn id="77" idx="0"/>
            </p:cNvCxnSpPr>
            <p:nvPr/>
          </p:nvCxnSpPr>
          <p:spPr>
            <a:xfrm>
              <a:off x="10222039" y="149114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FF6A14A-E94F-4EFD-A3EE-CD84A56FC56F}"/>
                </a:ext>
              </a:extLst>
            </p:cNvPr>
            <p:cNvSpPr/>
            <p:nvPr/>
          </p:nvSpPr>
          <p:spPr>
            <a:xfrm>
              <a:off x="9563267" y="296478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2FD4607-A805-4736-AAF4-E935A25F89A4}"/>
                </a:ext>
              </a:extLst>
            </p:cNvPr>
            <p:cNvCxnSpPr>
              <a:cxnSpLocks/>
              <a:stCxn id="79" idx="0"/>
            </p:cNvCxnSpPr>
            <p:nvPr/>
          </p:nvCxnSpPr>
          <p:spPr>
            <a:xfrm>
              <a:off x="10206734" y="296478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B804DCEA-AF6F-427F-A3F9-5E10621FC89B}"/>
                </a:ext>
              </a:extLst>
            </p:cNvPr>
            <p:cNvCxnSpPr/>
            <p:nvPr/>
          </p:nvCxnSpPr>
          <p:spPr>
            <a:xfrm>
              <a:off x="7103047" y="1758569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BF04108A-2B0C-45C5-8A4C-44871778A76A}"/>
                </a:ext>
              </a:extLst>
            </p:cNvPr>
            <p:cNvCxnSpPr/>
            <p:nvPr/>
          </p:nvCxnSpPr>
          <p:spPr>
            <a:xfrm>
              <a:off x="7086114" y="2246369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D81AFFDA-11A4-4554-969A-105493A0F940}"/>
                </a:ext>
              </a:extLst>
            </p:cNvPr>
            <p:cNvCxnSpPr/>
            <p:nvPr/>
          </p:nvCxnSpPr>
          <p:spPr>
            <a:xfrm>
              <a:off x="7114336" y="2749004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97496B04-A2A3-45B2-B2CD-B26BFB71ECEC}"/>
                </a:ext>
              </a:extLst>
            </p:cNvPr>
            <p:cNvCxnSpPr/>
            <p:nvPr/>
          </p:nvCxnSpPr>
          <p:spPr>
            <a:xfrm>
              <a:off x="7086114" y="3212573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B2DA355F-0C96-4288-BC12-227FBAE65836}"/>
                </a:ext>
              </a:extLst>
            </p:cNvPr>
            <p:cNvCxnSpPr/>
            <p:nvPr/>
          </p:nvCxnSpPr>
          <p:spPr>
            <a:xfrm>
              <a:off x="7086114" y="3730283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302B08C0-B9CF-4103-97A7-C478B2B3908C}"/>
                </a:ext>
              </a:extLst>
            </p:cNvPr>
            <p:cNvCxnSpPr>
              <a:cxnSpLocks/>
            </p:cNvCxnSpPr>
            <p:nvPr/>
          </p:nvCxnSpPr>
          <p:spPr>
            <a:xfrm>
              <a:off x="8649626" y="1732689"/>
              <a:ext cx="913641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F98FFEED-8896-4F81-9326-2075005F206D}"/>
                </a:ext>
              </a:extLst>
            </p:cNvPr>
            <p:cNvCxnSpPr>
              <a:cxnSpLocks/>
            </p:cNvCxnSpPr>
            <p:nvPr/>
          </p:nvCxnSpPr>
          <p:spPr>
            <a:xfrm>
              <a:off x="8666180" y="3244349"/>
              <a:ext cx="913641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C296BE83-AE22-48D2-ADDA-ED7271491F78}"/>
                </a:ext>
              </a:extLst>
            </p:cNvPr>
            <p:cNvCxnSpPr/>
            <p:nvPr/>
          </p:nvCxnSpPr>
          <p:spPr>
            <a:xfrm>
              <a:off x="7114336" y="4193127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AA460B3-A3A2-4ABB-92D3-7CD303FD731E}"/>
                </a:ext>
              </a:extLst>
            </p:cNvPr>
            <p:cNvCxnSpPr/>
            <p:nvPr/>
          </p:nvCxnSpPr>
          <p:spPr>
            <a:xfrm>
              <a:off x="7486870" y="4193127"/>
              <a:ext cx="395111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B0AE012-75C1-4C12-81E3-E5E558346BCA}"/>
                </a:ext>
              </a:extLst>
            </p:cNvPr>
            <p:cNvCxnSpPr>
              <a:cxnSpLocks/>
            </p:cNvCxnSpPr>
            <p:nvPr/>
          </p:nvCxnSpPr>
          <p:spPr>
            <a:xfrm>
              <a:off x="7571537" y="4272147"/>
              <a:ext cx="24384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38DC933-1219-4C47-A1F4-7285DBD6F887}"/>
                </a:ext>
              </a:extLst>
            </p:cNvPr>
            <p:cNvCxnSpPr>
              <a:cxnSpLocks/>
            </p:cNvCxnSpPr>
            <p:nvPr/>
          </p:nvCxnSpPr>
          <p:spPr>
            <a:xfrm>
              <a:off x="7639272" y="4357619"/>
              <a:ext cx="12192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5135B9-5C3F-4C35-A957-97C6B7871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53</a:t>
            </a:fld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3AC8288-6DD7-4228-ABA7-C74A358DBCD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2DBFC65B-1739-4C93-B044-E9582035EB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63" descr="Logo COP3530">
              <a:extLst>
                <a:ext uri="{FF2B5EF4-FFF2-40B4-BE49-F238E27FC236}">
                  <a16:creationId xmlns:a16="http://schemas.microsoft.com/office/drawing/2014/main" id="{A5F6860B-A3E4-422C-9918-CFCD1D0C18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10523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Adjacency List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919DB6E-AAFF-4E6A-8911-CA54F97B5798}"/>
              </a:ext>
            </a:extLst>
          </p:cNvPr>
          <p:cNvGrpSpPr/>
          <p:nvPr/>
        </p:nvGrpSpPr>
        <p:grpSpPr>
          <a:xfrm>
            <a:off x="6287080" y="1221769"/>
            <a:ext cx="5593921" cy="5078313"/>
            <a:chOff x="5545667" y="1320484"/>
            <a:chExt cx="4195441" cy="380873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BDEF5CC-ED2F-458A-8B64-75BF78C8A2F9}"/>
                </a:ext>
              </a:extLst>
            </p:cNvPr>
            <p:cNvSpPr txBox="1"/>
            <p:nvPr/>
          </p:nvSpPr>
          <p:spPr>
            <a:xfrm>
              <a:off x="5545667" y="1320484"/>
              <a:ext cx="4195441" cy="3808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Common Operations:</a:t>
              </a: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Connectedness</a:t>
              </a: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Adjacency</a:t>
              </a: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Space: </a:t>
              </a:r>
              <a:r>
                <a:rPr lang="en-US" b="1" dirty="0">
                  <a:solidFill>
                    <a:srgbClr val="00DA63"/>
                  </a:solidFill>
                  <a:latin typeface="Consolas" panose="020B0609020204030204" pitchFamily="49" charset="0"/>
                </a:rPr>
                <a:t>O(|V| + |E|)</a:t>
              </a: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1DC5009-7532-4DE4-925F-D8CF2E02CE67}"/>
                </a:ext>
              </a:extLst>
            </p:cNvPr>
            <p:cNvSpPr txBox="1"/>
            <p:nvPr/>
          </p:nvSpPr>
          <p:spPr>
            <a:xfrm>
              <a:off x="6417280" y="2171442"/>
              <a:ext cx="2173694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  <a:latin typeface="Consolas" panose="020B0609020204030204" pitchFamily="49" charset="0"/>
                </a:rPr>
                <a:t>Is A connected to B?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6C31E14-49DE-4AFC-BFD2-E4F3051C335A}"/>
                </a:ext>
              </a:extLst>
            </p:cNvPr>
            <p:cNvSpPr txBox="1"/>
            <p:nvPr/>
          </p:nvSpPr>
          <p:spPr>
            <a:xfrm>
              <a:off x="6335596" y="3446719"/>
              <a:ext cx="3213179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  <a:latin typeface="Consolas" panose="020B0609020204030204" pitchFamily="49" charset="0"/>
                </a:rPr>
                <a:t>What are A’s adjacent nodes?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80C47BB-5DA6-4A91-AFF8-59C5968F80C9}"/>
                </a:ext>
              </a:extLst>
            </p:cNvPr>
            <p:cNvSpPr txBox="1"/>
            <p:nvPr/>
          </p:nvSpPr>
          <p:spPr>
            <a:xfrm>
              <a:off x="6556540" y="2488507"/>
              <a:ext cx="2173694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2060"/>
                  </a:solidFill>
                </a:rPr>
                <a:t>	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4335961-062C-42A4-9035-DFBBDD365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73430" y="1926737"/>
            <a:ext cx="3162953" cy="2167861"/>
            <a:chOff x="5833534" y="912535"/>
            <a:chExt cx="3162953" cy="2167861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44F0631-243A-4198-B90D-82DA0D59B229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038A36F-1C25-47A4-9654-E37D21B32638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C42FE08-972C-49C1-AA29-0892FB28D20E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0E27F6A-12D0-4092-958E-4F82BF94EA72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6B89A17-A905-49AA-A9FB-9BA39D1F5B65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1CC2B8C-A9D0-4EF5-B083-E2823F40108B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6FC47E0-4020-4246-8C8F-A19F1F25A0C7}"/>
                </a:ext>
              </a:extLst>
            </p:cNvPr>
            <p:cNvCxnSpPr>
              <a:cxnSpLocks/>
              <a:stCxn id="36" idx="7"/>
              <a:endCxn id="35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CA99130-EAF6-4B9E-B477-1B3EF18A22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707C511-1872-4769-B140-62DF7474610E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DCADFB2-E90D-4D4B-8F3B-28115CC90A2F}"/>
                </a:ext>
              </a:extLst>
            </p:cNvPr>
            <p:cNvCxnSpPr>
              <a:cxnSpLocks/>
              <a:endCxn id="44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7FB9402-B3C0-4281-92A5-D608707BA696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D561D0C-C40D-4469-BFD5-9E72386F71EF}"/>
                </a:ext>
              </a:extLst>
            </p:cNvPr>
            <p:cNvCxnSpPr>
              <a:cxnSpLocks/>
              <a:endCxn id="45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71EB554-827C-4D62-BCFD-E3FF5AC42282}"/>
                </a:ext>
              </a:extLst>
            </p:cNvPr>
            <p:cNvCxnSpPr>
              <a:cxnSpLocks/>
              <a:endCxn id="46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7BFE685-F9FF-415E-BB03-905C7B556783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3C58483-0FA6-4CA1-A87F-199C2A41ABBD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A6D7584-F1D3-4C1F-8512-A2A5B60A1DA6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C91A967-130F-44F1-BC98-7534017D97CE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42C78DA-D0F4-4CF3-96FD-DBEB068EA26D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A0EC9E6-8533-4DD0-A4C5-14FC889E1B52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C4A49B7-5002-4FB8-9BDE-E154CA87300C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415DC4ED-E3C1-49DE-99EC-1169BC256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654907" y="4399888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CB46C6-274C-4BCD-9612-914673F9C75B}"/>
              </a:ext>
            </a:extLst>
          </p:cNvPr>
          <p:cNvSpPr txBox="1"/>
          <p:nvPr/>
        </p:nvSpPr>
        <p:spPr>
          <a:xfrm>
            <a:off x="7245465" y="2690336"/>
            <a:ext cx="37183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DA63"/>
                </a:solidFill>
                <a:latin typeface="Consolas" panose="020B0609020204030204" pitchFamily="49" charset="0"/>
              </a:rPr>
              <a:t>for each element x in G[“A”] </a:t>
            </a:r>
          </a:p>
          <a:p>
            <a:r>
              <a:rPr lang="en-US" b="1" dirty="0">
                <a:solidFill>
                  <a:srgbClr val="00DA63"/>
                </a:solidFill>
                <a:latin typeface="Consolas" panose="020B0609020204030204" pitchFamily="49" charset="0"/>
              </a:rPr>
              <a:t>    if x ! = ‘B’                             </a:t>
            </a:r>
          </a:p>
          <a:p>
            <a:pPr algn="r"/>
            <a:r>
              <a:rPr lang="en-US" b="1" dirty="0">
                <a:solidFill>
                  <a:srgbClr val="00DA63"/>
                </a:solidFill>
                <a:latin typeface="Consolas" panose="020B0609020204030204" pitchFamily="49" charset="0"/>
              </a:rPr>
              <a:t>~ O(</a:t>
            </a:r>
            <a:r>
              <a:rPr lang="en-US" b="1" dirty="0" err="1">
                <a:solidFill>
                  <a:srgbClr val="00DA63"/>
                </a:solidFill>
                <a:latin typeface="Consolas" panose="020B0609020204030204" pitchFamily="49" charset="0"/>
              </a:rPr>
              <a:t>outdegree|V</a:t>
            </a:r>
            <a:r>
              <a:rPr lang="en-US" b="1" dirty="0">
                <a:solidFill>
                  <a:srgbClr val="00DA63"/>
                </a:solidFill>
                <a:latin typeface="Consolas" panose="020B0609020204030204" pitchFamily="49" charset="0"/>
              </a:rPr>
              <a:t>|)</a:t>
            </a:r>
          </a:p>
          <a:p>
            <a:endParaRPr lang="en-US" b="1" dirty="0">
              <a:solidFill>
                <a:srgbClr val="00DA63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70C61EC-F2C1-408D-9422-0139CC39AB1E}"/>
              </a:ext>
            </a:extLst>
          </p:cNvPr>
          <p:cNvSpPr txBox="1"/>
          <p:nvPr/>
        </p:nvSpPr>
        <p:spPr>
          <a:xfrm>
            <a:off x="7174523" y="4552747"/>
            <a:ext cx="417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DA63"/>
                </a:solidFill>
                <a:latin typeface="Consolas" panose="020B0609020204030204" pitchFamily="49" charset="0"/>
              </a:rPr>
              <a:t>G[“A”] ~ O(</a:t>
            </a:r>
            <a:r>
              <a:rPr lang="en-US" b="1" dirty="0" err="1">
                <a:solidFill>
                  <a:srgbClr val="00DA63"/>
                </a:solidFill>
                <a:latin typeface="Consolas" panose="020B0609020204030204" pitchFamily="49" charset="0"/>
              </a:rPr>
              <a:t>outdegree|V</a:t>
            </a:r>
            <a:r>
              <a:rPr lang="en-US" b="1" dirty="0">
                <a:solidFill>
                  <a:srgbClr val="00DA63"/>
                </a:solidFill>
                <a:latin typeface="Consolas" panose="020B0609020204030204" pitchFamily="49" charset="0"/>
              </a:rPr>
              <a:t>|)</a:t>
            </a:r>
          </a:p>
        </p:txBody>
      </p:sp>
      <p:graphicFrame>
        <p:nvGraphicFramePr>
          <p:cNvPr id="67" name="Table 37">
            <a:extLst>
              <a:ext uri="{FF2B5EF4-FFF2-40B4-BE49-F238E27FC236}">
                <a16:creationId xmlns:a16="http://schemas.microsoft.com/office/drawing/2014/main" id="{A4289728-3633-46BE-A08C-76DBE1CF0B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203580"/>
              </p:ext>
            </p:extLst>
          </p:nvPr>
        </p:nvGraphicFramePr>
        <p:xfrm>
          <a:off x="3079018" y="4559398"/>
          <a:ext cx="3640395" cy="2107254"/>
        </p:xfrm>
        <a:graphic>
          <a:graphicData uri="http://schemas.openxmlformats.org/drawingml/2006/table">
            <a:tbl>
              <a:tblPr firstRow="1" bandRow="1"/>
              <a:tblGrid>
                <a:gridCol w="515215">
                  <a:extLst>
                    <a:ext uri="{9D8B030D-6E8A-4147-A177-3AD203B41FA5}">
                      <a16:colId xmlns:a16="http://schemas.microsoft.com/office/drawing/2014/main" val="3058908672"/>
                    </a:ext>
                  </a:extLst>
                </a:gridCol>
                <a:gridCol w="515215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521993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282203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  <a:gridCol w="602901">
                  <a:extLst>
                    <a:ext uri="{9D8B030D-6E8A-4147-A177-3AD203B41FA5}">
                      <a16:colId xmlns:a16="http://schemas.microsoft.com/office/drawing/2014/main" val="259513047"/>
                    </a:ext>
                  </a:extLst>
                </a:gridCol>
                <a:gridCol w="680875">
                  <a:extLst>
                    <a:ext uri="{9D8B030D-6E8A-4147-A177-3AD203B41FA5}">
                      <a16:colId xmlns:a16="http://schemas.microsoft.com/office/drawing/2014/main" val="1504135409"/>
                    </a:ext>
                  </a:extLst>
                </a:gridCol>
                <a:gridCol w="521993">
                  <a:extLst>
                    <a:ext uri="{9D8B030D-6E8A-4147-A177-3AD203B41FA5}">
                      <a16:colId xmlns:a16="http://schemas.microsoft.com/office/drawing/2014/main" val="4151598922"/>
                    </a:ext>
                  </a:extLst>
                </a:gridCol>
              </a:tblGrid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A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B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10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15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B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D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60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E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D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40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80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E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50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grpSp>
        <p:nvGrpSpPr>
          <p:cNvPr id="68" name="Group 67">
            <a:extLst>
              <a:ext uri="{FF2B5EF4-FFF2-40B4-BE49-F238E27FC236}">
                <a16:creationId xmlns:a16="http://schemas.microsoft.com/office/drawing/2014/main" id="{AA6AFBF8-00F0-46A3-9AC8-58BBC20AF3C9}"/>
              </a:ext>
            </a:extLst>
          </p:cNvPr>
          <p:cNvGrpSpPr/>
          <p:nvPr/>
        </p:nvGrpSpPr>
        <p:grpSpPr>
          <a:xfrm>
            <a:off x="3579028" y="4601699"/>
            <a:ext cx="2310322" cy="1992622"/>
            <a:chOff x="7086114" y="1474965"/>
            <a:chExt cx="3779391" cy="2882654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800D020-14FB-46EE-8622-3FE1A98424C6}"/>
                </a:ext>
              </a:extLst>
            </p:cNvPr>
            <p:cNvSpPr/>
            <p:nvPr/>
          </p:nvSpPr>
          <p:spPr>
            <a:xfrm>
              <a:off x="7362692" y="147496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7D78515-8C42-472F-920B-FF876E32C7C8}"/>
                </a:ext>
              </a:extLst>
            </p:cNvPr>
            <p:cNvCxnSpPr>
              <a:cxnSpLocks/>
              <a:stCxn id="69" idx="0"/>
            </p:cNvCxnSpPr>
            <p:nvPr/>
          </p:nvCxnSpPr>
          <p:spPr>
            <a:xfrm>
              <a:off x="8006159" y="147496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5CE56FC1-38FD-4B53-BD54-99CD04256224}"/>
                </a:ext>
              </a:extLst>
            </p:cNvPr>
            <p:cNvSpPr/>
            <p:nvPr/>
          </p:nvSpPr>
          <p:spPr>
            <a:xfrm>
              <a:off x="7362692" y="1977603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5DC7173-5030-424F-B402-A8DFD20B1553}"/>
                </a:ext>
              </a:extLst>
            </p:cNvPr>
            <p:cNvCxnSpPr>
              <a:cxnSpLocks/>
              <a:stCxn id="71" idx="0"/>
            </p:cNvCxnSpPr>
            <p:nvPr/>
          </p:nvCxnSpPr>
          <p:spPr>
            <a:xfrm>
              <a:off x="8006159" y="1977603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8BFD817-DACD-4047-96BC-F19D18C61E93}"/>
                </a:ext>
              </a:extLst>
            </p:cNvPr>
            <p:cNvSpPr/>
            <p:nvPr/>
          </p:nvSpPr>
          <p:spPr>
            <a:xfrm>
              <a:off x="7362694" y="2480242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495376E-9C37-40FF-9D9A-29AAE8D35B99}"/>
                </a:ext>
              </a:extLst>
            </p:cNvPr>
            <p:cNvCxnSpPr>
              <a:cxnSpLocks/>
              <a:stCxn id="73" idx="0"/>
            </p:cNvCxnSpPr>
            <p:nvPr/>
          </p:nvCxnSpPr>
          <p:spPr>
            <a:xfrm>
              <a:off x="8006161" y="2480242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B5BAEE4-79DC-4F19-9CB2-82479A8C7D3C}"/>
                </a:ext>
              </a:extLst>
            </p:cNvPr>
            <p:cNvSpPr/>
            <p:nvPr/>
          </p:nvSpPr>
          <p:spPr>
            <a:xfrm>
              <a:off x="7362695" y="299255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2831E2D-9995-4F22-ADE2-05DFDB9683CC}"/>
                </a:ext>
              </a:extLst>
            </p:cNvPr>
            <p:cNvCxnSpPr>
              <a:cxnSpLocks/>
              <a:stCxn id="75" idx="0"/>
            </p:cNvCxnSpPr>
            <p:nvPr/>
          </p:nvCxnSpPr>
          <p:spPr>
            <a:xfrm>
              <a:off x="8006162" y="299255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85451DD-1E7C-47FC-BEDF-A62BFABAD963}"/>
                </a:ext>
              </a:extLst>
            </p:cNvPr>
            <p:cNvSpPr/>
            <p:nvPr/>
          </p:nvSpPr>
          <p:spPr>
            <a:xfrm>
              <a:off x="7362694" y="351026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5985B9A-83A8-4631-B6A5-F2024BFD2A04}"/>
                </a:ext>
              </a:extLst>
            </p:cNvPr>
            <p:cNvCxnSpPr>
              <a:cxnSpLocks/>
              <a:stCxn id="77" idx="0"/>
            </p:cNvCxnSpPr>
            <p:nvPr/>
          </p:nvCxnSpPr>
          <p:spPr>
            <a:xfrm>
              <a:off x="8006161" y="351026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46A07FE0-DC6A-4388-BFB8-CF4450A254C9}"/>
                </a:ext>
              </a:extLst>
            </p:cNvPr>
            <p:cNvSpPr/>
            <p:nvPr/>
          </p:nvSpPr>
          <p:spPr>
            <a:xfrm>
              <a:off x="9578572" y="149114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08133CF-AF20-494E-AF92-18E2C3A2AB79}"/>
                </a:ext>
              </a:extLst>
            </p:cNvPr>
            <p:cNvCxnSpPr>
              <a:cxnSpLocks/>
              <a:stCxn id="79" idx="0"/>
            </p:cNvCxnSpPr>
            <p:nvPr/>
          </p:nvCxnSpPr>
          <p:spPr>
            <a:xfrm>
              <a:off x="10222039" y="149114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1192015-6264-41E0-A789-F769E8FDE3E9}"/>
                </a:ext>
              </a:extLst>
            </p:cNvPr>
            <p:cNvSpPr/>
            <p:nvPr/>
          </p:nvSpPr>
          <p:spPr>
            <a:xfrm>
              <a:off x="9563267" y="296478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161BE38-50C2-47FC-B83D-A313F6B62563}"/>
                </a:ext>
              </a:extLst>
            </p:cNvPr>
            <p:cNvCxnSpPr>
              <a:cxnSpLocks/>
              <a:stCxn id="81" idx="0"/>
            </p:cNvCxnSpPr>
            <p:nvPr/>
          </p:nvCxnSpPr>
          <p:spPr>
            <a:xfrm>
              <a:off x="10206734" y="296478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F1EE934D-31F4-413C-8D03-958F6178D5AB}"/>
                </a:ext>
              </a:extLst>
            </p:cNvPr>
            <p:cNvCxnSpPr/>
            <p:nvPr/>
          </p:nvCxnSpPr>
          <p:spPr>
            <a:xfrm>
              <a:off x="7103047" y="1758569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870C5604-CE8C-4697-9ADC-E34E890C0409}"/>
                </a:ext>
              </a:extLst>
            </p:cNvPr>
            <p:cNvCxnSpPr/>
            <p:nvPr/>
          </p:nvCxnSpPr>
          <p:spPr>
            <a:xfrm>
              <a:off x="7086114" y="2246369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1DFBD9A0-2197-4D42-BEA1-7FF74CB5632F}"/>
                </a:ext>
              </a:extLst>
            </p:cNvPr>
            <p:cNvCxnSpPr/>
            <p:nvPr/>
          </p:nvCxnSpPr>
          <p:spPr>
            <a:xfrm>
              <a:off x="7114336" y="2749004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B4A237B0-9507-49F9-86A0-2AF703121C54}"/>
                </a:ext>
              </a:extLst>
            </p:cNvPr>
            <p:cNvCxnSpPr/>
            <p:nvPr/>
          </p:nvCxnSpPr>
          <p:spPr>
            <a:xfrm>
              <a:off x="7086114" y="3212573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763EA48B-95A4-4CE7-93C4-EBC24F358409}"/>
                </a:ext>
              </a:extLst>
            </p:cNvPr>
            <p:cNvCxnSpPr/>
            <p:nvPr/>
          </p:nvCxnSpPr>
          <p:spPr>
            <a:xfrm>
              <a:off x="7086114" y="3730283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D22D29A9-CF98-48C0-A196-F00FBDD84C03}"/>
                </a:ext>
              </a:extLst>
            </p:cNvPr>
            <p:cNvCxnSpPr>
              <a:cxnSpLocks/>
            </p:cNvCxnSpPr>
            <p:nvPr/>
          </p:nvCxnSpPr>
          <p:spPr>
            <a:xfrm>
              <a:off x="8649626" y="1732689"/>
              <a:ext cx="913641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84322B1A-2A6B-49F2-940A-A3B7917B24E5}"/>
                </a:ext>
              </a:extLst>
            </p:cNvPr>
            <p:cNvCxnSpPr>
              <a:cxnSpLocks/>
            </p:cNvCxnSpPr>
            <p:nvPr/>
          </p:nvCxnSpPr>
          <p:spPr>
            <a:xfrm>
              <a:off x="8666180" y="3244349"/>
              <a:ext cx="913641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3EE8DF00-52D1-4344-9608-DCA485E3944A}"/>
                </a:ext>
              </a:extLst>
            </p:cNvPr>
            <p:cNvCxnSpPr/>
            <p:nvPr/>
          </p:nvCxnSpPr>
          <p:spPr>
            <a:xfrm>
              <a:off x="7114336" y="4193127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C3842B8-2BF1-4445-A1E3-2BCC413361E1}"/>
                </a:ext>
              </a:extLst>
            </p:cNvPr>
            <p:cNvCxnSpPr/>
            <p:nvPr/>
          </p:nvCxnSpPr>
          <p:spPr>
            <a:xfrm>
              <a:off x="7486870" y="4193127"/>
              <a:ext cx="395111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77A74654-CDA3-4D27-A5A1-91DB6B0FE838}"/>
                </a:ext>
              </a:extLst>
            </p:cNvPr>
            <p:cNvCxnSpPr>
              <a:cxnSpLocks/>
            </p:cNvCxnSpPr>
            <p:nvPr/>
          </p:nvCxnSpPr>
          <p:spPr>
            <a:xfrm>
              <a:off x="7571537" y="4272147"/>
              <a:ext cx="24384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482D6AD-D578-4A67-A577-7D46B20FA492}"/>
                </a:ext>
              </a:extLst>
            </p:cNvPr>
            <p:cNvCxnSpPr>
              <a:cxnSpLocks/>
            </p:cNvCxnSpPr>
            <p:nvPr/>
          </p:nvCxnSpPr>
          <p:spPr>
            <a:xfrm>
              <a:off x="7639272" y="4357619"/>
              <a:ext cx="12192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6EBA0F17-DA1A-407A-9B6E-293BF2B9F5B1}"/>
              </a:ext>
            </a:extLst>
          </p:cNvPr>
          <p:cNvSpPr txBox="1"/>
          <p:nvPr/>
        </p:nvSpPr>
        <p:spPr>
          <a:xfrm>
            <a:off x="436952" y="5532595"/>
            <a:ext cx="2325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DA63"/>
                </a:solidFill>
                <a:latin typeface="Consolas" panose="020B0609020204030204" pitchFamily="49" charset="0"/>
              </a:rPr>
              <a:t>Sparse Graph</a:t>
            </a:r>
            <a:r>
              <a:rPr lang="en-US" dirty="0">
                <a:solidFill>
                  <a:srgbClr val="00DA63"/>
                </a:solidFill>
                <a:latin typeface="Consolas" panose="020B0609020204030204" pitchFamily="49" charset="0"/>
              </a:rPr>
              <a:t>: Edges ~ Vertices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071CD1-9106-42AE-95D7-33C8C0DBA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54</a:t>
            </a:fld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724B1DC-2B46-47EC-B150-8BBD4FBDA896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C761DEF5-EF46-47CA-8B42-391B9C28B8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63" descr="Logo COP3530">
              <a:extLst>
                <a:ext uri="{FF2B5EF4-FFF2-40B4-BE49-F238E27FC236}">
                  <a16:creationId xmlns:a16="http://schemas.microsoft.com/office/drawing/2014/main" id="{3C31E474-E469-4B17-B93E-D951DDCF45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28241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Adjacency List Implementation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73430" y="1926737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654907" y="4399888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E44059-F080-46BA-BCCF-478F642B83CA}"/>
              </a:ext>
            </a:extLst>
          </p:cNvPr>
          <p:cNvSpPr/>
          <p:nvPr/>
        </p:nvSpPr>
        <p:spPr>
          <a:xfrm>
            <a:off x="752311" y="4170562"/>
            <a:ext cx="1035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Input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A B 10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A C 15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B D 60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D C 40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C E 5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D F 80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E F 50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DB39EE-1E5D-495A-9459-A044A3916257}"/>
              </a:ext>
            </a:extLst>
          </p:cNvPr>
          <p:cNvSpPr txBox="1"/>
          <p:nvPr/>
        </p:nvSpPr>
        <p:spPr>
          <a:xfrm>
            <a:off x="6251515" y="1121566"/>
            <a:ext cx="7946804" cy="1170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                               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Insertion: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If to or from vertex not present add vertex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Otherwise add edge at the end of the list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5A760BC2-203A-43D8-A20C-665E2323D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833415"/>
              </p:ext>
            </p:extLst>
          </p:nvPr>
        </p:nvGraphicFramePr>
        <p:xfrm>
          <a:off x="6373552" y="2437199"/>
          <a:ext cx="331802" cy="34940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180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BFE61E7B-91E3-4E84-A9B4-2B9E65B11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458466"/>
              </p:ext>
            </p:extLst>
          </p:nvPr>
        </p:nvGraphicFramePr>
        <p:xfrm>
          <a:off x="6701488" y="2437199"/>
          <a:ext cx="4366321" cy="3494024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4366321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#include &lt;iostream&gt;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#include&lt;map&gt;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#include&lt;vector&gt;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#include&lt;iterator&gt;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using namespace std;    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main()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no_lines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 from, to,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wt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map&lt;string, vector&lt;pair&lt;</a:t>
                      </a:r>
                      <a:r>
                        <a:rPr lang="en-US" sz="10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string,int</a:t>
                      </a:r>
                      <a:r>
                        <a:rPr lang="en-US" sz="10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&gt;&gt;&gt; graph;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cin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&gt;&gt;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no_lines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for(int i = 0; i &lt;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no_lines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i++)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graph[to] = {};   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380C1762-349A-46F9-A433-09881A7E04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523465"/>
              </p:ext>
            </p:extLst>
          </p:nvPr>
        </p:nvGraphicFramePr>
        <p:xfrm>
          <a:off x="3079018" y="4559398"/>
          <a:ext cx="3640395" cy="2107254"/>
        </p:xfrm>
        <a:graphic>
          <a:graphicData uri="http://schemas.openxmlformats.org/drawingml/2006/table">
            <a:tbl>
              <a:tblPr firstRow="1" bandRow="1"/>
              <a:tblGrid>
                <a:gridCol w="515215">
                  <a:extLst>
                    <a:ext uri="{9D8B030D-6E8A-4147-A177-3AD203B41FA5}">
                      <a16:colId xmlns:a16="http://schemas.microsoft.com/office/drawing/2014/main" val="3058908672"/>
                    </a:ext>
                  </a:extLst>
                </a:gridCol>
                <a:gridCol w="515215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521993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282203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  <a:gridCol w="602901">
                  <a:extLst>
                    <a:ext uri="{9D8B030D-6E8A-4147-A177-3AD203B41FA5}">
                      <a16:colId xmlns:a16="http://schemas.microsoft.com/office/drawing/2014/main" val="259513047"/>
                    </a:ext>
                  </a:extLst>
                </a:gridCol>
                <a:gridCol w="680875">
                  <a:extLst>
                    <a:ext uri="{9D8B030D-6E8A-4147-A177-3AD203B41FA5}">
                      <a16:colId xmlns:a16="http://schemas.microsoft.com/office/drawing/2014/main" val="1504135409"/>
                    </a:ext>
                  </a:extLst>
                </a:gridCol>
                <a:gridCol w="521993">
                  <a:extLst>
                    <a:ext uri="{9D8B030D-6E8A-4147-A177-3AD203B41FA5}">
                      <a16:colId xmlns:a16="http://schemas.microsoft.com/office/drawing/2014/main" val="4151598922"/>
                    </a:ext>
                  </a:extLst>
                </a:gridCol>
              </a:tblGrid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A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B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10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15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B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D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60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E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D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40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80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E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50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grpSp>
        <p:nvGrpSpPr>
          <p:cNvPr id="42" name="Group 41">
            <a:extLst>
              <a:ext uri="{FF2B5EF4-FFF2-40B4-BE49-F238E27FC236}">
                <a16:creationId xmlns:a16="http://schemas.microsoft.com/office/drawing/2014/main" id="{7947CA58-06BE-414A-BB54-FFCFED89CDF4}"/>
              </a:ext>
            </a:extLst>
          </p:cNvPr>
          <p:cNvGrpSpPr/>
          <p:nvPr/>
        </p:nvGrpSpPr>
        <p:grpSpPr>
          <a:xfrm>
            <a:off x="3579028" y="4601699"/>
            <a:ext cx="2310322" cy="1992622"/>
            <a:chOff x="7086114" y="1474965"/>
            <a:chExt cx="3779391" cy="2882654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414F09D-BB13-4788-8F32-D96ED7A23D2C}"/>
                </a:ext>
              </a:extLst>
            </p:cNvPr>
            <p:cNvSpPr/>
            <p:nvPr/>
          </p:nvSpPr>
          <p:spPr>
            <a:xfrm>
              <a:off x="7362692" y="147496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59F677D-F00A-4278-A175-DB0E6250EAEA}"/>
                </a:ext>
              </a:extLst>
            </p:cNvPr>
            <p:cNvCxnSpPr>
              <a:cxnSpLocks/>
              <a:stCxn id="43" idx="0"/>
            </p:cNvCxnSpPr>
            <p:nvPr/>
          </p:nvCxnSpPr>
          <p:spPr>
            <a:xfrm>
              <a:off x="8006159" y="147496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C5839F0-090C-46F2-9412-2A4AC280400D}"/>
                </a:ext>
              </a:extLst>
            </p:cNvPr>
            <p:cNvSpPr/>
            <p:nvPr/>
          </p:nvSpPr>
          <p:spPr>
            <a:xfrm>
              <a:off x="7362692" y="1977603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77F8B44-8793-4EE9-978C-6862EBFADD2B}"/>
                </a:ext>
              </a:extLst>
            </p:cNvPr>
            <p:cNvCxnSpPr>
              <a:cxnSpLocks/>
              <a:stCxn id="45" idx="0"/>
            </p:cNvCxnSpPr>
            <p:nvPr/>
          </p:nvCxnSpPr>
          <p:spPr>
            <a:xfrm>
              <a:off x="8006159" y="1977603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E35A4CC-8BA3-4099-87CB-C12196EFEC24}"/>
                </a:ext>
              </a:extLst>
            </p:cNvPr>
            <p:cNvSpPr/>
            <p:nvPr/>
          </p:nvSpPr>
          <p:spPr>
            <a:xfrm>
              <a:off x="7362694" y="2480242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17F8F92-ABD4-42F1-A864-C9C3E94E14B0}"/>
                </a:ext>
              </a:extLst>
            </p:cNvPr>
            <p:cNvCxnSpPr>
              <a:cxnSpLocks/>
              <a:stCxn id="47" idx="0"/>
            </p:cNvCxnSpPr>
            <p:nvPr/>
          </p:nvCxnSpPr>
          <p:spPr>
            <a:xfrm>
              <a:off x="8006161" y="2480242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7C675AE-D22F-4CB7-8649-7F8F830BBCB4}"/>
                </a:ext>
              </a:extLst>
            </p:cNvPr>
            <p:cNvSpPr/>
            <p:nvPr/>
          </p:nvSpPr>
          <p:spPr>
            <a:xfrm>
              <a:off x="7362695" y="299255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86769F2-B63A-4AE6-93D8-8A531AE22E07}"/>
                </a:ext>
              </a:extLst>
            </p:cNvPr>
            <p:cNvCxnSpPr>
              <a:cxnSpLocks/>
              <a:stCxn id="49" idx="0"/>
            </p:cNvCxnSpPr>
            <p:nvPr/>
          </p:nvCxnSpPr>
          <p:spPr>
            <a:xfrm>
              <a:off x="8006162" y="299255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5127A77-582D-4EEB-A25B-0EAF2E0CDCDC}"/>
                </a:ext>
              </a:extLst>
            </p:cNvPr>
            <p:cNvSpPr/>
            <p:nvPr/>
          </p:nvSpPr>
          <p:spPr>
            <a:xfrm>
              <a:off x="7362694" y="351026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AA3F0D2-7CA2-4610-9ED0-1E8E08BD7C29}"/>
                </a:ext>
              </a:extLst>
            </p:cNvPr>
            <p:cNvCxnSpPr>
              <a:cxnSpLocks/>
              <a:stCxn id="51" idx="0"/>
            </p:cNvCxnSpPr>
            <p:nvPr/>
          </p:nvCxnSpPr>
          <p:spPr>
            <a:xfrm>
              <a:off x="8006161" y="351026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89DA5BF-9C57-474E-9E93-630CE9AC40DD}"/>
                </a:ext>
              </a:extLst>
            </p:cNvPr>
            <p:cNvSpPr/>
            <p:nvPr/>
          </p:nvSpPr>
          <p:spPr>
            <a:xfrm>
              <a:off x="9578572" y="149114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FA9AC11-FB9F-49A8-B90C-35928588253F}"/>
                </a:ext>
              </a:extLst>
            </p:cNvPr>
            <p:cNvCxnSpPr>
              <a:cxnSpLocks/>
              <a:stCxn id="53" idx="0"/>
            </p:cNvCxnSpPr>
            <p:nvPr/>
          </p:nvCxnSpPr>
          <p:spPr>
            <a:xfrm>
              <a:off x="10222039" y="149114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2C65E33-1457-4006-B3EC-29D53B457F3C}"/>
                </a:ext>
              </a:extLst>
            </p:cNvPr>
            <p:cNvSpPr/>
            <p:nvPr/>
          </p:nvSpPr>
          <p:spPr>
            <a:xfrm>
              <a:off x="9563267" y="296478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8136C55-BF82-4B6B-BDA0-02CEE5650F6D}"/>
                </a:ext>
              </a:extLst>
            </p:cNvPr>
            <p:cNvCxnSpPr>
              <a:cxnSpLocks/>
              <a:stCxn id="55" idx="0"/>
            </p:cNvCxnSpPr>
            <p:nvPr/>
          </p:nvCxnSpPr>
          <p:spPr>
            <a:xfrm>
              <a:off x="10206734" y="296478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EF5076A9-4D55-4482-B15E-4B6653902E76}"/>
                </a:ext>
              </a:extLst>
            </p:cNvPr>
            <p:cNvCxnSpPr/>
            <p:nvPr/>
          </p:nvCxnSpPr>
          <p:spPr>
            <a:xfrm>
              <a:off x="7103047" y="1758569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8C80F45A-E861-4809-BF55-6F4975460CBE}"/>
                </a:ext>
              </a:extLst>
            </p:cNvPr>
            <p:cNvCxnSpPr/>
            <p:nvPr/>
          </p:nvCxnSpPr>
          <p:spPr>
            <a:xfrm>
              <a:off x="7086114" y="2246369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A723F6EC-6B14-4B63-9B0F-FD03ED7ACC7A}"/>
                </a:ext>
              </a:extLst>
            </p:cNvPr>
            <p:cNvCxnSpPr/>
            <p:nvPr/>
          </p:nvCxnSpPr>
          <p:spPr>
            <a:xfrm>
              <a:off x="7114336" y="2749004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62D2B9A-72AE-4BE2-B66D-3706ACF5C9DC}"/>
                </a:ext>
              </a:extLst>
            </p:cNvPr>
            <p:cNvCxnSpPr/>
            <p:nvPr/>
          </p:nvCxnSpPr>
          <p:spPr>
            <a:xfrm>
              <a:off x="7086114" y="3212573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C4C8B578-AC23-4744-96AF-9FF8E597E522}"/>
                </a:ext>
              </a:extLst>
            </p:cNvPr>
            <p:cNvCxnSpPr/>
            <p:nvPr/>
          </p:nvCxnSpPr>
          <p:spPr>
            <a:xfrm>
              <a:off x="7086114" y="3730283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DE21C3BF-DA33-47B7-B4DF-92B67D68A5FA}"/>
                </a:ext>
              </a:extLst>
            </p:cNvPr>
            <p:cNvCxnSpPr>
              <a:cxnSpLocks/>
            </p:cNvCxnSpPr>
            <p:nvPr/>
          </p:nvCxnSpPr>
          <p:spPr>
            <a:xfrm>
              <a:off x="8649626" y="1732689"/>
              <a:ext cx="913641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FF48F860-47E8-4B12-A429-1412BA29B276}"/>
                </a:ext>
              </a:extLst>
            </p:cNvPr>
            <p:cNvCxnSpPr>
              <a:cxnSpLocks/>
            </p:cNvCxnSpPr>
            <p:nvPr/>
          </p:nvCxnSpPr>
          <p:spPr>
            <a:xfrm>
              <a:off x="8666180" y="3244349"/>
              <a:ext cx="913641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5DA4F298-ACBA-4901-8F73-5D0B06F0E572}"/>
                </a:ext>
              </a:extLst>
            </p:cNvPr>
            <p:cNvCxnSpPr/>
            <p:nvPr/>
          </p:nvCxnSpPr>
          <p:spPr>
            <a:xfrm>
              <a:off x="7114336" y="4193127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A09C3A5-B727-45F5-ADE7-28E275C6BB70}"/>
                </a:ext>
              </a:extLst>
            </p:cNvPr>
            <p:cNvCxnSpPr/>
            <p:nvPr/>
          </p:nvCxnSpPr>
          <p:spPr>
            <a:xfrm>
              <a:off x="7486870" y="4193127"/>
              <a:ext cx="395111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3413723-C337-41FE-BE0E-A254BF38B474}"/>
                </a:ext>
              </a:extLst>
            </p:cNvPr>
            <p:cNvCxnSpPr>
              <a:cxnSpLocks/>
            </p:cNvCxnSpPr>
            <p:nvPr/>
          </p:nvCxnSpPr>
          <p:spPr>
            <a:xfrm>
              <a:off x="7571537" y="4272147"/>
              <a:ext cx="24384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9D2CC13-F5D9-441E-89C3-3C0E7CD4B4DA}"/>
                </a:ext>
              </a:extLst>
            </p:cNvPr>
            <p:cNvCxnSpPr>
              <a:cxnSpLocks/>
            </p:cNvCxnSpPr>
            <p:nvPr/>
          </p:nvCxnSpPr>
          <p:spPr>
            <a:xfrm>
              <a:off x="7639272" y="4357619"/>
              <a:ext cx="12192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8BF2DC25-D98A-42F4-893D-00123130617F}"/>
              </a:ext>
            </a:extLst>
          </p:cNvPr>
          <p:cNvSpPr/>
          <p:nvPr/>
        </p:nvSpPr>
        <p:spPr>
          <a:xfrm>
            <a:off x="5826818" y="6450240"/>
            <a:ext cx="29033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https://onlinegdb.com/HkJq9iFaI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04A1B5-308B-41F9-92C4-81011713F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55</a:t>
            </a:fld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5333D3F-F0F5-44B5-8CFD-EC334386A735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7ECDDDFA-C48B-4173-A008-F111FBCEC5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" name="Picture 69" descr="Logo COP3530">
              <a:extLst>
                <a:ext uri="{FF2B5EF4-FFF2-40B4-BE49-F238E27FC236}">
                  <a16:creationId xmlns:a16="http://schemas.microsoft.com/office/drawing/2014/main" id="{1D3EE97A-18F2-4ED4-A865-3EB2AC5A85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70548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Adjacency List Implementation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73430" y="1926737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654907" y="4399888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E44059-F080-46BA-BCCF-478F642B83CA}"/>
              </a:ext>
            </a:extLst>
          </p:cNvPr>
          <p:cNvSpPr/>
          <p:nvPr/>
        </p:nvSpPr>
        <p:spPr>
          <a:xfrm>
            <a:off x="752311" y="4170562"/>
            <a:ext cx="1035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Input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A B 10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A C 15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B D 60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D C 40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C E 5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D F 80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E F 50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DB39EE-1E5D-495A-9459-A044A3916257}"/>
              </a:ext>
            </a:extLst>
          </p:cNvPr>
          <p:cNvSpPr txBox="1"/>
          <p:nvPr/>
        </p:nvSpPr>
        <p:spPr>
          <a:xfrm>
            <a:off x="6251515" y="1121566"/>
            <a:ext cx="7946804" cy="1170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                               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Insertion: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If to or from vertex not present add vertex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Otherwise add edge at the end of the list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5A760BC2-203A-43D8-A20C-665E2323D963}"/>
              </a:ext>
            </a:extLst>
          </p:cNvPr>
          <p:cNvGraphicFramePr>
            <a:graphicFrameLocks noGrp="1"/>
          </p:cNvGraphicFramePr>
          <p:nvPr/>
        </p:nvGraphicFramePr>
        <p:xfrm>
          <a:off x="6373552" y="2437199"/>
          <a:ext cx="331802" cy="34940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180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BFE61E7B-91E3-4E84-A9B4-2B9E65B11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439809"/>
              </p:ext>
            </p:extLst>
          </p:nvPr>
        </p:nvGraphicFramePr>
        <p:xfrm>
          <a:off x="6701488" y="2437199"/>
          <a:ext cx="4366321" cy="3494024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4366321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#include &lt;iostream&gt;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#include&lt;map&gt;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#include&lt;vector&gt;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#include&lt;iterator&gt;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using namespace std;    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main()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no_lines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 from, to,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wt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map&lt;string, vector&lt;pair&lt;</a:t>
                      </a:r>
                      <a:r>
                        <a:rPr lang="en-US" sz="10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string,int</a:t>
                      </a:r>
                      <a:r>
                        <a:rPr lang="en-US" sz="10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&gt;&gt;&gt; graph;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cin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&gt;&gt;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no_lines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for(int i = 0; i &lt;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no_lines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i++)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cin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&gt;&gt; from &gt;&gt; to &gt;&gt;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wt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graph[from].</a:t>
                      </a:r>
                      <a:r>
                        <a:rPr lang="en-US" sz="10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push_back</a:t>
                      </a:r>
                      <a:r>
                        <a:rPr lang="en-US" sz="10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0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make_pair</a:t>
                      </a:r>
                      <a:r>
                        <a:rPr lang="en-US" sz="10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(to, </a:t>
                      </a:r>
                      <a:r>
                        <a:rPr lang="en-US" sz="10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stoi</a:t>
                      </a:r>
                      <a:r>
                        <a:rPr lang="en-US" sz="10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0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wt</a:t>
                      </a:r>
                      <a:r>
                        <a:rPr lang="en-US" sz="10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)));    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 (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graph.find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(to)==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graph.end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graph[to] = {};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380C1762-349A-46F9-A433-09881A7E0426}"/>
              </a:ext>
            </a:extLst>
          </p:cNvPr>
          <p:cNvGraphicFramePr>
            <a:graphicFrameLocks noGrp="1"/>
          </p:cNvGraphicFramePr>
          <p:nvPr/>
        </p:nvGraphicFramePr>
        <p:xfrm>
          <a:off x="3079018" y="4559398"/>
          <a:ext cx="3640395" cy="2107254"/>
        </p:xfrm>
        <a:graphic>
          <a:graphicData uri="http://schemas.openxmlformats.org/drawingml/2006/table">
            <a:tbl>
              <a:tblPr firstRow="1" bandRow="1"/>
              <a:tblGrid>
                <a:gridCol w="515215">
                  <a:extLst>
                    <a:ext uri="{9D8B030D-6E8A-4147-A177-3AD203B41FA5}">
                      <a16:colId xmlns:a16="http://schemas.microsoft.com/office/drawing/2014/main" val="3058908672"/>
                    </a:ext>
                  </a:extLst>
                </a:gridCol>
                <a:gridCol w="515215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521993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282203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  <a:gridCol w="602901">
                  <a:extLst>
                    <a:ext uri="{9D8B030D-6E8A-4147-A177-3AD203B41FA5}">
                      <a16:colId xmlns:a16="http://schemas.microsoft.com/office/drawing/2014/main" val="259513047"/>
                    </a:ext>
                  </a:extLst>
                </a:gridCol>
                <a:gridCol w="680875">
                  <a:extLst>
                    <a:ext uri="{9D8B030D-6E8A-4147-A177-3AD203B41FA5}">
                      <a16:colId xmlns:a16="http://schemas.microsoft.com/office/drawing/2014/main" val="1504135409"/>
                    </a:ext>
                  </a:extLst>
                </a:gridCol>
                <a:gridCol w="521993">
                  <a:extLst>
                    <a:ext uri="{9D8B030D-6E8A-4147-A177-3AD203B41FA5}">
                      <a16:colId xmlns:a16="http://schemas.microsoft.com/office/drawing/2014/main" val="4151598922"/>
                    </a:ext>
                  </a:extLst>
                </a:gridCol>
              </a:tblGrid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A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B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10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15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B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D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60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E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D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40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80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E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50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grpSp>
        <p:nvGrpSpPr>
          <p:cNvPr id="42" name="Group 41">
            <a:extLst>
              <a:ext uri="{FF2B5EF4-FFF2-40B4-BE49-F238E27FC236}">
                <a16:creationId xmlns:a16="http://schemas.microsoft.com/office/drawing/2014/main" id="{7947CA58-06BE-414A-BB54-FFCFED89CDF4}"/>
              </a:ext>
            </a:extLst>
          </p:cNvPr>
          <p:cNvGrpSpPr/>
          <p:nvPr/>
        </p:nvGrpSpPr>
        <p:grpSpPr>
          <a:xfrm>
            <a:off x="3579028" y="4601699"/>
            <a:ext cx="2310322" cy="1992622"/>
            <a:chOff x="7086114" y="1474965"/>
            <a:chExt cx="3779391" cy="2882654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414F09D-BB13-4788-8F32-D96ED7A23D2C}"/>
                </a:ext>
              </a:extLst>
            </p:cNvPr>
            <p:cNvSpPr/>
            <p:nvPr/>
          </p:nvSpPr>
          <p:spPr>
            <a:xfrm>
              <a:off x="7362692" y="147496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59F677D-F00A-4278-A175-DB0E6250EAEA}"/>
                </a:ext>
              </a:extLst>
            </p:cNvPr>
            <p:cNvCxnSpPr>
              <a:cxnSpLocks/>
              <a:stCxn id="43" idx="0"/>
            </p:cNvCxnSpPr>
            <p:nvPr/>
          </p:nvCxnSpPr>
          <p:spPr>
            <a:xfrm>
              <a:off x="8006159" y="147496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C5839F0-090C-46F2-9412-2A4AC280400D}"/>
                </a:ext>
              </a:extLst>
            </p:cNvPr>
            <p:cNvSpPr/>
            <p:nvPr/>
          </p:nvSpPr>
          <p:spPr>
            <a:xfrm>
              <a:off x="7362692" y="1977603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77F8B44-8793-4EE9-978C-6862EBFADD2B}"/>
                </a:ext>
              </a:extLst>
            </p:cNvPr>
            <p:cNvCxnSpPr>
              <a:cxnSpLocks/>
              <a:stCxn id="45" idx="0"/>
            </p:cNvCxnSpPr>
            <p:nvPr/>
          </p:nvCxnSpPr>
          <p:spPr>
            <a:xfrm>
              <a:off x="8006159" y="1977603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E35A4CC-8BA3-4099-87CB-C12196EFEC24}"/>
                </a:ext>
              </a:extLst>
            </p:cNvPr>
            <p:cNvSpPr/>
            <p:nvPr/>
          </p:nvSpPr>
          <p:spPr>
            <a:xfrm>
              <a:off x="7362694" y="2480242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17F8F92-ABD4-42F1-A864-C9C3E94E14B0}"/>
                </a:ext>
              </a:extLst>
            </p:cNvPr>
            <p:cNvCxnSpPr>
              <a:cxnSpLocks/>
              <a:stCxn id="47" idx="0"/>
            </p:cNvCxnSpPr>
            <p:nvPr/>
          </p:nvCxnSpPr>
          <p:spPr>
            <a:xfrm>
              <a:off x="8006161" y="2480242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7C675AE-D22F-4CB7-8649-7F8F830BBCB4}"/>
                </a:ext>
              </a:extLst>
            </p:cNvPr>
            <p:cNvSpPr/>
            <p:nvPr/>
          </p:nvSpPr>
          <p:spPr>
            <a:xfrm>
              <a:off x="7362695" y="299255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86769F2-B63A-4AE6-93D8-8A531AE22E07}"/>
                </a:ext>
              </a:extLst>
            </p:cNvPr>
            <p:cNvCxnSpPr>
              <a:cxnSpLocks/>
              <a:stCxn id="49" idx="0"/>
            </p:cNvCxnSpPr>
            <p:nvPr/>
          </p:nvCxnSpPr>
          <p:spPr>
            <a:xfrm>
              <a:off x="8006162" y="299255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5127A77-582D-4EEB-A25B-0EAF2E0CDCDC}"/>
                </a:ext>
              </a:extLst>
            </p:cNvPr>
            <p:cNvSpPr/>
            <p:nvPr/>
          </p:nvSpPr>
          <p:spPr>
            <a:xfrm>
              <a:off x="7362694" y="351026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AA3F0D2-7CA2-4610-9ED0-1E8E08BD7C29}"/>
                </a:ext>
              </a:extLst>
            </p:cNvPr>
            <p:cNvCxnSpPr>
              <a:cxnSpLocks/>
              <a:stCxn id="51" idx="0"/>
            </p:cNvCxnSpPr>
            <p:nvPr/>
          </p:nvCxnSpPr>
          <p:spPr>
            <a:xfrm>
              <a:off x="8006161" y="351026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89DA5BF-9C57-474E-9E93-630CE9AC40DD}"/>
                </a:ext>
              </a:extLst>
            </p:cNvPr>
            <p:cNvSpPr/>
            <p:nvPr/>
          </p:nvSpPr>
          <p:spPr>
            <a:xfrm>
              <a:off x="9578572" y="149114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FA9AC11-FB9F-49A8-B90C-35928588253F}"/>
                </a:ext>
              </a:extLst>
            </p:cNvPr>
            <p:cNvCxnSpPr>
              <a:cxnSpLocks/>
              <a:stCxn id="53" idx="0"/>
            </p:cNvCxnSpPr>
            <p:nvPr/>
          </p:nvCxnSpPr>
          <p:spPr>
            <a:xfrm>
              <a:off x="10222039" y="149114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2C65E33-1457-4006-B3EC-29D53B457F3C}"/>
                </a:ext>
              </a:extLst>
            </p:cNvPr>
            <p:cNvSpPr/>
            <p:nvPr/>
          </p:nvSpPr>
          <p:spPr>
            <a:xfrm>
              <a:off x="9563267" y="296478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8136C55-BF82-4B6B-BDA0-02CEE5650F6D}"/>
                </a:ext>
              </a:extLst>
            </p:cNvPr>
            <p:cNvCxnSpPr>
              <a:cxnSpLocks/>
              <a:stCxn id="55" idx="0"/>
            </p:cNvCxnSpPr>
            <p:nvPr/>
          </p:nvCxnSpPr>
          <p:spPr>
            <a:xfrm>
              <a:off x="10206734" y="296478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EF5076A9-4D55-4482-B15E-4B6653902E76}"/>
                </a:ext>
              </a:extLst>
            </p:cNvPr>
            <p:cNvCxnSpPr/>
            <p:nvPr/>
          </p:nvCxnSpPr>
          <p:spPr>
            <a:xfrm>
              <a:off x="7103047" y="1758569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8C80F45A-E861-4809-BF55-6F4975460CBE}"/>
                </a:ext>
              </a:extLst>
            </p:cNvPr>
            <p:cNvCxnSpPr/>
            <p:nvPr/>
          </p:nvCxnSpPr>
          <p:spPr>
            <a:xfrm>
              <a:off x="7086114" y="2246369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A723F6EC-6B14-4B63-9B0F-FD03ED7ACC7A}"/>
                </a:ext>
              </a:extLst>
            </p:cNvPr>
            <p:cNvCxnSpPr/>
            <p:nvPr/>
          </p:nvCxnSpPr>
          <p:spPr>
            <a:xfrm>
              <a:off x="7114336" y="2749004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62D2B9A-72AE-4BE2-B66D-3706ACF5C9DC}"/>
                </a:ext>
              </a:extLst>
            </p:cNvPr>
            <p:cNvCxnSpPr/>
            <p:nvPr/>
          </p:nvCxnSpPr>
          <p:spPr>
            <a:xfrm>
              <a:off x="7086114" y="3212573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C4C8B578-AC23-4744-96AF-9FF8E597E522}"/>
                </a:ext>
              </a:extLst>
            </p:cNvPr>
            <p:cNvCxnSpPr/>
            <p:nvPr/>
          </p:nvCxnSpPr>
          <p:spPr>
            <a:xfrm>
              <a:off x="7086114" y="3730283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DE21C3BF-DA33-47B7-B4DF-92B67D68A5FA}"/>
                </a:ext>
              </a:extLst>
            </p:cNvPr>
            <p:cNvCxnSpPr>
              <a:cxnSpLocks/>
            </p:cNvCxnSpPr>
            <p:nvPr/>
          </p:nvCxnSpPr>
          <p:spPr>
            <a:xfrm>
              <a:off x="8649626" y="1732689"/>
              <a:ext cx="913641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FF48F860-47E8-4B12-A429-1412BA29B276}"/>
                </a:ext>
              </a:extLst>
            </p:cNvPr>
            <p:cNvCxnSpPr>
              <a:cxnSpLocks/>
            </p:cNvCxnSpPr>
            <p:nvPr/>
          </p:nvCxnSpPr>
          <p:spPr>
            <a:xfrm>
              <a:off x="8666180" y="3244349"/>
              <a:ext cx="913641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5DA4F298-ACBA-4901-8F73-5D0B06F0E572}"/>
                </a:ext>
              </a:extLst>
            </p:cNvPr>
            <p:cNvCxnSpPr/>
            <p:nvPr/>
          </p:nvCxnSpPr>
          <p:spPr>
            <a:xfrm>
              <a:off x="7114336" y="4193127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A09C3A5-B727-45F5-ADE7-28E275C6BB70}"/>
                </a:ext>
              </a:extLst>
            </p:cNvPr>
            <p:cNvCxnSpPr/>
            <p:nvPr/>
          </p:nvCxnSpPr>
          <p:spPr>
            <a:xfrm>
              <a:off x="7486870" y="4193127"/>
              <a:ext cx="395111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3413723-C337-41FE-BE0E-A254BF38B474}"/>
                </a:ext>
              </a:extLst>
            </p:cNvPr>
            <p:cNvCxnSpPr>
              <a:cxnSpLocks/>
            </p:cNvCxnSpPr>
            <p:nvPr/>
          </p:nvCxnSpPr>
          <p:spPr>
            <a:xfrm>
              <a:off x="7571537" y="4272147"/>
              <a:ext cx="24384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9D2CC13-F5D9-441E-89C3-3C0E7CD4B4DA}"/>
                </a:ext>
              </a:extLst>
            </p:cNvPr>
            <p:cNvCxnSpPr>
              <a:cxnSpLocks/>
            </p:cNvCxnSpPr>
            <p:nvPr/>
          </p:nvCxnSpPr>
          <p:spPr>
            <a:xfrm>
              <a:off x="7639272" y="4357619"/>
              <a:ext cx="12192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8BF2DC25-D98A-42F4-893D-00123130617F}"/>
              </a:ext>
            </a:extLst>
          </p:cNvPr>
          <p:cNvSpPr/>
          <p:nvPr/>
        </p:nvSpPr>
        <p:spPr>
          <a:xfrm>
            <a:off x="5826818" y="6450240"/>
            <a:ext cx="29033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https://onlinegdb.com/HkJq9iFaI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64E75A-67EC-4095-AE24-9E7A55BEA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56</a:t>
            </a:fld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6DDB769-3745-4AD1-99D2-D193BABD8EF4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1E28D50-1145-4AAB-AE90-0C2A56A126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" name="Picture 69" descr="Logo COP3530">
              <a:extLst>
                <a:ext uri="{FF2B5EF4-FFF2-40B4-BE49-F238E27FC236}">
                  <a16:creationId xmlns:a16="http://schemas.microsoft.com/office/drawing/2014/main" id="{5DB19F11-76BC-409B-90C4-D98B2EB9E7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76942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6F03142-0382-4758-B80B-1984329254C7}"/>
              </a:ext>
            </a:extLst>
          </p:cNvPr>
          <p:cNvSpPr txBox="1">
            <a:spLocks/>
          </p:cNvSpPr>
          <p:nvPr/>
        </p:nvSpPr>
        <p:spPr>
          <a:xfrm>
            <a:off x="95878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Graph Implementation</a:t>
            </a:r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27D64A7D-09B4-4A7B-BA7D-F36E14A43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345558"/>
              </p:ext>
            </p:extLst>
          </p:nvPr>
        </p:nvGraphicFramePr>
        <p:xfrm>
          <a:off x="1480945" y="1948896"/>
          <a:ext cx="8999484" cy="3648036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2249871">
                  <a:extLst>
                    <a:ext uri="{9D8B030D-6E8A-4147-A177-3AD203B41FA5}">
                      <a16:colId xmlns:a16="http://schemas.microsoft.com/office/drawing/2014/main" val="13961905"/>
                    </a:ext>
                  </a:extLst>
                </a:gridCol>
                <a:gridCol w="2249871">
                  <a:extLst>
                    <a:ext uri="{9D8B030D-6E8A-4147-A177-3AD203B41FA5}">
                      <a16:colId xmlns:a16="http://schemas.microsoft.com/office/drawing/2014/main" val="2450235849"/>
                    </a:ext>
                  </a:extLst>
                </a:gridCol>
                <a:gridCol w="2249871">
                  <a:extLst>
                    <a:ext uri="{9D8B030D-6E8A-4147-A177-3AD203B41FA5}">
                      <a16:colId xmlns:a16="http://schemas.microsoft.com/office/drawing/2014/main" val="1069028512"/>
                    </a:ext>
                  </a:extLst>
                </a:gridCol>
                <a:gridCol w="2249871">
                  <a:extLst>
                    <a:ext uri="{9D8B030D-6E8A-4147-A177-3AD203B41FA5}">
                      <a16:colId xmlns:a16="http://schemas.microsoft.com/office/drawing/2014/main" val="916848761"/>
                    </a:ext>
                  </a:extLst>
                </a:gridCol>
              </a:tblGrid>
              <a:tr h="897862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Edge List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Adjacency Matrix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Adjacency List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4683180"/>
                  </a:ext>
                </a:extLst>
              </a:tr>
              <a:tr h="92615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Time Complexity: Connectedness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O(outdegree(V))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9640132"/>
                  </a:ext>
                </a:extLst>
              </a:tr>
              <a:tr h="92615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Time Complexity:</a:t>
                      </a:r>
                    </a:p>
                    <a:p>
                      <a:pPr algn="ctr"/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Adjacency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O(V)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O(outdegree(V))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3298492"/>
                  </a:ext>
                </a:extLst>
              </a:tr>
              <a:tr h="8978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Space Complexity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O(V*V)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O(V+E)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403512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388D1721-931D-44CF-B1F1-F3A1C49C0E28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A4636D7-B683-4858-8E73-16C53F4FCD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C156E7AB-6716-4206-85FC-DE4F364E83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16839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One Graph API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0840A7-E04B-4845-B9D6-AAFCCFD0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87156" y="1756001"/>
            <a:ext cx="9048781" cy="427809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class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Graph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private:</a:t>
            </a: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   //Graph Data Structure</a:t>
            </a:r>
          </a:p>
          <a:p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   public: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Graph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();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Graph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(int V); 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//Creates graph with v vertices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int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V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();      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//Returns number of vertices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int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E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();      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//Returns number of edges</a:t>
            </a:r>
          </a:p>
          <a:p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void </a:t>
            </a:r>
            <a:r>
              <a:rPr lang="en-US" sz="1600" dirty="0" err="1">
                <a:solidFill>
                  <a:srgbClr val="EB6E19"/>
                </a:solidFill>
                <a:latin typeface="Consolas" panose="020B0609020204030204" pitchFamily="49" charset="0"/>
              </a:rPr>
              <a:t>insertEdge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(int from, int to, int weight); 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bool </a:t>
            </a:r>
            <a:r>
              <a:rPr lang="en-US" sz="1600" dirty="0" err="1">
                <a:solidFill>
                  <a:srgbClr val="EB6E19"/>
                </a:solidFill>
                <a:latin typeface="Consolas" panose="020B0609020204030204" pitchFamily="49" charset="0"/>
              </a:rPr>
              <a:t>isEdge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(int from, int to);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int </a:t>
            </a:r>
            <a:r>
              <a:rPr lang="en-US" sz="1600" dirty="0" err="1">
                <a:solidFill>
                  <a:srgbClr val="EB6E19"/>
                </a:solidFill>
                <a:latin typeface="Consolas" panose="020B0609020204030204" pitchFamily="49" charset="0"/>
              </a:rPr>
              <a:t>getWeight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(int from, int to);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vector&lt;int&gt; </a:t>
            </a:r>
            <a:r>
              <a:rPr lang="en-US" sz="1600" dirty="0" err="1">
                <a:solidFill>
                  <a:srgbClr val="EB6E19"/>
                </a:solidFill>
                <a:latin typeface="Consolas" panose="020B0609020204030204" pitchFamily="49" charset="0"/>
              </a:rPr>
              <a:t>getAdjacent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(int vertex); 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      void </a:t>
            </a:r>
            <a:r>
              <a:rPr lang="en-US" sz="1600" dirty="0" err="1">
                <a:solidFill>
                  <a:srgbClr val="EB6E19"/>
                </a:solidFill>
                <a:latin typeface="Consolas" panose="020B0609020204030204" pitchFamily="49" charset="0"/>
              </a:rPr>
              <a:t>printGraph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();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};</a:t>
            </a:r>
            <a:endParaRPr lang="en-US" sz="16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BD2FD8-8CD2-4DE3-B674-DDA4CDD16825}"/>
              </a:ext>
            </a:extLst>
          </p:cNvPr>
          <p:cNvSpPr/>
          <p:nvPr/>
        </p:nvSpPr>
        <p:spPr>
          <a:xfrm>
            <a:off x="3679400" y="6338986"/>
            <a:ext cx="52533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https://stepik.org/lesson/351255/step/1?unit=335132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E1FEAA-8D8F-470E-9F00-68E82685C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77A3D24-6859-49E2-B4D2-34239D9D36C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3650504-9F04-47E6-88F9-EB5BABDA25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958B6678-6BFB-42EF-82A6-3F9A115FF8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7828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prstClr val="white"/>
                </a:solidFill>
                <a:latin typeface="Gotham Bold" pitchFamily="50" charset="0"/>
              </a:rPr>
              <a:t>Graph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Traversal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2B70945-17AF-4BD0-A148-2D4AC0E19657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08FF186-B22D-471C-B0A5-7A2EE7606D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38AD3531-6924-4987-921B-83BA624559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1355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Graphs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0" y="1690688"/>
            <a:ext cx="10128739" cy="1689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An ordered pair of a set of nodes and a set of edges.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 = (V, E)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02A96B9-D6FF-4E3A-8B29-D960C65A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522783" y="3294742"/>
            <a:ext cx="4465404" cy="3044868"/>
            <a:chOff x="3522783" y="3294742"/>
            <a:chExt cx="4465404" cy="3044868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3C16D76-8926-4DA8-A2DA-ADA88BFDB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2783" y="3294742"/>
              <a:ext cx="4465404" cy="3044868"/>
              <a:chOff x="6888396" y="2122444"/>
              <a:chExt cx="4465404" cy="3044868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B994A5C-1341-435C-8323-2D416228E7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B5D38811-4DD9-4009-ADD9-7629D2FFC1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DA19F7B9-5609-4585-89D2-928CDB53AA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073640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51</a:t>
                </a: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6CDA33A-823E-4120-BAE4-1AACA8589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88396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C459C201-D7B6-446E-B096-DB6959CD11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50199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11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9AFE780A-035B-414E-877A-C75E92FDD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713720" y="452723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4360DF89-B276-479E-B3F1-701279C589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50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A2900516-607F-479C-8EFB-85225E107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3"/>
              </p:cNvCxnSpPr>
              <p:nvPr/>
            </p:nvCxnSpPr>
            <p:spPr>
              <a:xfrm flipH="1">
                <a:off x="7260485" y="3663016"/>
                <a:ext cx="443372" cy="864216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A2286BFE-8E77-49C5-98CB-799447C836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46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04357DA3-DCE3-48B2-A0AD-B941B3AAB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5"/>
                <a:endCxn id="53" idx="0"/>
              </p:cNvCxnSpPr>
              <p:nvPr/>
            </p:nvCxnSpPr>
            <p:spPr>
              <a:xfrm>
                <a:off x="8156461" y="3663016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EC1C1C57-C135-4E02-AC52-95B4CA9F2E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67754" y="3709885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41C1A593-2254-4322-8E37-CF36680D49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51" idx="1"/>
              </p:cNvCxnSpPr>
              <p:nvPr/>
            </p:nvCxnSpPr>
            <p:spPr>
              <a:xfrm>
                <a:off x="9530359" y="2577940"/>
                <a:ext cx="637019" cy="632472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A984366-F8E1-4D11-B7FB-40423AF7E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15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9E7AE03-5C86-4EC0-A05A-ED185A39C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0592" y="4988136"/>
              <a:ext cx="558865" cy="695207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DF6F143-B458-48E7-A50B-9B5DF66782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53" idx="6"/>
              <a:endCxn id="54" idx="2"/>
            </p:cNvCxnSpPr>
            <p:nvPr/>
          </p:nvCxnSpPr>
          <p:spPr>
            <a:xfrm>
              <a:off x="5524666" y="6003383"/>
              <a:ext cx="1823441" cy="16187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569DD6-B972-4299-B3DA-C748FC21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</a:t>
            </a:fld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F95C263-D320-4D43-9169-7A62ECC7F5D9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FE50B4A-7FF1-43A3-A754-8456BD0D80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3" descr="Logo COP3530">
              <a:extLst>
                <a:ext uri="{FF2B5EF4-FFF2-40B4-BE49-F238E27FC236}">
                  <a16:creationId xmlns:a16="http://schemas.microsoft.com/office/drawing/2014/main" id="{44ABA2CC-95B2-4CC6-8B28-DC7EFE014A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67753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Breadth First Search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020296A-A3D1-4ED4-82E4-D9C21B9338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440007" y="2353073"/>
            <a:ext cx="3162507" cy="2151853"/>
            <a:chOff x="5833534" y="912535"/>
            <a:chExt cx="3162507" cy="215185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9A30C54-E29A-4F09-8EC9-CB8F463C54E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926BB54-0A1B-4C30-A9C3-41C3581FF088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2FACEA3-0A3D-4DEA-A551-0E8609A1616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6CA526B-5F13-4F90-BA40-77C449E6AA82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9E155A9-958E-4F1C-B4D5-DD10EA535925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8BFC04E-DB72-450E-9708-3DE74E970F6C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6F1ED64-0A80-4987-ADBB-895B375CEFAB}"/>
                </a:ext>
              </a:extLst>
            </p:cNvPr>
            <p:cNvCxnSpPr>
              <a:cxnSpLocks/>
              <a:stCxn id="8" idx="7"/>
              <a:endCxn id="7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7915CC-8F64-4DA1-8F15-65A36AC334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04FEE71-4C20-4805-874F-B9C75650DB71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5513D49-850E-4309-B591-3116D1D914C1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C9DA8ED-3415-4BBF-A5B3-84D9C631F92F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5056E6A-AE28-4CE9-91CA-A890C6520646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C2F5AF9-EBA7-4832-82B9-A71170DB8F68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DBF077-7FC0-47B7-A1BC-D1F292D93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60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C1E3DA0-B51B-45BF-B283-35ECACBDC58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13CC03A-6ED1-45ED-9F5B-50C50A996A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1" descr="Logo COP3530">
              <a:extLst>
                <a:ext uri="{FF2B5EF4-FFF2-40B4-BE49-F238E27FC236}">
                  <a16:creationId xmlns:a16="http://schemas.microsoft.com/office/drawing/2014/main" id="{C57236C6-C9B8-49D2-AE07-CFAD8FF6E8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28930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Breadth First Search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2EC88B-4631-4B9F-8574-F3767B1A58E8}"/>
              </a:ext>
            </a:extLst>
          </p:cNvPr>
          <p:cNvSpPr txBox="1"/>
          <p:nvPr/>
        </p:nvSpPr>
        <p:spPr>
          <a:xfrm>
            <a:off x="6419081" y="4276326"/>
            <a:ext cx="4090075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Valid BFS: </a:t>
            </a:r>
          </a:p>
          <a:p>
            <a:endParaRPr lang="en-US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A, B, C, D, E, F</a:t>
            </a:r>
          </a:p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A, C, B, E, D, F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4FB834-53C3-4345-8BFE-73A38A3E1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61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6C8EC9A-655B-4A90-8BC8-978B01DB04CD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2C9E58E-4841-4F2F-9DA2-99495AFE08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1" descr="Logo COP3530">
              <a:extLst>
                <a:ext uri="{FF2B5EF4-FFF2-40B4-BE49-F238E27FC236}">
                  <a16:creationId xmlns:a16="http://schemas.microsoft.com/office/drawing/2014/main" id="{E89A3B96-8142-45D7-B4C9-C5502E06F2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0D7BE2F-2FF1-4D3A-BC59-DD37C9251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440007" y="2353073"/>
            <a:ext cx="3162507" cy="2151853"/>
            <a:chOff x="5833534" y="912535"/>
            <a:chExt cx="3162507" cy="2151853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ADE4325-7073-4109-93EE-58E6A6486F82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4EEA6E7-49D7-4AAB-8859-6AF18E3AE77D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8C928C3-93C0-4297-A1E5-4253D38B6E81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3E4A7C6-9146-49F1-A150-35F43DE1339D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4716452-B5EC-4329-9A6C-9CEF060E319B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A93362B-AE26-4559-B3E5-74AE7384C78D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BA7CC7E-505C-4BA0-A079-98811428DFB4}"/>
                </a:ext>
              </a:extLst>
            </p:cNvPr>
            <p:cNvCxnSpPr>
              <a:cxnSpLocks/>
              <a:stCxn id="41" idx="7"/>
              <a:endCxn id="4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0B1620B-2A82-42FD-940D-471BF6898C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0C1B428-2412-49D2-AFBB-EA44461F5F72}"/>
                </a:ext>
              </a:extLst>
            </p:cNvPr>
            <p:cNvCxnSpPr>
              <a:cxnSpLocks/>
              <a:endCxn id="44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0A34B3AB-7C2D-4636-BEA8-8F3A80D57B6C}"/>
                </a:ext>
              </a:extLst>
            </p:cNvPr>
            <p:cNvCxnSpPr>
              <a:cxnSpLocks/>
              <a:endCxn id="42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64EDB67-F504-482A-A803-28D4A4BC1789}"/>
                </a:ext>
              </a:extLst>
            </p:cNvPr>
            <p:cNvCxnSpPr>
              <a:cxnSpLocks/>
              <a:endCxn id="45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768EAE4C-8623-4B4A-91E2-0CFA5151AA44}"/>
                </a:ext>
              </a:extLst>
            </p:cNvPr>
            <p:cNvCxnSpPr>
              <a:cxnSpLocks/>
              <a:endCxn id="43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85C236C-56D1-4B5B-BC77-FC5CCD2BAF6B}"/>
                </a:ext>
              </a:extLst>
            </p:cNvPr>
            <p:cNvCxnSpPr>
              <a:cxnSpLocks/>
              <a:endCxn id="44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282096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B1F746-53B1-455B-BB73-BEE66B1A7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9352" y="1553850"/>
            <a:ext cx="5257800" cy="212365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Algorithm for Breadth-First Search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Take an arbitrary start vertex, mark it identified, and place it in a queue.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while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the queue is not empty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Take a vertex,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out of the queue and visit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all vertices,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adjacent to this vertex,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	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has not been identified or visited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	            Mark it identified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7.	            Insert vertex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into the queue.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8.        We are now finished visiting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9D862F-CEE6-4486-9767-4F4EB61E83FF}"/>
              </a:ext>
            </a:extLst>
          </p:cNvPr>
          <p:cNvSpPr/>
          <p:nvPr/>
        </p:nvSpPr>
        <p:spPr>
          <a:xfrm>
            <a:off x="4590907" y="6354375"/>
            <a:ext cx="28184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https://onlinegdb.com/B12M0og1P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6801173-E45C-4A8A-A2EE-9FBA19BFF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57543" y="3861154"/>
            <a:ext cx="3162507" cy="2151853"/>
            <a:chOff x="5833534" y="912535"/>
            <a:chExt cx="3162507" cy="215185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78CB621-A87B-4A94-8FD1-0D9F92D661F8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BE0F4C5-2307-4AF4-AAC4-654CD3A7BCBE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B1F8E19-36F7-46E7-A812-2479670FF24C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9EEBCEB-11EF-4B91-942F-A031B49B9BAC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39E0A3F-C130-4713-8E48-BA773BB66827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F7F9E3F-F96F-4EFA-86CF-77A133C76CE6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1FA9DB4-B344-4860-8EA2-30C2D8238AEA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A4264E1-1C49-43BC-91D3-A486F82B52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3FD9F08-9171-4432-8CB7-5AA5B32106F3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1DDD930-5CE1-4106-AAD8-A3D1B08447B6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9ACA823-5B02-474D-AC38-1B0190F4BF1E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80D3A4B-8E92-49E3-9F86-C62539B660BA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845F334-D9FB-42B5-B055-4D26C647EC56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9FB3A98F-13AE-4507-B5FC-3AB33BD9E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Breadth First Search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E5B405C-9D7F-4FDC-B992-C0A51C9A8667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2B8E31EC-D6B5-4516-B256-A7D8A170E1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 descr="Logo COP3530">
              <a:extLst>
                <a:ext uri="{FF2B5EF4-FFF2-40B4-BE49-F238E27FC236}">
                  <a16:creationId xmlns:a16="http://schemas.microsoft.com/office/drawing/2014/main" id="{EAB90BE9-3577-4802-938B-44B563E1BF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F8CEA927-FE3E-4945-A031-C473800E0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99643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36C60B9-0E6C-4809-B34A-CD767006C61F}"/>
              </a:ext>
            </a:extLst>
          </p:cNvPr>
          <p:cNvGraphicFramePr>
            <a:graphicFrameLocks noGrp="1"/>
          </p:cNvGraphicFramePr>
          <p:nvPr/>
        </p:nvGraphicFramePr>
        <p:xfrm>
          <a:off x="5822229" y="1553850"/>
          <a:ext cx="378179" cy="46146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BE20D7E-88ED-4089-A756-D1C166196A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6200406" y="1553850"/>
          <a:ext cx="5856947" cy="4614609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5856947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 source = "A";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std::set&lt;string&gt; visited;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std::queue&lt;string&gt; q;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visited.insert</a:t>
                      </a: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(source);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q.push</a:t>
                      </a: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(source);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&lt;&lt;"BFS: ";    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while(!</a:t>
                      </a:r>
                      <a:r>
                        <a:rPr lang="en-US" sz="1100" kern="1200" baseline="0" dirty="0" err="1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q.empty</a:t>
                      </a:r>
                      <a:r>
                        <a:rPr lang="en-US" sz="1100" kern="1200" baseline="0" dirty="0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 u = </a:t>
                      </a: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q.front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&lt;&lt; u;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q.pop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vector&lt;string&gt; neighbors = graph[u];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std::sort(</a:t>
                      </a:r>
                      <a:r>
                        <a:rPr lang="en-US" sz="11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neighbors.begin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sz="11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neighbors.begin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+ </a:t>
                      </a:r>
                      <a:r>
                        <a:rPr lang="en-US" sz="11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neighbors.size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for(string v: neighbors)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if(</a:t>
                      </a: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visited.count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 == 0)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visited.insert</a:t>
                      </a:r>
                      <a:r>
                        <a:rPr lang="en-US" sz="1100" kern="1200" baseline="0" dirty="0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    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q.push</a:t>
                      </a:r>
                      <a:r>
                        <a:rPr lang="en-US" sz="1100" kern="1200" baseline="0" dirty="0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1B1F746-53B1-455B-BB73-BEE66B1A7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9352" y="1553850"/>
            <a:ext cx="5257800" cy="212365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Algorithm for Breadth-First Search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Take an arbitrary start vertex, mark it identified, and place it in a queue.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while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the queue is not empty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Take a vertex,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out of the queue and visit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all vertices,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adjacent to this vertex,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	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has not been identified or visited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	            Mark it identified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7.	            Insert vertex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into the queue.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8.        We are now finished visiting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9D862F-CEE6-4486-9767-4F4EB61E83FF}"/>
              </a:ext>
            </a:extLst>
          </p:cNvPr>
          <p:cNvSpPr/>
          <p:nvPr/>
        </p:nvSpPr>
        <p:spPr>
          <a:xfrm>
            <a:off x="4590907" y="6354375"/>
            <a:ext cx="28184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https://onlinegdb.com/B12M0og1P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6801173-E45C-4A8A-A2EE-9FBA19BFF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57543" y="3861154"/>
            <a:ext cx="3162507" cy="2151853"/>
            <a:chOff x="5833534" y="912535"/>
            <a:chExt cx="3162507" cy="215185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78CB621-A87B-4A94-8FD1-0D9F92D661F8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BE0F4C5-2307-4AF4-AAC4-654CD3A7BCBE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B1F8E19-36F7-46E7-A812-2479670FF24C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9EEBCEB-11EF-4B91-942F-A031B49B9BAC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39E0A3F-C130-4713-8E48-BA773BB66827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F7F9E3F-F96F-4EFA-86CF-77A133C76CE6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1FA9DB4-B344-4860-8EA2-30C2D8238AEA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A4264E1-1C49-43BC-91D3-A486F82B52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3FD9F08-9171-4432-8CB7-5AA5B32106F3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1DDD930-5CE1-4106-AAD8-A3D1B08447B6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9ACA823-5B02-474D-AC38-1B0190F4BF1E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80D3A4B-8E92-49E3-9F86-C62539B660BA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845F334-D9FB-42B5-B055-4D26C647EC56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9FB3A98F-13AE-4507-B5FC-3AB33BD9E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Breadth First Search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24FA3E-8E1B-4E60-86AF-ECE399CF1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563744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Breadth First Search: Alternate way (7.2.2)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36C60B9-0E6C-4809-B34A-CD767006C61F}"/>
              </a:ext>
            </a:extLst>
          </p:cNvPr>
          <p:cNvGraphicFramePr>
            <a:graphicFrameLocks noGrp="1"/>
          </p:cNvGraphicFramePr>
          <p:nvPr/>
        </p:nvGraphicFramePr>
        <p:xfrm>
          <a:off x="6315266" y="1573947"/>
          <a:ext cx="378179" cy="46146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BE20D7E-88ED-4089-A756-D1C166196A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6693444" y="1573947"/>
          <a:ext cx="4470275" cy="4614609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4470275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11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bfs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(const Graph&amp; graph, int </a:t>
                      </a:r>
                      <a:r>
                        <a:rPr lang="en-US" sz="11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vector&lt;bool&gt; visited(</a:t>
                      </a:r>
                      <a:r>
                        <a:rPr lang="en-US" sz="11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graph.numVertices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queue&lt;int&gt; q;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visited[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 = true;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q.push</a:t>
                      </a: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100" kern="1200" baseline="0" dirty="0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while (!</a:t>
                      </a:r>
                      <a:r>
                        <a:rPr lang="en-US" sz="1100" kern="1200" baseline="0" dirty="0" err="1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q.empty</a:t>
                      </a:r>
                      <a:r>
                        <a:rPr lang="en-US" sz="1100" kern="1200" baseline="0" dirty="0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int u = </a:t>
                      </a: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q.front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&lt;&lt; u &lt;&lt; " ";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q.pop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 (int v :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graph.adjList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[u])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 (!visited[v])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US" sz="1100" kern="1200" baseline="0" dirty="0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visited[v] = true;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US" sz="1100" kern="1200" baseline="0" dirty="0" err="1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q.push</a:t>
                      </a:r>
                      <a:r>
                        <a:rPr lang="en-US" sz="1100" kern="1200" baseline="0" dirty="0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1B1F746-53B1-455B-BB73-BEE66B1A7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18935" y="2548095"/>
            <a:ext cx="5257800" cy="212365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Algorithm for Breadth-First Search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Take an arbitrary start vertex, mark it identified, and place it in a queue.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while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the queue is not empty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Take a vertex,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out of the queue and visit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all vertices,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adjacent to this vertex,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	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has not been identified or visited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	            Mark it identified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7.	            Insert vertex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into the queue.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8.        We are now finished visiting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A7E91D-FB78-4E8A-9CEE-CC55ADFBD756}"/>
              </a:ext>
            </a:extLst>
          </p:cNvPr>
          <p:cNvSpPr/>
          <p:nvPr/>
        </p:nvSpPr>
        <p:spPr>
          <a:xfrm>
            <a:off x="3617943" y="6354375"/>
            <a:ext cx="46025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https://stepik.org/lesson/390631/step/2?unit=379731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136D8A4-61FB-4D66-A4CC-88A87E165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2248646" y="4940833"/>
          <a:ext cx="2558486" cy="1144461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2558486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23679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Visited Vertices Alternate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set&lt;string&gt; visited;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visited.insert</a:t>
                      </a: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(source);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if(</a:t>
                      </a: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visited.count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(v)==0)                   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visited.insert</a:t>
                      </a:r>
                      <a:r>
                        <a:rPr lang="en-US" sz="1100" kern="1200" baseline="0" dirty="0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            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C6704A2A-7B0D-4AD8-A0F1-4F758ACA8C2A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E01ABE6-794F-4D8C-8250-2360D42EBE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814DEA82-1953-4155-AFDB-1E4951673E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FC127-3717-4E18-A3A2-14F8872E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027976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Depth First Search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020296A-A3D1-4ED4-82E4-D9C21B9338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447374" y="2431290"/>
            <a:ext cx="3162507" cy="2151853"/>
            <a:chOff x="5833534" y="912535"/>
            <a:chExt cx="3162507" cy="215185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9A30C54-E29A-4F09-8EC9-CB8F463C54E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926BB54-0A1B-4C30-A9C3-41C3581FF088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2FACEA3-0A3D-4DEA-A551-0E8609A1616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6CA526B-5F13-4F90-BA40-77C449E6AA82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9E155A9-958E-4F1C-B4D5-DD10EA535925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8BFC04E-DB72-450E-9708-3DE74E970F6C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6F1ED64-0A80-4987-ADBB-895B375CEFAB}"/>
                </a:ext>
              </a:extLst>
            </p:cNvPr>
            <p:cNvCxnSpPr>
              <a:cxnSpLocks/>
              <a:stCxn id="8" idx="7"/>
              <a:endCxn id="7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7915CC-8F64-4DA1-8F15-65A36AC334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04FEE71-4C20-4805-874F-B9C75650DB71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5513D49-850E-4309-B591-3116D1D914C1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C9DA8ED-3415-4BBF-A5B3-84D9C631F92F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5056E6A-AE28-4CE9-91CA-A890C6520646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C2F5AF9-EBA7-4832-82B9-A71170DB8F68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B07F17F-262A-4F22-B877-F83A12AAD01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8698C430-5725-4C6B-8A70-907073F022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2" descr="Logo COP3530">
              <a:extLst>
                <a:ext uri="{FF2B5EF4-FFF2-40B4-BE49-F238E27FC236}">
                  <a16:creationId xmlns:a16="http://schemas.microsoft.com/office/drawing/2014/main" id="{7389F9B2-D6AB-4A7E-B2CE-8EC80C0BB1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E009C0-F6D8-43B5-96ED-8C6128A88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898336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Depth First Search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020296A-A3D1-4ED4-82E4-D9C21B9338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447374" y="2431290"/>
            <a:ext cx="3162507" cy="2151853"/>
            <a:chOff x="5833534" y="912535"/>
            <a:chExt cx="3162507" cy="215185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9A30C54-E29A-4F09-8EC9-CB8F463C54E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926BB54-0A1B-4C30-A9C3-41C3581FF088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2FACEA3-0A3D-4DEA-A551-0E8609A1616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6CA526B-5F13-4F90-BA40-77C449E6AA82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9E155A9-958E-4F1C-B4D5-DD10EA535925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8BFC04E-DB72-450E-9708-3DE74E970F6C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6F1ED64-0A80-4987-ADBB-895B375CEFAB}"/>
                </a:ext>
              </a:extLst>
            </p:cNvPr>
            <p:cNvCxnSpPr>
              <a:cxnSpLocks/>
              <a:stCxn id="8" idx="7"/>
              <a:endCxn id="7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7915CC-8F64-4DA1-8F15-65A36AC334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04FEE71-4C20-4805-874F-B9C75650DB71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5513D49-850E-4309-B591-3116D1D914C1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C9DA8ED-3415-4BBF-A5B3-84D9C631F92F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5056E6A-AE28-4CE9-91CA-A890C6520646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C2F5AF9-EBA7-4832-82B9-A71170DB8F68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FD14FD8-2C88-4827-A7EA-F71069D031C8}"/>
              </a:ext>
            </a:extLst>
          </p:cNvPr>
          <p:cNvSpPr txBox="1"/>
          <p:nvPr/>
        </p:nvSpPr>
        <p:spPr>
          <a:xfrm>
            <a:off x="6315916" y="3059668"/>
            <a:ext cx="409007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Valid DFS: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A, B, D, C, E, F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F6B810F-55AE-4C7C-ACBA-17551FCC9218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1573D08-05DB-481B-BC0B-E7802A7AC4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2" descr="Logo COP3530">
              <a:extLst>
                <a:ext uri="{FF2B5EF4-FFF2-40B4-BE49-F238E27FC236}">
                  <a16:creationId xmlns:a16="http://schemas.microsoft.com/office/drawing/2014/main" id="{55C23014-C4E8-49B8-8E99-CDC9EE70F8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52EF0F-4799-43C8-9D7D-D0571A1D1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737567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Depth First Search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0840A7-E04B-4845-B9D6-AAFCCFD0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76139" y="1836388"/>
            <a:ext cx="7737232" cy="193899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Algorithm for Depth-First Search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Take an arbitrary start vertex, mark it visited, and place it in a stack.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while the stack is not empty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    the item on top of the stack is u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 	if there is a vertex, v, adjacent to this vertex, u, that has not been visited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           Mark v visited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	       Push vertex v onto the top of the stack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    else 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           pop stack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020296A-A3D1-4ED4-82E4-D9C21B9338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515558" y="4247906"/>
            <a:ext cx="3162507" cy="2151853"/>
            <a:chOff x="5833534" y="912535"/>
            <a:chExt cx="3162507" cy="215185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9A30C54-E29A-4F09-8EC9-CB8F463C54E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926BB54-0A1B-4C30-A9C3-41C3581FF088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2FACEA3-0A3D-4DEA-A551-0E8609A1616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6CA526B-5F13-4F90-BA40-77C449E6AA82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9E155A9-958E-4F1C-B4D5-DD10EA535925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8BFC04E-DB72-450E-9708-3DE74E970F6C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6F1ED64-0A80-4987-ADBB-895B375CEFAB}"/>
                </a:ext>
              </a:extLst>
            </p:cNvPr>
            <p:cNvCxnSpPr>
              <a:cxnSpLocks/>
              <a:stCxn id="8" idx="7"/>
              <a:endCxn id="7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7915CC-8F64-4DA1-8F15-65A36AC334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04FEE71-4C20-4805-874F-B9C75650DB71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5513D49-850E-4309-B591-3116D1D914C1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C9DA8ED-3415-4BBF-A5B3-84D9C631F92F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5056E6A-AE28-4CE9-91CA-A890C6520646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C2F5AF9-EBA7-4832-82B9-A71170DB8F68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BC178B-50ED-4B58-9180-695604823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67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B30F4D-4F03-4DCB-BC4F-0658FF16D00C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2BD0D44-558B-43FC-BBC8-664A9D82AC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1" descr="Logo COP3530">
              <a:extLst>
                <a:ext uri="{FF2B5EF4-FFF2-40B4-BE49-F238E27FC236}">
                  <a16:creationId xmlns:a16="http://schemas.microsoft.com/office/drawing/2014/main" id="{9D1BBB65-5AED-404B-86DB-B532EFD688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63176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Depth First Search – Don’t Use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0840A7-E04B-4845-B9D6-AAFCCFD0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4010" y="1564999"/>
            <a:ext cx="5064370" cy="230832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Algorithm for Depth-First Search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Take an arbitrary start vertex, mark it visited, and place it in a stack.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the stack is not empty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the item on top of the stack is u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	if there is a vertex, v, adjacent to this vertex, u, that has not been visited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Mark v visited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       Push vertex v onto the top of the stack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else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pop stack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952157E-6DA3-4E16-BB71-67EC49361944}"/>
              </a:ext>
            </a:extLst>
          </p:cNvPr>
          <p:cNvGraphicFramePr>
            <a:graphicFrameLocks noGrp="1"/>
          </p:cNvGraphicFramePr>
          <p:nvPr/>
        </p:nvGraphicFramePr>
        <p:xfrm>
          <a:off x="6003763" y="1553850"/>
          <a:ext cx="378179" cy="48268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48268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DCF767AF-86E5-4E01-9700-8760C5517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6381942" y="1553850"/>
          <a:ext cx="3998003" cy="4826853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998003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482685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 source2 = "A";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std::set&lt;string&gt; visited2;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std::stack&lt;string&gt; </a:t>
                      </a: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visited2.insert(source2);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st.push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(source2);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&lt;&lt;"\</a:t>
                      </a: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nDFS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"&lt;&lt;source2;    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while(!</a:t>
                      </a: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st.empty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    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 u = </a:t>
                      </a: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st.top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vector&lt;string&gt; temp = graph[u];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f=0;        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for(string v: temp)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if(visited2.count(v) == 0)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visited2.insert(v);    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st.push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    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&lt;&lt; v;    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f=1;    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break;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if(f==0)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st.pop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       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3" name="Rectangle 2">
            <a:hlinkClick r:id="rId3"/>
            <a:extLst>
              <a:ext uri="{FF2B5EF4-FFF2-40B4-BE49-F238E27FC236}">
                <a16:creationId xmlns:a16="http://schemas.microsoft.com/office/drawing/2014/main" id="{ADFEE777-4556-496F-80A5-D0BEB5C03440}"/>
              </a:ext>
            </a:extLst>
          </p:cNvPr>
          <p:cNvSpPr/>
          <p:nvPr/>
        </p:nvSpPr>
        <p:spPr>
          <a:xfrm>
            <a:off x="4370944" y="6492875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https://onlinegdb.com/SyJ-12xJw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139D1A7-3088-4C6C-845C-902129DE3BA7}"/>
              </a:ext>
            </a:extLst>
          </p:cNvPr>
          <p:cNvGrpSpPr/>
          <p:nvPr/>
        </p:nvGrpSpPr>
        <p:grpSpPr>
          <a:xfrm>
            <a:off x="1515558" y="4247906"/>
            <a:ext cx="3162507" cy="2151853"/>
            <a:chOff x="1515558" y="4247906"/>
            <a:chExt cx="3162507" cy="215185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C72E6C3-1509-40CA-80D9-688676A51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15558" y="4247906"/>
              <a:ext cx="3162507" cy="2151853"/>
              <a:chOff x="5833534" y="912535"/>
              <a:chExt cx="3162507" cy="2151853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7253FA6-7F89-4782-949A-E5E919644EAE}"/>
                  </a:ext>
                </a:extLst>
              </p:cNvPr>
              <p:cNvSpPr/>
              <p:nvPr/>
            </p:nvSpPr>
            <p:spPr>
              <a:xfrm>
                <a:off x="6536268" y="1312313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A9DED28-E316-419E-915A-748515AF6078}"/>
                  </a:ext>
                </a:extLst>
              </p:cNvPr>
              <p:cNvSpPr/>
              <p:nvPr/>
            </p:nvSpPr>
            <p:spPr>
              <a:xfrm>
                <a:off x="5833534" y="212936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46EB388F-7476-4735-B134-34160E0A93A2}"/>
                  </a:ext>
                </a:extLst>
              </p:cNvPr>
              <p:cNvSpPr/>
              <p:nvPr/>
            </p:nvSpPr>
            <p:spPr>
              <a:xfrm>
                <a:off x="7958667" y="225001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E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73C040F-4201-420C-8F9E-5C74FBF2E0C0}"/>
                  </a:ext>
                </a:extLst>
              </p:cNvPr>
              <p:cNvSpPr/>
              <p:nvPr/>
            </p:nvSpPr>
            <p:spPr>
              <a:xfrm>
                <a:off x="8538841" y="136004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5FCB60-5488-4E51-81D6-90F1907F2817}"/>
                  </a:ext>
                </a:extLst>
              </p:cNvPr>
              <p:cNvSpPr/>
              <p:nvPr/>
            </p:nvSpPr>
            <p:spPr>
              <a:xfrm>
                <a:off x="6807200" y="2607188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F42F55F6-409D-4DEC-854B-F1B0659195F6}"/>
                  </a:ext>
                </a:extLst>
              </p:cNvPr>
              <p:cNvSpPr/>
              <p:nvPr/>
            </p:nvSpPr>
            <p:spPr>
              <a:xfrm>
                <a:off x="7703887" y="912535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D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6A705F07-2FBF-4F80-A7A3-ADB9470ADADD}"/>
                  </a:ext>
                </a:extLst>
              </p:cNvPr>
              <p:cNvCxnSpPr>
                <a:cxnSpLocks/>
                <a:stCxn id="27" idx="7"/>
                <a:endCxn id="26" idx="3"/>
              </p:cNvCxnSpPr>
              <p:nvPr/>
            </p:nvCxnSpPr>
            <p:spPr>
              <a:xfrm flipV="1">
                <a:off x="6223779" y="1702558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689D4BC7-6897-42DF-81B9-1C341C7030CB}"/>
                  </a:ext>
                </a:extLst>
              </p:cNvPr>
              <p:cNvCxnSpPr>
                <a:cxnSpLocks/>
                <a:endCxn id="30" idx="0"/>
              </p:cNvCxnSpPr>
              <p:nvPr/>
            </p:nvCxnSpPr>
            <p:spPr>
              <a:xfrm flipH="1">
                <a:off x="7035800" y="1360046"/>
                <a:ext cx="803322" cy="124714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F503C561-6F7C-48F4-967C-B43B98965F61}"/>
                  </a:ext>
                </a:extLst>
              </p:cNvPr>
              <p:cNvCxnSpPr>
                <a:cxnSpLocks/>
                <a:stCxn id="28" idx="3"/>
              </p:cNvCxnSpPr>
              <p:nvPr/>
            </p:nvCxnSpPr>
            <p:spPr>
              <a:xfrm flipH="1">
                <a:off x="7274426" y="2640261"/>
                <a:ext cx="751196" cy="18755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A60E4174-4EFE-4A84-B58F-9CE1841EA915}"/>
                  </a:ext>
                </a:extLst>
              </p:cNvPr>
              <p:cNvCxnSpPr>
                <a:cxnSpLocks/>
                <a:endCxn id="31" idx="1"/>
              </p:cNvCxnSpPr>
              <p:nvPr/>
            </p:nvCxnSpPr>
            <p:spPr>
              <a:xfrm flipV="1">
                <a:off x="6977767" y="979490"/>
                <a:ext cx="793075" cy="43209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F15ED87-9BDD-425A-8C0C-49ECE18D02A5}"/>
                  </a:ext>
                </a:extLst>
              </p:cNvPr>
              <p:cNvCxnSpPr>
                <a:cxnSpLocks/>
                <a:endCxn id="29" idx="1"/>
              </p:cNvCxnSpPr>
              <p:nvPr/>
            </p:nvCxnSpPr>
            <p:spPr>
              <a:xfrm>
                <a:off x="8142303" y="1208081"/>
                <a:ext cx="463493" cy="21892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CC1DC2E7-8438-4037-881E-D46DF8AEED38}"/>
                  </a:ext>
                </a:extLst>
              </p:cNvPr>
              <p:cNvCxnSpPr>
                <a:cxnSpLocks/>
                <a:endCxn id="30" idx="1"/>
              </p:cNvCxnSpPr>
              <p:nvPr/>
            </p:nvCxnSpPr>
            <p:spPr>
              <a:xfrm>
                <a:off x="6255996" y="2478616"/>
                <a:ext cx="618159" cy="195527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3E61154-544E-4523-8F6E-44BA64370AEE}"/>
                </a:ext>
              </a:extLst>
            </p:cNvPr>
            <p:cNvCxnSpPr>
              <a:cxnSpLocks/>
              <a:endCxn id="28" idx="7"/>
            </p:cNvCxnSpPr>
            <p:nvPr/>
          </p:nvCxnSpPr>
          <p:spPr>
            <a:xfrm flipH="1">
              <a:off x="4030936" y="5152815"/>
              <a:ext cx="376094" cy="499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BA69E82-7DB5-416C-B492-217EA06C18BE}"/>
              </a:ext>
            </a:extLst>
          </p:cNvPr>
          <p:cNvSpPr txBox="1"/>
          <p:nvPr/>
        </p:nvSpPr>
        <p:spPr>
          <a:xfrm>
            <a:off x="8111987" y="6385154"/>
            <a:ext cx="344658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 Optimize by checking if visited set covered all vertices.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BE72D7D-9A79-4CCA-8E27-940B723FB37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D688CD11-C9AE-40D3-910F-F64620C858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0" descr="Logo COP3530">
              <a:extLst>
                <a:ext uri="{FF2B5EF4-FFF2-40B4-BE49-F238E27FC236}">
                  <a16:creationId xmlns:a16="http://schemas.microsoft.com/office/drawing/2014/main" id="{368BE60F-59B7-4895-84C0-7BCFD6ECD5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469FFA-2418-41EB-A262-B9DC83605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316415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Depth First Search – Modified BFS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CEDC26-307C-4424-B22F-0448CBEF9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78910" y="1583264"/>
            <a:ext cx="5257800" cy="212365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Algorithm for Depth-First Search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Take an arbitrary start vertex, mark it identified, and place it in a stack.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while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the stack is not empty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Take a vertex,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out of the stack and visit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all vertices,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adjacent to this vertex,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	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has not been identified or visited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	            Mark it identified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7.	            Insert vertex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into the stack.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8.        We are now finished visiting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0EB99C-BBFB-4381-9DBF-2C52156C2A80}"/>
              </a:ext>
            </a:extLst>
          </p:cNvPr>
          <p:cNvSpPr/>
          <p:nvPr/>
        </p:nvSpPr>
        <p:spPr>
          <a:xfrm>
            <a:off x="4053354" y="6338986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https://onlinegdb.com/SkNolhlkP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E828D0B-344E-4916-9D19-F33AE3A7D657}"/>
              </a:ext>
            </a:extLst>
          </p:cNvPr>
          <p:cNvGrpSpPr/>
          <p:nvPr/>
        </p:nvGrpSpPr>
        <p:grpSpPr>
          <a:xfrm>
            <a:off x="890847" y="3947027"/>
            <a:ext cx="3162507" cy="2151853"/>
            <a:chOff x="1515558" y="4247906"/>
            <a:chExt cx="3162507" cy="2151853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08E7CF8-99CF-4EDB-BB65-1F6874EF0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15558" y="4247906"/>
              <a:ext cx="3162507" cy="2151853"/>
              <a:chOff x="5833534" y="912535"/>
              <a:chExt cx="3162507" cy="2151853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B487AF89-F998-4BE1-834D-65F68B586D11}"/>
                  </a:ext>
                </a:extLst>
              </p:cNvPr>
              <p:cNvSpPr/>
              <p:nvPr/>
            </p:nvSpPr>
            <p:spPr>
              <a:xfrm>
                <a:off x="6536268" y="1312313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C6FBE56-1D84-4147-8D49-24F799F08AAA}"/>
                  </a:ext>
                </a:extLst>
              </p:cNvPr>
              <p:cNvSpPr/>
              <p:nvPr/>
            </p:nvSpPr>
            <p:spPr>
              <a:xfrm>
                <a:off x="5833534" y="212936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7BF1235-F1F5-4B5B-B1EE-B0D5D1238749}"/>
                  </a:ext>
                </a:extLst>
              </p:cNvPr>
              <p:cNvSpPr/>
              <p:nvPr/>
            </p:nvSpPr>
            <p:spPr>
              <a:xfrm>
                <a:off x="7958667" y="225001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E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27542DF5-FC5C-4830-A6B3-2AB0FCF546A2}"/>
                  </a:ext>
                </a:extLst>
              </p:cNvPr>
              <p:cNvSpPr/>
              <p:nvPr/>
            </p:nvSpPr>
            <p:spPr>
              <a:xfrm>
                <a:off x="8538841" y="136004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683156E-67C1-44E0-A50E-4B1A4AF11BE3}"/>
                  </a:ext>
                </a:extLst>
              </p:cNvPr>
              <p:cNvSpPr/>
              <p:nvPr/>
            </p:nvSpPr>
            <p:spPr>
              <a:xfrm>
                <a:off x="6807200" y="2607188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54D3E00-41AD-480F-A6D8-19A4FD3ACD5C}"/>
                  </a:ext>
                </a:extLst>
              </p:cNvPr>
              <p:cNvSpPr/>
              <p:nvPr/>
            </p:nvSpPr>
            <p:spPr>
              <a:xfrm>
                <a:off x="7703887" y="912535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D</a:t>
                </a:r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BFF32493-035E-4307-A2A1-00B093AA2557}"/>
                  </a:ext>
                </a:extLst>
              </p:cNvPr>
              <p:cNvCxnSpPr>
                <a:cxnSpLocks/>
                <a:stCxn id="28" idx="7"/>
                <a:endCxn id="27" idx="3"/>
              </p:cNvCxnSpPr>
              <p:nvPr/>
            </p:nvCxnSpPr>
            <p:spPr>
              <a:xfrm flipV="1">
                <a:off x="6223779" y="1702558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AB156F77-4F82-46B4-9313-4EEEE53C8580}"/>
                  </a:ext>
                </a:extLst>
              </p:cNvPr>
              <p:cNvCxnSpPr>
                <a:cxnSpLocks/>
                <a:endCxn id="31" idx="0"/>
              </p:cNvCxnSpPr>
              <p:nvPr/>
            </p:nvCxnSpPr>
            <p:spPr>
              <a:xfrm flipH="1">
                <a:off x="7035800" y="1360046"/>
                <a:ext cx="803322" cy="124714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4724F156-D6F3-4B94-89F4-61D3F0122E82}"/>
                  </a:ext>
                </a:extLst>
              </p:cNvPr>
              <p:cNvCxnSpPr>
                <a:cxnSpLocks/>
                <a:stCxn id="29" idx="3"/>
              </p:cNvCxnSpPr>
              <p:nvPr/>
            </p:nvCxnSpPr>
            <p:spPr>
              <a:xfrm flipH="1">
                <a:off x="7274426" y="2640261"/>
                <a:ext cx="751196" cy="18755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EA41F07A-CECB-43EF-893A-C87347C1AD51}"/>
                  </a:ext>
                </a:extLst>
              </p:cNvPr>
              <p:cNvCxnSpPr>
                <a:cxnSpLocks/>
                <a:endCxn id="32" idx="1"/>
              </p:cNvCxnSpPr>
              <p:nvPr/>
            </p:nvCxnSpPr>
            <p:spPr>
              <a:xfrm flipV="1">
                <a:off x="6977767" y="979490"/>
                <a:ext cx="793075" cy="43209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54C365DD-0E2F-4893-8CC5-D9A3CD84CCCC}"/>
                  </a:ext>
                </a:extLst>
              </p:cNvPr>
              <p:cNvCxnSpPr>
                <a:cxnSpLocks/>
                <a:endCxn id="30" idx="1"/>
              </p:cNvCxnSpPr>
              <p:nvPr/>
            </p:nvCxnSpPr>
            <p:spPr>
              <a:xfrm>
                <a:off x="8142303" y="1208081"/>
                <a:ext cx="463493" cy="21892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FCA06B0F-34BD-4548-B66B-2EAC7ABD53D7}"/>
                  </a:ext>
                </a:extLst>
              </p:cNvPr>
              <p:cNvCxnSpPr>
                <a:cxnSpLocks/>
                <a:endCxn id="31" idx="1"/>
              </p:cNvCxnSpPr>
              <p:nvPr/>
            </p:nvCxnSpPr>
            <p:spPr>
              <a:xfrm>
                <a:off x="6255996" y="2478616"/>
                <a:ext cx="618159" cy="195527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CCBD03A-6A68-4E19-9186-9B784A80829F}"/>
                </a:ext>
              </a:extLst>
            </p:cNvPr>
            <p:cNvCxnSpPr>
              <a:cxnSpLocks/>
              <a:endCxn id="29" idx="7"/>
            </p:cNvCxnSpPr>
            <p:nvPr/>
          </p:nvCxnSpPr>
          <p:spPr>
            <a:xfrm flipH="1">
              <a:off x="4030936" y="5152815"/>
              <a:ext cx="376094" cy="499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5C86EEF-6FEB-4D00-8EF9-B23967FB9476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5A232BA4-61E1-4F0C-A42D-E7285195DF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39" descr="Logo COP3530">
              <a:extLst>
                <a:ext uri="{FF2B5EF4-FFF2-40B4-BE49-F238E27FC236}">
                  <a16:creationId xmlns:a16="http://schemas.microsoft.com/office/drawing/2014/main" id="{249C3694-C2CD-45F4-A07A-15BDCC4067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15BBF-EE97-47E1-B14B-307668369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3665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Graphs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0" y="1690688"/>
            <a:ext cx="10128739" cy="58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pic>
        <p:nvPicPr>
          <p:cNvPr id="4" name="Picture 3" descr="RTS Map">
            <a:extLst>
              <a:ext uri="{FF2B5EF4-FFF2-40B4-BE49-F238E27FC236}">
                <a16:creationId xmlns:a16="http://schemas.microsoft.com/office/drawing/2014/main" id="{679C5AF9-CC30-4C2D-A5F5-AAAEEAE74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180" y="2534594"/>
            <a:ext cx="7046721" cy="410204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AD7ABF-BBE6-41C6-8D98-56BF8A815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5CCF8C3-0DAE-4152-BB9F-BFDE873D2B6B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DAC4017-0D29-4B04-B252-DDC0CEB6E5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9ADC248A-DD93-4D25-B599-678BF3F6DC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230230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Depth First Search – Modified BFS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952157E-6DA3-4E16-BB71-67EC49361944}"/>
              </a:ext>
            </a:extLst>
          </p:cNvPr>
          <p:cNvGraphicFramePr>
            <a:graphicFrameLocks noGrp="1"/>
          </p:cNvGraphicFramePr>
          <p:nvPr/>
        </p:nvGraphicFramePr>
        <p:xfrm>
          <a:off x="6425798" y="1604092"/>
          <a:ext cx="378179" cy="44218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62CB2C6-C06F-43D6-B68B-6659CE23E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6803975" y="1604092"/>
          <a:ext cx="3998003" cy="4421823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998003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 source = "A";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std::set&lt;string&gt; visited;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std::stack&lt;string&gt; s;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visited.insert</a:t>
                      </a: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(source);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s.push</a:t>
                      </a: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(source);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&lt;&lt;“DFS: ";    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while(!</a:t>
                      </a:r>
                      <a:r>
                        <a:rPr lang="en-US" sz="1100" kern="1200" baseline="0" dirty="0" err="1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s.empty</a:t>
                      </a:r>
                      <a:r>
                        <a:rPr lang="en-US" sz="1100" kern="1200" baseline="0" dirty="0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 u = </a:t>
                      </a: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s.top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&lt;&lt;u;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s.pop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vector&lt;string&gt; neighbors = graph[u];        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for(string v: neighbors)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if(</a:t>
                      </a: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visited.count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(v)==0)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visited.insert</a:t>
                      </a:r>
                      <a:r>
                        <a:rPr lang="en-US" sz="1100" kern="1200" baseline="0" dirty="0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    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s.push</a:t>
                      </a:r>
                      <a:r>
                        <a:rPr lang="en-US" sz="1100" kern="1200" baseline="0" dirty="0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2CEDC26-307C-4424-B22F-0448CBEF9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78910" y="1583264"/>
            <a:ext cx="5257800" cy="212365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Algorithm for Depth-First Search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Take an arbitrary start vertex, mark it identified, and place it in a stack.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while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the stack is not empty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Take a vertex,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out of the stack and visit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all vertices,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adjacent to this vertex,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	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has not been identified or visited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	            Mark it identified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7.	            Insert vertex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into the stack.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8.        We are now finished visiting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0EB99C-BBFB-4381-9DBF-2C52156C2A80}"/>
              </a:ext>
            </a:extLst>
          </p:cNvPr>
          <p:cNvSpPr/>
          <p:nvPr/>
        </p:nvSpPr>
        <p:spPr>
          <a:xfrm>
            <a:off x="4053354" y="6338986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https://onlinegdb.com/SkNolhlkP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E828D0B-344E-4916-9D19-F33AE3A7D657}"/>
              </a:ext>
            </a:extLst>
          </p:cNvPr>
          <p:cNvGrpSpPr/>
          <p:nvPr/>
        </p:nvGrpSpPr>
        <p:grpSpPr>
          <a:xfrm>
            <a:off x="890847" y="3947027"/>
            <a:ext cx="3162507" cy="2151853"/>
            <a:chOff x="1515558" y="4247906"/>
            <a:chExt cx="3162507" cy="2151853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08E7CF8-99CF-4EDB-BB65-1F6874EF0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15558" y="4247906"/>
              <a:ext cx="3162507" cy="2151853"/>
              <a:chOff x="5833534" y="912535"/>
              <a:chExt cx="3162507" cy="2151853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B487AF89-F998-4BE1-834D-65F68B586D11}"/>
                  </a:ext>
                </a:extLst>
              </p:cNvPr>
              <p:cNvSpPr/>
              <p:nvPr/>
            </p:nvSpPr>
            <p:spPr>
              <a:xfrm>
                <a:off x="6536268" y="1312313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C6FBE56-1D84-4147-8D49-24F799F08AAA}"/>
                  </a:ext>
                </a:extLst>
              </p:cNvPr>
              <p:cNvSpPr/>
              <p:nvPr/>
            </p:nvSpPr>
            <p:spPr>
              <a:xfrm>
                <a:off x="5833534" y="212936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7BF1235-F1F5-4B5B-B1EE-B0D5D1238749}"/>
                  </a:ext>
                </a:extLst>
              </p:cNvPr>
              <p:cNvSpPr/>
              <p:nvPr/>
            </p:nvSpPr>
            <p:spPr>
              <a:xfrm>
                <a:off x="7958667" y="225001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E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27542DF5-FC5C-4830-A6B3-2AB0FCF546A2}"/>
                  </a:ext>
                </a:extLst>
              </p:cNvPr>
              <p:cNvSpPr/>
              <p:nvPr/>
            </p:nvSpPr>
            <p:spPr>
              <a:xfrm>
                <a:off x="8538841" y="136004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683156E-67C1-44E0-A50E-4B1A4AF11BE3}"/>
                  </a:ext>
                </a:extLst>
              </p:cNvPr>
              <p:cNvSpPr/>
              <p:nvPr/>
            </p:nvSpPr>
            <p:spPr>
              <a:xfrm>
                <a:off x="6807200" y="2607188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54D3E00-41AD-480F-A6D8-19A4FD3ACD5C}"/>
                  </a:ext>
                </a:extLst>
              </p:cNvPr>
              <p:cNvSpPr/>
              <p:nvPr/>
            </p:nvSpPr>
            <p:spPr>
              <a:xfrm>
                <a:off x="7703887" y="912535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D</a:t>
                </a:r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BFF32493-035E-4307-A2A1-00B093AA2557}"/>
                  </a:ext>
                </a:extLst>
              </p:cNvPr>
              <p:cNvCxnSpPr>
                <a:cxnSpLocks/>
                <a:stCxn id="28" idx="7"/>
                <a:endCxn id="27" idx="3"/>
              </p:cNvCxnSpPr>
              <p:nvPr/>
            </p:nvCxnSpPr>
            <p:spPr>
              <a:xfrm flipV="1">
                <a:off x="6223779" y="1702558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AB156F77-4F82-46B4-9313-4EEEE53C8580}"/>
                  </a:ext>
                </a:extLst>
              </p:cNvPr>
              <p:cNvCxnSpPr>
                <a:cxnSpLocks/>
                <a:endCxn id="31" idx="0"/>
              </p:cNvCxnSpPr>
              <p:nvPr/>
            </p:nvCxnSpPr>
            <p:spPr>
              <a:xfrm flipH="1">
                <a:off x="7035800" y="1360046"/>
                <a:ext cx="803322" cy="124714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4724F156-D6F3-4B94-89F4-61D3F0122E82}"/>
                  </a:ext>
                </a:extLst>
              </p:cNvPr>
              <p:cNvCxnSpPr>
                <a:cxnSpLocks/>
                <a:stCxn id="29" idx="3"/>
              </p:cNvCxnSpPr>
              <p:nvPr/>
            </p:nvCxnSpPr>
            <p:spPr>
              <a:xfrm flipH="1">
                <a:off x="7274426" y="2640261"/>
                <a:ext cx="751196" cy="18755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EA41F07A-CECB-43EF-893A-C87347C1AD51}"/>
                  </a:ext>
                </a:extLst>
              </p:cNvPr>
              <p:cNvCxnSpPr>
                <a:cxnSpLocks/>
                <a:endCxn id="32" idx="1"/>
              </p:cNvCxnSpPr>
              <p:nvPr/>
            </p:nvCxnSpPr>
            <p:spPr>
              <a:xfrm flipV="1">
                <a:off x="6977767" y="979490"/>
                <a:ext cx="793075" cy="43209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54C365DD-0E2F-4893-8CC5-D9A3CD84CCCC}"/>
                  </a:ext>
                </a:extLst>
              </p:cNvPr>
              <p:cNvCxnSpPr>
                <a:cxnSpLocks/>
                <a:endCxn id="30" idx="1"/>
              </p:cNvCxnSpPr>
              <p:nvPr/>
            </p:nvCxnSpPr>
            <p:spPr>
              <a:xfrm>
                <a:off x="8142303" y="1208081"/>
                <a:ext cx="463493" cy="21892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FCA06B0F-34BD-4548-B66B-2EAC7ABD53D7}"/>
                  </a:ext>
                </a:extLst>
              </p:cNvPr>
              <p:cNvCxnSpPr>
                <a:cxnSpLocks/>
                <a:endCxn id="31" idx="1"/>
              </p:cNvCxnSpPr>
              <p:nvPr/>
            </p:nvCxnSpPr>
            <p:spPr>
              <a:xfrm>
                <a:off x="6255996" y="2478616"/>
                <a:ext cx="618159" cy="195527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CCBD03A-6A68-4E19-9186-9B784A80829F}"/>
                </a:ext>
              </a:extLst>
            </p:cNvPr>
            <p:cNvCxnSpPr>
              <a:cxnSpLocks/>
              <a:endCxn id="29" idx="7"/>
            </p:cNvCxnSpPr>
            <p:nvPr/>
          </p:nvCxnSpPr>
          <p:spPr>
            <a:xfrm flipH="1">
              <a:off x="4030936" y="5152815"/>
              <a:ext cx="376094" cy="499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DBC671-5F1B-46BB-88A7-C287CFAC132D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F3D699AF-9FF2-49FB-AFE7-C28FF08A1F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39" descr="Logo COP3530">
              <a:extLst>
                <a:ext uri="{FF2B5EF4-FFF2-40B4-BE49-F238E27FC236}">
                  <a16:creationId xmlns:a16="http://schemas.microsoft.com/office/drawing/2014/main" id="{DB223DCB-2F25-4D5E-9662-CF6A4A2C5E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C951AD-A7EE-41AB-A5FA-173877B54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890377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              BFS          vs          DFS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952157E-6DA3-4E16-BB71-67EC49361944}"/>
              </a:ext>
            </a:extLst>
          </p:cNvPr>
          <p:cNvGraphicFramePr>
            <a:graphicFrameLocks noGrp="1"/>
          </p:cNvGraphicFramePr>
          <p:nvPr/>
        </p:nvGraphicFramePr>
        <p:xfrm>
          <a:off x="6837780" y="1690688"/>
          <a:ext cx="378179" cy="44218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62CB2C6-C06F-43D6-B68B-6659CE23E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7215957" y="1690688"/>
          <a:ext cx="3998003" cy="4421823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998003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 source = "A";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std::set&lt;string&gt; visited;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std::stack&lt;string&gt; s;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visited.insert</a:t>
                      </a: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(source);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s.push</a:t>
                      </a: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(source);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&lt;&lt;“DFS: ";    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while(!</a:t>
                      </a:r>
                      <a:r>
                        <a:rPr lang="en-US" sz="1100" kern="1200" baseline="0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</a:t>
                      </a:r>
                      <a:r>
                        <a:rPr lang="en-US" sz="1100" kern="1200" baseline="0" dirty="0" err="1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empty</a:t>
                      </a:r>
                      <a:r>
                        <a:rPr lang="en-US" sz="1100" kern="1200" baseline="0" dirty="0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 u = </a:t>
                      </a: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s.top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&lt;&lt;u;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s.pop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vector&lt;string&gt; neighbors = graph[u];        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for(string v: neighbors)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if(</a:t>
                      </a: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visited.count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(v)==0)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visited.insert</a:t>
                      </a:r>
                      <a:r>
                        <a:rPr lang="en-US" sz="1100" kern="1200" baseline="0" dirty="0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    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s.push</a:t>
                      </a:r>
                      <a:r>
                        <a:rPr lang="en-US" sz="1100" kern="1200" baseline="0" dirty="0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22B6C1F-BA29-402D-85C0-48D7AFBC5041}"/>
              </a:ext>
            </a:extLst>
          </p:cNvPr>
          <p:cNvGraphicFramePr>
            <a:graphicFrameLocks noGrp="1"/>
          </p:cNvGraphicFramePr>
          <p:nvPr/>
        </p:nvGraphicFramePr>
        <p:xfrm>
          <a:off x="1513504" y="1687592"/>
          <a:ext cx="378179" cy="44218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6788F24-DDB6-4257-9DCF-A761FB333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891682" y="1687592"/>
          <a:ext cx="3969344" cy="4421823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9693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 source = "A";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std::set&lt;string&gt; visited;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std::queue&lt;string&gt; q;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visited.insert</a:t>
                      </a: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(source);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q.push</a:t>
                      </a: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(source);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&lt;&lt;"BFS: ";    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while(!</a:t>
                      </a:r>
                      <a:r>
                        <a:rPr lang="en-US" sz="1100" kern="1200" baseline="0" dirty="0" err="1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q.empty</a:t>
                      </a:r>
                      <a:r>
                        <a:rPr lang="en-US" sz="1100" kern="1200" baseline="0" dirty="0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 u = </a:t>
                      </a: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q.front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&lt;&lt;u;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q.pop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vector&lt;string&gt; neighbors = graph[u];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for(string v: neighbors)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if(</a:t>
                      </a: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visited.count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(v)==0)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visited.insert</a:t>
                      </a:r>
                      <a:r>
                        <a:rPr lang="en-US" sz="1100" kern="1200" baseline="0" dirty="0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    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q.push</a:t>
                      </a:r>
                      <a:r>
                        <a:rPr lang="en-US" sz="1100" kern="1200" baseline="0" dirty="0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EFFE343-9CA6-4D34-BAC5-0FC2B963EB11}"/>
              </a:ext>
            </a:extLst>
          </p:cNvPr>
          <p:cNvSpPr txBox="1"/>
          <p:nvPr/>
        </p:nvSpPr>
        <p:spPr>
          <a:xfrm>
            <a:off x="4119825" y="6308209"/>
            <a:ext cx="4286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Theoretical Complexity: O(V+E)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B6376F0-F271-4A87-BFEC-AF3952EF954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7541419-ED5B-4734-882B-C46261F1EC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CB14A052-195D-4BB1-8979-ACAA1D0E16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13B8AE-3BFE-4772-98C6-10980B60F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234926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 err="1">
                <a:solidFill>
                  <a:prstClr val="white"/>
                </a:solidFill>
                <a:latin typeface="Gotham Bold" pitchFamily="50" charset="0"/>
              </a:rPr>
              <a:t>Mentimeter</a:t>
            </a:r>
            <a:endParaRPr lang="en-US" dirty="0">
              <a:solidFill>
                <a:prstClr val="white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13E4E4-0770-4932-87E3-F9E901561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826D088-B13C-40AB-B974-A129D696BA5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B4F0FEC-98B2-463A-8B56-32AC9BE61F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AC11DADB-C261-4AB9-8BDC-6B48A3C97D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pic>
        <p:nvPicPr>
          <p:cNvPr id="9" name="Picture 8" descr="Qr code&#10;&#10;Description automatically generated">
            <a:extLst>
              <a:ext uri="{FF2B5EF4-FFF2-40B4-BE49-F238E27FC236}">
                <a16:creationId xmlns:a16="http://schemas.microsoft.com/office/drawing/2014/main" id="{8FD22514-D8E1-41D4-98DB-DC8359EF6A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711" y="1534815"/>
            <a:ext cx="4346489" cy="434648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89573A4-0DDF-4C96-BDBE-E2A0B55C403A}"/>
              </a:ext>
            </a:extLst>
          </p:cNvPr>
          <p:cNvSpPr txBox="1"/>
          <p:nvPr/>
        </p:nvSpPr>
        <p:spPr>
          <a:xfrm>
            <a:off x="1526514" y="3193564"/>
            <a:ext cx="60943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0" dirty="0">
                <a:solidFill>
                  <a:srgbClr val="EB6E19"/>
                </a:solidFill>
                <a:effectLst/>
                <a:latin typeface="Gotham Bold" pitchFamily="50" charset="0"/>
              </a:rPr>
              <a:t>3357 6251</a:t>
            </a:r>
            <a:endParaRPr lang="en-US" sz="3600" dirty="0">
              <a:solidFill>
                <a:srgbClr val="EB6E19"/>
              </a:solidFill>
              <a:latin typeface="Gotham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80559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041" y="2666197"/>
            <a:ext cx="5170715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CA8AFC-C8F7-42FE-9300-96D42786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73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2986829-B503-47C4-99C8-072195FD1079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7A11149-CBE4-4C2D-A09B-5E7BC5C9A0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FBA79F5C-C0A0-4CD6-8844-62E1D582FD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780100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068"/>
            <a:ext cx="10515600" cy="1325563"/>
          </a:xfrm>
        </p:spPr>
        <p:txBody>
          <a:bodyPr>
            <a:noAutofit/>
          </a:bodyPr>
          <a:lstStyle/>
          <a:p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sz="3600" dirty="0">
                <a:solidFill>
                  <a:srgbClr val="00B0F0"/>
                </a:solidFill>
                <a:latin typeface="Gotham Bold" pitchFamily="50" charset="0"/>
              </a:rPr>
              <a:t>Stepik 10.2.1: </a:t>
            </a:r>
            <a:br>
              <a:rPr lang="en-US" sz="2000" dirty="0">
                <a:solidFill>
                  <a:srgbClr val="00B0F0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rgbClr val="00B0F0"/>
                </a:solidFill>
                <a:latin typeface="Gotham Bold" pitchFamily="50" charset="0"/>
              </a:rPr>
            </a:br>
            <a:r>
              <a:rPr lang="en-US" sz="2000" dirty="0">
                <a:solidFill>
                  <a:schemeClr val="bg1"/>
                </a:solidFill>
                <a:latin typeface="Gotham Bold" pitchFamily="50" charset="0"/>
              </a:rPr>
              <a:t>Implement an unordered set (a container for unique members) for integers in C++. </a:t>
            </a: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endParaRPr lang="en-US" sz="2000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26BCED-A806-4537-83B7-28EAE7180D78}"/>
              </a:ext>
            </a:extLst>
          </p:cNvPr>
          <p:cNvGrpSpPr/>
          <p:nvPr/>
        </p:nvGrpSpPr>
        <p:grpSpPr>
          <a:xfrm>
            <a:off x="1739345" y="553068"/>
            <a:ext cx="10717958" cy="1908215"/>
            <a:chOff x="1474042" y="2318082"/>
            <a:chExt cx="10717958" cy="190821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3C6A8AF-E67B-462C-9877-486FEC20D909}"/>
                </a:ext>
              </a:extLst>
            </p:cNvPr>
            <p:cNvSpPr/>
            <p:nvPr/>
          </p:nvSpPr>
          <p:spPr>
            <a:xfrm>
              <a:off x="1474042" y="2318082"/>
              <a:ext cx="10717958" cy="19082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endParaRPr lang="en-US" sz="20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lvl="0">
                <a:defRPr/>
              </a:pPr>
              <a:endParaRPr lang="en-US" sz="20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lvl="0">
                <a:defRPr/>
              </a:pPr>
              <a:endParaRPr lang="en-US" sz="20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lvl="0">
                <a:defRPr/>
              </a:pPr>
              <a:endParaRPr lang="en-US" sz="20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lvl="0">
                <a:defRPr/>
              </a:pPr>
              <a:r>
                <a:rPr lang="en-US" sz="20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8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0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Data -&gt; Hash Function -&gt; Hash Code -&gt; Reduce -&gt; Index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ED823A8-1E45-450B-A86A-E39077741A12}"/>
                </a:ext>
              </a:extLst>
            </p:cNvPr>
            <p:cNvSpPr txBox="1"/>
            <p:nvPr/>
          </p:nvSpPr>
          <p:spPr>
            <a:xfrm>
              <a:off x="2927420" y="3537021"/>
              <a:ext cx="1979525" cy="401934"/>
            </a:xfrm>
            <a:prstGeom prst="rect">
              <a:avLst/>
            </a:prstGeom>
            <a:noFill/>
            <a:ln>
              <a:solidFill>
                <a:srgbClr val="00DA63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A09AF3D-B210-4299-8BD3-3E11E2FA9BD5}"/>
                </a:ext>
              </a:extLst>
            </p:cNvPr>
            <p:cNvSpPr txBox="1"/>
            <p:nvPr/>
          </p:nvSpPr>
          <p:spPr>
            <a:xfrm>
              <a:off x="7129306" y="3537021"/>
              <a:ext cx="1013209" cy="401934"/>
            </a:xfrm>
            <a:prstGeom prst="rect">
              <a:avLst/>
            </a:prstGeom>
            <a:noFill/>
            <a:ln>
              <a:solidFill>
                <a:srgbClr val="EB6E19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D5DFC8-C808-4E68-8B82-F2FD9DA44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74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F0621B8-7B89-444D-AAFE-F60A1CF84862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F4BA8C8-85B9-4C8F-A80A-AC4D551639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C99C1C46-4323-454C-A032-6C8EACAB78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160758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068"/>
            <a:ext cx="10515600" cy="1325563"/>
          </a:xfrm>
        </p:spPr>
        <p:txBody>
          <a:bodyPr>
            <a:noAutofit/>
          </a:bodyPr>
          <a:lstStyle/>
          <a:p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sz="3600" dirty="0">
                <a:solidFill>
                  <a:srgbClr val="00B0F0"/>
                </a:solidFill>
                <a:latin typeface="Gotham Bold" pitchFamily="50" charset="0"/>
              </a:rPr>
              <a:t>Stepik 10.2.1: </a:t>
            </a:r>
            <a:br>
              <a:rPr lang="en-US" sz="2000" dirty="0">
                <a:solidFill>
                  <a:srgbClr val="00B0F0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rgbClr val="00B0F0"/>
                </a:solidFill>
                <a:latin typeface="Gotham Bold" pitchFamily="50" charset="0"/>
              </a:rPr>
            </a:br>
            <a:r>
              <a:rPr lang="en-US" sz="2000" dirty="0">
                <a:solidFill>
                  <a:schemeClr val="bg1"/>
                </a:solidFill>
                <a:latin typeface="Gotham Bold" pitchFamily="50" charset="0"/>
              </a:rPr>
              <a:t>Implement an unordered set (a container for unique members) for integers in C++. </a:t>
            </a: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endParaRPr lang="en-US" sz="2000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5483AF-90B3-4808-86AD-9BB8F4CA3198}"/>
              </a:ext>
            </a:extLst>
          </p:cNvPr>
          <p:cNvGrpSpPr/>
          <p:nvPr/>
        </p:nvGrpSpPr>
        <p:grpSpPr>
          <a:xfrm>
            <a:off x="838200" y="2385445"/>
            <a:ext cx="6260124" cy="4578220"/>
            <a:chOff x="984739" y="1019342"/>
            <a:chExt cx="6260124" cy="457822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B32EC67-8F9B-41A0-AA43-A60C36FBFC1F}"/>
                </a:ext>
              </a:extLst>
            </p:cNvPr>
            <p:cNvSpPr txBox="1"/>
            <p:nvPr/>
          </p:nvSpPr>
          <p:spPr>
            <a:xfrm>
              <a:off x="984739" y="1215850"/>
              <a:ext cx="3185328" cy="4381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class </a:t>
              </a:r>
              <a:r>
                <a:rPr lang="en-US" sz="1100" dirty="0" err="1">
                  <a:solidFill>
                    <a:srgbClr val="EB6E19"/>
                  </a:solidFill>
                  <a:latin typeface="Consolas" panose="020B0609020204030204" pitchFamily="49" charset="0"/>
                </a:rPr>
                <a:t>unorderedSet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{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private: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public: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100" dirty="0" err="1">
                  <a:solidFill>
                    <a:srgbClr val="EB6E19"/>
                  </a:solidFill>
                  <a:latin typeface="Consolas" panose="020B0609020204030204" pitchFamily="49" charset="0"/>
                </a:rPr>
                <a:t>unorderedSet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()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{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void </a:t>
              </a:r>
              <a:r>
                <a:rPr lang="en-US" sz="11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insert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(int </a:t>
              </a:r>
              <a:r>
                <a:rPr lang="en-US" sz="110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val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)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{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</a:t>
              </a:r>
              <a:endParaRPr lang="en-US" sz="11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C12B657-DB09-47A1-BF26-011B7BD76735}"/>
                </a:ext>
              </a:extLst>
            </p:cNvPr>
            <p:cNvSpPr txBox="1"/>
            <p:nvPr/>
          </p:nvSpPr>
          <p:spPr>
            <a:xfrm>
              <a:off x="4481565" y="1019342"/>
              <a:ext cx="2763298" cy="4381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bool </a:t>
              </a:r>
              <a:r>
                <a:rPr lang="en-US" sz="11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has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(int </a:t>
              </a:r>
              <a:r>
                <a:rPr lang="en-US" sz="110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val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)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{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    return false;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void </a:t>
              </a:r>
              <a:r>
                <a:rPr lang="en-US" sz="11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rem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(int </a:t>
              </a:r>
              <a:r>
                <a:rPr lang="en-US" sz="110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val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)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{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int </a:t>
              </a:r>
              <a:r>
                <a:rPr lang="en-US" sz="11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size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()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{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    return 0;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};</a:t>
              </a:r>
            </a:p>
            <a:p>
              <a:pPr>
                <a:lnSpc>
                  <a:spcPct val="150000"/>
                </a:lnSpc>
              </a:pPr>
              <a:endParaRPr lang="en-US" sz="11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62F1738-ADAA-4EEC-AE5A-082C3E6C0346}"/>
              </a:ext>
            </a:extLst>
          </p:cNvPr>
          <p:cNvGrpSpPr/>
          <p:nvPr/>
        </p:nvGrpSpPr>
        <p:grpSpPr>
          <a:xfrm>
            <a:off x="1739345" y="553068"/>
            <a:ext cx="10717958" cy="1908215"/>
            <a:chOff x="1474042" y="2318082"/>
            <a:chExt cx="10717958" cy="190821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4D68CD0-2833-4687-8F68-B4AA373FBDD2}"/>
                </a:ext>
              </a:extLst>
            </p:cNvPr>
            <p:cNvSpPr/>
            <p:nvPr/>
          </p:nvSpPr>
          <p:spPr>
            <a:xfrm>
              <a:off x="1474042" y="2318082"/>
              <a:ext cx="10717958" cy="19082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endParaRPr lang="en-US" sz="20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lvl="0">
                <a:defRPr/>
              </a:pPr>
              <a:endParaRPr lang="en-US" sz="20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lvl="0">
                <a:defRPr/>
              </a:pPr>
              <a:endParaRPr lang="en-US" sz="20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lvl="0">
                <a:defRPr/>
              </a:pPr>
              <a:endParaRPr lang="en-US" sz="20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lvl="0">
                <a:defRPr/>
              </a:pPr>
              <a:r>
                <a:rPr lang="en-US" sz="20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8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0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Data -&gt; Hash Function -&gt; Hash Code -&gt; Reduce -&gt; Index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4F926E3-36A5-4E7A-B365-772749E2C499}"/>
                </a:ext>
              </a:extLst>
            </p:cNvPr>
            <p:cNvSpPr txBox="1"/>
            <p:nvPr/>
          </p:nvSpPr>
          <p:spPr>
            <a:xfrm>
              <a:off x="2927420" y="3537021"/>
              <a:ext cx="1979525" cy="401934"/>
            </a:xfrm>
            <a:prstGeom prst="rect">
              <a:avLst/>
            </a:prstGeom>
            <a:noFill/>
            <a:ln>
              <a:solidFill>
                <a:srgbClr val="00DA63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0B0D0F-358F-4A30-9D8C-967105433E89}"/>
                </a:ext>
              </a:extLst>
            </p:cNvPr>
            <p:cNvSpPr txBox="1"/>
            <p:nvPr/>
          </p:nvSpPr>
          <p:spPr>
            <a:xfrm>
              <a:off x="7129306" y="3537021"/>
              <a:ext cx="1013209" cy="401934"/>
            </a:xfrm>
            <a:prstGeom prst="rect">
              <a:avLst/>
            </a:prstGeom>
            <a:noFill/>
            <a:ln>
              <a:solidFill>
                <a:srgbClr val="EB6E19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0F38F71-37E1-47B8-9532-DEFABC510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75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D73EE1E-4BB3-4D01-B857-2403EBA85B9B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E64E6FB-40DA-41D1-B163-AF36EE6878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1F59E0C2-41C1-421F-B672-F4328E4F2F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337933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068"/>
            <a:ext cx="10515600" cy="1325563"/>
          </a:xfrm>
        </p:spPr>
        <p:txBody>
          <a:bodyPr>
            <a:noAutofit/>
          </a:bodyPr>
          <a:lstStyle/>
          <a:p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sz="3600" dirty="0">
                <a:solidFill>
                  <a:srgbClr val="00B0F0"/>
                </a:solidFill>
                <a:latin typeface="Gotham Bold" pitchFamily="50" charset="0"/>
              </a:rPr>
              <a:t>Stepik 10.2.1: </a:t>
            </a:r>
            <a:br>
              <a:rPr lang="en-US" sz="2000" dirty="0">
                <a:solidFill>
                  <a:srgbClr val="00B0F0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rgbClr val="00B0F0"/>
                </a:solidFill>
                <a:latin typeface="Gotham Bold" pitchFamily="50" charset="0"/>
              </a:rPr>
            </a:br>
            <a:r>
              <a:rPr lang="en-US" sz="2000" dirty="0">
                <a:solidFill>
                  <a:schemeClr val="bg1"/>
                </a:solidFill>
                <a:latin typeface="Gotham Bold" pitchFamily="50" charset="0"/>
              </a:rPr>
              <a:t>Implement an unordered set (a container for unique members) for integers in C++. </a:t>
            </a: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endParaRPr lang="en-US" sz="2000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5483AF-90B3-4808-86AD-9BB8F4CA3198}"/>
              </a:ext>
            </a:extLst>
          </p:cNvPr>
          <p:cNvGrpSpPr/>
          <p:nvPr/>
        </p:nvGrpSpPr>
        <p:grpSpPr>
          <a:xfrm>
            <a:off x="838200" y="2385445"/>
            <a:ext cx="6260124" cy="4578220"/>
            <a:chOff x="984739" y="1019342"/>
            <a:chExt cx="6260124" cy="457822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B32EC67-8F9B-41A0-AA43-A60C36FBFC1F}"/>
                </a:ext>
              </a:extLst>
            </p:cNvPr>
            <p:cNvSpPr txBox="1"/>
            <p:nvPr/>
          </p:nvSpPr>
          <p:spPr>
            <a:xfrm>
              <a:off x="984739" y="1215850"/>
              <a:ext cx="3185328" cy="4381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class </a:t>
              </a:r>
              <a:r>
                <a:rPr lang="en-US" sz="1100" dirty="0" err="1">
                  <a:solidFill>
                    <a:srgbClr val="EB6E19"/>
                  </a:solidFill>
                  <a:latin typeface="Consolas" panose="020B0609020204030204" pitchFamily="49" charset="0"/>
                </a:rPr>
                <a:t>unorderedSet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{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private: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public: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100" dirty="0" err="1">
                  <a:solidFill>
                    <a:srgbClr val="EB6E19"/>
                  </a:solidFill>
                  <a:latin typeface="Consolas" panose="020B0609020204030204" pitchFamily="49" charset="0"/>
                </a:rPr>
                <a:t>unorderedSet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()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{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void </a:t>
              </a:r>
              <a:r>
                <a:rPr lang="en-US" sz="11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insert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(int </a:t>
              </a:r>
              <a:r>
                <a:rPr lang="en-US" sz="110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val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)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{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</a:t>
              </a:r>
              <a:endParaRPr lang="en-US" sz="11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C12B657-DB09-47A1-BF26-011B7BD76735}"/>
                </a:ext>
              </a:extLst>
            </p:cNvPr>
            <p:cNvSpPr txBox="1"/>
            <p:nvPr/>
          </p:nvSpPr>
          <p:spPr>
            <a:xfrm>
              <a:off x="4481565" y="1019342"/>
              <a:ext cx="2763298" cy="4381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bool </a:t>
              </a:r>
              <a:r>
                <a:rPr lang="en-US" sz="11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has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(int </a:t>
              </a:r>
              <a:r>
                <a:rPr lang="en-US" sz="110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val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)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{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    return false;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void </a:t>
              </a:r>
              <a:r>
                <a:rPr lang="en-US" sz="11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rem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(int </a:t>
              </a:r>
              <a:r>
                <a:rPr lang="en-US" sz="110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val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)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{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int </a:t>
              </a:r>
              <a:r>
                <a:rPr lang="en-US" sz="11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size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()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{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    return 0;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};</a:t>
              </a:r>
            </a:p>
            <a:p>
              <a:pPr>
                <a:lnSpc>
                  <a:spcPct val="150000"/>
                </a:lnSpc>
              </a:pPr>
              <a:endParaRPr lang="en-US" sz="11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62F1738-ADAA-4EEC-AE5A-082C3E6C0346}"/>
              </a:ext>
            </a:extLst>
          </p:cNvPr>
          <p:cNvGrpSpPr/>
          <p:nvPr/>
        </p:nvGrpSpPr>
        <p:grpSpPr>
          <a:xfrm>
            <a:off x="1739345" y="553068"/>
            <a:ext cx="10717958" cy="1908215"/>
            <a:chOff x="1474042" y="2318082"/>
            <a:chExt cx="10717958" cy="190821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4D68CD0-2833-4687-8F68-B4AA373FBDD2}"/>
                </a:ext>
              </a:extLst>
            </p:cNvPr>
            <p:cNvSpPr/>
            <p:nvPr/>
          </p:nvSpPr>
          <p:spPr>
            <a:xfrm>
              <a:off x="1474042" y="2318082"/>
              <a:ext cx="10717958" cy="19082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endParaRPr lang="en-US" sz="20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lvl="0">
                <a:defRPr/>
              </a:pPr>
              <a:endParaRPr lang="en-US" sz="20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lvl="0">
                <a:defRPr/>
              </a:pPr>
              <a:endParaRPr lang="en-US" sz="20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lvl="0">
                <a:defRPr/>
              </a:pPr>
              <a:endParaRPr lang="en-US" sz="20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lvl="0">
                <a:defRPr/>
              </a:pPr>
              <a:r>
                <a:rPr lang="en-US" sz="20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8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0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Data -&gt; Hash Function -&gt; Hash Code -&gt; Reduce -&gt; Index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4F926E3-36A5-4E7A-B365-772749E2C499}"/>
                </a:ext>
              </a:extLst>
            </p:cNvPr>
            <p:cNvSpPr txBox="1"/>
            <p:nvPr/>
          </p:nvSpPr>
          <p:spPr>
            <a:xfrm>
              <a:off x="2927420" y="3537021"/>
              <a:ext cx="1979525" cy="401934"/>
            </a:xfrm>
            <a:prstGeom prst="rect">
              <a:avLst/>
            </a:prstGeom>
            <a:noFill/>
            <a:ln>
              <a:solidFill>
                <a:srgbClr val="00DA63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0B0D0F-358F-4A30-9D8C-967105433E89}"/>
                </a:ext>
              </a:extLst>
            </p:cNvPr>
            <p:cNvSpPr txBox="1"/>
            <p:nvPr/>
          </p:nvSpPr>
          <p:spPr>
            <a:xfrm>
              <a:off x="7129306" y="3537021"/>
              <a:ext cx="1013209" cy="401934"/>
            </a:xfrm>
            <a:prstGeom prst="rect">
              <a:avLst/>
            </a:prstGeom>
            <a:noFill/>
            <a:ln>
              <a:solidFill>
                <a:srgbClr val="EB6E19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0D5A8C1-0A50-4F7A-BFEE-96FB8E95ACB2}"/>
              </a:ext>
            </a:extLst>
          </p:cNvPr>
          <p:cNvSpPr txBox="1"/>
          <p:nvPr/>
        </p:nvSpPr>
        <p:spPr>
          <a:xfrm>
            <a:off x="8201824" y="2931215"/>
            <a:ext cx="362508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Define a size variable and a data structure to store the table</a:t>
            </a:r>
          </a:p>
          <a:p>
            <a:pPr marL="228600" indent="-228600"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Define a hash function: 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https://onlinegdb.com/BJ9I5ILNd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  <a:p>
            <a:pPr marL="228600" indent="-228600"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8600" indent="-228600"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064A13B-3334-4DA8-AD47-F5204B64F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76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CFAB383-6610-4E2F-96F5-9C14889CF3ED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DF359E2-9DDC-4A30-B7C5-38F2AA8A05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F0C48617-CF04-4260-B9F8-CBCA1D82A6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343807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068"/>
            <a:ext cx="10515600" cy="1325563"/>
          </a:xfrm>
        </p:spPr>
        <p:txBody>
          <a:bodyPr>
            <a:noAutofit/>
          </a:bodyPr>
          <a:lstStyle/>
          <a:p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sz="3600" dirty="0">
                <a:solidFill>
                  <a:srgbClr val="00B0F0"/>
                </a:solidFill>
                <a:latin typeface="Gotham Bold" pitchFamily="50" charset="0"/>
              </a:rPr>
              <a:t>Stepik 10.2.1: </a:t>
            </a:r>
            <a:br>
              <a:rPr lang="en-US" sz="2000" dirty="0">
                <a:solidFill>
                  <a:srgbClr val="00B0F0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rgbClr val="00B0F0"/>
                </a:solidFill>
                <a:latin typeface="Gotham Bold" pitchFamily="50" charset="0"/>
              </a:rPr>
            </a:br>
            <a:r>
              <a:rPr lang="en-US" sz="2000" dirty="0">
                <a:solidFill>
                  <a:schemeClr val="bg1"/>
                </a:solidFill>
                <a:latin typeface="Gotham Bold" pitchFamily="50" charset="0"/>
              </a:rPr>
              <a:t>Implement an unordered set (a container for unique members) for integers in C++. </a:t>
            </a: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endParaRPr lang="en-US" sz="2000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5483AF-90B3-4808-86AD-9BB8F4CA3198}"/>
              </a:ext>
            </a:extLst>
          </p:cNvPr>
          <p:cNvGrpSpPr/>
          <p:nvPr/>
        </p:nvGrpSpPr>
        <p:grpSpPr>
          <a:xfrm>
            <a:off x="838200" y="2385445"/>
            <a:ext cx="6260124" cy="4578220"/>
            <a:chOff x="984739" y="1019342"/>
            <a:chExt cx="6260124" cy="457822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B32EC67-8F9B-41A0-AA43-A60C36FBFC1F}"/>
                </a:ext>
              </a:extLst>
            </p:cNvPr>
            <p:cNvSpPr txBox="1"/>
            <p:nvPr/>
          </p:nvSpPr>
          <p:spPr>
            <a:xfrm>
              <a:off x="984739" y="1215850"/>
              <a:ext cx="3185328" cy="4381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class </a:t>
              </a:r>
              <a:r>
                <a:rPr lang="en-US" sz="1100" dirty="0" err="1">
                  <a:solidFill>
                    <a:srgbClr val="EB6E19"/>
                  </a:solidFill>
                  <a:latin typeface="Consolas" panose="020B0609020204030204" pitchFamily="49" charset="0"/>
                </a:rPr>
                <a:t>unorderedSet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{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private: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public: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100" dirty="0" err="1">
                  <a:solidFill>
                    <a:srgbClr val="EB6E19"/>
                  </a:solidFill>
                  <a:latin typeface="Consolas" panose="020B0609020204030204" pitchFamily="49" charset="0"/>
                </a:rPr>
                <a:t>unorderedSet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()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{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void </a:t>
              </a:r>
              <a:r>
                <a:rPr lang="en-US" sz="11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insert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(int </a:t>
              </a:r>
              <a:r>
                <a:rPr lang="en-US" sz="110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val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)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{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</a:t>
              </a:r>
              <a:endParaRPr lang="en-US" sz="11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C12B657-DB09-47A1-BF26-011B7BD76735}"/>
                </a:ext>
              </a:extLst>
            </p:cNvPr>
            <p:cNvSpPr txBox="1"/>
            <p:nvPr/>
          </p:nvSpPr>
          <p:spPr>
            <a:xfrm>
              <a:off x="4481565" y="1019342"/>
              <a:ext cx="2763298" cy="4381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bool </a:t>
              </a:r>
              <a:r>
                <a:rPr lang="en-US" sz="11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has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(int </a:t>
              </a:r>
              <a:r>
                <a:rPr lang="en-US" sz="110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val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)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{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    return false;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void </a:t>
              </a:r>
              <a:r>
                <a:rPr lang="en-US" sz="11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rem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(int </a:t>
              </a:r>
              <a:r>
                <a:rPr lang="en-US" sz="110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val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)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{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int </a:t>
              </a:r>
              <a:r>
                <a:rPr lang="en-US" sz="11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size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()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{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    return 0;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};</a:t>
              </a:r>
            </a:p>
            <a:p>
              <a:pPr>
                <a:lnSpc>
                  <a:spcPct val="150000"/>
                </a:lnSpc>
              </a:pPr>
              <a:endParaRPr lang="en-US" sz="11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62F1738-ADAA-4EEC-AE5A-082C3E6C0346}"/>
              </a:ext>
            </a:extLst>
          </p:cNvPr>
          <p:cNvGrpSpPr/>
          <p:nvPr/>
        </p:nvGrpSpPr>
        <p:grpSpPr>
          <a:xfrm>
            <a:off x="1739345" y="553068"/>
            <a:ext cx="10717958" cy="1908215"/>
            <a:chOff x="1474042" y="2318082"/>
            <a:chExt cx="10717958" cy="190821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4D68CD0-2833-4687-8F68-B4AA373FBDD2}"/>
                </a:ext>
              </a:extLst>
            </p:cNvPr>
            <p:cNvSpPr/>
            <p:nvPr/>
          </p:nvSpPr>
          <p:spPr>
            <a:xfrm>
              <a:off x="1474042" y="2318082"/>
              <a:ext cx="10717958" cy="19082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endParaRPr lang="en-US" sz="20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lvl="0">
                <a:defRPr/>
              </a:pPr>
              <a:endParaRPr lang="en-US" sz="20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lvl="0">
                <a:defRPr/>
              </a:pPr>
              <a:endParaRPr lang="en-US" sz="20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lvl="0">
                <a:defRPr/>
              </a:pPr>
              <a:endParaRPr lang="en-US" sz="20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lvl="0">
                <a:defRPr/>
              </a:pPr>
              <a:r>
                <a:rPr lang="en-US" sz="20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8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0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Data -&gt; Hash Function -&gt; Hash Code -&gt; Reduce -&gt; Index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4F926E3-36A5-4E7A-B365-772749E2C499}"/>
                </a:ext>
              </a:extLst>
            </p:cNvPr>
            <p:cNvSpPr txBox="1"/>
            <p:nvPr/>
          </p:nvSpPr>
          <p:spPr>
            <a:xfrm>
              <a:off x="2927420" y="3537021"/>
              <a:ext cx="1979525" cy="401934"/>
            </a:xfrm>
            <a:prstGeom prst="rect">
              <a:avLst/>
            </a:prstGeom>
            <a:noFill/>
            <a:ln>
              <a:solidFill>
                <a:srgbClr val="00DA63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0B0D0F-358F-4A30-9D8C-967105433E89}"/>
                </a:ext>
              </a:extLst>
            </p:cNvPr>
            <p:cNvSpPr txBox="1"/>
            <p:nvPr/>
          </p:nvSpPr>
          <p:spPr>
            <a:xfrm>
              <a:off x="7129306" y="3537021"/>
              <a:ext cx="1013209" cy="401934"/>
            </a:xfrm>
            <a:prstGeom prst="rect">
              <a:avLst/>
            </a:prstGeom>
            <a:noFill/>
            <a:ln>
              <a:solidFill>
                <a:srgbClr val="EB6E19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304F2A3-DB03-4F36-AD13-2327BBDAB716}"/>
              </a:ext>
            </a:extLst>
          </p:cNvPr>
          <p:cNvSpPr txBox="1"/>
          <p:nvPr/>
        </p:nvSpPr>
        <p:spPr>
          <a:xfrm>
            <a:off x="8201824" y="2931215"/>
            <a:ext cx="362508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Define a size variable and a data structure to store the table</a:t>
            </a:r>
          </a:p>
          <a:p>
            <a:pPr marL="228600" indent="-228600"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Define a hash function: 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https://onlinegdb.com/BJ9I5ILNd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  <a:p>
            <a:pPr marL="228600" indent="-228600"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8600" indent="-228600"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D532E60-CD22-4EAC-86BF-58B9E6E60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77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D700C80-602F-41F6-A14C-DB849E7124C2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542B725-A2BD-4FEA-BFAF-F272CCE1E9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Logo COP3530">
              <a:extLst>
                <a:ext uri="{FF2B5EF4-FFF2-40B4-BE49-F238E27FC236}">
                  <a16:creationId xmlns:a16="http://schemas.microsoft.com/office/drawing/2014/main" id="{25557168-84E2-4E21-9C70-DB33BA6DBD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76135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068"/>
            <a:ext cx="10515600" cy="1325563"/>
          </a:xfrm>
        </p:spPr>
        <p:txBody>
          <a:bodyPr>
            <a:noAutofit/>
          </a:bodyPr>
          <a:lstStyle/>
          <a:p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sz="3600" dirty="0">
                <a:solidFill>
                  <a:srgbClr val="00B0F0"/>
                </a:solidFill>
                <a:latin typeface="Gotham Bold" pitchFamily="50" charset="0"/>
              </a:rPr>
              <a:t>Stepik 10.2.1: </a:t>
            </a:r>
            <a:br>
              <a:rPr lang="en-US" sz="2000" dirty="0">
                <a:solidFill>
                  <a:srgbClr val="00B0F0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rgbClr val="00B0F0"/>
                </a:solidFill>
                <a:latin typeface="Gotham Bold" pitchFamily="50" charset="0"/>
              </a:rPr>
            </a:br>
            <a:r>
              <a:rPr lang="en-US" sz="2000" dirty="0">
                <a:solidFill>
                  <a:schemeClr val="bg1"/>
                </a:solidFill>
                <a:latin typeface="Gotham Bold" pitchFamily="50" charset="0"/>
              </a:rPr>
              <a:t>Implement an unordered set (a container for unique members) for integers in C++. </a:t>
            </a: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endParaRPr lang="en-US" sz="20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109505" y="1878220"/>
            <a:ext cx="5854003" cy="5397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lvl="1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class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unorderedSet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</a:p>
          <a:p>
            <a:pPr marL="182880" lvl="1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{</a:t>
            </a:r>
          </a:p>
          <a:p>
            <a:pPr marL="182880" lvl="1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private:    </a:t>
            </a:r>
          </a:p>
          <a:p>
            <a:pPr marL="182880" lvl="1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	Initialize data structure to store elements    </a:t>
            </a:r>
          </a:p>
          <a:p>
            <a:pPr marL="182880" lvl="1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	Maybe want some variables detailing contents and current size</a:t>
            </a:r>
          </a:p>
          <a:p>
            <a:pPr marL="182880" lvl="1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public:    </a:t>
            </a:r>
          </a:p>
          <a:p>
            <a:pPr marL="640080" lvl="2">
              <a:lnSpc>
                <a:spcPct val="150000"/>
              </a:lnSpc>
            </a:pP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unorderedSet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() </a:t>
            </a:r>
          </a:p>
          <a:p>
            <a:pPr marL="640080" lvl="2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{        </a:t>
            </a:r>
          </a:p>
          <a:p>
            <a:pPr marL="640080" lvl="2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	Actual set         </a:t>
            </a:r>
          </a:p>
          <a:p>
            <a:pPr marL="640080" lvl="2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	Initialize object with default variable values    </a:t>
            </a:r>
          </a:p>
          <a:p>
            <a:pPr marL="640080" lvl="2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}        </a:t>
            </a:r>
          </a:p>
          <a:p>
            <a:pPr marL="640080" lvl="2">
              <a:lnSpc>
                <a:spcPct val="150000"/>
              </a:lnSpc>
            </a:pPr>
            <a:endParaRPr lang="en-US" sz="4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640080" lvl="2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void 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insert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(int </a:t>
            </a:r>
            <a:r>
              <a:rPr lang="en-US" sz="1100" dirty="0" err="1">
                <a:solidFill>
                  <a:srgbClr val="00B0F0"/>
                </a:solidFill>
                <a:latin typeface="Consolas" panose="020B0609020204030204" pitchFamily="49" charset="0"/>
              </a:rPr>
              <a:t>val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) </a:t>
            </a:r>
          </a:p>
          <a:p>
            <a:pPr marL="640080" lvl="2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{        </a:t>
            </a: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Check if it exists - Use Hashing Here        </a:t>
            </a: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	Add to data structure</a:t>
            </a: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	Increment size variables        </a:t>
            </a: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Check load factor</a:t>
            </a: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	If too big, resize       </a:t>
            </a:r>
          </a:p>
          <a:p>
            <a:pPr marL="640080" lvl="2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}        </a:t>
            </a: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     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D8C7F1-99FE-4AFF-93B6-7B6D2357DE1B}"/>
              </a:ext>
            </a:extLst>
          </p:cNvPr>
          <p:cNvSpPr txBox="1"/>
          <p:nvPr/>
        </p:nvSpPr>
        <p:spPr>
          <a:xfrm>
            <a:off x="6955554" y="1878220"/>
            <a:ext cx="5236446" cy="4889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40080" lvl="2">
              <a:lnSpc>
                <a:spcPct val="150000"/>
              </a:lnSpc>
            </a:pPr>
            <a:endParaRPr lang="en-US" sz="11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bool 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has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(int </a:t>
            </a:r>
            <a:r>
              <a:rPr lang="en-US" sz="1100" dirty="0" err="1">
                <a:solidFill>
                  <a:srgbClr val="00B0F0"/>
                </a:solidFill>
                <a:latin typeface="Consolas" panose="020B0609020204030204" pitchFamily="49" charset="0"/>
              </a:rPr>
              <a:t>val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) </a:t>
            </a: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{        </a:t>
            </a:r>
          </a:p>
          <a:p>
            <a:pPr marL="1554480" lvl="4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Get Hash value        </a:t>
            </a:r>
          </a:p>
          <a:p>
            <a:pPr marL="1554480" lvl="4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Iterate through set with iterator  </a:t>
            </a: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}        </a:t>
            </a:r>
          </a:p>
          <a:p>
            <a:pPr marL="1097280" lvl="3">
              <a:lnSpc>
                <a:spcPct val="150000"/>
              </a:lnSpc>
            </a:pPr>
            <a:endParaRPr lang="en-US" sz="11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void 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rem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(int </a:t>
            </a:r>
            <a:r>
              <a:rPr lang="en-US" sz="1100" dirty="0" err="1">
                <a:solidFill>
                  <a:srgbClr val="00B0F0"/>
                </a:solidFill>
                <a:latin typeface="Consolas" panose="020B0609020204030204" pitchFamily="49" charset="0"/>
              </a:rPr>
              <a:t>val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) </a:t>
            </a: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{        </a:t>
            </a: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	Get Hash Value        </a:t>
            </a: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	If value exists (use a previous function)}        </a:t>
            </a:r>
          </a:p>
          <a:p>
            <a:pPr marL="1097280" lvl="3">
              <a:lnSpc>
                <a:spcPct val="150000"/>
              </a:lnSpc>
            </a:pPr>
            <a:endParaRPr lang="en-US" sz="11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int 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size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() </a:t>
            </a: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{        </a:t>
            </a: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	return size of CONTENTS    </a:t>
            </a: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</a:p>
          <a:p>
            <a:pPr marL="640080" lvl="2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};</a:t>
            </a:r>
          </a:p>
          <a:p>
            <a:pPr marL="640080" lvl="2">
              <a:lnSpc>
                <a:spcPct val="150000"/>
              </a:lnSpc>
            </a:pPr>
            <a:endParaRPr lang="en-US" sz="11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640080" lvl="2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// Thanks Dom, Katie and Ron on this 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</a:t>
            </a:r>
            <a:endParaRPr lang="en-US" sz="11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1DBC25-AE56-4609-9D66-9B0A024B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934607-A47F-48EC-9FD4-67793E61270C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FA30D4C-495A-4F33-911B-1C46117F58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07431224-D3D5-4F4E-8A16-28E485DC60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310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Graph Terminology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47A86B5-04E6-4B10-8525-206D1459886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D228551-9466-4A54-9B9E-7AE8A1DE41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79109626-6A0C-42C6-86C7-5AD5360A44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2349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Graph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: Terminology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1" y="1690688"/>
            <a:ext cx="10017370" cy="1228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Vertex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Each node in a Graph is called a Vertex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0D84DB0-382B-4C1D-9C3A-E3BB9DC3E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89947" y="3293372"/>
            <a:ext cx="2641963" cy="3028681"/>
            <a:chOff x="3522783" y="3294742"/>
            <a:chExt cx="2641963" cy="3028681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7E01E6F-DC73-488B-8B88-1B13B62B61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2783" y="3294742"/>
              <a:ext cx="2641963" cy="3028681"/>
              <a:chOff x="6888396" y="2122444"/>
              <a:chExt cx="2641963" cy="3028681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7BA50124-9EEB-4B2E-A49C-F243E3FCE9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9769F428-23F9-43A9-97FE-A72A09F6C3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FBA879C1-0A28-42C9-A11D-F43385E66A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88396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F69173F2-E6DC-40CA-9AED-6CA14A068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50199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E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14231E66-C4C7-408C-ADB7-28C8C7AAE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58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25BCB8CE-4BD6-4BA5-B3AA-10507ED458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8" idx="3"/>
              </p:cNvCxnSpPr>
              <p:nvPr/>
            </p:nvCxnSpPr>
            <p:spPr>
              <a:xfrm flipH="1">
                <a:off x="7260485" y="3663016"/>
                <a:ext cx="443372" cy="864216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327271DF-7BCA-4FFE-802F-EB95741A7E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55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EB8199C7-D10F-4FF6-AA8B-1649E514D0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8" idx="5"/>
                <a:endCxn id="60" idx="0"/>
              </p:cNvCxnSpPr>
              <p:nvPr/>
            </p:nvCxnSpPr>
            <p:spPr>
              <a:xfrm>
                <a:off x="8156461" y="3663016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1B6EBEA-440D-4FC1-BD55-41DEED71D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A05BCB25-172D-428D-87F4-133F84709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0592" y="4988136"/>
              <a:ext cx="558865" cy="695207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6BF28CFE-0B75-4A59-8266-A3DD01FA6FAC}"/>
              </a:ext>
            </a:extLst>
          </p:cNvPr>
          <p:cNvSpPr/>
          <p:nvPr/>
        </p:nvSpPr>
        <p:spPr>
          <a:xfrm>
            <a:off x="1469448" y="4446975"/>
            <a:ext cx="550343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 {A, B, C, D, E}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|V|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the number of vertices in the graph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|V|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 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A25B3-655E-4768-BC44-401D2648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7E92098-AB9F-4A0B-BE2F-95DC61CADB4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1982A33-42E9-4596-9C6D-920320D271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9" descr="Logo COP3530">
              <a:extLst>
                <a:ext uri="{FF2B5EF4-FFF2-40B4-BE49-F238E27FC236}">
                  <a16:creationId xmlns:a16="http://schemas.microsoft.com/office/drawing/2014/main" id="{5AE5A1E8-E201-4D3D-BC79-5CA887B261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083745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7983</TotalTime>
  <Words>8082</Words>
  <Application>Microsoft Office PowerPoint</Application>
  <PresentationFormat>Widescreen</PresentationFormat>
  <Paragraphs>2577</Paragraphs>
  <Slides>78</Slides>
  <Notes>78</Notes>
  <HiddenSlides>6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78</vt:i4>
      </vt:variant>
    </vt:vector>
  </HeadingPairs>
  <TitlesOfParts>
    <vt:vector size="88" baseType="lpstr">
      <vt:lpstr>Arial</vt:lpstr>
      <vt:lpstr>Calibri</vt:lpstr>
      <vt:lpstr>Calibri Light</vt:lpstr>
      <vt:lpstr>Consolas</vt:lpstr>
      <vt:lpstr>Courier New</vt:lpstr>
      <vt:lpstr>Gotham Bold</vt:lpstr>
      <vt:lpstr>Tw Cen MT</vt:lpstr>
      <vt:lpstr>Wingdings</vt:lpstr>
      <vt:lpstr>1_Office Theme</vt:lpstr>
      <vt:lpstr>2_Office Theme</vt:lpstr>
      <vt:lpstr>PowerPoint Presentation</vt:lpstr>
      <vt:lpstr>  Categories of Data Structures  </vt:lpstr>
      <vt:lpstr>  Categories of Data Structures  </vt:lpstr>
      <vt:lpstr>  Agenda  </vt:lpstr>
      <vt:lpstr>  Trees  </vt:lpstr>
      <vt:lpstr>  Graphs  </vt:lpstr>
      <vt:lpstr>  Graphs  </vt:lpstr>
      <vt:lpstr>PowerPoint Presentation</vt:lpstr>
      <vt:lpstr>  Graph: Terminology  </vt:lpstr>
      <vt:lpstr>  Graph: Terminology  </vt:lpstr>
      <vt:lpstr>  Graph: Terminology  </vt:lpstr>
      <vt:lpstr>  Graph: Terminology  </vt:lpstr>
      <vt:lpstr>  Graph: Terminology  </vt:lpstr>
      <vt:lpstr>  Graph: Terminology  </vt:lpstr>
      <vt:lpstr>  Graph: Terminology  </vt:lpstr>
      <vt:lpstr>  Graph: Terminology  </vt:lpstr>
      <vt:lpstr>  Graph: Terminology  </vt:lpstr>
      <vt:lpstr>  Graph: Terminology  </vt:lpstr>
      <vt:lpstr>  Graph: Terminology  </vt:lpstr>
      <vt:lpstr>PowerPoint Presentation</vt:lpstr>
      <vt:lpstr>Graph Types</vt:lpstr>
      <vt:lpstr>Graph Types</vt:lpstr>
      <vt:lpstr>Graph Types</vt:lpstr>
      <vt:lpstr>Graph Types</vt:lpstr>
      <vt:lpstr>Graph Types</vt:lpstr>
      <vt:lpstr>  Graphs  </vt:lpstr>
      <vt:lpstr>  Graphs  </vt:lpstr>
      <vt:lpstr>  Graph Problems  </vt:lpstr>
      <vt:lpstr>  Graph Problems  </vt:lpstr>
      <vt:lpstr>  Graph Problems  </vt:lpstr>
      <vt:lpstr>  Graph Problems  </vt:lpstr>
      <vt:lpstr>Questions</vt:lpstr>
      <vt:lpstr>PowerPoint Presentation</vt:lpstr>
      <vt:lpstr>Graph API</vt:lpstr>
      <vt:lpstr>Common Convention</vt:lpstr>
      <vt:lpstr>Common Operations</vt:lpstr>
      <vt:lpstr>Common Representations</vt:lpstr>
      <vt:lpstr>Edge List</vt:lpstr>
      <vt:lpstr>Edge List</vt:lpstr>
      <vt:lpstr>Edge List</vt:lpstr>
      <vt:lpstr>Edge List</vt:lpstr>
      <vt:lpstr>Adjacency Matrix</vt:lpstr>
      <vt:lpstr>Adjacency Matrix</vt:lpstr>
      <vt:lpstr>Adjacency Matrix</vt:lpstr>
      <vt:lpstr>Adjacency Matrix</vt:lpstr>
      <vt:lpstr>Adjacency Matrix Implementation</vt:lpstr>
      <vt:lpstr>Adjacency Matrix Implementation</vt:lpstr>
      <vt:lpstr>Adjacency Matrix Implementation</vt:lpstr>
      <vt:lpstr>Adjacency Matrix</vt:lpstr>
      <vt:lpstr>Adjacency Matrix</vt:lpstr>
      <vt:lpstr>Adjacency Matrix Problem</vt:lpstr>
      <vt:lpstr>Adjacency List</vt:lpstr>
      <vt:lpstr>Adjacency List</vt:lpstr>
      <vt:lpstr>Adjacency List</vt:lpstr>
      <vt:lpstr>Adjacency List Implementation</vt:lpstr>
      <vt:lpstr>Adjacency List Implementation</vt:lpstr>
      <vt:lpstr>PowerPoint Presentation</vt:lpstr>
      <vt:lpstr>One Graph API</vt:lpstr>
      <vt:lpstr>PowerPoint Presentation</vt:lpstr>
      <vt:lpstr>Breadth First Search</vt:lpstr>
      <vt:lpstr>Breadth First Search</vt:lpstr>
      <vt:lpstr>Breadth First Search</vt:lpstr>
      <vt:lpstr>Breadth First Search</vt:lpstr>
      <vt:lpstr>Breadth First Search: Alternate way (7.2.2)</vt:lpstr>
      <vt:lpstr>Depth First Search</vt:lpstr>
      <vt:lpstr>Depth First Search</vt:lpstr>
      <vt:lpstr>Depth First Search</vt:lpstr>
      <vt:lpstr>Depth First Search – Don’t Use</vt:lpstr>
      <vt:lpstr>Depth First Search – Modified BFS</vt:lpstr>
      <vt:lpstr>Depth First Search – Modified BFS</vt:lpstr>
      <vt:lpstr>              BFS          vs          DFS</vt:lpstr>
      <vt:lpstr>Mentimeter</vt:lpstr>
      <vt:lpstr>Questions</vt:lpstr>
      <vt:lpstr>  Stepik 10.2.1:   Implement an unordered set (a container for unique members) for integers in C++.    </vt:lpstr>
      <vt:lpstr>  Stepik 10.2.1:   Implement an unordered set (a container for unique members) for integers in C++.    </vt:lpstr>
      <vt:lpstr>  Stepik 10.2.1:   Implement an unordered set (a container for unique members) for integers in C++.    </vt:lpstr>
      <vt:lpstr>  Stepik 10.2.1:   Implement an unordered set (a container for unique members) for integers in C++.    </vt:lpstr>
      <vt:lpstr>  Stepik 10.2.1:   Implement an unordered set (a container for unique members) for integers in C++.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</dc:title>
  <dc:creator>amanpreet kapoor</dc:creator>
  <cp:lastModifiedBy>amanpreet kapoor</cp:lastModifiedBy>
  <cp:revision>519</cp:revision>
  <dcterms:created xsi:type="dcterms:W3CDTF">2020-04-14T17:15:24Z</dcterms:created>
  <dcterms:modified xsi:type="dcterms:W3CDTF">2022-03-25T16:01:58Z</dcterms:modified>
</cp:coreProperties>
</file>