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85"/>
  </p:notesMasterIdLst>
  <p:sldIdLst>
    <p:sldId id="268" r:id="rId3"/>
    <p:sldId id="440" r:id="rId4"/>
    <p:sldId id="659" r:id="rId5"/>
    <p:sldId id="495" r:id="rId6"/>
    <p:sldId id="414" r:id="rId7"/>
    <p:sldId id="492" r:id="rId8"/>
    <p:sldId id="597" r:id="rId9"/>
    <p:sldId id="582" r:id="rId10"/>
    <p:sldId id="627" r:id="rId11"/>
    <p:sldId id="628" r:id="rId12"/>
    <p:sldId id="629" r:id="rId13"/>
    <p:sldId id="631" r:id="rId14"/>
    <p:sldId id="633" r:id="rId15"/>
    <p:sldId id="634" r:id="rId16"/>
    <p:sldId id="703" r:id="rId17"/>
    <p:sldId id="635" r:id="rId18"/>
    <p:sldId id="704" r:id="rId19"/>
    <p:sldId id="636" r:id="rId20"/>
    <p:sldId id="705" r:id="rId21"/>
    <p:sldId id="637" r:id="rId22"/>
    <p:sldId id="638" r:id="rId23"/>
    <p:sldId id="630" r:id="rId24"/>
    <p:sldId id="626" r:id="rId25"/>
    <p:sldId id="579" r:id="rId26"/>
    <p:sldId id="639" r:id="rId27"/>
    <p:sldId id="640" r:id="rId28"/>
    <p:sldId id="642" r:id="rId29"/>
    <p:sldId id="641" r:id="rId30"/>
    <p:sldId id="643" r:id="rId31"/>
    <p:sldId id="644" r:id="rId32"/>
    <p:sldId id="645" r:id="rId33"/>
    <p:sldId id="646" r:id="rId34"/>
    <p:sldId id="647" r:id="rId35"/>
    <p:sldId id="648" r:id="rId36"/>
    <p:sldId id="649" r:id="rId37"/>
    <p:sldId id="650" r:id="rId38"/>
    <p:sldId id="651" r:id="rId39"/>
    <p:sldId id="652" r:id="rId40"/>
    <p:sldId id="653" r:id="rId41"/>
    <p:sldId id="656" r:id="rId42"/>
    <p:sldId id="762" r:id="rId43"/>
    <p:sldId id="655" r:id="rId44"/>
    <p:sldId id="654" r:id="rId45"/>
    <p:sldId id="657" r:id="rId46"/>
    <p:sldId id="658" r:id="rId47"/>
    <p:sldId id="761" r:id="rId48"/>
    <p:sldId id="760" r:id="rId49"/>
    <p:sldId id="270" r:id="rId50"/>
    <p:sldId id="354" r:id="rId51"/>
    <p:sldId id="661" r:id="rId52"/>
    <p:sldId id="664" r:id="rId53"/>
    <p:sldId id="677" r:id="rId54"/>
    <p:sldId id="675" r:id="rId55"/>
    <p:sldId id="669" r:id="rId56"/>
    <p:sldId id="676" r:id="rId57"/>
    <p:sldId id="665" r:id="rId58"/>
    <p:sldId id="667" r:id="rId59"/>
    <p:sldId id="668" r:id="rId60"/>
    <p:sldId id="750" r:id="rId61"/>
    <p:sldId id="751" r:id="rId62"/>
    <p:sldId id="752" r:id="rId63"/>
    <p:sldId id="753" r:id="rId64"/>
    <p:sldId id="754" r:id="rId65"/>
    <p:sldId id="738" r:id="rId66"/>
    <p:sldId id="723" r:id="rId67"/>
    <p:sldId id="724" r:id="rId68"/>
    <p:sldId id="725" r:id="rId69"/>
    <p:sldId id="726" r:id="rId70"/>
    <p:sldId id="727" r:id="rId71"/>
    <p:sldId id="728" r:id="rId72"/>
    <p:sldId id="729" r:id="rId73"/>
    <p:sldId id="730" r:id="rId74"/>
    <p:sldId id="731" r:id="rId75"/>
    <p:sldId id="732" r:id="rId76"/>
    <p:sldId id="733" r:id="rId77"/>
    <p:sldId id="734" r:id="rId78"/>
    <p:sldId id="735" r:id="rId79"/>
    <p:sldId id="736" r:id="rId80"/>
    <p:sldId id="737" r:id="rId81"/>
    <p:sldId id="755" r:id="rId82"/>
    <p:sldId id="756" r:id="rId83"/>
    <p:sldId id="759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A63"/>
    <a:srgbClr val="EB6E19"/>
    <a:srgbClr val="0081E2"/>
    <a:srgbClr val="E60000"/>
    <a:srgbClr val="548235"/>
    <a:srgbClr val="F7FA82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402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836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000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46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144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379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592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497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406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7598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071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575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00696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7923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2811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466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1606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6175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5753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33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1959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26537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73720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57488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98583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38632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81635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9045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70610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30909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701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5378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5185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5337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2178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8810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8756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5937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259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4014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742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259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3187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7829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28402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5447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7455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1318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1049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525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346252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734576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4792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03241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9985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0340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99028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61893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8706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07701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210767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52140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218800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343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31439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08135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58949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16679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20187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750102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35564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74735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888452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48489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log 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507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239631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77715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337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B9EF-C5BB-4B47-B57C-1BE27DE93C28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5184-593A-4095-A65B-E31280CF04F1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3B5C-91B7-4BFC-9899-61E0C0EC3F93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F491-721F-4512-9817-630EEBB509B1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2504-BFC8-4EA6-8914-6D42D1239AA3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8BE0-F1E7-4BFC-9DAD-21A562EE3A43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3C0A-336C-4345-B2C6-80705C26E349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E6F-1CE6-4F86-95DE-1DDE35B03E21}" type="datetime1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2104-3C17-410B-8C0A-24C0B2F35069}" type="datetime1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01D6-6E85-49FC-B56E-98785AD2B148}" type="datetime1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DBCE-6245-46CC-8396-1D4C600D6002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A1302-E181-4537-B797-F87DE320B7A1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42BD-8B1B-4337-A40D-C38015529BAD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4009-8B44-4E35-9AF6-133B9B1D4CB4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2A4A-7C21-4048-9AAC-CF71271C9C4B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F48C-818F-4D52-8AE9-37D858A15B74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02D7D-C308-476C-9294-78D131AAE76A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D165-A3AC-44B6-AF6A-8A4843CBA93C}" type="datetime1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4970-4B63-4590-B22D-9FA0D76ED135}" type="datetime1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F16CF-5D52-4B13-A4F1-DB9D8E65A73D}" type="datetime1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F0606-568F-4711-85C7-6C6A42302969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82A59-0B39-4C67-BF6C-9E2559DC9604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FB73E-4299-429D-B1BD-483498AAEB18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31CC2-81FB-4C13-8EED-A607BCDD3219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9755721/how-can-building-a-heap-be-on-time-complexity" TargetMode="External"/><Relationship Id="rId2" Type="http://schemas.openxmlformats.org/officeDocument/2006/relationships/hyperlink" Target="https://www.cs.usfca.edu/~galles/visualization/Heap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29/step/2?unit=379729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29/step/2?unit=379729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29/step/4?unit=379729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29/step/4?unit=379729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mogG01IjYc" TargetMode="Externa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893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Heaps</a:t>
            </a:r>
          </a:p>
        </p:txBody>
      </p:sp>
    </p:spTree>
    <p:extLst>
      <p:ext uri="{BB962C8B-B14F-4D97-AF65-F5344CB8AC3E}">
        <p14:creationId xmlns:p14="http://schemas.microsoft.com/office/powerpoint/2010/main" val="3060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247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Priority Queue</a:t>
            </a:r>
            <a:endParaRPr lang="en-US" dirty="0">
              <a:solidFill>
                <a:srgbClr val="EB6E19"/>
              </a:solidFill>
              <a:latin typeface="Gotham Bold" pitchFamily="50" charset="0"/>
            </a:endParaRPr>
          </a:p>
          <a:p>
            <a:pPr algn="ctr">
              <a:lnSpc>
                <a:spcPct val="150000"/>
              </a:lnSpc>
            </a:pP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A priority queue is a generalization of a queue where each element is assigned a priority and elements come out in order by priority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6B5428-5D8D-4630-AE70-5F4F84A4719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F8F4465F-5904-4856-A6C1-78D8A8908C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5AD54532-5505-42EC-93ED-A1C58B942F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FC9D3-A16A-4081-A7BC-504C7541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4969A81-A917-BD08-BB5D-C7E3ED18C64C}"/>
              </a:ext>
            </a:extLst>
          </p:cNvPr>
          <p:cNvGrpSpPr/>
          <p:nvPr/>
        </p:nvGrpSpPr>
        <p:grpSpPr>
          <a:xfrm>
            <a:off x="4465163" y="4630723"/>
            <a:ext cx="4650208" cy="1257587"/>
            <a:chOff x="4465163" y="4630723"/>
            <a:chExt cx="4650208" cy="1257587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49B7DD0-78B7-6EA7-8E41-D1A441A7A5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8272" y="4630723"/>
              <a:ext cx="1" cy="61750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F893A59-FF89-3964-A413-1D95020300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1766" y="4848837"/>
              <a:ext cx="1" cy="399394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B291CAD-3BDF-F141-00DB-C1DDA9602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331" y="4915949"/>
              <a:ext cx="0" cy="332282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6E21F56-5815-B5CE-3F40-5665BC676E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9747" y="4993375"/>
              <a:ext cx="0" cy="254856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E3C6157-AE4B-C244-E989-DA403A871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9947" y="5108895"/>
              <a:ext cx="0" cy="158646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257A7A1-DF31-BF22-AF55-CF17E9AE0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465163" y="5248230"/>
              <a:ext cx="4650208" cy="640080"/>
              <a:chOff x="4775555" y="4191218"/>
              <a:chExt cx="4650208" cy="64008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33B70D9-E3E0-C65E-5282-C05098E1C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775555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5:e</a:t>
                </a:r>
                <a:r>
                  <a:rPr lang="en-US" sz="1400" baseline="-250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3AB26CD-4E85-9F50-1DCA-739F5FEED2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420371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7:e</a:t>
                </a:r>
                <a:r>
                  <a:rPr lang="en-US" sz="1400" baseline="-25000" dirty="0">
                    <a:latin typeface="Gotham Bold" pitchFamily="50" charset="0"/>
                  </a:rPr>
                  <a:t>2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69A780D-4574-CA36-FB09-AE52CAFBF7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73576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2:e</a:t>
                </a:r>
                <a:r>
                  <a:rPr lang="en-US" sz="1400" baseline="-25000" dirty="0">
                    <a:latin typeface="Gotham Bold" pitchFamily="50" charset="0"/>
                  </a:rPr>
                  <a:t>3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5AA95E1-63EB-5235-1D11-C694B7A8A1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71000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71:e</a:t>
                </a:r>
                <a:r>
                  <a:rPr lang="en-US" sz="1400" baseline="-25000" dirty="0">
                    <a:latin typeface="Gotham Bold" pitchFamily="50" charset="0"/>
                  </a:rPr>
                  <a:t>4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EC7DA9F-5310-1ADB-663C-B42116D8A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5008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11:e</a:t>
                </a:r>
                <a:r>
                  <a:rPr lang="en-US" sz="1400" baseline="-25000" dirty="0">
                    <a:latin typeface="Gotham Bold" pitchFamily="50" charset="0"/>
                  </a:rPr>
                  <a:t>5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FDE2671-1E64-7B71-EADD-38FA654F1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86510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Gotham Bold" pitchFamily="50" charset="0"/>
                </a:endParaRP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BDF881FA-D94A-7CE1-97AB-BB1253D999E9}"/>
                  </a:ext>
                </a:extLst>
              </p:cNvPr>
              <p:cNvCxnSpPr/>
              <p:nvPr/>
            </p:nvCxnSpPr>
            <p:spPr>
              <a:xfrm flipH="1">
                <a:off x="8626590" y="4511258"/>
                <a:ext cx="799173" cy="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75754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249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Priority Queue (Central Idea)</a:t>
            </a:r>
          </a:p>
          <a:p>
            <a:pPr>
              <a:lnSpc>
                <a:spcPct val="150000"/>
              </a:lnSpc>
            </a:pP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Keep track of highest or lowest priority in a fast way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Abstract Data Type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Insertion (p) – Adds a new element with priority p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ExtractMin() or </a:t>
            </a:r>
            <a:r>
              <a:rPr lang="en-US" sz="1600" dirty="0" err="1">
                <a:solidFill>
                  <a:srgbClr val="EB6E19"/>
                </a:solidFill>
                <a:latin typeface="Gotham Bold" pitchFamily="50" charset="0"/>
              </a:rPr>
              <a:t>ExtractMax</a:t>
            </a: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() – Extracts the element with min or max priority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1F60B7D-529D-453A-9B8F-F0613CB24A9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1B85EBBB-5B44-40B0-9C96-106A566C0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A7624DB2-036D-4D31-BE6D-8D7A766E6B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C3038-BBE1-41DF-B125-15453CF1D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E4471F1-8ACA-E9A3-F780-275D28B6C2E8}"/>
              </a:ext>
            </a:extLst>
          </p:cNvPr>
          <p:cNvGrpSpPr/>
          <p:nvPr/>
        </p:nvGrpSpPr>
        <p:grpSpPr>
          <a:xfrm>
            <a:off x="4465163" y="4630723"/>
            <a:ext cx="4650208" cy="1257587"/>
            <a:chOff x="4465163" y="4630723"/>
            <a:chExt cx="4650208" cy="1257587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9916E60-0322-4E30-BBC9-9516A2180F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8272" y="4630723"/>
              <a:ext cx="1" cy="61750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395AAFF-C3F9-E995-9F98-A9E8288BB5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1766" y="4848837"/>
              <a:ext cx="1" cy="399394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F424A88-5828-8A69-1FEF-A305D00BD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331" y="4915949"/>
              <a:ext cx="0" cy="332282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1CFE919-F089-8E3B-734B-95604F850E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9747" y="4993375"/>
              <a:ext cx="0" cy="254856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94A1532-32F7-7B66-5459-D37D63A8A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9947" y="5108895"/>
              <a:ext cx="0" cy="158646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6415774-54DA-007C-AC0D-FDA7307AE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465163" y="5248230"/>
              <a:ext cx="4650208" cy="640080"/>
              <a:chOff x="4775555" y="4191218"/>
              <a:chExt cx="4650208" cy="64008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8B33ED7-0693-4F09-8F8B-B2F0635508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775555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5:e</a:t>
                </a:r>
                <a:r>
                  <a:rPr lang="en-US" sz="1400" baseline="-250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78EEB2-278D-5998-0C7C-6C7352C951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420371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7:e</a:t>
                </a:r>
                <a:r>
                  <a:rPr lang="en-US" sz="1400" baseline="-25000" dirty="0">
                    <a:latin typeface="Gotham Bold" pitchFamily="50" charset="0"/>
                  </a:rPr>
                  <a:t>2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C1E4E0F-C8A4-138B-D29D-7FF4C2A3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73576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2:e</a:t>
                </a:r>
                <a:r>
                  <a:rPr lang="en-US" sz="1400" baseline="-25000" dirty="0">
                    <a:latin typeface="Gotham Bold" pitchFamily="50" charset="0"/>
                  </a:rPr>
                  <a:t>3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52441C0-C047-A46F-36C4-BCFACD5D83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71000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71:e</a:t>
                </a:r>
                <a:r>
                  <a:rPr lang="en-US" sz="1400" baseline="-25000" dirty="0">
                    <a:latin typeface="Gotham Bold" pitchFamily="50" charset="0"/>
                  </a:rPr>
                  <a:t>4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874080C-4566-AB7F-4CFD-06AC16FBE5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5008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11:e</a:t>
                </a:r>
                <a:r>
                  <a:rPr lang="en-US" sz="1400" baseline="-25000" dirty="0">
                    <a:latin typeface="Gotham Bold" pitchFamily="50" charset="0"/>
                  </a:rPr>
                  <a:t>5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2529B1E-1E20-FFAF-052D-F1B68712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86510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Gotham Bold" pitchFamily="50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0E9B5C39-4A8A-1C95-0894-EF16B77396DA}"/>
                  </a:ext>
                </a:extLst>
              </p:cNvPr>
              <p:cNvCxnSpPr/>
              <p:nvPr/>
            </p:nvCxnSpPr>
            <p:spPr>
              <a:xfrm flipH="1">
                <a:off x="8626590" y="4511258"/>
                <a:ext cx="799173" cy="0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62847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441336" y="1484829"/>
            <a:ext cx="9971982" cy="663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Insert (</a:t>
            </a:r>
            <a:r>
              <a:rPr lang="en-US" sz="2800" dirty="0">
                <a:solidFill>
                  <a:schemeClr val="accent1"/>
                </a:solidFill>
                <a:latin typeface="Gotham Bold" pitchFamily="50" charset="0"/>
              </a:rPr>
              <a:t>e</a:t>
            </a:r>
            <a:r>
              <a:rPr lang="en-US" sz="2800" baseline="-25000" dirty="0">
                <a:solidFill>
                  <a:schemeClr val="accent1"/>
                </a:solidFill>
                <a:latin typeface="Gotham Bold" pitchFamily="50" charset="0"/>
              </a:rPr>
              <a:t>6 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with priority 17)</a:t>
            </a: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2A8D219-E84F-4873-B689-BD0E3F78BE3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47B33924-91CE-471D-ACC2-5A722A1719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5B8734C5-BFF6-44A9-B655-61B8DB54D8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9D6EE-DDB7-48E0-8DDD-99237EE9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805B2A5-7FFA-4FD2-7AAA-C31862D8F8BA}"/>
              </a:ext>
            </a:extLst>
          </p:cNvPr>
          <p:cNvGrpSpPr/>
          <p:nvPr/>
        </p:nvGrpSpPr>
        <p:grpSpPr>
          <a:xfrm>
            <a:off x="2236585" y="2292630"/>
            <a:ext cx="4650208" cy="1257587"/>
            <a:chOff x="4465163" y="4630723"/>
            <a:chExt cx="4650208" cy="1257587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675DF29-90DF-DD8F-0406-DCC7B8A0D5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8272" y="4630723"/>
              <a:ext cx="1" cy="61750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022ED7E-2F25-F5E3-1956-5830A2F480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1766" y="4848837"/>
              <a:ext cx="1" cy="39939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5791415-D7FD-6989-10FE-BA458737CC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331" y="4915949"/>
              <a:ext cx="0" cy="33228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8489617-A9AF-9EEE-D368-50C6775B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9747" y="4993375"/>
              <a:ext cx="0" cy="25485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A8B79C5-1991-D245-C22D-1DF2FB04B4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9947" y="5108895"/>
              <a:ext cx="0" cy="15864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16D91D8-74E4-FFCC-D28E-679E2BD71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465163" y="5248230"/>
              <a:ext cx="4650208" cy="640080"/>
              <a:chOff x="4775555" y="4191218"/>
              <a:chExt cx="4650208" cy="640080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D203CC8-D94A-31A4-F4DC-6F19CEB432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775555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5:e</a:t>
                </a:r>
                <a:r>
                  <a:rPr lang="en-US" sz="1400" baseline="-250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A7328BF1-4EAA-D6AD-745D-FB1D0A9196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420371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7:e</a:t>
                </a:r>
                <a:r>
                  <a:rPr lang="en-US" sz="1400" baseline="-25000" dirty="0">
                    <a:latin typeface="Gotham Bold" pitchFamily="50" charset="0"/>
                  </a:rPr>
                  <a:t>2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FC7A255-995A-C621-289B-4AA9DCF5B0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73576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2:e</a:t>
                </a:r>
                <a:r>
                  <a:rPr lang="en-US" sz="1400" baseline="-25000" dirty="0">
                    <a:latin typeface="Gotham Bold" pitchFamily="50" charset="0"/>
                  </a:rPr>
                  <a:t>3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297FB2E-D7AC-00C5-9D7B-AFA72DAE6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71000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71:e</a:t>
                </a:r>
                <a:r>
                  <a:rPr lang="en-US" sz="1400" baseline="-25000" dirty="0">
                    <a:latin typeface="Gotham Bold" pitchFamily="50" charset="0"/>
                  </a:rPr>
                  <a:t>4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BB49684-3796-56B6-A369-7B0F570F0D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5008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11:e</a:t>
                </a:r>
                <a:r>
                  <a:rPr lang="en-US" sz="1400" baseline="-25000" dirty="0">
                    <a:latin typeface="Gotham Bold" pitchFamily="50" charset="0"/>
                  </a:rPr>
                  <a:t>5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159C974-9503-E733-C8EC-F773BB6AD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86510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Gotham Bold" pitchFamily="50" charset="0"/>
                </a:endParaRP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763E161F-9DE3-4FEB-6FB5-51F148558D20}"/>
                  </a:ext>
                </a:extLst>
              </p:cNvPr>
              <p:cNvCxnSpPr/>
              <p:nvPr/>
            </p:nvCxnSpPr>
            <p:spPr>
              <a:xfrm flipH="1">
                <a:off x="8626590" y="4511258"/>
                <a:ext cx="799173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741FC93-52C6-3776-349D-4028F7A58961}"/>
              </a:ext>
            </a:extLst>
          </p:cNvPr>
          <p:cNvGrpSpPr/>
          <p:nvPr/>
        </p:nvGrpSpPr>
        <p:grpSpPr>
          <a:xfrm>
            <a:off x="7320135" y="2281343"/>
            <a:ext cx="4650208" cy="1257587"/>
            <a:chOff x="4465163" y="4630723"/>
            <a:chExt cx="4650208" cy="1257587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8C92D86-9792-6ED8-BDB4-FF52CA516E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8272" y="4630723"/>
              <a:ext cx="1" cy="61750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EC2EB28-2D99-D6B6-A963-B3977EB220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1766" y="4848837"/>
              <a:ext cx="1" cy="39939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76C0789-735D-302A-06F2-0F7B22924A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331" y="4915949"/>
              <a:ext cx="0" cy="33228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97E193B-638A-9572-EBE6-51809986EC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9747" y="4993375"/>
              <a:ext cx="0" cy="25485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D51CEB8-0C95-5832-D482-6116FA7ECE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9947" y="5108895"/>
              <a:ext cx="0" cy="15864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C2E89DD-6540-B2DD-5FB0-DCDDB886C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465163" y="5248230"/>
              <a:ext cx="4650208" cy="640080"/>
              <a:chOff x="4775555" y="4191218"/>
              <a:chExt cx="4650208" cy="640080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A8DE42B7-15C9-D008-CD92-953B07D39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775555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5:e</a:t>
                </a:r>
                <a:r>
                  <a:rPr lang="en-US" sz="1400" baseline="-250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16307631-4BD2-D773-D169-9002F835BD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420371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7:e</a:t>
                </a:r>
                <a:r>
                  <a:rPr lang="en-US" sz="1400" baseline="-25000" dirty="0">
                    <a:latin typeface="Gotham Bold" pitchFamily="50" charset="0"/>
                  </a:rPr>
                  <a:t>2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AA92ADD-267C-8CEB-62D9-C8E9EBED25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73576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2:e</a:t>
                </a:r>
                <a:r>
                  <a:rPr lang="en-US" sz="1400" baseline="-25000" dirty="0">
                    <a:latin typeface="Gotham Bold" pitchFamily="50" charset="0"/>
                  </a:rPr>
                  <a:t>3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BEB2BCB-5B43-A3CF-F2F8-E0372DEBF6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71000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71:e</a:t>
                </a:r>
                <a:r>
                  <a:rPr lang="en-US" sz="1400" baseline="-25000" dirty="0">
                    <a:latin typeface="Gotham Bold" pitchFamily="50" charset="0"/>
                  </a:rPr>
                  <a:t>4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142535DB-315B-D091-05D3-1A9758D24A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5008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11:e</a:t>
                </a:r>
                <a:r>
                  <a:rPr lang="en-US" sz="1400" baseline="-25000" dirty="0">
                    <a:latin typeface="Gotham Bold" pitchFamily="50" charset="0"/>
                  </a:rPr>
                  <a:t>5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4CF6939-4CC4-95DA-79C3-0D0A71C2B7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86510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DA63"/>
                    </a:solidFill>
                    <a:latin typeface="Gotham Bold" pitchFamily="50" charset="0"/>
                  </a:rPr>
                  <a:t>17:e</a:t>
                </a:r>
                <a:r>
                  <a:rPr lang="en-US" sz="1400" baseline="-25000" dirty="0">
                    <a:solidFill>
                      <a:srgbClr val="00DA63"/>
                    </a:solidFill>
                    <a:latin typeface="Gotham Bold" pitchFamily="50" charset="0"/>
                  </a:rPr>
                  <a:t>6</a:t>
                </a:r>
                <a:endParaRPr lang="en-US" sz="1400" dirty="0">
                  <a:solidFill>
                    <a:srgbClr val="00DA63"/>
                  </a:solidFill>
                  <a:latin typeface="Gotham Bold" pitchFamily="50" charset="0"/>
                </a:endParaRPr>
              </a:p>
            </p:txBody>
          </p: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CEF46FB1-CD27-082B-4892-0E4AAFFBCD3B}"/>
                  </a:ext>
                </a:extLst>
              </p:cNvPr>
              <p:cNvCxnSpPr/>
              <p:nvPr/>
            </p:nvCxnSpPr>
            <p:spPr>
              <a:xfrm flipH="1">
                <a:off x="8626590" y="4511258"/>
                <a:ext cx="799173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08BB829-B2AB-B8A3-0264-239CB406D4F3}"/>
              </a:ext>
            </a:extLst>
          </p:cNvPr>
          <p:cNvCxnSpPr>
            <a:cxnSpLocks/>
          </p:cNvCxnSpPr>
          <p:nvPr/>
        </p:nvCxnSpPr>
        <p:spPr>
          <a:xfrm flipV="1">
            <a:off x="10842300" y="2710441"/>
            <a:ext cx="0" cy="1821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792ECA5-21F2-57A2-0B30-D17B02A20D98}"/>
              </a:ext>
            </a:extLst>
          </p:cNvPr>
          <p:cNvGrpSpPr/>
          <p:nvPr/>
        </p:nvGrpSpPr>
        <p:grpSpPr>
          <a:xfrm>
            <a:off x="2235475" y="4671018"/>
            <a:ext cx="4650208" cy="1257587"/>
            <a:chOff x="4465163" y="4630723"/>
            <a:chExt cx="4650208" cy="1257587"/>
          </a:xfrm>
        </p:grpSpPr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37661A30-D34D-66FC-BB2B-77B5D8264F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8272" y="4630723"/>
              <a:ext cx="1" cy="61750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04C868B-A8A0-2E10-2C04-54A786CFA8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1766" y="4848837"/>
              <a:ext cx="1" cy="39939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D03D5D7-3F3D-402E-C383-EBB5D9AD8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331" y="4915949"/>
              <a:ext cx="0" cy="33228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A466029-FE40-4422-E7F8-35A75C1E59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9747" y="4993375"/>
              <a:ext cx="0" cy="25485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85A0BDC1-CA2E-436B-BA85-18978F5494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9947" y="5108895"/>
              <a:ext cx="0" cy="15864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05CF18B-8C90-1ED2-4FD7-AE62DBA37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465163" y="5248230"/>
              <a:ext cx="4650208" cy="640080"/>
              <a:chOff x="4775555" y="4191218"/>
              <a:chExt cx="4650208" cy="640080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4747CBE4-0BE5-12F1-A58D-5164BD1F73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775555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5:e</a:t>
                </a:r>
                <a:r>
                  <a:rPr lang="en-US" sz="1400" baseline="-250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0E5BE16-0E61-4B54-22AC-2E25FDA71F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420371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7:e</a:t>
                </a:r>
                <a:r>
                  <a:rPr lang="en-US" sz="1400" baseline="-25000" dirty="0">
                    <a:latin typeface="Gotham Bold" pitchFamily="50" charset="0"/>
                  </a:rPr>
                  <a:t>2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AC56DCC-1BFF-396D-955A-7507B1FA0D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73576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DA63"/>
                    </a:solidFill>
                    <a:latin typeface="Gotham Bold" pitchFamily="50" charset="0"/>
                  </a:rPr>
                  <a:t>2:e</a:t>
                </a:r>
                <a:r>
                  <a:rPr lang="en-US" sz="1400" baseline="-25000" dirty="0">
                    <a:solidFill>
                      <a:srgbClr val="00DA63"/>
                    </a:solidFill>
                    <a:latin typeface="Gotham Bold" pitchFamily="50" charset="0"/>
                  </a:rPr>
                  <a:t>3</a:t>
                </a:r>
                <a:endParaRPr lang="en-US" sz="1400" dirty="0">
                  <a:solidFill>
                    <a:srgbClr val="00DA63"/>
                  </a:solidFill>
                  <a:latin typeface="Gotham Bold" pitchFamily="50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3B1078F-938F-12E6-0C5E-C4675CE34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71000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71:e</a:t>
                </a:r>
                <a:r>
                  <a:rPr lang="en-US" sz="1400" baseline="-25000" dirty="0">
                    <a:latin typeface="Gotham Bold" pitchFamily="50" charset="0"/>
                  </a:rPr>
                  <a:t>4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2903CD90-364D-390E-A253-417328BA5F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5008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11:e</a:t>
                </a:r>
                <a:r>
                  <a:rPr lang="en-US" sz="1400" baseline="-25000" dirty="0">
                    <a:latin typeface="Gotham Bold" pitchFamily="50" charset="0"/>
                  </a:rPr>
                  <a:t>5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C9598A2F-827A-49F1-464F-5F3F68975F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86510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17:e</a:t>
                </a:r>
                <a:r>
                  <a:rPr lang="en-US" sz="1400" baseline="-25000" dirty="0">
                    <a:latin typeface="Gotham Bold" pitchFamily="50" charset="0"/>
                  </a:rPr>
                  <a:t>6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69A1B278-D808-5D40-03A4-F28553C7DB95}"/>
                  </a:ext>
                </a:extLst>
              </p:cNvPr>
              <p:cNvCxnSpPr/>
              <p:nvPr/>
            </p:nvCxnSpPr>
            <p:spPr>
              <a:xfrm flipH="1">
                <a:off x="8626590" y="4511258"/>
                <a:ext cx="799173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B553E88-ADE0-2B3B-6254-8DB7BB4CA4C5}"/>
              </a:ext>
            </a:extLst>
          </p:cNvPr>
          <p:cNvGrpSpPr/>
          <p:nvPr/>
        </p:nvGrpSpPr>
        <p:grpSpPr>
          <a:xfrm>
            <a:off x="7320135" y="4858535"/>
            <a:ext cx="4650208" cy="1039473"/>
            <a:chOff x="4465163" y="4848837"/>
            <a:chExt cx="4650208" cy="1039473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B252FDF-0D66-75C9-42EE-4836E9E57E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91766" y="4848837"/>
              <a:ext cx="1" cy="399394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6965020-288B-D14D-C4FA-476526421E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331" y="4915949"/>
              <a:ext cx="0" cy="332282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FC4EA346-9728-B187-79FE-378B088182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9747" y="4993375"/>
              <a:ext cx="0" cy="25485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228E3BD3-5691-F59F-726B-AB46703BE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9947" y="5108895"/>
              <a:ext cx="0" cy="158646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0EB57F31-6B1E-E935-C8DD-BCADFA87D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465163" y="5248230"/>
              <a:ext cx="4650208" cy="640080"/>
              <a:chOff x="4775555" y="4191218"/>
              <a:chExt cx="4650208" cy="640080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69FE528A-EB02-102F-25D4-084658BDA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775555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5:e</a:t>
                </a:r>
                <a:r>
                  <a:rPr lang="en-US" sz="1400" baseline="-250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A24B4CA2-6C33-C234-03FC-DCEE7989D8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420371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7:e</a:t>
                </a:r>
                <a:r>
                  <a:rPr lang="en-US" sz="1400" baseline="-25000" dirty="0">
                    <a:latin typeface="Gotham Bold" pitchFamily="50" charset="0"/>
                  </a:rPr>
                  <a:t>2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31EB444E-34AB-D416-5E6B-5138D29558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73576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rgbClr val="00DA63"/>
                  </a:solidFill>
                  <a:latin typeface="Gotham Bold" pitchFamily="50" charset="0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D489B1C8-6A9F-8138-A7C0-491FD4423A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71000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71:e</a:t>
                </a:r>
                <a:r>
                  <a:rPr lang="en-US" sz="1400" baseline="-25000" dirty="0">
                    <a:latin typeface="Gotham Bold" pitchFamily="50" charset="0"/>
                  </a:rPr>
                  <a:t>4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D15C0E4C-3EDF-BBF4-1D16-E76073C62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50083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11:e</a:t>
                </a:r>
                <a:r>
                  <a:rPr lang="en-US" sz="1400" baseline="-25000" dirty="0">
                    <a:latin typeface="Gotham Bold" pitchFamily="50" charset="0"/>
                  </a:rPr>
                  <a:t>5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F434E12C-8C7C-5886-BA98-111353878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986510" y="4191218"/>
                <a:ext cx="640080" cy="640080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otham Bold" pitchFamily="50" charset="0"/>
                  </a:rPr>
                  <a:t>17:e</a:t>
                </a:r>
                <a:r>
                  <a:rPr lang="en-US" sz="1400" baseline="-25000" dirty="0">
                    <a:latin typeface="Gotham Bold" pitchFamily="50" charset="0"/>
                  </a:rPr>
                  <a:t>6</a:t>
                </a:r>
                <a:endParaRPr lang="en-US" sz="1400" dirty="0">
                  <a:latin typeface="Gotham Bold" pitchFamily="50" charset="0"/>
                </a:endParaRPr>
              </a:p>
            </p:txBody>
          </p: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DD048CFD-09AA-7572-AF55-1AA11AD7E0AA}"/>
                  </a:ext>
                </a:extLst>
              </p:cNvPr>
              <p:cNvCxnSpPr/>
              <p:nvPr/>
            </p:nvCxnSpPr>
            <p:spPr>
              <a:xfrm flipH="1">
                <a:off x="8626590" y="4511258"/>
                <a:ext cx="799173" cy="0"/>
              </a:xfrm>
              <a:prstGeom prst="straightConnector1">
                <a:avLst/>
              </a:prstGeom>
              <a:ln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4D56E625-8617-0353-B867-FD0D28D2C5C8}"/>
              </a:ext>
            </a:extLst>
          </p:cNvPr>
          <p:cNvSpPr txBox="1"/>
          <p:nvPr/>
        </p:nvSpPr>
        <p:spPr>
          <a:xfrm>
            <a:off x="1443772" y="3889657"/>
            <a:ext cx="6094602" cy="663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ExtractMin()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D094ADA-A2C7-55C1-CD58-D723DA0A53F3}"/>
              </a:ext>
            </a:extLst>
          </p:cNvPr>
          <p:cNvCxnSpPr>
            <a:cxnSpLocks/>
          </p:cNvCxnSpPr>
          <p:nvPr/>
        </p:nvCxnSpPr>
        <p:spPr>
          <a:xfrm flipV="1">
            <a:off x="10856252" y="5075783"/>
            <a:ext cx="0" cy="1821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1F41CB3-1AB1-910C-3D0D-CC7CA0D95038}"/>
              </a:ext>
            </a:extLst>
          </p:cNvPr>
          <p:cNvCxnSpPr>
            <a:cxnSpLocks/>
          </p:cNvCxnSpPr>
          <p:nvPr/>
        </p:nvCxnSpPr>
        <p:spPr>
          <a:xfrm flipV="1">
            <a:off x="5766470" y="5095094"/>
            <a:ext cx="0" cy="1821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651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097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A4C4E7-99A6-43B4-B27A-5F694F25B5C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1CA85EBA-DE03-4D4D-85A9-34DD2C3823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662CCBF6-B6B9-4756-99A4-EEF5C9835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9CD782-8B5E-44BA-9EBA-12E95753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44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1: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Unsorted Array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27288" y="3622304"/>
            <a:ext cx="3851035" cy="640080"/>
            <a:chOff x="4775555" y="4191218"/>
            <a:chExt cx="3851035" cy="64008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7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951C69C-3A9E-4EDE-878D-C5789DAD1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4513ED-9C5A-4786-8C2A-0A6420A11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ExtractMin()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3303916" y="5043128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Gotham Bold" pitchFamily="50" charset="0"/>
              </a:rPr>
              <a:t>Add p at the end of the array: O(1)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Gotham Bold" pitchFamily="50" charset="0"/>
              </a:rPr>
              <a:t>Find the min in the array and then shift: O(n)</a:t>
            </a:r>
          </a:p>
          <a:p>
            <a:pPr>
              <a:lnSpc>
                <a:spcPct val="150000"/>
              </a:lnSpc>
            </a:pPr>
            <a:endParaRPr lang="en-US" sz="200" dirty="0"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latin typeface="Gotham Bold" pitchFamily="50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33D272-3908-4855-8111-F7D55789E73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47BE7C63-64C4-422C-88FA-7ACD0D31B1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BFCB39FB-E026-48FC-BD46-298363D99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3E9FA-3A1D-4343-98FE-A1CA49DB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82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1: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Unsorted Array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27288" y="3622304"/>
            <a:ext cx="3851035" cy="640080"/>
            <a:chOff x="4775555" y="4191218"/>
            <a:chExt cx="3851035" cy="64008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7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2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951C69C-3A9E-4EDE-878D-C5789DAD1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4513ED-9C5A-4786-8C2A-0A6420A11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ExtractMin()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3303916" y="5043128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81E2"/>
                </a:solidFill>
                <a:latin typeface="Gotham Bold" pitchFamily="50" charset="0"/>
              </a:rPr>
              <a:t>Add p at the end of the array: </a:t>
            </a:r>
            <a:r>
              <a:rPr lang="en-US" sz="1600" dirty="0">
                <a:solidFill>
                  <a:srgbClr val="00DA63"/>
                </a:solidFill>
                <a:latin typeface="Gotham Bold" pitchFamily="50" charset="0"/>
              </a:rPr>
              <a:t>O(1)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81E2"/>
                </a:solidFill>
                <a:latin typeface="Gotham Bold" pitchFamily="50" charset="0"/>
              </a:rPr>
              <a:t>Find the min in the array and then shift: </a:t>
            </a:r>
            <a:r>
              <a:rPr lang="en-US" sz="1600" dirty="0">
                <a:solidFill>
                  <a:srgbClr val="C00000"/>
                </a:solidFill>
                <a:latin typeface="Gotham Bold" pitchFamily="50" charset="0"/>
              </a:rPr>
              <a:t>O(n)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0081E2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B9755F-E01E-4213-A9D2-FBA1954FF68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88BE568E-1628-4CF6-9C0D-2EC4B522A7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699DDB20-6BB8-4A74-9D1A-97CE376CEE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04F3E-ED63-4C82-9A94-19AFAA94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51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2: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Sorted Array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27288" y="3622304"/>
            <a:ext cx="3851035" cy="640080"/>
            <a:chOff x="4775555" y="4191218"/>
            <a:chExt cx="3851035" cy="64008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7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951C69C-3A9E-4EDE-878D-C5789DAD1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4513ED-9C5A-4786-8C2A-0A6420A11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ExtractMin()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2814506" y="5111585"/>
            <a:ext cx="7730456" cy="171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Gotham Bold" pitchFamily="50" charset="0"/>
              </a:rPr>
              <a:t>Find a position for p in O(log n) using Binary Search, then shift elements: O(n)</a:t>
            </a:r>
          </a:p>
          <a:p>
            <a:pPr>
              <a:lnSpc>
                <a:spcPct val="150000"/>
              </a:lnSpc>
            </a:pPr>
            <a:endParaRPr lang="en-US" sz="3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Gotham Bold" pitchFamily="50" charset="0"/>
              </a:rPr>
              <a:t>Find the min in the array at first place: O(1)</a:t>
            </a:r>
          </a:p>
          <a:p>
            <a:pPr>
              <a:lnSpc>
                <a:spcPct val="150000"/>
              </a:lnSpc>
            </a:pPr>
            <a:endParaRPr lang="en-US" sz="100" dirty="0">
              <a:solidFill>
                <a:srgbClr val="0081E2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05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EBFD7A-C8BD-4523-83E4-8A367D62055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3E909DE6-6069-4BDC-8B2D-27D56BCA95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E499A40F-5C7E-433F-8DAF-6DA1DD1632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9FEE-02AA-464A-916F-F92DC791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0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2: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Sorted Array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27288" y="3622304"/>
            <a:ext cx="3851035" cy="640080"/>
            <a:chOff x="4775555" y="4191218"/>
            <a:chExt cx="3851035" cy="64008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7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951C69C-3A9E-4EDE-878D-C5789DAD1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4513ED-9C5A-4786-8C2A-0A6420A11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Gotham Bold" pitchFamily="50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ExtractMin()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2814506" y="5111585"/>
            <a:ext cx="7730456" cy="171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81E2"/>
                </a:solidFill>
                <a:latin typeface="Gotham Bold" pitchFamily="50" charset="0"/>
              </a:rPr>
              <a:t>Find a position for p in O(log n) using Binary Search, then shift elements: </a:t>
            </a:r>
            <a:r>
              <a:rPr lang="en-US" sz="1400" dirty="0">
                <a:solidFill>
                  <a:srgbClr val="C00000"/>
                </a:solidFill>
                <a:latin typeface="Gotham Bold" pitchFamily="50" charset="0"/>
              </a:rPr>
              <a:t>O(n)</a:t>
            </a:r>
          </a:p>
          <a:p>
            <a:pPr>
              <a:lnSpc>
                <a:spcPct val="150000"/>
              </a:lnSpc>
            </a:pPr>
            <a:endParaRPr lang="en-US" sz="3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81E2"/>
                </a:solidFill>
                <a:latin typeface="Gotham Bold" pitchFamily="50" charset="0"/>
              </a:rPr>
              <a:t>Find the min in the array at first place: </a:t>
            </a:r>
            <a:r>
              <a:rPr lang="en-US" sz="1400" dirty="0">
                <a:solidFill>
                  <a:srgbClr val="00DA63"/>
                </a:solidFill>
                <a:latin typeface="Gotham Bold" pitchFamily="50" charset="0"/>
              </a:rPr>
              <a:t>O(1)</a:t>
            </a:r>
          </a:p>
          <a:p>
            <a:pPr>
              <a:lnSpc>
                <a:spcPct val="150000"/>
              </a:lnSpc>
            </a:pPr>
            <a:endParaRPr lang="en-US" sz="100" dirty="0">
              <a:solidFill>
                <a:srgbClr val="0081E2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05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281C29-31DE-44F1-A087-33B878A89E8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C34FFAD7-D299-45D7-B3FA-0EADC7735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BB95C6C4-CCAB-4341-AE1D-019D808F44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BB5A6-69E7-452D-9FF8-6850FF13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26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3: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Sorted List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32009" y="3620750"/>
            <a:ext cx="3556533" cy="658110"/>
            <a:chOff x="4023377" y="4191218"/>
            <a:chExt cx="3556533" cy="65811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23377" y="4208471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995528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967679" y="420924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7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3983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ExtractMin()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2814506" y="5111585"/>
            <a:ext cx="7730456" cy="171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Gotham Bold" pitchFamily="50" charset="0"/>
              </a:rPr>
              <a:t>Find a position for p in O(n) using Linear Search, then add in O(1): O(n)</a:t>
            </a:r>
          </a:p>
          <a:p>
            <a:pPr>
              <a:lnSpc>
                <a:spcPct val="150000"/>
              </a:lnSpc>
            </a:pPr>
            <a:endParaRPr lang="en-US" sz="300" dirty="0"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Gotham Bold" pitchFamily="50" charset="0"/>
              </a:rPr>
              <a:t>Find the min in the list at first place: O(1)</a:t>
            </a:r>
          </a:p>
          <a:p>
            <a:pPr>
              <a:lnSpc>
                <a:spcPct val="150000"/>
              </a:lnSpc>
            </a:pPr>
            <a:endParaRPr lang="en-US" sz="100" dirty="0"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050" dirty="0">
              <a:latin typeface="Gotham Bold" pitchFamily="50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420834-B029-4319-A98A-9397A46E7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97541" y="3958043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B50ECF-254A-4B0C-AA67-7B50DEA24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69692" y="395726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AEC378-DECE-4703-8468-425EE5A1D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310283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E33DBB-A406-4783-A7C2-6E23533D5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23818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453917-6C4D-4876-AC18-8C61085F8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86145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82EAA6-2369-4A77-A43C-EC51A9248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397541" y="409366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D3F427-432B-480D-A148-8D762FD9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369692" y="409288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DCDE54-1305-4080-82E2-2EA03CC90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310283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5F8762-1D58-46D6-905B-AEB422548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323818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12BFB0-5CCD-4447-B8DE-65B75F061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286145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91688F-527D-428E-B120-796E53989F1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8BFFD260-0A2D-4D62-B14B-D418BBBCE2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Logo COP3530">
              <a:extLst>
                <a:ext uri="{FF2B5EF4-FFF2-40B4-BE49-F238E27FC236}">
                  <a16:creationId xmlns:a16="http://schemas.microsoft.com/office/drawing/2014/main" id="{A0C222D0-8215-4811-988E-1787CF0DA3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DB75C-3623-426E-AF7D-A2060A75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579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Approach 3: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Gotham Bold" pitchFamily="50" charset="0"/>
              </a:rPr>
              <a:t>Sorted List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5D0C0B-D177-4987-B06B-0726958E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32009" y="3620750"/>
            <a:ext cx="3556533" cy="658110"/>
            <a:chOff x="4023377" y="4191218"/>
            <a:chExt cx="3556533" cy="65811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2A59347-5AC7-4A4E-B440-8343F3A9F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023377" y="4208471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CB9A75-EA08-4D9A-B6D3-3AE904EF1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995528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4C4D6-9E64-431E-A6D2-CE51A89CA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967679" y="420924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Gotham Bold" pitchFamily="50" charset="0"/>
                </a:rPr>
                <a:t>7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2D7E093-5E36-4AC8-8F9D-54AEEAC1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939830" y="4191218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44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A9447C4-1A5E-4162-9876-C9FF875726FC}"/>
              </a:ext>
            </a:extLst>
          </p:cNvPr>
          <p:cNvSpPr/>
          <p:nvPr/>
        </p:nvSpPr>
        <p:spPr>
          <a:xfrm>
            <a:off x="2262283" y="4652756"/>
            <a:ext cx="6096000" cy="18401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 (p)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ExtractMin()</a:t>
            </a:r>
          </a:p>
          <a:p>
            <a:pPr>
              <a:lnSpc>
                <a:spcPct val="150000"/>
              </a:lnSpc>
            </a:pPr>
            <a:endParaRPr lang="en-US" sz="2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E6781E-6F90-4B1E-8800-243618101733}"/>
              </a:ext>
            </a:extLst>
          </p:cNvPr>
          <p:cNvSpPr/>
          <p:nvPr/>
        </p:nvSpPr>
        <p:spPr>
          <a:xfrm>
            <a:off x="2814506" y="5111585"/>
            <a:ext cx="7730456" cy="171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81E2"/>
                </a:solidFill>
                <a:latin typeface="Gotham Bold" pitchFamily="50" charset="0"/>
              </a:rPr>
              <a:t>Find a position for p in O(n) using Linear Search, then add in O(1): </a:t>
            </a:r>
            <a:r>
              <a:rPr lang="en-US" sz="1400" dirty="0">
                <a:solidFill>
                  <a:srgbClr val="C00000"/>
                </a:solidFill>
                <a:latin typeface="Gotham Bold" pitchFamily="50" charset="0"/>
              </a:rPr>
              <a:t>O(n)</a:t>
            </a:r>
          </a:p>
          <a:p>
            <a:pPr>
              <a:lnSpc>
                <a:spcPct val="150000"/>
              </a:lnSpc>
            </a:pPr>
            <a:endParaRPr lang="en-US" sz="3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81E2"/>
                </a:solidFill>
                <a:latin typeface="Gotham Bold" pitchFamily="50" charset="0"/>
              </a:rPr>
              <a:t>Find the min in the list at first place: </a:t>
            </a:r>
            <a:r>
              <a:rPr lang="en-US" sz="1400" dirty="0">
                <a:solidFill>
                  <a:srgbClr val="00DA63"/>
                </a:solidFill>
                <a:latin typeface="Gotham Bold" pitchFamily="50" charset="0"/>
              </a:rPr>
              <a:t>O(1)</a:t>
            </a:r>
          </a:p>
          <a:p>
            <a:pPr>
              <a:lnSpc>
                <a:spcPct val="150000"/>
              </a:lnSpc>
            </a:pPr>
            <a:endParaRPr lang="en-US" sz="100" dirty="0">
              <a:solidFill>
                <a:srgbClr val="0081E2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050" dirty="0">
              <a:solidFill>
                <a:srgbClr val="0081E2"/>
              </a:solidFill>
              <a:latin typeface="Gotham Bold" pitchFamily="50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420834-B029-4319-A98A-9397A46E7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97541" y="3958043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B50ECF-254A-4B0C-AA67-7B50DEA24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69692" y="395726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AEC378-DECE-4703-8468-425EE5A1D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310283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E33DBB-A406-4783-A7C2-6E23533D5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323818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453917-6C4D-4876-AC18-8C61085F8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86145" y="395632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82EAA6-2369-4A77-A43C-EC51A9248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397541" y="4093666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D3F427-432B-480D-A148-8D762FD9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369692" y="409288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DCDE54-1305-4080-82E2-2EA03CC90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310283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5F8762-1D58-46D6-905B-AEB422548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323818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12BFB0-5CCD-4447-B8DE-65B75F061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286145" y="4091949"/>
            <a:ext cx="434468" cy="0"/>
          </a:xfrm>
          <a:prstGeom prst="straightConnector1">
            <a:avLst/>
          </a:prstGeom>
          <a:ln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0A1E555-62C0-4BBA-BC1A-750C6CC59D8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B7167D86-4BC1-4346-8CE0-437AB3153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Logo COP3530">
              <a:extLst>
                <a:ext uri="{FF2B5EF4-FFF2-40B4-BE49-F238E27FC236}">
                  <a16:creationId xmlns:a16="http://schemas.microsoft.com/office/drawing/2014/main" id="{458654A6-651B-4637-88FC-9F73702E0D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87CE1-5307-4FE5-9B75-B9DEFDCB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6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rgbClr val="5482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6E78EC1-30BA-43B4-B135-A91C95116B9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876987DA-4B29-4D14-8414-4F9A7F4734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BF271B10-8FD4-43D4-930A-0EED5C9D48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50D5D0-C5BA-4B45-967E-9FDF5C9F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4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097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5CBFEE3-439E-4F53-96F5-0C4D9F870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15352"/>
              </p:ext>
            </p:extLst>
          </p:nvPr>
        </p:nvGraphicFramePr>
        <p:xfrm>
          <a:off x="2124279" y="3647424"/>
          <a:ext cx="8127999" cy="11125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097051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8530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43815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Insert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ExtractMin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62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Unsorted Array/List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35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Sorted Array/List</a:t>
                      </a:r>
                      <a:endParaRPr lang="en-US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89068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D59259B-077F-4672-9C23-B29EC8ED4BD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147F232-6DE3-4491-A4D3-8BBF690791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57857484-93E5-49C1-A334-7D3F490151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ABA206-0B15-4484-9163-97E5B219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1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Priority Queues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097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How can we design this data structure so that Insert and Extract() operations are fast?</a:t>
            </a:r>
          </a:p>
          <a:p>
            <a:pPr>
              <a:lnSpc>
                <a:spcPct val="150000"/>
              </a:lnSpc>
            </a:pPr>
            <a:endParaRPr lang="en-US" sz="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5CBFEE3-439E-4F53-96F5-0C4D9F870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565444"/>
              </p:ext>
            </p:extLst>
          </p:nvPr>
        </p:nvGraphicFramePr>
        <p:xfrm>
          <a:off x="2124279" y="3647424"/>
          <a:ext cx="8127999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097051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8530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43815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Insert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ExtractMin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625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Unsorted Array/List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350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Sorted Array List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890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Binary Heap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517456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D646AD4-A023-496D-8389-6C416A26AF5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73DCB14-5659-46B8-937C-D6EE6A9B40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7D1E172-A68D-4F0A-B146-D1BEBCA01F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945DBE-AB1F-4D34-BF27-A5733698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8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3737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Use Cases</a:t>
            </a:r>
            <a:endParaRPr lang="en-US" dirty="0">
              <a:solidFill>
                <a:srgbClr val="EB6E19"/>
              </a:solidFill>
              <a:latin typeface="Gotham Bold" pitchFamily="50" charset="0"/>
            </a:endParaRPr>
          </a:p>
          <a:p>
            <a:pPr algn="ctr">
              <a:lnSpc>
                <a:spcPct val="150000"/>
              </a:lnSpc>
            </a:pP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Huffman Trees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Dijkstra’s Shortest Path Algorithm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Prim’s Algorithm for calculating Minimum Spanning Tree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Scheduling Job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K largest elements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Heap Sort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Many more 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445C93-749A-4DDE-88E8-52FFD71DC26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3219336-7506-4190-AF0C-16827E50D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4B607A8C-9862-4A2E-812C-C5E5AFA532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B8601F-E043-4077-8C53-4510BB0E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50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Heaps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DB15F8-C7DE-44C2-8D14-25EDC82B5AD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461FF8F8-61A1-4590-A218-7D9AA10DF4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88A41437-0C39-4A26-81F3-AD4AA3AE93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0698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2121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Complete Binary Tree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Each Node is less than its children for a </a:t>
            </a: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min-heap 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and Each Node is greater than its children for a </a:t>
            </a: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max-heap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Root is the smallest for a </a:t>
            </a: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min-heap 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and largest element for a </a:t>
            </a: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max-heap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Only the root can be removed (</a:t>
            </a:r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ExtractMin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 or </a:t>
            </a:r>
            <a:r>
              <a:rPr lang="en-US" dirty="0" err="1">
                <a:solidFill>
                  <a:srgbClr val="0081E2"/>
                </a:solidFill>
                <a:latin typeface="Gotham Bold" pitchFamily="50" charset="0"/>
              </a:rPr>
              <a:t>ExtractMax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40516" y="4197150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660937" y="468625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42469" y="4682033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9591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17787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08194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98177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583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186780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8689" y="517622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6510" y="518087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987682" y="5171581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84075" y="5171581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966874" y="4391566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825031" y="4364548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410872" y="5017190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6179865" y="5017190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059135" y="5017190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6726199" y="5017191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4211774" y="5506739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4539364" y="5506739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5100377" y="5516027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399780" y="5506739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980766" y="5506739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6328001" y="5516027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42469" y="4682033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8689" y="517622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6510" y="518087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84075" y="5171581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9591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17787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08194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98177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583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186780" y="567041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861AAAB-8F3B-4039-B534-F678A70900D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2DD0F25B-A89F-4881-92D2-AC0BCA90FB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Logo COP3530">
              <a:extLst>
                <a:ext uri="{FF2B5EF4-FFF2-40B4-BE49-F238E27FC236}">
                  <a16:creationId xmlns:a16="http://schemas.microsoft.com/office/drawing/2014/main" id="{38DA8334-98F4-4A23-89DB-3E629A6962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B30292-F332-4BCD-85CD-5CF4A325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39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Representation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0E76C-B760-49C1-8F4A-F3B33BB40052}"/>
              </a:ext>
            </a:extLst>
          </p:cNvPr>
          <p:cNvSpPr txBox="1"/>
          <p:nvPr/>
        </p:nvSpPr>
        <p:spPr>
          <a:xfrm>
            <a:off x="7272562" y="2663057"/>
            <a:ext cx="4081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class </a:t>
            </a:r>
            <a:r>
              <a:rPr lang="en-US" dirty="0" err="1">
                <a:solidFill>
                  <a:srgbClr val="EB6E19"/>
                </a:solidFill>
                <a:latin typeface="Consolas" panose="020B0609020204030204" pitchFamily="49" charset="0"/>
              </a:rPr>
              <a:t>HeapNode</a:t>
            </a:r>
            <a:endParaRPr lang="en-US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int value;</a:t>
            </a:r>
          </a:p>
          <a:p>
            <a:pPr lvl="1"/>
            <a:r>
              <a:rPr lang="en-US" dirty="0" err="1">
                <a:solidFill>
                  <a:srgbClr val="EB6E19"/>
                </a:solidFill>
                <a:latin typeface="Consolas" panose="020B0609020204030204" pitchFamily="49" charset="0"/>
              </a:rPr>
              <a:t>HeapNode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* left;</a:t>
            </a:r>
          </a:p>
          <a:p>
            <a:pPr lvl="1"/>
            <a:r>
              <a:rPr lang="en-US" dirty="0" err="1">
                <a:solidFill>
                  <a:srgbClr val="EB6E19"/>
                </a:solidFill>
                <a:latin typeface="Consolas" panose="020B0609020204030204" pitchFamily="49" charset="0"/>
              </a:rPr>
              <a:t>HeapNode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* right;</a:t>
            </a: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left and right are min-heaps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D60D767-B401-4882-B630-F6C9B353D74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AC097EF4-C9F3-47FE-A84D-FC308FAA5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Logo COP3530">
              <a:extLst>
                <a:ext uri="{FF2B5EF4-FFF2-40B4-BE49-F238E27FC236}">
                  <a16:creationId xmlns:a16="http://schemas.microsoft.com/office/drawing/2014/main" id="{783D7987-3223-421E-A0BC-D5BA4941B7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1E8FC-396F-4ED6-AA5C-D92717DAA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66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Representation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337795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</a:extLst>
          </p:cNvPr>
          <p:cNvSpPr txBox="1"/>
          <p:nvPr/>
        </p:nvSpPr>
        <p:spPr>
          <a:xfrm>
            <a:off x="7533678" y="2615312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Heap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[];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</a:extLst>
          </p:cNvPr>
          <p:cNvSpPr/>
          <p:nvPr/>
        </p:nvSpPr>
        <p:spPr>
          <a:xfrm>
            <a:off x="7633991" y="3250571"/>
            <a:ext cx="2709903" cy="84885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For a node at position 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p,</a:t>
            </a:r>
            <a:b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b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L. child position:  2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 + 1</a:t>
            </a:r>
          </a:p>
          <a:p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  R. child position:  2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p + 2</a:t>
            </a:r>
            <a:endParaRPr lang="en-US" sz="12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AC6FBBC-FAA3-42C8-B590-277B3A357FDC}"/>
              </a:ext>
            </a:extLst>
          </p:cNvPr>
          <p:cNvSpPr/>
          <p:nvPr/>
        </p:nvSpPr>
        <p:spPr>
          <a:xfrm>
            <a:off x="7653875" y="4330491"/>
            <a:ext cx="2709902" cy="7275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A node at position 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c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can find its parent at floor((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</a:rPr>
              <a:t>c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 – 1)/2)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26EFE58-58DC-46ED-84D8-B02632A54EE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5" name="Picture 2">
              <a:extLst>
                <a:ext uri="{FF2B5EF4-FFF2-40B4-BE49-F238E27FC236}">
                  <a16:creationId xmlns:a16="http://schemas.microsoft.com/office/drawing/2014/main" id="{28F0BE31-B7B7-49F3-909B-8F7FEEEE40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95" descr="Logo COP3530">
              <a:extLst>
                <a:ext uri="{FF2B5EF4-FFF2-40B4-BE49-F238E27FC236}">
                  <a16:creationId xmlns:a16="http://schemas.microsoft.com/office/drawing/2014/main" id="{EEFDFCA9-F280-4403-BB34-372C039618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5F6D5D-8FB2-4AE0-A100-E2CADA33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17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pic>
        <p:nvPicPr>
          <p:cNvPr id="92" name="Picture 4" descr="Insertion Heap Algorithm">
            <a:extLst>
              <a:ext uri="{FF2B5EF4-FFF2-40B4-BE49-F238E27FC236}">
                <a16:creationId xmlns:a16="http://schemas.microsoft.com/office/drawing/2014/main" id="{A92A8CC5-9FD5-4A6C-A329-912916A95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674" y="5227448"/>
            <a:ext cx="5902286" cy="938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275DEB4E-6E41-46FD-B7FE-6AA3BC891A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6A392AB7-B647-4446-8C44-6933907A9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Logo COP3530">
              <a:extLst>
                <a:ext uri="{FF2B5EF4-FFF2-40B4-BE49-F238E27FC236}">
                  <a16:creationId xmlns:a16="http://schemas.microsoft.com/office/drawing/2014/main" id="{569740D9-AD15-4AA0-BB84-8AE14C774A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8E5ABA-ACB2-4782-B922-4419C84B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97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337795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9AED3FC-CB05-4A42-93C7-BA2B6F6740B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4" name="Picture 2">
              <a:extLst>
                <a:ext uri="{FF2B5EF4-FFF2-40B4-BE49-F238E27FC236}">
                  <a16:creationId xmlns:a16="http://schemas.microsoft.com/office/drawing/2014/main" id="{EE0AF704-EC9B-46C8-AF74-AD0FB33E00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94" descr="Logo COP3530">
              <a:extLst>
                <a:ext uri="{FF2B5EF4-FFF2-40B4-BE49-F238E27FC236}">
                  <a16:creationId xmlns:a16="http://schemas.microsoft.com/office/drawing/2014/main" id="{E41DB94F-D77E-4F62-8721-DAAC6F44A1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8E1C50-FCFC-450E-BE3F-87466E2D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99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01C8C53-6F8B-4F3B-9037-536BFCAC8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12799" y="4200814"/>
            <a:ext cx="1133571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parent = 6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8F50449-6BD2-4F2E-AE39-F176A3A1FBA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9A4CFBFF-5B86-44A7-A350-68913DB23A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9400B2BF-5498-4B62-87D8-6C591BAB2C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B60EED-BABB-4897-B617-79DDDC17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Announcements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587639" y="1467059"/>
            <a:ext cx="8460713" cy="432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 1 is on 26 February, 3 pm - 9 pm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Honorlock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lecture that day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Topics and expectations guide is up!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Project 1 is due 24 February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Get started if you haven’t now!</a:t>
            </a:r>
          </a:p>
          <a:p>
            <a:pPr marL="64008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73A48F-3B67-40CB-BA83-056013F4CE2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5296265-E020-4364-A2CE-E6F6983EA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9671DDA3-F68F-4870-BCCD-7F3106F731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9225B-2191-4B1F-B6EB-E7E5524A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1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12799" y="4200814"/>
            <a:ext cx="1133571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3DA9BD2-4597-463B-8394-5682246C2A7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4EC43B87-AA07-453A-9444-EF1C86FE71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08EF62F2-9253-4A97-A262-557E0B7371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801C5A-E89E-48F1-BAE1-E0011A6D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25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FE1E6-93BB-4FEA-B25E-3BD2D42A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436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66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12799" y="4200814"/>
            <a:ext cx="1133571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EC3549A-F7A0-4509-B280-3840939A5AF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A8471755-7A59-4B47-8383-8EA297E78D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7B5A658E-AA05-4AE5-890A-C823D897D4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CA2FEA-46D5-44FF-945C-7A1BAEDD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99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24F822A-9350-46DB-976F-6ABADBB2F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12799" y="4200814"/>
            <a:ext cx="1133571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C28E19E-EA91-4961-801E-D2142DF58CA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1CA83659-C8EF-4F9A-BBCD-3563194229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AAB05E5E-14E4-4B33-BA4C-0EF8CD425D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961202-BFE5-4B2F-9BB9-7E2A78C0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5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AA561-815C-4F98-8113-D9CF68A7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53788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7AD596C-B134-4259-836A-A1F9274774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AF570E13-D039-4597-A9E3-9BCA76FC81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D2744358-9BDF-45CE-81BB-5331BC4E97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AE6720-FBDD-4DE8-B5B9-211D304E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09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29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53788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BFF1427-7C5F-4630-BC66-6951D5E50E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3B0226F3-CBD2-4D69-BC27-C986EE466D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1A3C3B9D-864B-4367-A6DD-700B900C82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2BA8AD-53F9-4165-8518-0FEEA81E9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91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29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53788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1BF8DB6-CF4B-4642-AF90-081090A17C8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A45AA343-1021-42FA-8B5F-1978B0EF09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19110BF5-FA86-4EFF-AFAE-B24CF48C8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527062-3E31-4897-98BC-032FD634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29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00DA63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00DA63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90122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0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D4DD10B-18CD-4EF0-8D7D-E49C953BB0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CE0A7F3D-BE62-435C-AAA6-B944B30E09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8206666F-D874-4AC0-9225-F7F9FC428D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05B168-2E67-47E3-BFA4-0780F0BC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90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7B2482-1B57-42B8-BCFF-29D55C291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95537" y="5838024"/>
            <a:ext cx="6021256" cy="34574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81E2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9BC71D-97A6-44D8-8377-4DE5AAF69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937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DD08A3-7395-48B6-B028-6501B595C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9106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E684A0-99CC-488C-97BC-9E3C83CD7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70271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4DDAE8-FB89-4D89-AC71-F47AB42F3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4680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A7D9556-B0E5-4207-A066-F24E645A0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2334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F2BE3DD-1312-4ED3-AB5D-D0D9A5C11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9988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7F86F4-DAE5-453D-A2F2-A01DF41ED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7642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278C91-2A77-44E6-A28C-BA8DB054B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52958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97CC39-539D-4C52-97A8-285F112F5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29495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260ACE-BBDD-4860-8CD7-FFB113A41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06033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45713D-1EAC-4638-BFDE-A83C0991F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2570" y="5838024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E045E7A-4558-4425-BAD3-40A514645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61891" y="5538371"/>
            <a:ext cx="398196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E572CE-9D05-464B-B243-9070C47D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5647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A9837-7DB9-4F6A-9939-D7E7BE565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65843" y="5538371"/>
            <a:ext cx="398197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4730A6-C68A-40F9-90AE-42B4DF6FA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34248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1395C7-1325-46CB-B9AD-9ABCEDB27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8814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B9C33-41E5-4865-9788-B9520F5EC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BC5922-70C4-494D-BA78-4698FF17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94473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CD84FF-CB18-4578-AC72-8E57238A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79094" y="5538371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27F494-591D-4B13-B60A-EC1295B1F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58053" y="5528627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0B839F2-4BAC-4712-BA77-0E0512FB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962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4217CB9-4C34-431F-ABE0-E2FF844DB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12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B6318A-634A-4B74-8D81-359A3330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175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041813-9CBA-46BF-A3B1-4DFFB301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50415" y="5538371"/>
            <a:ext cx="269625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3FB967-2E16-44E5-85E0-380230A1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04106" y="5854196"/>
            <a:ext cx="0" cy="34574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D183A31-29B4-4ADA-814D-8ED05F1D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84279" y="5889135"/>
            <a:ext cx="398196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43547-67A8-4835-BE7E-889DA10B4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29970" y="5890783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18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A01378-70C5-453F-B4E2-0DCA2AE2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888231" y="5890783"/>
            <a:ext cx="398197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DA63"/>
                </a:solidFill>
              </a:rPr>
              <a:t>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7E79B9-F01C-46F6-9DB8-18A09C42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3597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9AF925B-10D1-4BFA-99DF-8B9C9EBE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8625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749B38-4FF9-414D-A2CF-B3B3F20B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5254" y="5894571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58AF40-E181-464E-8B91-C364086A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822462" y="5876602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E2C54F-C465-4CD9-A835-3CAB4AAA7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323783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37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3CDD47-3D49-4BF0-ABD7-55F54CF76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6164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26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A5FA64-C0FC-4411-B6EC-D0B9E7B5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67315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ABA174-5052-4DC3-AAD1-1374247FB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726856" y="5876455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32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0F377-FB46-4645-83AD-3A8598EEE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0814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40C5A1-43F6-4E8E-B170-CFFAD7BA6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3991" y="5878547"/>
            <a:ext cx="367408" cy="30777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89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F606750-D0E2-4A3A-9A59-144BFDDE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14002" y="5836614"/>
            <a:ext cx="400986" cy="347556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81E2"/>
                </a:solidFill>
              </a:rPr>
              <a:t>66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3CD96F4-72DE-4B98-8652-F5050D1EA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97213" y="5510048"/>
            <a:ext cx="354584" cy="26161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13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69497" y="4907938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E60000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E60000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90122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0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96B9FB8-469E-48A0-9856-65CADE0EB3F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7" name="Picture 2">
              <a:extLst>
                <a:ext uri="{FF2B5EF4-FFF2-40B4-BE49-F238E27FC236}">
                  <a16:creationId xmlns:a16="http://schemas.microsoft.com/office/drawing/2014/main" id="{EFCE3707-6665-4217-832B-BF72B1CD1A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97" descr="Logo COP3530">
              <a:extLst>
                <a:ext uri="{FF2B5EF4-FFF2-40B4-BE49-F238E27FC236}">
                  <a16:creationId xmlns:a16="http://schemas.microsoft.com/office/drawing/2014/main" id="{4D8E3C80-958D-454D-B1D6-42B3912FDB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409D7C-722D-4186-B8EA-F15CF86D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671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Heap Insertion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Insertion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2630" y="5362662"/>
            <a:ext cx="352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O(log n) time to insert!</a:t>
            </a:r>
            <a:endParaRPr lang="en-US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79566" y="2337778"/>
            <a:ext cx="4600038" cy="166378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 the new element at the end of the array and set child to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arr.size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() – 1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to (child – 1)/ 2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while (parent &gt;= 0 and </a:t>
            </a:r>
            <a:r>
              <a:rPr lang="en-US" sz="1100" dirty="0" err="1">
                <a:solidFill>
                  <a:srgbClr val="E60000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[parent] &gt; </a:t>
            </a:r>
            <a:r>
              <a:rPr lang="en-US" sz="1100" dirty="0" err="1">
                <a:solidFill>
                  <a:srgbClr val="E60000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60000"/>
                </a:solidFill>
                <a:latin typeface="Consolas" panose="020B0609020204030204" pitchFamily="49" charset="0"/>
              </a:rPr>
              <a:t>[child])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Swap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[parent] and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arr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[child]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child equal to parent</a:t>
            </a:r>
          </a:p>
          <a:p>
            <a:pPr lvl="1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Set parent equal to (child-1)/2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7E49D8-1C06-495B-87C2-E939F9BF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6919" y="4200814"/>
            <a:ext cx="1901220" cy="56427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child = 13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6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parent = 6 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2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| 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0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3173CBF-17D7-4B40-854A-6E26B8A7B06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EF341226-58EF-4060-AA75-BB0FEB23EE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4A45C6B7-B42B-4901-B6D0-04D0838882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90B18B-C663-4486-B44F-8574DCC9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04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MinHeap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Deletion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Deletion (ExtractMin)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72EE6AB-323F-4977-A468-7A004D86552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30BA294F-4C95-445D-AB26-351959AF24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1AE4F54D-6F52-46F0-8995-638B1FA783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AFE46-FE37-48DE-A616-88796533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5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Recap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 Trees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Performance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Red Black Trees 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Properties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Cases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64008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36E204-47D9-417A-ADFD-DBDCF3345EFD}"/>
              </a:ext>
            </a:extLst>
          </p:cNvPr>
          <p:cNvSpPr txBox="1">
            <a:spLocks/>
          </p:cNvSpPr>
          <p:nvPr/>
        </p:nvSpPr>
        <p:spPr>
          <a:xfrm>
            <a:off x="8834003" y="214664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19" name="Rectangle 4" descr="Non-linear Ordered&#10;">
            <a:extLst>
              <a:ext uri="{FF2B5EF4-FFF2-40B4-BE49-F238E27FC236}">
                <a16:creationId xmlns:a16="http://schemas.microsoft.com/office/drawing/2014/main" id="{D2E901E1-25BD-4D82-9D45-B7361FA59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514509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20" name="Rectangle 8" descr="trees">
            <a:extLst>
              <a:ext uri="{FF2B5EF4-FFF2-40B4-BE49-F238E27FC236}">
                <a16:creationId xmlns:a16="http://schemas.microsoft.com/office/drawing/2014/main" id="{E740CA1A-86C3-40F2-A025-176BC00E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1244295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grpSp>
        <p:nvGrpSpPr>
          <p:cNvPr id="21" name="Group 20" descr="Non-Linear Data Structures">
            <a:extLst>
              <a:ext uri="{FF2B5EF4-FFF2-40B4-BE49-F238E27FC236}">
                <a16:creationId xmlns:a16="http://schemas.microsoft.com/office/drawing/2014/main" id="{A648A4B6-AA11-4AF7-A71F-579E13980905}"/>
              </a:ext>
            </a:extLst>
          </p:cNvPr>
          <p:cNvGrpSpPr/>
          <p:nvPr/>
        </p:nvGrpSpPr>
        <p:grpSpPr>
          <a:xfrm>
            <a:off x="10060496" y="2323890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F163E5-2BC9-4F2B-9D3B-8DEA43DEE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415607-7EBC-4B8B-BA5B-8F9E811D7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921CC08-C8BE-4697-94A2-507499165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A24D5B-D46F-4F7D-AEDB-47CFDF3D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" name="Straight Connector 27">
              <a:extLst>
                <a:ext uri="{FF2B5EF4-FFF2-40B4-BE49-F238E27FC236}">
                  <a16:creationId xmlns:a16="http://schemas.microsoft.com/office/drawing/2014/main" id="{3084F417-FA7F-481F-955F-B54E99C06642}"/>
                </a:ext>
              </a:extLst>
            </p:cNvPr>
            <p:cNvCxnSpPr>
              <a:cxnSpLocks noChangeShapeType="1"/>
              <a:stCxn id="22" idx="6"/>
              <a:endCxn id="2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" name="Straight Connector 29">
              <a:extLst>
                <a:ext uri="{FF2B5EF4-FFF2-40B4-BE49-F238E27FC236}">
                  <a16:creationId xmlns:a16="http://schemas.microsoft.com/office/drawing/2014/main" id="{F8F08A31-A144-4AEB-A5AE-D744A66B673F}"/>
                </a:ext>
              </a:extLst>
            </p:cNvPr>
            <p:cNvCxnSpPr>
              <a:cxnSpLocks noChangeShapeType="1"/>
              <a:stCxn id="23" idx="4"/>
              <a:endCxn id="2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" name="Straight Connector 31">
              <a:extLst>
                <a:ext uri="{FF2B5EF4-FFF2-40B4-BE49-F238E27FC236}">
                  <a16:creationId xmlns:a16="http://schemas.microsoft.com/office/drawing/2014/main" id="{6F402D57-5321-4DD2-A1D0-B788CD1D2256}"/>
                </a:ext>
              </a:extLst>
            </p:cNvPr>
            <p:cNvCxnSpPr>
              <a:cxnSpLocks noChangeShapeType="1"/>
              <a:stCxn id="22" idx="5"/>
              <a:endCxn id="2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" name="Straight Connector 31">
              <a:extLst>
                <a:ext uri="{FF2B5EF4-FFF2-40B4-BE49-F238E27FC236}">
                  <a16:creationId xmlns:a16="http://schemas.microsoft.com/office/drawing/2014/main" id="{C96190EC-85FA-433E-9BE9-6C866A192F15}"/>
                </a:ext>
              </a:extLst>
            </p:cNvPr>
            <p:cNvCxnSpPr>
              <a:cxnSpLocks noChangeShapeType="1"/>
              <a:stCxn id="2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FEDD6AC-CB58-4398-BC7D-5B6469E2C00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D4C2EEBE-BBD0-44D6-8D92-00A57F66A4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3B69CEE3-E6A2-491A-BDFC-87666DA008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AF08BD-10E7-4DAB-A300-EDE0F7A1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28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MinHeap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Deletion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Deletion (ExtractMin)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68076" y="279022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783097" y="408172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90914" y="424540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pic>
        <p:nvPicPr>
          <p:cNvPr id="43" name="Picture 6" descr="Removal Heap Algorithm">
            <a:extLst>
              <a:ext uri="{FF2B5EF4-FFF2-40B4-BE49-F238E27FC236}">
                <a16:creationId xmlns:a16="http://schemas.microsoft.com/office/drawing/2014/main" id="{42A433F4-BB48-43EF-A7C5-6DF9EC92BB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75"/>
          <a:stretch/>
        </p:blipFill>
        <p:spPr bwMode="auto">
          <a:xfrm>
            <a:off x="2926815" y="5108753"/>
            <a:ext cx="5865824" cy="117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CAABE19-912D-4DB6-B6E9-E3EF92EF29B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E9F1B10D-8852-44FF-AA40-02AFDEC3C3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DB891E18-3741-408A-8FEC-E6DB0A510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B01D6C-64D2-4AEF-93B3-670B5B28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88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MinHeap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Deletion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Deletion (ExtractMin)</a:t>
            </a:r>
          </a:p>
        </p:txBody>
      </p:sp>
      <p:pic>
        <p:nvPicPr>
          <p:cNvPr id="43" name="Picture 6" descr="Removal Heap Algorithm">
            <a:extLst>
              <a:ext uri="{FF2B5EF4-FFF2-40B4-BE49-F238E27FC236}">
                <a16:creationId xmlns:a16="http://schemas.microsoft.com/office/drawing/2014/main" id="{42A433F4-BB48-43EF-A7C5-6DF9EC92BB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75"/>
          <a:stretch/>
        </p:blipFill>
        <p:spPr bwMode="auto">
          <a:xfrm>
            <a:off x="2926815" y="5108753"/>
            <a:ext cx="5865824" cy="117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CAABE19-912D-4DB6-B6E9-E3EF92EF29B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E9F1B10D-8852-44FF-AA40-02AFDEC3C3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DB891E18-3741-408A-8FEC-E6DB0A510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B01D6C-64D2-4AEF-93B3-670B5B28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7DFD85F-7682-97EB-8168-62D6C66F185B}"/>
              </a:ext>
            </a:extLst>
          </p:cNvPr>
          <p:cNvGrpSpPr/>
          <p:nvPr/>
        </p:nvGrpSpPr>
        <p:grpSpPr>
          <a:xfrm>
            <a:off x="391699" y="2493717"/>
            <a:ext cx="4652162" cy="2025440"/>
            <a:chOff x="1105746" y="2382897"/>
            <a:chExt cx="4652162" cy="202544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3BF7447-A808-1DB9-EB9A-CD69E06C4146}"/>
                </a:ext>
              </a:extLst>
            </p:cNvPr>
            <p:cNvGrpSpPr/>
            <p:nvPr/>
          </p:nvGrpSpPr>
          <p:grpSpPr>
            <a:xfrm>
              <a:off x="1105746" y="2627293"/>
              <a:ext cx="3147922" cy="1781044"/>
              <a:chOff x="2947151" y="2790228"/>
              <a:chExt cx="3147922" cy="1781044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E2067A-50DC-4B3B-A941-515F73642C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468076" y="2790228"/>
                <a:ext cx="284515" cy="307777"/>
              </a:xfrm>
              <a:prstGeom prst="rect">
                <a:avLst/>
              </a:prstGeom>
              <a:noFill/>
              <a:ln>
                <a:solidFill>
                  <a:srgbClr val="00DA63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8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BA7F03-06E1-4DC9-9439-34FD6EF63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588497" y="327933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18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51B4E7-79A0-4AD4-A124-8F3CF803B8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270029" y="3275111"/>
                <a:ext cx="398197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11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D1ACB5-8D10-447A-8512-8CC77D028B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2947151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37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3196BC-65D8-4C10-87E1-25F4471540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34534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26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564090-B42B-476E-AF5C-6D38740773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835754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76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85757C9-C087-4FAF-884D-183400D216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22573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32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A10777-D795-445A-9DD0-7C98889397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716143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74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E43CD1-A952-45EE-8A06-B2B9ECE52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114340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89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D5ED36F-F3C0-4AB8-AD10-D772DBFE12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146249" y="3769303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68978DC-8D44-459E-9984-49954373B4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044070" y="3773948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28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75A117-9D5E-44C2-85BD-04F9347631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915242" y="3764659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39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2F5FA45-C520-4141-A16D-990321183D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711635" y="3764659"/>
                <a:ext cx="383438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29</a:t>
                </a: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D0B8080-326C-48CB-B7CE-F7634259D9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>
                <a:off x="3894434" y="2984644"/>
                <a:ext cx="573642" cy="284847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9812509-2640-493B-ACAE-3D8D204F2E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>
                <a:off x="4752591" y="2957626"/>
                <a:ext cx="716537" cy="330994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BB851A3-DA63-4D8D-ABE6-F992F45E7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>
                <a:off x="3338432" y="3610268"/>
                <a:ext cx="250066" cy="159035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CE30687-F7B7-40D6-B457-8981B596D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>
                <a:off x="5107425" y="3610268"/>
                <a:ext cx="162606" cy="16368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34279F4-3FB3-4909-A81C-5D651E0045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3986695" y="3610268"/>
                <a:ext cx="249558" cy="16368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38CF59E-7EAA-48FE-A8C4-9706DB95C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5653759" y="3610269"/>
                <a:ext cx="250058" cy="15439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55D3365-15F9-4289-9D44-E659CF0988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stCxn id="57" idx="0"/>
              </p:cNvCxnSpPr>
              <p:nvPr/>
            </p:nvCxnSpPr>
            <p:spPr>
              <a:xfrm flipV="1">
                <a:off x="3139334" y="4099817"/>
                <a:ext cx="122725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8E6B03F-EDE4-4FEF-BC74-85BF6BF8DA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stCxn id="58" idx="0"/>
              </p:cNvCxnSpPr>
              <p:nvPr/>
            </p:nvCxnSpPr>
            <p:spPr>
              <a:xfrm flipH="1" flipV="1">
                <a:off x="3466924" y="4099817"/>
                <a:ext cx="70606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7AB8B7A-3AA0-4714-BC2A-657863051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stCxn id="59" idx="0"/>
              </p:cNvCxnSpPr>
              <p:nvPr/>
            </p:nvCxnSpPr>
            <p:spPr>
              <a:xfrm flipV="1">
                <a:off x="4027937" y="4109105"/>
                <a:ext cx="80331" cy="15439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39D941E-7960-4022-8175-FBFCAEC72F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4327340" y="4099817"/>
                <a:ext cx="90580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AC64B88-7C6F-4B42-B41F-16B1318DEE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V="1">
                <a:off x="4908326" y="4099817"/>
                <a:ext cx="90806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0BFA9DB-A978-449F-9F63-9DDBA4B06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5255561" y="4109105"/>
                <a:ext cx="50962" cy="15439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4207F50-D829-441E-A1B4-0A91BEEDE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146249" y="3769303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20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71088E9-1A57-451B-A4D9-D0493D3FC3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044070" y="3773948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28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9C61B35-F0FA-439E-904F-1E4CD8F96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2947151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37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64F9888-0E5D-44FD-8CCA-230171B60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34534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26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87B08E-F810-48F6-98FD-8FC6E1FC27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835754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76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C8CD950-8C99-4070-8111-1C1171DBC0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22573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32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6695E7F-1157-4296-9575-75ABE9F775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716143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74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B1EFF9C-027F-44CB-9278-28DE7C644F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114340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89</a:t>
                </a: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EBEA3ACF-2172-4675-AC74-9451CCF67A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V="1">
                <a:off x="5783097" y="4081725"/>
                <a:ext cx="90806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BC93E32-E9EB-4322-877A-2B3A674BE3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590914" y="4245403"/>
                <a:ext cx="383438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66</a:t>
                </a:r>
              </a:p>
            </p:txBody>
          </p:sp>
          <p:cxnSp>
            <p:nvCxnSpPr>
              <p:cNvPr id="6" name="Connector: Curved 5">
                <a:extLst>
                  <a:ext uri="{FF2B5EF4-FFF2-40B4-BE49-F238E27FC236}">
                    <a16:creationId xmlns:a16="http://schemas.microsoft.com/office/drawing/2014/main" id="{C09502A7-2356-9681-FEF3-851BDA9ABA20}"/>
                  </a:ext>
                </a:extLst>
              </p:cNvPr>
              <p:cNvCxnSpPr>
                <a:stCxn id="94" idx="3"/>
                <a:endCxn id="14" idx="3"/>
              </p:cNvCxnSpPr>
              <p:nvPr/>
            </p:nvCxnSpPr>
            <p:spPr>
              <a:xfrm flipH="1" flipV="1">
                <a:off x="4752591" y="2944117"/>
                <a:ext cx="1221761" cy="1455175"/>
              </a:xfrm>
              <a:prstGeom prst="curvedConnector3">
                <a:avLst>
                  <a:gd name="adj1" fmla="val -55103"/>
                </a:avLst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ECE8AE-C31A-3890-E32A-C04DAD6196F3}"/>
                </a:ext>
              </a:extLst>
            </p:cNvPr>
            <p:cNvSpPr txBox="1"/>
            <p:nvPr/>
          </p:nvSpPr>
          <p:spPr>
            <a:xfrm>
              <a:off x="3330682" y="2382897"/>
              <a:ext cx="24272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Copy last element to root and delete last element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D6E652D-ADDA-1DDB-3220-ECAF28BDA8A7}"/>
              </a:ext>
            </a:extLst>
          </p:cNvPr>
          <p:cNvGrpSpPr/>
          <p:nvPr/>
        </p:nvGrpSpPr>
        <p:grpSpPr>
          <a:xfrm>
            <a:off x="4336713" y="2556691"/>
            <a:ext cx="4447074" cy="1976600"/>
            <a:chOff x="5118255" y="2413645"/>
            <a:chExt cx="4447074" cy="19766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C11EEF-12F9-C078-1836-59D8B5B57833}"/>
                </a:ext>
              </a:extLst>
            </p:cNvPr>
            <p:cNvGrpSpPr/>
            <p:nvPr/>
          </p:nvGrpSpPr>
          <p:grpSpPr>
            <a:xfrm>
              <a:off x="5118255" y="2609201"/>
              <a:ext cx="3147922" cy="1781044"/>
              <a:chOff x="2947151" y="2790228"/>
              <a:chExt cx="3147922" cy="1781044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C1F3AE8-4D06-7C49-4085-1F11EA041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468076" y="2790228"/>
                <a:ext cx="383438" cy="307777"/>
              </a:xfrm>
              <a:prstGeom prst="rect">
                <a:avLst/>
              </a:prstGeom>
              <a:noFill/>
              <a:ln>
                <a:solidFill>
                  <a:srgbClr val="00DA63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66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819150A-6A38-028E-1856-682BAB6C0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588497" y="327933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18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D7B2F8A-9255-39BD-B85D-770B4A8855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270029" y="3275111"/>
                <a:ext cx="398197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11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B336F0D-D4A9-54DE-384C-EEA47979EB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2947151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37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344AE48-360C-6E8C-1905-A4EC624511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34534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26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7A83FBE-E784-3119-ACC3-B8F0A70A58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835754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76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F494ACF-74DE-5A71-B89A-7C8270591D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22573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32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F548DD8-8BF3-F796-73E6-52C61CA0F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716143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74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EA9E55-CDB9-151D-86F6-9CCAC09F7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114340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89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B7AEC1B-8BEB-3C9F-FDBA-3B9CE125D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146249" y="3769303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B85E4D-522D-DD43-8460-D36AFAE570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044070" y="3773948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28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6862A1C-C6F9-DADC-651A-24C231C1A7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915242" y="3764659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39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85023B6-6B8D-2837-29E4-1C925800F9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711635" y="3764659"/>
                <a:ext cx="383438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29</a:t>
                </a: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89EF3F7-2057-4CFB-305E-5BC8A6ED5B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>
                <a:off x="3894434" y="2984644"/>
                <a:ext cx="573642" cy="284847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48B6167-679E-FF7E-24F1-8376EF9AA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9" idx="3"/>
              </p:cNvCxnSpPr>
              <p:nvPr/>
            </p:nvCxnSpPr>
            <p:spPr>
              <a:xfrm>
                <a:off x="4851514" y="2944117"/>
                <a:ext cx="617614" cy="344503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A7125B24-72FD-0493-FE0F-EFD4F1B363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>
                <a:off x="3338432" y="3610268"/>
                <a:ext cx="250066" cy="159035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A4ABB38-7704-42A4-14A0-A96172B233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>
                <a:off x="5107425" y="3610268"/>
                <a:ext cx="162606" cy="16368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BBA47272-C702-6A7F-6F48-5E554EC0A6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3986695" y="3610268"/>
                <a:ext cx="249558" cy="16368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206AC36-8AE8-4F02-4B42-E8A943466C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5653759" y="3610269"/>
                <a:ext cx="250058" cy="15439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DC789D1-298B-F6A0-2C98-922C63DC97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stCxn id="83" idx="0"/>
              </p:cNvCxnSpPr>
              <p:nvPr/>
            </p:nvCxnSpPr>
            <p:spPr>
              <a:xfrm flipV="1">
                <a:off x="3139334" y="4099817"/>
                <a:ext cx="122725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EC198F8-6950-2004-F2D4-9329149D6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stCxn id="84" idx="0"/>
              </p:cNvCxnSpPr>
              <p:nvPr/>
            </p:nvCxnSpPr>
            <p:spPr>
              <a:xfrm flipH="1" flipV="1">
                <a:off x="3466924" y="4099817"/>
                <a:ext cx="70606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135FF07-AA00-9069-757A-0783C7044F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stCxn id="85" idx="0"/>
              </p:cNvCxnSpPr>
              <p:nvPr/>
            </p:nvCxnSpPr>
            <p:spPr>
              <a:xfrm flipV="1">
                <a:off x="4027937" y="4109105"/>
                <a:ext cx="80331" cy="15439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13BE074-4042-5C9A-7FAA-D70692C30B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4327340" y="4099817"/>
                <a:ext cx="90580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CB1F961-41CB-6E0E-D90A-764D930040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V="1">
                <a:off x="4908326" y="4099817"/>
                <a:ext cx="90806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0EE2534-A989-CD53-ED8A-8FFEC00C1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5255561" y="4109105"/>
                <a:ext cx="50962" cy="15439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CAFB51D-1F50-BBEA-2C8D-6D6FB2BC6A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146249" y="3769303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20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B9A8310-015D-FC9B-B05D-40F1C861E9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044070" y="3773948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28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C66D409-A5F2-D480-D7A3-9A1338C5F8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2947151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37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2C21C97-B778-59CD-3340-A7B2AFA254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34534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26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3B8E06C-F14B-9898-6925-B97D65688B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835754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76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1E5486E-5169-8689-9BE3-179F897871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22573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32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63A1694-14F5-9947-32D1-C981E9FAD9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716143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74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4378340-0AE4-846E-B883-9BD89D6BAB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114340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89</a:t>
                </a:r>
              </a:p>
            </p:txBody>
          </p:sp>
        </p:grpSp>
        <p:cxnSp>
          <p:nvCxnSpPr>
            <p:cNvPr id="89" name="Connector: Curved 88">
              <a:extLst>
                <a:ext uri="{FF2B5EF4-FFF2-40B4-BE49-F238E27FC236}">
                  <a16:creationId xmlns:a16="http://schemas.microsoft.com/office/drawing/2014/main" id="{B275AF37-1658-78A7-D1FC-97C0DBDE8ED9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>
              <a:off x="7022618" y="2763090"/>
              <a:ext cx="1453459" cy="991096"/>
            </a:xfrm>
            <a:prstGeom prst="curvedConnector3">
              <a:avLst>
                <a:gd name="adj1" fmla="val 103100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06801B1-3AA6-2EFD-6684-FB9578CE2195}"/>
                </a:ext>
              </a:extLst>
            </p:cNvPr>
            <p:cNvSpPr txBox="1"/>
            <p:nvPr/>
          </p:nvSpPr>
          <p:spPr>
            <a:xfrm>
              <a:off x="7138103" y="2413645"/>
              <a:ext cx="24272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>
                  <a:solidFill>
                    <a:srgbClr val="0081E2"/>
                  </a:solidFill>
                  <a:latin typeface="Consolas" panose="020B0609020204030204" pitchFamily="49" charset="0"/>
                </a:rPr>
                <a:t>Heapify</a:t>
              </a:r>
              <a:r>
                <a:rPr lang="en-US" sz="105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down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686D179-B4D1-52BF-2114-754CA231F865}"/>
              </a:ext>
            </a:extLst>
          </p:cNvPr>
          <p:cNvGrpSpPr/>
          <p:nvPr/>
        </p:nvGrpSpPr>
        <p:grpSpPr>
          <a:xfrm>
            <a:off x="8011855" y="2720021"/>
            <a:ext cx="5191710" cy="1781044"/>
            <a:chOff x="8591389" y="2627293"/>
            <a:chExt cx="5191710" cy="1781044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65BAD35-005A-E2A6-053E-23CB97DE440D}"/>
                </a:ext>
              </a:extLst>
            </p:cNvPr>
            <p:cNvGrpSpPr/>
            <p:nvPr/>
          </p:nvGrpSpPr>
          <p:grpSpPr>
            <a:xfrm>
              <a:off x="8591389" y="2627293"/>
              <a:ext cx="3147922" cy="1781044"/>
              <a:chOff x="2947151" y="2790228"/>
              <a:chExt cx="3147922" cy="1781044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0F9BEB8-E739-CFA4-435D-97B97933A0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468076" y="2790228"/>
                <a:ext cx="383438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11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B46B601-D989-7CD8-D573-EB40077A84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588497" y="327933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18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18E0A68-9A81-A5E4-4591-C5A483B45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270029" y="3275111"/>
                <a:ext cx="398197" cy="307777"/>
              </a:xfrm>
              <a:prstGeom prst="rect">
                <a:avLst/>
              </a:prstGeom>
              <a:noFill/>
              <a:ln>
                <a:solidFill>
                  <a:srgbClr val="00DA63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66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F34C4EC-CA9C-CDD0-89D7-449F47CC1F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2947151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37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C314F42-7012-A7C4-6822-7C29C3AF01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34534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26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1159D6D-95A2-F29E-42B4-850D5859F5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835754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76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C67AD70-2F35-F6A8-9FBE-1E2471F807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22573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32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3B9157A-A1EC-F5ED-C9F7-8D56CDFB3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716143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74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01FB342-A88B-DC42-AA5A-D7E21C251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114340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89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A2CAE2E-8828-194A-F96D-85F0FC9D70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146249" y="3769303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20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9CD9750-1746-6CB4-379F-383E1CAE4D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044070" y="3773948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28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14C4BAF-D982-0273-73B4-A95FE869C7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915242" y="3764659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39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9776088-E38B-741A-3CA4-A11F41441B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711635" y="3764659"/>
                <a:ext cx="383438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29</a:t>
                </a:r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21C5F9C9-0D55-F00A-E585-70C1975647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>
                <a:off x="3894434" y="2984644"/>
                <a:ext cx="573642" cy="284847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BF1E9AD5-A8E3-7D93-2F63-F7732E3489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101" idx="3"/>
              </p:cNvCxnSpPr>
              <p:nvPr/>
            </p:nvCxnSpPr>
            <p:spPr>
              <a:xfrm>
                <a:off x="4851514" y="2944117"/>
                <a:ext cx="617614" cy="344503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6893BC83-791E-FDDF-4214-A0C98EDF6F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>
                <a:off x="3338432" y="3610268"/>
                <a:ext cx="250066" cy="159035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28C86501-C913-ECC5-874B-B1CB8FC3EE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>
                <a:off x="5107425" y="3610268"/>
                <a:ext cx="162606" cy="16368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FF008063-297D-2581-AF31-6CEB26BC23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3986695" y="3610268"/>
                <a:ext cx="249558" cy="16368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21B77173-DBA6-848B-6846-4CE60B1379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5653759" y="3610269"/>
                <a:ext cx="250058" cy="15439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5E2FE011-DC0B-4CEE-F4CE-F94DF80BC3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stCxn id="131" idx="0"/>
              </p:cNvCxnSpPr>
              <p:nvPr/>
            </p:nvCxnSpPr>
            <p:spPr>
              <a:xfrm flipV="1">
                <a:off x="3139334" y="4099817"/>
                <a:ext cx="122725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A59D38AB-8B97-8690-C6DF-212AD707AC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stCxn id="132" idx="0"/>
              </p:cNvCxnSpPr>
              <p:nvPr/>
            </p:nvCxnSpPr>
            <p:spPr>
              <a:xfrm flipH="1" flipV="1">
                <a:off x="3466924" y="4099817"/>
                <a:ext cx="70606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C063C65D-3D93-622A-D375-5356A3A494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stCxn id="133" idx="0"/>
              </p:cNvCxnSpPr>
              <p:nvPr/>
            </p:nvCxnSpPr>
            <p:spPr>
              <a:xfrm flipV="1">
                <a:off x="4027937" y="4109105"/>
                <a:ext cx="80331" cy="15439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0EBCCAE-230E-F47D-8CB9-7C1D745E3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4327340" y="4099817"/>
                <a:ext cx="90580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FA0548F3-72BD-C997-FC78-B86807BAE1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V="1">
                <a:off x="4908326" y="4099817"/>
                <a:ext cx="90806" cy="163678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F0AD1A9F-BA01-693A-AFC2-765873B77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/>
            </p:nvCxnSpPr>
            <p:spPr>
              <a:xfrm flipH="1" flipV="1">
                <a:off x="5255561" y="4109105"/>
                <a:ext cx="50962" cy="154390"/>
              </a:xfrm>
              <a:prstGeom prst="line">
                <a:avLst/>
              </a:prstGeom>
              <a:ln>
                <a:solidFill>
                  <a:srgbClr val="EB6E1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A829482-24CE-AEAD-14F5-E7E2C29E6A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146249" y="3769303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20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23BD8BF-FB33-4E86-1DF1-3629206E03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044070" y="3773948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28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93F5F31-56A5-0411-ECC4-5FA15B25F9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2947151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37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9032DBB-5C88-587C-D0D3-367FB208EC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34534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26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E7625B4-C580-180D-EFEB-B5A1CBCF64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3835754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76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8063547-767F-8B32-AD7C-74D6984008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225737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32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5841C81-C017-6E97-95FE-19A0E28C01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716143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74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8AC17B4-516F-CC60-4678-60710BE32D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114340" y="4263495"/>
                <a:ext cx="384365" cy="307777"/>
              </a:xfrm>
              <a:prstGeom prst="rect">
                <a:avLst/>
              </a:prstGeom>
              <a:noFill/>
              <a:ln>
                <a:solidFill>
                  <a:srgbClr val="EB6E19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89</a:t>
                </a:r>
              </a:p>
            </p:txBody>
          </p:sp>
        </p:grpSp>
        <p:cxnSp>
          <p:nvCxnSpPr>
            <p:cNvPr id="134" name="Connector: Curved 133">
              <a:extLst>
                <a:ext uri="{FF2B5EF4-FFF2-40B4-BE49-F238E27FC236}">
                  <a16:creationId xmlns:a16="http://schemas.microsoft.com/office/drawing/2014/main" id="{4745B09A-A51F-9ACF-8F9F-25CBC54AA52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1355354" y="3225730"/>
              <a:ext cx="637786" cy="636747"/>
            </a:xfrm>
            <a:prstGeom prst="curvedConnector3">
              <a:avLst>
                <a:gd name="adj1" fmla="val -5244"/>
              </a:avLst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326FD3B-2710-9CD6-0DF3-031DCCFC37B7}"/>
                </a:ext>
              </a:extLst>
            </p:cNvPr>
            <p:cNvSpPr txBox="1"/>
            <p:nvPr/>
          </p:nvSpPr>
          <p:spPr>
            <a:xfrm>
              <a:off x="11355873" y="2831982"/>
              <a:ext cx="24272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err="1">
                  <a:solidFill>
                    <a:srgbClr val="0081E2"/>
                  </a:solidFill>
                  <a:latin typeface="Consolas" panose="020B0609020204030204" pitchFamily="49" charset="0"/>
                </a:rPr>
                <a:t>Heapify</a:t>
              </a:r>
              <a:r>
                <a:rPr lang="en-US" sz="105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down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8548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MinHeap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Deletion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Deletion (ExtractMin)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17919" y="2692901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8497" y="32793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70029" y="3275111"/>
            <a:ext cx="398197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15242" y="376465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11635" y="3764659"/>
            <a:ext cx="383438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894434" y="298464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752591" y="295762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38432" y="361026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107425" y="361026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86695" y="361026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653759" y="361026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3139334" y="409981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3466924" y="409981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4027937" y="410910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4327340" y="409981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908326" y="409981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5255561" y="410910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46249" y="376930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4070" y="377394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47151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4534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35754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5737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716143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114340" y="426349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725829-2922-425D-922A-C990322C4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72629" y="5362662"/>
            <a:ext cx="369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O(log n) time to ExtractMin!</a:t>
            </a:r>
            <a:endParaRPr lang="en-US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912247-1EE8-4F73-9B4B-562D63F52F9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31AE31D6-DD2B-49FB-83A2-8CEA11642F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112AD4BC-CF10-4F9B-BB13-C97281E376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F1B655-5D12-46AB-AA0B-6EB08F39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1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MinHeap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Deletion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654198" y="1708562"/>
            <a:ext cx="8743941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Heap Deletion (ExtractMin)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E20FC2-C29F-96CE-13E7-AEC394867753}"/>
              </a:ext>
            </a:extLst>
          </p:cNvPr>
          <p:cNvGrpSpPr/>
          <p:nvPr/>
        </p:nvGrpSpPr>
        <p:grpSpPr>
          <a:xfrm>
            <a:off x="8742841" y="1186620"/>
            <a:ext cx="3147922" cy="1781044"/>
            <a:chOff x="8331682" y="1123711"/>
            <a:chExt cx="3147922" cy="17810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8E2067A-50DC-4B3B-A941-515F7364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852607" y="1123711"/>
              <a:ext cx="284515" cy="307777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BA7F03-06E1-4DC9-9439-34FD6EF63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973028" y="1612818"/>
              <a:ext cx="384365" cy="307777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18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51B4E7-79A0-4AD4-A124-8F3CF803B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654560" y="1608594"/>
              <a:ext cx="398197" cy="307777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11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AD1ACB5-8D10-447A-8512-8CC77D028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331682" y="2596978"/>
              <a:ext cx="384365" cy="307777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37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3196BC-65D8-4C10-87E1-25F447154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729878" y="2596978"/>
              <a:ext cx="384365" cy="307777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26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564090-B42B-476E-AF5C-6D3874077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220285" y="2596978"/>
              <a:ext cx="384365" cy="307777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76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5757C9-C087-4FAF-884D-183400D21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610268" y="2596978"/>
              <a:ext cx="384365" cy="307777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A10777-D795-445A-9DD0-7C9888939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00674" y="2596978"/>
              <a:ext cx="384365" cy="307777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74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E43CD1-A952-45EE-8A06-B2B9ECE52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498871" y="2596978"/>
              <a:ext cx="384365" cy="307777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89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5ED36F-F3C0-4AB8-AD10-D772DBFE1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530780" y="2102786"/>
              <a:ext cx="384365" cy="307777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20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8978DC-8D44-459E-9984-49954373B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28601" y="2107431"/>
              <a:ext cx="384365" cy="307777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28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75A117-9D5E-44C2-85BD-04F934763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299773" y="2098142"/>
              <a:ext cx="384365" cy="307777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39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F5FA45-C520-4141-A16D-990321183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1096166" y="2098142"/>
              <a:ext cx="383438" cy="307777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29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D0B8080-326C-48CB-B7CE-F7634259D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8965" y="1318127"/>
              <a:ext cx="573642" cy="284847"/>
            </a:xfrm>
            <a:prstGeom prst="line">
              <a:avLst/>
            </a:prstGeom>
            <a:ln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812509-2640-493B-ACAE-3D8D204F2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137122" y="1291109"/>
              <a:ext cx="716537" cy="330994"/>
            </a:xfrm>
            <a:prstGeom prst="line">
              <a:avLst/>
            </a:prstGeom>
            <a:ln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BB851A3-DA63-4D8D-ABE6-F992F45E7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22963" y="1943751"/>
              <a:ext cx="250066" cy="159035"/>
            </a:xfrm>
            <a:prstGeom prst="line">
              <a:avLst/>
            </a:prstGeom>
            <a:ln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E30687-F7B7-40D6-B457-8981B596D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91956" y="1943751"/>
              <a:ext cx="162606" cy="163680"/>
            </a:xfrm>
            <a:prstGeom prst="line">
              <a:avLst/>
            </a:prstGeom>
            <a:ln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34279F4-3FB3-4909-A81C-5D651E004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71226" y="1943751"/>
              <a:ext cx="249558" cy="163680"/>
            </a:xfrm>
            <a:prstGeom prst="line">
              <a:avLst/>
            </a:prstGeom>
            <a:ln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38CF59E-7EAA-48FE-A8C4-9706DB95C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38290" y="1943752"/>
              <a:ext cx="250058" cy="154390"/>
            </a:xfrm>
            <a:prstGeom prst="line">
              <a:avLst/>
            </a:prstGeom>
            <a:ln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55D3365-15F9-4289-9D44-E659CF098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stCxn id="57" idx="0"/>
            </p:cNvCxnSpPr>
            <p:nvPr/>
          </p:nvCxnSpPr>
          <p:spPr>
            <a:xfrm flipV="1">
              <a:off x="8523865" y="2433300"/>
              <a:ext cx="122725" cy="163678"/>
            </a:xfrm>
            <a:prstGeom prst="line">
              <a:avLst/>
            </a:prstGeom>
            <a:ln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8E6B03F-EDE4-4FEF-BC74-85BF6BF8D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stCxn id="58" idx="0"/>
            </p:cNvCxnSpPr>
            <p:nvPr/>
          </p:nvCxnSpPr>
          <p:spPr>
            <a:xfrm flipH="1" flipV="1">
              <a:off x="8851455" y="2433300"/>
              <a:ext cx="70606" cy="163678"/>
            </a:xfrm>
            <a:prstGeom prst="line">
              <a:avLst/>
            </a:prstGeom>
            <a:ln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7AB8B7A-3AA0-4714-BC2A-657863051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stCxn id="59" idx="0"/>
            </p:cNvCxnSpPr>
            <p:nvPr/>
          </p:nvCxnSpPr>
          <p:spPr>
            <a:xfrm flipV="1">
              <a:off x="9412468" y="2442588"/>
              <a:ext cx="80331" cy="154390"/>
            </a:xfrm>
            <a:prstGeom prst="line">
              <a:avLst/>
            </a:prstGeom>
            <a:ln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39D941E-7960-4022-8175-FBFCAEC7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11871" y="2433300"/>
              <a:ext cx="90580" cy="163678"/>
            </a:xfrm>
            <a:prstGeom prst="line">
              <a:avLst/>
            </a:prstGeom>
            <a:ln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AC64B88-7C6F-4B42-B41F-16B1318D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2857" y="2433300"/>
              <a:ext cx="90806" cy="163678"/>
            </a:xfrm>
            <a:prstGeom prst="line">
              <a:avLst/>
            </a:prstGeom>
            <a:ln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0BFA9DB-A978-449F-9F63-9DDBA4B06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40092" y="2442588"/>
              <a:ext cx="50962" cy="154390"/>
            </a:xfrm>
            <a:prstGeom prst="line">
              <a:avLst/>
            </a:prstGeom>
            <a:ln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4207F50-D829-441E-A1B4-0A91BEEDE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530780" y="2102786"/>
              <a:ext cx="384365" cy="307777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20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71088E9-1A57-451B-A4D9-D0493D3FC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28601" y="2107431"/>
              <a:ext cx="384365" cy="307777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28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9C61B35-F0FA-439E-904F-1E4CD8F96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331682" y="2596978"/>
              <a:ext cx="384365" cy="307777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37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64F9888-0E5D-44FD-8CCA-230171B60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729878" y="2596978"/>
              <a:ext cx="384365" cy="307777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26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087B08E-F810-48F6-98FD-8FC6E1FC2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220285" y="2596978"/>
              <a:ext cx="384365" cy="307777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76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C8CD950-8C99-4070-8111-1C1171DBC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610268" y="2596978"/>
              <a:ext cx="384365" cy="307777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32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6695E7F-1157-4296-9575-75ABE9F77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00674" y="2596978"/>
              <a:ext cx="384365" cy="307777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74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B1EFF9C-027F-44CB-9278-28DE7C644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498871" y="2596978"/>
              <a:ext cx="384365" cy="307777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89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BEA3ACF-2172-4675-AC74-9451CCF67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67628" y="2415208"/>
              <a:ext cx="90806" cy="163678"/>
            </a:xfrm>
            <a:prstGeom prst="line">
              <a:avLst/>
            </a:prstGeom>
            <a:ln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BC93E32-E9EB-4322-877A-2B3A674B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975445" y="2578886"/>
              <a:ext cx="383438" cy="307777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66</a:t>
              </a:r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B07EF347-9549-4029-B51A-7A95F107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7987" y="2433300"/>
            <a:ext cx="6727295" cy="368227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[] contains heap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currentSize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contains number of items in heap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//Remove the minimum item.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extractMin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 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  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[--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heapifyDown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heapifyDown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index)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index is a leaf or children of index are greater than index -&gt; stop 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Find the smallest child of node at index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Swap node at index with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smallest_child_index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heapifyDown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smallest_child_index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E2F4FF9-D9A8-4304-8C9D-C3D79171DA0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4642A575-BC04-4DA4-A07A-141764C0B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A61A8A6D-E346-41F3-AD6E-9FE953B970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629214-8950-479E-B8EE-DFE0C0E3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143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Heap Sort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E2067A-50DC-4B3B-A941-515F7364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76878" y="432726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A7F03-06E1-4DC9-9439-34FD6EF6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97299" y="481637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51B4E7-79A0-4AD4-A124-8F3CF803B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778831" y="481215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1ACB5-8D10-447A-8512-8CC77D02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196BC-65D8-4C10-87E1-25F44715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564090-B42B-476E-AF5C-6D3874077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757C9-C087-4FAF-884D-183400D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A10777-D795-445A-9DD0-7C988893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E43CD1-A952-45EE-8A06-B2B9ECE52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5ED36F-F3C0-4AB8-AD10-D772DBFE1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8978DC-8D44-459E-9984-49954373B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75A117-9D5E-44C2-85BD-04F93476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24044" y="53016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F5FA45-C520-4141-A16D-990321183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0437" y="530169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0B8080-326C-48CB-B7CE-F7634259D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403236" y="452168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812509-2640-493B-ACAE-3D8D204F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61393" y="449466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B851A3-DA63-4D8D-ABE6-F992F45E7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847234" y="514730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E30687-F7B7-40D6-B457-8981B596D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616227" y="514730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4279F4-3FB3-4909-A81C-5D651E004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495497" y="514730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8CF59E-7EAA-48FE-A8C4-9706DB95C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4162561" y="514730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D3365-15F9-4289-9D44-E659CF09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7" idx="0"/>
          </p:cNvCxnSpPr>
          <p:nvPr/>
        </p:nvCxnSpPr>
        <p:spPr>
          <a:xfrm flipV="1">
            <a:off x="1648136" y="563685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E6B03F-EDE4-4FEF-BC74-85BF6BF8D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8" idx="0"/>
          </p:cNvCxnSpPr>
          <p:nvPr/>
        </p:nvCxnSpPr>
        <p:spPr>
          <a:xfrm flipH="1" flipV="1">
            <a:off x="1975726" y="563685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AB8B7A-3AA0-4714-BC2A-657863051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9" idx="0"/>
          </p:cNvCxnSpPr>
          <p:nvPr/>
        </p:nvCxnSpPr>
        <p:spPr>
          <a:xfrm flipV="1">
            <a:off x="2536739" y="564614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9D941E-7960-4022-8175-FBFCAEC72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836142" y="563685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C64B88-7C6F-4B42-B41F-16B1318DE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417128" y="563685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0BFA9DB-A978-449F-9F63-9DDBA4B06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764363" y="564614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207F50-D829-441E-A1B4-0A91BEED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088E9-1A57-451B-A4D9-D0493D3FC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61B35-F0FA-439E-904F-1E4CD8F96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4F9888-0E5D-44FD-8CCA-230171B6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87B08E-F810-48F6-98FD-8FC6E1FC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8CD950-8C99-4070-8111-1C1171DB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695E7F-1157-4296-9575-75ABE9F7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1EFF9C-027F-44CB-9278-28DE7C644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EA3ACF-2172-4675-AC74-9451CCF67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291899" y="561876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BC93E32-E9EB-4322-877A-2B3A674BE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99716" y="578244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D1D36-CAAA-4D98-B6E6-485CED978418}"/>
              </a:ext>
            </a:extLst>
          </p:cNvPr>
          <p:cNvSpPr/>
          <p:nvPr/>
        </p:nvSpPr>
        <p:spPr>
          <a:xfrm>
            <a:off x="1455953" y="1916371"/>
            <a:ext cx="6096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Algorithm: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n items into heap 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Remove n items from heap and place in array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Performance: O (n log n)</a:t>
            </a: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EEA76A0-39FB-461A-9CAA-4D84E362042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470BD7AB-1D36-4615-9C93-18B0460EEC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EF52D825-2814-4AEC-B764-A0258EFA33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76342-2717-4C25-B075-F5CDD7B1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126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Heap Sort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D1D36-CAAA-4D98-B6E6-485CED978418}"/>
              </a:ext>
            </a:extLst>
          </p:cNvPr>
          <p:cNvSpPr/>
          <p:nvPr/>
        </p:nvSpPr>
        <p:spPr>
          <a:xfrm>
            <a:off x="1455952" y="1916371"/>
            <a:ext cx="797327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Algorithm: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n items into heap –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O(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nlogn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) + extra space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Remove n items from heap and place in array – O(</a:t>
            </a:r>
            <a:r>
              <a:rPr lang="en-US" dirty="0" err="1">
                <a:solidFill>
                  <a:srgbClr val="0081E2"/>
                </a:solidFill>
                <a:latin typeface="Consolas" panose="020B0609020204030204" pitchFamily="49" charset="0"/>
              </a:rPr>
              <a:t>nlogn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Performance: O (n log n)</a:t>
            </a: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0BF565-284C-4D9C-960F-B3625BBDB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76878" y="432726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4E5E08-530B-4612-B416-38DE8FD39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97299" y="481637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80EB3-ACA8-48F3-BDCA-5DEF2EAD6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778831" y="481215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6E1827-EBFD-4EED-A430-55D266DC5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BBE63F-1807-48F1-B9C4-4972FAC52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0F8242-7903-47F2-8877-595691849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85249D-EA33-4FDE-AE96-0F7C947B0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9D4030-89E5-4D04-9A86-EB89CCB59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92708E-88C2-4C24-B285-8A3DC1F57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800E9C-FD6F-44A2-8961-4CCDC238B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422C1A-4D0E-4A82-BD1E-5C95B7A02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EE98E0-9E5B-4BCD-ACBE-511E2916C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24044" y="53016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713CEC-4474-484B-9F91-1854CE036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0437" y="530169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C98A993-A9FF-40DA-8D4E-C437169E1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403236" y="452168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EE14B30-DF5D-41EC-BA2B-F4692A353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61393" y="449466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07E07D9-37A5-4902-9B28-A0EF71ED0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847234" y="514730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6A3FAF-3F00-4218-A387-B3617ACD7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616227" y="514730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A2F0F59-2E0C-4811-9D0E-63240E460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495497" y="514730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3245F75-2DCB-4A6B-BC3C-2385DB626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4162561" y="514730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8073B4A-D90F-448E-8F35-55F2FB2C3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9" idx="0"/>
          </p:cNvCxnSpPr>
          <p:nvPr/>
        </p:nvCxnSpPr>
        <p:spPr>
          <a:xfrm flipV="1">
            <a:off x="1648136" y="563685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BC2AAAF-2DD3-41FF-93AA-C134DC290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0" idx="0"/>
          </p:cNvCxnSpPr>
          <p:nvPr/>
        </p:nvCxnSpPr>
        <p:spPr>
          <a:xfrm flipH="1" flipV="1">
            <a:off x="1975726" y="563685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2C435D4-49B8-44E4-BB43-63B7C80EB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1" idx="0"/>
          </p:cNvCxnSpPr>
          <p:nvPr/>
        </p:nvCxnSpPr>
        <p:spPr>
          <a:xfrm flipV="1">
            <a:off x="2536739" y="564614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17CF959-9BDF-4E38-B74B-A52B26345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836142" y="563685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B731F77-67A0-4F9D-BE4A-97DBED7DF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417128" y="563685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AB8010-07E8-42C2-A00C-AA275482B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764363" y="564614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6D12B78-9ADF-46AC-ACBC-A5C026C8B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D17B2E4-7C74-4913-8F40-0328A3AF9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863A76-AE8E-400A-8151-4CD3AD286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79980B9-0781-42A2-A299-DA69D1406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D9F2F0-4811-46B8-8A3C-21ACAF76D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33A1E41-ED51-4053-ADCC-451086757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DB634FE-719F-4478-855D-B25C4528F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D0B1F2-C9E8-4144-957F-CCE205D28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3F2BC9B-715E-4017-80A3-611269E78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291899" y="561876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67BFD0A-EA10-4357-B531-7F7B0EF0F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99716" y="578244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DA7F16-E629-444B-B529-9BE509D4F12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BE5D680D-6136-4FB7-829A-DD49917FCA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3F767B8E-F998-4C15-AE6B-F219B1AC36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34342-9395-45D2-BAA3-539F8546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404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Heap Building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44D098-D114-45E3-8812-9056F9B18E0C}"/>
              </a:ext>
            </a:extLst>
          </p:cNvPr>
          <p:cNvSpPr/>
          <p:nvPr/>
        </p:nvSpPr>
        <p:spPr>
          <a:xfrm>
            <a:off x="1455952" y="1956394"/>
            <a:ext cx="88205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EB6E19"/>
                </a:solidFill>
                <a:latin typeface="Consolas" panose="020B0609020204030204" pitchFamily="49" charset="0"/>
              </a:rPr>
              <a:t>Building heap </a:t>
            </a:r>
            <a:r>
              <a:rPr lang="en-US" sz="2400" dirty="0" err="1">
                <a:solidFill>
                  <a:srgbClr val="EB6E19"/>
                </a:solidFill>
                <a:latin typeface="Consolas" panose="020B0609020204030204" pitchFamily="49" charset="0"/>
              </a:rPr>
              <a:t>inplace</a:t>
            </a:r>
            <a:r>
              <a:rPr lang="en-US" sz="2400" dirty="0">
                <a:solidFill>
                  <a:srgbClr val="EB6E19"/>
                </a:solidFill>
                <a:latin typeface="Consolas" panose="020B0609020204030204" pitchFamily="49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   	</a:t>
            </a:r>
            <a:r>
              <a:rPr lang="nn-NO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 = size/</a:t>
            </a:r>
            <a:r>
              <a:rPr lang="nn-NO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n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&gt;= </a:t>
            </a:r>
            <a:r>
              <a:rPr lang="nn-NO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</a:t>
            </a:r>
          </a:p>
          <a:p>
            <a:r>
              <a:rPr lang="nn-NO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	     heapifyDown(i)</a:t>
            </a:r>
          </a:p>
          <a:p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		</a:t>
            </a:r>
            <a:endParaRPr lang="pt-B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0BF565-284C-4D9C-960F-B3625BBDB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76878" y="432726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4E5E08-530B-4612-B416-38DE8FD39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97299" y="481637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80EB3-ACA8-48F3-BDCA-5DEF2EAD6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778831" y="481215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6E1827-EBFD-4EED-A430-55D266DC5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BBE63F-1807-48F1-B9C4-4972FAC52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0F8242-7903-47F2-8877-595691849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85249D-EA33-4FDE-AE96-0F7C947B0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9D4030-89E5-4D04-9A86-EB89CCB59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92708E-88C2-4C24-B285-8A3DC1F57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800E9C-FD6F-44A2-8961-4CCDC238B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422C1A-4D0E-4A82-BD1E-5C95B7A02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EE98E0-9E5B-4BCD-ACBE-511E2916C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24044" y="53016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713CEC-4474-484B-9F91-1854CE036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0437" y="530169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C98A993-A9FF-40DA-8D4E-C437169E1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403236" y="452168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EE14B30-DF5D-41EC-BA2B-F4692A353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61393" y="449466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07E07D9-37A5-4902-9B28-A0EF71ED0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847234" y="514730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6A3FAF-3F00-4218-A387-B3617ACD7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616227" y="514730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A2F0F59-2E0C-4811-9D0E-63240E460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495497" y="514730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3245F75-2DCB-4A6B-BC3C-2385DB626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4162561" y="514730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8073B4A-D90F-448E-8F35-55F2FB2C3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9" idx="0"/>
          </p:cNvCxnSpPr>
          <p:nvPr/>
        </p:nvCxnSpPr>
        <p:spPr>
          <a:xfrm flipV="1">
            <a:off x="1648136" y="563685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BC2AAAF-2DD3-41FF-93AA-C134DC290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0" idx="0"/>
          </p:cNvCxnSpPr>
          <p:nvPr/>
        </p:nvCxnSpPr>
        <p:spPr>
          <a:xfrm flipH="1" flipV="1">
            <a:off x="1975726" y="563685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2C435D4-49B8-44E4-BB43-63B7C80EB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1" idx="0"/>
          </p:cNvCxnSpPr>
          <p:nvPr/>
        </p:nvCxnSpPr>
        <p:spPr>
          <a:xfrm flipV="1">
            <a:off x="2536739" y="564614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17CF959-9BDF-4E38-B74B-A52B26345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836142" y="563685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B731F77-67A0-4F9D-BE4A-97DBED7DF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417128" y="563685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AB8010-07E8-42C2-A00C-AA275482B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764363" y="564614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6D12B78-9ADF-46AC-ACBC-A5C026C8B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D17B2E4-7C74-4913-8F40-0328A3AF9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863A76-AE8E-400A-8151-4CD3AD286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79980B9-0781-42A2-A299-DA69D1406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D9F2F0-4811-46B8-8A3C-21ACAF76D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33A1E41-ED51-4053-ADCC-451086757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DB634FE-719F-4478-855D-B25C4528F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D0B1F2-C9E8-4144-957F-CCE205D28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3F2BC9B-715E-4017-80A3-611269E78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291899" y="561876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67BFD0A-EA10-4357-B531-7F7B0EF0F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99716" y="578244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848D592-3D03-4781-80E8-145AFB54B90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1E2918AE-7DE0-4FEB-A8D5-2453D3BAF7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D36CC3AF-1140-44B0-AF4D-A9C2FAD01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95AEF6-8199-49EF-A97D-FCF4A921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534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Heap Sort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0D1D36-CAAA-4D98-B6E6-485CED978418}"/>
              </a:ext>
            </a:extLst>
          </p:cNvPr>
          <p:cNvSpPr/>
          <p:nvPr/>
        </p:nvSpPr>
        <p:spPr>
          <a:xfrm>
            <a:off x="1455952" y="1916371"/>
            <a:ext cx="797327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Algorithm: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Insert n items into heap –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O(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nlogn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) + extra space</a:t>
            </a:r>
          </a:p>
          <a:p>
            <a:pPr marL="385763" lvl="1" indent="-171450">
              <a:buFont typeface="Arial" charset="0"/>
              <a:buChar char="•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Remove n items from heap and place in array – O(</a:t>
            </a:r>
            <a:r>
              <a:rPr lang="en-US" dirty="0" err="1">
                <a:solidFill>
                  <a:srgbClr val="0081E2"/>
                </a:solidFill>
                <a:latin typeface="Consolas" panose="020B0609020204030204" pitchFamily="49" charset="0"/>
              </a:rPr>
              <a:t>nlogn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Performance: O (n log n)</a:t>
            </a: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44D098-D114-45E3-8812-9056F9B18E0C}"/>
              </a:ext>
            </a:extLst>
          </p:cNvPr>
          <p:cNvSpPr/>
          <p:nvPr/>
        </p:nvSpPr>
        <p:spPr>
          <a:xfrm>
            <a:off x="5222445" y="3708379"/>
            <a:ext cx="663958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Building heap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inplace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 in O(n):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	</a:t>
            </a:r>
            <a:r>
              <a:rPr lang="nn-NO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 = size/</a:t>
            </a:r>
            <a:r>
              <a:rPr lang="nn-NO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&gt;= </a:t>
            </a:r>
            <a:r>
              <a:rPr lang="nn-NO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</a:t>
            </a:r>
          </a:p>
          <a:p>
            <a:r>
              <a:rPr lang="nn-NO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	     heapifyDown(i)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		</a:t>
            </a:r>
          </a:p>
          <a:p>
            <a:pPr marL="42863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Since node is close to leaf,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heapifyDown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 is faster</a:t>
            </a:r>
          </a:p>
          <a:p>
            <a:pPr marL="42863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42863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1 unit of time for second last level (n/2 nodes), log n for level 0 (1 node)</a:t>
            </a:r>
          </a:p>
          <a:p>
            <a:pPr marL="42863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T(BuildHeap) = n/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n/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4.1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n/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8.2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 </a:t>
            </a:r>
          </a:p>
          <a:p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   = n. SumofSeries(i/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^(i+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= 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2n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85763" lvl="1" indent="-171450">
              <a:buFont typeface="Arial" charset="0"/>
              <a:buChar char="•"/>
            </a:pPr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0BF565-284C-4D9C-960F-B3625BBDB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76878" y="4327268"/>
            <a:ext cx="284515" cy="307777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4E5E08-530B-4612-B416-38DE8FD39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97299" y="481637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80EB3-ACA8-48F3-BDCA-5DEF2EAD6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778831" y="4812151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6E1827-EBFD-4EED-A430-55D266DC5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5BBE63F-1807-48F1-B9C4-4972FAC52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0F8242-7903-47F2-8877-595691849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85249D-EA33-4FDE-AE96-0F7C947B0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9D4030-89E5-4D04-9A86-EB89CCB59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592708E-88C2-4C24-B285-8A3DC1F57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800E9C-FD6F-44A2-8961-4CCDC238B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422C1A-4D0E-4A82-BD1E-5C95B7A02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EE98E0-9E5B-4BCD-ACBE-511E2916C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24044" y="53016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713CEC-4474-484B-9F91-1854CE036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20437" y="5301699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29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C98A993-A9FF-40DA-8D4E-C437169E1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403236" y="4521684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EE14B30-DF5D-41EC-BA2B-F4692A353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261393" y="4494666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07E07D9-37A5-4902-9B28-A0EF71ED0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847234" y="5147308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6A3FAF-3F00-4218-A387-B3617ACD7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616227" y="5147308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A2F0F59-2E0C-4811-9D0E-63240E460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495497" y="5147308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3245F75-2DCB-4A6B-BC3C-2385DB626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4162561" y="5147309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8073B4A-D90F-448E-8F35-55F2FB2C3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9" idx="0"/>
          </p:cNvCxnSpPr>
          <p:nvPr/>
        </p:nvCxnSpPr>
        <p:spPr>
          <a:xfrm flipV="1">
            <a:off x="1648136" y="5636857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BC2AAAF-2DD3-41FF-93AA-C134DC290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0" idx="0"/>
          </p:cNvCxnSpPr>
          <p:nvPr/>
        </p:nvCxnSpPr>
        <p:spPr>
          <a:xfrm flipH="1" flipV="1">
            <a:off x="1975726" y="5636857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2C435D4-49B8-44E4-BB43-63B7C80EB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1" idx="0"/>
          </p:cNvCxnSpPr>
          <p:nvPr/>
        </p:nvCxnSpPr>
        <p:spPr>
          <a:xfrm flipV="1">
            <a:off x="2536739" y="5646145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17CF959-9BDF-4E38-B74B-A52B26345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2836142" y="5636857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B731F77-67A0-4F9D-BE4A-97DBED7DF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417128" y="5636857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AB8010-07E8-42C2-A00C-AA275482B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3764363" y="5646145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6D12B78-9ADF-46AC-ACBC-A5C026C8B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55051" y="5306343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D17B2E4-7C74-4913-8F40-0328A3AF9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52872" y="531098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4863A76-AE8E-400A-8151-4CD3AD286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55953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79980B9-0781-42A2-A299-DA69D1406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414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26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D9F2F0-4811-46B8-8A3C-21ACAF76D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4556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33A1E41-ED51-4053-ADCC-451086757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34539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32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DB634FE-719F-4478-855D-B25C4528F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24945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74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D0B1F2-C9E8-4144-957F-CCE205D28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23142" y="5800535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89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3F2BC9B-715E-4017-80A3-611269E78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291899" y="5618765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67BFD0A-EA10-4357-B531-7F7B0EF0F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99716" y="5782443"/>
            <a:ext cx="383438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66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B12ABC-AF24-4B25-B907-E9A32AC3729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B8FAD005-E359-415D-9787-C047F3E3B7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E129AA6B-74AC-488F-B23A-0E046B7E81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32FF1-75C9-4D70-8DD4-8332D31D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630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18" y="392780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BF419C-BFD0-4D8D-8DD5-E2D06385EA8E}"/>
              </a:ext>
            </a:extLst>
          </p:cNvPr>
          <p:cNvSpPr/>
          <p:nvPr/>
        </p:nvSpPr>
        <p:spPr>
          <a:xfrm>
            <a:off x="1179494" y="1923180"/>
            <a:ext cx="104324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Heap Visualization: 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https://www.cs.usfca.edu/~galles/visualization/Heap.html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Proof: 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https://stackoverflow.com/questions/9755721/how-can-building-a-heap-be-on-time-complexity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8314A5-0B18-42D1-B65A-B1E49B743B5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471B9C05-2601-479B-84A2-8F08E535C6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F3EFFCE9-2D4E-4412-82EA-6AF5F11636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6FEF9-E613-428D-8011-26B4FEE20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010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1B293-5981-4365-A28F-8A90301A3253}"/>
              </a:ext>
            </a:extLst>
          </p:cNvPr>
          <p:cNvSpPr/>
          <p:nvPr/>
        </p:nvSpPr>
        <p:spPr>
          <a:xfrm>
            <a:off x="1699387" y="3205054"/>
            <a:ext cx="346546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 Menti.com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8798 8917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8B1E13-E0BD-4912-B80E-53A99192F81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CF7B14B-AE25-4B90-8F46-C5C1181649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242448F7-A82D-46ED-AC26-D3D6EEA97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21B838-33C4-44D7-B3B0-047766D3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pic>
        <p:nvPicPr>
          <p:cNvPr id="12" name="Picture 11" descr="Qr code&#10;&#10;Description automatically generated">
            <a:extLst>
              <a:ext uri="{FF2B5EF4-FFF2-40B4-BE49-F238E27FC236}">
                <a16:creationId xmlns:a16="http://schemas.microsoft.com/office/drawing/2014/main" id="{19FCAA4E-F35C-C333-5918-DD11E909AD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697" y="1302336"/>
            <a:ext cx="4888681" cy="488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2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587639" y="1690688"/>
            <a:ext cx="5205047" cy="3834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Priority Queues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Motivation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Ways of Implementation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Heaps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Properties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Implementation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Insertion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Deletion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Heap Sort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1ECCD6-F725-440C-9141-408D33C4FE5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1DBC1AD7-55A9-42AC-B670-4B4A59925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DF032838-642C-4B2A-A6A7-85AA1127EA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73C2D-BD99-454C-9492-2B06E36C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964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33C6A-4B1A-466B-B9A4-DFE92F282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69905" y="4550679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AE34B-5BB3-46CE-BB14-26FCB6AB7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90326" y="503978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E00D3-AAFF-4F6F-9C42-B7EFC349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EA7AB-6F7B-4BED-8E8A-B701BD93F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E13AE-52CA-4FFD-959B-65F603541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18D6C-FE53-441E-A31A-8B8BCDC5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0F353-48F0-4CBA-B783-87B4C0A6D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B8E28-6931-4D5A-82AF-2F0271EF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E060F-B786-4745-8E3D-36DF4E1F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E5CE5-9720-4CF1-9EBC-0B250FCF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F0AEB-BF30-4EDB-8606-B2C36A7E8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287BF-414F-4856-BC29-3F2BC12EE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17071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682B0-8F67-40A3-9936-D017ADF99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9CA851-849B-4630-B85A-51E863E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196263" y="4745095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3FC920-9E76-40A3-B2E0-96CDE8B11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054420" y="4718077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0F80AE-4BEC-43E9-BCA1-71559B77E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640261" y="5370719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A92C18-1824-4D21-B169-A079C5318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409254" y="5370719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042E9A-DC07-4A82-BDCA-56E96A26D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288524" y="5370719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2DF850-C263-44FA-8EF0-AA95AACE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55588" y="5370720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DFEFF1-C42A-4ED7-84BC-5277123C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6" idx="0"/>
          </p:cNvCxnSpPr>
          <p:nvPr/>
        </p:nvCxnSpPr>
        <p:spPr>
          <a:xfrm flipV="1">
            <a:off x="1441163" y="5860268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D17750-FCAC-4BF1-B2F5-B46A5549A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1768753" y="5860268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6527EA-4D6B-4E76-8280-FB530301F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8" idx="0"/>
          </p:cNvCxnSpPr>
          <p:nvPr/>
        </p:nvCxnSpPr>
        <p:spPr>
          <a:xfrm flipV="1">
            <a:off x="2329766" y="5869556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3E0FE8-4AA2-450E-BF29-C1ADE50E0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629169" y="5860268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CCA091-1FBF-4D0B-8C31-287521047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210155" y="5860268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30108C-C26E-4CDD-B0BC-AAC7D42B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557390" y="5869556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3EC31-E14B-486B-AF4A-3283F0B8A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97039-0B71-4943-B260-86318DF6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8ACE8E-97BF-4B5A-B89F-5A2297DE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CCB13-0A22-45FE-AA41-05883FBEB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A4CE1-8434-4C3A-9D95-5D7EB27FC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8778A-A50B-4DC8-98F3-7875E6637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25AD5-96BB-45B7-87C7-1EC494683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597FC-8141-4234-8008-1A0294759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B9B78-A381-49F8-A5BC-770FE0D1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CA57A2-1A42-4F04-9039-DEA522507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largest K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stream of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Billions of Transactions in Stock Market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Weather points of data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Fraud Detection in Credit Cards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Our interest: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Some Largest values/Smallest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2174632-F245-4CC8-AA24-93BCB681C5A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9C3D9D67-18D9-470F-9C80-2BE3B07748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BB5A4E44-9940-467C-BA53-D681618656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EACB4E-F2E6-4786-BDBC-83EDF6EA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495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: Sort the array and print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[n-k … n]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ED56B-617F-4A6D-B82C-F20C4584B0B0}"/>
              </a:ext>
            </a:extLst>
          </p:cNvPr>
          <p:cNvSpPr txBox="1"/>
          <p:nvPr/>
        </p:nvSpPr>
        <p:spPr>
          <a:xfrm>
            <a:off x="3195754" y="61850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https://stepik.org/lesson/390629/step/2?unit=379729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496313-91E5-40C1-A9E4-BCE631FC6A4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5CF7997-162B-4499-A653-970150963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74631A2E-5CBF-4FF0-B303-984FB08DB3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9BB163-A8FF-48D1-B209-9B3A0678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240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: Sort the array and print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[n-k … n]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2B8C8-DADC-4FDF-96E5-F98751B1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49863" y="3090446"/>
            <a:ext cx="294416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log N 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ED56B-617F-4A6D-B82C-F20C4584B0B0}"/>
              </a:ext>
            </a:extLst>
          </p:cNvPr>
          <p:cNvSpPr txBox="1"/>
          <p:nvPr/>
        </p:nvSpPr>
        <p:spPr>
          <a:xfrm>
            <a:off x="3195754" y="61850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https://stepik.org/lesson/390629/step/2?unit=379729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D40FA73-57DD-46B1-B52F-430E68042FD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5D20A917-B208-4D17-B59A-93A57845C9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9EBC9F46-38E9-4CDB-8741-E03D9E037C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E5CDF6-9C3F-4CF0-80D4-D3501E9D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088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33C6A-4B1A-466B-B9A4-DFE92F282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69905" y="4550679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AE34B-5BB3-46CE-BB14-26FCB6AB7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90326" y="503978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E00D3-AAFF-4F6F-9C42-B7EFC349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EA7AB-6F7B-4BED-8E8A-B701BD93F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E13AE-52CA-4FFD-959B-65F603541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18D6C-FE53-441E-A31A-8B8BCDC5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0F353-48F0-4CBA-B783-87B4C0A6D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B8E28-6931-4D5A-82AF-2F0271EF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E060F-B786-4745-8E3D-36DF4E1F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E5CE5-9720-4CF1-9EBC-0B250FCF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F0AEB-BF30-4EDB-8606-B2C36A7E8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287BF-414F-4856-BC29-3F2BC12EE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17071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682B0-8F67-40A3-9936-D017ADF99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9CA851-849B-4630-B85A-51E863E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196263" y="4745095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3FC920-9E76-40A3-B2E0-96CDE8B11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054420" y="4718077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0F80AE-4BEC-43E9-BCA1-71559B77E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640261" y="5370719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A92C18-1824-4D21-B169-A079C5318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409254" y="5370719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042E9A-DC07-4A82-BDCA-56E96A26D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288524" y="5370719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2DF850-C263-44FA-8EF0-AA95AACE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55588" y="5370720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DFEFF1-C42A-4ED7-84BC-5277123C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6" idx="0"/>
          </p:cNvCxnSpPr>
          <p:nvPr/>
        </p:nvCxnSpPr>
        <p:spPr>
          <a:xfrm flipV="1">
            <a:off x="1441163" y="5860268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D17750-FCAC-4BF1-B2F5-B46A5549A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1768753" y="5860268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6527EA-4D6B-4E76-8280-FB530301F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8" idx="0"/>
          </p:cNvCxnSpPr>
          <p:nvPr/>
        </p:nvCxnSpPr>
        <p:spPr>
          <a:xfrm flipV="1">
            <a:off x="2329766" y="5869556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3E0FE8-4AA2-450E-BF29-C1ADE50E0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629169" y="5860268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CCA091-1FBF-4D0B-8C31-287521047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210155" y="5860268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30108C-C26E-4CDD-B0BC-AAC7D42B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557390" y="5869556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3EC31-E14B-486B-AF4A-3283F0B8A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97039-0B71-4943-B260-86318DF6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8ACE8E-97BF-4B5A-B89F-5A2297DE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CCB13-0A22-45FE-AA41-05883FBEB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A4CE1-8434-4C3A-9D95-5D7EB27FC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8778A-A50B-4DC8-98F3-7875E6637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25AD5-96BB-45B7-87C7-1EC494683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597FC-8141-4234-8008-1A0294759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B9B78-A381-49F8-A5BC-770FE0D1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CA57A2-1A42-4F04-9039-DEA522507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stream of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Billions of Transactions in Stock Market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Weather points of data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Fraud Detection in Credit Cards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Our interest: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Some Largest values/Smallest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we do better than the Sort technique?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DE39630-846E-47D4-8EA9-54DEE4C45F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0FD1FEB5-73F8-49F0-BA2A-1CD2D70289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FE18DE06-986F-428B-847B-6F909B6983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F9C199-B41A-4470-9770-98B1EBCF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425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(Max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098CFA-9BB3-4A5F-BC70-A808F2D1AF5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808F9425-DCA7-46AC-950F-5B2D1A878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B4BC1AB7-46B7-481C-9597-5CBA319730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4AEB8D-9AFE-4727-AD68-AADAF962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679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(Max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2B8C8-DADC-4FDF-96E5-F98751B1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38849" y="4888551"/>
            <a:ext cx="753161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log N + K log N) using Max Heaps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Space: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B7966B-886D-4611-9644-6019CAEAE78B}"/>
              </a:ext>
            </a:extLst>
          </p:cNvPr>
          <p:cNvSpPr txBox="1"/>
          <p:nvPr/>
        </p:nvSpPr>
        <p:spPr>
          <a:xfrm>
            <a:off x="2376918" y="2321180"/>
            <a:ext cx="6901269" cy="230832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kthlargest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//build a max heap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nums.begin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nums.end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//Remove top k-1 elements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k -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&gt;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19F681-4067-4556-8671-D299E1DF0CC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47AE146-EB06-4F2C-B74C-E153F44E47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421772EB-068B-46F5-A7CB-BAEA59A02C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5ECC90-EDAC-4EA9-AFC3-39C92CFE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300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(Max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2B8C8-DADC-4FDF-96E5-F98751B1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38849" y="4888551"/>
            <a:ext cx="753161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+ K log N) using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Max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Heaps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Space: O(N)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A78778-69BE-4DD4-9F47-3CFC9AABC04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37358EDA-E900-4EEB-904E-318C910F1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E41A0EA1-3421-4699-8DA2-70F3DEF6FF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C15031-FF68-4BF9-BD54-97EDD0A3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0DC25E-1D4A-4B97-8C91-D75849C7419A}"/>
              </a:ext>
            </a:extLst>
          </p:cNvPr>
          <p:cNvSpPr txBox="1"/>
          <p:nvPr/>
        </p:nvSpPr>
        <p:spPr>
          <a:xfrm>
            <a:off x="2376918" y="2321180"/>
            <a:ext cx="6901269" cy="230832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kthlargest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//build a max heap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nums.begin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nums.end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//Remove top k-1 elements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k -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&gt;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87077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(Max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2B8C8-DADC-4FDF-96E5-F98751B1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38849" y="4888551"/>
            <a:ext cx="753161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+ K log N) using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Max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Heaps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Space: O(N)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6016D-574A-4A7B-981E-5E4DA239D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4551" y="5486152"/>
            <a:ext cx="4034790" cy="3385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Too much Time and Space!</a:t>
            </a:r>
          </a:p>
        </p:txBody>
      </p:sp>
      <p:pic>
        <p:nvPicPr>
          <p:cNvPr id="4" name="Picture 3" descr="Crying O Fox">
            <a:extLst>
              <a:ext uri="{FF2B5EF4-FFF2-40B4-BE49-F238E27FC236}">
                <a16:creationId xmlns:a16="http://schemas.microsoft.com/office/drawing/2014/main" id="{58F60894-302B-404C-9AB0-E3FCD4F83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05" y="5166527"/>
            <a:ext cx="1691473" cy="169147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2C9DC26-BC36-4E99-83DE-C86390CA66A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192AD7E-58D9-46E7-AF5C-C7848F230B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186D128B-593D-4043-BE79-2C787DA824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533938-A380-4EB8-8C2E-19453837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EE29EC-C890-49CA-9B7D-51704896B634}"/>
              </a:ext>
            </a:extLst>
          </p:cNvPr>
          <p:cNvSpPr txBox="1"/>
          <p:nvPr/>
        </p:nvSpPr>
        <p:spPr>
          <a:xfrm>
            <a:off x="2376918" y="2321180"/>
            <a:ext cx="6901269" cy="230832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kthlargest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//build a max heap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nums.begin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nums.end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//Remove top k-1 elements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k -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&gt;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i--)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pq.pop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73152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88974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33C6A-4B1A-466B-B9A4-DFE92F282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69905" y="4550679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AE34B-5BB3-46CE-BB14-26FCB6AB7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90326" y="503978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E00D3-AAFF-4F6F-9C42-B7EFC349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EA7AB-6F7B-4BED-8E8A-B701BD93F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E13AE-52CA-4FFD-959B-65F603541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18D6C-FE53-441E-A31A-8B8BCDC5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0F353-48F0-4CBA-B783-87B4C0A6D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B8E28-6931-4D5A-82AF-2F0271EF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E060F-B786-4745-8E3D-36DF4E1F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E5CE5-9720-4CF1-9EBC-0B250FCF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F0AEB-BF30-4EDB-8606-B2C36A7E8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287BF-414F-4856-BC29-3F2BC12EE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17071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682B0-8F67-40A3-9936-D017ADF99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9CA851-849B-4630-B85A-51E863E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196263" y="4745095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3FC920-9E76-40A3-B2E0-96CDE8B11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054420" y="4718077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0F80AE-4BEC-43E9-BCA1-71559B77E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640261" y="5370719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A92C18-1824-4D21-B169-A079C5318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409254" y="5370719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042E9A-DC07-4A82-BDCA-56E96A26D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288524" y="5370719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2DF850-C263-44FA-8EF0-AA95AACE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55588" y="5370720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DFEFF1-C42A-4ED7-84BC-5277123C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6" idx="0"/>
          </p:cNvCxnSpPr>
          <p:nvPr/>
        </p:nvCxnSpPr>
        <p:spPr>
          <a:xfrm flipV="1">
            <a:off x="1441163" y="5860268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D17750-FCAC-4BF1-B2F5-B46A5549A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1768753" y="5860268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6527EA-4D6B-4E76-8280-FB530301F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8" idx="0"/>
          </p:cNvCxnSpPr>
          <p:nvPr/>
        </p:nvCxnSpPr>
        <p:spPr>
          <a:xfrm flipV="1">
            <a:off x="2329766" y="5869556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3E0FE8-4AA2-450E-BF29-C1ADE50E0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629169" y="5860268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CCA091-1FBF-4D0B-8C31-287521047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210155" y="5860268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30108C-C26E-4CDD-B0BC-AAC7D42B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557390" y="5869556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3EC31-E14B-486B-AF4A-3283F0B8A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97039-0B71-4943-B260-86318DF6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8ACE8E-97BF-4B5A-B89F-5A2297DE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CCB13-0A22-45FE-AA41-05883FBEB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A4CE1-8434-4C3A-9D95-5D7EB27FC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8778A-A50B-4DC8-98F3-7875E6637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25AD5-96BB-45B7-87C7-1EC494683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597FC-8141-4234-8008-1A0294759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B9B78-A381-49F8-A5BC-770FE0D1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CA57A2-1A42-4F04-9039-DEA522507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largest K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stream of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Billions of Transactions in Stock Market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Weather points of data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Fraud Detection in Credit Cards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Our interest: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Some Largest values/Smallest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Can’t store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335BE33-C5BB-45E1-B6C8-4039261B4B2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02D19375-BB42-4C33-B561-4ABE5C1598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361DE09C-1F86-4FDE-8CA9-78A54C0CC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F7EE76-C70C-4F57-AE22-DBBAE884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678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DE64AA-22BA-48A4-91E1-83EEEE45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92313" y="5336632"/>
            <a:ext cx="4988086" cy="67539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Push items into a Minimum Priority Queue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 an element when the queue’s size is greater than 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33C6A-4B1A-466B-B9A4-DFE92F282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769905" y="4550679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AE34B-5BB3-46CE-BB14-26FCB6AB7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90326" y="503978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E00D3-AAFF-4F6F-9C42-B7EFC349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EA7AB-6F7B-4BED-8E8A-B701BD93F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E13AE-52CA-4FFD-959B-65F603541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18D6C-FE53-441E-A31A-8B8BCDC5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0F353-48F0-4CBA-B783-87B4C0A6D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B8E28-6931-4D5A-82AF-2F0271EF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E060F-B786-4745-8E3D-36DF4E1F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E5CE5-9720-4CF1-9EBC-0B250FCF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F0AEB-BF30-4EDB-8606-B2C36A7E8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287BF-414F-4856-BC29-3F2BC12EE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17071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682B0-8F67-40A3-9936-D017ADF99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9CA851-849B-4630-B85A-51E863E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196263" y="4745095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3FC920-9E76-40A3-B2E0-96CDE8B11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054420" y="4718077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0F80AE-4BEC-43E9-BCA1-71559B77E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640261" y="5370719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A92C18-1824-4D21-B169-A079C5318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409254" y="5370719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042E9A-DC07-4A82-BDCA-56E96A26D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288524" y="5370719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2DF850-C263-44FA-8EF0-AA95AACE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955588" y="5370720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DFEFF1-C42A-4ED7-84BC-5277123C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6" idx="0"/>
          </p:cNvCxnSpPr>
          <p:nvPr/>
        </p:nvCxnSpPr>
        <p:spPr>
          <a:xfrm flipV="1">
            <a:off x="1441163" y="5860268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D17750-FCAC-4BF1-B2F5-B46A5549A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1768753" y="5860268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6527EA-4D6B-4E76-8280-FB530301F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8" idx="0"/>
          </p:cNvCxnSpPr>
          <p:nvPr/>
        </p:nvCxnSpPr>
        <p:spPr>
          <a:xfrm flipV="1">
            <a:off x="2329766" y="5869556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3E0FE8-4AA2-450E-BF29-C1ADE50E0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629169" y="5860268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CCA091-1FBF-4D0B-8C31-287521047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210155" y="5860268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30108C-C26E-4CDD-B0BC-AAC7D42B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557390" y="5869556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3EC31-E14B-486B-AF4A-3283F0B8A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71858" y="5035562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97039-0B71-4943-B260-86318DF6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48078" y="552975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8ACE8E-97BF-4B5A-B89F-5A2297DE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45899" y="5534399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CCB13-0A22-45FE-AA41-05883FBEB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13464" y="5525110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A4CE1-8434-4C3A-9D95-5D7EB27FC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48980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8778A-A50B-4DC8-98F3-7875E6637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4717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25AD5-96BB-45B7-87C7-1EC494683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37583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597FC-8141-4234-8008-1A0294759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7566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B9B78-A381-49F8-A5BC-770FE0D1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7972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CA57A2-1A42-4F04-9039-DEA522507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16169" y="6023946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largest K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stream of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Billions of Transactions in Stock Market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Weather points of data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Fraud Detection in Credit Cards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Our interest: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Some Largest values/Smallest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Can’t store N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9FED3D-B613-414D-B5AB-A99D86D0D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804347" y="4743908"/>
            <a:ext cx="4276968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Min Priority Queue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F2D4DB-24F6-482E-BD2E-2511B577342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C1891EFC-C599-4F2A-AB20-03397DEECA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Logo COP3530">
              <a:extLst>
                <a:ext uri="{FF2B5EF4-FFF2-40B4-BE49-F238E27FC236}">
                  <a16:creationId xmlns:a16="http://schemas.microsoft.com/office/drawing/2014/main" id="{E27B96A7-13D6-4AB3-A9F0-DEF0D1EBC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4F915EA7-9FA6-4AD4-8904-AAF5FCB9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Tips for Proposal (3a): Recommended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10F2B-8D60-4991-8C89-BB31149884D0}"/>
              </a:ext>
            </a:extLst>
          </p:cNvPr>
          <p:cNvSpPr txBox="1"/>
          <p:nvPr/>
        </p:nvSpPr>
        <p:spPr>
          <a:xfrm>
            <a:off x="1507253" y="1718131"/>
            <a:ext cx="949485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members of the teams should bring ideas before picking one. You can do a vote on which idea you like the most in your group and then propose it. Everyone should contribute!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ideas from Graduate Level Courses or from other domains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Treat this as a high-stakes personal project (more accountability)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risks, long term bets, scope the project well rather than playing safe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Have clear guidelines on who is doing what? Possible roles: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Lead the overall design of the code including interfaces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Implementing Algorithm/DS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Implementing Algorithm/DS 2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Testing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Design of User Interface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Creating a Video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Creating the Documentation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Analyzing Time Complexity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141479-AB22-452F-8AD7-5E3A2BC2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359151-15B8-47B4-A80D-B88A1DE20AF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7A104A-D527-4921-BE57-01B360B8A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DF5090B-DB36-4B19-97C1-B052C2FEA7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8496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DE64AA-22BA-48A4-91E1-83EEEE45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7690" y="5224751"/>
            <a:ext cx="4988086" cy="67539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Push items into a Minimum Priority Queue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 an element when the queue’s size is greater than 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33C6A-4B1A-466B-B9A4-DFE92F282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79470" y="2259427"/>
            <a:ext cx="28451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AE34B-5BB3-46CE-BB14-26FCB6AB7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799891" y="274853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E00D3-AAFF-4F6F-9C42-B7EFC3490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81423" y="2744310"/>
            <a:ext cx="398197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EA7AB-6F7B-4BED-8E8A-B701BD93F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58545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E13AE-52CA-4FFD-959B-65F603541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556741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18D6C-FE53-441E-A31A-8B8BCDC5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47148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0F353-48F0-4CBA-B783-87B4C0A6D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37131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B8E28-6931-4D5A-82AF-2F0271EF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27537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7E060F-B786-4745-8E3D-36DF4E1FE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25734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EE5CE5-9720-4CF1-9EBC-0B250FCF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57643" y="3238502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1F0AEB-BF30-4EDB-8606-B2C36A7E8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255464" y="324314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5287BF-414F-4856-BC29-3F2BC12EE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26636" y="323385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D682B0-8F67-40A3-9936-D017ADF99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23029" y="323385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9CA851-849B-4630-B85A-51E863E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2105828" y="2453843"/>
            <a:ext cx="573642" cy="284847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3FC920-9E76-40A3-B2E0-96CDE8B11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963985" y="2426825"/>
            <a:ext cx="716537" cy="330994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0F80AE-4BEC-43E9-BCA1-71559B77E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549826" y="3079467"/>
            <a:ext cx="250066" cy="159035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A92C18-1824-4D21-B169-A079C5318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318819" y="3079467"/>
            <a:ext cx="162606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042E9A-DC07-4A82-BDCA-56E96A26D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198089" y="3079467"/>
            <a:ext cx="249558" cy="16368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2DF850-C263-44FA-8EF0-AA95AACE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865153" y="3079468"/>
            <a:ext cx="250058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DFEFF1-C42A-4ED7-84BC-5277123C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6" idx="0"/>
          </p:cNvCxnSpPr>
          <p:nvPr/>
        </p:nvCxnSpPr>
        <p:spPr>
          <a:xfrm flipV="1">
            <a:off x="1350728" y="3569016"/>
            <a:ext cx="122725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D17750-FCAC-4BF1-B2F5-B46A5549A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7" idx="0"/>
          </p:cNvCxnSpPr>
          <p:nvPr/>
        </p:nvCxnSpPr>
        <p:spPr>
          <a:xfrm flipH="1" flipV="1">
            <a:off x="1678318" y="3569016"/>
            <a:ext cx="706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6527EA-4D6B-4E76-8280-FB530301F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8" idx="0"/>
          </p:cNvCxnSpPr>
          <p:nvPr/>
        </p:nvCxnSpPr>
        <p:spPr>
          <a:xfrm flipV="1">
            <a:off x="2239331" y="3578304"/>
            <a:ext cx="80331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3E0FE8-4AA2-450E-BF29-C1ADE50E0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2538734" y="3569016"/>
            <a:ext cx="90580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CCA091-1FBF-4D0B-8C31-287521047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119720" y="3569016"/>
            <a:ext cx="90806" cy="16367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30108C-C26E-4CDD-B0BC-AAC7D42BA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466955" y="3578304"/>
            <a:ext cx="50962" cy="154390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3F3EC31-E14B-486B-AF4A-3283F0B8A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481423" y="2744310"/>
            <a:ext cx="398197" cy="307777"/>
          </a:xfrm>
          <a:prstGeom prst="rect">
            <a:avLst/>
          </a:prstGeom>
          <a:noFill/>
          <a:ln w="6350"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D97039-0B71-4943-B260-86318DF6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57643" y="3238502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8ACE8E-97BF-4B5A-B89F-5A2297DE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255464" y="3243147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5CCB13-0A22-45FE-AA41-05883FBEB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23029" y="3233858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A4CE1-8434-4C3A-9D95-5D7EB27FC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58545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98778A-A50B-4DC8-98F3-7875E6637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556741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825AD5-96BB-45B7-87C7-1EC494683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47148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1597FC-8141-4234-8008-1A0294759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437131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EB9B78-A381-49F8-A5BC-770FE0D1D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27537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ECA57A2-1A42-4F04-9039-DEA522507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325734" y="3732694"/>
            <a:ext cx="384365" cy="30777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9FED3D-B613-414D-B5AB-A99D86D0D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89724" y="4632027"/>
            <a:ext cx="4276968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Min Priority Queue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9BD6D50-EF16-431D-967B-892D2C6C79A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587A8B04-9925-4384-BA23-BA403A5D92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Logo COP3530">
              <a:extLst>
                <a:ext uri="{FF2B5EF4-FFF2-40B4-BE49-F238E27FC236}">
                  <a16:creationId xmlns:a16="http://schemas.microsoft.com/office/drawing/2014/main" id="{43B572FF-5A53-4DB3-ADEC-607CE4EE06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86B32867-EDC6-4968-B501-2187D9F1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9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(Min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935C6A-FE05-429C-B866-CA94D3D0D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8946" y="5560522"/>
            <a:ext cx="753161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log K) using Min Heaps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Space: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O(K)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92B15-8DC3-404C-BD3C-387716566A41}"/>
              </a:ext>
            </a:extLst>
          </p:cNvPr>
          <p:cNvSpPr txBox="1"/>
          <p:nvPr/>
        </p:nvSpPr>
        <p:spPr>
          <a:xfrm>
            <a:off x="2705964" y="2454703"/>
            <a:ext cx="5582359" cy="267765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kthlargest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//min heap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&gt;, greater&lt;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pq.size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==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 &amp;&amp; i &lt;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 k)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816F8F-A70B-4ABA-9EAB-C3EDBA5F9B2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FA1814CB-04F2-466A-B74D-345DBC9A0F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7AA17C3B-DB4B-4E6C-A511-CBE8D65FE6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A6B6D-8D61-4C7F-933B-1EF7965D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139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K Largest Elements – Idea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 largest items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an Unsorted List (Min Heap)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935C6A-FE05-429C-B866-CA94D3D0D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58946" y="5560522"/>
            <a:ext cx="7531616" cy="33855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 log K) using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Heaps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Space: O(K)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0479769-3584-4EFF-B9DE-66300A372EF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C20D7845-E6A6-4857-8621-1ED35C18AE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CC36FA15-4169-49ED-A969-FA6C888665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E4F166-4A88-47B2-B2DB-70E7ACC77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E539EF-6617-4E90-AF3D-450AA6C550A4}"/>
              </a:ext>
            </a:extLst>
          </p:cNvPr>
          <p:cNvSpPr txBox="1"/>
          <p:nvPr/>
        </p:nvSpPr>
        <p:spPr>
          <a:xfrm>
            <a:off x="2705964" y="2454703"/>
            <a:ext cx="5582359" cy="267765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kthlargest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//min heap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priority_queue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&gt;, greater&lt;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== k &amp;&amp; i &lt;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pq.size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&gt; k)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pq.pop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pq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99046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3401745" y="2663033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5, 11, 22,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D0360-F315-4C1E-9420-867ED83F9702}"/>
              </a:ext>
            </a:extLst>
          </p:cNvPr>
          <p:cNvSpPr txBox="1"/>
          <p:nvPr/>
        </p:nvSpPr>
        <p:spPr>
          <a:xfrm>
            <a:off x="3660114" y="6203929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https://stepik.org/lesson/390629/step/4?unit=379729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CE325F-642D-4233-8C30-A54428AB834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24D35D6-D809-4CE9-A074-F7CD6E30B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D1C25589-ED4D-4876-91D1-9A32519F3D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1C4B60-2F17-4717-9368-59AB8648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032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5CBC77-2400-40BA-B46E-3A92C6C0B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5, 11, 22,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D0360-F315-4C1E-9420-867ED83F9702}"/>
              </a:ext>
            </a:extLst>
          </p:cNvPr>
          <p:cNvSpPr txBox="1"/>
          <p:nvPr/>
        </p:nvSpPr>
        <p:spPr>
          <a:xfrm>
            <a:off x="3660114" y="6203929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https://stepik.org/lesson/390629/step/4?unit=379729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BBAA60-75D7-426A-9C6C-0858EABAFF4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1E39C553-0E31-410D-8BD8-3DFF7583BB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F1AE478C-9BB3-4240-9109-B3CBAA7B4D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C5054C-0DA0-45FD-B9F7-0847E73F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171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5, 11, 22,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B89207-F30A-4508-8324-1FEF290DF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A98BA4-B9CD-4194-8728-44A6FC5B96D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4E82589F-5432-447D-9114-53A5D74DAB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90838F82-F851-4114-9F1F-56CE22AA28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FA095-3CDA-4BA6-A181-7587847D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746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5, 11, 22,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A3ED21-31A1-433B-835E-81E5CB0624C9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851180-EAE2-4596-8524-1DBA91DC66F5}"/>
              </a:ext>
            </a:extLst>
          </p:cNvPr>
          <p:cNvSpPr txBox="1"/>
          <p:nvPr/>
        </p:nvSpPr>
        <p:spPr>
          <a:xfrm>
            <a:off x="5921830" y="4450190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both the heaps are empty add, 5 to lowers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6E7280-120C-4223-9A7A-4E43ED48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0DC5DB-FE46-4CB8-8C4D-E9D059F0DD2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AED71950-BD03-4DC9-9A21-0068AFF840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AE4BE461-DEE2-4308-86FA-1655ED87CB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44A9C-4ABA-4DBA-BF82-743F31FA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745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22,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11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B918B7-6DAD-4A29-8BA6-EC337BA1A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C670B3-D488-4702-9C49-4A4B19E3AF6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FB40DCA9-A8FF-424F-B088-40672A5F7C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 descr="Logo COP3530">
              <a:extLst>
                <a:ext uri="{FF2B5EF4-FFF2-40B4-BE49-F238E27FC236}">
                  <a16:creationId xmlns:a16="http://schemas.microsoft.com/office/drawing/2014/main" id="{7EB8099C-9715-4374-8D90-CDBF380FB1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91CB1-269D-4919-8DBC-1E1F7683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778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4BA7246-2DEC-4C12-A327-0E8085697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313F36-20E1-4E7E-AF2C-A8726C6F3E5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B9208D54-F2A3-4F3F-8281-C2BCD19E6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E65B8121-2A03-4DE2-9E5E-353133AD6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1FEFB-B89C-46B8-8D91-50B5D77A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494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4D4565-9A6F-4AFE-B36D-C3FCA90F2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932793-3831-474E-8B94-AAF046A04A9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61999577-975D-4A0D-875C-CC862C013D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Logo COP3530">
              <a:extLst>
                <a:ext uri="{FF2B5EF4-FFF2-40B4-BE49-F238E27FC236}">
                  <a16:creationId xmlns:a16="http://schemas.microsoft.com/office/drawing/2014/main" id="{D4D9D92E-5E9D-43E0-9699-990EE03732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5B230-9714-47EA-8C46-7027F644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82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Priority Queues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40FC50-A645-4F04-8455-39274A86FCB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14D745FB-E2D4-4B7C-BE69-3428154120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CDF547C2-263F-4154-A7C8-6C00FFFF6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15888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54,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C62592-7195-431B-B690-9F0655B33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F5BA3-2A84-4F9C-972D-35641D852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434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8,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5"/>
            <a:ext cx="1848897" cy="200889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5881625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5867490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039B279-127A-4BFE-96CC-6DDE21F3F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90EFFB5-5878-423C-8EE2-59DD802133E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1BB07556-AE99-4820-A951-4A27208D1A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Logo COP3530">
              <a:extLst>
                <a:ext uri="{FF2B5EF4-FFF2-40B4-BE49-F238E27FC236}">
                  <a16:creationId xmlns:a16="http://schemas.microsoft.com/office/drawing/2014/main" id="{2AFE8B7F-545D-43FE-9EAB-0F7D3CF8C6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287D1-DFAB-4771-9EA5-EBFDCBEA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79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7A012E8-79FF-483D-ABCA-9E1D59971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71A2AC1-B3AD-4E59-97A7-3C44CC4AF3D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9E46719D-C686-4158-8D49-3AEBFB367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A6A3DB0D-7CFD-4D6F-97E7-9F4B17AFC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5683B-F0B2-4B4B-A6F1-55ED57E1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645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24EF37C-00A0-4A7E-B380-CB0AFF3C02D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CDA6AB73-6432-4645-BF63-92833BD37C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22230DDB-A57F-4DBB-9EA9-FE6ED6C264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08FC2-D91F-45F9-87E9-D45B40D3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731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C31B83-27A1-4218-8AB2-72AC219879BE}"/>
              </a:ext>
            </a:extLst>
          </p:cNvPr>
          <p:cNvSpPr/>
          <p:nvPr/>
        </p:nvSpPr>
        <p:spPr>
          <a:xfrm>
            <a:off x="3559585" y="5682824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80788C-59AF-4194-B8FB-01B32DD48144}"/>
              </a:ext>
            </a:extLst>
          </p:cNvPr>
          <p:cNvCxnSpPr>
            <a:cxnSpLocks/>
          </p:cNvCxnSpPr>
          <p:nvPr/>
        </p:nvCxnSpPr>
        <p:spPr>
          <a:xfrm flipH="1" flipV="1">
            <a:off x="3545306" y="5322757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5B4D69-94DB-42A5-9ED2-09FF104A0A5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6ACC1614-95D5-429C-87C8-FB4CCE377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BBA4BBCC-7C88-400B-8A31-D46881F1EC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710EC-5285-44D2-AB13-D57E18AF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533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Min Heap: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HeapifyUp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C31B83-27A1-4218-8AB2-72AC219879BE}"/>
              </a:ext>
            </a:extLst>
          </p:cNvPr>
          <p:cNvSpPr/>
          <p:nvPr/>
        </p:nvSpPr>
        <p:spPr>
          <a:xfrm>
            <a:off x="3559585" y="5682824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80788C-59AF-4194-B8FB-01B32DD48144}"/>
              </a:ext>
            </a:extLst>
          </p:cNvPr>
          <p:cNvCxnSpPr>
            <a:cxnSpLocks/>
          </p:cNvCxnSpPr>
          <p:nvPr/>
        </p:nvCxnSpPr>
        <p:spPr>
          <a:xfrm flipH="1" flipV="1">
            <a:off x="3545306" y="5322757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C73160-FCE7-441A-A582-95B840A76B5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2613C42B-7D5A-47EE-8BF7-47159D2F4B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70767DC8-6E19-4146-B58F-D449A2FE31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93DD0-B338-49EE-B6B0-EA654445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385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Rebalancing. Move root of larger heap to smaller heap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E5867A-6FD0-4811-9F8B-251C8C8E8930}"/>
              </a:ext>
            </a:extLst>
          </p:cNvPr>
          <p:cNvSpPr/>
          <p:nvPr/>
        </p:nvSpPr>
        <p:spPr>
          <a:xfrm>
            <a:off x="663317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8DD340-BE5B-42FE-BC04-33E612F451E5}"/>
              </a:ext>
            </a:extLst>
          </p:cNvPr>
          <p:cNvCxnSpPr>
            <a:stCxn id="30" idx="0"/>
          </p:cNvCxnSpPr>
          <p:nvPr/>
        </p:nvCxnSpPr>
        <p:spPr>
          <a:xfrm flipV="1">
            <a:off x="937637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01CC951-9A02-4B73-83F6-867ACAA407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8D5F58A3-BEFE-4ECD-A316-79A6C7C8B2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D491F92A-DB9C-4A50-B2F0-D2EDD1482D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38202-E043-42D0-9A2F-7A814CAA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410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up in lowers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down in higher.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E5867A-6FD0-4811-9F8B-251C8C8E8930}"/>
              </a:ext>
            </a:extLst>
          </p:cNvPr>
          <p:cNvSpPr/>
          <p:nvPr/>
        </p:nvSpPr>
        <p:spPr>
          <a:xfrm>
            <a:off x="663317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8DD340-BE5B-42FE-BC04-33E612F451E5}"/>
              </a:ext>
            </a:extLst>
          </p:cNvPr>
          <p:cNvCxnSpPr>
            <a:stCxn id="30" idx="0"/>
          </p:cNvCxnSpPr>
          <p:nvPr/>
        </p:nvCxnSpPr>
        <p:spPr>
          <a:xfrm flipV="1">
            <a:off x="937637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21B282-85B4-4E68-9966-3977E08838A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D204F0DE-7173-4DBB-BE04-9059C33FFB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A48C429E-7AD2-4D7A-B075-B371C14B22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779F6-3B22-445B-8C01-E0F5E7FC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163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 is compared with root of lowers. If it is less than the root, add to lowers. Otherwise add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up in lowers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Heapify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down in higher.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E5867A-6FD0-4811-9F8B-251C8C8E8930}"/>
              </a:ext>
            </a:extLst>
          </p:cNvPr>
          <p:cNvSpPr/>
          <p:nvPr/>
        </p:nvSpPr>
        <p:spPr>
          <a:xfrm>
            <a:off x="663317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8DD340-BE5B-42FE-BC04-33E612F451E5}"/>
              </a:ext>
            </a:extLst>
          </p:cNvPr>
          <p:cNvCxnSpPr>
            <a:stCxn id="30" idx="0"/>
          </p:cNvCxnSpPr>
          <p:nvPr/>
        </p:nvCxnSpPr>
        <p:spPr>
          <a:xfrm flipV="1">
            <a:off x="937637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486EBA-DC32-4462-9439-8E3E92C0609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E39E7838-43A0-47F8-8718-D3F2C4D49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C85545F2-7750-47EB-8F42-C882E4DD6F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1F674-E733-4CB8-AF9A-A399785A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203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6878-2E76-4934-B666-69733A6CAA48}"/>
              </a:ext>
            </a:extLst>
          </p:cNvPr>
          <p:cNvSpPr txBox="1"/>
          <p:nvPr/>
        </p:nvSpPr>
        <p:spPr>
          <a:xfrm>
            <a:off x="1570055" y="305966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Adding an Element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FCB2-214F-4C9F-887A-6A9046F7734B}"/>
              </a:ext>
            </a:extLst>
          </p:cNvPr>
          <p:cNvSpPr txBox="1"/>
          <p:nvPr/>
        </p:nvSpPr>
        <p:spPr>
          <a:xfrm>
            <a:off x="5521946" y="3048651"/>
            <a:ext cx="591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Rebalancing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2D8B9-43F8-4374-89C7-14E288C1FB25}"/>
              </a:ext>
            </a:extLst>
          </p:cNvPr>
          <p:cNvSpPr txBox="1"/>
          <p:nvPr/>
        </p:nvSpPr>
        <p:spPr>
          <a:xfrm>
            <a:off x="8968992" y="3059668"/>
            <a:ext cx="2384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Returning Median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74887A-7FEF-4DF1-BB90-59518404E1CC}"/>
              </a:ext>
            </a:extLst>
          </p:cNvPr>
          <p:cNvSpPr txBox="1"/>
          <p:nvPr/>
        </p:nvSpPr>
        <p:spPr>
          <a:xfrm>
            <a:off x="7350747" y="568282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Stream: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5, 11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115D51-9760-4B28-9F6F-CAB5DCB9EEF0}"/>
              </a:ext>
            </a:extLst>
          </p:cNvPr>
          <p:cNvSpPr/>
          <p:nvPr/>
        </p:nvSpPr>
        <p:spPr>
          <a:xfrm>
            <a:off x="645606" y="3831669"/>
            <a:ext cx="1848897" cy="2624194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58AD60-EFB1-43EB-8F80-2092E35E8212}"/>
              </a:ext>
            </a:extLst>
          </p:cNvPr>
          <p:cNvSpPr/>
          <p:nvPr/>
        </p:nvSpPr>
        <p:spPr>
          <a:xfrm>
            <a:off x="2878015" y="3831184"/>
            <a:ext cx="1848897" cy="262419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11AC57-535A-43E3-AEFB-EFFA16347FF7}"/>
              </a:ext>
            </a:extLst>
          </p:cNvPr>
          <p:cNvSpPr txBox="1"/>
          <p:nvPr/>
        </p:nvSpPr>
        <p:spPr>
          <a:xfrm>
            <a:off x="645606" y="6469998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Heap: Lowers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02386-B192-4729-89EC-7E532B184905}"/>
              </a:ext>
            </a:extLst>
          </p:cNvPr>
          <p:cNvSpPr txBox="1"/>
          <p:nvPr/>
        </p:nvSpPr>
        <p:spPr>
          <a:xfrm>
            <a:off x="2923462" y="6455863"/>
            <a:ext cx="6094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D13E13-21FD-4AB2-A691-CC1150BA0C54}"/>
              </a:ext>
            </a:extLst>
          </p:cNvPr>
          <p:cNvSpPr/>
          <p:nvPr/>
        </p:nvSpPr>
        <p:spPr>
          <a:xfrm>
            <a:off x="1295734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3556A7-F074-4339-AA4B-3FA215F9BB63}"/>
              </a:ext>
            </a:extLst>
          </p:cNvPr>
          <p:cNvSpPr/>
          <p:nvPr/>
        </p:nvSpPr>
        <p:spPr>
          <a:xfrm>
            <a:off x="3528143" y="400727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147313-A428-47B1-B653-F2EA20F9736F}"/>
              </a:ext>
            </a:extLst>
          </p:cNvPr>
          <p:cNvSpPr txBox="1"/>
          <p:nvPr/>
        </p:nvSpPr>
        <p:spPr>
          <a:xfrm>
            <a:off x="5921830" y="4450190"/>
            <a:ext cx="6094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Median: Average of two roots if heaps are of equal size; Otherwise, the root of larger heap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Median = 8.5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07B4E0-F3D7-44BC-AC6B-DF1DA08404AA}"/>
              </a:ext>
            </a:extLst>
          </p:cNvPr>
          <p:cNvSpPr/>
          <p:nvPr/>
        </p:nvSpPr>
        <p:spPr>
          <a:xfrm>
            <a:off x="310778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D57C66-B077-4244-95C7-261E3FD9EA00}"/>
              </a:ext>
            </a:extLst>
          </p:cNvPr>
          <p:cNvCxnSpPr>
            <a:stCxn id="17" idx="0"/>
            <a:endCxn id="16" idx="3"/>
          </p:cNvCxnSpPr>
          <p:nvPr/>
        </p:nvCxnSpPr>
        <p:spPr>
          <a:xfrm flipV="1">
            <a:off x="338210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8F73635-25FD-45CB-9FED-0FD8F0376DEE}"/>
              </a:ext>
            </a:extLst>
          </p:cNvPr>
          <p:cNvSpPr/>
          <p:nvPr/>
        </p:nvSpPr>
        <p:spPr>
          <a:xfrm>
            <a:off x="906528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7486C-69E6-4235-93A9-4C4C9E3FDFB0}"/>
              </a:ext>
            </a:extLst>
          </p:cNvPr>
          <p:cNvCxnSpPr>
            <a:stCxn id="18" idx="0"/>
          </p:cNvCxnSpPr>
          <p:nvPr/>
        </p:nvCxnSpPr>
        <p:spPr>
          <a:xfrm flipV="1">
            <a:off x="1180848" y="4475566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23CAFC-EC8F-4154-BDEC-3B610D0126D0}"/>
              </a:ext>
            </a:extLst>
          </p:cNvPr>
          <p:cNvSpPr/>
          <p:nvPr/>
        </p:nvSpPr>
        <p:spPr>
          <a:xfrm>
            <a:off x="1778307" y="4835633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752B9D-5946-49F8-BC9E-074E5212143A}"/>
              </a:ext>
            </a:extLst>
          </p:cNvPr>
          <p:cNvCxnSpPr>
            <a:cxnSpLocks/>
            <a:endCxn id="15" idx="5"/>
          </p:cNvCxnSpPr>
          <p:nvPr/>
        </p:nvCxnSpPr>
        <p:spPr>
          <a:xfrm flipH="1" flipV="1">
            <a:off x="1764028" y="4475566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DB75D0-187A-4AC0-BF27-CFB1CB81D877}"/>
              </a:ext>
            </a:extLst>
          </p:cNvPr>
          <p:cNvSpPr/>
          <p:nvPr/>
        </p:nvSpPr>
        <p:spPr>
          <a:xfrm>
            <a:off x="4039940" y="4821169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B0BC24-E44D-40B8-B84C-92B22BE6B44B}"/>
              </a:ext>
            </a:extLst>
          </p:cNvPr>
          <p:cNvCxnSpPr>
            <a:cxnSpLocks/>
          </p:cNvCxnSpPr>
          <p:nvPr/>
        </p:nvCxnSpPr>
        <p:spPr>
          <a:xfrm flipH="1" flipV="1">
            <a:off x="4025661" y="4461102"/>
            <a:ext cx="279578" cy="368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BF31099-D447-456E-B5FB-82F3A0469B26}"/>
              </a:ext>
            </a:extLst>
          </p:cNvPr>
          <p:cNvSpPr/>
          <p:nvPr/>
        </p:nvSpPr>
        <p:spPr>
          <a:xfrm>
            <a:off x="2901462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D972F-CC32-4436-B680-5EF2EC7488C7}"/>
              </a:ext>
            </a:extLst>
          </p:cNvPr>
          <p:cNvCxnSpPr>
            <a:stCxn id="25" idx="0"/>
          </p:cNvCxnSpPr>
          <p:nvPr/>
        </p:nvCxnSpPr>
        <p:spPr>
          <a:xfrm flipV="1">
            <a:off x="3175782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CB8DF-4FD5-4F8D-A41B-953263076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523220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higher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Constraint: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 and Max Heap Properties + Size of Min Heap and Max Heap differ by at most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0E5867A-6FD0-4811-9F8B-251C8C8E8930}"/>
              </a:ext>
            </a:extLst>
          </p:cNvPr>
          <p:cNvSpPr/>
          <p:nvPr/>
        </p:nvSpPr>
        <p:spPr>
          <a:xfrm>
            <a:off x="663317" y="5715412"/>
            <a:ext cx="548640" cy="548640"/>
          </a:xfrm>
          <a:prstGeom prst="ellipse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8DD340-BE5B-42FE-BC04-33E612F451E5}"/>
              </a:ext>
            </a:extLst>
          </p:cNvPr>
          <p:cNvCxnSpPr>
            <a:stCxn id="30" idx="0"/>
          </p:cNvCxnSpPr>
          <p:nvPr/>
        </p:nvCxnSpPr>
        <p:spPr>
          <a:xfrm flipV="1">
            <a:off x="937637" y="5369809"/>
            <a:ext cx="226381" cy="345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1E14EC-3E0E-4B8A-B2E3-066F7902253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388F3BFD-726D-435B-B724-65A1EC70AF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376EA271-FF41-4814-94A7-A6CFB12F8F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DD141-8795-4DF8-AA95-B64EB117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15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757364" cy="2497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Queues</a:t>
            </a:r>
            <a:endParaRPr lang="en-US" dirty="0">
              <a:solidFill>
                <a:srgbClr val="EB6E19"/>
              </a:solidFill>
              <a:latin typeface="Gotham Bold" pitchFamily="50" charset="0"/>
            </a:endParaRPr>
          </a:p>
          <a:p>
            <a:pPr algn="ctr">
              <a:lnSpc>
                <a:spcPct val="150000"/>
              </a:lnSpc>
            </a:pP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Queue supported FIFO principle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Here, “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first-in</a:t>
            </a: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” basis was the priority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What if we want to generalize this feature of 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priority</a:t>
            </a: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F5CBA5-348F-45FA-B4DA-543089321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665990" y="5248230"/>
            <a:ext cx="5449381" cy="640080"/>
            <a:chOff x="3976382" y="4191218"/>
            <a:chExt cx="5449381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otham Bold" pitchFamily="50" charset="0"/>
                </a:rPr>
                <a:t>5:e</a:t>
              </a:r>
              <a:r>
                <a:rPr lang="en-US" sz="1400" baseline="-250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otham Bold" pitchFamily="50" charset="0"/>
                </a:rPr>
                <a:t>7:e</a:t>
              </a:r>
              <a:r>
                <a:rPr lang="en-US" sz="1400" baseline="-25000" dirty="0">
                  <a:latin typeface="Gotham Bold" pitchFamily="50" charset="0"/>
                </a:rPr>
                <a:t>2</a:t>
              </a:r>
              <a:endParaRPr lang="en-US" sz="1400" dirty="0">
                <a:latin typeface="Gotham Bold" pitchFamily="50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otham Bold" pitchFamily="50" charset="0"/>
                </a:rPr>
                <a:t>2:e</a:t>
              </a:r>
              <a:r>
                <a:rPr lang="en-US" sz="1400" baseline="-25000" dirty="0">
                  <a:latin typeface="Gotham Bold" pitchFamily="50" charset="0"/>
                </a:rPr>
                <a:t>3</a:t>
              </a:r>
              <a:endParaRPr lang="en-US" sz="1400" dirty="0">
                <a:latin typeface="Gotham Bold" pitchFamily="50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5AB1B7C-099D-4843-B379-9F6041F3F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otham Bold" pitchFamily="50" charset="0"/>
                </a:rPr>
                <a:t>71:e</a:t>
              </a:r>
              <a:r>
                <a:rPr lang="en-US" sz="1400" baseline="-25000" dirty="0">
                  <a:latin typeface="Gotham Bold" pitchFamily="50" charset="0"/>
                </a:rPr>
                <a:t>4</a:t>
              </a:r>
              <a:endParaRPr lang="en-US" sz="1400" dirty="0">
                <a:latin typeface="Gotham Bold" pitchFamily="50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E3F057-AD87-4C54-80B8-0F6B2C63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otham Bold" pitchFamily="50" charset="0"/>
                </a:rPr>
                <a:t>11:e</a:t>
              </a:r>
              <a:r>
                <a:rPr lang="en-US" sz="1400" baseline="-25000" dirty="0">
                  <a:latin typeface="Gotham Bold" pitchFamily="50" charset="0"/>
                </a:rPr>
                <a:t>5</a:t>
              </a:r>
              <a:endParaRPr lang="en-US" sz="1400" dirty="0">
                <a:latin typeface="Gotham Bold" pitchFamily="50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FFC8D24-F292-48E9-8EBE-1A932F7E9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Gotham Bold" pitchFamily="50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4F1C20D-3DF8-4CA5-BD24-404794063A1B}"/>
                </a:ext>
              </a:extLst>
            </p:cNvPr>
            <p:cNvCxnSpPr>
              <a:stCxn id="45" idx="1"/>
            </p:cNvCxnSpPr>
            <p:nvPr/>
          </p:nvCxnSpPr>
          <p:spPr>
            <a:xfrm flipH="1">
              <a:off x="3976382" y="4511258"/>
              <a:ext cx="799173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A78DB95-E70F-42B3-A150-B50888EEB6E5}"/>
                </a:ext>
              </a:extLst>
            </p:cNvPr>
            <p:cNvCxnSpPr/>
            <p:nvPr/>
          </p:nvCxnSpPr>
          <p:spPr>
            <a:xfrm flipH="1">
              <a:off x="8626590" y="4511258"/>
              <a:ext cx="799173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2AC297-5926-4595-B4BA-58AE208A028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A6999F8F-E4F9-4EB2-BB8C-318C43B1A1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888C95A7-6D21-4E4F-9C2E-D7A19F774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922D61-731D-4180-AABE-71D9B2C4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171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Running Median Problem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974878" y="1772904"/>
            <a:ext cx="7094136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of Running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D8EA6E-EA9E-4127-9A4F-88EB309BD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65089" y="2946270"/>
            <a:ext cx="8411070" cy="3283017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heap,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stores elements to the left of median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 heap,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stores elements to the right of median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1. Adding an Element,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.size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0 or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.root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.add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.add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2. Rebalancing: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Find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biggerHeap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smallerHeap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</a:t>
            </a: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kumimoji="0" lang="en-US" sz="1100" b="0" i="1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biggerHeap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.size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smallerHeap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.size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= 2: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smallerHeap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.add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biggerHeap.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extractMin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 Returning Median: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size of both heaps are equal: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(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.max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.min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)/2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the root of bigger heap (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lowers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.max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or </a:t>
            </a:r>
            <a:r>
              <a:rPr kumimoji="0" lang="en-US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higher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.min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04E221-F192-43F9-9869-AB4B5148A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381841" y="2349222"/>
            <a:ext cx="9177566" cy="307777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a Max Heap to keep a track of lower numbers and a Min Heap to keep track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highers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3447D2-23DC-45FE-860E-1DFFF723DEA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48D9D41-4342-4893-A0EC-FB5EFCB79C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3DF96EFF-4B49-45CF-9583-43361DBEA3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61B4D3-DA8A-4DB0-B4CF-09B2959F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890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Resources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BEBE3-4F0B-408A-A5D9-DEEF1D5D1409}"/>
              </a:ext>
            </a:extLst>
          </p:cNvPr>
          <p:cNvSpPr txBox="1"/>
          <p:nvPr/>
        </p:nvSpPr>
        <p:spPr>
          <a:xfrm>
            <a:off x="1339348" y="1973162"/>
            <a:ext cx="1012830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Running Medians Video: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https://www.youtube.com/watch?v=VmogG01IjYc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74641D-2147-4F92-9345-37A98183845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8962DE39-1EDB-4711-ACD7-4A895A8F2B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7235D406-3CF1-4FEE-B0F0-8271752650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B1CDAB-C2A1-41E0-BBA8-0F321426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946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767" y="2555666"/>
            <a:ext cx="35629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E5ACBF-5937-4FC9-A915-D1A090DFE84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804BDA8A-1403-458C-8F85-6326FA818B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Logo COP3530">
              <a:extLst>
                <a:ext uri="{FF2B5EF4-FFF2-40B4-BE49-F238E27FC236}">
                  <a16:creationId xmlns:a16="http://schemas.microsoft.com/office/drawing/2014/main" id="{A462B61E-B9FC-43F1-8B89-0D146AFD14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84257-5800-46EB-96DB-4316F8F8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9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84FEBD-F437-42D4-9445-74A2745A5A6F}"/>
              </a:ext>
            </a:extLst>
          </p:cNvPr>
          <p:cNvCxnSpPr>
            <a:cxnSpLocks/>
          </p:cNvCxnSpPr>
          <p:nvPr/>
        </p:nvCxnSpPr>
        <p:spPr>
          <a:xfrm flipH="1" flipV="1">
            <a:off x="6068272" y="4630723"/>
            <a:ext cx="1" cy="61750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866857"/>
            <a:ext cx="9971982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Enter Priority Queue!</a:t>
            </a:r>
            <a:endParaRPr lang="en-US" dirty="0">
              <a:solidFill>
                <a:srgbClr val="EB6E19"/>
              </a:solidFill>
              <a:latin typeface="Gotham Bold" pitchFamily="50" charset="0"/>
            </a:endParaRPr>
          </a:p>
          <a:p>
            <a:pPr algn="ctr">
              <a:lnSpc>
                <a:spcPct val="150000"/>
              </a:lnSpc>
            </a:pPr>
            <a:endParaRPr lang="en-US" sz="600" dirty="0">
              <a:solidFill>
                <a:srgbClr val="EB6E19"/>
              </a:solidFill>
              <a:latin typeface="Gotham Bold" pitchFamily="50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All elements inserted have some priority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Elements with 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highest</a:t>
            </a: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 or 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lowest</a:t>
            </a: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 priority is removed first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BDA2E0-561D-41F9-B165-717EF45D2EDA}"/>
              </a:ext>
            </a:extLst>
          </p:cNvPr>
          <p:cNvCxnSpPr>
            <a:cxnSpLocks/>
          </p:cNvCxnSpPr>
          <p:nvPr/>
        </p:nvCxnSpPr>
        <p:spPr>
          <a:xfrm flipH="1" flipV="1">
            <a:off x="4791766" y="4848837"/>
            <a:ext cx="1" cy="39939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05AE48-3102-4BD4-958E-4952104C14CC}"/>
              </a:ext>
            </a:extLst>
          </p:cNvPr>
          <p:cNvCxnSpPr>
            <a:cxnSpLocks/>
          </p:cNvCxnSpPr>
          <p:nvPr/>
        </p:nvCxnSpPr>
        <p:spPr>
          <a:xfrm flipV="1">
            <a:off x="5410331" y="4915949"/>
            <a:ext cx="0" cy="33228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868C5B-CC61-4E53-8A19-597D297DAC66}"/>
              </a:ext>
            </a:extLst>
          </p:cNvPr>
          <p:cNvCxnSpPr>
            <a:cxnSpLocks/>
          </p:cNvCxnSpPr>
          <p:nvPr/>
        </p:nvCxnSpPr>
        <p:spPr>
          <a:xfrm flipV="1">
            <a:off x="7409747" y="4993375"/>
            <a:ext cx="0" cy="25485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9EADF2-C328-4CFB-95BE-D4E5C3A0E59D}"/>
              </a:ext>
            </a:extLst>
          </p:cNvPr>
          <p:cNvCxnSpPr>
            <a:cxnSpLocks/>
          </p:cNvCxnSpPr>
          <p:nvPr/>
        </p:nvCxnSpPr>
        <p:spPr>
          <a:xfrm flipV="1">
            <a:off x="6649947" y="5108895"/>
            <a:ext cx="0" cy="15864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C7DF25-057C-43D4-ABEB-06E33F38E4D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2AC6A88C-F12B-42D0-8615-988CFC0DC0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176D89A5-117C-4831-ADC5-6288DD171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62C552-7735-42AA-879D-A2754284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6189DEE-E7D7-A76E-4DFD-E90D3BF25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65163" y="5248230"/>
            <a:ext cx="4650208" cy="640080"/>
            <a:chOff x="4775555" y="4191218"/>
            <a:chExt cx="4650208" cy="64008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27EEF8C-80D4-7553-8158-ACDB26190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75555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otham Bold" pitchFamily="50" charset="0"/>
                </a:rPr>
                <a:t>5:e</a:t>
              </a:r>
              <a:r>
                <a:rPr lang="en-US" sz="1400" baseline="-250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B1F71B2-26B7-F05F-64E5-D94DA7253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420371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otham Bold" pitchFamily="50" charset="0"/>
                </a:rPr>
                <a:t>7:e</a:t>
              </a:r>
              <a:r>
                <a:rPr lang="en-US" sz="1400" baseline="-25000" dirty="0">
                  <a:latin typeface="Gotham Bold" pitchFamily="50" charset="0"/>
                </a:rPr>
                <a:t>2</a:t>
              </a:r>
              <a:endParaRPr lang="en-US" sz="1400" dirty="0">
                <a:latin typeface="Gotham Bold" pitchFamily="50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689A6E5-1E3F-17B0-EF66-A1A19F64B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073576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otham Bold" pitchFamily="50" charset="0"/>
                </a:rPr>
                <a:t>2:e</a:t>
              </a:r>
              <a:r>
                <a:rPr lang="en-US" sz="1400" baseline="-25000" dirty="0">
                  <a:latin typeface="Gotham Bold" pitchFamily="50" charset="0"/>
                </a:rPr>
                <a:t>3</a:t>
              </a:r>
              <a:endParaRPr lang="en-US" sz="1400" dirty="0">
                <a:latin typeface="Gotham Bold" pitchFamily="50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9C5A857-9F0F-7F65-B887-97C4E8D8A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1000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otham Bold" pitchFamily="50" charset="0"/>
                </a:rPr>
                <a:t>71:e</a:t>
              </a:r>
              <a:r>
                <a:rPr lang="en-US" sz="1400" baseline="-25000" dirty="0">
                  <a:latin typeface="Gotham Bold" pitchFamily="50" charset="0"/>
                </a:rPr>
                <a:t>4</a:t>
              </a:r>
              <a:endParaRPr lang="en-US" sz="1400" dirty="0">
                <a:latin typeface="Gotham Bold" pitchFamily="50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0B50B82-8CED-AEF1-1A2D-3B9D9987D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350083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Gotham Bold" pitchFamily="50" charset="0"/>
                </a:rPr>
                <a:t>11:e</a:t>
              </a:r>
              <a:r>
                <a:rPr lang="en-US" sz="1400" baseline="-25000" dirty="0">
                  <a:latin typeface="Gotham Bold" pitchFamily="50" charset="0"/>
                </a:rPr>
                <a:t>5</a:t>
              </a:r>
              <a:endParaRPr lang="en-US" sz="1400" dirty="0">
                <a:latin typeface="Gotham Bold" pitchFamily="50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08EB9E0-62C1-D3D8-01AC-B78FFF133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6510" y="4191218"/>
              <a:ext cx="640080" cy="640080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Gotham Bold" pitchFamily="50" charset="0"/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04EA396-C956-C614-DC5D-CD6271A134F5}"/>
                </a:ext>
              </a:extLst>
            </p:cNvPr>
            <p:cNvCxnSpPr/>
            <p:nvPr/>
          </p:nvCxnSpPr>
          <p:spPr>
            <a:xfrm flipH="1">
              <a:off x="8626590" y="4511258"/>
              <a:ext cx="799173" cy="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94512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8768</TotalTime>
  <Words>7499</Words>
  <Application>Microsoft Office PowerPoint</Application>
  <PresentationFormat>Widescreen</PresentationFormat>
  <Paragraphs>2130</Paragraphs>
  <Slides>82</Slides>
  <Notes>81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91" baseType="lpstr">
      <vt:lpstr>Arial</vt:lpstr>
      <vt:lpstr>Calibri</vt:lpstr>
      <vt:lpstr>Calibri Light</vt:lpstr>
      <vt:lpstr>Consolas</vt:lpstr>
      <vt:lpstr>Courier New</vt:lpstr>
      <vt:lpstr>Gotham Bold</vt:lpstr>
      <vt:lpstr>Wingdings</vt:lpstr>
      <vt:lpstr>1_Office Theme</vt:lpstr>
      <vt:lpstr>2_Office Theme</vt:lpstr>
      <vt:lpstr>PowerPoint Presentation</vt:lpstr>
      <vt:lpstr>  Categories of Data Structures  </vt:lpstr>
      <vt:lpstr>  Announcements  </vt:lpstr>
      <vt:lpstr>   Recap   </vt:lpstr>
      <vt:lpstr>  Agenda  </vt:lpstr>
      <vt:lpstr>   Tips for Proposal (3a): Recommended   </vt:lpstr>
      <vt:lpstr>PowerPoint Presentation</vt:lpstr>
      <vt:lpstr>Problem</vt:lpstr>
      <vt:lpstr>Problem</vt:lpstr>
      <vt:lpstr>Problem</vt:lpstr>
      <vt:lpstr>Problem</vt:lpstr>
      <vt:lpstr>Problem</vt:lpstr>
      <vt:lpstr>Priority Queues</vt:lpstr>
      <vt:lpstr>Priority Queues</vt:lpstr>
      <vt:lpstr>Priority Queues</vt:lpstr>
      <vt:lpstr>Priority Queues</vt:lpstr>
      <vt:lpstr>Priority Queues</vt:lpstr>
      <vt:lpstr>Priority Queues</vt:lpstr>
      <vt:lpstr>Priority Queues</vt:lpstr>
      <vt:lpstr>Priority Queues</vt:lpstr>
      <vt:lpstr>Priority Queues</vt:lpstr>
      <vt:lpstr>Problem</vt:lpstr>
      <vt:lpstr>PowerPoint Presentation</vt:lpstr>
      <vt:lpstr>Binary Heap</vt:lpstr>
      <vt:lpstr>Binary Heap</vt:lpstr>
      <vt:lpstr>Binary Heap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Heap Insertion</vt:lpstr>
      <vt:lpstr>Binary MinHeap Deletion</vt:lpstr>
      <vt:lpstr>Binary MinHeap Deletion</vt:lpstr>
      <vt:lpstr>Binary MinHeap Deletion</vt:lpstr>
      <vt:lpstr>Binary MinHeap Deletion</vt:lpstr>
      <vt:lpstr>Binary MinHeap Deletion</vt:lpstr>
      <vt:lpstr>Heap Sort</vt:lpstr>
      <vt:lpstr>Heap Sort</vt:lpstr>
      <vt:lpstr>Heap Building</vt:lpstr>
      <vt:lpstr>Heap Sort</vt:lpstr>
      <vt:lpstr>Resources</vt:lpstr>
      <vt:lpstr>Mentimeter</vt:lpstr>
      <vt:lpstr>K Largest Elements</vt:lpstr>
      <vt:lpstr>K Largest Elements – Idea 0</vt:lpstr>
      <vt:lpstr>K Largest Elements – Idea 0</vt:lpstr>
      <vt:lpstr>K Largest Elements</vt:lpstr>
      <vt:lpstr>K Largest Elements – Idea 1</vt:lpstr>
      <vt:lpstr>K Largest Elements – Idea 1</vt:lpstr>
      <vt:lpstr>K Largest Elements – Idea 1</vt:lpstr>
      <vt:lpstr>K Largest Elements – Idea 1</vt:lpstr>
      <vt:lpstr>K Largest Elements</vt:lpstr>
      <vt:lpstr>K Largest Elements – Idea 2</vt:lpstr>
      <vt:lpstr>K Largest Elements – Idea 2</vt:lpstr>
      <vt:lpstr>K Largest Elements – Idea 2</vt:lpstr>
      <vt:lpstr>K Largest Elements – Idea 2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Running Median Problem</vt:lpstr>
      <vt:lpstr>Resources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amanpreet kapoor</cp:lastModifiedBy>
  <cp:revision>669</cp:revision>
  <dcterms:created xsi:type="dcterms:W3CDTF">2020-04-14T17:15:24Z</dcterms:created>
  <dcterms:modified xsi:type="dcterms:W3CDTF">2022-06-13T16:22:05Z</dcterms:modified>
</cp:coreProperties>
</file>