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theme/theme3.xml" ContentType="application/vnd.openxmlformats-officedocument.theme+xml"/>
  <Override PartName="/ppt/theme/theme4.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notesSlides/notesSlide34.xml" ContentType="application/vnd.openxmlformats-officedocument.presentationml.notesSlide+xml"/>
  <Override PartName="/ppt/notesSlides/notesSlide35.xml" ContentType="application/vnd.openxmlformats-officedocument.presentationml.notesSlide+xml"/>
  <Override PartName="/ppt/notesSlides/notesSlide36.xml" ContentType="application/vnd.openxmlformats-officedocument.presentationml.notesSlide+xml"/>
  <Override PartName="/ppt/notesSlides/notesSlide37.xml" ContentType="application/vnd.openxmlformats-officedocument.presentationml.notesSlide+xml"/>
  <Override PartName="/ppt/notesSlides/notesSlide38.xml" ContentType="application/vnd.openxmlformats-officedocument.presentationml.notesSlide+xml"/>
  <Override PartName="/ppt/notesSlides/notesSlide39.xml" ContentType="application/vnd.openxmlformats-officedocument.presentationml.notesSlide+xml"/>
  <Override PartName="/ppt/notesSlides/notesSlide40.xml" ContentType="application/vnd.openxmlformats-officedocument.presentationml.notesSlide+xml"/>
  <Override PartName="/ppt/notesSlides/notesSlide41.xml" ContentType="application/vnd.openxmlformats-officedocument.presentationml.notesSlide+xml"/>
  <Override PartName="/ppt/notesSlides/notesSlide42.xml" ContentType="application/vnd.openxmlformats-officedocument.presentationml.notesSlide+xml"/>
  <Override PartName="/ppt/notesSlides/notesSlide43.xml" ContentType="application/vnd.openxmlformats-officedocument.presentationml.notesSlide+xml"/>
  <Override PartName="/ppt/notesSlides/notesSlide44.xml" ContentType="application/vnd.openxmlformats-officedocument.presentationml.notesSlide+xml"/>
  <Override PartName="/ppt/notesSlides/notesSlide45.xml" ContentType="application/vnd.openxmlformats-officedocument.presentationml.notesSlide+xml"/>
  <Override PartName="/ppt/notesSlides/notesSlide46.xml" ContentType="application/vnd.openxmlformats-officedocument.presentationml.notesSlide+xml"/>
  <Override PartName="/ppt/notesSlides/notesSlide47.xml" ContentType="application/vnd.openxmlformats-officedocument.presentationml.notesSlide+xml"/>
  <Override PartName="/ppt/notesSlides/notesSlide48.xml" ContentType="application/vnd.openxmlformats-officedocument.presentationml.notesSlide+xml"/>
  <Override PartName="/ppt/notesSlides/notesSlide49.xml" ContentType="application/vnd.openxmlformats-officedocument.presentationml.notesSlide+xml"/>
  <Override PartName="/ppt/notesSlides/notesSlide50.xml" ContentType="application/vnd.openxmlformats-officedocument.presentationml.notesSlide+xml"/>
  <Override PartName="/ppt/notesSlides/notesSlide51.xml" ContentType="application/vnd.openxmlformats-officedocument.presentationml.notesSlide+xml"/>
  <Override PartName="/ppt/notesSlides/notesSlide5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aveSubsetFonts="1">
  <p:sldMasterIdLst>
    <p:sldMasterId id="2147483660" r:id="rId1"/>
    <p:sldMasterId id="2147483672" r:id="rId2"/>
    <p:sldMasterId id="2147483684" r:id="rId3"/>
  </p:sldMasterIdLst>
  <p:notesMasterIdLst>
    <p:notesMasterId r:id="rId56"/>
  </p:notesMasterIdLst>
  <p:sldIdLst>
    <p:sldId id="268" r:id="rId4"/>
    <p:sldId id="440" r:id="rId5"/>
    <p:sldId id="541" r:id="rId6"/>
    <p:sldId id="681" r:id="rId7"/>
    <p:sldId id="682" r:id="rId8"/>
    <p:sldId id="841" r:id="rId9"/>
    <p:sldId id="840" r:id="rId10"/>
    <p:sldId id="842" r:id="rId11"/>
    <p:sldId id="784" r:id="rId12"/>
    <p:sldId id="501" r:id="rId13"/>
    <p:sldId id="515" r:id="rId14"/>
    <p:sldId id="510" r:id="rId15"/>
    <p:sldId id="518" r:id="rId16"/>
    <p:sldId id="530" r:id="rId17"/>
    <p:sldId id="522" r:id="rId18"/>
    <p:sldId id="529" r:id="rId19"/>
    <p:sldId id="531" r:id="rId20"/>
    <p:sldId id="532" r:id="rId21"/>
    <p:sldId id="810" r:id="rId22"/>
    <p:sldId id="811" r:id="rId23"/>
    <p:sldId id="804" r:id="rId24"/>
    <p:sldId id="815" r:id="rId25"/>
    <p:sldId id="816" r:id="rId26"/>
    <p:sldId id="548" r:id="rId27"/>
    <p:sldId id="823" r:id="rId28"/>
    <p:sldId id="824" r:id="rId29"/>
    <p:sldId id="636" r:id="rId30"/>
    <p:sldId id="822" r:id="rId31"/>
    <p:sldId id="821" r:id="rId32"/>
    <p:sldId id="818" r:id="rId33"/>
    <p:sldId id="827" r:id="rId34"/>
    <p:sldId id="814" r:id="rId35"/>
    <p:sldId id="820" r:id="rId36"/>
    <p:sldId id="819" r:id="rId37"/>
    <p:sldId id="805" r:id="rId38"/>
    <p:sldId id="825" r:id="rId39"/>
    <p:sldId id="826" r:id="rId40"/>
    <p:sldId id="796" r:id="rId41"/>
    <p:sldId id="806" r:id="rId42"/>
    <p:sldId id="661" r:id="rId43"/>
    <p:sldId id="648" r:id="rId44"/>
    <p:sldId id="797" r:id="rId45"/>
    <p:sldId id="549" r:id="rId46"/>
    <p:sldId id="798" r:id="rId47"/>
    <p:sldId id="835" r:id="rId48"/>
    <p:sldId id="836" r:id="rId49"/>
    <p:sldId id="837" r:id="rId50"/>
    <p:sldId id="838" r:id="rId51"/>
    <p:sldId id="839" r:id="rId52"/>
    <p:sldId id="270" r:id="rId53"/>
    <p:sldId id="834" r:id="rId54"/>
    <p:sldId id="364" r:id="rId5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B6E19"/>
    <a:srgbClr val="0081E2"/>
    <a:srgbClr val="00DA63"/>
    <a:srgbClr val="548235"/>
    <a:srgbClr val="000000"/>
    <a:srgbClr val="AE69F3"/>
    <a:srgbClr val="E60000"/>
    <a:srgbClr val="F7FA82"/>
    <a:srgbClr val="00B050"/>
    <a:srgbClr val="FF9393"/>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793D81CF-94F2-401A-BA57-92F5A7B2D0C5}" styleName="Medium Style 1">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tcStyle>
        <a:tcBdr/>
      </a:tcStyle>
    </a:lastCol>
    <a:firstCol>
      <a:tcTxStyle b="on"/>
      <a:tcStyle>
        <a:tcBdr/>
      </a:tcStyle>
    </a:firstCol>
    <a:lastRow>
      <a:tcTxStyle b="on"/>
      <a:tcStyle>
        <a:tcBdr>
          <a:top>
            <a:ln w="50800" cmpd="dbl">
              <a:solidFill>
                <a:schemeClr val="dk1"/>
              </a:solidFill>
            </a:ln>
          </a:top>
        </a:tcBdr>
        <a:fill>
          <a:solidFill>
            <a:schemeClr val="lt1"/>
          </a:solidFill>
        </a:fill>
      </a:tcStyle>
    </a:lastRow>
    <a:firstRow>
      <a:tcTxStyle b="on">
        <a:fontRef idx="minor">
          <a:scrgbClr r="0" g="0" b="0"/>
        </a:fontRef>
        <a:schemeClr val="lt1"/>
      </a:tcTxStyle>
      <a:tcStyle>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5" autoAdjust="0"/>
    <p:restoredTop sz="95226" autoAdjust="0"/>
  </p:normalViewPr>
  <p:slideViewPr>
    <p:cSldViewPr snapToGrid="0">
      <p:cViewPr varScale="1">
        <p:scale>
          <a:sx n="114" d="100"/>
          <a:sy n="114" d="100"/>
        </p:scale>
        <p:origin x="474" y="10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0.xml"/><Relationship Id="rId18" Type="http://schemas.openxmlformats.org/officeDocument/2006/relationships/slide" Target="slides/slide15.xml"/><Relationship Id="rId26" Type="http://schemas.openxmlformats.org/officeDocument/2006/relationships/slide" Target="slides/slide23.xml"/><Relationship Id="rId39" Type="http://schemas.openxmlformats.org/officeDocument/2006/relationships/slide" Target="slides/slide36.xml"/><Relationship Id="rId21" Type="http://schemas.openxmlformats.org/officeDocument/2006/relationships/slide" Target="slides/slide18.xml"/><Relationship Id="rId34" Type="http://schemas.openxmlformats.org/officeDocument/2006/relationships/slide" Target="slides/slide31.xml"/><Relationship Id="rId42" Type="http://schemas.openxmlformats.org/officeDocument/2006/relationships/slide" Target="slides/slide39.xml"/><Relationship Id="rId47" Type="http://schemas.openxmlformats.org/officeDocument/2006/relationships/slide" Target="slides/slide44.xml"/><Relationship Id="rId50" Type="http://schemas.openxmlformats.org/officeDocument/2006/relationships/slide" Target="slides/slide47.xml"/><Relationship Id="rId55" Type="http://schemas.openxmlformats.org/officeDocument/2006/relationships/slide" Target="slides/slide52.xml"/><Relationship Id="rId7" Type="http://schemas.openxmlformats.org/officeDocument/2006/relationships/slide" Target="slides/slide4.xml"/><Relationship Id="rId12" Type="http://schemas.openxmlformats.org/officeDocument/2006/relationships/slide" Target="slides/slide9.xml"/><Relationship Id="rId17" Type="http://schemas.openxmlformats.org/officeDocument/2006/relationships/slide" Target="slides/slide14.xml"/><Relationship Id="rId25" Type="http://schemas.openxmlformats.org/officeDocument/2006/relationships/slide" Target="slides/slide22.xml"/><Relationship Id="rId33" Type="http://schemas.openxmlformats.org/officeDocument/2006/relationships/slide" Target="slides/slide30.xml"/><Relationship Id="rId38" Type="http://schemas.openxmlformats.org/officeDocument/2006/relationships/slide" Target="slides/slide35.xml"/><Relationship Id="rId46" Type="http://schemas.openxmlformats.org/officeDocument/2006/relationships/slide" Target="slides/slide43.xml"/><Relationship Id="rId59"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3.xml"/><Relationship Id="rId20" Type="http://schemas.openxmlformats.org/officeDocument/2006/relationships/slide" Target="slides/slide17.xml"/><Relationship Id="rId29" Type="http://schemas.openxmlformats.org/officeDocument/2006/relationships/slide" Target="slides/slide26.xml"/><Relationship Id="rId41" Type="http://schemas.openxmlformats.org/officeDocument/2006/relationships/slide" Target="slides/slide38.xml"/><Relationship Id="rId54" Type="http://schemas.openxmlformats.org/officeDocument/2006/relationships/slide" Target="slides/slide51.xml"/><Relationship Id="rId1" Type="http://schemas.openxmlformats.org/officeDocument/2006/relationships/slideMaster" Target="slideMasters/slideMaster1.xml"/><Relationship Id="rId6" Type="http://schemas.openxmlformats.org/officeDocument/2006/relationships/slide" Target="slides/slide3.xml"/><Relationship Id="rId11" Type="http://schemas.openxmlformats.org/officeDocument/2006/relationships/slide" Target="slides/slide8.xml"/><Relationship Id="rId24" Type="http://schemas.openxmlformats.org/officeDocument/2006/relationships/slide" Target="slides/slide21.xml"/><Relationship Id="rId32" Type="http://schemas.openxmlformats.org/officeDocument/2006/relationships/slide" Target="slides/slide29.xml"/><Relationship Id="rId37" Type="http://schemas.openxmlformats.org/officeDocument/2006/relationships/slide" Target="slides/slide34.xml"/><Relationship Id="rId40" Type="http://schemas.openxmlformats.org/officeDocument/2006/relationships/slide" Target="slides/slide37.xml"/><Relationship Id="rId45" Type="http://schemas.openxmlformats.org/officeDocument/2006/relationships/slide" Target="slides/slide42.xml"/><Relationship Id="rId53" Type="http://schemas.openxmlformats.org/officeDocument/2006/relationships/slide" Target="slides/slide50.xml"/><Relationship Id="rId58" Type="http://schemas.openxmlformats.org/officeDocument/2006/relationships/viewProps" Target="viewProps.xml"/><Relationship Id="rId5" Type="http://schemas.openxmlformats.org/officeDocument/2006/relationships/slide" Target="slides/slide2.xml"/><Relationship Id="rId15" Type="http://schemas.openxmlformats.org/officeDocument/2006/relationships/slide" Target="slides/slide12.xml"/><Relationship Id="rId23" Type="http://schemas.openxmlformats.org/officeDocument/2006/relationships/slide" Target="slides/slide20.xml"/><Relationship Id="rId28" Type="http://schemas.openxmlformats.org/officeDocument/2006/relationships/slide" Target="slides/slide25.xml"/><Relationship Id="rId36" Type="http://schemas.openxmlformats.org/officeDocument/2006/relationships/slide" Target="slides/slide33.xml"/><Relationship Id="rId49" Type="http://schemas.openxmlformats.org/officeDocument/2006/relationships/slide" Target="slides/slide46.xml"/><Relationship Id="rId57" Type="http://schemas.openxmlformats.org/officeDocument/2006/relationships/presProps" Target="presProps.xml"/><Relationship Id="rId10" Type="http://schemas.openxmlformats.org/officeDocument/2006/relationships/slide" Target="slides/slide7.xml"/><Relationship Id="rId19" Type="http://schemas.openxmlformats.org/officeDocument/2006/relationships/slide" Target="slides/slide16.xml"/><Relationship Id="rId31" Type="http://schemas.openxmlformats.org/officeDocument/2006/relationships/slide" Target="slides/slide28.xml"/><Relationship Id="rId44" Type="http://schemas.openxmlformats.org/officeDocument/2006/relationships/slide" Target="slides/slide41.xml"/><Relationship Id="rId52" Type="http://schemas.openxmlformats.org/officeDocument/2006/relationships/slide" Target="slides/slide49.xml"/><Relationship Id="rId60" Type="http://schemas.openxmlformats.org/officeDocument/2006/relationships/tableStyles" Target="tableStyles.xml"/><Relationship Id="rId4" Type="http://schemas.openxmlformats.org/officeDocument/2006/relationships/slide" Target="slides/slide1.xml"/><Relationship Id="rId9" Type="http://schemas.openxmlformats.org/officeDocument/2006/relationships/slide" Target="slides/slide6.xml"/><Relationship Id="rId14" Type="http://schemas.openxmlformats.org/officeDocument/2006/relationships/slide" Target="slides/slide11.xml"/><Relationship Id="rId22" Type="http://schemas.openxmlformats.org/officeDocument/2006/relationships/slide" Target="slides/slide19.xml"/><Relationship Id="rId27" Type="http://schemas.openxmlformats.org/officeDocument/2006/relationships/slide" Target="slides/slide24.xml"/><Relationship Id="rId30" Type="http://schemas.openxmlformats.org/officeDocument/2006/relationships/slide" Target="slides/slide27.xml"/><Relationship Id="rId35" Type="http://schemas.openxmlformats.org/officeDocument/2006/relationships/slide" Target="slides/slide32.xml"/><Relationship Id="rId43" Type="http://schemas.openxmlformats.org/officeDocument/2006/relationships/slide" Target="slides/slide40.xml"/><Relationship Id="rId48" Type="http://schemas.openxmlformats.org/officeDocument/2006/relationships/slide" Target="slides/slide45.xml"/><Relationship Id="rId56" Type="http://schemas.openxmlformats.org/officeDocument/2006/relationships/notesMaster" Target="notesMasters/notesMaster1.xml"/><Relationship Id="rId8" Type="http://schemas.openxmlformats.org/officeDocument/2006/relationships/slide" Target="slides/slide5.xml"/><Relationship Id="rId51" Type="http://schemas.openxmlformats.org/officeDocument/2006/relationships/slide" Target="slides/slide48.xml"/><Relationship Id="rId3" Type="http://schemas.openxmlformats.org/officeDocument/2006/relationships/slideMaster" Target="slideMasters/slideMaster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4.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43386AF1-EF24-4659-9089-2771856A9EA2}" type="datetimeFigureOut">
              <a:rPr lang="en-US" smtClean="0"/>
              <a:t>4/10/2023</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E2B3017C-A127-4C06-BF43-1875A8859C4B}" type="slidenum">
              <a:rPr lang="en-US" smtClean="0"/>
              <a:t>‹#›</a:t>
            </a:fld>
            <a:endParaRPr lang="en-US"/>
          </a:p>
        </p:txBody>
      </p:sp>
    </p:spTree>
    <p:extLst>
      <p:ext uri="{BB962C8B-B14F-4D97-AF65-F5344CB8AC3E}">
        <p14:creationId xmlns:p14="http://schemas.microsoft.com/office/powerpoint/2010/main" val="75960619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4.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35.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39.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0.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41.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42.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43.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44.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45.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46.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47.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48.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49.xml.rels><?xml version="1.0" encoding="UTF-8" standalone="yes"?>
<Relationships xmlns="http://schemas.openxmlformats.org/package/2006/relationships"><Relationship Id="rId2" Type="http://schemas.openxmlformats.org/officeDocument/2006/relationships/slide" Target="../slides/slide49.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0.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51.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2.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42183556"/>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414534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35705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2573440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21131083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703694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endParaRPr lang="en-US" dirty="0"/>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290220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Can perform binary search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03759363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9823783"/>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643999655"/>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9671137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63163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12921172"/>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11777677"/>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17939036"/>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374973216"/>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7352109"/>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8634902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14553194"/>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18682663"/>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1193691"/>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8578013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Discussed, touched upon, went over, covered</a:t>
            </a:r>
          </a:p>
          <a:p>
            <a:r>
              <a:rPr lang="en-US" dirty="0"/>
              <a:t>Emerges out of the limitations offered by our second approach</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0920300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8122635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For any possible way of organizing data, we must think about cost;</a:t>
            </a:r>
          </a:p>
          <a:p>
            <a:pPr marL="163084" indent="0">
              <a:buNone/>
            </a:pPr>
            <a:r>
              <a:rPr lang="en-US" dirty="0"/>
              <a:t> minimize time cost of most frequent operations; </a:t>
            </a:r>
          </a:p>
          <a:p>
            <a:pPr marL="163084" indent="0">
              <a:buNone/>
            </a:pPr>
            <a:r>
              <a:rPr lang="en-US" dirty="0"/>
              <a:t>Lets say we have a social network, we might need to find If a is friends with B</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036863663"/>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721252276"/>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591900521"/>
      </p:ext>
    </p:extLst>
  </p:cSld>
  <p:clrMapOvr>
    <a:masterClrMapping/>
  </p:clrMapOvr>
</p:notes>
</file>

<file path=ppt/notesSlides/notesSlide3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3467306"/>
      </p:ext>
    </p:extLst>
  </p:cSld>
  <p:clrMapOvr>
    <a:masterClrMapping/>
  </p:clrMapOvr>
</p:notes>
</file>

<file path=ppt/notesSlides/notesSlide3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13217790"/>
      </p:ext>
    </p:extLst>
  </p:cSld>
  <p:clrMapOvr>
    <a:masterClrMapping/>
  </p:clrMapOvr>
</p:notes>
</file>

<file path=ppt/notesSlides/notesSlide3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722036516"/>
      </p:ext>
    </p:extLst>
  </p:cSld>
  <p:clrMapOvr>
    <a:masterClrMapping/>
  </p:clrMapOvr>
</p:notes>
</file>

<file path=ppt/notesSlides/notesSlide3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88702344"/>
      </p:ext>
    </p:extLst>
  </p:cSld>
  <p:clrMapOvr>
    <a:masterClrMapping/>
  </p:clrMapOvr>
</p:notes>
</file>

<file path=ppt/notesSlides/notesSlide3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988157133"/>
      </p:ext>
    </p:extLst>
  </p:cSld>
  <p:clrMapOvr>
    <a:masterClrMapping/>
  </p:clrMapOvr>
</p:notes>
</file>

<file path=ppt/notesSlides/notesSlide3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867949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37278891"/>
      </p:ext>
    </p:extLst>
  </p:cSld>
  <p:clrMapOvr>
    <a:masterClrMapping/>
  </p:clrMapOvr>
</p:notes>
</file>

<file path=ppt/notesSlides/notesSlide4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40</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213806"/>
      </p:ext>
    </p:extLst>
  </p:cSld>
  <p:clrMapOvr>
    <a:masterClrMapping/>
  </p:clrMapOvr>
</p:notes>
</file>

<file path=ppt/notesSlides/notesSlide4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err="1"/>
              <a:t>Memoization</a:t>
            </a:r>
            <a:r>
              <a:rPr lang="en-US" dirty="0"/>
              <a:t> –top down, call stack avoids some problems</a:t>
            </a:r>
          </a:p>
          <a:p>
            <a:pPr marL="163084" indent="0">
              <a:buNone/>
            </a:pPr>
            <a:r>
              <a:rPr lang="en-US" dirty="0"/>
              <a:t>Tabulation bottom up all subproblems </a:t>
            </a:r>
          </a:p>
          <a:p>
            <a:pPr marL="163084" indent="0">
              <a:buNone/>
            </a:pPr>
            <a:r>
              <a:rPr lang="en-US" dirty="0"/>
              <a:t>32 – 14, 8, 1</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910769499"/>
      </p:ext>
    </p:extLst>
  </p:cSld>
  <p:clrMapOvr>
    <a:masterClrMapping/>
  </p:clrMapOvr>
</p:notes>
</file>

<file path=ppt/notesSlides/notesSlide4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kern="1200" dirty="0">
                <a:solidFill>
                  <a:schemeClr val="tx1"/>
                </a:solidFill>
                <a:effectLst/>
                <a:latin typeface="+mn-lt"/>
                <a:ea typeface="+mn-ea"/>
                <a:cs typeface="+mn-cs"/>
              </a:rPr>
              <a:t>Hi everyone, welcome to the second module of the course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768740387"/>
      </p:ext>
    </p:extLst>
  </p:cSld>
  <p:clrMapOvr>
    <a:masterClrMapping/>
  </p:clrMapOvr>
</p:notes>
</file>

<file path=ppt/notesSlides/notesSlide4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43</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45656212"/>
      </p:ext>
    </p:extLst>
  </p:cSld>
  <p:clrMapOvr>
    <a:masterClrMapping/>
  </p:clrMapOvr>
</p:notes>
</file>

<file path=ppt/notesSlides/notesSlide4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07325330"/>
      </p:ext>
    </p:extLst>
  </p:cSld>
  <p:clrMapOvr>
    <a:masterClrMapping/>
  </p:clrMapOvr>
</p:notes>
</file>

<file path=ppt/notesSlides/notesSlide4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43606836"/>
      </p:ext>
    </p:extLst>
  </p:cSld>
  <p:clrMapOvr>
    <a:masterClrMapping/>
  </p:clrMapOvr>
</p:notes>
</file>

<file path=ppt/notesSlides/notesSlide4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06082022"/>
      </p:ext>
    </p:extLst>
  </p:cSld>
  <p:clrMapOvr>
    <a:masterClrMapping/>
  </p:clrMapOvr>
</p:notes>
</file>

<file path=ppt/notesSlides/notesSlide4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6845594"/>
      </p:ext>
    </p:extLst>
  </p:cSld>
  <p:clrMapOvr>
    <a:masterClrMapping/>
  </p:clrMapOvr>
</p:notes>
</file>

<file path=ppt/notesSlides/notesSlide4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20331116"/>
      </p:ext>
    </p:extLst>
  </p:cSld>
  <p:clrMapOvr>
    <a:masterClrMapping/>
  </p:clrMapOvr>
</p:notes>
</file>

<file path=ppt/notesSlides/notesSlide4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163084" indent="0">
              <a:buNone/>
            </a:pPr>
            <a:r>
              <a:rPr lang="en-US" dirty="0"/>
              <a:t>In the last lecture we covered BFS and DFS and today we will continue with some applications of these traversals in common problem.</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595032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Psuedocode</a:t>
            </a:r>
            <a:r>
              <a:rPr lang="en-US" dirty="0"/>
              <a:t> and code</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595954518"/>
      </p:ext>
    </p:extLst>
  </p:cSld>
  <p:clrMapOvr>
    <a:masterClrMapping/>
  </p:clrMapOvr>
</p:notes>
</file>

<file path=ppt/notesSlides/notesSlide5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FFFFFF"/>
                </a:solidFill>
                <a:latin typeface="Tw Cen MT" charset="0"/>
                <a:ea typeface="ＭＳ Ｐゴシック" charset="0"/>
                <a:cs typeface="Arial" charset="0"/>
              </a:rPr>
              <a:t>In an undirected graph a cycle must contain at least three distinct vertices</a:t>
            </a:r>
          </a:p>
          <a:p>
            <a:endParaRPr lang="en-US" dirty="0"/>
          </a:p>
        </p:txBody>
      </p:sp>
      <p:sp>
        <p:nvSpPr>
          <p:cNvPr id="4" name="Slide Number Placeholder 3"/>
          <p:cNvSpPr>
            <a:spLocks noGrp="1"/>
          </p:cNvSpPr>
          <p:nvPr>
            <p:ph type="sldNum" sz="quarter" idx="5"/>
          </p:nvPr>
        </p:nvSpPr>
        <p:spPr/>
        <p:txBody>
          <a:bodyPr/>
          <a:lstStyle/>
          <a:p>
            <a:fld id="{E2B3017C-A127-4C06-BF43-1875A8859C4B}" type="slidenum">
              <a:rPr lang="en-US" smtClean="0"/>
              <a:t>50</a:t>
            </a:fld>
            <a:endParaRPr lang="en-US"/>
          </a:p>
        </p:txBody>
      </p:sp>
    </p:spTree>
    <p:extLst>
      <p:ext uri="{BB962C8B-B14F-4D97-AF65-F5344CB8AC3E}">
        <p14:creationId xmlns:p14="http://schemas.microsoft.com/office/powerpoint/2010/main" val="1777940533"/>
      </p:ext>
    </p:extLst>
  </p:cSld>
  <p:clrMapOvr>
    <a:masterClrMapping/>
  </p:clrMapOvr>
</p:notes>
</file>

<file path=ppt/notesSlides/notesSlide5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dirty="0"/>
              <a:t>Data</a:t>
            </a:r>
            <a:r>
              <a:rPr lang="en-US" sz="1200" baseline="0" dirty="0"/>
              <a:t> structures are ways to collect data.  There are basic categories of data structures: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68631632"/>
      </p:ext>
    </p:extLst>
  </p:cSld>
  <p:clrMapOvr>
    <a:masterClrMapping/>
  </p:clrMapOvr>
</p:notes>
</file>

<file path=ppt/notesSlides/notesSlide5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will be talking about various DS and Algo</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2386031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6</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4724521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53529850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603135087"/>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have seen sorting already: Heap sort, </a:t>
            </a:r>
            <a:r>
              <a:rPr lang="en-US" dirty="0" err="1"/>
              <a:t>inorder</a:t>
            </a:r>
            <a:r>
              <a:rPr lang="en-US" dirty="0"/>
              <a:t> of trees</a:t>
            </a:r>
          </a:p>
        </p:txBody>
      </p:sp>
      <p:sp>
        <p:nvSpPr>
          <p:cNvPr id="4" name="Slide Number Placeholder 3"/>
          <p:cNvSpPr>
            <a:spLocks noGrp="1"/>
          </p:cNvSpPr>
          <p:nvPr>
            <p:ph type="sldNum" sz="quarter" idx="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2B3017C-A127-4C06-BF43-1875A8859C4B}" type="slidenum">
              <a:rPr kumimoji="0" lang="en-US" sz="1200" b="0" i="0" u="none" strike="noStrike" kern="1200" cap="none" spc="0" normalizeH="0" baseline="0" noProof="0" smtClean="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220505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F8616885-9ED8-4298-9149-C5A410E7F61A}"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20616222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6647952-6535-4065-B4F6-C94B3D00772F}"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02797586"/>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63870D39-F97D-4ECC-909C-35255E9A37F7}"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4855842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5026306"/>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07386065"/>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38C9C2D7-406E-45EE-9F57-B83131B49240}"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39307530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38C9C2D7-406E-45EE-9F57-B83131B49240}"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096932626"/>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38C9C2D7-406E-45EE-9F57-B83131B49240}" type="datetimeFigureOut">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638457275"/>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38C9C2D7-406E-45EE-9F57-B83131B49240}" type="datetimeFigureOut">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5734561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C9C2D7-406E-45EE-9F57-B83131B49240}" type="datetimeFigureOut">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85659148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C9C2D7-406E-45EE-9F57-B83131B49240}"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93782808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7325EFF0-82F5-4880-81B9-BC73A963ECC3}"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329462768"/>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38C9C2D7-406E-45EE-9F57-B83131B49240}" type="datetimeFigureOut">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85244978"/>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87499942"/>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38C9C2D7-406E-45EE-9F57-B83131B49240}" type="datetimeFigureOut">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397024235"/>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36102986-03F9-49CE-9549-6DAF4ABD4DCF}"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84251995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4E43DACA-0FA7-424C-92D4-51134B044685}"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422867295"/>
      </p:ext>
    </p:extLst>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C8CB28B7-38A3-44BA-8BB4-5B47C2BF3BD2}"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94596856"/>
      </p:ext>
    </p:extLst>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9A2B67DD-BCF4-41EC-A521-3E2065A2C160}"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977166417"/>
      </p:ext>
    </p:extLst>
  </p:cSld>
  <p:clrMapOvr>
    <a:masterClrMapping/>
  </p:clrMapOvr>
</p:sldLayout>
</file>

<file path=ppt/slideLayouts/slideLayout2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FFCD756-2EEF-41AD-961B-D2E14532BBFE}" type="datetime1">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34540731"/>
      </p:ext>
    </p:extLst>
  </p:cSld>
  <p:clrMapOvr>
    <a:masterClrMapping/>
  </p:clrMapOvr>
</p:sldLayout>
</file>

<file path=ppt/slideLayouts/slideLayout2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88FE56AE-F2B9-4B93-9316-CEE37B0A3D10}" type="datetime1">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546329074"/>
      </p:ext>
    </p:extLst>
  </p:cSld>
  <p:clrMapOvr>
    <a:masterClrMapping/>
  </p:clrMapOvr>
</p:sldLayout>
</file>

<file path=ppt/slideLayouts/slideLayout2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6E34BFD-4BE6-4326-B488-4925B8F88029}" type="datetime1">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76175296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A946811-681C-4AC5-84B7-A52FB525DDA0}"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213679247"/>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3D5A15F-386D-4F5E-B18E-A5253D08A68B}"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588078178"/>
      </p:ext>
    </p:extLst>
  </p:cSld>
  <p:clrMapOvr>
    <a:masterClrMapping/>
  </p:clrMapOvr>
</p:sldLayout>
</file>

<file path=ppt/slideLayouts/slideLayout3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A7FECA50-76EA-4488-A0A9-47718990E066}"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920694357"/>
      </p:ext>
    </p:extLst>
  </p:cSld>
  <p:clrMapOvr>
    <a:masterClrMapping/>
  </p:clrMapOvr>
</p:sldLayout>
</file>

<file path=ppt/slideLayouts/slideLayout32.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88C2337-FE2D-4F56-B5A7-E47AA711FE2D}"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14905806"/>
      </p:ext>
    </p:extLst>
  </p:cSld>
  <p:clrMapOvr>
    <a:masterClrMapping/>
  </p:clrMapOvr>
</p:sldLayout>
</file>

<file path=ppt/slideLayouts/slideLayout33.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0515B577-2704-450E-A544-8B9E3CD52124}" type="datetime1">
              <a:rPr lang="en-US" smtClean="0"/>
              <a:t>4/10/2023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65409416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B26718EC-8AAB-4CFD-80CE-1D0FB821064C}"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67907083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9FC400D-05DF-4711-8592-640F86665B5F}" type="datetime1">
              <a:rPr lang="en-US" smtClean="0"/>
              <a:t>4/10/2023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453909233"/>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DCA921-A295-445C-9DF4-D32E11171EBC}" type="datetime1">
              <a:rPr lang="en-US" smtClean="0"/>
              <a:t>4/10/2023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44997647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10F1947-2C73-49DA-BF00-06FEB90FBFE0}" type="datetime1">
              <a:rPr lang="en-US" smtClean="0"/>
              <a:t>4/10/2023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321164202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7909FA88-D630-40A8-A7C1-451FFA95718D}"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24357521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0B22107A-0A76-4A69-98CE-85E509F6FEC6}" type="datetime1">
              <a:rPr lang="en-US" smtClean="0"/>
              <a:t>4/10/2023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017C28E0-2F8B-4999-AEA2-B3AA3AE8994F}" type="slidenum">
              <a:rPr lang="en-US" smtClean="0"/>
              <a:t>‹#›</a:t>
            </a:fld>
            <a:endParaRPr lang="en-US"/>
          </a:p>
        </p:txBody>
      </p:sp>
    </p:spTree>
    <p:extLst>
      <p:ext uri="{BB962C8B-B14F-4D97-AF65-F5344CB8AC3E}">
        <p14:creationId xmlns:p14="http://schemas.microsoft.com/office/powerpoint/2010/main" val="174705095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_rels/slideMaster3.xml.rels><?xml version="1.0" encoding="UTF-8" standalone="yes"?>
<Relationships xmlns="http://schemas.openxmlformats.org/package/2006/relationships"><Relationship Id="rId8" Type="http://schemas.openxmlformats.org/officeDocument/2006/relationships/slideLayout" Target="../slideLayouts/slideLayout30.xml"/><Relationship Id="rId3" Type="http://schemas.openxmlformats.org/officeDocument/2006/relationships/slideLayout" Target="../slideLayouts/slideLayout25.xml"/><Relationship Id="rId7" Type="http://schemas.openxmlformats.org/officeDocument/2006/relationships/slideLayout" Target="../slideLayouts/slideLayout29.xml"/><Relationship Id="rId12" Type="http://schemas.openxmlformats.org/officeDocument/2006/relationships/theme" Target="../theme/theme3.xml"/><Relationship Id="rId2" Type="http://schemas.openxmlformats.org/officeDocument/2006/relationships/slideLayout" Target="../slideLayouts/slideLayout24.xml"/><Relationship Id="rId1" Type="http://schemas.openxmlformats.org/officeDocument/2006/relationships/slideLayout" Target="../slideLayouts/slideLayout23.xml"/><Relationship Id="rId6" Type="http://schemas.openxmlformats.org/officeDocument/2006/relationships/slideLayout" Target="../slideLayouts/slideLayout28.xml"/><Relationship Id="rId11" Type="http://schemas.openxmlformats.org/officeDocument/2006/relationships/slideLayout" Target="../slideLayouts/slideLayout33.xml"/><Relationship Id="rId5" Type="http://schemas.openxmlformats.org/officeDocument/2006/relationships/slideLayout" Target="../slideLayouts/slideLayout27.xml"/><Relationship Id="rId10" Type="http://schemas.openxmlformats.org/officeDocument/2006/relationships/slideLayout" Target="../slideLayouts/slideLayout32.xml"/><Relationship Id="rId4" Type="http://schemas.openxmlformats.org/officeDocument/2006/relationships/slideLayout" Target="../slideLayouts/slideLayout26.xml"/><Relationship Id="rId9" Type="http://schemas.openxmlformats.org/officeDocument/2006/relationships/slideLayout" Target="../slideLayouts/slideLayout3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FC3CE7D-A49F-42F1-B54B-0205BF41E480}" type="datetime1">
              <a:rPr lang="en-US" smtClean="0"/>
              <a:t>4/10/2023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526987000"/>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hf sldNum="0"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38C9C2D7-406E-45EE-9F57-B83131B49240}" type="datetimeFigureOut">
              <a:rPr lang="en-US" smtClean="0"/>
              <a:t>4/10/2023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4059236171"/>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15E0F906-E77D-43BE-85B2-6D4FB37C813C}" type="datetime1">
              <a:rPr lang="en-US" smtClean="0"/>
              <a:t>4/10/2023</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017C28E0-2F8B-4999-AEA2-B3AA3AE8994F}" type="slidenum">
              <a:rPr lang="en-US" smtClean="0"/>
              <a:t>‹#›</a:t>
            </a:fld>
            <a:endParaRPr lang="en-US"/>
          </a:p>
        </p:txBody>
      </p:sp>
    </p:spTree>
    <p:extLst>
      <p:ext uri="{BB962C8B-B14F-4D97-AF65-F5344CB8AC3E}">
        <p14:creationId xmlns:p14="http://schemas.microsoft.com/office/powerpoint/2010/main" val="208509725"/>
      </p:ext>
    </p:extLst>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3" Type="http://schemas.openxmlformats.org/officeDocument/2006/relationships/hyperlink" Target="https://www.onlinegdb.com/Hy8M0CnsS" TargetMode="External"/><Relationship Id="rId2" Type="http://schemas.openxmlformats.org/officeDocument/2006/relationships/notesSlide" Target="../notesSlides/notesSlide14.xml"/><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3" Type="http://schemas.openxmlformats.org/officeDocument/2006/relationships/hyperlink" Target="https://onlinegdb.com/HkJq9iFaI" TargetMode="External"/><Relationship Id="rId2" Type="http://schemas.openxmlformats.org/officeDocument/2006/relationships/notesSlide" Target="../notesSlides/notesSlide17.xml"/><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1.xml"/><Relationship Id="rId4" Type="http://schemas.openxmlformats.org/officeDocument/2006/relationships/image" Target="../media/image1.png"/></Relationships>
</file>

<file path=ppt/slides/_rels/slide19.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19.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4.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20.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4.png"/></Relationships>
</file>

<file path=ppt/slides/_rels/slide21.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1.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4.png"/></Relationships>
</file>

<file path=ppt/slides/_rels/slide22.xml.rels><?xml version="1.0" encoding="UTF-8" standalone="yes"?>
<Relationships xmlns="http://schemas.openxmlformats.org/package/2006/relationships"><Relationship Id="rId3" Type="http://schemas.openxmlformats.org/officeDocument/2006/relationships/image" Target="../media/image7.jpeg"/><Relationship Id="rId2" Type="http://schemas.openxmlformats.org/officeDocument/2006/relationships/notesSlide" Target="../notesSlides/notesSlide22.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4.png"/></Relationships>
</file>

<file path=ppt/slides/_rels/slide2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4.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5.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27.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7.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4.png"/></Relationships>
</file>

<file path=ppt/slides/_rels/slide2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notesSlide" Target="../notesSlides/notesSlide28.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4.png"/></Relationships>
</file>

<file path=ppt/slides/_rels/slide2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9.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0.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1.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2.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4.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4.xml"/><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notesSlide" Target="../notesSlides/notesSlide35.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4.png"/></Relationships>
</file>

<file path=ppt/slides/_rels/slide3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36.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37.xml.rels><?xml version="1.0" encoding="UTF-8" standalone="yes"?>
<Relationships xmlns="http://schemas.openxmlformats.org/package/2006/relationships"><Relationship Id="rId8" Type="http://schemas.openxmlformats.org/officeDocument/2006/relationships/image" Target="../media/image1.png"/><Relationship Id="rId3" Type="http://schemas.openxmlformats.org/officeDocument/2006/relationships/image" Target="../media/image80.png"/><Relationship Id="rId7" Type="http://schemas.openxmlformats.org/officeDocument/2006/relationships/image" Target="../media/image4.png"/><Relationship Id="rId2" Type="http://schemas.openxmlformats.org/officeDocument/2006/relationships/notesSlide" Target="../notesSlides/notesSlide37.xml"/><Relationship Id="rId1" Type="http://schemas.openxmlformats.org/officeDocument/2006/relationships/slideLayout" Target="../slideLayouts/slideLayout13.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0.png"/></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8.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4.png"/></Relationships>
</file>

<file path=ppt/slides/_rels/slide3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39.xml"/><Relationship Id="rId1" Type="http://schemas.openxmlformats.org/officeDocument/2006/relationships/slideLayout" Target="../slideLayouts/slideLayout13.xml"/><Relationship Id="rId5" Type="http://schemas.openxmlformats.org/officeDocument/2006/relationships/image" Target="../media/image1.png"/><Relationship Id="rId4" Type="http://schemas.openxmlformats.org/officeDocument/2006/relationships/image" Target="../media/image4.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3.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40.xml"/><Relationship Id="rId1" Type="http://schemas.openxmlformats.org/officeDocument/2006/relationships/slideLayout" Target="../slideLayouts/slideLayout1.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41.xml"/><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42.xml"/><Relationship Id="rId1" Type="http://schemas.openxmlformats.org/officeDocument/2006/relationships/slideLayout" Target="../slideLayouts/slideLayout1.xml"/></Relationships>
</file>

<file path=ppt/slides/_rels/slide43.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3.xml"/><Relationship Id="rId1" Type="http://schemas.openxmlformats.org/officeDocument/2006/relationships/slideLayout" Target="../slideLayouts/slideLayout13.xml"/><Relationship Id="rId4" Type="http://schemas.openxmlformats.org/officeDocument/2006/relationships/image" Target="../media/image1.png"/></Relationships>
</file>

<file path=ppt/slides/_rels/slide4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4.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4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5.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4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6.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4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7.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48.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8.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4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9.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3.xml"/></Relationships>
</file>

<file path=ppt/slides/_rels/slide50.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0.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1.xml"/><Relationship Id="rId1" Type="http://schemas.openxmlformats.org/officeDocument/2006/relationships/slideLayout" Target="../slideLayouts/slideLayout24.xml"/><Relationship Id="rId4" Type="http://schemas.openxmlformats.org/officeDocument/2006/relationships/image" Target="../media/image1.png"/></Relationships>
</file>

<file path=ppt/slides/_rels/slide52.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2.xml"/><Relationship Id="rId1" Type="http://schemas.openxmlformats.org/officeDocument/2006/relationships/slideLayout" Target="../slideLayouts/slideLayout24.xml"/><Relationship Id="rId5" Type="http://schemas.openxmlformats.org/officeDocument/2006/relationships/image" Target="../media/image1.png"/><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6.xml"/><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9.xml"/><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descr="Logo COP3530">
            <a:extLst>
              <a:ext uri="{FF2B5EF4-FFF2-40B4-BE49-F238E27FC236}">
                <a16:creationId xmlns:a16="http://schemas.microsoft.com/office/drawing/2014/main" id="{F5930E70-AA2A-4DEA-8F19-8204A14E7598}"/>
              </a:ext>
            </a:extLst>
          </p:cNvPr>
          <p:cNvPicPr>
            <a:picLocks noChangeAspect="1"/>
          </p:cNvPicPr>
          <p:nvPr/>
        </p:nvPicPr>
        <p:blipFill>
          <a:blip r:embed="rId3"/>
          <a:stretch>
            <a:fillRect/>
          </a:stretch>
        </p:blipFill>
        <p:spPr>
          <a:xfrm>
            <a:off x="9896244" y="5351818"/>
            <a:ext cx="2162976" cy="1506182"/>
          </a:xfrm>
          <a:prstGeom prst="rect">
            <a:avLst/>
          </a:prstGeom>
        </p:spPr>
      </p:pic>
      <p:sp>
        <p:nvSpPr>
          <p:cNvPr id="3" name="TextBox 2">
            <a:extLst>
              <a:ext uri="{FF2B5EF4-FFF2-40B4-BE49-F238E27FC236}">
                <a16:creationId xmlns:a16="http://schemas.microsoft.com/office/drawing/2014/main" id="{309D5D4F-8054-48EF-9170-C7D04C6E7DC6}"/>
              </a:ext>
            </a:extLst>
          </p:cNvPr>
          <p:cNvSpPr txBox="1"/>
          <p:nvPr/>
        </p:nvSpPr>
        <p:spPr>
          <a:xfrm>
            <a:off x="578855" y="2641769"/>
            <a:ext cx="11034289" cy="923330"/>
          </a:xfrm>
          <a:prstGeom prst="rect">
            <a:avLst/>
          </a:prstGeom>
          <a:noFill/>
        </p:spPr>
        <p:txBody>
          <a:bodyPr wrap="square" rtlCol="0">
            <a:spAutoFit/>
          </a:bodyPr>
          <a:lstStyle/>
          <a:p>
            <a:pPr lvl="0" algn="ctr" defTabSz="457200">
              <a:defRPr/>
            </a:pPr>
            <a:r>
              <a:rPr lang="en-US" sz="5400" dirty="0">
                <a:solidFill>
                  <a:prstClr val="white"/>
                </a:solidFill>
                <a:latin typeface="Gotham Bold" pitchFamily="50" charset="0"/>
              </a:rPr>
              <a:t>Final Exam Review</a:t>
            </a:r>
          </a:p>
        </p:txBody>
      </p:sp>
    </p:spTree>
    <p:extLst>
      <p:ext uri="{BB962C8B-B14F-4D97-AF65-F5344CB8AC3E}">
        <p14:creationId xmlns:p14="http://schemas.microsoft.com/office/powerpoint/2010/main" val="306005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Common Representations</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4" name="TextBox 33">
            <a:extLst>
              <a:ext uri="{FF2B5EF4-FFF2-40B4-BE49-F238E27FC236}">
                <a16:creationId xmlns:a16="http://schemas.microsoft.com/office/drawing/2014/main" id="{DD0840A7-E04B-4845-B9D6-AAFCCFD05E32}"/>
              </a:ext>
            </a:extLst>
          </p:cNvPr>
          <p:cNvSpPr txBox="1"/>
          <p:nvPr/>
        </p:nvSpPr>
        <p:spPr>
          <a:xfrm>
            <a:off x="6331542" y="2097132"/>
            <a:ext cx="3922870" cy="2246769"/>
          </a:xfrm>
          <a:prstGeom prst="rect">
            <a:avLst/>
          </a:prstGeom>
          <a:noFill/>
        </p:spPr>
        <p:txBody>
          <a:bodyPr wrap="square" rtlCol="0">
            <a:spAutoFit/>
          </a:bodyPr>
          <a:lstStyle/>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Edge List</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 Matrix</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endPar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kumimoji="0" lang="en-US" sz="2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 List</a:t>
            </a:r>
          </a:p>
        </p:txBody>
      </p:sp>
    </p:spTree>
    <p:extLst>
      <p:ext uri="{BB962C8B-B14F-4D97-AF65-F5344CB8AC3E}">
        <p14:creationId xmlns:p14="http://schemas.microsoft.com/office/powerpoint/2010/main" val="399254554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Edge List</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5" name="TextBox 34">
            <a:extLst>
              <a:ext uri="{FF2B5EF4-FFF2-40B4-BE49-F238E27FC236}">
                <a16:creationId xmlns:a16="http://schemas.microsoft.com/office/drawing/2014/main" id="{A42680A6-F3D8-48FE-8806-3EB226C08E5E}"/>
              </a:ext>
            </a:extLst>
          </p:cNvPr>
          <p:cNvSpPr txBox="1"/>
          <p:nvPr/>
        </p:nvSpPr>
        <p:spPr>
          <a:xfrm>
            <a:off x="999251" y="5835676"/>
            <a:ext cx="7320784" cy="369332"/>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 = {(A,B), (A,C), (B,D), (D,C), (D,F), (E,F), (C,E)} </a:t>
            </a:r>
          </a:p>
        </p:txBody>
      </p:sp>
      <p:graphicFrame>
        <p:nvGraphicFramePr>
          <p:cNvPr id="36" name="Table 37">
            <a:extLst>
              <a:ext uri="{FF2B5EF4-FFF2-40B4-BE49-F238E27FC236}">
                <a16:creationId xmlns:a16="http://schemas.microsoft.com/office/drawing/2014/main" id="{8B6C99C0-A4DD-4768-8BD0-4F7D4774E521}"/>
              </a:ext>
            </a:extLst>
          </p:cNvPr>
          <p:cNvGraphicFramePr>
            <a:graphicFrameLocks noGrp="1"/>
          </p:cNvGraphicFramePr>
          <p:nvPr/>
        </p:nvGraphicFramePr>
        <p:xfrm>
          <a:off x="7329961" y="2185882"/>
          <a:ext cx="1980147" cy="3066196"/>
        </p:xfrm>
        <a:graphic>
          <a:graphicData uri="http://schemas.openxmlformats.org/drawingml/2006/table">
            <a:tbl>
              <a:tblPr firstRow="1" bandRow="1"/>
              <a:tblGrid>
                <a:gridCol w="660049">
                  <a:extLst>
                    <a:ext uri="{9D8B030D-6E8A-4147-A177-3AD203B41FA5}">
                      <a16:colId xmlns:a16="http://schemas.microsoft.com/office/drawing/2014/main" val="3195872750"/>
                    </a:ext>
                  </a:extLst>
                </a:gridCol>
                <a:gridCol w="660049">
                  <a:extLst>
                    <a:ext uri="{9D8B030D-6E8A-4147-A177-3AD203B41FA5}">
                      <a16:colId xmlns:a16="http://schemas.microsoft.com/office/drawing/2014/main" val="2537297066"/>
                    </a:ext>
                  </a:extLst>
                </a:gridCol>
                <a:gridCol w="660049">
                  <a:extLst>
                    <a:ext uri="{9D8B030D-6E8A-4147-A177-3AD203B41FA5}">
                      <a16:colId xmlns:a16="http://schemas.microsoft.com/office/drawing/2014/main" val="989015309"/>
                    </a:ext>
                  </a:extLst>
                </a:gridCol>
              </a:tblGrid>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A</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B</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10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33400121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A</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15</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169277964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B</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60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35405461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40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535969509"/>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D</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F</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80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691306843"/>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E</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F</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50</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2878904023"/>
                  </a:ext>
                </a:extLst>
              </a:tr>
              <a:tr h="438028">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C</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E</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tc>
                  <a:txBody>
                    <a:bodyPr/>
                    <a:lstStyle/>
                    <a:p>
                      <a:pPr marL="0" algn="ctr" defTabSz="914400" rtl="0" eaLnBrk="1" latinLnBrk="0" hangingPunct="1"/>
                      <a:r>
                        <a:rPr lang="en-US" sz="1800" kern="1200" dirty="0">
                          <a:solidFill>
                            <a:srgbClr val="0081E2"/>
                          </a:solidFill>
                          <a:latin typeface="Consolas" panose="020B0609020204030204" pitchFamily="49" charset="0"/>
                          <a:ea typeface="+mn-ea"/>
                          <a:cs typeface="+mn-cs"/>
                        </a:rPr>
                        <a:t>5</a:t>
                      </a:r>
                    </a:p>
                  </a:txBody>
                  <a:tcPr>
                    <a:lnL w="12700" cap="flat" cmpd="sng" algn="ctr">
                      <a:solidFill>
                        <a:schemeClr val="tx1">
                          <a:lumMod val="75000"/>
                          <a:lumOff val="25000"/>
                        </a:schemeClr>
                      </a:solidFill>
                      <a:prstDash val="solid"/>
                      <a:round/>
                      <a:headEnd type="none" w="med" len="med"/>
                      <a:tailEnd type="none" w="med" len="med"/>
                    </a:lnL>
                    <a:lnR w="12700" cap="flat" cmpd="sng" algn="ctr">
                      <a:solidFill>
                        <a:schemeClr val="tx1">
                          <a:lumMod val="75000"/>
                          <a:lumOff val="25000"/>
                        </a:schemeClr>
                      </a:solidFill>
                      <a:prstDash val="solid"/>
                      <a:round/>
                      <a:headEnd type="none" w="med" len="med"/>
                      <a:tailEnd type="none" w="med" len="med"/>
                    </a:lnR>
                    <a:lnT w="12700" cap="flat" cmpd="sng" algn="ctr">
                      <a:solidFill>
                        <a:schemeClr val="tx1">
                          <a:lumMod val="75000"/>
                          <a:lumOff val="25000"/>
                        </a:schemeClr>
                      </a:solidFill>
                      <a:prstDash val="solid"/>
                      <a:round/>
                      <a:headEnd type="none" w="med" len="med"/>
                      <a:tailEnd type="none" w="med" len="med"/>
                    </a:lnT>
                    <a:lnB w="12700" cap="flat" cmpd="sng" algn="ctr">
                      <a:solidFill>
                        <a:schemeClr val="tx1">
                          <a:lumMod val="75000"/>
                          <a:lumOff val="2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Tree>
    <p:extLst>
      <p:ext uri="{BB962C8B-B14F-4D97-AF65-F5344CB8AC3E}">
        <p14:creationId xmlns:p14="http://schemas.microsoft.com/office/powerpoint/2010/main" val="334086104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Edge List</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319585" y="1854048"/>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6" name="TextBox 35">
            <a:extLst>
              <a:ext uri="{FF2B5EF4-FFF2-40B4-BE49-F238E27FC236}">
                <a16:creationId xmlns:a16="http://schemas.microsoft.com/office/drawing/2014/main" id="{63595A21-8DBA-4E11-87BA-C992B3BB3308}"/>
              </a:ext>
            </a:extLst>
          </p:cNvPr>
          <p:cNvSpPr txBox="1"/>
          <p:nvPr/>
        </p:nvSpPr>
        <p:spPr>
          <a:xfrm>
            <a:off x="527963" y="4258801"/>
            <a:ext cx="3194311" cy="58477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1"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G =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{(A,B), (A,C), (B,D), (D,C), (D,F), (E,F), (C,E)} </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4"/>
            <a:chOff x="5545667" y="1320484"/>
            <a:chExt cx="4195441" cy="3808736"/>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6"/>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O(E)</a:t>
              </a: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aphicFrame>
        <p:nvGraphicFramePr>
          <p:cNvPr id="42" name="Table 37">
            <a:extLst>
              <a:ext uri="{FF2B5EF4-FFF2-40B4-BE49-F238E27FC236}">
                <a16:creationId xmlns:a16="http://schemas.microsoft.com/office/drawing/2014/main" id="{7392B059-9473-42E4-878D-5EA4BB227C6C}"/>
              </a:ext>
            </a:extLst>
          </p:cNvPr>
          <p:cNvGraphicFramePr>
            <a:graphicFrameLocks noGrp="1"/>
          </p:cNvGraphicFramePr>
          <p:nvPr/>
        </p:nvGraphicFramePr>
        <p:xfrm>
          <a:off x="4248894" y="4021909"/>
          <a:ext cx="1730076" cy="2678991"/>
        </p:xfrm>
        <a:graphic>
          <a:graphicData uri="http://schemas.openxmlformats.org/drawingml/2006/table">
            <a:tbl>
              <a:tblPr firstRow="1" bandRow="1"/>
              <a:tblGrid>
                <a:gridCol w="576692">
                  <a:extLst>
                    <a:ext uri="{9D8B030D-6E8A-4147-A177-3AD203B41FA5}">
                      <a16:colId xmlns:a16="http://schemas.microsoft.com/office/drawing/2014/main" val="3195872750"/>
                    </a:ext>
                  </a:extLst>
                </a:gridCol>
                <a:gridCol w="576692">
                  <a:extLst>
                    <a:ext uri="{9D8B030D-6E8A-4147-A177-3AD203B41FA5}">
                      <a16:colId xmlns:a16="http://schemas.microsoft.com/office/drawing/2014/main" val="2537297066"/>
                    </a:ext>
                  </a:extLst>
                </a:gridCol>
                <a:gridCol w="576692">
                  <a:extLst>
                    <a:ext uri="{9D8B030D-6E8A-4147-A177-3AD203B41FA5}">
                      <a16:colId xmlns:a16="http://schemas.microsoft.com/office/drawing/2014/main" val="989015309"/>
                    </a:ext>
                  </a:extLst>
                </a:gridCol>
              </a:tblGrid>
              <a:tr h="382713">
                <a:tc>
                  <a:txBody>
                    <a:bodyPr/>
                    <a:lstStyle/>
                    <a:p>
                      <a:pPr algn="ctr"/>
                      <a:r>
                        <a:rPr lang="en-US" sz="1500" dirty="0">
                          <a:solidFill>
                            <a:srgbClr val="0081E2"/>
                          </a:solidFill>
                        </a:rPr>
                        <a:t>A</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B</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10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382713">
                <a:tc>
                  <a:txBody>
                    <a:bodyPr/>
                    <a:lstStyle/>
                    <a:p>
                      <a:pPr algn="ctr"/>
                      <a:r>
                        <a:rPr lang="en-US" sz="1500" dirty="0">
                          <a:solidFill>
                            <a:srgbClr val="0081E2"/>
                          </a:solidFill>
                        </a:rPr>
                        <a:t>A</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15</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692779649"/>
                  </a:ext>
                </a:extLst>
              </a:tr>
              <a:tr h="382713">
                <a:tc>
                  <a:txBody>
                    <a:bodyPr/>
                    <a:lstStyle/>
                    <a:p>
                      <a:pPr algn="ctr"/>
                      <a:r>
                        <a:rPr lang="en-US" sz="1500" dirty="0">
                          <a:solidFill>
                            <a:srgbClr val="0081E2"/>
                          </a:solidFill>
                        </a:rPr>
                        <a:t>B</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60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382713">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40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382713">
                <a:tc>
                  <a:txBody>
                    <a:bodyPr/>
                    <a:lstStyle/>
                    <a:p>
                      <a:pPr algn="ctr"/>
                      <a:r>
                        <a:rPr lang="en-US" sz="1500" dirty="0">
                          <a:solidFill>
                            <a:srgbClr val="0081E2"/>
                          </a:solidFill>
                        </a:rPr>
                        <a:t>D</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F</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80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382713">
                <a:tc>
                  <a:txBody>
                    <a:bodyPr/>
                    <a:lstStyle/>
                    <a:p>
                      <a:pPr algn="ctr"/>
                      <a:r>
                        <a:rPr lang="en-US" sz="1500" dirty="0">
                          <a:solidFill>
                            <a:srgbClr val="0081E2"/>
                          </a:solidFill>
                        </a:rPr>
                        <a:t>E</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F</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50</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382713">
                <a:tc>
                  <a:txBody>
                    <a:bodyPr/>
                    <a:lstStyle/>
                    <a:p>
                      <a:pPr algn="ctr"/>
                      <a:r>
                        <a:rPr lang="en-US" sz="1500" dirty="0">
                          <a:solidFill>
                            <a:srgbClr val="0081E2"/>
                          </a:solidFill>
                        </a:rPr>
                        <a:t>C</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E</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500" dirty="0">
                          <a:solidFill>
                            <a:srgbClr val="0081E2"/>
                          </a:solidFill>
                        </a:rPr>
                        <a:t>5</a:t>
                      </a:r>
                    </a:p>
                  </a:txBody>
                  <a:tcPr marL="121920" marR="121920" marT="60960" marB="60960">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34" name="TextBox 33">
            <a:extLst>
              <a:ext uri="{FF2B5EF4-FFF2-40B4-BE49-F238E27FC236}">
                <a16:creationId xmlns:a16="http://schemas.microsoft.com/office/drawing/2014/main" id="{2272874E-52D5-4376-AEEE-A99EE981B817}"/>
              </a:ext>
            </a:extLst>
          </p:cNvPr>
          <p:cNvSpPr txBox="1"/>
          <p:nvPr/>
        </p:nvSpPr>
        <p:spPr>
          <a:xfrm>
            <a:off x="7634911" y="2779133"/>
            <a:ext cx="2898258"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 O(E)</a:t>
            </a:r>
          </a:p>
        </p:txBody>
      </p:sp>
      <p:sp>
        <p:nvSpPr>
          <p:cNvPr id="35" name="TextBox 34">
            <a:extLst>
              <a:ext uri="{FF2B5EF4-FFF2-40B4-BE49-F238E27FC236}">
                <a16:creationId xmlns:a16="http://schemas.microsoft.com/office/drawing/2014/main" id="{597F6334-7822-40E3-9D8C-35DF6B100E2F}"/>
              </a:ext>
            </a:extLst>
          </p:cNvPr>
          <p:cNvSpPr txBox="1"/>
          <p:nvPr/>
        </p:nvSpPr>
        <p:spPr>
          <a:xfrm>
            <a:off x="7314457" y="4428714"/>
            <a:ext cx="3167805" cy="369332"/>
          </a:xfrm>
          <a:prstGeom prst="rect">
            <a:avLst/>
          </a:prstGeom>
          <a:noFill/>
        </p:spPr>
        <p:txBody>
          <a:bodyPr wrap="square" rtlCol="0">
            <a:spAutoFit/>
          </a:bodyPr>
          <a:lstStyle/>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O(E)</a:t>
            </a:r>
          </a:p>
        </p:txBody>
      </p:sp>
      <p:sp>
        <p:nvSpPr>
          <p:cNvPr id="43" name="TextBox 42">
            <a:extLst>
              <a:ext uri="{FF2B5EF4-FFF2-40B4-BE49-F238E27FC236}">
                <a16:creationId xmlns:a16="http://schemas.microsoft.com/office/drawing/2014/main" id="{24F9D8FA-58CF-4CF8-B065-0F1F4214E2BF}"/>
              </a:ext>
            </a:extLst>
          </p:cNvPr>
          <p:cNvSpPr txBox="1"/>
          <p:nvPr/>
        </p:nvSpPr>
        <p:spPr>
          <a:xfrm>
            <a:off x="7578524" y="5087399"/>
            <a:ext cx="3523763"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O(|E|) ~ O(|V| * |V|)</a:t>
            </a:r>
            <a:endPar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04509551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937588" y="2479396"/>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3519065" y="4952547"/>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graphicFrame>
        <p:nvGraphicFramePr>
          <p:cNvPr id="34" name="Table 37">
            <a:extLst>
              <a:ext uri="{FF2B5EF4-FFF2-40B4-BE49-F238E27FC236}">
                <a16:creationId xmlns:a16="http://schemas.microsoft.com/office/drawing/2014/main" id="{FA9CDB6D-CEBA-4DC7-B838-0FA4619CEC55}"/>
              </a:ext>
            </a:extLst>
          </p:cNvPr>
          <p:cNvGraphicFramePr>
            <a:graphicFrameLocks noGrp="1"/>
          </p:cNvGraphicFramePr>
          <p:nvPr/>
        </p:nvGraphicFramePr>
        <p:xfrm>
          <a:off x="6279982" y="1990302"/>
          <a:ext cx="5215464" cy="2966718"/>
        </p:xfrm>
        <a:graphic>
          <a:graphicData uri="http://schemas.openxmlformats.org/drawingml/2006/table">
            <a:tbl>
              <a:tblPr firstRow="1" bandRow="1"/>
              <a:tblGrid>
                <a:gridCol w="869244">
                  <a:extLst>
                    <a:ext uri="{9D8B030D-6E8A-4147-A177-3AD203B41FA5}">
                      <a16:colId xmlns:a16="http://schemas.microsoft.com/office/drawing/2014/main" val="3195872750"/>
                    </a:ext>
                  </a:extLst>
                </a:gridCol>
                <a:gridCol w="869244">
                  <a:extLst>
                    <a:ext uri="{9D8B030D-6E8A-4147-A177-3AD203B41FA5}">
                      <a16:colId xmlns:a16="http://schemas.microsoft.com/office/drawing/2014/main" val="2537297066"/>
                    </a:ext>
                  </a:extLst>
                </a:gridCol>
                <a:gridCol w="869244">
                  <a:extLst>
                    <a:ext uri="{9D8B030D-6E8A-4147-A177-3AD203B41FA5}">
                      <a16:colId xmlns:a16="http://schemas.microsoft.com/office/drawing/2014/main" val="989015309"/>
                    </a:ext>
                  </a:extLst>
                </a:gridCol>
                <a:gridCol w="869244">
                  <a:extLst>
                    <a:ext uri="{9D8B030D-6E8A-4147-A177-3AD203B41FA5}">
                      <a16:colId xmlns:a16="http://schemas.microsoft.com/office/drawing/2014/main" val="259513047"/>
                    </a:ext>
                  </a:extLst>
                </a:gridCol>
                <a:gridCol w="869244">
                  <a:extLst>
                    <a:ext uri="{9D8B030D-6E8A-4147-A177-3AD203B41FA5}">
                      <a16:colId xmlns:a16="http://schemas.microsoft.com/office/drawing/2014/main" val="1504135409"/>
                    </a:ext>
                  </a:extLst>
                </a:gridCol>
                <a:gridCol w="869244">
                  <a:extLst>
                    <a:ext uri="{9D8B030D-6E8A-4147-A177-3AD203B41FA5}">
                      <a16:colId xmlns:a16="http://schemas.microsoft.com/office/drawing/2014/main" val="4151598922"/>
                    </a:ext>
                  </a:extLst>
                </a:gridCol>
              </a:tblGrid>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5</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80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494453">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494453">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a:solidFill>
                            <a:srgbClr val="0081E2"/>
                          </a:solidFill>
                          <a:latin typeface="Consolas" panose="020B0609020204030204" pitchFamily="49" charset="0"/>
                        </a:rPr>
                        <a:t>0</a:t>
                      </a:r>
                      <a:endParaRPr lang="en-US" sz="20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20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37" name="TextBox 36">
            <a:extLst>
              <a:ext uri="{FF2B5EF4-FFF2-40B4-BE49-F238E27FC236}">
                <a16:creationId xmlns:a16="http://schemas.microsoft.com/office/drawing/2014/main" id="{B52B5096-5219-4F44-9E03-8C9C703C2569}"/>
              </a:ext>
            </a:extLst>
          </p:cNvPr>
          <p:cNvSpPr txBox="1"/>
          <p:nvPr/>
        </p:nvSpPr>
        <p:spPr>
          <a:xfrm>
            <a:off x="5566666" y="2029483"/>
            <a:ext cx="630829" cy="2888355"/>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A</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B</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C</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D</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E</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F</a:t>
            </a:r>
          </a:p>
        </p:txBody>
      </p:sp>
      <p:sp>
        <p:nvSpPr>
          <p:cNvPr id="38" name="TextBox 37">
            <a:extLst>
              <a:ext uri="{FF2B5EF4-FFF2-40B4-BE49-F238E27FC236}">
                <a16:creationId xmlns:a16="http://schemas.microsoft.com/office/drawing/2014/main" id="{B0C1CBAF-349D-40C0-9337-3D323982E644}"/>
              </a:ext>
            </a:extLst>
          </p:cNvPr>
          <p:cNvSpPr txBox="1"/>
          <p:nvPr/>
        </p:nvSpPr>
        <p:spPr>
          <a:xfrm>
            <a:off x="6279982" y="1457215"/>
            <a:ext cx="5215464" cy="502766"/>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667"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    B   C    D    E    F</a:t>
            </a:r>
          </a:p>
        </p:txBody>
      </p:sp>
      <p:sp>
        <p:nvSpPr>
          <p:cNvPr id="35" name="TextBox 34">
            <a:extLst>
              <a:ext uri="{FF2B5EF4-FFF2-40B4-BE49-F238E27FC236}">
                <a16:creationId xmlns:a16="http://schemas.microsoft.com/office/drawing/2014/main" id="{0CED1AC0-763F-4155-A614-605F4B79AB19}"/>
              </a:ext>
            </a:extLst>
          </p:cNvPr>
          <p:cNvSpPr txBox="1"/>
          <p:nvPr/>
        </p:nvSpPr>
        <p:spPr>
          <a:xfrm>
            <a:off x="696554" y="4885939"/>
            <a:ext cx="7946804" cy="1709827"/>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weight; (if there is an edge, “from” -&gt; “to”)</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0;          (otherwise)</a:t>
            </a:r>
          </a:p>
        </p:txBody>
      </p:sp>
    </p:spTree>
    <p:extLst>
      <p:ext uri="{BB962C8B-B14F-4D97-AF65-F5344CB8AC3E}">
        <p14:creationId xmlns:p14="http://schemas.microsoft.com/office/powerpoint/2010/main" val="411422004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 Implementation</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 name="Rectangle 2">
            <a:extLst>
              <a:ext uri="{FF2B5EF4-FFF2-40B4-BE49-F238E27FC236}">
                <a16:creationId xmlns:a16="http://schemas.microsoft.com/office/drawing/2014/main" id="{DCE44059-F080-46BA-BCCF-478F642B83CA}"/>
              </a:ext>
            </a:extLst>
          </p:cNvPr>
          <p:cNvSpPr/>
          <p:nvPr/>
        </p:nvSpPr>
        <p:spPr>
          <a:xfrm>
            <a:off x="752311" y="4170562"/>
            <a:ext cx="1035600"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B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C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D 60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C 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E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 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 50</a:t>
            </a:r>
          </a:p>
        </p:txBody>
      </p:sp>
      <p:sp>
        <p:nvSpPr>
          <p:cNvPr id="4" name="Rectangle 3">
            <a:extLst>
              <a:ext uri="{FF2B5EF4-FFF2-40B4-BE49-F238E27FC236}">
                <a16:creationId xmlns:a16="http://schemas.microsoft.com/office/drawing/2014/main" id="{30F0BA95-46F0-4FD3-B77F-65DB306CDC6C}"/>
              </a:ext>
            </a:extLst>
          </p:cNvPr>
          <p:cNvSpPr/>
          <p:nvPr/>
        </p:nvSpPr>
        <p:spPr>
          <a:xfrm>
            <a:off x="4528392" y="6364069"/>
            <a:ext cx="3663182" cy="307777"/>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https://www.onlinegdb.com/Hy8M0CnsS</a:t>
            </a:r>
            <a:endPar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6" name="Rectangle 35">
            <a:extLst>
              <a:ext uri="{FF2B5EF4-FFF2-40B4-BE49-F238E27FC236}">
                <a16:creationId xmlns:a16="http://schemas.microsoft.com/office/drawing/2014/main" id="{A473EEC3-D630-4572-BD2F-DB20EA16F719}"/>
              </a:ext>
            </a:extLst>
          </p:cNvPr>
          <p:cNvSpPr/>
          <p:nvPr/>
        </p:nvSpPr>
        <p:spPr>
          <a:xfrm>
            <a:off x="3501032" y="4410400"/>
            <a:ext cx="1035600" cy="160043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5</a:t>
            </a:r>
          </a:p>
        </p:txBody>
      </p:sp>
      <p:graphicFrame>
        <p:nvGraphicFramePr>
          <p:cNvPr id="39" name="Table 37">
            <a:extLst>
              <a:ext uri="{FF2B5EF4-FFF2-40B4-BE49-F238E27FC236}">
                <a16:creationId xmlns:a16="http://schemas.microsoft.com/office/drawing/2014/main" id="{1A3DA07D-FAAC-4497-ADF0-CE815DECE0C1}"/>
              </a:ext>
            </a:extLst>
          </p:cNvPr>
          <p:cNvGraphicFramePr>
            <a:graphicFrameLocks noGrp="1"/>
          </p:cNvGraphicFramePr>
          <p:nvPr/>
        </p:nvGraphicFramePr>
        <p:xfrm>
          <a:off x="4528392" y="4453238"/>
          <a:ext cx="2285616" cy="1554480"/>
        </p:xfrm>
        <a:graphic>
          <a:graphicData uri="http://schemas.openxmlformats.org/drawingml/2006/table">
            <a:tbl>
              <a:tblPr firstRow="1" bandRow="1"/>
              <a:tblGrid>
                <a:gridCol w="380936">
                  <a:extLst>
                    <a:ext uri="{9D8B030D-6E8A-4147-A177-3AD203B41FA5}">
                      <a16:colId xmlns:a16="http://schemas.microsoft.com/office/drawing/2014/main" val="3195872750"/>
                    </a:ext>
                  </a:extLst>
                </a:gridCol>
                <a:gridCol w="380936">
                  <a:extLst>
                    <a:ext uri="{9D8B030D-6E8A-4147-A177-3AD203B41FA5}">
                      <a16:colId xmlns:a16="http://schemas.microsoft.com/office/drawing/2014/main" val="2537297066"/>
                    </a:ext>
                  </a:extLst>
                </a:gridCol>
                <a:gridCol w="380936">
                  <a:extLst>
                    <a:ext uri="{9D8B030D-6E8A-4147-A177-3AD203B41FA5}">
                      <a16:colId xmlns:a16="http://schemas.microsoft.com/office/drawing/2014/main" val="989015309"/>
                    </a:ext>
                  </a:extLst>
                </a:gridCol>
                <a:gridCol w="380936">
                  <a:extLst>
                    <a:ext uri="{9D8B030D-6E8A-4147-A177-3AD203B41FA5}">
                      <a16:colId xmlns:a16="http://schemas.microsoft.com/office/drawing/2014/main" val="259513047"/>
                    </a:ext>
                  </a:extLst>
                </a:gridCol>
                <a:gridCol w="380936">
                  <a:extLst>
                    <a:ext uri="{9D8B030D-6E8A-4147-A177-3AD203B41FA5}">
                      <a16:colId xmlns:a16="http://schemas.microsoft.com/office/drawing/2014/main" val="1504135409"/>
                    </a:ext>
                  </a:extLst>
                </a:gridCol>
                <a:gridCol w="380936">
                  <a:extLst>
                    <a:ext uri="{9D8B030D-6E8A-4147-A177-3AD203B41FA5}">
                      <a16:colId xmlns:a16="http://schemas.microsoft.com/office/drawing/2014/main" val="4151598922"/>
                    </a:ext>
                  </a:extLst>
                </a:gridCol>
              </a:tblGrid>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19634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5</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80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22030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19634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40" name="TextBox 39">
            <a:extLst>
              <a:ext uri="{FF2B5EF4-FFF2-40B4-BE49-F238E27FC236}">
                <a16:creationId xmlns:a16="http://schemas.microsoft.com/office/drawing/2014/main" id="{B56FAF02-4C7D-47AB-8780-D8E21A5AD6AB}"/>
              </a:ext>
            </a:extLst>
          </p:cNvPr>
          <p:cNvSpPr txBox="1"/>
          <p:nvPr/>
        </p:nvSpPr>
        <p:spPr>
          <a:xfrm>
            <a:off x="4018832" y="4473965"/>
            <a:ext cx="630829" cy="1533753"/>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0</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p>
        </p:txBody>
      </p:sp>
      <p:sp>
        <p:nvSpPr>
          <p:cNvPr id="41" name="TextBox 40">
            <a:extLst>
              <a:ext uri="{FF2B5EF4-FFF2-40B4-BE49-F238E27FC236}">
                <a16:creationId xmlns:a16="http://schemas.microsoft.com/office/drawing/2014/main" id="{23453C6D-6140-4820-BD6F-111E76897EFB}"/>
              </a:ext>
            </a:extLst>
          </p:cNvPr>
          <p:cNvSpPr txBox="1"/>
          <p:nvPr/>
        </p:nvSpPr>
        <p:spPr>
          <a:xfrm>
            <a:off x="4528392" y="4128063"/>
            <a:ext cx="5215464" cy="261610"/>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0    1    2    3    4    5</a:t>
            </a:r>
          </a:p>
        </p:txBody>
      </p:sp>
      <p:sp>
        <p:nvSpPr>
          <p:cNvPr id="34" name="TextBox 33">
            <a:extLst>
              <a:ext uri="{FF2B5EF4-FFF2-40B4-BE49-F238E27FC236}">
                <a16:creationId xmlns:a16="http://schemas.microsoft.com/office/drawing/2014/main" id="{FADB39EE-1E5D-495A-9459-A044A3916257}"/>
              </a:ext>
            </a:extLst>
          </p:cNvPr>
          <p:cNvSpPr txBox="1"/>
          <p:nvPr/>
        </p:nvSpPr>
        <p:spPr>
          <a:xfrm>
            <a:off x="6251515" y="1121566"/>
            <a:ext cx="7946804" cy="117064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weight; (if there is an edge, “from” -&gt; “to”)</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G[from][to] = 0;          (otherwise)</a:t>
            </a:r>
          </a:p>
        </p:txBody>
      </p:sp>
      <p:graphicFrame>
        <p:nvGraphicFramePr>
          <p:cNvPr id="35" name="Table 34">
            <a:extLst>
              <a:ext uri="{FF2B5EF4-FFF2-40B4-BE49-F238E27FC236}">
                <a16:creationId xmlns:a16="http://schemas.microsoft.com/office/drawing/2014/main" id="{5A760BC2-203A-43D8-A20C-665E2323D963}"/>
              </a:ext>
            </a:extLst>
          </p:cNvPr>
          <p:cNvGraphicFramePr>
            <a:graphicFrameLocks noGrp="1"/>
          </p:cNvGraphicFramePr>
          <p:nvPr/>
        </p:nvGraphicFramePr>
        <p:xfrm>
          <a:off x="7152749" y="2374248"/>
          <a:ext cx="331802" cy="3844544"/>
        </p:xfrm>
        <a:graphic>
          <a:graphicData uri="http://schemas.openxmlformats.org/drawingml/2006/table">
            <a:tbl>
              <a:tblPr>
                <a:tableStyleId>{5C22544A-7EE6-4342-B048-85BDC9FD1C3A}</a:tableStyleId>
              </a:tblPr>
              <a:tblGrid>
                <a:gridCol w="331802">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0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22</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37" name="Table 36">
            <a:extLst>
              <a:ext uri="{FF2B5EF4-FFF2-40B4-BE49-F238E27FC236}">
                <a16:creationId xmlns:a16="http://schemas.microsoft.com/office/drawing/2014/main" id="{BFE61E7B-91E3-4E84-A9B4-2B9E65B11419}"/>
              </a:ext>
              <a:ext uri="{C183D7F6-B498-43B3-948B-1728B52AA6E4}">
                <adec:decorative xmlns:adec="http://schemas.microsoft.com/office/drawing/2017/decorative" val="1"/>
              </a:ext>
            </a:extLst>
          </p:cNvPr>
          <p:cNvGraphicFramePr>
            <a:graphicFrameLocks noGrp="1"/>
          </p:cNvGraphicFramePr>
          <p:nvPr/>
        </p:nvGraphicFramePr>
        <p:xfrm>
          <a:off x="7480686" y="2374248"/>
          <a:ext cx="3953094" cy="3844544"/>
        </p:xfrm>
        <a:graphic>
          <a:graphicData uri="http://schemas.openxmlformats.org/drawingml/2006/table">
            <a:tbl>
              <a:tblPr>
                <a:solidFill>
                  <a:srgbClr val="000000"/>
                </a:solidFill>
                <a:tableStyleId>{5C22544A-7EE6-4342-B048-85BDC9FD1C3A}</a:tableStyleId>
              </a:tblPr>
              <a:tblGrid>
                <a:gridCol w="3953094">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 &lt;iostream&gt;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#include&lt;map&gt;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#define VERTICES 6</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using namespace std;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main()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j=0;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string from, to;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int graph [VERTICES][VERTICES] = {0};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map&lt;string, int&gt; mapper;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for(int i = 0; i &lt;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i++)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from &gt;&gt; to &gt;&gt;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mapper.find</a:t>
                      </a:r>
                      <a:r>
                        <a:rPr lang="en-US" sz="1000" kern="1200" baseline="0" dirty="0">
                          <a:solidFill>
                            <a:schemeClr val="bg1"/>
                          </a:solidFill>
                          <a:effectLst/>
                          <a:latin typeface="Consolas" panose="020B0609020204030204" pitchFamily="49" charset="0"/>
                          <a:ea typeface="+mn-ea"/>
                          <a:cs typeface="+mn-cs"/>
                        </a:rPr>
                        <a:t>(from) == </a:t>
                      </a:r>
                      <a:r>
                        <a:rPr lang="en-US" sz="1000" kern="1200" baseline="0" dirty="0" err="1">
                          <a:solidFill>
                            <a:schemeClr val="bg1"/>
                          </a:solidFill>
                          <a:effectLst/>
                          <a:latin typeface="Consolas" panose="020B0609020204030204" pitchFamily="49" charset="0"/>
                          <a:ea typeface="+mn-ea"/>
                          <a:cs typeface="+mn-cs"/>
                        </a:rPr>
                        <a:t>mapper.end</a:t>
                      </a:r>
                      <a:r>
                        <a:rPr lang="en-US" sz="10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mapper[from] = </a:t>
                      </a:r>
                      <a:r>
                        <a:rPr lang="en-US" sz="1000" kern="1200" baseline="0" dirty="0" err="1">
                          <a:solidFill>
                            <a:schemeClr val="bg1"/>
                          </a:solidFill>
                          <a:effectLst/>
                          <a:latin typeface="Consolas" panose="020B0609020204030204" pitchFamily="49" charset="0"/>
                          <a:ea typeface="+mn-ea"/>
                          <a:cs typeface="+mn-cs"/>
                        </a:rPr>
                        <a:t>j++</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mapper.find</a:t>
                      </a:r>
                      <a:r>
                        <a:rPr lang="en-US" sz="1000" kern="1200" baseline="0" dirty="0">
                          <a:solidFill>
                            <a:schemeClr val="bg1"/>
                          </a:solidFill>
                          <a:effectLst/>
                          <a:latin typeface="Consolas" panose="020B0609020204030204" pitchFamily="49" charset="0"/>
                          <a:ea typeface="+mn-ea"/>
                          <a:cs typeface="+mn-cs"/>
                        </a:rPr>
                        <a:t>(to) == </a:t>
                      </a:r>
                      <a:r>
                        <a:rPr lang="en-US" sz="1000" kern="1200" baseline="0" dirty="0" err="1">
                          <a:solidFill>
                            <a:schemeClr val="bg1"/>
                          </a:solidFill>
                          <a:effectLst/>
                          <a:latin typeface="Consolas" panose="020B0609020204030204" pitchFamily="49" charset="0"/>
                          <a:ea typeface="+mn-ea"/>
                          <a:cs typeface="+mn-cs"/>
                        </a:rPr>
                        <a:t>mapper.end</a:t>
                      </a:r>
                      <a:r>
                        <a:rPr lang="en-US" sz="10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mapper[to] = </a:t>
                      </a:r>
                      <a:r>
                        <a:rPr lang="en-US" sz="1000" kern="1200" baseline="0" dirty="0" err="1">
                          <a:solidFill>
                            <a:schemeClr val="bg1"/>
                          </a:solidFill>
                          <a:effectLst/>
                          <a:latin typeface="Consolas" panose="020B0609020204030204" pitchFamily="49" charset="0"/>
                          <a:ea typeface="+mn-ea"/>
                          <a:cs typeface="+mn-cs"/>
                        </a:rPr>
                        <a:t>j++</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graph[mapper[from]][mapper[to]] = </a:t>
                      </a:r>
                      <a:r>
                        <a:rPr lang="en-US" sz="1000" kern="1200" baseline="0" dirty="0" err="1">
                          <a:solidFill>
                            <a:srgbClr val="00DA63"/>
                          </a:solidFill>
                          <a:effectLst/>
                          <a:latin typeface="Consolas" panose="020B0609020204030204" pitchFamily="49" charset="0"/>
                          <a:ea typeface="+mn-ea"/>
                          <a:cs typeface="+mn-cs"/>
                        </a:rPr>
                        <a:t>wt</a:t>
                      </a:r>
                      <a:r>
                        <a:rPr lang="en-US" sz="1000" kern="1200" baseline="0" dirty="0">
                          <a:solidFill>
                            <a:srgbClr val="00DA63"/>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return 0;</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Tree>
    <p:extLst>
      <p:ext uri="{BB962C8B-B14F-4D97-AF65-F5344CB8AC3E}">
        <p14:creationId xmlns:p14="http://schemas.microsoft.com/office/powerpoint/2010/main" val="120670035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Matrix</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3"/>
            <a:chOff x="5545667" y="1320484"/>
            <a:chExt cx="4195441" cy="3808735"/>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O(|V| * |V|)</a:t>
              </a: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pSp>
        <p:nvGrpSpPr>
          <p:cNvPr id="34" name="Group 33">
            <a:extLst>
              <a:ext uri="{FF2B5EF4-FFF2-40B4-BE49-F238E27FC236}">
                <a16:creationId xmlns:a16="http://schemas.microsoft.com/office/drawing/2014/main" id="{04335961-062C-42A4-9035-DFBBDD365146}"/>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35" name="Oval 34">
              <a:extLst>
                <a:ext uri="{FF2B5EF4-FFF2-40B4-BE49-F238E27FC236}">
                  <a16:creationId xmlns:a16="http://schemas.microsoft.com/office/drawing/2014/main" id="{044F0631-243A-4198-B90D-82DA0D59B229}"/>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36" name="Oval 35">
              <a:extLst>
                <a:ext uri="{FF2B5EF4-FFF2-40B4-BE49-F238E27FC236}">
                  <a16:creationId xmlns:a16="http://schemas.microsoft.com/office/drawing/2014/main" id="{F038A36F-1C25-47A4-9654-E37D21B32638}"/>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44" name="Oval 43">
              <a:extLst>
                <a:ext uri="{FF2B5EF4-FFF2-40B4-BE49-F238E27FC236}">
                  <a16:creationId xmlns:a16="http://schemas.microsoft.com/office/drawing/2014/main" id="{AC42FE08-972C-49C1-AA29-0892FB28D20E}"/>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45" name="Oval 44">
              <a:extLst>
                <a:ext uri="{FF2B5EF4-FFF2-40B4-BE49-F238E27FC236}">
                  <a16:creationId xmlns:a16="http://schemas.microsoft.com/office/drawing/2014/main" id="{40E27F6A-12D0-4092-958E-4F82BF94EA72}"/>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46" name="Oval 45">
              <a:extLst>
                <a:ext uri="{FF2B5EF4-FFF2-40B4-BE49-F238E27FC236}">
                  <a16:creationId xmlns:a16="http://schemas.microsoft.com/office/drawing/2014/main" id="{36B89A17-A905-49AA-A9FB-9BA39D1F5B65}"/>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47" name="Oval 46">
              <a:extLst>
                <a:ext uri="{FF2B5EF4-FFF2-40B4-BE49-F238E27FC236}">
                  <a16:creationId xmlns:a16="http://schemas.microsoft.com/office/drawing/2014/main" id="{C1CC2B8C-A9D0-4EF5-B083-E2823F40108B}"/>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48" name="Straight Arrow Connector 47">
              <a:extLst>
                <a:ext uri="{FF2B5EF4-FFF2-40B4-BE49-F238E27FC236}">
                  <a16:creationId xmlns:a16="http://schemas.microsoft.com/office/drawing/2014/main" id="{76FC47E0-4020-4246-8C8F-A19F1F25A0C7}"/>
                </a:ext>
              </a:extLst>
            </p:cNvPr>
            <p:cNvCxnSpPr>
              <a:cxnSpLocks/>
              <a:stCxn id="36" idx="7"/>
              <a:endCxn id="35"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CA99130-EAF6-4B9E-B477-1B3EF18A223F}"/>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707C511-1872-4769-B140-62DF7474610E}"/>
                </a:ext>
              </a:extLst>
            </p:cNvPr>
            <p:cNvCxnSpPr>
              <a:cxnSpLocks/>
              <a:endCxn id="46"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CADFB2-E90D-4D4B-8F3B-28115CC90A2F}"/>
                </a:ext>
              </a:extLst>
            </p:cNvPr>
            <p:cNvCxnSpPr>
              <a:cxnSpLocks/>
              <a:endCxn id="44"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7FB9402-B3C0-4281-92A5-D608707BA696}"/>
                </a:ext>
              </a:extLst>
            </p:cNvPr>
            <p:cNvCxnSpPr>
              <a:cxnSpLocks/>
              <a:endCxn id="47"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561D0C-C40D-4469-BFD5-9E72386F71EF}"/>
                </a:ext>
              </a:extLst>
            </p:cNvPr>
            <p:cNvCxnSpPr>
              <a:cxnSpLocks/>
              <a:endCxn id="45"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71EB554-827C-4D62-BCFD-E3FF5AC42282}"/>
                </a:ext>
              </a:extLst>
            </p:cNvPr>
            <p:cNvCxnSpPr>
              <a:cxnSpLocks/>
              <a:endCxn id="46"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7BFE685-F9FF-415E-BB03-905C7B556783}"/>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56" name="TextBox 55">
              <a:extLst>
                <a:ext uri="{FF2B5EF4-FFF2-40B4-BE49-F238E27FC236}">
                  <a16:creationId xmlns:a16="http://schemas.microsoft.com/office/drawing/2014/main" id="{93C58483-0FA6-4CA1-A87F-199C2A41ABBD}"/>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57" name="TextBox 56">
              <a:extLst>
                <a:ext uri="{FF2B5EF4-FFF2-40B4-BE49-F238E27FC236}">
                  <a16:creationId xmlns:a16="http://schemas.microsoft.com/office/drawing/2014/main" id="{1A6D7584-F1D3-4C1F-8512-A2A5B60A1DA6}"/>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58" name="TextBox 57">
              <a:extLst>
                <a:ext uri="{FF2B5EF4-FFF2-40B4-BE49-F238E27FC236}">
                  <a16:creationId xmlns:a16="http://schemas.microsoft.com/office/drawing/2014/main" id="{CC91A967-130F-44F1-BC98-7534017D97CE}"/>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59" name="TextBox 58">
              <a:extLst>
                <a:ext uri="{FF2B5EF4-FFF2-40B4-BE49-F238E27FC236}">
                  <a16:creationId xmlns:a16="http://schemas.microsoft.com/office/drawing/2014/main" id="{742C78DA-D0F4-4CF3-96FD-DBEB068EA26D}"/>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60" name="TextBox 59">
              <a:extLst>
                <a:ext uri="{FF2B5EF4-FFF2-40B4-BE49-F238E27FC236}">
                  <a16:creationId xmlns:a16="http://schemas.microsoft.com/office/drawing/2014/main" id="{FA0EC9E6-8533-4DD0-A4C5-14FC889E1B52}"/>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61" name="TextBox 60">
              <a:extLst>
                <a:ext uri="{FF2B5EF4-FFF2-40B4-BE49-F238E27FC236}">
                  <a16:creationId xmlns:a16="http://schemas.microsoft.com/office/drawing/2014/main" id="{5C4A49B7-5002-4FB8-9BDE-E154CA87300C}"/>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62" name="Rectangle 61">
            <a:extLst>
              <a:ext uri="{FF2B5EF4-FFF2-40B4-BE49-F238E27FC236}">
                <a16:creationId xmlns:a16="http://schemas.microsoft.com/office/drawing/2014/main" id="{C70A9339-51BA-4204-B53A-C92D8325B481}"/>
              </a:ext>
            </a:extLst>
          </p:cNvPr>
          <p:cNvSpPr/>
          <p:nvPr/>
        </p:nvSpPr>
        <p:spPr>
          <a:xfrm>
            <a:off x="1181653" y="5052191"/>
            <a:ext cx="1035600" cy="1600438"/>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Map</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2</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3</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4</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5</a:t>
            </a:r>
          </a:p>
        </p:txBody>
      </p:sp>
      <p:graphicFrame>
        <p:nvGraphicFramePr>
          <p:cNvPr id="63" name="Table 37">
            <a:extLst>
              <a:ext uri="{FF2B5EF4-FFF2-40B4-BE49-F238E27FC236}">
                <a16:creationId xmlns:a16="http://schemas.microsoft.com/office/drawing/2014/main" id="{538F852F-C22D-4A8F-A331-BE054FC36212}"/>
              </a:ext>
            </a:extLst>
          </p:cNvPr>
          <p:cNvGraphicFramePr>
            <a:graphicFrameLocks noGrp="1"/>
          </p:cNvGraphicFramePr>
          <p:nvPr/>
        </p:nvGraphicFramePr>
        <p:xfrm>
          <a:off x="3189942" y="5014412"/>
          <a:ext cx="2285616" cy="1554480"/>
        </p:xfrm>
        <a:graphic>
          <a:graphicData uri="http://schemas.openxmlformats.org/drawingml/2006/table">
            <a:tbl>
              <a:tblPr firstRow="1" bandRow="1"/>
              <a:tblGrid>
                <a:gridCol w="380936">
                  <a:extLst>
                    <a:ext uri="{9D8B030D-6E8A-4147-A177-3AD203B41FA5}">
                      <a16:colId xmlns:a16="http://schemas.microsoft.com/office/drawing/2014/main" val="3195872750"/>
                    </a:ext>
                  </a:extLst>
                </a:gridCol>
                <a:gridCol w="380936">
                  <a:extLst>
                    <a:ext uri="{9D8B030D-6E8A-4147-A177-3AD203B41FA5}">
                      <a16:colId xmlns:a16="http://schemas.microsoft.com/office/drawing/2014/main" val="2537297066"/>
                    </a:ext>
                  </a:extLst>
                </a:gridCol>
                <a:gridCol w="380936">
                  <a:extLst>
                    <a:ext uri="{9D8B030D-6E8A-4147-A177-3AD203B41FA5}">
                      <a16:colId xmlns:a16="http://schemas.microsoft.com/office/drawing/2014/main" val="989015309"/>
                    </a:ext>
                  </a:extLst>
                </a:gridCol>
                <a:gridCol w="380936">
                  <a:extLst>
                    <a:ext uri="{9D8B030D-6E8A-4147-A177-3AD203B41FA5}">
                      <a16:colId xmlns:a16="http://schemas.microsoft.com/office/drawing/2014/main" val="259513047"/>
                    </a:ext>
                  </a:extLst>
                </a:gridCol>
                <a:gridCol w="380936">
                  <a:extLst>
                    <a:ext uri="{9D8B030D-6E8A-4147-A177-3AD203B41FA5}">
                      <a16:colId xmlns:a16="http://schemas.microsoft.com/office/drawing/2014/main" val="1504135409"/>
                    </a:ext>
                  </a:extLst>
                </a:gridCol>
                <a:gridCol w="380936">
                  <a:extLst>
                    <a:ext uri="{9D8B030D-6E8A-4147-A177-3AD203B41FA5}">
                      <a16:colId xmlns:a16="http://schemas.microsoft.com/office/drawing/2014/main" val="4151598922"/>
                    </a:ext>
                  </a:extLst>
                </a:gridCol>
              </a:tblGrid>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15</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3400121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60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354054619"/>
                  </a:ext>
                </a:extLst>
              </a:tr>
              <a:tr h="19634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5</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35969509"/>
                  </a:ext>
                </a:extLst>
              </a:tr>
              <a:tr h="220306">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40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80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91306843"/>
                  </a:ext>
                </a:extLst>
              </a:tr>
              <a:tr h="22030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50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878904023"/>
                  </a:ext>
                </a:extLst>
              </a:tr>
              <a:tr h="196346">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a:solidFill>
                            <a:srgbClr val="0081E2"/>
                          </a:solidFill>
                          <a:latin typeface="Consolas" panose="020B0609020204030204" pitchFamily="49" charset="0"/>
                        </a:rPr>
                        <a:t>0</a:t>
                      </a:r>
                      <a:endParaRPr lang="en-US" sz="900" dirty="0">
                        <a:solidFill>
                          <a:srgbClr val="0081E2"/>
                        </a:solidFill>
                        <a:latin typeface="Consolas" panose="020B0609020204030204" pitchFamily="49" charset="0"/>
                      </a:endParaRP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900" dirty="0">
                          <a:solidFill>
                            <a:srgbClr val="0081E2"/>
                          </a:solidFill>
                          <a:latin typeface="Consolas" panose="020B0609020204030204" pitchFamily="49" charset="0"/>
                        </a:rPr>
                        <a:t>0</a:t>
                      </a:r>
                    </a:p>
                  </a:txBody>
                  <a:tcPr marL="121920" marR="121920" marT="60960" marB="60960"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676283760"/>
                  </a:ext>
                </a:extLst>
              </a:tr>
            </a:tbl>
          </a:graphicData>
        </a:graphic>
      </p:graphicFrame>
      <p:sp>
        <p:nvSpPr>
          <p:cNvPr id="64" name="TextBox 63">
            <a:extLst>
              <a:ext uri="{FF2B5EF4-FFF2-40B4-BE49-F238E27FC236}">
                <a16:creationId xmlns:a16="http://schemas.microsoft.com/office/drawing/2014/main" id="{8D913603-86D6-452A-ADA6-3B051342FB10}"/>
              </a:ext>
            </a:extLst>
          </p:cNvPr>
          <p:cNvSpPr txBox="1"/>
          <p:nvPr/>
        </p:nvSpPr>
        <p:spPr>
          <a:xfrm>
            <a:off x="2680382" y="5035139"/>
            <a:ext cx="630829" cy="1533753"/>
          </a:xfrm>
          <a:prstGeom prst="rect">
            <a:avLst/>
          </a:prstGeom>
        </p:spPr>
        <p:txBody>
          <a:bodyPr wrap="square" rtlCol="0" anchor="ctr">
            <a:spAutoFit/>
          </a:bodyPr>
          <a:lstStyle/>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0</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a:t>
            </a:r>
          </a:p>
          <a:p>
            <a:pPr marL="0" marR="0" lvl="0" indent="0" algn="ctr" defTabSz="914400" rtl="0" eaLnBrk="1" fontAlgn="auto" latinLnBrk="0" hangingPunct="1">
              <a:lnSpc>
                <a:spcPct val="100000"/>
              </a:lnSpc>
              <a:spcBef>
                <a:spcPts val="4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a:t>
            </a:r>
          </a:p>
          <a:p>
            <a:pPr marL="0" marR="0" lvl="0" indent="0" algn="ctr" defTabSz="914400" rtl="0" eaLnBrk="1" fontAlgn="auto" latinLnBrk="0" hangingPunct="1">
              <a:lnSpc>
                <a:spcPct val="100000"/>
              </a:lnSpc>
              <a:spcBef>
                <a:spcPts val="80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a:t>
            </a:r>
          </a:p>
          <a:p>
            <a:pPr marL="0" marR="0" lvl="0" indent="0" algn="ctr" defTabSz="914400" rtl="0" eaLnBrk="1" fontAlgn="auto" latinLnBrk="0" hangingPunct="1">
              <a:lnSpc>
                <a:spcPct val="100000"/>
              </a:lnSpc>
              <a:spcBef>
                <a:spcPts val="533"/>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a:t>
            </a:r>
          </a:p>
        </p:txBody>
      </p:sp>
      <p:sp>
        <p:nvSpPr>
          <p:cNvPr id="65" name="TextBox 64">
            <a:extLst>
              <a:ext uri="{FF2B5EF4-FFF2-40B4-BE49-F238E27FC236}">
                <a16:creationId xmlns:a16="http://schemas.microsoft.com/office/drawing/2014/main" id="{B436F2CC-AEC2-4A01-B737-605B62242665}"/>
              </a:ext>
            </a:extLst>
          </p:cNvPr>
          <p:cNvSpPr txBox="1"/>
          <p:nvPr/>
        </p:nvSpPr>
        <p:spPr>
          <a:xfrm>
            <a:off x="3189942" y="4689237"/>
            <a:ext cx="5215464" cy="261610"/>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1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0    1    2    3    4    5</a:t>
            </a:r>
          </a:p>
        </p:txBody>
      </p:sp>
      <p:sp>
        <p:nvSpPr>
          <p:cNvPr id="66" name="TextBox 65">
            <a:extLst>
              <a:ext uri="{FF2B5EF4-FFF2-40B4-BE49-F238E27FC236}">
                <a16:creationId xmlns:a16="http://schemas.microsoft.com/office/drawing/2014/main" id="{415DC4ED-E3C1-49DE-99EC-1169BC25689E}"/>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42" name="TextBox 41">
            <a:extLst>
              <a:ext uri="{FF2B5EF4-FFF2-40B4-BE49-F238E27FC236}">
                <a16:creationId xmlns:a16="http://schemas.microsoft.com/office/drawing/2014/main" id="{78CB46C6-274C-4BCD-9612-914673F9C75B}"/>
              </a:ext>
            </a:extLst>
          </p:cNvPr>
          <p:cNvSpPr txBox="1"/>
          <p:nvPr/>
        </p:nvSpPr>
        <p:spPr>
          <a:xfrm>
            <a:off x="7634911" y="2779133"/>
            <a:ext cx="2898258" cy="646331"/>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pt-BR"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G[“A”][“B”] ~ O(1)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3" name="TextBox 42">
            <a:extLst>
              <a:ext uri="{FF2B5EF4-FFF2-40B4-BE49-F238E27FC236}">
                <a16:creationId xmlns:a16="http://schemas.microsoft.com/office/drawing/2014/main" id="{670C61EC-F2C1-408D-9422-0139CC39AB1E}"/>
              </a:ext>
            </a:extLst>
          </p:cNvPr>
          <p:cNvSpPr txBox="1"/>
          <p:nvPr/>
        </p:nvSpPr>
        <p:spPr>
          <a:xfrm>
            <a:off x="7174523" y="4552747"/>
            <a:ext cx="4179277" cy="9233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for each element x in G[“A”]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if x ! = 0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O(|V|)</a:t>
            </a:r>
          </a:p>
        </p:txBody>
      </p:sp>
    </p:spTree>
    <p:extLst>
      <p:ext uri="{BB962C8B-B14F-4D97-AF65-F5344CB8AC3E}">
        <p14:creationId xmlns:p14="http://schemas.microsoft.com/office/powerpoint/2010/main" val="106064132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List</a:t>
            </a:r>
          </a:p>
        </p:txBody>
      </p:sp>
      <p:grpSp>
        <p:nvGrpSpPr>
          <p:cNvPr id="37" name="Group 36">
            <a:extLst>
              <a:ext uri="{FF2B5EF4-FFF2-40B4-BE49-F238E27FC236}">
                <a16:creationId xmlns:a16="http://schemas.microsoft.com/office/drawing/2014/main" id="{A919DB6E-AAFF-4E6A-8911-CA54F97B5798}"/>
              </a:ext>
            </a:extLst>
          </p:cNvPr>
          <p:cNvGrpSpPr/>
          <p:nvPr/>
        </p:nvGrpSpPr>
        <p:grpSpPr>
          <a:xfrm>
            <a:off x="6287080" y="1221769"/>
            <a:ext cx="5593921" cy="5078313"/>
            <a:chOff x="5545667" y="1320484"/>
            <a:chExt cx="4195441" cy="3808735"/>
          </a:xfrm>
        </p:grpSpPr>
        <p:sp>
          <p:nvSpPr>
            <p:cNvPr id="38" name="TextBox 37">
              <a:extLst>
                <a:ext uri="{FF2B5EF4-FFF2-40B4-BE49-F238E27FC236}">
                  <a16:creationId xmlns:a16="http://schemas.microsoft.com/office/drawing/2014/main" id="{3BDEF5CC-ED2F-458A-8B64-75BF78C8A2F9}"/>
                </a:ext>
              </a:extLst>
            </p:cNvPr>
            <p:cNvSpPr txBox="1"/>
            <p:nvPr/>
          </p:nvSpPr>
          <p:spPr>
            <a:xfrm>
              <a:off x="5545667" y="1320484"/>
              <a:ext cx="4195441" cy="380873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Common Operations:</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Connectedness</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Adjacency</a:t>
              </a: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457189" algn="l" defTabSz="914400" rtl="0" eaLnBrk="1" fontAlgn="auto" latinLnBrk="0" hangingPunct="1">
                <a:lnSpc>
                  <a:spcPct val="100000"/>
                </a:lnSpc>
                <a:spcBef>
                  <a:spcPts val="0"/>
                </a:spcBef>
                <a:spcAft>
                  <a:spcPts val="0"/>
                </a:spcAft>
                <a:buClrTx/>
                <a:buSzTx/>
                <a:buFontTx/>
                <a:buAutoNum type="arabicPeriod"/>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Space: </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O(|V| + |E|)</a:t>
              </a:r>
              <a:endPar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
          <p:nvSpPr>
            <p:cNvPr id="39" name="TextBox 38">
              <a:extLst>
                <a:ext uri="{FF2B5EF4-FFF2-40B4-BE49-F238E27FC236}">
                  <a16:creationId xmlns:a16="http://schemas.microsoft.com/office/drawing/2014/main" id="{F1DC5009-7532-4DE4-925F-D8CF2E02CE67}"/>
                </a:ext>
              </a:extLst>
            </p:cNvPr>
            <p:cNvSpPr txBox="1"/>
            <p:nvPr/>
          </p:nvSpPr>
          <p:spPr>
            <a:xfrm>
              <a:off x="6417280" y="2171442"/>
              <a:ext cx="2173694"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Is A connected to B?</a:t>
              </a:r>
            </a:p>
          </p:txBody>
        </p:sp>
        <p:sp>
          <p:nvSpPr>
            <p:cNvPr id="40" name="TextBox 39">
              <a:extLst>
                <a:ext uri="{FF2B5EF4-FFF2-40B4-BE49-F238E27FC236}">
                  <a16:creationId xmlns:a16="http://schemas.microsoft.com/office/drawing/2014/main" id="{16C31E14-49DE-4AFC-BFD2-E4F3051C335A}"/>
                </a:ext>
              </a:extLst>
            </p:cNvPr>
            <p:cNvSpPr txBox="1"/>
            <p:nvPr/>
          </p:nvSpPr>
          <p:spPr>
            <a:xfrm>
              <a:off x="6335596" y="3446719"/>
              <a:ext cx="3213179" cy="276999"/>
            </a:xfrm>
            <a:prstGeom prst="rect">
              <a:avLst/>
            </a:prstGeom>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What are A’s adjacent nodes?</a:t>
              </a:r>
            </a:p>
          </p:txBody>
        </p:sp>
        <p:sp>
          <p:nvSpPr>
            <p:cNvPr id="41" name="TextBox 40">
              <a:extLst>
                <a:ext uri="{FF2B5EF4-FFF2-40B4-BE49-F238E27FC236}">
                  <a16:creationId xmlns:a16="http://schemas.microsoft.com/office/drawing/2014/main" id="{980C47BB-5DA6-4A91-AFF8-59C5968F80C9}"/>
                </a:ext>
              </a:extLst>
            </p:cNvPr>
            <p:cNvSpPr txBox="1"/>
            <p:nvPr/>
          </p:nvSpPr>
          <p:spPr>
            <a:xfrm>
              <a:off x="6556540" y="2488507"/>
              <a:ext cx="2173694" cy="34624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2060"/>
                  </a:solidFill>
                  <a:effectLst/>
                  <a:uLnTx/>
                  <a:uFillTx/>
                  <a:latin typeface="Calibri" panose="020F0502020204030204"/>
                  <a:ea typeface="+mn-ea"/>
                  <a:cs typeface="+mn-cs"/>
                </a:rPr>
                <a:t>	</a:t>
              </a:r>
            </a:p>
          </p:txBody>
        </p:sp>
      </p:grpSp>
      <p:grpSp>
        <p:nvGrpSpPr>
          <p:cNvPr id="34" name="Group 33">
            <a:extLst>
              <a:ext uri="{FF2B5EF4-FFF2-40B4-BE49-F238E27FC236}">
                <a16:creationId xmlns:a16="http://schemas.microsoft.com/office/drawing/2014/main" id="{04335961-062C-42A4-9035-DFBBDD365146}"/>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35" name="Oval 34">
              <a:extLst>
                <a:ext uri="{FF2B5EF4-FFF2-40B4-BE49-F238E27FC236}">
                  <a16:creationId xmlns:a16="http://schemas.microsoft.com/office/drawing/2014/main" id="{044F0631-243A-4198-B90D-82DA0D59B229}"/>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36" name="Oval 35">
              <a:extLst>
                <a:ext uri="{FF2B5EF4-FFF2-40B4-BE49-F238E27FC236}">
                  <a16:creationId xmlns:a16="http://schemas.microsoft.com/office/drawing/2014/main" id="{F038A36F-1C25-47A4-9654-E37D21B32638}"/>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44" name="Oval 43">
              <a:extLst>
                <a:ext uri="{FF2B5EF4-FFF2-40B4-BE49-F238E27FC236}">
                  <a16:creationId xmlns:a16="http://schemas.microsoft.com/office/drawing/2014/main" id="{AC42FE08-972C-49C1-AA29-0892FB28D20E}"/>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45" name="Oval 44">
              <a:extLst>
                <a:ext uri="{FF2B5EF4-FFF2-40B4-BE49-F238E27FC236}">
                  <a16:creationId xmlns:a16="http://schemas.microsoft.com/office/drawing/2014/main" id="{40E27F6A-12D0-4092-958E-4F82BF94EA72}"/>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46" name="Oval 45">
              <a:extLst>
                <a:ext uri="{FF2B5EF4-FFF2-40B4-BE49-F238E27FC236}">
                  <a16:creationId xmlns:a16="http://schemas.microsoft.com/office/drawing/2014/main" id="{36B89A17-A905-49AA-A9FB-9BA39D1F5B65}"/>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47" name="Oval 46">
              <a:extLst>
                <a:ext uri="{FF2B5EF4-FFF2-40B4-BE49-F238E27FC236}">
                  <a16:creationId xmlns:a16="http://schemas.microsoft.com/office/drawing/2014/main" id="{C1CC2B8C-A9D0-4EF5-B083-E2823F40108B}"/>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48" name="Straight Arrow Connector 47">
              <a:extLst>
                <a:ext uri="{FF2B5EF4-FFF2-40B4-BE49-F238E27FC236}">
                  <a16:creationId xmlns:a16="http://schemas.microsoft.com/office/drawing/2014/main" id="{76FC47E0-4020-4246-8C8F-A19F1F25A0C7}"/>
                </a:ext>
              </a:extLst>
            </p:cNvPr>
            <p:cNvCxnSpPr>
              <a:cxnSpLocks/>
              <a:stCxn id="36" idx="7"/>
              <a:endCxn id="35"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9CA99130-EAF6-4B9E-B477-1B3EF18A223F}"/>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707C511-1872-4769-B140-62DF7474610E}"/>
                </a:ext>
              </a:extLst>
            </p:cNvPr>
            <p:cNvCxnSpPr>
              <a:cxnSpLocks/>
              <a:endCxn id="46"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0DCADFB2-E90D-4D4B-8F3B-28115CC90A2F}"/>
                </a:ext>
              </a:extLst>
            </p:cNvPr>
            <p:cNvCxnSpPr>
              <a:cxnSpLocks/>
              <a:endCxn id="44"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7FB9402-B3C0-4281-92A5-D608707BA696}"/>
                </a:ext>
              </a:extLst>
            </p:cNvPr>
            <p:cNvCxnSpPr>
              <a:cxnSpLocks/>
              <a:endCxn id="47"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0D561D0C-C40D-4469-BFD5-9E72386F71EF}"/>
                </a:ext>
              </a:extLst>
            </p:cNvPr>
            <p:cNvCxnSpPr>
              <a:cxnSpLocks/>
              <a:endCxn id="45"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71EB554-827C-4D62-BCFD-E3FF5AC42282}"/>
                </a:ext>
              </a:extLst>
            </p:cNvPr>
            <p:cNvCxnSpPr>
              <a:cxnSpLocks/>
              <a:endCxn id="46"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55" name="TextBox 54">
              <a:extLst>
                <a:ext uri="{FF2B5EF4-FFF2-40B4-BE49-F238E27FC236}">
                  <a16:creationId xmlns:a16="http://schemas.microsoft.com/office/drawing/2014/main" id="{C7BFE685-F9FF-415E-BB03-905C7B556783}"/>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56" name="TextBox 55">
              <a:extLst>
                <a:ext uri="{FF2B5EF4-FFF2-40B4-BE49-F238E27FC236}">
                  <a16:creationId xmlns:a16="http://schemas.microsoft.com/office/drawing/2014/main" id="{93C58483-0FA6-4CA1-A87F-199C2A41ABBD}"/>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57" name="TextBox 56">
              <a:extLst>
                <a:ext uri="{FF2B5EF4-FFF2-40B4-BE49-F238E27FC236}">
                  <a16:creationId xmlns:a16="http://schemas.microsoft.com/office/drawing/2014/main" id="{1A6D7584-F1D3-4C1F-8512-A2A5B60A1DA6}"/>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58" name="TextBox 57">
              <a:extLst>
                <a:ext uri="{FF2B5EF4-FFF2-40B4-BE49-F238E27FC236}">
                  <a16:creationId xmlns:a16="http://schemas.microsoft.com/office/drawing/2014/main" id="{CC91A967-130F-44F1-BC98-7534017D97CE}"/>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59" name="TextBox 58">
              <a:extLst>
                <a:ext uri="{FF2B5EF4-FFF2-40B4-BE49-F238E27FC236}">
                  <a16:creationId xmlns:a16="http://schemas.microsoft.com/office/drawing/2014/main" id="{742C78DA-D0F4-4CF3-96FD-DBEB068EA26D}"/>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60" name="TextBox 59">
              <a:extLst>
                <a:ext uri="{FF2B5EF4-FFF2-40B4-BE49-F238E27FC236}">
                  <a16:creationId xmlns:a16="http://schemas.microsoft.com/office/drawing/2014/main" id="{FA0EC9E6-8533-4DD0-A4C5-14FC889E1B52}"/>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61" name="TextBox 60">
              <a:extLst>
                <a:ext uri="{FF2B5EF4-FFF2-40B4-BE49-F238E27FC236}">
                  <a16:creationId xmlns:a16="http://schemas.microsoft.com/office/drawing/2014/main" id="{5C4A49B7-5002-4FB8-9BDE-E154CA87300C}"/>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66" name="TextBox 65">
            <a:extLst>
              <a:ext uri="{FF2B5EF4-FFF2-40B4-BE49-F238E27FC236}">
                <a16:creationId xmlns:a16="http://schemas.microsoft.com/office/drawing/2014/main" id="{415DC4ED-E3C1-49DE-99EC-1169BC25689E}"/>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42" name="TextBox 41">
            <a:extLst>
              <a:ext uri="{FF2B5EF4-FFF2-40B4-BE49-F238E27FC236}">
                <a16:creationId xmlns:a16="http://schemas.microsoft.com/office/drawing/2014/main" id="{78CB46C6-274C-4BCD-9612-914673F9C75B}"/>
              </a:ext>
            </a:extLst>
          </p:cNvPr>
          <p:cNvSpPr txBox="1"/>
          <p:nvPr/>
        </p:nvSpPr>
        <p:spPr>
          <a:xfrm>
            <a:off x="7245465" y="2690336"/>
            <a:ext cx="3718355" cy="1200329"/>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for each element x in G[“A”]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if x ! = ‘B’                             </a:t>
            </a:r>
          </a:p>
          <a:p>
            <a:pPr marL="0" marR="0" lvl="0" indent="0" algn="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O(</a:t>
            </a:r>
            <a:r>
              <a:rPr kumimoji="0" lang="en-US" sz="1800" b="1"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outdegree|V</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endParaRPr>
          </a:p>
        </p:txBody>
      </p:sp>
      <p:sp>
        <p:nvSpPr>
          <p:cNvPr id="43" name="TextBox 42">
            <a:extLst>
              <a:ext uri="{FF2B5EF4-FFF2-40B4-BE49-F238E27FC236}">
                <a16:creationId xmlns:a16="http://schemas.microsoft.com/office/drawing/2014/main" id="{670C61EC-F2C1-408D-9422-0139CC39AB1E}"/>
              </a:ext>
            </a:extLst>
          </p:cNvPr>
          <p:cNvSpPr txBox="1"/>
          <p:nvPr/>
        </p:nvSpPr>
        <p:spPr>
          <a:xfrm>
            <a:off x="7174523" y="4552747"/>
            <a:ext cx="4179277"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G[“A”] ~ O(</a:t>
            </a:r>
            <a:r>
              <a:rPr kumimoji="0" lang="en-US" sz="1800" b="1" i="0" u="none" strike="noStrike" kern="1200" cap="none" spc="0" normalizeH="0" baseline="0" noProof="0" dirty="0" err="1">
                <a:ln>
                  <a:noFill/>
                </a:ln>
                <a:solidFill>
                  <a:srgbClr val="00DA63"/>
                </a:solidFill>
                <a:effectLst/>
                <a:uLnTx/>
                <a:uFillTx/>
                <a:latin typeface="Consolas" panose="020B0609020204030204" pitchFamily="49" charset="0"/>
                <a:ea typeface="+mn-ea"/>
                <a:cs typeface="+mn-cs"/>
              </a:rPr>
              <a:t>outdegree|V</a:t>
            </a: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a:t>
            </a:r>
          </a:p>
        </p:txBody>
      </p:sp>
      <p:graphicFrame>
        <p:nvGraphicFramePr>
          <p:cNvPr id="67" name="Table 37">
            <a:extLst>
              <a:ext uri="{FF2B5EF4-FFF2-40B4-BE49-F238E27FC236}">
                <a16:creationId xmlns:a16="http://schemas.microsoft.com/office/drawing/2014/main" id="{A4289728-3633-46BE-A08C-76DBE1CF0B02}"/>
              </a:ext>
            </a:extLst>
          </p:cNvPr>
          <p:cNvGraphicFramePr>
            <a:graphicFrameLocks noGrp="1"/>
          </p:cNvGraphicFramePr>
          <p:nvPr/>
        </p:nvGraphicFramePr>
        <p:xfrm>
          <a:off x="3079018" y="4559398"/>
          <a:ext cx="3640395" cy="2107254"/>
        </p:xfrm>
        <a:graphic>
          <a:graphicData uri="http://schemas.openxmlformats.org/drawingml/2006/table">
            <a:tbl>
              <a:tblPr firstRow="1" bandRow="1"/>
              <a:tblGrid>
                <a:gridCol w="515215">
                  <a:extLst>
                    <a:ext uri="{9D8B030D-6E8A-4147-A177-3AD203B41FA5}">
                      <a16:colId xmlns:a16="http://schemas.microsoft.com/office/drawing/2014/main" val="3058908672"/>
                    </a:ext>
                  </a:extLst>
                </a:gridCol>
                <a:gridCol w="515215">
                  <a:extLst>
                    <a:ext uri="{9D8B030D-6E8A-4147-A177-3AD203B41FA5}">
                      <a16:colId xmlns:a16="http://schemas.microsoft.com/office/drawing/2014/main" val="3195872750"/>
                    </a:ext>
                  </a:extLst>
                </a:gridCol>
                <a:gridCol w="521993">
                  <a:extLst>
                    <a:ext uri="{9D8B030D-6E8A-4147-A177-3AD203B41FA5}">
                      <a16:colId xmlns:a16="http://schemas.microsoft.com/office/drawing/2014/main" val="2537297066"/>
                    </a:ext>
                  </a:extLst>
                </a:gridCol>
                <a:gridCol w="282203">
                  <a:extLst>
                    <a:ext uri="{9D8B030D-6E8A-4147-A177-3AD203B41FA5}">
                      <a16:colId xmlns:a16="http://schemas.microsoft.com/office/drawing/2014/main" val="989015309"/>
                    </a:ext>
                  </a:extLst>
                </a:gridCol>
                <a:gridCol w="602901">
                  <a:extLst>
                    <a:ext uri="{9D8B030D-6E8A-4147-A177-3AD203B41FA5}">
                      <a16:colId xmlns:a16="http://schemas.microsoft.com/office/drawing/2014/main" val="259513047"/>
                    </a:ext>
                  </a:extLst>
                </a:gridCol>
                <a:gridCol w="680875">
                  <a:extLst>
                    <a:ext uri="{9D8B030D-6E8A-4147-A177-3AD203B41FA5}">
                      <a16:colId xmlns:a16="http://schemas.microsoft.com/office/drawing/2014/main" val="1504135409"/>
                    </a:ext>
                  </a:extLst>
                </a:gridCol>
                <a:gridCol w="521993">
                  <a:extLst>
                    <a:ext uri="{9D8B030D-6E8A-4147-A177-3AD203B41FA5}">
                      <a16:colId xmlns:a16="http://schemas.microsoft.com/office/drawing/2014/main" val="4151598922"/>
                    </a:ext>
                  </a:extLst>
                </a:gridCol>
              </a:tblGrid>
              <a:tr h="351209">
                <a:tc>
                  <a:txBody>
                    <a:bodyPr/>
                    <a:lstStyle/>
                    <a:p>
                      <a:pPr algn="ctr"/>
                      <a:r>
                        <a:rPr lang="en-US" sz="1400" dirty="0">
                          <a:solidFill>
                            <a:srgbClr val="0081E2"/>
                          </a:solidFill>
                        </a:rPr>
                        <a:t>A</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10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15</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34001219"/>
                  </a:ext>
                </a:extLst>
              </a:tr>
              <a:tr h="351209">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60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54054619"/>
                  </a:ext>
                </a:extLst>
              </a:tr>
              <a:tr h="351209">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35969509"/>
                  </a:ext>
                </a:extLst>
              </a:tr>
              <a:tr h="351209">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40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80</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691306843"/>
                  </a:ext>
                </a:extLst>
              </a:tr>
              <a:tr h="351209">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78904023"/>
                  </a:ext>
                </a:extLst>
              </a:tr>
              <a:tr h="351209">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6283760"/>
                  </a:ext>
                </a:extLst>
              </a:tr>
            </a:tbl>
          </a:graphicData>
        </a:graphic>
      </p:graphicFrame>
      <p:grpSp>
        <p:nvGrpSpPr>
          <p:cNvPr id="68" name="Group 67">
            <a:extLst>
              <a:ext uri="{FF2B5EF4-FFF2-40B4-BE49-F238E27FC236}">
                <a16:creationId xmlns:a16="http://schemas.microsoft.com/office/drawing/2014/main" id="{AA6AFBF8-00F0-46A3-9AC8-58BBC20AF3C9}"/>
              </a:ext>
            </a:extLst>
          </p:cNvPr>
          <p:cNvGrpSpPr/>
          <p:nvPr/>
        </p:nvGrpSpPr>
        <p:grpSpPr>
          <a:xfrm>
            <a:off x="3579028" y="4601699"/>
            <a:ext cx="2310322" cy="1992622"/>
            <a:chOff x="7086114" y="1474965"/>
            <a:chExt cx="3779391" cy="2882654"/>
          </a:xfrm>
        </p:grpSpPr>
        <p:sp>
          <p:nvSpPr>
            <p:cNvPr id="69" name="Rectangle 68">
              <a:extLst>
                <a:ext uri="{FF2B5EF4-FFF2-40B4-BE49-F238E27FC236}">
                  <a16:creationId xmlns:a16="http://schemas.microsoft.com/office/drawing/2014/main" id="{F800D020-14FB-46EE-8622-3FE1A98424C6}"/>
                </a:ext>
              </a:extLst>
            </p:cNvPr>
            <p:cNvSpPr/>
            <p:nvPr/>
          </p:nvSpPr>
          <p:spPr>
            <a:xfrm>
              <a:off x="7362692" y="14749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0" name="Straight Connector 69">
              <a:extLst>
                <a:ext uri="{FF2B5EF4-FFF2-40B4-BE49-F238E27FC236}">
                  <a16:creationId xmlns:a16="http://schemas.microsoft.com/office/drawing/2014/main" id="{57D78515-8C42-472F-920B-FF876E32C7C8}"/>
                </a:ext>
              </a:extLst>
            </p:cNvPr>
            <p:cNvCxnSpPr>
              <a:cxnSpLocks/>
              <a:stCxn id="69" idx="0"/>
            </p:cNvCxnSpPr>
            <p:nvPr/>
          </p:nvCxnSpPr>
          <p:spPr>
            <a:xfrm>
              <a:off x="8006159" y="14749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1" name="Rectangle 70">
              <a:extLst>
                <a:ext uri="{FF2B5EF4-FFF2-40B4-BE49-F238E27FC236}">
                  <a16:creationId xmlns:a16="http://schemas.microsoft.com/office/drawing/2014/main" id="{5CE56FC1-38FD-4B53-BD54-99CD04256224}"/>
                </a:ext>
              </a:extLst>
            </p:cNvPr>
            <p:cNvSpPr/>
            <p:nvPr/>
          </p:nvSpPr>
          <p:spPr>
            <a:xfrm>
              <a:off x="7362692" y="1977603"/>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2" name="Straight Connector 71">
              <a:extLst>
                <a:ext uri="{FF2B5EF4-FFF2-40B4-BE49-F238E27FC236}">
                  <a16:creationId xmlns:a16="http://schemas.microsoft.com/office/drawing/2014/main" id="{B5DC7173-5030-424F-B402-A8DFD20B1553}"/>
                </a:ext>
              </a:extLst>
            </p:cNvPr>
            <p:cNvCxnSpPr>
              <a:cxnSpLocks/>
              <a:stCxn id="71" idx="0"/>
            </p:cNvCxnSpPr>
            <p:nvPr/>
          </p:nvCxnSpPr>
          <p:spPr>
            <a:xfrm>
              <a:off x="8006159" y="1977603"/>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3" name="Rectangle 72">
              <a:extLst>
                <a:ext uri="{FF2B5EF4-FFF2-40B4-BE49-F238E27FC236}">
                  <a16:creationId xmlns:a16="http://schemas.microsoft.com/office/drawing/2014/main" id="{78BFD817-DACD-4047-96BC-F19D18C61E93}"/>
                </a:ext>
              </a:extLst>
            </p:cNvPr>
            <p:cNvSpPr/>
            <p:nvPr/>
          </p:nvSpPr>
          <p:spPr>
            <a:xfrm>
              <a:off x="7362694" y="2480242"/>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4" name="Straight Connector 73">
              <a:extLst>
                <a:ext uri="{FF2B5EF4-FFF2-40B4-BE49-F238E27FC236}">
                  <a16:creationId xmlns:a16="http://schemas.microsoft.com/office/drawing/2014/main" id="{1495376E-9C37-40FF-9D9A-29AAE8D35B99}"/>
                </a:ext>
              </a:extLst>
            </p:cNvPr>
            <p:cNvCxnSpPr>
              <a:cxnSpLocks/>
              <a:stCxn id="73" idx="0"/>
            </p:cNvCxnSpPr>
            <p:nvPr/>
          </p:nvCxnSpPr>
          <p:spPr>
            <a:xfrm>
              <a:off x="8006161" y="2480242"/>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5" name="Rectangle 74">
              <a:extLst>
                <a:ext uri="{FF2B5EF4-FFF2-40B4-BE49-F238E27FC236}">
                  <a16:creationId xmlns:a16="http://schemas.microsoft.com/office/drawing/2014/main" id="{5B5BAEE4-79DC-4F19-9CB2-82479A8C7D3C}"/>
                </a:ext>
              </a:extLst>
            </p:cNvPr>
            <p:cNvSpPr/>
            <p:nvPr/>
          </p:nvSpPr>
          <p:spPr>
            <a:xfrm>
              <a:off x="7362695" y="299255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6" name="Straight Connector 75">
              <a:extLst>
                <a:ext uri="{FF2B5EF4-FFF2-40B4-BE49-F238E27FC236}">
                  <a16:creationId xmlns:a16="http://schemas.microsoft.com/office/drawing/2014/main" id="{12831E2D-9995-4F22-ADE2-05DFDB9683CC}"/>
                </a:ext>
              </a:extLst>
            </p:cNvPr>
            <p:cNvCxnSpPr>
              <a:cxnSpLocks/>
              <a:stCxn id="75" idx="0"/>
            </p:cNvCxnSpPr>
            <p:nvPr/>
          </p:nvCxnSpPr>
          <p:spPr>
            <a:xfrm>
              <a:off x="8006162" y="299255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7" name="Rectangle 76">
              <a:extLst>
                <a:ext uri="{FF2B5EF4-FFF2-40B4-BE49-F238E27FC236}">
                  <a16:creationId xmlns:a16="http://schemas.microsoft.com/office/drawing/2014/main" id="{C85451DD-1E7C-47FC-BEDF-A62BFABAD963}"/>
                </a:ext>
              </a:extLst>
            </p:cNvPr>
            <p:cNvSpPr/>
            <p:nvPr/>
          </p:nvSpPr>
          <p:spPr>
            <a:xfrm>
              <a:off x="7362694" y="35102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78" name="Straight Connector 77">
              <a:extLst>
                <a:ext uri="{FF2B5EF4-FFF2-40B4-BE49-F238E27FC236}">
                  <a16:creationId xmlns:a16="http://schemas.microsoft.com/office/drawing/2014/main" id="{95985B9A-83A8-4631-B6A5-F2024BFD2A04}"/>
                </a:ext>
              </a:extLst>
            </p:cNvPr>
            <p:cNvCxnSpPr>
              <a:cxnSpLocks/>
              <a:stCxn id="77" idx="0"/>
            </p:cNvCxnSpPr>
            <p:nvPr/>
          </p:nvCxnSpPr>
          <p:spPr>
            <a:xfrm>
              <a:off x="8006161" y="35102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79" name="Rectangle 78">
              <a:extLst>
                <a:ext uri="{FF2B5EF4-FFF2-40B4-BE49-F238E27FC236}">
                  <a16:creationId xmlns:a16="http://schemas.microsoft.com/office/drawing/2014/main" id="{46A07FE0-DC6A-4388-BFB8-CF4450A254C9}"/>
                </a:ext>
              </a:extLst>
            </p:cNvPr>
            <p:cNvSpPr/>
            <p:nvPr/>
          </p:nvSpPr>
          <p:spPr>
            <a:xfrm>
              <a:off x="9578572" y="149114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80" name="Straight Connector 79">
              <a:extLst>
                <a:ext uri="{FF2B5EF4-FFF2-40B4-BE49-F238E27FC236}">
                  <a16:creationId xmlns:a16="http://schemas.microsoft.com/office/drawing/2014/main" id="{F08133CF-AF20-494E-AF92-18E2C3A2AB79}"/>
                </a:ext>
              </a:extLst>
            </p:cNvPr>
            <p:cNvCxnSpPr>
              <a:cxnSpLocks/>
              <a:stCxn id="79" idx="0"/>
            </p:cNvCxnSpPr>
            <p:nvPr/>
          </p:nvCxnSpPr>
          <p:spPr>
            <a:xfrm>
              <a:off x="10222039" y="149114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81" name="Rectangle 80">
              <a:extLst>
                <a:ext uri="{FF2B5EF4-FFF2-40B4-BE49-F238E27FC236}">
                  <a16:creationId xmlns:a16="http://schemas.microsoft.com/office/drawing/2014/main" id="{A1192015-6264-41E0-A789-F769E8FDE3E9}"/>
                </a:ext>
              </a:extLst>
            </p:cNvPr>
            <p:cNvSpPr/>
            <p:nvPr/>
          </p:nvSpPr>
          <p:spPr>
            <a:xfrm>
              <a:off x="9563267" y="296478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82" name="Straight Connector 81">
              <a:extLst>
                <a:ext uri="{FF2B5EF4-FFF2-40B4-BE49-F238E27FC236}">
                  <a16:creationId xmlns:a16="http://schemas.microsoft.com/office/drawing/2014/main" id="{9161BE38-50C2-47FC-B83D-A313F6B62563}"/>
                </a:ext>
              </a:extLst>
            </p:cNvPr>
            <p:cNvCxnSpPr>
              <a:cxnSpLocks/>
              <a:stCxn id="81" idx="0"/>
            </p:cNvCxnSpPr>
            <p:nvPr/>
          </p:nvCxnSpPr>
          <p:spPr>
            <a:xfrm>
              <a:off x="10206734" y="296478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F1EE934D-31F4-413C-8D03-958F6178D5AB}"/>
                </a:ext>
              </a:extLst>
            </p:cNvPr>
            <p:cNvCxnSpPr/>
            <p:nvPr/>
          </p:nvCxnSpPr>
          <p:spPr>
            <a:xfrm>
              <a:off x="7103047" y="17585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870C5604-CE8C-4697-9ADC-E34E890C0409}"/>
                </a:ext>
              </a:extLst>
            </p:cNvPr>
            <p:cNvCxnSpPr/>
            <p:nvPr/>
          </p:nvCxnSpPr>
          <p:spPr>
            <a:xfrm>
              <a:off x="7086114" y="22463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1DFBD9A0-2197-4D42-BEA1-7FF74CB5632F}"/>
                </a:ext>
              </a:extLst>
            </p:cNvPr>
            <p:cNvCxnSpPr/>
            <p:nvPr/>
          </p:nvCxnSpPr>
          <p:spPr>
            <a:xfrm>
              <a:off x="7114336" y="2749004"/>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B4A237B0-9507-49F9-86A0-2AF703121C54}"/>
                </a:ext>
              </a:extLst>
            </p:cNvPr>
            <p:cNvCxnSpPr/>
            <p:nvPr/>
          </p:nvCxnSpPr>
          <p:spPr>
            <a:xfrm>
              <a:off x="7086114" y="321257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7" name="Straight Arrow Connector 86">
              <a:extLst>
                <a:ext uri="{FF2B5EF4-FFF2-40B4-BE49-F238E27FC236}">
                  <a16:creationId xmlns:a16="http://schemas.microsoft.com/office/drawing/2014/main" id="{763EA48B-95A4-4CE7-93C4-EBC24F358409}"/>
                </a:ext>
              </a:extLst>
            </p:cNvPr>
            <p:cNvCxnSpPr/>
            <p:nvPr/>
          </p:nvCxnSpPr>
          <p:spPr>
            <a:xfrm>
              <a:off x="7086114" y="373028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8" name="Straight Arrow Connector 87">
              <a:extLst>
                <a:ext uri="{FF2B5EF4-FFF2-40B4-BE49-F238E27FC236}">
                  <a16:creationId xmlns:a16="http://schemas.microsoft.com/office/drawing/2014/main" id="{D22D29A9-CF98-48C0-A196-F00FBDD84C03}"/>
                </a:ext>
              </a:extLst>
            </p:cNvPr>
            <p:cNvCxnSpPr>
              <a:cxnSpLocks/>
            </p:cNvCxnSpPr>
            <p:nvPr/>
          </p:nvCxnSpPr>
          <p:spPr>
            <a:xfrm>
              <a:off x="8649626" y="173268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84322B1A-2A6B-49F2-940A-A3B7917B24E5}"/>
                </a:ext>
              </a:extLst>
            </p:cNvPr>
            <p:cNvCxnSpPr>
              <a:cxnSpLocks/>
            </p:cNvCxnSpPr>
            <p:nvPr/>
          </p:nvCxnSpPr>
          <p:spPr>
            <a:xfrm>
              <a:off x="8666180" y="324434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3EE8DF00-52D1-4344-9608-DCA485E3944A}"/>
                </a:ext>
              </a:extLst>
            </p:cNvPr>
            <p:cNvCxnSpPr/>
            <p:nvPr/>
          </p:nvCxnSpPr>
          <p:spPr>
            <a:xfrm>
              <a:off x="7114336" y="4193127"/>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91" name="Straight Connector 90">
              <a:extLst>
                <a:ext uri="{FF2B5EF4-FFF2-40B4-BE49-F238E27FC236}">
                  <a16:creationId xmlns:a16="http://schemas.microsoft.com/office/drawing/2014/main" id="{3C3842B8-2BF1-4445-A1E3-2BCC413361E1}"/>
                </a:ext>
              </a:extLst>
            </p:cNvPr>
            <p:cNvCxnSpPr/>
            <p:nvPr/>
          </p:nvCxnSpPr>
          <p:spPr>
            <a:xfrm>
              <a:off x="7486870" y="4193127"/>
              <a:ext cx="39511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2" name="Straight Connector 91">
              <a:extLst>
                <a:ext uri="{FF2B5EF4-FFF2-40B4-BE49-F238E27FC236}">
                  <a16:creationId xmlns:a16="http://schemas.microsoft.com/office/drawing/2014/main" id="{77A74654-CDA3-4D27-A5A1-91DB6B0FE838}"/>
                </a:ext>
              </a:extLst>
            </p:cNvPr>
            <p:cNvCxnSpPr>
              <a:cxnSpLocks/>
            </p:cNvCxnSpPr>
            <p:nvPr/>
          </p:nvCxnSpPr>
          <p:spPr>
            <a:xfrm>
              <a:off x="7571537" y="4272147"/>
              <a:ext cx="243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93" name="Straight Connector 92">
              <a:extLst>
                <a:ext uri="{FF2B5EF4-FFF2-40B4-BE49-F238E27FC236}">
                  <a16:creationId xmlns:a16="http://schemas.microsoft.com/office/drawing/2014/main" id="{4482D6AD-D578-4A67-A577-7D46B20FA492}"/>
                </a:ext>
              </a:extLst>
            </p:cNvPr>
            <p:cNvCxnSpPr>
              <a:cxnSpLocks/>
            </p:cNvCxnSpPr>
            <p:nvPr/>
          </p:nvCxnSpPr>
          <p:spPr>
            <a:xfrm>
              <a:off x="7639272" y="4357619"/>
              <a:ext cx="12192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94" name="TextBox 93">
            <a:extLst>
              <a:ext uri="{FF2B5EF4-FFF2-40B4-BE49-F238E27FC236}">
                <a16:creationId xmlns:a16="http://schemas.microsoft.com/office/drawing/2014/main" id="{6EBA0F17-DA1A-407A-9B6E-293BF2B9F5B1}"/>
              </a:ext>
            </a:extLst>
          </p:cNvPr>
          <p:cNvSpPr txBox="1"/>
          <p:nvPr/>
        </p:nvSpPr>
        <p:spPr>
          <a:xfrm>
            <a:off x="436952" y="5532595"/>
            <a:ext cx="2325255" cy="646331"/>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Sparse Graph</a:t>
            </a: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 Edges ~ Vertices</a:t>
            </a:r>
          </a:p>
        </p:txBody>
      </p:sp>
    </p:spTree>
    <p:extLst>
      <p:ext uri="{BB962C8B-B14F-4D97-AF65-F5344CB8AC3E}">
        <p14:creationId xmlns:p14="http://schemas.microsoft.com/office/powerpoint/2010/main" val="348282418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dirty="0">
                <a:solidFill>
                  <a:schemeClr val="bg1"/>
                </a:solidFill>
                <a:latin typeface="Gotham Bold" pitchFamily="50" charset="0"/>
              </a:rPr>
              <a:t>Adjacency List Implementation</a:t>
            </a:r>
          </a:p>
        </p:txBody>
      </p:sp>
      <p:grpSp>
        <p:nvGrpSpPr>
          <p:cNvPr id="8" name="Group 7">
            <a:extLst>
              <a:ext uri="{FF2B5EF4-FFF2-40B4-BE49-F238E27FC236}">
                <a16:creationId xmlns:a16="http://schemas.microsoft.com/office/drawing/2014/main" id="{BFBC837B-EC73-427B-95FC-D056E7706469}"/>
              </a:ext>
              <a:ext uri="{C183D7F6-B498-43B3-948B-1728B52AA6E4}">
                <adec:decorative xmlns:adec="http://schemas.microsoft.com/office/drawing/2017/decorative" val="1"/>
              </a:ext>
            </a:extLst>
          </p:cNvPr>
          <p:cNvGrpSpPr/>
          <p:nvPr/>
        </p:nvGrpSpPr>
        <p:grpSpPr>
          <a:xfrm>
            <a:off x="1073430" y="1926737"/>
            <a:ext cx="3162953" cy="2167861"/>
            <a:chOff x="5833534" y="912535"/>
            <a:chExt cx="3162953" cy="2167861"/>
          </a:xfrm>
        </p:grpSpPr>
        <p:sp>
          <p:nvSpPr>
            <p:cNvPr id="10" name="Oval 9">
              <a:extLst>
                <a:ext uri="{FF2B5EF4-FFF2-40B4-BE49-F238E27FC236}">
                  <a16:creationId xmlns:a16="http://schemas.microsoft.com/office/drawing/2014/main" id="{7F59A168-5377-451B-9712-72CCD762AB2F}"/>
                </a:ext>
              </a:extLst>
            </p:cNvPr>
            <p:cNvSpPr/>
            <p:nvPr/>
          </p:nvSpPr>
          <p:spPr>
            <a:xfrm>
              <a:off x="6536268" y="1312313"/>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a:t>
              </a:r>
            </a:p>
          </p:txBody>
        </p:sp>
        <p:sp>
          <p:nvSpPr>
            <p:cNvPr id="14" name="Oval 13">
              <a:extLst>
                <a:ext uri="{FF2B5EF4-FFF2-40B4-BE49-F238E27FC236}">
                  <a16:creationId xmlns:a16="http://schemas.microsoft.com/office/drawing/2014/main" id="{72FAB0BB-3C19-4206-B18A-6AAB24E78530}"/>
                </a:ext>
              </a:extLst>
            </p:cNvPr>
            <p:cNvSpPr/>
            <p:nvPr/>
          </p:nvSpPr>
          <p:spPr>
            <a:xfrm>
              <a:off x="5833534" y="212936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a:t>
              </a:r>
            </a:p>
          </p:txBody>
        </p:sp>
        <p:sp>
          <p:nvSpPr>
            <p:cNvPr id="15" name="Oval 14">
              <a:extLst>
                <a:ext uri="{FF2B5EF4-FFF2-40B4-BE49-F238E27FC236}">
                  <a16:creationId xmlns:a16="http://schemas.microsoft.com/office/drawing/2014/main" id="{A0913F43-1911-4304-AE83-F3A0F171E39F}"/>
                </a:ext>
              </a:extLst>
            </p:cNvPr>
            <p:cNvSpPr/>
            <p:nvPr/>
          </p:nvSpPr>
          <p:spPr>
            <a:xfrm>
              <a:off x="7958667" y="225001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a:t>
              </a:r>
            </a:p>
          </p:txBody>
        </p:sp>
        <p:sp>
          <p:nvSpPr>
            <p:cNvPr id="16" name="Oval 15">
              <a:extLst>
                <a:ext uri="{FF2B5EF4-FFF2-40B4-BE49-F238E27FC236}">
                  <a16:creationId xmlns:a16="http://schemas.microsoft.com/office/drawing/2014/main" id="{10BFE9D5-0A71-46DE-A73A-EE6F676D343E}"/>
                </a:ext>
              </a:extLst>
            </p:cNvPr>
            <p:cNvSpPr/>
            <p:nvPr/>
          </p:nvSpPr>
          <p:spPr>
            <a:xfrm>
              <a:off x="8538841" y="1360046"/>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a:t>
              </a:r>
            </a:p>
          </p:txBody>
        </p:sp>
        <p:sp>
          <p:nvSpPr>
            <p:cNvPr id="17" name="Oval 16">
              <a:extLst>
                <a:ext uri="{FF2B5EF4-FFF2-40B4-BE49-F238E27FC236}">
                  <a16:creationId xmlns:a16="http://schemas.microsoft.com/office/drawing/2014/main" id="{96A0919B-14A8-41C6-B25B-1F6B60C6EF39}"/>
                </a:ext>
              </a:extLst>
            </p:cNvPr>
            <p:cNvSpPr/>
            <p:nvPr/>
          </p:nvSpPr>
          <p:spPr>
            <a:xfrm>
              <a:off x="6807200" y="2607188"/>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a:t>
              </a:r>
            </a:p>
          </p:txBody>
        </p:sp>
        <p:sp>
          <p:nvSpPr>
            <p:cNvPr id="18" name="Oval 17">
              <a:extLst>
                <a:ext uri="{FF2B5EF4-FFF2-40B4-BE49-F238E27FC236}">
                  <a16:creationId xmlns:a16="http://schemas.microsoft.com/office/drawing/2014/main" id="{E192B131-1481-459D-BDE7-46F9157E56F9}"/>
                </a:ext>
              </a:extLst>
            </p:cNvPr>
            <p:cNvSpPr/>
            <p:nvPr/>
          </p:nvSpPr>
          <p:spPr>
            <a:xfrm>
              <a:off x="7703887" y="912535"/>
              <a:ext cx="457200" cy="457200"/>
            </a:xfrm>
            <a:prstGeom prst="ellipse">
              <a:avLst/>
            </a:prstGeom>
            <a:noFill/>
            <a:ln>
              <a:solidFill>
                <a:srgbClr val="EB6E19"/>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a:t>
              </a:r>
            </a:p>
          </p:txBody>
        </p:sp>
        <p:cxnSp>
          <p:nvCxnSpPr>
            <p:cNvPr id="19" name="Straight Arrow Connector 18">
              <a:extLst>
                <a:ext uri="{FF2B5EF4-FFF2-40B4-BE49-F238E27FC236}">
                  <a16:creationId xmlns:a16="http://schemas.microsoft.com/office/drawing/2014/main" id="{751C21A2-990F-40F9-ADF3-15EE1F1B1105}"/>
                </a:ext>
              </a:extLst>
            </p:cNvPr>
            <p:cNvCxnSpPr>
              <a:cxnSpLocks/>
              <a:stCxn id="14" idx="7"/>
              <a:endCxn id="10" idx="3"/>
            </p:cNvCxnSpPr>
            <p:nvPr/>
          </p:nvCxnSpPr>
          <p:spPr>
            <a:xfrm flipV="1">
              <a:off x="6223779" y="1702558"/>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63992A6-8F5E-4715-A286-34CBEC70F6D2}"/>
                </a:ext>
              </a:extLst>
            </p:cNvPr>
            <p:cNvCxnSpPr>
              <a:cxnSpLocks/>
            </p:cNvCxnSpPr>
            <p:nvPr/>
          </p:nvCxnSpPr>
          <p:spPr>
            <a:xfrm flipV="1">
              <a:off x="8291203" y="1769513"/>
              <a:ext cx="379444" cy="493763"/>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29FDD037-8C23-4254-B2AF-918541F093F4}"/>
                </a:ext>
              </a:extLst>
            </p:cNvPr>
            <p:cNvCxnSpPr>
              <a:cxnSpLocks/>
              <a:endCxn id="17" idx="0"/>
            </p:cNvCxnSpPr>
            <p:nvPr/>
          </p:nvCxnSpPr>
          <p:spPr>
            <a:xfrm flipH="1">
              <a:off x="7035800" y="1360046"/>
              <a:ext cx="803322" cy="124714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DBFEF09E-6F2B-4A17-8DA3-EAD027DBF680}"/>
                </a:ext>
              </a:extLst>
            </p:cNvPr>
            <p:cNvCxnSpPr>
              <a:cxnSpLocks/>
              <a:endCxn id="15" idx="2"/>
            </p:cNvCxnSpPr>
            <p:nvPr/>
          </p:nvCxnSpPr>
          <p:spPr>
            <a:xfrm flipV="1">
              <a:off x="7274425" y="2478616"/>
              <a:ext cx="684242" cy="365146"/>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D7082262-AEA1-43C9-8866-6620760003A5}"/>
                </a:ext>
              </a:extLst>
            </p:cNvPr>
            <p:cNvCxnSpPr>
              <a:cxnSpLocks/>
              <a:endCxn id="18" idx="1"/>
            </p:cNvCxnSpPr>
            <p:nvPr/>
          </p:nvCxnSpPr>
          <p:spPr>
            <a:xfrm flipV="1">
              <a:off x="6977767" y="979490"/>
              <a:ext cx="793075" cy="432092"/>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1CEFB491-B8DF-4560-A299-EA5C43A76DF9}"/>
                </a:ext>
              </a:extLst>
            </p:cNvPr>
            <p:cNvCxnSpPr>
              <a:cxnSpLocks/>
              <a:endCxn id="16" idx="1"/>
            </p:cNvCxnSpPr>
            <p:nvPr/>
          </p:nvCxnSpPr>
          <p:spPr>
            <a:xfrm>
              <a:off x="8142303" y="1208081"/>
              <a:ext cx="463493" cy="218920"/>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7011DAD8-4445-4B70-A99A-989BF5ABD744}"/>
                </a:ext>
              </a:extLst>
            </p:cNvPr>
            <p:cNvCxnSpPr>
              <a:cxnSpLocks/>
              <a:endCxn id="17" idx="1"/>
            </p:cNvCxnSpPr>
            <p:nvPr/>
          </p:nvCxnSpPr>
          <p:spPr>
            <a:xfrm>
              <a:off x="6255996" y="2478616"/>
              <a:ext cx="618159" cy="195527"/>
            </a:xfrm>
            <a:prstGeom prst="straightConnector1">
              <a:avLst/>
            </a:prstGeom>
            <a:ln>
              <a:solidFill>
                <a:srgbClr val="EB6E19"/>
              </a:solidFill>
              <a:tailEnd type="triangle"/>
            </a:ln>
          </p:spPr>
          <p:style>
            <a:lnRef idx="1">
              <a:schemeClr val="accent1"/>
            </a:lnRef>
            <a:fillRef idx="0">
              <a:schemeClr val="accent1"/>
            </a:fillRef>
            <a:effectRef idx="0">
              <a:schemeClr val="accent1"/>
            </a:effectRef>
            <a:fontRef idx="minor">
              <a:schemeClr val="tx1"/>
            </a:fontRef>
          </p:style>
        </p:cxnSp>
        <p:sp>
          <p:nvSpPr>
            <p:cNvPr id="26" name="TextBox 25">
              <a:extLst>
                <a:ext uri="{FF2B5EF4-FFF2-40B4-BE49-F238E27FC236}">
                  <a16:creationId xmlns:a16="http://schemas.microsoft.com/office/drawing/2014/main" id="{96B95B89-5390-49EC-9A0F-E63D3BAE6991}"/>
                </a:ext>
              </a:extLst>
            </p:cNvPr>
            <p:cNvSpPr txBox="1"/>
            <p:nvPr/>
          </p:nvSpPr>
          <p:spPr>
            <a:xfrm>
              <a:off x="6082133" y="172487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10</a:t>
              </a:r>
            </a:p>
          </p:txBody>
        </p:sp>
        <p:sp>
          <p:nvSpPr>
            <p:cNvPr id="27" name="TextBox 26">
              <a:extLst>
                <a:ext uri="{FF2B5EF4-FFF2-40B4-BE49-F238E27FC236}">
                  <a16:creationId xmlns:a16="http://schemas.microsoft.com/office/drawing/2014/main" id="{85852CD4-F459-4845-B3F4-E7CB86C9E311}"/>
                </a:ext>
              </a:extLst>
            </p:cNvPr>
            <p:cNvSpPr txBox="1"/>
            <p:nvPr/>
          </p:nvSpPr>
          <p:spPr>
            <a:xfrm>
              <a:off x="6933393" y="100453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60</a:t>
              </a:r>
            </a:p>
          </p:txBody>
        </p:sp>
        <p:sp>
          <p:nvSpPr>
            <p:cNvPr id="28" name="TextBox 27">
              <a:extLst>
                <a:ext uri="{FF2B5EF4-FFF2-40B4-BE49-F238E27FC236}">
                  <a16:creationId xmlns:a16="http://schemas.microsoft.com/office/drawing/2014/main" id="{DF819778-0A9B-4DE9-8D37-1CE51389C530}"/>
                </a:ext>
              </a:extLst>
            </p:cNvPr>
            <p:cNvSpPr txBox="1"/>
            <p:nvPr/>
          </p:nvSpPr>
          <p:spPr>
            <a:xfrm>
              <a:off x="8212341" y="972508"/>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80</a:t>
              </a:r>
            </a:p>
          </p:txBody>
        </p:sp>
        <p:sp>
          <p:nvSpPr>
            <p:cNvPr id="29" name="TextBox 28">
              <a:extLst>
                <a:ext uri="{FF2B5EF4-FFF2-40B4-BE49-F238E27FC236}">
                  <a16:creationId xmlns:a16="http://schemas.microsoft.com/office/drawing/2014/main" id="{047086FC-EF9D-4675-BC85-63091B91333F}"/>
                </a:ext>
              </a:extLst>
            </p:cNvPr>
            <p:cNvSpPr txBox="1"/>
            <p:nvPr/>
          </p:nvSpPr>
          <p:spPr>
            <a:xfrm>
              <a:off x="7484208" y="2711064"/>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a:t>
              </a:r>
            </a:p>
          </p:txBody>
        </p:sp>
        <p:sp>
          <p:nvSpPr>
            <p:cNvPr id="30" name="TextBox 29">
              <a:extLst>
                <a:ext uri="{FF2B5EF4-FFF2-40B4-BE49-F238E27FC236}">
                  <a16:creationId xmlns:a16="http://schemas.microsoft.com/office/drawing/2014/main" id="{BE1BFAC0-0BEC-4681-9BC0-E21854C5D197}"/>
                </a:ext>
              </a:extLst>
            </p:cNvPr>
            <p:cNvSpPr txBox="1"/>
            <p:nvPr/>
          </p:nvSpPr>
          <p:spPr>
            <a:xfrm>
              <a:off x="7035259" y="1653656"/>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40</a:t>
              </a:r>
            </a:p>
          </p:txBody>
        </p:sp>
        <p:sp>
          <p:nvSpPr>
            <p:cNvPr id="31" name="TextBox 30">
              <a:extLst>
                <a:ext uri="{FF2B5EF4-FFF2-40B4-BE49-F238E27FC236}">
                  <a16:creationId xmlns:a16="http://schemas.microsoft.com/office/drawing/2014/main" id="{852C6F6F-B017-448C-A2D7-B02A5581D670}"/>
                </a:ext>
              </a:extLst>
            </p:cNvPr>
            <p:cNvSpPr txBox="1"/>
            <p:nvPr/>
          </p:nvSpPr>
          <p:spPr>
            <a:xfrm>
              <a:off x="8523364" y="2005869"/>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50</a:t>
              </a:r>
            </a:p>
          </p:txBody>
        </p:sp>
        <p:sp>
          <p:nvSpPr>
            <p:cNvPr id="32" name="TextBox 31">
              <a:extLst>
                <a:ext uri="{FF2B5EF4-FFF2-40B4-BE49-F238E27FC236}">
                  <a16:creationId xmlns:a16="http://schemas.microsoft.com/office/drawing/2014/main" id="{AB194BE0-58BC-4076-BDF8-4B511D84E3F7}"/>
                </a:ext>
              </a:extLst>
            </p:cNvPr>
            <p:cNvSpPr txBox="1"/>
            <p:nvPr/>
          </p:nvSpPr>
          <p:spPr>
            <a:xfrm>
              <a:off x="6234270" y="2648661"/>
              <a:ext cx="473123" cy="369332"/>
            </a:xfrm>
            <a:prstGeom prst="rect">
              <a:avLst/>
            </a:prstGeom>
            <a:noFill/>
            <a:ln>
              <a:noFill/>
            </a:ln>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15</a:t>
              </a:r>
            </a:p>
          </p:txBody>
        </p:sp>
      </p:grpSp>
      <p:sp>
        <p:nvSpPr>
          <p:cNvPr id="33" name="TextBox 32">
            <a:extLst>
              <a:ext uri="{FF2B5EF4-FFF2-40B4-BE49-F238E27FC236}">
                <a16:creationId xmlns:a16="http://schemas.microsoft.com/office/drawing/2014/main" id="{137FC86C-7C5C-47AF-8B2A-7D2A4A4464D0}"/>
              </a:ext>
              <a:ext uri="{C183D7F6-B498-43B3-948B-1728B52AA6E4}">
                <adec:decorative xmlns:adec="http://schemas.microsoft.com/office/drawing/2017/decorative" val="1"/>
              </a:ext>
            </a:extLst>
          </p:cNvPr>
          <p:cNvSpPr txBox="1"/>
          <p:nvPr/>
        </p:nvSpPr>
        <p:spPr>
          <a:xfrm>
            <a:off x="2654907" y="4399888"/>
            <a:ext cx="473122" cy="461665"/>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1"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a:t>
            </a:r>
          </a:p>
        </p:txBody>
      </p:sp>
      <p:sp>
        <p:nvSpPr>
          <p:cNvPr id="3" name="Rectangle 2">
            <a:extLst>
              <a:ext uri="{FF2B5EF4-FFF2-40B4-BE49-F238E27FC236}">
                <a16:creationId xmlns:a16="http://schemas.microsoft.com/office/drawing/2014/main" id="{DCE44059-F080-46BA-BCCF-478F642B83CA}"/>
              </a:ext>
            </a:extLst>
          </p:cNvPr>
          <p:cNvSpPr/>
          <p:nvPr/>
        </p:nvSpPr>
        <p:spPr>
          <a:xfrm>
            <a:off x="752311" y="4170562"/>
            <a:ext cx="1035600" cy="2308324"/>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Input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7</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B 10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C 15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D 60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C 40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E 5</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 80</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 50</a:t>
            </a:r>
          </a:p>
        </p:txBody>
      </p:sp>
      <p:sp>
        <p:nvSpPr>
          <p:cNvPr id="34" name="TextBox 33">
            <a:extLst>
              <a:ext uri="{FF2B5EF4-FFF2-40B4-BE49-F238E27FC236}">
                <a16:creationId xmlns:a16="http://schemas.microsoft.com/office/drawing/2014/main" id="{FADB39EE-1E5D-495A-9459-A044A3916257}"/>
              </a:ext>
            </a:extLst>
          </p:cNvPr>
          <p:cNvSpPr txBox="1"/>
          <p:nvPr/>
        </p:nvSpPr>
        <p:spPr>
          <a:xfrm>
            <a:off x="6251515" y="1121566"/>
            <a:ext cx="7946804" cy="1170641"/>
          </a:xfrm>
          <a:prstGeom prst="rect">
            <a:avLst/>
          </a:prstGeom>
          <a:noFill/>
        </p:spPr>
        <p:txBody>
          <a:bodyPr wrap="square" rtlCol="0">
            <a:spAutoFit/>
          </a:bodyPr>
          <a:lstStyle/>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Insertion: </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If to or from vertex not present add vertex</a:t>
            </a:r>
          </a:p>
          <a:p>
            <a:pPr marL="0" marR="0" lvl="0" indent="0" algn="l" defTabSz="914400" rtl="0" eaLnBrk="1" fontAlgn="auto" latinLnBrk="0" hangingPunct="1">
              <a:lnSpc>
                <a:spcPct val="15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Otherwise add edge at the end of the list</a:t>
            </a:r>
          </a:p>
        </p:txBody>
      </p:sp>
      <p:graphicFrame>
        <p:nvGraphicFramePr>
          <p:cNvPr id="35" name="Table 34">
            <a:extLst>
              <a:ext uri="{FF2B5EF4-FFF2-40B4-BE49-F238E27FC236}">
                <a16:creationId xmlns:a16="http://schemas.microsoft.com/office/drawing/2014/main" id="{5A760BC2-203A-43D8-A20C-665E2323D963}"/>
              </a:ext>
            </a:extLst>
          </p:cNvPr>
          <p:cNvGraphicFramePr>
            <a:graphicFrameLocks noGrp="1"/>
          </p:cNvGraphicFramePr>
          <p:nvPr/>
        </p:nvGraphicFramePr>
        <p:xfrm>
          <a:off x="6373552" y="2437199"/>
          <a:ext cx="331802" cy="3494024"/>
        </p:xfrm>
        <a:graphic>
          <a:graphicData uri="http://schemas.openxmlformats.org/drawingml/2006/table">
            <a:tbl>
              <a:tblPr>
                <a:tableStyleId>{5C22544A-7EE6-4342-B048-85BDC9FD1C3A}</a:tableStyleId>
              </a:tblPr>
              <a:tblGrid>
                <a:gridCol w="331802">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0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000" baseline="0" dirty="0">
                          <a:solidFill>
                            <a:schemeClr val="bg1"/>
                          </a:solidFill>
                          <a:effectLst/>
                          <a:latin typeface="Consolas" panose="020B0609020204030204" pitchFamily="49" charset="0"/>
                        </a:rPr>
                        <a:t>20</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37" name="Table 36">
            <a:extLst>
              <a:ext uri="{FF2B5EF4-FFF2-40B4-BE49-F238E27FC236}">
                <a16:creationId xmlns:a16="http://schemas.microsoft.com/office/drawing/2014/main" id="{BFE61E7B-91E3-4E84-A9B4-2B9E65B11419}"/>
              </a:ext>
              <a:ext uri="{C183D7F6-B498-43B3-948B-1728B52AA6E4}">
                <adec:decorative xmlns:adec="http://schemas.microsoft.com/office/drawing/2017/decorative" val="1"/>
              </a:ext>
            </a:extLst>
          </p:cNvPr>
          <p:cNvGraphicFramePr>
            <a:graphicFrameLocks noGrp="1"/>
          </p:cNvGraphicFramePr>
          <p:nvPr/>
        </p:nvGraphicFramePr>
        <p:xfrm>
          <a:off x="6701488" y="2437199"/>
          <a:ext cx="4366321" cy="3494024"/>
        </p:xfrm>
        <a:graphic>
          <a:graphicData uri="http://schemas.openxmlformats.org/drawingml/2006/table">
            <a:tbl>
              <a:tblPr>
                <a:solidFill>
                  <a:srgbClr val="000000"/>
                </a:solidFill>
                <a:tableStyleId>{5C22544A-7EE6-4342-B048-85BDC9FD1C3A}</a:tableStyleId>
              </a:tblPr>
              <a:tblGrid>
                <a:gridCol w="4366321">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 &lt;iostream&gt;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#include&lt;map&gt;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#include&lt;vector&gt;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#include&lt;iterator&gt;</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using namespace std;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0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main()</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int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string from, to,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map&lt;string, vector&lt;pair&lt;</a:t>
                      </a:r>
                      <a:r>
                        <a:rPr lang="en-US" sz="1000" kern="1200" baseline="0" dirty="0" err="1">
                          <a:solidFill>
                            <a:srgbClr val="00DA63"/>
                          </a:solidFill>
                          <a:effectLst/>
                          <a:latin typeface="Consolas" panose="020B0609020204030204" pitchFamily="49" charset="0"/>
                          <a:ea typeface="+mn-ea"/>
                          <a:cs typeface="+mn-cs"/>
                        </a:rPr>
                        <a:t>string,int</a:t>
                      </a:r>
                      <a:r>
                        <a:rPr lang="en-US" sz="1000" kern="1200" baseline="0" dirty="0">
                          <a:solidFill>
                            <a:srgbClr val="00DA63"/>
                          </a:solidFill>
                          <a:effectLst/>
                          <a:latin typeface="Consolas" panose="020B0609020204030204" pitchFamily="49" charset="0"/>
                          <a:ea typeface="+mn-ea"/>
                          <a:cs typeface="+mn-cs"/>
                        </a:rPr>
                        <a:t>&gt;&gt;&gt; graph;</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for(int i = 0; i &lt; </a:t>
                      </a:r>
                      <a:r>
                        <a:rPr lang="en-US" sz="1000" kern="1200" baseline="0" dirty="0" err="1">
                          <a:solidFill>
                            <a:schemeClr val="bg1"/>
                          </a:solidFill>
                          <a:effectLst/>
                          <a:latin typeface="Consolas" panose="020B0609020204030204" pitchFamily="49" charset="0"/>
                          <a:ea typeface="+mn-ea"/>
                          <a:cs typeface="+mn-cs"/>
                        </a:rPr>
                        <a:t>no_lines</a:t>
                      </a:r>
                      <a:r>
                        <a:rPr lang="en-US" sz="1000" kern="1200" baseline="0" dirty="0">
                          <a:solidFill>
                            <a:schemeClr val="bg1"/>
                          </a:solidFill>
                          <a:effectLst/>
                          <a:latin typeface="Consolas" panose="020B0609020204030204" pitchFamily="49" charset="0"/>
                          <a:ea typeface="+mn-ea"/>
                          <a:cs typeface="+mn-cs"/>
                        </a:rPr>
                        <a:t>; i++)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err="1">
                          <a:solidFill>
                            <a:schemeClr val="bg1"/>
                          </a:solidFill>
                          <a:effectLst/>
                          <a:latin typeface="Consolas" panose="020B0609020204030204" pitchFamily="49" charset="0"/>
                          <a:ea typeface="+mn-ea"/>
                          <a:cs typeface="+mn-cs"/>
                        </a:rPr>
                        <a:t>cin</a:t>
                      </a:r>
                      <a:r>
                        <a:rPr lang="en-US" sz="1000" kern="1200" baseline="0" dirty="0">
                          <a:solidFill>
                            <a:schemeClr val="bg1"/>
                          </a:solidFill>
                          <a:effectLst/>
                          <a:latin typeface="Consolas" panose="020B0609020204030204" pitchFamily="49" charset="0"/>
                          <a:ea typeface="+mn-ea"/>
                          <a:cs typeface="+mn-cs"/>
                        </a:rPr>
                        <a:t> &gt;&gt; from &gt;&gt; to &gt;&gt; </a:t>
                      </a:r>
                      <a:r>
                        <a:rPr lang="en-US" sz="1000" kern="1200" baseline="0" dirty="0" err="1">
                          <a:solidFill>
                            <a:schemeClr val="bg1"/>
                          </a:solidFill>
                          <a:effectLst/>
                          <a:latin typeface="Consolas" panose="020B0609020204030204" pitchFamily="49" charset="0"/>
                          <a:ea typeface="+mn-ea"/>
                          <a:cs typeface="+mn-cs"/>
                        </a:rPr>
                        <a:t>wt</a:t>
                      </a:r>
                      <a:r>
                        <a:rPr lang="en-US" sz="1000" kern="1200" baseline="0" dirty="0">
                          <a:solidFill>
                            <a:schemeClr val="bg1"/>
                          </a:solidFill>
                          <a:effectLst/>
                          <a:latin typeface="Consolas" panose="020B0609020204030204" pitchFamily="49" charset="0"/>
                          <a:ea typeface="+mn-ea"/>
                          <a:cs typeface="+mn-cs"/>
                        </a:rPr>
                        <a:t>;</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rgbClr val="00DA63"/>
                          </a:solidFill>
                          <a:effectLst/>
                          <a:latin typeface="Consolas" panose="020B0609020204030204" pitchFamily="49" charset="0"/>
                          <a:ea typeface="+mn-ea"/>
                          <a:cs typeface="+mn-cs"/>
                        </a:rPr>
                        <a:t>graph[from].</a:t>
                      </a:r>
                      <a:r>
                        <a:rPr lang="en-US" sz="1000" kern="1200" baseline="0" dirty="0" err="1">
                          <a:solidFill>
                            <a:srgbClr val="00DA63"/>
                          </a:solidFill>
                          <a:effectLst/>
                          <a:latin typeface="Consolas" panose="020B0609020204030204" pitchFamily="49" charset="0"/>
                          <a:ea typeface="+mn-ea"/>
                          <a:cs typeface="+mn-cs"/>
                        </a:rPr>
                        <a:t>push_back</a:t>
                      </a:r>
                      <a:r>
                        <a:rPr lang="en-US" sz="1000" kern="1200" baseline="0" dirty="0">
                          <a:solidFill>
                            <a:srgbClr val="00DA63"/>
                          </a:solidFill>
                          <a:effectLst/>
                          <a:latin typeface="Consolas" panose="020B0609020204030204" pitchFamily="49" charset="0"/>
                          <a:ea typeface="+mn-ea"/>
                          <a:cs typeface="+mn-cs"/>
                        </a:rPr>
                        <a:t>(</a:t>
                      </a:r>
                      <a:r>
                        <a:rPr lang="en-US" sz="1000" kern="1200" baseline="0" dirty="0" err="1">
                          <a:solidFill>
                            <a:srgbClr val="00DA63"/>
                          </a:solidFill>
                          <a:effectLst/>
                          <a:latin typeface="Consolas" panose="020B0609020204030204" pitchFamily="49" charset="0"/>
                          <a:ea typeface="+mn-ea"/>
                          <a:cs typeface="+mn-cs"/>
                        </a:rPr>
                        <a:t>make_pair</a:t>
                      </a:r>
                      <a:r>
                        <a:rPr lang="en-US" sz="1000" kern="1200" baseline="0" dirty="0">
                          <a:solidFill>
                            <a:srgbClr val="00DA63"/>
                          </a:solidFill>
                          <a:effectLst/>
                          <a:latin typeface="Consolas" panose="020B0609020204030204" pitchFamily="49" charset="0"/>
                          <a:ea typeface="+mn-ea"/>
                          <a:cs typeface="+mn-cs"/>
                        </a:rPr>
                        <a:t>(to, </a:t>
                      </a:r>
                      <a:r>
                        <a:rPr lang="en-US" sz="1000" kern="1200" baseline="0" dirty="0" err="1">
                          <a:solidFill>
                            <a:srgbClr val="00DA63"/>
                          </a:solidFill>
                          <a:effectLst/>
                          <a:latin typeface="Consolas" panose="020B0609020204030204" pitchFamily="49" charset="0"/>
                          <a:ea typeface="+mn-ea"/>
                          <a:cs typeface="+mn-cs"/>
                        </a:rPr>
                        <a:t>stoi</a:t>
                      </a:r>
                      <a:r>
                        <a:rPr lang="en-US" sz="1000" kern="1200" baseline="0" dirty="0">
                          <a:solidFill>
                            <a:srgbClr val="00DA63"/>
                          </a:solidFill>
                          <a:effectLst/>
                          <a:latin typeface="Consolas" panose="020B0609020204030204" pitchFamily="49" charset="0"/>
                          <a:ea typeface="+mn-ea"/>
                          <a:cs typeface="+mn-cs"/>
                        </a:rPr>
                        <a:t>(</a:t>
                      </a:r>
                      <a:r>
                        <a:rPr lang="en-US" sz="1000" kern="1200" baseline="0" dirty="0" err="1">
                          <a:solidFill>
                            <a:srgbClr val="00DA63"/>
                          </a:solidFill>
                          <a:effectLst/>
                          <a:latin typeface="Consolas" panose="020B0609020204030204" pitchFamily="49" charset="0"/>
                          <a:ea typeface="+mn-ea"/>
                          <a:cs typeface="+mn-cs"/>
                        </a:rPr>
                        <a:t>wt</a:t>
                      </a:r>
                      <a:r>
                        <a:rPr lang="en-US" sz="1000" kern="1200" baseline="0" dirty="0">
                          <a:solidFill>
                            <a:srgbClr val="00DA63"/>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if (</a:t>
                      </a:r>
                      <a:r>
                        <a:rPr lang="en-US" sz="1000" kern="1200" baseline="0" dirty="0" err="1">
                          <a:solidFill>
                            <a:schemeClr val="bg1"/>
                          </a:solidFill>
                          <a:effectLst/>
                          <a:latin typeface="Consolas" panose="020B0609020204030204" pitchFamily="49" charset="0"/>
                          <a:ea typeface="+mn-ea"/>
                          <a:cs typeface="+mn-cs"/>
                        </a:rPr>
                        <a:t>graph.find</a:t>
                      </a:r>
                      <a:r>
                        <a:rPr lang="en-US" sz="1000" kern="1200" baseline="0" dirty="0">
                          <a:solidFill>
                            <a:schemeClr val="bg1"/>
                          </a:solidFill>
                          <a:effectLst/>
                          <a:latin typeface="Consolas" panose="020B0609020204030204" pitchFamily="49" charset="0"/>
                          <a:ea typeface="+mn-ea"/>
                          <a:cs typeface="+mn-cs"/>
                        </a:rPr>
                        <a:t>(to)==</a:t>
                      </a:r>
                      <a:r>
                        <a:rPr lang="en-US" sz="1000" kern="1200" baseline="0" dirty="0" err="1">
                          <a:solidFill>
                            <a:schemeClr val="bg1"/>
                          </a:solidFill>
                          <a:effectLst/>
                          <a:latin typeface="Consolas" panose="020B0609020204030204" pitchFamily="49" charset="0"/>
                          <a:ea typeface="+mn-ea"/>
                          <a:cs typeface="+mn-cs"/>
                        </a:rPr>
                        <a:t>graph.end</a:t>
                      </a:r>
                      <a:r>
                        <a:rPr lang="en-US" sz="1000" kern="1200" baseline="0" dirty="0">
                          <a:solidFill>
                            <a:schemeClr val="bg1"/>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graph[to] = {};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0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graphicFrame>
        <p:nvGraphicFramePr>
          <p:cNvPr id="38" name="Table 37">
            <a:extLst>
              <a:ext uri="{FF2B5EF4-FFF2-40B4-BE49-F238E27FC236}">
                <a16:creationId xmlns:a16="http://schemas.microsoft.com/office/drawing/2014/main" id="{380C1762-349A-46F9-A433-09881A7E0426}"/>
              </a:ext>
            </a:extLst>
          </p:cNvPr>
          <p:cNvGraphicFramePr>
            <a:graphicFrameLocks noGrp="1"/>
          </p:cNvGraphicFramePr>
          <p:nvPr/>
        </p:nvGraphicFramePr>
        <p:xfrm>
          <a:off x="3079018" y="4559398"/>
          <a:ext cx="3640395" cy="2107254"/>
        </p:xfrm>
        <a:graphic>
          <a:graphicData uri="http://schemas.openxmlformats.org/drawingml/2006/table">
            <a:tbl>
              <a:tblPr firstRow="1" bandRow="1"/>
              <a:tblGrid>
                <a:gridCol w="515215">
                  <a:extLst>
                    <a:ext uri="{9D8B030D-6E8A-4147-A177-3AD203B41FA5}">
                      <a16:colId xmlns:a16="http://schemas.microsoft.com/office/drawing/2014/main" val="3058908672"/>
                    </a:ext>
                  </a:extLst>
                </a:gridCol>
                <a:gridCol w="515215">
                  <a:extLst>
                    <a:ext uri="{9D8B030D-6E8A-4147-A177-3AD203B41FA5}">
                      <a16:colId xmlns:a16="http://schemas.microsoft.com/office/drawing/2014/main" val="3195872750"/>
                    </a:ext>
                  </a:extLst>
                </a:gridCol>
                <a:gridCol w="521993">
                  <a:extLst>
                    <a:ext uri="{9D8B030D-6E8A-4147-A177-3AD203B41FA5}">
                      <a16:colId xmlns:a16="http://schemas.microsoft.com/office/drawing/2014/main" val="2537297066"/>
                    </a:ext>
                  </a:extLst>
                </a:gridCol>
                <a:gridCol w="282203">
                  <a:extLst>
                    <a:ext uri="{9D8B030D-6E8A-4147-A177-3AD203B41FA5}">
                      <a16:colId xmlns:a16="http://schemas.microsoft.com/office/drawing/2014/main" val="989015309"/>
                    </a:ext>
                  </a:extLst>
                </a:gridCol>
                <a:gridCol w="602901">
                  <a:extLst>
                    <a:ext uri="{9D8B030D-6E8A-4147-A177-3AD203B41FA5}">
                      <a16:colId xmlns:a16="http://schemas.microsoft.com/office/drawing/2014/main" val="259513047"/>
                    </a:ext>
                  </a:extLst>
                </a:gridCol>
                <a:gridCol w="680875">
                  <a:extLst>
                    <a:ext uri="{9D8B030D-6E8A-4147-A177-3AD203B41FA5}">
                      <a16:colId xmlns:a16="http://schemas.microsoft.com/office/drawing/2014/main" val="1504135409"/>
                    </a:ext>
                  </a:extLst>
                </a:gridCol>
                <a:gridCol w="521993">
                  <a:extLst>
                    <a:ext uri="{9D8B030D-6E8A-4147-A177-3AD203B41FA5}">
                      <a16:colId xmlns:a16="http://schemas.microsoft.com/office/drawing/2014/main" val="4151598922"/>
                    </a:ext>
                  </a:extLst>
                </a:gridCol>
              </a:tblGrid>
              <a:tr h="351209">
                <a:tc>
                  <a:txBody>
                    <a:bodyPr/>
                    <a:lstStyle/>
                    <a:p>
                      <a:pPr algn="ctr"/>
                      <a:r>
                        <a:rPr lang="en-US" sz="1400" dirty="0">
                          <a:solidFill>
                            <a:srgbClr val="0081E2"/>
                          </a:solidFill>
                        </a:rPr>
                        <a:t>A</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10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ap="flat" cmpd="sng" algn="ctr">
                      <a:noFill/>
                      <a:prstDash val="solid"/>
                      <a:round/>
                      <a:headEnd type="none" w="med" len="med"/>
                      <a:tailEnd type="none" w="med" len="me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15</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1334001219"/>
                  </a:ext>
                </a:extLst>
              </a:tr>
              <a:tr h="351209">
                <a:tc>
                  <a:txBody>
                    <a:bodyPr/>
                    <a:lstStyle/>
                    <a:p>
                      <a:pPr algn="ctr"/>
                      <a:r>
                        <a:rPr lang="en-US" sz="1400" dirty="0">
                          <a:solidFill>
                            <a:srgbClr val="0081E2"/>
                          </a:solidFill>
                        </a:rPr>
                        <a:t>B</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60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354054619"/>
                  </a:ext>
                </a:extLst>
              </a:tr>
              <a:tr h="351209">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535969509"/>
                  </a:ext>
                </a:extLst>
              </a:tr>
              <a:tr h="351209">
                <a:tc>
                  <a:txBody>
                    <a:bodyPr/>
                    <a:lstStyle/>
                    <a:p>
                      <a:pPr algn="ctr"/>
                      <a:r>
                        <a:rPr lang="en-US" sz="1400" dirty="0">
                          <a:solidFill>
                            <a:srgbClr val="0081E2"/>
                          </a:solidFill>
                        </a:rPr>
                        <a:t>D</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C</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40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l"/>
                      <a:r>
                        <a:rPr lang="en-US" sz="1400" dirty="0">
                          <a:solidFill>
                            <a:srgbClr val="0081E2"/>
                          </a:solidFill>
                        </a:rPr>
                        <a:t>80</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691306843"/>
                  </a:ext>
                </a:extLst>
              </a:tr>
              <a:tr h="351209">
                <a:tc>
                  <a:txBody>
                    <a:bodyPr/>
                    <a:lstStyle/>
                    <a:p>
                      <a:pPr algn="ctr"/>
                      <a:r>
                        <a:rPr lang="en-US" sz="1400" dirty="0">
                          <a:solidFill>
                            <a:srgbClr val="0081E2"/>
                          </a:solidFill>
                        </a:rPr>
                        <a:t>E</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r>
                        <a:rPr lang="en-US" sz="1400" dirty="0">
                          <a:solidFill>
                            <a:srgbClr val="0081E2"/>
                          </a:solidFill>
                        </a:rPr>
                        <a:t>50</a:t>
                      </a:r>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solidFill>
                          <a:srgbClr val="0081E2"/>
                        </a:solidFill>
                      </a:endParaRP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2878904023"/>
                  </a:ext>
                </a:extLst>
              </a:tr>
              <a:tr h="351209">
                <a:tc>
                  <a:txBody>
                    <a:bodyPr/>
                    <a:lstStyle/>
                    <a:p>
                      <a:pPr algn="ctr"/>
                      <a:r>
                        <a:rPr lang="en-US" sz="1400" dirty="0">
                          <a:solidFill>
                            <a:srgbClr val="0081E2"/>
                          </a:solidFill>
                        </a:rPr>
                        <a:t>F</a:t>
                      </a:r>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ap="flat" cmpd="sng" algn="ctr">
                      <a:noFill/>
                      <a:prstDash val="solid"/>
                      <a:round/>
                      <a:headEnd type="none" w="med" len="med"/>
                      <a:tailEnd type="none" w="med" len="me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ap="flat" cmpd="sng" algn="ctr">
                      <a:noFill/>
                      <a:prstDash val="solid"/>
                      <a:round/>
                      <a:headEnd type="none" w="med" len="med"/>
                      <a:tailEnd type="none" w="med" len="med"/>
                    </a:lnR>
                    <a:lnT w="12700" cmpd="sng">
                      <a:noFill/>
                      <a:prstDash val="solid"/>
                    </a:lnT>
                    <a:lnB w="12700" cap="flat" cmpd="sng" algn="ctr">
                      <a:noFill/>
                      <a:prstDash val="solid"/>
                      <a:round/>
                      <a:headEnd type="none" w="med" len="med"/>
                      <a:tailEnd type="none" w="med" len="me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ap="flat" cmpd="sng" algn="ctr">
                      <a:noFill/>
                      <a:prstDash val="solid"/>
                      <a:round/>
                      <a:headEnd type="none" w="med" len="med"/>
                      <a:tailEnd type="none" w="med" len="me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tc>
                  <a:txBody>
                    <a:bodyPr/>
                    <a:lstStyle/>
                    <a:p>
                      <a:pPr algn="ctr"/>
                      <a:endParaRPr lang="en-US" sz="1400" dirty="0"/>
                    </a:p>
                  </a:txBody>
                  <a:tcPr marL="121920" marR="121920" marT="60960" marB="60960">
                    <a:lnL w="12700" cmpd="sng">
                      <a:noFill/>
                      <a:prstDash val="solid"/>
                    </a:lnL>
                    <a:lnR w="12700" cmpd="sng">
                      <a:noFill/>
                      <a:prstDash val="solid"/>
                    </a:lnR>
                    <a:lnT w="12700" cmpd="sng">
                      <a:noFill/>
                      <a:prstDash val="solid"/>
                    </a:lnT>
                    <a:lnB w="12700" cmpd="sng">
                      <a:noFill/>
                      <a:prstDash val="solid"/>
                    </a:lnB>
                    <a:lnTlToBr w="12700" cmpd="sng">
                      <a:noFill/>
                      <a:prstDash val="solid"/>
                    </a:lnTlToBr>
                    <a:lnBlToTr w="12700" cmpd="sng">
                      <a:noFill/>
                      <a:prstDash val="solid"/>
                    </a:lnBlToTr>
                    <a:noFill/>
                  </a:tcPr>
                </a:tc>
                <a:extLst>
                  <a:ext uri="{0D108BD9-81ED-4DB2-BD59-A6C34878D82A}">
                    <a16:rowId xmlns:a16="http://schemas.microsoft.com/office/drawing/2014/main" val="3676283760"/>
                  </a:ext>
                </a:extLst>
              </a:tr>
            </a:tbl>
          </a:graphicData>
        </a:graphic>
      </p:graphicFrame>
      <p:grpSp>
        <p:nvGrpSpPr>
          <p:cNvPr id="42" name="Group 41">
            <a:extLst>
              <a:ext uri="{FF2B5EF4-FFF2-40B4-BE49-F238E27FC236}">
                <a16:creationId xmlns:a16="http://schemas.microsoft.com/office/drawing/2014/main" id="{7947CA58-06BE-414A-BB54-FFCFED89CDF4}"/>
              </a:ext>
            </a:extLst>
          </p:cNvPr>
          <p:cNvGrpSpPr/>
          <p:nvPr/>
        </p:nvGrpSpPr>
        <p:grpSpPr>
          <a:xfrm>
            <a:off x="3579028" y="4601699"/>
            <a:ext cx="2310322" cy="1992622"/>
            <a:chOff x="7086114" y="1474965"/>
            <a:chExt cx="3779391" cy="2882654"/>
          </a:xfrm>
        </p:grpSpPr>
        <p:sp>
          <p:nvSpPr>
            <p:cNvPr id="43" name="Rectangle 42">
              <a:extLst>
                <a:ext uri="{FF2B5EF4-FFF2-40B4-BE49-F238E27FC236}">
                  <a16:creationId xmlns:a16="http://schemas.microsoft.com/office/drawing/2014/main" id="{B414F09D-BB13-4788-8F32-D96ED7A23D2C}"/>
                </a:ext>
              </a:extLst>
            </p:cNvPr>
            <p:cNvSpPr/>
            <p:nvPr/>
          </p:nvSpPr>
          <p:spPr>
            <a:xfrm>
              <a:off x="7362692" y="14749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4" name="Straight Connector 43">
              <a:extLst>
                <a:ext uri="{FF2B5EF4-FFF2-40B4-BE49-F238E27FC236}">
                  <a16:creationId xmlns:a16="http://schemas.microsoft.com/office/drawing/2014/main" id="{C59F677D-F00A-4278-A175-DB0E6250EAEA}"/>
                </a:ext>
              </a:extLst>
            </p:cNvPr>
            <p:cNvCxnSpPr>
              <a:cxnSpLocks/>
              <a:stCxn id="43" idx="0"/>
            </p:cNvCxnSpPr>
            <p:nvPr/>
          </p:nvCxnSpPr>
          <p:spPr>
            <a:xfrm>
              <a:off x="8006159" y="14749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5" name="Rectangle 44">
              <a:extLst>
                <a:ext uri="{FF2B5EF4-FFF2-40B4-BE49-F238E27FC236}">
                  <a16:creationId xmlns:a16="http://schemas.microsoft.com/office/drawing/2014/main" id="{AC5839F0-090C-46F2-9412-2A4AC280400D}"/>
                </a:ext>
              </a:extLst>
            </p:cNvPr>
            <p:cNvSpPr/>
            <p:nvPr/>
          </p:nvSpPr>
          <p:spPr>
            <a:xfrm>
              <a:off x="7362692" y="1977603"/>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6" name="Straight Connector 45">
              <a:extLst>
                <a:ext uri="{FF2B5EF4-FFF2-40B4-BE49-F238E27FC236}">
                  <a16:creationId xmlns:a16="http://schemas.microsoft.com/office/drawing/2014/main" id="{177F8B44-8793-4EE9-978C-6862EBFADD2B}"/>
                </a:ext>
              </a:extLst>
            </p:cNvPr>
            <p:cNvCxnSpPr>
              <a:cxnSpLocks/>
              <a:stCxn id="45" idx="0"/>
            </p:cNvCxnSpPr>
            <p:nvPr/>
          </p:nvCxnSpPr>
          <p:spPr>
            <a:xfrm>
              <a:off x="8006159" y="1977603"/>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7" name="Rectangle 46">
              <a:extLst>
                <a:ext uri="{FF2B5EF4-FFF2-40B4-BE49-F238E27FC236}">
                  <a16:creationId xmlns:a16="http://schemas.microsoft.com/office/drawing/2014/main" id="{7E35A4CC-8BA3-4099-87CB-C12196EFEC24}"/>
                </a:ext>
              </a:extLst>
            </p:cNvPr>
            <p:cNvSpPr/>
            <p:nvPr/>
          </p:nvSpPr>
          <p:spPr>
            <a:xfrm>
              <a:off x="7362694" y="2480242"/>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48" name="Straight Connector 47">
              <a:extLst>
                <a:ext uri="{FF2B5EF4-FFF2-40B4-BE49-F238E27FC236}">
                  <a16:creationId xmlns:a16="http://schemas.microsoft.com/office/drawing/2014/main" id="{717F8F92-ABD4-42F1-A864-C9C3E94E14B0}"/>
                </a:ext>
              </a:extLst>
            </p:cNvPr>
            <p:cNvCxnSpPr>
              <a:cxnSpLocks/>
              <a:stCxn id="47" idx="0"/>
            </p:cNvCxnSpPr>
            <p:nvPr/>
          </p:nvCxnSpPr>
          <p:spPr>
            <a:xfrm>
              <a:off x="8006161" y="2480242"/>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49" name="Rectangle 48">
              <a:extLst>
                <a:ext uri="{FF2B5EF4-FFF2-40B4-BE49-F238E27FC236}">
                  <a16:creationId xmlns:a16="http://schemas.microsoft.com/office/drawing/2014/main" id="{27C675AE-D22F-4CB7-8649-7F8F830BBCB4}"/>
                </a:ext>
              </a:extLst>
            </p:cNvPr>
            <p:cNvSpPr/>
            <p:nvPr/>
          </p:nvSpPr>
          <p:spPr>
            <a:xfrm>
              <a:off x="7362695" y="299255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0" name="Straight Connector 49">
              <a:extLst>
                <a:ext uri="{FF2B5EF4-FFF2-40B4-BE49-F238E27FC236}">
                  <a16:creationId xmlns:a16="http://schemas.microsoft.com/office/drawing/2014/main" id="{D86769F2-B63A-4AE6-93D8-8A531AE22E07}"/>
                </a:ext>
              </a:extLst>
            </p:cNvPr>
            <p:cNvCxnSpPr>
              <a:cxnSpLocks/>
              <a:stCxn id="49" idx="0"/>
            </p:cNvCxnSpPr>
            <p:nvPr/>
          </p:nvCxnSpPr>
          <p:spPr>
            <a:xfrm>
              <a:off x="8006162" y="299255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1" name="Rectangle 50">
              <a:extLst>
                <a:ext uri="{FF2B5EF4-FFF2-40B4-BE49-F238E27FC236}">
                  <a16:creationId xmlns:a16="http://schemas.microsoft.com/office/drawing/2014/main" id="{25127A77-582D-4EEB-A25B-0EAF2E0CDCDC}"/>
                </a:ext>
              </a:extLst>
            </p:cNvPr>
            <p:cNvSpPr/>
            <p:nvPr/>
          </p:nvSpPr>
          <p:spPr>
            <a:xfrm>
              <a:off x="7362694" y="351026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2" name="Straight Connector 51">
              <a:extLst>
                <a:ext uri="{FF2B5EF4-FFF2-40B4-BE49-F238E27FC236}">
                  <a16:creationId xmlns:a16="http://schemas.microsoft.com/office/drawing/2014/main" id="{EAA3F0D2-7CA2-4610-9ED0-1E8E08BD7C29}"/>
                </a:ext>
              </a:extLst>
            </p:cNvPr>
            <p:cNvCxnSpPr>
              <a:cxnSpLocks/>
              <a:stCxn id="51" idx="0"/>
            </p:cNvCxnSpPr>
            <p:nvPr/>
          </p:nvCxnSpPr>
          <p:spPr>
            <a:xfrm>
              <a:off x="8006161" y="351026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3" name="Rectangle 52">
              <a:extLst>
                <a:ext uri="{FF2B5EF4-FFF2-40B4-BE49-F238E27FC236}">
                  <a16:creationId xmlns:a16="http://schemas.microsoft.com/office/drawing/2014/main" id="{889DA5BF-9C57-474E-9E93-630CE9AC40DD}"/>
                </a:ext>
              </a:extLst>
            </p:cNvPr>
            <p:cNvSpPr/>
            <p:nvPr/>
          </p:nvSpPr>
          <p:spPr>
            <a:xfrm>
              <a:off x="9578572" y="149114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4" name="Straight Connector 53">
              <a:extLst>
                <a:ext uri="{FF2B5EF4-FFF2-40B4-BE49-F238E27FC236}">
                  <a16:creationId xmlns:a16="http://schemas.microsoft.com/office/drawing/2014/main" id="{4FA9AC11-FB9F-49A8-B90C-35928588253F}"/>
                </a:ext>
              </a:extLst>
            </p:cNvPr>
            <p:cNvCxnSpPr>
              <a:cxnSpLocks/>
              <a:stCxn id="53" idx="0"/>
            </p:cNvCxnSpPr>
            <p:nvPr/>
          </p:nvCxnSpPr>
          <p:spPr>
            <a:xfrm>
              <a:off x="10222039" y="149114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sp>
          <p:nvSpPr>
            <p:cNvPr id="55" name="Rectangle 54">
              <a:extLst>
                <a:ext uri="{FF2B5EF4-FFF2-40B4-BE49-F238E27FC236}">
                  <a16:creationId xmlns:a16="http://schemas.microsoft.com/office/drawing/2014/main" id="{82C65E33-1457-4006-B3EC-29D53B457F3C}"/>
                </a:ext>
              </a:extLst>
            </p:cNvPr>
            <p:cNvSpPr/>
            <p:nvPr/>
          </p:nvSpPr>
          <p:spPr>
            <a:xfrm>
              <a:off x="9563267" y="2964785"/>
              <a:ext cx="1286933" cy="457772"/>
            </a:xfrm>
            <a:prstGeom prst="rect">
              <a:avLst/>
            </a:prstGeom>
            <a:noFill/>
            <a:ln>
              <a:solidFill>
                <a:schemeClr val="accent2"/>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81E2"/>
                </a:solidFill>
                <a:effectLst/>
                <a:uLnTx/>
                <a:uFillTx/>
                <a:latin typeface="Calibri" panose="020F0502020204030204"/>
                <a:ea typeface="+mn-ea"/>
                <a:cs typeface="+mn-cs"/>
              </a:endParaRPr>
            </a:p>
          </p:txBody>
        </p:sp>
        <p:cxnSp>
          <p:nvCxnSpPr>
            <p:cNvPr id="56" name="Straight Connector 55">
              <a:extLst>
                <a:ext uri="{FF2B5EF4-FFF2-40B4-BE49-F238E27FC236}">
                  <a16:creationId xmlns:a16="http://schemas.microsoft.com/office/drawing/2014/main" id="{18136C55-BF82-4B6B-BDA0-02CEE5650F6D}"/>
                </a:ext>
              </a:extLst>
            </p:cNvPr>
            <p:cNvCxnSpPr>
              <a:cxnSpLocks/>
              <a:stCxn id="55" idx="0"/>
            </p:cNvCxnSpPr>
            <p:nvPr/>
          </p:nvCxnSpPr>
          <p:spPr>
            <a:xfrm>
              <a:off x="10206734" y="2964785"/>
              <a:ext cx="0" cy="440039"/>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EF5076A9-4D55-4482-B15E-4B6653902E76}"/>
                </a:ext>
              </a:extLst>
            </p:cNvPr>
            <p:cNvCxnSpPr/>
            <p:nvPr/>
          </p:nvCxnSpPr>
          <p:spPr>
            <a:xfrm>
              <a:off x="7103047" y="17585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8C80F45A-E861-4809-BF55-6F4975460CBE}"/>
                </a:ext>
              </a:extLst>
            </p:cNvPr>
            <p:cNvCxnSpPr/>
            <p:nvPr/>
          </p:nvCxnSpPr>
          <p:spPr>
            <a:xfrm>
              <a:off x="7086114" y="2246369"/>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723F6EC-6B14-4B63-9B0F-FD03ED7ACC7A}"/>
                </a:ext>
              </a:extLst>
            </p:cNvPr>
            <p:cNvCxnSpPr/>
            <p:nvPr/>
          </p:nvCxnSpPr>
          <p:spPr>
            <a:xfrm>
              <a:off x="7114336" y="2749004"/>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662D2B9A-72AE-4BE2-B66D-3706ACF5C9DC}"/>
                </a:ext>
              </a:extLst>
            </p:cNvPr>
            <p:cNvCxnSpPr/>
            <p:nvPr/>
          </p:nvCxnSpPr>
          <p:spPr>
            <a:xfrm>
              <a:off x="7086114" y="321257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C4C8B578-AC23-4744-96AF-9FF8E597E522}"/>
                </a:ext>
              </a:extLst>
            </p:cNvPr>
            <p:cNvCxnSpPr/>
            <p:nvPr/>
          </p:nvCxnSpPr>
          <p:spPr>
            <a:xfrm>
              <a:off x="7086114" y="3730283"/>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DE21C3BF-DA33-47B7-B4DF-92B67D68A5FA}"/>
                </a:ext>
              </a:extLst>
            </p:cNvPr>
            <p:cNvCxnSpPr>
              <a:cxnSpLocks/>
            </p:cNvCxnSpPr>
            <p:nvPr/>
          </p:nvCxnSpPr>
          <p:spPr>
            <a:xfrm>
              <a:off x="8649626" y="173268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FF48F860-47E8-4B12-A429-1412BA29B276}"/>
                </a:ext>
              </a:extLst>
            </p:cNvPr>
            <p:cNvCxnSpPr>
              <a:cxnSpLocks/>
            </p:cNvCxnSpPr>
            <p:nvPr/>
          </p:nvCxnSpPr>
          <p:spPr>
            <a:xfrm>
              <a:off x="8666180" y="3244349"/>
              <a:ext cx="913641"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5DA4F298-ACBA-4901-8F73-5D0B06F0E572}"/>
                </a:ext>
              </a:extLst>
            </p:cNvPr>
            <p:cNvCxnSpPr/>
            <p:nvPr/>
          </p:nvCxnSpPr>
          <p:spPr>
            <a:xfrm>
              <a:off x="7114336" y="4193127"/>
              <a:ext cx="259645" cy="0"/>
            </a:xfrm>
            <a:prstGeom prst="straightConnector1">
              <a:avLst/>
            </a:prstGeom>
            <a:ln>
              <a:solidFill>
                <a:schemeClr val="accent2"/>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CA09C3A5-B727-45F5-ADE7-28E275C6BB70}"/>
                </a:ext>
              </a:extLst>
            </p:cNvPr>
            <p:cNvCxnSpPr/>
            <p:nvPr/>
          </p:nvCxnSpPr>
          <p:spPr>
            <a:xfrm>
              <a:off x="7486870" y="4193127"/>
              <a:ext cx="395111"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03413723-C337-41FE-BE0E-A254BF38B474}"/>
                </a:ext>
              </a:extLst>
            </p:cNvPr>
            <p:cNvCxnSpPr>
              <a:cxnSpLocks/>
            </p:cNvCxnSpPr>
            <p:nvPr/>
          </p:nvCxnSpPr>
          <p:spPr>
            <a:xfrm>
              <a:off x="7571537" y="4272147"/>
              <a:ext cx="24384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89D2CC13-F5D9-441E-89C3-3C0E7CD4B4DA}"/>
                </a:ext>
              </a:extLst>
            </p:cNvPr>
            <p:cNvCxnSpPr>
              <a:cxnSpLocks/>
            </p:cNvCxnSpPr>
            <p:nvPr/>
          </p:nvCxnSpPr>
          <p:spPr>
            <a:xfrm>
              <a:off x="7639272" y="4357619"/>
              <a:ext cx="121920" cy="0"/>
            </a:xfrm>
            <a:prstGeom prst="line">
              <a:avLst/>
            </a:prstGeom>
            <a:ln>
              <a:solidFill>
                <a:schemeClr val="accent2"/>
              </a:solidFill>
            </a:ln>
          </p:spPr>
          <p:style>
            <a:lnRef idx="1">
              <a:schemeClr val="accent1"/>
            </a:lnRef>
            <a:fillRef idx="0">
              <a:schemeClr val="accent1"/>
            </a:fillRef>
            <a:effectRef idx="0">
              <a:schemeClr val="accent1"/>
            </a:effectRef>
            <a:fontRef idx="minor">
              <a:schemeClr val="tx1"/>
            </a:fontRef>
          </p:style>
        </p:cxnSp>
      </p:grpSp>
      <p:sp>
        <p:nvSpPr>
          <p:cNvPr id="5" name="Rectangle 4">
            <a:extLst>
              <a:ext uri="{FF2B5EF4-FFF2-40B4-BE49-F238E27FC236}">
                <a16:creationId xmlns:a16="http://schemas.microsoft.com/office/drawing/2014/main" id="{8BF2DC25-D98A-42F4-893D-00123130617F}"/>
              </a:ext>
            </a:extLst>
          </p:cNvPr>
          <p:cNvSpPr/>
          <p:nvPr/>
        </p:nvSpPr>
        <p:spPr>
          <a:xfrm>
            <a:off x="5826818" y="6450240"/>
            <a:ext cx="2903359" cy="276999"/>
          </a:xfrm>
          <a:prstGeom prst="rect">
            <a:avLst/>
          </a:prstGeom>
        </p:spPr>
        <p:txBody>
          <a:bodyPr wrap="non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hlinkClick r:id="rId3">
                  <a:extLst>
                    <a:ext uri="{A12FA001-AC4F-418D-AE19-62706E023703}">
                      <ahyp:hlinkClr xmlns:ahyp="http://schemas.microsoft.com/office/drawing/2018/hyperlinkcolor" val="tx"/>
                    </a:ext>
                  </a:extLst>
                </a:hlinkClick>
              </a:rPr>
              <a:t>https://onlinegdb.com/HkJq9iFaI</a:t>
            </a:r>
            <a:r>
              <a:rPr kumimoji="0" lang="en-US" sz="12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Tree>
    <p:extLst>
      <p:ext uri="{BB962C8B-B14F-4D97-AF65-F5344CB8AC3E}">
        <p14:creationId xmlns:p14="http://schemas.microsoft.com/office/powerpoint/2010/main" val="2357694220"/>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4" name="Title 1">
            <a:extLst>
              <a:ext uri="{FF2B5EF4-FFF2-40B4-BE49-F238E27FC236}">
                <a16:creationId xmlns:a16="http://schemas.microsoft.com/office/drawing/2014/main" id="{76F03142-0382-4758-B80B-1984329254C7}"/>
              </a:ext>
            </a:extLst>
          </p:cNvPr>
          <p:cNvSpPr txBox="1">
            <a:spLocks/>
          </p:cNvSpPr>
          <p:nvPr/>
        </p:nvSpPr>
        <p:spPr>
          <a:xfrm>
            <a:off x="958780" y="0"/>
            <a:ext cx="10515600" cy="1325563"/>
          </a:xfrm>
          <a:prstGeom prst="rect">
            <a:avLst/>
          </a:prstGeom>
        </p:spPr>
        <p:txBody>
          <a:bodyPr vert="horz" lIns="91440" tIns="45720" rIns="91440" bIns="45720" rtlCol="0" anchor="b">
            <a:normAutofit/>
          </a:bodyPr>
          <a:lstStyle>
            <a:lvl1pPr algn="ctr" defTabSz="914400" rtl="0" eaLnBrk="1" latinLnBrk="0" hangingPunct="1">
              <a:lnSpc>
                <a:spcPct val="90000"/>
              </a:lnSpc>
              <a:spcBef>
                <a:spcPct val="0"/>
              </a:spcBef>
              <a:buNone/>
              <a:defRPr sz="60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r>
              <a:rPr kumimoji="0" lang="en-US" sz="4400" b="0" i="0" u="none" strike="noStrike" kern="1200" cap="none" spc="0" normalizeH="0" baseline="0" noProof="0" dirty="0">
                <a:ln>
                  <a:noFill/>
                </a:ln>
                <a:solidFill>
                  <a:prstClr val="white"/>
                </a:solidFill>
                <a:effectLst/>
                <a:uLnTx/>
                <a:uFillTx/>
                <a:latin typeface="Gotham Bold" pitchFamily="50" charset="0"/>
                <a:ea typeface="+mj-ea"/>
                <a:cs typeface="+mj-cs"/>
              </a:rPr>
              <a:t>Graph Implementation</a:t>
            </a:r>
          </a:p>
        </p:txBody>
      </p:sp>
      <p:graphicFrame>
        <p:nvGraphicFramePr>
          <p:cNvPr id="5" name="Table 2">
            <a:extLst>
              <a:ext uri="{FF2B5EF4-FFF2-40B4-BE49-F238E27FC236}">
                <a16:creationId xmlns:a16="http://schemas.microsoft.com/office/drawing/2014/main" id="{27D64A7D-09B4-4A7B-BA7D-F36E14A433F6}"/>
              </a:ext>
              <a:ext uri="{C183D7F6-B498-43B3-948B-1728B52AA6E4}">
                <adec:decorative xmlns:adec="http://schemas.microsoft.com/office/drawing/2017/decorative" val="1"/>
              </a:ext>
            </a:extLst>
          </p:cNvPr>
          <p:cNvGraphicFramePr>
            <a:graphicFrameLocks noGrp="1"/>
          </p:cNvGraphicFramePr>
          <p:nvPr/>
        </p:nvGraphicFramePr>
        <p:xfrm>
          <a:off x="1480945" y="1948896"/>
          <a:ext cx="8999484" cy="3648036"/>
        </p:xfrm>
        <a:graphic>
          <a:graphicData uri="http://schemas.openxmlformats.org/drawingml/2006/table">
            <a:tbl>
              <a:tblPr firstRow="1" firstCol="1" bandRow="1">
                <a:tableStyleId>{9D7B26C5-4107-4FEC-AEDC-1716B250A1EF}</a:tableStyleId>
              </a:tblPr>
              <a:tblGrid>
                <a:gridCol w="2249871">
                  <a:extLst>
                    <a:ext uri="{9D8B030D-6E8A-4147-A177-3AD203B41FA5}">
                      <a16:colId xmlns:a16="http://schemas.microsoft.com/office/drawing/2014/main" val="13961905"/>
                    </a:ext>
                  </a:extLst>
                </a:gridCol>
                <a:gridCol w="2249871">
                  <a:extLst>
                    <a:ext uri="{9D8B030D-6E8A-4147-A177-3AD203B41FA5}">
                      <a16:colId xmlns:a16="http://schemas.microsoft.com/office/drawing/2014/main" val="2450235849"/>
                    </a:ext>
                  </a:extLst>
                </a:gridCol>
                <a:gridCol w="2249871">
                  <a:extLst>
                    <a:ext uri="{9D8B030D-6E8A-4147-A177-3AD203B41FA5}">
                      <a16:colId xmlns:a16="http://schemas.microsoft.com/office/drawing/2014/main" val="1069028512"/>
                    </a:ext>
                  </a:extLst>
                </a:gridCol>
                <a:gridCol w="2249871">
                  <a:extLst>
                    <a:ext uri="{9D8B030D-6E8A-4147-A177-3AD203B41FA5}">
                      <a16:colId xmlns:a16="http://schemas.microsoft.com/office/drawing/2014/main" val="916848761"/>
                    </a:ext>
                  </a:extLst>
                </a:gridCol>
              </a:tblGrid>
              <a:tr h="897862">
                <a:tc>
                  <a:txBody>
                    <a:bodyPr/>
                    <a:lstStyle/>
                    <a:p>
                      <a:pPr algn="ctr"/>
                      <a:endParaRPr lang="en-US" sz="1600" b="1" dirty="0">
                        <a:solidFill>
                          <a:srgbClr val="C00000"/>
                        </a:solidFill>
                        <a:latin typeface="Consolas" panose="020B0609020204030204" pitchFamily="49" charset="0"/>
                        <a:ea typeface="Roboto" panose="02000000000000000000" pitchFamily="2" charset="0"/>
                        <a:cs typeface="Roboto" panose="02000000000000000000" pitchFamily="2" charset="0"/>
                      </a:endParaRP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Edge 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 Matrix</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 List</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3834683180"/>
                  </a:ext>
                </a:extLst>
              </a:tr>
              <a:tr h="926156">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Time Complexity: Connectedness</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O(1)</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O(outdegree(V))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429640132"/>
                  </a:ext>
                </a:extLst>
              </a:tr>
              <a:tr h="926156">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Time Complexity:</a:t>
                      </a:r>
                    </a:p>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Adjacency</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O(outdegree(V))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613298492"/>
                  </a:ext>
                </a:extLst>
              </a:tr>
              <a:tr h="897862">
                <a:tc>
                  <a:txBody>
                    <a:bodyPr/>
                    <a:lstStyle/>
                    <a:p>
                      <a:pPr algn="ctr"/>
                      <a:r>
                        <a:rPr lang="en-US" sz="1800" b="1" dirty="0">
                          <a:solidFill>
                            <a:srgbClr val="C00000"/>
                          </a:solidFill>
                          <a:latin typeface="Consolas" panose="020B0609020204030204" pitchFamily="49" charset="0"/>
                          <a:ea typeface="Roboto" panose="02000000000000000000" pitchFamily="2" charset="0"/>
                          <a:cs typeface="Roboto" panose="02000000000000000000" pitchFamily="2" charset="0"/>
                        </a:rPr>
                        <a:t>Space Complexity</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O(V*V)</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b="0" dirty="0">
                          <a:solidFill>
                            <a:schemeClr val="bg1">
                              <a:lumMod val="85000"/>
                            </a:schemeClr>
                          </a:solidFill>
                          <a:latin typeface="Consolas" panose="020B0609020204030204" pitchFamily="49" charset="0"/>
                          <a:ea typeface="Roboto" panose="02000000000000000000" pitchFamily="2" charset="0"/>
                          <a:cs typeface="Roboto" panose="02000000000000000000" pitchFamily="2" charset="0"/>
                        </a:rPr>
                        <a:t>O(V+E)</a:t>
                      </a:r>
                    </a:p>
                  </a:txBody>
                  <a:tcPr anchor="ct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022403512"/>
                  </a:ext>
                </a:extLst>
              </a:tr>
            </a:tbl>
          </a:graphicData>
        </a:graphic>
      </p:graphicFrame>
      <p:grpSp>
        <p:nvGrpSpPr>
          <p:cNvPr id="6" name="Group 5">
            <a:extLst>
              <a:ext uri="{FF2B5EF4-FFF2-40B4-BE49-F238E27FC236}">
                <a16:creationId xmlns:a16="http://schemas.microsoft.com/office/drawing/2014/main" id="{DD9646D5-C77B-48EC-9435-A1ACA6948AB6}"/>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D0C14CC7-0F2C-4CFD-877B-D23BA61D8EC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3B2FC56C-8662-4C1D-8239-DB27C71B887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7168396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2" name="Picture 1">
            <a:extLst>
              <a:ext uri="{FF2B5EF4-FFF2-40B4-BE49-F238E27FC236}">
                <a16:creationId xmlns:a16="http://schemas.microsoft.com/office/drawing/2014/main" id="{A14EC80D-1075-498B-9D7E-38344249D4DA}"/>
              </a:ext>
            </a:extLst>
          </p:cNvPr>
          <p:cNvPicPr>
            <a:picLocks noChangeAspect="1"/>
          </p:cNvPicPr>
          <p:nvPr/>
        </p:nvPicPr>
        <p:blipFill>
          <a:blip r:embed="rId3"/>
          <a:stretch>
            <a:fillRect/>
          </a:stretch>
        </p:blipFill>
        <p:spPr>
          <a:xfrm>
            <a:off x="1376362" y="852487"/>
            <a:ext cx="9439275" cy="5153025"/>
          </a:xfrm>
          <a:prstGeom prst="rect">
            <a:avLst/>
          </a:prstGeom>
        </p:spPr>
      </p:pic>
      <p:grpSp>
        <p:nvGrpSpPr>
          <p:cNvPr id="3" name="Group 2">
            <a:extLst>
              <a:ext uri="{FF2B5EF4-FFF2-40B4-BE49-F238E27FC236}">
                <a16:creationId xmlns:a16="http://schemas.microsoft.com/office/drawing/2014/main" id="{D1A51D59-D2D3-4210-9D1A-4881006160A9}"/>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AE3FCB03-6B3C-4A8C-9476-D1884DDB4F2E}"/>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4C3AE7BD-F7F9-4D78-A29D-87991531336A}"/>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82507984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Data Structures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endPar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endParaRPr>
          </a:p>
        </p:txBody>
      </p:sp>
      <p:sp>
        <p:nvSpPr>
          <p:cNvPr id="6" name="Rectangle 3" descr="Linear Ordered&#10;">
            <a:extLst>
              <a:ext uri="{FF2B5EF4-FFF2-40B4-BE49-F238E27FC236}">
                <a16:creationId xmlns:a16="http://schemas.microsoft.com/office/drawing/2014/main" id="{DE85FF53-6E49-47B6-8225-7E1DAC29FE5C}"/>
              </a:ext>
            </a:extLst>
          </p:cNvPr>
          <p:cNvSpPr>
            <a:spLocks noChangeArrowheads="1"/>
          </p:cNvSpPr>
          <p:nvPr/>
        </p:nvSpPr>
        <p:spPr bwMode="auto">
          <a:xfrm>
            <a:off x="1409223"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Linear Ordered</a:t>
            </a:r>
          </a:p>
        </p:txBody>
      </p:sp>
      <p:sp>
        <p:nvSpPr>
          <p:cNvPr id="7" name="Rectangle 4" descr="Non-linear Ordered&#10;">
            <a:extLst>
              <a:ext uri="{FF2B5EF4-FFF2-40B4-BE49-F238E27FC236}">
                <a16:creationId xmlns:a16="http://schemas.microsoft.com/office/drawing/2014/main" id="{730497DA-87E3-4A4E-9552-C89037D50ABD}"/>
              </a:ext>
            </a:extLst>
          </p:cNvPr>
          <p:cNvSpPr>
            <a:spLocks noChangeArrowheads="1"/>
          </p:cNvSpPr>
          <p:nvPr/>
        </p:nvSpPr>
        <p:spPr bwMode="auto">
          <a:xfrm>
            <a:off x="4383120" y="1869648"/>
            <a:ext cx="2286000" cy="457200"/>
          </a:xfrm>
          <a:prstGeom prst="rect">
            <a:avLst/>
          </a:prstGeom>
          <a:solidFill>
            <a:schemeClr val="accent6">
              <a:lumMod val="75000"/>
            </a:schemeClr>
          </a:solidFill>
          <a:ln w="9525">
            <a:noFill/>
            <a:round/>
            <a:headEnd/>
            <a:tailEnd/>
          </a:ln>
        </p:spPr>
        <p:txBody>
          <a:bodyPr anchor="ctr"/>
          <a:lstStyle/>
          <a:p>
            <a:pPr algn="ctr"/>
            <a:r>
              <a:rPr lang="en-US" sz="1600" dirty="0">
                <a:solidFill>
                  <a:prstClr val="white"/>
                </a:solidFill>
                <a:latin typeface="Gotham Bold" pitchFamily="50" charset="0"/>
              </a:rPr>
              <a:t>Non-linear Ordered</a:t>
            </a:r>
          </a:p>
        </p:txBody>
      </p:sp>
      <p:sp>
        <p:nvSpPr>
          <p:cNvPr id="8" name="Rectangle 12" descr="Not Ordered&#10;">
            <a:extLst>
              <a:ext uri="{FF2B5EF4-FFF2-40B4-BE49-F238E27FC236}">
                <a16:creationId xmlns:a16="http://schemas.microsoft.com/office/drawing/2014/main" id="{D25B0EDD-7867-4D65-BDBC-5EDF27FB2CB3}"/>
              </a:ext>
            </a:extLst>
          </p:cNvPr>
          <p:cNvSpPr>
            <a:spLocks noChangeArrowheads="1"/>
          </p:cNvSpPr>
          <p:nvPr/>
        </p:nvSpPr>
        <p:spPr bwMode="auto">
          <a:xfrm>
            <a:off x="7357017" y="1869648"/>
            <a:ext cx="2286000" cy="457200"/>
          </a:xfrm>
          <a:prstGeom prst="rect">
            <a:avLst/>
          </a:prstGeom>
          <a:solidFill>
            <a:srgbClr val="54823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chemeClr val="bg1"/>
                </a:solidFill>
                <a:effectLst/>
                <a:uLnTx/>
                <a:uFillTx/>
                <a:latin typeface="Gotham Bold" pitchFamily="50" charset="0"/>
                <a:ea typeface="+mn-ea"/>
                <a:cs typeface="+mn-cs"/>
              </a:rPr>
              <a:t>Not Ordered</a:t>
            </a:r>
          </a:p>
        </p:txBody>
      </p:sp>
      <p:sp>
        <p:nvSpPr>
          <p:cNvPr id="11" name="Rectangle 5" descr="lists">
            <a:extLst>
              <a:ext uri="{FF2B5EF4-FFF2-40B4-BE49-F238E27FC236}">
                <a16:creationId xmlns:a16="http://schemas.microsoft.com/office/drawing/2014/main" id="{BBD6B998-2174-4960-9806-558F886FCB85}"/>
              </a:ext>
            </a:extLst>
          </p:cNvPr>
          <p:cNvSpPr>
            <a:spLocks noChangeArrowheads="1"/>
          </p:cNvSpPr>
          <p:nvPr/>
        </p:nvSpPr>
        <p:spPr bwMode="auto">
          <a:xfrm>
            <a:off x="1409223" y="2588102"/>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Lists</a:t>
            </a:r>
          </a:p>
        </p:txBody>
      </p:sp>
      <p:sp>
        <p:nvSpPr>
          <p:cNvPr id="13" name="Rectangle 6" descr="stacks">
            <a:extLst>
              <a:ext uri="{FF2B5EF4-FFF2-40B4-BE49-F238E27FC236}">
                <a16:creationId xmlns:a16="http://schemas.microsoft.com/office/drawing/2014/main" id="{93E8E40F-D540-4C4F-975D-8707208E0269}"/>
              </a:ext>
            </a:extLst>
          </p:cNvPr>
          <p:cNvSpPr>
            <a:spLocks noChangeArrowheads="1"/>
          </p:cNvSpPr>
          <p:nvPr/>
        </p:nvSpPr>
        <p:spPr bwMode="auto">
          <a:xfrm>
            <a:off x="1409223"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Stacks</a:t>
            </a:r>
          </a:p>
        </p:txBody>
      </p:sp>
      <p:sp>
        <p:nvSpPr>
          <p:cNvPr id="14" name="Rectangle 7" descr="queues">
            <a:extLst>
              <a:ext uri="{FF2B5EF4-FFF2-40B4-BE49-F238E27FC236}">
                <a16:creationId xmlns:a16="http://schemas.microsoft.com/office/drawing/2014/main" id="{DBB16A03-0ADE-4DE8-A76F-D33130AF0BD3}"/>
              </a:ext>
            </a:extLst>
          </p:cNvPr>
          <p:cNvSpPr>
            <a:spLocks noChangeArrowheads="1"/>
          </p:cNvSpPr>
          <p:nvPr/>
        </p:nvSpPr>
        <p:spPr bwMode="auto">
          <a:xfrm>
            <a:off x="1409223" y="4014748"/>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Queues</a:t>
            </a:r>
          </a:p>
        </p:txBody>
      </p:sp>
      <p:sp>
        <p:nvSpPr>
          <p:cNvPr id="15" name="Rectangle 8" descr="trees">
            <a:extLst>
              <a:ext uri="{FF2B5EF4-FFF2-40B4-BE49-F238E27FC236}">
                <a16:creationId xmlns:a16="http://schemas.microsoft.com/office/drawing/2014/main" id="{CA97C4B6-41C6-4BDA-B757-AFF8296F1FAF}"/>
              </a:ext>
            </a:extLst>
          </p:cNvPr>
          <p:cNvSpPr>
            <a:spLocks noChangeArrowheads="1"/>
          </p:cNvSpPr>
          <p:nvPr/>
        </p:nvSpPr>
        <p:spPr bwMode="auto">
          <a:xfrm>
            <a:off x="4383120" y="2599434"/>
            <a:ext cx="2286000" cy="457200"/>
          </a:xfrm>
          <a:prstGeom prst="rect">
            <a:avLst/>
          </a:prstGeom>
          <a:solidFill>
            <a:schemeClr val="accent6">
              <a:lumMod val="40000"/>
              <a:lumOff val="60000"/>
            </a:schemeClr>
          </a:solidFill>
          <a:ln w="9525">
            <a:noFill/>
            <a:round/>
            <a:headEnd/>
            <a:tailEnd/>
          </a:ln>
        </p:spPr>
        <p:txBody>
          <a:bodyPr anchor="ctr"/>
          <a:lstStyle/>
          <a:p>
            <a:pPr algn="ctr"/>
            <a:r>
              <a:rPr lang="en-US" sz="1600">
                <a:solidFill>
                  <a:srgbClr val="000000"/>
                </a:solidFill>
                <a:latin typeface="Gotham Bold" pitchFamily="50" charset="0"/>
              </a:rPr>
              <a:t>Trees</a:t>
            </a:r>
          </a:p>
        </p:txBody>
      </p:sp>
      <p:sp>
        <p:nvSpPr>
          <p:cNvPr id="16" name="Rectangle 9" descr="graphs">
            <a:extLst>
              <a:ext uri="{FF2B5EF4-FFF2-40B4-BE49-F238E27FC236}">
                <a16:creationId xmlns:a16="http://schemas.microsoft.com/office/drawing/2014/main" id="{5A639A53-6E3A-46B8-96B3-AE35D359F227}"/>
              </a:ext>
            </a:extLst>
          </p:cNvPr>
          <p:cNvSpPr>
            <a:spLocks noChangeArrowheads="1"/>
          </p:cNvSpPr>
          <p:nvPr/>
        </p:nvSpPr>
        <p:spPr bwMode="auto">
          <a:xfrm>
            <a:off x="4390154"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effectLst/>
                <a:uLnTx/>
                <a:uFillTx/>
                <a:latin typeface="Gotham Bold" pitchFamily="50" charset="0"/>
                <a:ea typeface="+mn-ea"/>
                <a:cs typeface="+mn-cs"/>
              </a:rPr>
              <a:t>Graphs</a:t>
            </a:r>
          </a:p>
        </p:txBody>
      </p:sp>
      <p:sp>
        <p:nvSpPr>
          <p:cNvPr id="17" name="Rectangle 10" descr="sets">
            <a:extLst>
              <a:ext uri="{FF2B5EF4-FFF2-40B4-BE49-F238E27FC236}">
                <a16:creationId xmlns:a16="http://schemas.microsoft.com/office/drawing/2014/main" id="{427D114F-9822-4AEC-85B6-AB7AA86FC1EF}"/>
              </a:ext>
            </a:extLst>
          </p:cNvPr>
          <p:cNvSpPr>
            <a:spLocks noChangeArrowheads="1"/>
          </p:cNvSpPr>
          <p:nvPr/>
        </p:nvSpPr>
        <p:spPr bwMode="auto">
          <a:xfrm>
            <a:off x="7357017" y="25846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Sets</a:t>
            </a:r>
          </a:p>
        </p:txBody>
      </p:sp>
      <p:sp>
        <p:nvSpPr>
          <p:cNvPr id="18" name="Rectangle 11" descr="tables/maps">
            <a:extLst>
              <a:ext uri="{FF2B5EF4-FFF2-40B4-BE49-F238E27FC236}">
                <a16:creationId xmlns:a16="http://schemas.microsoft.com/office/drawing/2014/main" id="{91B71668-7876-4A5F-BBA8-A87FE410596D}"/>
              </a:ext>
            </a:extLst>
          </p:cNvPr>
          <p:cNvSpPr>
            <a:spLocks noChangeArrowheads="1"/>
          </p:cNvSpPr>
          <p:nvPr/>
        </p:nvSpPr>
        <p:spPr bwMode="auto">
          <a:xfrm>
            <a:off x="7357017"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effectLst/>
                <a:uLnTx/>
                <a:uFillTx/>
                <a:latin typeface="Gotham Bold" pitchFamily="50" charset="0"/>
                <a:ea typeface="+mn-ea"/>
                <a:cs typeface="+mn-cs"/>
              </a:rPr>
              <a:t>Tables/Maps</a:t>
            </a:r>
          </a:p>
        </p:txBody>
      </p:sp>
      <p:grpSp>
        <p:nvGrpSpPr>
          <p:cNvPr id="19" name="Group 18" descr="Unordered Data Structures">
            <a:extLst>
              <a:ext uri="{FF2B5EF4-FFF2-40B4-BE49-F238E27FC236}">
                <a16:creationId xmlns:a16="http://schemas.microsoft.com/office/drawing/2014/main" id="{9DB3FDB7-0936-41DB-AB4E-89612624879A}"/>
              </a:ext>
            </a:extLst>
          </p:cNvPr>
          <p:cNvGrpSpPr/>
          <p:nvPr/>
        </p:nvGrpSpPr>
        <p:grpSpPr>
          <a:xfrm>
            <a:off x="7735077" y="4418737"/>
            <a:ext cx="1752600" cy="1447800"/>
            <a:chOff x="6664452" y="3364300"/>
            <a:chExt cx="1752600" cy="1447800"/>
          </a:xfrm>
        </p:grpSpPr>
        <p:sp>
          <p:nvSpPr>
            <p:cNvPr id="20" name="Oval 34">
              <a:extLst>
                <a:ext uri="{FF2B5EF4-FFF2-40B4-BE49-F238E27FC236}">
                  <a16:creationId xmlns:a16="http://schemas.microsoft.com/office/drawing/2014/main" id="{4DA0BD3C-FE2F-43DD-82C7-53C99E353609}"/>
                </a:ext>
              </a:extLst>
            </p:cNvPr>
            <p:cNvSpPr>
              <a:spLocks noChangeArrowheads="1"/>
            </p:cNvSpPr>
            <p:nvPr/>
          </p:nvSpPr>
          <p:spPr bwMode="auto">
            <a:xfrm>
              <a:off x="7245091" y="35838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35">
              <a:extLst>
                <a:ext uri="{FF2B5EF4-FFF2-40B4-BE49-F238E27FC236}">
                  <a16:creationId xmlns:a16="http://schemas.microsoft.com/office/drawing/2014/main" id="{6F36547F-F6D3-4F93-A534-9BE6FD96771D}"/>
                </a:ext>
              </a:extLst>
            </p:cNvPr>
            <p:cNvSpPr>
              <a:spLocks noChangeArrowheads="1"/>
            </p:cNvSpPr>
            <p:nvPr/>
          </p:nvSpPr>
          <p:spPr bwMode="auto">
            <a:xfrm>
              <a:off x="7854691" y="3812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36">
              <a:extLst>
                <a:ext uri="{FF2B5EF4-FFF2-40B4-BE49-F238E27FC236}">
                  <a16:creationId xmlns:a16="http://schemas.microsoft.com/office/drawing/2014/main" id="{7ED1D9A0-9254-4941-8BA5-7F80FC0B6597}"/>
                </a:ext>
              </a:extLst>
            </p:cNvPr>
            <p:cNvSpPr>
              <a:spLocks noChangeArrowheads="1"/>
            </p:cNvSpPr>
            <p:nvPr/>
          </p:nvSpPr>
          <p:spPr bwMode="auto">
            <a:xfrm>
              <a:off x="7016491" y="4193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37">
              <a:extLst>
                <a:ext uri="{FF2B5EF4-FFF2-40B4-BE49-F238E27FC236}">
                  <a16:creationId xmlns:a16="http://schemas.microsoft.com/office/drawing/2014/main" id="{7EAC7BCB-669A-4D38-907E-A5D53411E62E}"/>
                </a:ext>
              </a:extLst>
            </p:cNvPr>
            <p:cNvSpPr>
              <a:spLocks noChangeArrowheads="1"/>
            </p:cNvSpPr>
            <p:nvPr/>
          </p:nvSpPr>
          <p:spPr bwMode="auto">
            <a:xfrm>
              <a:off x="7563420" y="4191292"/>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33">
              <a:extLst>
                <a:ext uri="{FF2B5EF4-FFF2-40B4-BE49-F238E27FC236}">
                  <a16:creationId xmlns:a16="http://schemas.microsoft.com/office/drawing/2014/main" id="{34594F30-7AE2-4A79-A664-861715F4D7CC}"/>
                </a:ext>
              </a:extLst>
            </p:cNvPr>
            <p:cNvSpPr>
              <a:spLocks noChangeArrowheads="1"/>
            </p:cNvSpPr>
            <p:nvPr/>
          </p:nvSpPr>
          <p:spPr bwMode="auto">
            <a:xfrm>
              <a:off x="6664452" y="3364300"/>
              <a:ext cx="1752600" cy="1447800"/>
            </a:xfrm>
            <a:prstGeom prst="ellipse">
              <a:avLst/>
            </a:prstGeom>
            <a:noFill/>
            <a:ln w="19050">
              <a:solidFill>
                <a:schemeClr val="bg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descr="Linear Data Structures">
            <a:extLst>
              <a:ext uri="{FF2B5EF4-FFF2-40B4-BE49-F238E27FC236}">
                <a16:creationId xmlns:a16="http://schemas.microsoft.com/office/drawing/2014/main" id="{C4FE9C71-86DE-4070-982E-BADCC35B4E91}"/>
              </a:ext>
            </a:extLst>
          </p:cNvPr>
          <p:cNvGrpSpPr/>
          <p:nvPr/>
        </p:nvGrpSpPr>
        <p:grpSpPr>
          <a:xfrm>
            <a:off x="1831868" y="4993848"/>
            <a:ext cx="1456888" cy="304800"/>
            <a:chOff x="877748" y="4343400"/>
            <a:chExt cx="1456888" cy="304800"/>
          </a:xfrm>
          <a:solidFill>
            <a:schemeClr val="accent6">
              <a:lumMod val="75000"/>
            </a:schemeClr>
          </a:solidFill>
        </p:grpSpPr>
        <p:sp>
          <p:nvSpPr>
            <p:cNvPr id="26" name="Oval 13">
              <a:extLst>
                <a:ext uri="{FF2B5EF4-FFF2-40B4-BE49-F238E27FC236}">
                  <a16:creationId xmlns:a16="http://schemas.microsoft.com/office/drawing/2014/main" id="{1FDDD2FA-8EB8-4969-BDE9-BBEFF8E1747E}"/>
                </a:ext>
              </a:extLst>
            </p:cNvPr>
            <p:cNvSpPr>
              <a:spLocks noChangeArrowheads="1"/>
            </p:cNvSpPr>
            <p:nvPr/>
          </p:nvSpPr>
          <p:spPr bwMode="auto">
            <a:xfrm>
              <a:off x="877748"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14">
              <a:extLst>
                <a:ext uri="{FF2B5EF4-FFF2-40B4-BE49-F238E27FC236}">
                  <a16:creationId xmlns:a16="http://schemas.microsoft.com/office/drawing/2014/main" id="{81226823-D927-4CFC-9D60-DFF03265882C}"/>
                </a:ext>
              </a:extLst>
            </p:cNvPr>
            <p:cNvSpPr>
              <a:spLocks noChangeArrowheads="1"/>
            </p:cNvSpPr>
            <p:nvPr/>
          </p:nvSpPr>
          <p:spPr bwMode="auto">
            <a:xfrm>
              <a:off x="1453792"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15">
              <a:extLst>
                <a:ext uri="{FF2B5EF4-FFF2-40B4-BE49-F238E27FC236}">
                  <a16:creationId xmlns:a16="http://schemas.microsoft.com/office/drawing/2014/main" id="{44CAFCF0-8DD4-458A-BF11-416332294BBE}"/>
                </a:ext>
              </a:extLst>
            </p:cNvPr>
            <p:cNvSpPr>
              <a:spLocks noChangeArrowheads="1"/>
            </p:cNvSpPr>
            <p:nvPr/>
          </p:nvSpPr>
          <p:spPr bwMode="auto">
            <a:xfrm>
              <a:off x="2029836"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549FE957-18FD-4073-A520-F7172DE43CA8}"/>
                </a:ext>
              </a:extLst>
            </p:cNvPr>
            <p:cNvCxnSpPr>
              <a:cxnSpLocks noChangeShapeType="1"/>
              <a:stCxn id="26" idx="6"/>
              <a:endCxn id="27" idx="2"/>
            </p:cNvCxnSpPr>
            <p:nvPr/>
          </p:nvCxnSpPr>
          <p:spPr bwMode="auto">
            <a:xfrm>
              <a:off x="1182548" y="4495800"/>
              <a:ext cx="271244" cy="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0" name="Straight Connector 29">
              <a:extLst>
                <a:ext uri="{FF2B5EF4-FFF2-40B4-BE49-F238E27FC236}">
                  <a16:creationId xmlns:a16="http://schemas.microsoft.com/office/drawing/2014/main" id="{EB6D8996-2669-4634-9753-F687C728F274}"/>
                </a:ext>
              </a:extLst>
            </p:cNvPr>
            <p:cNvCxnSpPr>
              <a:cxnSpLocks noChangeShapeType="1"/>
            </p:cNvCxnSpPr>
            <p:nvPr/>
          </p:nvCxnSpPr>
          <p:spPr bwMode="auto">
            <a:xfrm>
              <a:off x="1750203" y="4495800"/>
              <a:ext cx="304800" cy="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grpSp>
      <p:grpSp>
        <p:nvGrpSpPr>
          <p:cNvPr id="31" name="Group 30" descr="Non-Linear Data Structures">
            <a:extLst>
              <a:ext uri="{FF2B5EF4-FFF2-40B4-BE49-F238E27FC236}">
                <a16:creationId xmlns:a16="http://schemas.microsoft.com/office/drawing/2014/main" id="{BBCA3FB5-E4E4-4A55-A2BA-67A34490B071}"/>
              </a:ext>
            </a:extLst>
          </p:cNvPr>
          <p:cNvGrpSpPr/>
          <p:nvPr/>
        </p:nvGrpSpPr>
        <p:grpSpPr>
          <a:xfrm>
            <a:off x="5225372" y="4686961"/>
            <a:ext cx="987552" cy="911352"/>
            <a:chOff x="4079846" y="3744286"/>
            <a:chExt cx="987552" cy="911352"/>
          </a:xfrm>
          <a:solidFill>
            <a:schemeClr val="accent6">
              <a:lumMod val="75000"/>
            </a:schemeClr>
          </a:solidFill>
        </p:grpSpPr>
        <p:sp>
          <p:nvSpPr>
            <p:cNvPr id="32" name="Oval 31">
              <a:extLst>
                <a:ext uri="{FF2B5EF4-FFF2-40B4-BE49-F238E27FC236}">
                  <a16:creationId xmlns:a16="http://schemas.microsoft.com/office/drawing/2014/main" id="{8D06E595-9B3B-4CCB-9BDB-BBDFCB0F342C}"/>
                </a:ext>
              </a:extLst>
            </p:cNvPr>
            <p:cNvSpPr>
              <a:spLocks noChangeArrowheads="1"/>
            </p:cNvSpPr>
            <p:nvPr/>
          </p:nvSpPr>
          <p:spPr bwMode="auto">
            <a:xfrm>
              <a:off x="4079846" y="37442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247F677-4DCC-4D8C-A1AE-1F791E081050}"/>
                </a:ext>
              </a:extLst>
            </p:cNvPr>
            <p:cNvSpPr>
              <a:spLocks noChangeArrowheads="1"/>
            </p:cNvSpPr>
            <p:nvPr/>
          </p:nvSpPr>
          <p:spPr bwMode="auto">
            <a:xfrm>
              <a:off x="4765646" y="38204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9D2F77B-58EA-434A-9B0C-23C2FAFE2AE0}"/>
                </a:ext>
              </a:extLst>
            </p:cNvPr>
            <p:cNvSpPr>
              <a:spLocks noChangeArrowheads="1"/>
            </p:cNvSpPr>
            <p:nvPr/>
          </p:nvSpPr>
          <p:spPr bwMode="auto">
            <a:xfrm>
              <a:off x="4232246" y="43538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E1F873-515C-4395-9A03-190B6BF121AE}"/>
                </a:ext>
              </a:extLst>
            </p:cNvPr>
            <p:cNvSpPr>
              <a:spLocks noChangeArrowheads="1"/>
            </p:cNvSpPr>
            <p:nvPr/>
          </p:nvSpPr>
          <p:spPr bwMode="auto">
            <a:xfrm>
              <a:off x="4689446" y="42776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6" name="Straight Connector 27">
              <a:extLst>
                <a:ext uri="{FF2B5EF4-FFF2-40B4-BE49-F238E27FC236}">
                  <a16:creationId xmlns:a16="http://schemas.microsoft.com/office/drawing/2014/main" id="{5A300474-4AF3-4B14-AC0F-944DB12EE000}"/>
                </a:ext>
              </a:extLst>
            </p:cNvPr>
            <p:cNvCxnSpPr>
              <a:cxnSpLocks noChangeShapeType="1"/>
              <a:stCxn id="32" idx="6"/>
              <a:endCxn id="33" idx="2"/>
            </p:cNvCxnSpPr>
            <p:nvPr/>
          </p:nvCxnSpPr>
          <p:spPr bwMode="auto">
            <a:xfrm>
              <a:off x="4381598" y="3895162"/>
              <a:ext cx="384048" cy="7620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7" name="Straight Connector 29">
              <a:extLst>
                <a:ext uri="{FF2B5EF4-FFF2-40B4-BE49-F238E27FC236}">
                  <a16:creationId xmlns:a16="http://schemas.microsoft.com/office/drawing/2014/main" id="{2B26994C-2449-49C4-959A-08A707E3B0EA}"/>
                </a:ext>
              </a:extLst>
            </p:cNvPr>
            <p:cNvCxnSpPr>
              <a:cxnSpLocks noChangeShapeType="1"/>
              <a:stCxn id="33" idx="4"/>
              <a:endCxn id="35" idx="0"/>
            </p:cNvCxnSpPr>
            <p:nvPr/>
          </p:nvCxnSpPr>
          <p:spPr bwMode="auto">
            <a:xfrm flipH="1">
              <a:off x="4840322" y="4122238"/>
              <a:ext cx="76200" cy="155448"/>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8" name="Straight Connector 31">
              <a:extLst>
                <a:ext uri="{FF2B5EF4-FFF2-40B4-BE49-F238E27FC236}">
                  <a16:creationId xmlns:a16="http://schemas.microsoft.com/office/drawing/2014/main" id="{16A74199-DDE2-460E-8EF9-DC0C699CAD5D}"/>
                </a:ext>
              </a:extLst>
            </p:cNvPr>
            <p:cNvCxnSpPr>
              <a:cxnSpLocks noChangeShapeType="1"/>
              <a:stCxn id="32" idx="5"/>
              <a:endCxn id="35" idx="1"/>
            </p:cNvCxnSpPr>
            <p:nvPr/>
          </p:nvCxnSpPr>
          <p:spPr bwMode="auto">
            <a:xfrm>
              <a:off x="4337407" y="4001847"/>
              <a:ext cx="396230" cy="32003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9" name="Straight Connector 31">
              <a:extLst>
                <a:ext uri="{FF2B5EF4-FFF2-40B4-BE49-F238E27FC236}">
                  <a16:creationId xmlns:a16="http://schemas.microsoft.com/office/drawing/2014/main" id="{F8A83CAE-9C4A-4C60-8A1C-7F6AE7A2B7EC}"/>
                </a:ext>
              </a:extLst>
            </p:cNvPr>
            <p:cNvCxnSpPr>
              <a:cxnSpLocks noChangeShapeType="1"/>
              <a:stCxn id="32" idx="4"/>
            </p:cNvCxnSpPr>
            <p:nvPr/>
          </p:nvCxnSpPr>
          <p:spPr bwMode="auto">
            <a:xfrm>
              <a:off x="4230722" y="4046038"/>
              <a:ext cx="169093" cy="363987"/>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grpSp>
    </p:spTree>
    <p:extLst>
      <p:ext uri="{BB962C8B-B14F-4D97-AF65-F5344CB8AC3E}">
        <p14:creationId xmlns:p14="http://schemas.microsoft.com/office/powerpoint/2010/main" val="3845840237"/>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69B72F37-C6D1-4E96-A6E1-BAA296639074}"/>
              </a:ext>
            </a:extLst>
          </p:cNvPr>
          <p:cNvPicPr>
            <a:picLocks noChangeAspect="1"/>
          </p:cNvPicPr>
          <p:nvPr/>
        </p:nvPicPr>
        <p:blipFill>
          <a:blip r:embed="rId3"/>
          <a:stretch>
            <a:fillRect/>
          </a:stretch>
        </p:blipFill>
        <p:spPr>
          <a:xfrm>
            <a:off x="1509712" y="685800"/>
            <a:ext cx="9172575" cy="5486400"/>
          </a:xfrm>
          <a:prstGeom prst="rect">
            <a:avLst/>
          </a:prstGeom>
        </p:spPr>
      </p:pic>
      <p:grpSp>
        <p:nvGrpSpPr>
          <p:cNvPr id="4" name="Group 3">
            <a:extLst>
              <a:ext uri="{FF2B5EF4-FFF2-40B4-BE49-F238E27FC236}">
                <a16:creationId xmlns:a16="http://schemas.microsoft.com/office/drawing/2014/main" id="{5E150EA8-43AC-4AC2-A6D7-FC2D41AB808A}"/>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DD89E064-ED80-4ED1-B86E-26B950B14F1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2575B39E-D5D6-4C7A-8B8C-363C3A5A641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55858217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Valid DFS: Which DFS are valid?</a:t>
            </a:r>
          </a:p>
        </p:txBody>
      </p:sp>
      <p:pic>
        <p:nvPicPr>
          <p:cNvPr id="3" name="Picture 2">
            <a:extLst>
              <a:ext uri="{FF2B5EF4-FFF2-40B4-BE49-F238E27FC236}">
                <a16:creationId xmlns:a16="http://schemas.microsoft.com/office/drawing/2014/main" id="{60EA5A16-038F-4904-9F61-9C04659F6A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35" t="9570" r="50537" b="25830"/>
          <a:stretch/>
        </p:blipFill>
        <p:spPr bwMode="auto">
          <a:xfrm>
            <a:off x="1607735" y="1989574"/>
            <a:ext cx="2954216" cy="33002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C7C32D-97FD-4C33-93EC-89DE044BF3B5}"/>
              </a:ext>
            </a:extLst>
          </p:cNvPr>
          <p:cNvSpPr txBox="1"/>
          <p:nvPr/>
        </p:nvSpPr>
        <p:spPr>
          <a:xfrm>
            <a:off x="5669783" y="2766702"/>
            <a:ext cx="2529672" cy="1200329"/>
          </a:xfrm>
          <a:prstGeom prst="rect">
            <a:avLst/>
          </a:prstGeom>
          <a:noFill/>
        </p:spPr>
        <p:txBody>
          <a:bodyPr wrap="square">
            <a:spAutoFit/>
          </a:bodyPr>
          <a:lstStyle/>
          <a:p>
            <a:pPr marL="285750" indent="-285750" algn="l">
              <a:buFont typeface="Wingdings" panose="05000000000000000000" pitchFamily="2" charset="2"/>
              <a:buChar char="§"/>
            </a:pPr>
            <a:r>
              <a:rPr lang="pt-BR" b="0" i="0" dirty="0">
                <a:solidFill>
                  <a:schemeClr val="bg1">
                    <a:lumMod val="85000"/>
                  </a:schemeClr>
                </a:solidFill>
                <a:effectLst/>
                <a:latin typeface="Lato Extended"/>
              </a:rPr>
              <a:t>H E C B D G I A F</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C E H B D G I A F </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A F C E H B I G D </a:t>
            </a:r>
          </a:p>
          <a:p>
            <a:pPr marL="285750" indent="-285750" algn="l">
              <a:buFont typeface="Wingdings" panose="05000000000000000000" pitchFamily="2" charset="2"/>
              <a:buChar char="§"/>
            </a:pPr>
            <a:r>
              <a:rPr lang="pt-BR" b="0" i="0" dirty="0">
                <a:solidFill>
                  <a:schemeClr val="bg1">
                    <a:lumMod val="85000"/>
                  </a:schemeClr>
                </a:solidFill>
                <a:effectLst/>
                <a:latin typeface="Lato Extended"/>
              </a:rPr>
              <a:t>D E C B H F A I G </a:t>
            </a:r>
          </a:p>
        </p:txBody>
      </p:sp>
      <p:grpSp>
        <p:nvGrpSpPr>
          <p:cNvPr id="5" name="Group 4">
            <a:extLst>
              <a:ext uri="{FF2B5EF4-FFF2-40B4-BE49-F238E27FC236}">
                <a16:creationId xmlns:a16="http://schemas.microsoft.com/office/drawing/2014/main" id="{403CC349-9789-435E-9611-873838F8B083}"/>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65853464-9893-4207-9D65-16990E1573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D910D72C-379A-4DDA-B600-0466222A2EE2}"/>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7655701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Valid DFS: Which DFS are valid?</a:t>
            </a:r>
          </a:p>
        </p:txBody>
      </p:sp>
      <p:pic>
        <p:nvPicPr>
          <p:cNvPr id="3" name="Picture 2">
            <a:extLst>
              <a:ext uri="{FF2B5EF4-FFF2-40B4-BE49-F238E27FC236}">
                <a16:creationId xmlns:a16="http://schemas.microsoft.com/office/drawing/2014/main" id="{60EA5A16-038F-4904-9F61-9C04659F6A4E}"/>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6935" t="9570" r="50537" b="25830"/>
          <a:stretch/>
        </p:blipFill>
        <p:spPr bwMode="auto">
          <a:xfrm>
            <a:off x="1607735" y="1989574"/>
            <a:ext cx="2954216" cy="3300206"/>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A2C7C32D-97FD-4C33-93EC-89DE044BF3B5}"/>
              </a:ext>
            </a:extLst>
          </p:cNvPr>
          <p:cNvSpPr txBox="1"/>
          <p:nvPr/>
        </p:nvSpPr>
        <p:spPr>
          <a:xfrm>
            <a:off x="5669783" y="2766702"/>
            <a:ext cx="2529672" cy="1200329"/>
          </a:xfrm>
          <a:prstGeom prst="rect">
            <a:avLst/>
          </a:prstGeom>
          <a:noFill/>
        </p:spPr>
        <p:txBody>
          <a:bodyPr wrap="square">
            <a:spAutoFit/>
          </a:bodyPr>
          <a:lstStyle/>
          <a:p>
            <a:pPr marL="285750" indent="-285750" algn="l">
              <a:buFont typeface="Wingdings" panose="05000000000000000000" pitchFamily="2" charset="2"/>
              <a:buChar char="§"/>
            </a:pPr>
            <a:r>
              <a:rPr lang="pt-BR" b="0" i="0" dirty="0">
                <a:solidFill>
                  <a:schemeClr val="bg1">
                    <a:lumMod val="75000"/>
                  </a:schemeClr>
                </a:solidFill>
                <a:effectLst/>
                <a:latin typeface="Lato Extended"/>
              </a:rPr>
              <a:t>H E C B D G I A F</a:t>
            </a:r>
          </a:p>
          <a:p>
            <a:pPr marL="285750" indent="-285750" algn="l">
              <a:buFont typeface="Wingdings" panose="05000000000000000000" pitchFamily="2" charset="2"/>
              <a:buChar char="§"/>
            </a:pPr>
            <a:r>
              <a:rPr lang="pt-BR" b="0" i="0" dirty="0">
                <a:solidFill>
                  <a:srgbClr val="00DA63"/>
                </a:solidFill>
                <a:effectLst/>
                <a:latin typeface="Lato Extended"/>
              </a:rPr>
              <a:t>C E H B D G I A F </a:t>
            </a:r>
          </a:p>
          <a:p>
            <a:pPr marL="285750" indent="-285750" algn="l">
              <a:buFont typeface="Wingdings" panose="05000000000000000000" pitchFamily="2" charset="2"/>
              <a:buChar char="§"/>
            </a:pPr>
            <a:r>
              <a:rPr lang="pt-BR" b="0" i="0" dirty="0">
                <a:solidFill>
                  <a:schemeClr val="bg1">
                    <a:lumMod val="75000"/>
                  </a:schemeClr>
                </a:solidFill>
                <a:effectLst/>
                <a:latin typeface="Lato Extended"/>
              </a:rPr>
              <a:t>A F C E H B I G D </a:t>
            </a:r>
          </a:p>
          <a:p>
            <a:pPr marL="285750" indent="-285750" algn="l">
              <a:buFont typeface="Wingdings" panose="05000000000000000000" pitchFamily="2" charset="2"/>
              <a:buChar char="§"/>
            </a:pPr>
            <a:r>
              <a:rPr lang="pt-BR" b="0" i="0" dirty="0">
                <a:solidFill>
                  <a:srgbClr val="00DA63"/>
                </a:solidFill>
                <a:effectLst/>
                <a:latin typeface="Lato Extended"/>
              </a:rPr>
              <a:t>D E C B H F A I G </a:t>
            </a:r>
          </a:p>
        </p:txBody>
      </p:sp>
      <p:grpSp>
        <p:nvGrpSpPr>
          <p:cNvPr id="5" name="Group 4">
            <a:extLst>
              <a:ext uri="{FF2B5EF4-FFF2-40B4-BE49-F238E27FC236}">
                <a16:creationId xmlns:a16="http://schemas.microsoft.com/office/drawing/2014/main" id="{2602CBD0-4A5A-413C-8669-C7C64087151B}"/>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AB03353C-9449-4332-9BB1-A2618918DBA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FB6F4FA6-ED2D-42D0-AE21-B41E317CA07E}"/>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455272913"/>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BFS Pseudocode</a:t>
            </a:r>
          </a:p>
        </p:txBody>
      </p:sp>
      <p:sp>
        <p:nvSpPr>
          <p:cNvPr id="7" name="TextBox 6">
            <a:extLst>
              <a:ext uri="{FF2B5EF4-FFF2-40B4-BE49-F238E27FC236}">
                <a16:creationId xmlns:a16="http://schemas.microsoft.com/office/drawing/2014/main" id="{9AA7BC40-3096-435E-AEF8-D7BA1F0B531E}"/>
              </a:ext>
            </a:extLst>
          </p:cNvPr>
          <p:cNvSpPr txBox="1"/>
          <p:nvPr/>
        </p:nvSpPr>
        <p:spPr>
          <a:xfrm>
            <a:off x="1027443" y="1597578"/>
            <a:ext cx="9854921" cy="1200329"/>
          </a:xfrm>
          <a:prstGeom prst="rect">
            <a:avLst/>
          </a:prstGeom>
          <a:noFill/>
        </p:spPr>
        <p:txBody>
          <a:bodyPr wrap="square">
            <a:spAutoFit/>
          </a:bodyPr>
          <a:lstStyle/>
          <a:p>
            <a:pPr marL="285750" indent="-285750" algn="l">
              <a:buFont typeface="Wingdings" panose="05000000000000000000" pitchFamily="2" charset="2"/>
              <a:buChar char="§"/>
            </a:pPr>
            <a:r>
              <a:rPr lang="en-US" b="0" i="0" dirty="0">
                <a:solidFill>
                  <a:srgbClr val="0081E2"/>
                </a:solidFill>
                <a:effectLst/>
                <a:latin typeface="Consolas" panose="020B0609020204030204" pitchFamily="49" charset="0"/>
              </a:rPr>
              <a:t>Write pseudocode/code for implementing the </a:t>
            </a:r>
            <a:r>
              <a:rPr lang="en-US" b="1" i="0" dirty="0">
                <a:solidFill>
                  <a:schemeClr val="accent2"/>
                </a:solidFill>
                <a:effectLst/>
                <a:latin typeface="Consolas" panose="020B0609020204030204" pitchFamily="49" charset="0"/>
              </a:rPr>
              <a:t>Breadth First Search </a:t>
            </a:r>
            <a:r>
              <a:rPr lang="en-US" b="1" i="0" dirty="0">
                <a:solidFill>
                  <a:srgbClr val="0081E2"/>
                </a:solidFill>
                <a:effectLst/>
                <a:latin typeface="Consolas" panose="020B0609020204030204" pitchFamily="49" charset="0"/>
              </a:rPr>
              <a:t>Algorithm</a:t>
            </a:r>
            <a:r>
              <a:rPr lang="en-US" b="0" i="0" dirty="0">
                <a:solidFill>
                  <a:srgbClr val="0081E2"/>
                </a:solidFill>
                <a:effectLst/>
                <a:latin typeface="Consolas" panose="020B0609020204030204" pitchFamily="49" charset="0"/>
              </a:rPr>
              <a:t> of a graph, G that takes a source vertex S as input. (8).</a:t>
            </a:r>
          </a:p>
          <a:p>
            <a:pPr marL="285750" indent="-285750" algn="l">
              <a:buFont typeface="Wingdings" panose="05000000000000000000" pitchFamily="2" charset="2"/>
              <a:buChar char="§"/>
            </a:pPr>
            <a:endParaRPr lang="en-US" b="0" i="0" dirty="0">
              <a:solidFill>
                <a:srgbClr val="0081E2"/>
              </a:solidFill>
              <a:effectLst/>
              <a:latin typeface="Consolas" panose="020B0609020204030204" pitchFamily="49" charset="0"/>
            </a:endParaRPr>
          </a:p>
          <a:p>
            <a:pPr marL="285750" indent="-285750" algn="l">
              <a:buFont typeface="Wingdings" panose="05000000000000000000" pitchFamily="2" charset="2"/>
              <a:buChar char="§"/>
            </a:pPr>
            <a:r>
              <a:rPr lang="en-US" b="0" i="0" dirty="0">
                <a:solidFill>
                  <a:srgbClr val="0081E2"/>
                </a:solidFill>
                <a:effectLst/>
                <a:latin typeface="Consolas" panose="020B0609020204030204" pitchFamily="49" charset="0"/>
              </a:rPr>
              <a:t>Also, state the Big O complexity of the traversal in the worst case (2).</a:t>
            </a:r>
          </a:p>
        </p:txBody>
      </p:sp>
      <p:grpSp>
        <p:nvGrpSpPr>
          <p:cNvPr id="4" name="Group 3">
            <a:extLst>
              <a:ext uri="{FF2B5EF4-FFF2-40B4-BE49-F238E27FC236}">
                <a16:creationId xmlns:a16="http://schemas.microsoft.com/office/drawing/2014/main" id="{294C58AE-50BD-43D2-8252-6516E11FC96F}"/>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4A757C9C-9672-401F-A525-A2BDC7C0A1D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782B9A84-9776-4A11-AFF5-B7FCB6A864E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958285015"/>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              BFS          vs          DFS</a:t>
            </a:r>
          </a:p>
        </p:txBody>
      </p:sp>
      <p:graphicFrame>
        <p:nvGraphicFramePr>
          <p:cNvPr id="21" name="Table 20">
            <a:extLst>
              <a:ext uri="{FF2B5EF4-FFF2-40B4-BE49-F238E27FC236}">
                <a16:creationId xmlns:a16="http://schemas.microsoft.com/office/drawing/2014/main" id="{F952157E-6DA3-4E16-BB71-67EC49361944}"/>
              </a:ext>
            </a:extLst>
          </p:cNvPr>
          <p:cNvGraphicFramePr>
            <a:graphicFrameLocks noGrp="1"/>
          </p:cNvGraphicFramePr>
          <p:nvPr/>
        </p:nvGraphicFramePr>
        <p:xfrm>
          <a:off x="6837780" y="1690688"/>
          <a:ext cx="378179" cy="4421823"/>
        </p:xfrm>
        <a:graphic>
          <a:graphicData uri="http://schemas.openxmlformats.org/drawingml/2006/table">
            <a:tbl>
              <a:tblPr>
                <a:tableStyleId>{5C22544A-7EE6-4342-B048-85BDC9FD1C3A}</a:tableStyleId>
              </a:tblPr>
              <a:tblGrid>
                <a:gridCol w="37817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1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23</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22" name="Table 21">
            <a:extLst>
              <a:ext uri="{FF2B5EF4-FFF2-40B4-BE49-F238E27FC236}">
                <a16:creationId xmlns:a16="http://schemas.microsoft.com/office/drawing/2014/main" id="{462CB2C6-C06F-43D6-B68B-6659CE23EBC2}"/>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182292465"/>
              </p:ext>
            </p:extLst>
          </p:nvPr>
        </p:nvGraphicFramePr>
        <p:xfrm>
          <a:off x="7215957" y="1690688"/>
          <a:ext cx="3998003" cy="4421823"/>
        </p:xfrm>
        <a:graphic>
          <a:graphicData uri="http://schemas.openxmlformats.org/drawingml/2006/table">
            <a:tbl>
              <a:tblPr>
                <a:solidFill>
                  <a:srgbClr val="000000"/>
                </a:solidFill>
                <a:tableStyleId>{5C22544A-7EE6-4342-B048-85BDC9FD1C3A}</a:tableStyleId>
              </a:tblPr>
              <a:tblGrid>
                <a:gridCol w="3998003">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DA63"/>
                          </a:solidFill>
                          <a:effectLst/>
                          <a:latin typeface="Consolas" panose="020B0609020204030204" pitchFamily="49" charset="0"/>
                          <a:ea typeface="+mn-ea"/>
                          <a:cs typeface="+mn-cs"/>
                        </a:rPr>
                        <a:t>string source = "A";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std::set&lt;string&gt; visited;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std::stack&lt;string&gt; s;</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visited.insert</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s.push</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chemeClr val="bg1"/>
                          </a:solidFill>
                          <a:effectLst/>
                          <a:latin typeface="Consolas" panose="020B0609020204030204" pitchFamily="49" charset="0"/>
                          <a:ea typeface="+mn-ea"/>
                          <a:cs typeface="+mn-cs"/>
                        </a:rPr>
                        <a:t>cout</a:t>
                      </a:r>
                      <a:r>
                        <a:rPr lang="en-US" sz="1100" kern="1200" baseline="0" dirty="0">
                          <a:solidFill>
                            <a:schemeClr val="bg1"/>
                          </a:solidFill>
                          <a:effectLst/>
                          <a:latin typeface="Consolas" panose="020B0609020204030204" pitchFamily="49" charset="0"/>
                          <a:ea typeface="+mn-ea"/>
                          <a:cs typeface="+mn-cs"/>
                        </a:rPr>
                        <a:t>&lt;&lt;“DFS: ";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B0F0"/>
                          </a:solidFill>
                          <a:effectLst/>
                          <a:latin typeface="Consolas" panose="020B0609020204030204" pitchFamily="49" charset="0"/>
                          <a:ea typeface="+mn-ea"/>
                          <a:cs typeface="+mn-cs"/>
                        </a:rPr>
                        <a:t>while(!</a:t>
                      </a:r>
                      <a:r>
                        <a:rPr lang="en-US" sz="1100" kern="1200" baseline="0" dirty="0" err="1">
                          <a:solidFill>
                            <a:srgbClr val="00B0F0"/>
                          </a:solidFill>
                          <a:effectLst/>
                          <a:latin typeface="Consolas" panose="020B0609020204030204" pitchFamily="49" charset="0"/>
                          <a:ea typeface="+mn-ea"/>
                          <a:cs typeface="+mn-cs"/>
                        </a:rPr>
                        <a:t>q.empty</a:t>
                      </a:r>
                      <a:r>
                        <a:rPr lang="en-US" sz="1100" kern="1200" baseline="0" dirty="0">
                          <a:solidFill>
                            <a:srgbClr val="00B0F0"/>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F7FA82"/>
                          </a:solidFill>
                          <a:effectLst/>
                          <a:latin typeface="Consolas" panose="020B0609020204030204" pitchFamily="49" charset="0"/>
                          <a:ea typeface="+mn-ea"/>
                          <a:cs typeface="+mn-cs"/>
                        </a:rPr>
                        <a:t>string u = </a:t>
                      </a:r>
                      <a:r>
                        <a:rPr lang="en-US" sz="1100" kern="1200" baseline="0" dirty="0" err="1">
                          <a:solidFill>
                            <a:srgbClr val="F7FA82"/>
                          </a:solidFill>
                          <a:effectLst/>
                          <a:latin typeface="Consolas" panose="020B0609020204030204" pitchFamily="49" charset="0"/>
                          <a:ea typeface="+mn-ea"/>
                          <a:cs typeface="+mn-cs"/>
                        </a:rPr>
                        <a:t>s.top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cout</a:t>
                      </a:r>
                      <a:r>
                        <a:rPr lang="en-US" sz="1100" kern="1200" baseline="0" dirty="0">
                          <a:solidFill>
                            <a:srgbClr val="F7FA82"/>
                          </a:solidFill>
                          <a:effectLst/>
                          <a:latin typeface="Consolas" panose="020B0609020204030204" pitchFamily="49" charset="0"/>
                          <a:ea typeface="+mn-ea"/>
                          <a:cs typeface="+mn-cs"/>
                        </a:rPr>
                        <a:t> &lt;&lt; 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s.pop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vector&lt;string&gt; neighbors = graph[u];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for(string v: neighbors)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if(</a:t>
                      </a:r>
                      <a:r>
                        <a:rPr lang="en-US" sz="1100" kern="1200" baseline="0" dirty="0" err="1">
                          <a:solidFill>
                            <a:srgbClr val="0081E2"/>
                          </a:solidFill>
                          <a:effectLst/>
                          <a:latin typeface="Consolas" panose="020B0609020204030204" pitchFamily="49" charset="0"/>
                          <a:ea typeface="+mn-ea"/>
                          <a:cs typeface="+mn-cs"/>
                        </a:rPr>
                        <a:t>visited.count</a:t>
                      </a:r>
                      <a:r>
                        <a:rPr lang="en-US" sz="1100" kern="1200" baseline="0" dirty="0">
                          <a:solidFill>
                            <a:srgbClr val="0081E2"/>
                          </a:solidFill>
                          <a:effectLst/>
                          <a:latin typeface="Consolas" panose="020B0609020204030204" pitchFamily="49" charset="0"/>
                          <a:ea typeface="+mn-ea"/>
                          <a:cs typeface="+mn-cs"/>
                        </a:rPr>
                        <a:t>(v)==0)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a:t>
                      </a:r>
                      <a:r>
                        <a:rPr lang="en-US" sz="11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visited.insert</a:t>
                      </a:r>
                      <a:r>
                        <a:rPr lang="en-US" sz="1100" kern="1200" baseline="0" dirty="0">
                          <a:solidFill>
                            <a:srgbClr val="FF9393"/>
                          </a:solidFill>
                          <a:effectLst/>
                          <a:latin typeface="Consolas" panose="020B0609020204030204" pitchFamily="49" charset="0"/>
                          <a:ea typeface="+mn-ea"/>
                          <a:cs typeface="+mn-cs"/>
                        </a:rPr>
                        <a:t>(v);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s.push</a:t>
                      </a:r>
                      <a:r>
                        <a:rPr lang="en-US" sz="1100" kern="1200" baseline="0" dirty="0">
                          <a:solidFill>
                            <a:srgbClr val="FF9393"/>
                          </a:solidFill>
                          <a:effectLst/>
                          <a:latin typeface="Consolas" panose="020B0609020204030204" pitchFamily="49" charset="0"/>
                          <a:ea typeface="+mn-ea"/>
                          <a:cs typeface="+mn-cs"/>
                        </a:rPr>
                        <a:t>(v);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graphicFrame>
        <p:nvGraphicFramePr>
          <p:cNvPr id="8" name="Table 7">
            <a:extLst>
              <a:ext uri="{FF2B5EF4-FFF2-40B4-BE49-F238E27FC236}">
                <a16:creationId xmlns:a16="http://schemas.microsoft.com/office/drawing/2014/main" id="{B22B6C1F-BA29-402D-85C0-48D7AFBC5041}"/>
              </a:ext>
            </a:extLst>
          </p:cNvPr>
          <p:cNvGraphicFramePr>
            <a:graphicFrameLocks noGrp="1"/>
          </p:cNvGraphicFramePr>
          <p:nvPr/>
        </p:nvGraphicFramePr>
        <p:xfrm>
          <a:off x="1513504" y="1687592"/>
          <a:ext cx="378179" cy="4421823"/>
        </p:xfrm>
        <a:graphic>
          <a:graphicData uri="http://schemas.openxmlformats.org/drawingml/2006/table">
            <a:tbl>
              <a:tblPr>
                <a:tableStyleId>{5C22544A-7EE6-4342-B048-85BDC9FD1C3A}</a:tableStyleId>
              </a:tblPr>
              <a:tblGrid>
                <a:gridCol w="378179">
                  <a:extLst>
                    <a:ext uri="{9D8B030D-6E8A-4147-A177-3AD203B41FA5}">
                      <a16:colId xmlns:a16="http://schemas.microsoft.com/office/drawing/2014/main" val="2652359085"/>
                    </a:ext>
                  </a:extLst>
                </a:gridCol>
              </a:tblGrid>
              <a:tr h="1199813">
                <a:tc>
                  <a:txBody>
                    <a:bodyPr/>
                    <a:lstStyle/>
                    <a:p>
                      <a:pPr marL="0" marR="0" algn="ctr">
                        <a:lnSpc>
                          <a:spcPct val="115000"/>
                        </a:lnSpc>
                        <a:spcBef>
                          <a:spcPts val="0"/>
                        </a:spcBef>
                        <a:spcAft>
                          <a:spcPts val="0"/>
                        </a:spcAft>
                        <a:tabLst>
                          <a:tab pos="571500" algn="l"/>
                        </a:tabLst>
                      </a:pPr>
                      <a:r>
                        <a:rPr lang="en-US" sz="1100" baseline="0" dirty="0">
                          <a:solidFill>
                            <a:schemeClr val="bg1"/>
                          </a:solidFill>
                          <a:effectLst/>
                          <a:latin typeface="Consolas" panose="020B0609020204030204" pitchFamily="49" charset="0"/>
                        </a:rPr>
                        <a:t>01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09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13</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14</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15</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16</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17</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18</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19</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20</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21</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22</a:t>
                      </a:r>
                    </a:p>
                    <a:p>
                      <a:pPr marL="0" marR="0" algn="ctr">
                        <a:lnSpc>
                          <a:spcPct val="115000"/>
                        </a:lnSpc>
                        <a:spcBef>
                          <a:spcPts val="0"/>
                        </a:spcBef>
                        <a:spcAft>
                          <a:spcPts val="0"/>
                        </a:spcAft>
                      </a:pPr>
                      <a:r>
                        <a:rPr lang="en-US" sz="1100" baseline="0" dirty="0">
                          <a:solidFill>
                            <a:schemeClr val="bg1"/>
                          </a:solidFill>
                          <a:effectLst/>
                          <a:latin typeface="Consolas" panose="020B0609020204030204" pitchFamily="49" charset="0"/>
                        </a:rPr>
                        <a:t>23</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solidFill>
                      <a:schemeClr val="tx1"/>
                    </a:solidFill>
                  </a:tcPr>
                </a:tc>
                <a:extLst>
                  <a:ext uri="{0D108BD9-81ED-4DB2-BD59-A6C34878D82A}">
                    <a16:rowId xmlns:a16="http://schemas.microsoft.com/office/drawing/2014/main" val="1362061028"/>
                  </a:ext>
                </a:extLst>
              </a:tr>
            </a:tbl>
          </a:graphicData>
        </a:graphic>
      </p:graphicFrame>
      <p:graphicFrame>
        <p:nvGraphicFramePr>
          <p:cNvPr id="9" name="Table 8">
            <a:extLst>
              <a:ext uri="{FF2B5EF4-FFF2-40B4-BE49-F238E27FC236}">
                <a16:creationId xmlns:a16="http://schemas.microsoft.com/office/drawing/2014/main" id="{16788F24-DDB6-4257-9DCF-A761FB33361E}"/>
              </a:ext>
              <a:ext uri="{C183D7F6-B498-43B3-948B-1728B52AA6E4}">
                <adec:decorative xmlns:adec="http://schemas.microsoft.com/office/drawing/2017/decorative" val="1"/>
              </a:ext>
            </a:extLst>
          </p:cNvPr>
          <p:cNvGraphicFramePr>
            <a:graphicFrameLocks noGrp="1"/>
          </p:cNvGraphicFramePr>
          <p:nvPr>
            <p:extLst>
              <p:ext uri="{D42A27DB-BD31-4B8C-83A1-F6EECF244321}">
                <p14:modId xmlns:p14="http://schemas.microsoft.com/office/powerpoint/2010/main" val="2895226714"/>
              </p:ext>
            </p:extLst>
          </p:nvPr>
        </p:nvGraphicFramePr>
        <p:xfrm>
          <a:off x="1891682" y="1687592"/>
          <a:ext cx="3969344" cy="4421823"/>
        </p:xfrm>
        <a:graphic>
          <a:graphicData uri="http://schemas.openxmlformats.org/drawingml/2006/table">
            <a:tbl>
              <a:tblPr>
                <a:solidFill>
                  <a:srgbClr val="000000"/>
                </a:solidFill>
                <a:tableStyleId>{5C22544A-7EE6-4342-B048-85BDC9FD1C3A}</a:tableStyleId>
              </a:tblPr>
              <a:tblGrid>
                <a:gridCol w="3969344">
                  <a:extLst>
                    <a:ext uri="{9D8B030D-6E8A-4147-A177-3AD203B41FA5}">
                      <a16:colId xmlns:a16="http://schemas.microsoft.com/office/drawing/2014/main" val="3829240360"/>
                    </a:ext>
                  </a:extLst>
                </a:gridCol>
              </a:tblGrid>
              <a:tr h="157979">
                <a:tc>
                  <a:txBody>
                    <a:bodyPr/>
                    <a:lstStyle/>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DA63"/>
                          </a:solidFill>
                          <a:effectLst/>
                          <a:latin typeface="Consolas" panose="020B0609020204030204" pitchFamily="49" charset="0"/>
                          <a:ea typeface="+mn-ea"/>
                          <a:cs typeface="+mn-cs"/>
                        </a:rPr>
                        <a:t>string source = "A";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std::set&lt;string&gt; visited;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std::queue&lt;string&gt; q;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visited.insert</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00DA63"/>
                          </a:solidFill>
                          <a:effectLst/>
                          <a:latin typeface="Consolas" panose="020B0609020204030204" pitchFamily="49" charset="0"/>
                          <a:ea typeface="+mn-ea"/>
                          <a:cs typeface="+mn-cs"/>
                        </a:rPr>
                        <a:t>q.push</a:t>
                      </a:r>
                      <a:r>
                        <a:rPr lang="en-US" sz="1100" kern="1200" baseline="0" dirty="0">
                          <a:solidFill>
                            <a:srgbClr val="00DA63"/>
                          </a:solidFill>
                          <a:effectLst/>
                          <a:latin typeface="Consolas" panose="020B0609020204030204" pitchFamily="49" charset="0"/>
                          <a:ea typeface="+mn-ea"/>
                          <a:cs typeface="+mn-cs"/>
                        </a:rPr>
                        <a:t>(source);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chemeClr val="bg1"/>
                          </a:solidFill>
                          <a:effectLst/>
                          <a:latin typeface="Consolas" panose="020B0609020204030204" pitchFamily="49" charset="0"/>
                          <a:ea typeface="+mn-ea"/>
                          <a:cs typeface="+mn-cs"/>
                        </a:rPr>
                        <a:t>cout</a:t>
                      </a:r>
                      <a:r>
                        <a:rPr lang="en-US" sz="1100" kern="1200" baseline="0" dirty="0">
                          <a:solidFill>
                            <a:schemeClr val="bg1"/>
                          </a:solidFill>
                          <a:effectLst/>
                          <a:latin typeface="Consolas" panose="020B0609020204030204" pitchFamily="49" charset="0"/>
                          <a:ea typeface="+mn-ea"/>
                          <a:cs typeface="+mn-cs"/>
                        </a:rPr>
                        <a:t>&lt;&lt;"BFS: ";        </a:t>
                      </a:r>
                    </a:p>
                    <a:p>
                      <a:pPr marL="0" marR="0" lvl="0" indent="0" algn="just" defTabSz="914400" rtl="0" eaLnBrk="1" fontAlgn="auto" latinLnBrk="0" hangingPunct="1">
                        <a:lnSpc>
                          <a:spcPct val="115000"/>
                        </a:lnSpc>
                        <a:spcBef>
                          <a:spcPts val="0"/>
                        </a:spcBef>
                        <a:spcAft>
                          <a:spcPts val="0"/>
                        </a:spcAft>
                        <a:buClrTx/>
                        <a:buSzTx/>
                        <a:buFontTx/>
                        <a:buNone/>
                        <a:tabLst/>
                        <a:defRPr/>
                      </a:pPr>
                      <a:endParaRPr lang="en-US" sz="1100" kern="1200" baseline="0" dirty="0">
                        <a:solidFill>
                          <a:schemeClr val="bg1"/>
                        </a:solidFill>
                        <a:effectLst/>
                        <a:latin typeface="Consolas" panose="020B0609020204030204" pitchFamily="49" charset="0"/>
                        <a:ea typeface="+mn-ea"/>
                        <a:cs typeface="+mn-cs"/>
                      </a:endParaRP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B0F0"/>
                          </a:solidFill>
                          <a:effectLst/>
                          <a:latin typeface="Consolas" panose="020B0609020204030204" pitchFamily="49" charset="0"/>
                          <a:ea typeface="+mn-ea"/>
                          <a:cs typeface="+mn-cs"/>
                        </a:rPr>
                        <a:t>while(!</a:t>
                      </a:r>
                      <a:r>
                        <a:rPr lang="en-US" sz="1100" kern="1200" baseline="0" dirty="0" err="1">
                          <a:solidFill>
                            <a:srgbClr val="00B0F0"/>
                          </a:solidFill>
                          <a:effectLst/>
                          <a:latin typeface="Consolas" panose="020B0609020204030204" pitchFamily="49" charset="0"/>
                          <a:ea typeface="+mn-ea"/>
                          <a:cs typeface="+mn-cs"/>
                        </a:rPr>
                        <a:t>q.empty</a:t>
                      </a:r>
                      <a:r>
                        <a:rPr lang="en-US" sz="1100" kern="1200" baseline="0" dirty="0">
                          <a:solidFill>
                            <a:srgbClr val="00B0F0"/>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F7FA82"/>
                          </a:solidFill>
                          <a:effectLst/>
                          <a:latin typeface="Consolas" panose="020B0609020204030204" pitchFamily="49" charset="0"/>
                          <a:ea typeface="+mn-ea"/>
                          <a:cs typeface="+mn-cs"/>
                        </a:rPr>
                        <a:t>string u = </a:t>
                      </a:r>
                      <a:r>
                        <a:rPr lang="en-US" sz="1100" kern="1200" baseline="0" dirty="0" err="1">
                          <a:solidFill>
                            <a:srgbClr val="F7FA82"/>
                          </a:solidFill>
                          <a:effectLst/>
                          <a:latin typeface="Consolas" panose="020B0609020204030204" pitchFamily="49" charset="0"/>
                          <a:ea typeface="+mn-ea"/>
                          <a:cs typeface="+mn-cs"/>
                        </a:rPr>
                        <a:t>q.front</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cout</a:t>
                      </a:r>
                      <a:r>
                        <a:rPr lang="en-US" sz="1100" kern="1200" baseline="0" dirty="0">
                          <a:solidFill>
                            <a:srgbClr val="F7FA82"/>
                          </a:solidFill>
                          <a:effectLst/>
                          <a:latin typeface="Consolas" panose="020B0609020204030204" pitchFamily="49" charset="0"/>
                          <a:ea typeface="+mn-ea"/>
                          <a:cs typeface="+mn-cs"/>
                        </a:rPr>
                        <a:t> &lt;&lt; 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7FA82"/>
                          </a:solidFill>
                          <a:effectLst/>
                          <a:latin typeface="Consolas" panose="020B0609020204030204" pitchFamily="49" charset="0"/>
                          <a:ea typeface="+mn-ea"/>
                          <a:cs typeface="+mn-cs"/>
                        </a:rPr>
                        <a:t>q.pop</a:t>
                      </a:r>
                      <a:r>
                        <a:rPr lang="en-US" sz="1100" kern="1200" baseline="0" dirty="0">
                          <a:solidFill>
                            <a:srgbClr val="F7FA82"/>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vector&lt;string&gt; neighbors = graph[u];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for(string v: neighbors)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if(</a:t>
                      </a:r>
                      <a:r>
                        <a:rPr lang="en-US" sz="1100" kern="1200" baseline="0" dirty="0" err="1">
                          <a:solidFill>
                            <a:srgbClr val="0081E2"/>
                          </a:solidFill>
                          <a:effectLst/>
                          <a:latin typeface="Consolas" panose="020B0609020204030204" pitchFamily="49" charset="0"/>
                          <a:ea typeface="+mn-ea"/>
                          <a:cs typeface="+mn-cs"/>
                        </a:rPr>
                        <a:t>visited.count</a:t>
                      </a:r>
                      <a:r>
                        <a:rPr lang="en-US" sz="1100" kern="1200" baseline="0" dirty="0">
                          <a:solidFill>
                            <a:srgbClr val="0081E2"/>
                          </a:solidFill>
                          <a:effectLst/>
                          <a:latin typeface="Consolas" panose="020B0609020204030204" pitchFamily="49" charset="0"/>
                          <a:ea typeface="+mn-ea"/>
                          <a:cs typeface="+mn-cs"/>
                        </a:rPr>
                        <a:t>(v)==0)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a:t>
                      </a:r>
                      <a:r>
                        <a:rPr lang="en-US" sz="1100" kern="1200" baseline="0" dirty="0">
                          <a:solidFill>
                            <a:schemeClr val="bg1"/>
                          </a:solidFill>
                          <a:effectLst/>
                          <a:latin typeface="Consolas" panose="020B0609020204030204" pitchFamily="49" charset="0"/>
                          <a:ea typeface="+mn-ea"/>
                          <a:cs typeface="+mn-cs"/>
                        </a:rPr>
                        <a:t>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visited.insert</a:t>
                      </a:r>
                      <a:r>
                        <a:rPr lang="en-US" sz="1100" kern="1200" baseline="0" dirty="0">
                          <a:solidFill>
                            <a:srgbClr val="FF9393"/>
                          </a:solidFill>
                          <a:effectLst/>
                          <a:latin typeface="Consolas" panose="020B0609020204030204" pitchFamily="49" charset="0"/>
                          <a:ea typeface="+mn-ea"/>
                          <a:cs typeface="+mn-cs"/>
                        </a:rPr>
                        <a:t>(v);                </a:t>
                      </a:r>
                    </a:p>
                    <a:p>
                      <a:pPr marL="1371600" marR="0" lvl="3"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err="1">
                          <a:solidFill>
                            <a:srgbClr val="FF9393"/>
                          </a:solidFill>
                          <a:effectLst/>
                          <a:latin typeface="Consolas" panose="020B0609020204030204" pitchFamily="49" charset="0"/>
                          <a:ea typeface="+mn-ea"/>
                          <a:cs typeface="+mn-cs"/>
                        </a:rPr>
                        <a:t>q.push</a:t>
                      </a:r>
                      <a:r>
                        <a:rPr lang="en-US" sz="1100" kern="1200" baseline="0" dirty="0">
                          <a:solidFill>
                            <a:srgbClr val="FF9393"/>
                          </a:solidFill>
                          <a:effectLst/>
                          <a:latin typeface="Consolas" panose="020B0609020204030204" pitchFamily="49" charset="0"/>
                          <a:ea typeface="+mn-ea"/>
                          <a:cs typeface="+mn-cs"/>
                        </a:rPr>
                        <a:t>(v);           </a:t>
                      </a:r>
                    </a:p>
                    <a:p>
                      <a:pPr marL="914400" marR="0" lvl="2"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0081E2"/>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457200" marR="0" lvl="1"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rgbClr val="EB6E19"/>
                          </a:solidFill>
                          <a:effectLst/>
                          <a:latin typeface="Consolas" panose="020B0609020204030204" pitchFamily="49" charset="0"/>
                          <a:ea typeface="+mn-ea"/>
                          <a:cs typeface="+mn-cs"/>
                        </a:rPr>
                        <a:t>} </a:t>
                      </a:r>
                      <a:r>
                        <a:rPr lang="en-US" sz="1100" kern="1200" baseline="0" dirty="0">
                          <a:solidFill>
                            <a:schemeClr val="bg1"/>
                          </a:solidFill>
                          <a:effectLst/>
                          <a:latin typeface="Consolas" panose="020B0609020204030204" pitchFamily="49" charset="0"/>
                          <a:ea typeface="+mn-ea"/>
                          <a:cs typeface="+mn-cs"/>
                        </a:rPr>
                        <a:t>   </a:t>
                      </a:r>
                    </a:p>
                    <a:p>
                      <a:pPr marL="0" marR="0" lvl="0" indent="0" algn="just" defTabSz="914400" rtl="0" eaLnBrk="1" fontAlgn="auto" latinLnBrk="0" hangingPunct="1">
                        <a:lnSpc>
                          <a:spcPct val="115000"/>
                        </a:lnSpc>
                        <a:spcBef>
                          <a:spcPts val="0"/>
                        </a:spcBef>
                        <a:spcAft>
                          <a:spcPts val="0"/>
                        </a:spcAft>
                        <a:buClrTx/>
                        <a:buSzTx/>
                        <a:buFontTx/>
                        <a:buNone/>
                        <a:tabLst/>
                        <a:defRPr/>
                      </a:pPr>
                      <a:r>
                        <a:rPr lang="en-US" sz="1100" kern="1200" baseline="0" dirty="0">
                          <a:solidFill>
                            <a:schemeClr val="bg1"/>
                          </a:solidFill>
                          <a:effectLst/>
                          <a:latin typeface="Consolas" panose="020B0609020204030204" pitchFamily="49" charset="0"/>
                          <a:ea typeface="+mn-ea"/>
                          <a:cs typeface="+mn-cs"/>
                        </a:rPr>
                        <a:t>}</a:t>
                      </a:r>
                    </a:p>
                  </a:txBody>
                  <a:tcPr marL="68580" marR="68580" marT="0" marB="0">
                    <a:lnL w="12700" cap="flat" cmpd="sng" algn="ctr">
                      <a:solidFill>
                        <a:srgbClr val="1199FF"/>
                      </a:solidFill>
                      <a:prstDash val="solid"/>
                      <a:round/>
                      <a:headEnd type="none" w="med" len="med"/>
                      <a:tailEnd type="none" w="med" len="med"/>
                    </a:lnL>
                    <a:lnR w="12700" cap="flat" cmpd="sng" algn="ctr">
                      <a:solidFill>
                        <a:srgbClr val="1199FF"/>
                      </a:solidFill>
                      <a:prstDash val="solid"/>
                      <a:round/>
                      <a:headEnd type="none" w="med" len="med"/>
                      <a:tailEnd type="none" w="med" len="med"/>
                    </a:lnR>
                    <a:lnT w="12700" cap="flat" cmpd="sng" algn="ctr">
                      <a:solidFill>
                        <a:srgbClr val="1199FF"/>
                      </a:solidFill>
                      <a:prstDash val="solid"/>
                      <a:round/>
                      <a:headEnd type="none" w="med" len="med"/>
                      <a:tailEnd type="none" w="med" len="med"/>
                    </a:lnT>
                    <a:lnB w="12700" cap="flat" cmpd="sng" algn="ctr">
                      <a:solidFill>
                        <a:srgbClr val="1199FF"/>
                      </a:solidFill>
                      <a:prstDash val="solid"/>
                      <a:round/>
                      <a:headEnd type="none" w="med" len="med"/>
                      <a:tailEnd type="none" w="med" len="med"/>
                    </a:lnB>
                    <a:lnTlToBr w="12700" cmpd="sng">
                      <a:noFill/>
                      <a:prstDash val="solid"/>
                    </a:lnTlToBr>
                    <a:lnBlToTr w="12700" cmpd="sng">
                      <a:noFill/>
                      <a:prstDash val="solid"/>
                    </a:lnBlToTr>
                    <a:solidFill>
                      <a:schemeClr val="tx1"/>
                    </a:solidFill>
                  </a:tcPr>
                </a:tc>
                <a:extLst>
                  <a:ext uri="{0D108BD9-81ED-4DB2-BD59-A6C34878D82A}">
                    <a16:rowId xmlns:a16="http://schemas.microsoft.com/office/drawing/2014/main" val="1362061028"/>
                  </a:ext>
                </a:extLst>
              </a:tr>
            </a:tbl>
          </a:graphicData>
        </a:graphic>
      </p:graphicFrame>
      <p:sp>
        <p:nvSpPr>
          <p:cNvPr id="10" name="TextBox 9">
            <a:extLst>
              <a:ext uri="{FF2B5EF4-FFF2-40B4-BE49-F238E27FC236}">
                <a16:creationId xmlns:a16="http://schemas.microsoft.com/office/drawing/2014/main" id="{AEFFE343-9CA6-4D34-BAC5-0FC2B963EB11}"/>
              </a:ext>
            </a:extLst>
          </p:cNvPr>
          <p:cNvSpPr txBox="1"/>
          <p:nvPr/>
        </p:nvSpPr>
        <p:spPr>
          <a:xfrm>
            <a:off x="4119825" y="6308209"/>
            <a:ext cx="4286932" cy="369332"/>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DA63"/>
                </a:solidFill>
                <a:effectLst/>
                <a:uLnTx/>
                <a:uFillTx/>
                <a:latin typeface="Consolas" panose="020B0609020204030204" pitchFamily="49" charset="0"/>
                <a:ea typeface="+mn-ea"/>
                <a:cs typeface="+mn-cs"/>
              </a:rPr>
              <a:t>Theoretical Complexity: O(V+E)</a:t>
            </a:r>
          </a:p>
        </p:txBody>
      </p:sp>
      <p:grpSp>
        <p:nvGrpSpPr>
          <p:cNvPr id="11" name="Group 10">
            <a:extLst>
              <a:ext uri="{FF2B5EF4-FFF2-40B4-BE49-F238E27FC236}">
                <a16:creationId xmlns:a16="http://schemas.microsoft.com/office/drawing/2014/main" id="{00E7E177-EB11-45DD-B384-CCB80265EFBD}"/>
              </a:ext>
            </a:extLst>
          </p:cNvPr>
          <p:cNvGrpSpPr/>
          <p:nvPr/>
        </p:nvGrpSpPr>
        <p:grpSpPr>
          <a:xfrm>
            <a:off x="11317255" y="5989103"/>
            <a:ext cx="841781" cy="748032"/>
            <a:chOff x="11337354" y="6025684"/>
            <a:chExt cx="841781" cy="748032"/>
          </a:xfrm>
        </p:grpSpPr>
        <p:pic>
          <p:nvPicPr>
            <p:cNvPr id="12" name="Picture 11">
              <a:extLst>
                <a:ext uri="{FF2B5EF4-FFF2-40B4-BE49-F238E27FC236}">
                  <a16:creationId xmlns:a16="http://schemas.microsoft.com/office/drawing/2014/main" id="{CD6667DB-D03C-4CC7-8A13-0ECAA636CC9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3" name="Picture 12" descr="Logo COP3530">
              <a:extLst>
                <a:ext uri="{FF2B5EF4-FFF2-40B4-BE49-F238E27FC236}">
                  <a16:creationId xmlns:a16="http://schemas.microsoft.com/office/drawing/2014/main" id="{D1AA8295-800F-4DE4-9524-03871FA05AA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212349265"/>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Graph Algorithm Mix n Match</a:t>
            </a:r>
          </a:p>
        </p:txBody>
      </p:sp>
      <p:sp>
        <p:nvSpPr>
          <p:cNvPr id="11" name="Content Placeholder 1">
            <a:extLst>
              <a:ext uri="{FF2B5EF4-FFF2-40B4-BE49-F238E27FC236}">
                <a16:creationId xmlns:a16="http://schemas.microsoft.com/office/drawing/2014/main" id="{0BA26DB2-93B5-4B3E-8626-4C4406A2099C}"/>
              </a:ext>
            </a:extLst>
          </p:cNvPr>
          <p:cNvSpPr txBox="1">
            <a:spLocks/>
          </p:cNvSpPr>
          <p:nvPr/>
        </p:nvSpPr>
        <p:spPr>
          <a:xfrm>
            <a:off x="579679" y="1951458"/>
            <a:ext cx="7509244" cy="2729132"/>
          </a:xfrm>
          <a:prstGeom prst="rect">
            <a:avLst/>
          </a:prstGeom>
          <a:noFill/>
          <a:ln>
            <a:no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paths in a weighted graph</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 the minimum cost connected network</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Scheduling algorithm, list steps in a process</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 in an unweighted graph</a:t>
            </a:r>
          </a:p>
          <a:p>
            <a:pPr marL="342900" indent="-342900">
              <a:buFont typeface="Wingdings" panose="05000000000000000000" pitchFamily="2" charset="2"/>
              <a:buChar char="§"/>
            </a:pPr>
            <a:endParaRPr lang="en-US" sz="2000" dirty="0">
              <a:solidFill>
                <a:srgbClr val="0081E2"/>
              </a:solidFill>
              <a:latin typeface="Consolas" panose="020B0609020204030204" pitchFamily="49" charset="0"/>
            </a:endParaRPr>
          </a:p>
        </p:txBody>
      </p:sp>
      <p:sp>
        <p:nvSpPr>
          <p:cNvPr id="12" name="TextBox 11">
            <a:extLst>
              <a:ext uri="{FF2B5EF4-FFF2-40B4-BE49-F238E27FC236}">
                <a16:creationId xmlns:a16="http://schemas.microsoft.com/office/drawing/2014/main" id="{EA217BAE-6957-4CC9-B5B9-16A6C4706CB9}"/>
              </a:ext>
            </a:extLst>
          </p:cNvPr>
          <p:cNvSpPr txBox="1"/>
          <p:nvPr/>
        </p:nvSpPr>
        <p:spPr>
          <a:xfrm>
            <a:off x="9019883" y="2456917"/>
            <a:ext cx="3005951" cy="1631216"/>
          </a:xfrm>
          <a:prstGeom prst="rect">
            <a:avLst/>
          </a:prstGeom>
          <a:noFill/>
          <a:ln>
            <a:noFill/>
          </a:ln>
        </p:spPr>
        <p:txBody>
          <a:bodyPr wrap="none" rtlCol="0">
            <a:spAutoFit/>
          </a:bodyPr>
          <a:lstStyle/>
          <a:p>
            <a:r>
              <a:rPr lang="en-US" sz="2000" dirty="0">
                <a:solidFill>
                  <a:srgbClr val="0081E2"/>
                </a:solidFill>
                <a:latin typeface="Consolas" panose="020B0609020204030204" pitchFamily="49" charset="0"/>
              </a:rPr>
              <a:t>Prim’s or </a:t>
            </a:r>
            <a:r>
              <a:rPr lang="en-US" sz="2000" dirty="0" err="1">
                <a:solidFill>
                  <a:srgbClr val="0081E2"/>
                </a:solidFill>
                <a:latin typeface="Consolas" panose="020B0609020204030204" pitchFamily="49" charset="0"/>
              </a:rPr>
              <a:t>Kruskals</a:t>
            </a:r>
            <a:endParaRPr lang="en-US" sz="2000" dirty="0">
              <a:solidFill>
                <a:srgbClr val="0081E2"/>
              </a:solidFill>
              <a:latin typeface="Consolas" panose="020B0609020204030204" pitchFamily="49" charset="0"/>
            </a:endParaRPr>
          </a:p>
          <a:p>
            <a:r>
              <a:rPr lang="en-US" sz="2000" dirty="0">
                <a:solidFill>
                  <a:srgbClr val="0081E2"/>
                </a:solidFill>
                <a:latin typeface="Consolas" panose="020B0609020204030204" pitchFamily="49" charset="0"/>
              </a:rPr>
              <a:t>BFS</a:t>
            </a:r>
          </a:p>
          <a:p>
            <a:r>
              <a:rPr lang="en-US" sz="2000" dirty="0">
                <a:solidFill>
                  <a:srgbClr val="0081E2"/>
                </a:solidFill>
                <a:latin typeface="Consolas" panose="020B0609020204030204" pitchFamily="49" charset="0"/>
              </a:rPr>
              <a:t>DFS</a:t>
            </a:r>
          </a:p>
          <a:p>
            <a:r>
              <a:rPr lang="en-US" sz="2000" dirty="0">
                <a:solidFill>
                  <a:srgbClr val="0081E2"/>
                </a:solidFill>
                <a:latin typeface="Consolas" panose="020B0609020204030204" pitchFamily="49" charset="0"/>
              </a:rPr>
              <a:t>Topological Sort</a:t>
            </a:r>
          </a:p>
          <a:p>
            <a:r>
              <a:rPr lang="en-US" sz="2000" dirty="0">
                <a:solidFill>
                  <a:srgbClr val="0081E2"/>
                </a:solidFill>
                <a:latin typeface="Consolas" panose="020B0609020204030204" pitchFamily="49" charset="0"/>
              </a:rPr>
              <a:t>Dijkstra’s Algorithm</a:t>
            </a:r>
          </a:p>
        </p:txBody>
      </p:sp>
      <p:grpSp>
        <p:nvGrpSpPr>
          <p:cNvPr id="5" name="Group 4">
            <a:extLst>
              <a:ext uri="{FF2B5EF4-FFF2-40B4-BE49-F238E27FC236}">
                <a16:creationId xmlns:a16="http://schemas.microsoft.com/office/drawing/2014/main" id="{FDC44B6E-23F9-441F-A5F9-4CC86C1C5BD5}"/>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5FF58683-5DDF-484A-8A09-D650EF62833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D5B097DC-E465-4D6C-862D-08D8983DF57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47475673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dirty="0">
                <a:solidFill>
                  <a:prstClr val="white"/>
                </a:solidFill>
                <a:latin typeface="Gotham Bold" pitchFamily="50" charset="0"/>
              </a:rPr>
              <a:t>Graph Algorithm Mix n Match</a:t>
            </a:r>
          </a:p>
        </p:txBody>
      </p:sp>
      <p:sp>
        <p:nvSpPr>
          <p:cNvPr id="11" name="Content Placeholder 1">
            <a:extLst>
              <a:ext uri="{FF2B5EF4-FFF2-40B4-BE49-F238E27FC236}">
                <a16:creationId xmlns:a16="http://schemas.microsoft.com/office/drawing/2014/main" id="{0BA26DB2-93B5-4B3E-8626-4C4406A2099C}"/>
              </a:ext>
            </a:extLst>
          </p:cNvPr>
          <p:cNvSpPr txBox="1">
            <a:spLocks/>
          </p:cNvSpPr>
          <p:nvPr/>
        </p:nvSpPr>
        <p:spPr>
          <a:xfrm>
            <a:off x="579679" y="1951458"/>
            <a:ext cx="8375636" cy="2729132"/>
          </a:xfrm>
          <a:prstGeom prst="rect">
            <a:avLst/>
          </a:prstGeom>
          <a:noFill/>
          <a:ln>
            <a:noFill/>
          </a:ln>
        </p:spPr>
        <p:txBody>
          <a:bodyPr vert="horz" lIns="91440" tIns="45720" rIns="91440" bIns="45720" rtlCol="0" anchor="ctr"/>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paths in a weighted graph</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 the minimum cost connected network</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Scheduling algorithm, list steps in a process</a:t>
            </a:r>
          </a:p>
          <a:p>
            <a:pPr marL="342900" indent="-342900">
              <a:buFont typeface="Wingdings" panose="05000000000000000000" pitchFamily="2" charset="2"/>
              <a:buChar char="§"/>
            </a:pPr>
            <a:r>
              <a:rPr lang="en-US" sz="2000" dirty="0">
                <a:solidFill>
                  <a:srgbClr val="0081E2"/>
                </a:solidFill>
                <a:latin typeface="Consolas" panose="020B0609020204030204" pitchFamily="49" charset="0"/>
              </a:rPr>
              <a:t>Finds the shortest path in an unweighted graph</a:t>
            </a:r>
          </a:p>
          <a:p>
            <a:pPr marL="342900" indent="-342900">
              <a:buFont typeface="Wingdings" panose="05000000000000000000" pitchFamily="2" charset="2"/>
              <a:buChar char="§"/>
            </a:pPr>
            <a:endParaRPr lang="en-US" sz="2000" dirty="0">
              <a:solidFill>
                <a:srgbClr val="0081E2"/>
              </a:solidFill>
              <a:latin typeface="Consolas" panose="020B0609020204030204" pitchFamily="49" charset="0"/>
            </a:endParaRPr>
          </a:p>
        </p:txBody>
      </p:sp>
      <p:sp>
        <p:nvSpPr>
          <p:cNvPr id="12" name="TextBox 11">
            <a:extLst>
              <a:ext uri="{FF2B5EF4-FFF2-40B4-BE49-F238E27FC236}">
                <a16:creationId xmlns:a16="http://schemas.microsoft.com/office/drawing/2014/main" id="{EA217BAE-6957-4CC9-B5B9-16A6C4706CB9}"/>
              </a:ext>
            </a:extLst>
          </p:cNvPr>
          <p:cNvSpPr txBox="1"/>
          <p:nvPr/>
        </p:nvSpPr>
        <p:spPr>
          <a:xfrm>
            <a:off x="9019883" y="2456917"/>
            <a:ext cx="3005951" cy="1631216"/>
          </a:xfrm>
          <a:prstGeom prst="rect">
            <a:avLst/>
          </a:prstGeom>
          <a:noFill/>
          <a:ln>
            <a:noFill/>
          </a:ln>
        </p:spPr>
        <p:txBody>
          <a:bodyPr wrap="none" rtlCol="0">
            <a:spAutoFit/>
          </a:bodyPr>
          <a:lstStyle/>
          <a:p>
            <a:r>
              <a:rPr lang="en-US" sz="2000" dirty="0">
                <a:solidFill>
                  <a:srgbClr val="0081E2"/>
                </a:solidFill>
                <a:latin typeface="Consolas" panose="020B0609020204030204" pitchFamily="49" charset="0"/>
              </a:rPr>
              <a:t>Prim’s or </a:t>
            </a:r>
            <a:r>
              <a:rPr lang="en-US" sz="2000" dirty="0" err="1">
                <a:solidFill>
                  <a:srgbClr val="0081E2"/>
                </a:solidFill>
                <a:latin typeface="Consolas" panose="020B0609020204030204" pitchFamily="49" charset="0"/>
              </a:rPr>
              <a:t>Kruskals</a:t>
            </a:r>
            <a:endParaRPr lang="en-US" sz="2000" dirty="0">
              <a:solidFill>
                <a:srgbClr val="0081E2"/>
              </a:solidFill>
              <a:latin typeface="Consolas" panose="020B0609020204030204" pitchFamily="49" charset="0"/>
            </a:endParaRPr>
          </a:p>
          <a:p>
            <a:r>
              <a:rPr lang="en-US" sz="2000" dirty="0">
                <a:solidFill>
                  <a:srgbClr val="0081E2"/>
                </a:solidFill>
                <a:latin typeface="Consolas" panose="020B0609020204030204" pitchFamily="49" charset="0"/>
              </a:rPr>
              <a:t>BFS</a:t>
            </a:r>
          </a:p>
          <a:p>
            <a:r>
              <a:rPr lang="en-US" sz="2000" dirty="0">
                <a:solidFill>
                  <a:schemeClr val="bg2">
                    <a:lumMod val="25000"/>
                  </a:schemeClr>
                </a:solidFill>
                <a:latin typeface="Consolas" panose="020B0609020204030204" pitchFamily="49" charset="0"/>
              </a:rPr>
              <a:t>DFS</a:t>
            </a:r>
          </a:p>
          <a:p>
            <a:r>
              <a:rPr lang="en-US" sz="2000" dirty="0">
                <a:solidFill>
                  <a:srgbClr val="0081E2"/>
                </a:solidFill>
                <a:latin typeface="Consolas" panose="020B0609020204030204" pitchFamily="49" charset="0"/>
              </a:rPr>
              <a:t>Topological Sort</a:t>
            </a:r>
          </a:p>
          <a:p>
            <a:r>
              <a:rPr lang="en-US" sz="2000" dirty="0">
                <a:solidFill>
                  <a:srgbClr val="0081E2"/>
                </a:solidFill>
                <a:latin typeface="Consolas" panose="020B0609020204030204" pitchFamily="49" charset="0"/>
              </a:rPr>
              <a:t>Dijkstra’s Algorithm</a:t>
            </a:r>
          </a:p>
        </p:txBody>
      </p:sp>
      <p:cxnSp>
        <p:nvCxnSpPr>
          <p:cNvPr id="13" name="Straight Arrow Connector 12">
            <a:extLst>
              <a:ext uri="{FF2B5EF4-FFF2-40B4-BE49-F238E27FC236}">
                <a16:creationId xmlns:a16="http://schemas.microsoft.com/office/drawing/2014/main" id="{E4A145AF-DDBD-4A2B-8495-14862AFBD3C2}"/>
              </a:ext>
            </a:extLst>
          </p:cNvPr>
          <p:cNvCxnSpPr>
            <a:cxnSpLocks/>
          </p:cNvCxnSpPr>
          <p:nvPr/>
        </p:nvCxnSpPr>
        <p:spPr>
          <a:xfrm>
            <a:off x="7194620" y="2735942"/>
            <a:ext cx="1823964" cy="1110650"/>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534DEEB-2C89-4831-A173-BE239C535EB1}"/>
              </a:ext>
            </a:extLst>
          </p:cNvPr>
          <p:cNvCxnSpPr>
            <a:cxnSpLocks/>
          </p:cNvCxnSpPr>
          <p:nvPr/>
        </p:nvCxnSpPr>
        <p:spPr>
          <a:xfrm flipV="1">
            <a:off x="6598418" y="2714173"/>
            <a:ext cx="2420166" cy="333829"/>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A1BEA34E-3A3B-4938-8F36-03708A1457D7}"/>
              </a:ext>
            </a:extLst>
          </p:cNvPr>
          <p:cNvCxnSpPr>
            <a:cxnSpLocks/>
          </p:cNvCxnSpPr>
          <p:nvPr/>
        </p:nvCxnSpPr>
        <p:spPr>
          <a:xfrm>
            <a:off x="7410289" y="3347192"/>
            <a:ext cx="1672863" cy="226818"/>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C501E036-E75E-4EBD-BFC5-7205FDBE9525}"/>
              </a:ext>
            </a:extLst>
          </p:cNvPr>
          <p:cNvCxnSpPr>
            <a:cxnSpLocks/>
          </p:cNvCxnSpPr>
          <p:nvPr/>
        </p:nvCxnSpPr>
        <p:spPr>
          <a:xfrm flipV="1">
            <a:off x="7536264" y="2881087"/>
            <a:ext cx="1546888" cy="786561"/>
          </a:xfrm>
          <a:prstGeom prst="straightConnector1">
            <a:avLst/>
          </a:prstGeom>
          <a:ln>
            <a:solidFill>
              <a:schemeClr val="bg1"/>
            </a:solidFill>
            <a:tailEnd type="triangle"/>
          </a:ln>
        </p:spPr>
        <p:style>
          <a:lnRef idx="1">
            <a:schemeClr val="accent1"/>
          </a:lnRef>
          <a:fillRef idx="0">
            <a:schemeClr val="accent1"/>
          </a:fillRef>
          <a:effectRef idx="0">
            <a:schemeClr val="accent1"/>
          </a:effectRef>
          <a:fontRef idx="minor">
            <a:schemeClr val="tx1"/>
          </a:fontRef>
        </p:style>
      </p:cxnSp>
      <p:grpSp>
        <p:nvGrpSpPr>
          <p:cNvPr id="9" name="Group 8">
            <a:extLst>
              <a:ext uri="{FF2B5EF4-FFF2-40B4-BE49-F238E27FC236}">
                <a16:creationId xmlns:a16="http://schemas.microsoft.com/office/drawing/2014/main" id="{97546630-1A2F-407E-9A22-89A39D680251}"/>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FECD7D73-8936-4879-944F-93B13DD8254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7" name="Picture 16" descr="Logo COP3530">
              <a:extLst>
                <a:ext uri="{FF2B5EF4-FFF2-40B4-BE49-F238E27FC236}">
                  <a16:creationId xmlns:a16="http://schemas.microsoft.com/office/drawing/2014/main" id="{8204A5EE-8957-4A1D-90E1-AEC0B01DAA05}"/>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8273510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Which of the choices below represent a valid topological sort ordering of this graph?</a:t>
            </a:r>
          </a:p>
        </p:txBody>
      </p:sp>
      <p:pic>
        <p:nvPicPr>
          <p:cNvPr id="2050" name="Picture 2">
            <a:extLst>
              <a:ext uri="{FF2B5EF4-FFF2-40B4-BE49-F238E27FC236}">
                <a16:creationId xmlns:a16="http://schemas.microsoft.com/office/drawing/2014/main" id="{C5259226-BCB3-4CC6-AF82-A99D021C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535" y="2232670"/>
            <a:ext cx="3343275" cy="1990725"/>
          </a:xfrm>
          <a:prstGeom prst="rect">
            <a:avLst/>
          </a:prstGeom>
          <a:solidFill>
            <a:schemeClr val="bg1"/>
          </a:solidFill>
        </p:spPr>
      </p:pic>
      <p:sp>
        <p:nvSpPr>
          <p:cNvPr id="29" name="TextBox 28">
            <a:extLst>
              <a:ext uri="{FF2B5EF4-FFF2-40B4-BE49-F238E27FC236}">
                <a16:creationId xmlns:a16="http://schemas.microsoft.com/office/drawing/2014/main" id="{0F5AC328-9A7C-43A6-8A0C-5EAAC4555AF5}"/>
              </a:ext>
            </a:extLst>
          </p:cNvPr>
          <p:cNvSpPr txBox="1"/>
          <p:nvPr/>
        </p:nvSpPr>
        <p:spPr>
          <a:xfrm>
            <a:off x="5951137" y="2350869"/>
            <a:ext cx="6094324" cy="1754326"/>
          </a:xfrm>
          <a:prstGeom prst="rect">
            <a:avLst/>
          </a:prstGeom>
          <a:noFill/>
        </p:spPr>
        <p:txBody>
          <a:bodyPr wrap="square">
            <a:spAutoFit/>
          </a:bodyPr>
          <a:lstStyle/>
          <a:p>
            <a:pPr marL="285750" indent="-285750">
              <a:buFont typeface="Arial" panose="020B0604020202020204" pitchFamily="34" charset="0"/>
              <a:buChar char="•"/>
            </a:pPr>
            <a:r>
              <a:rPr lang="pt-BR" dirty="0">
                <a:solidFill>
                  <a:schemeClr val="bg1"/>
                </a:solidFill>
              </a:rPr>
              <a:t>b, e, c, g, f, a, d </a:t>
            </a:r>
          </a:p>
          <a:p>
            <a:pPr marL="285750" indent="-285750">
              <a:buFont typeface="Arial" panose="020B0604020202020204" pitchFamily="34" charset="0"/>
              <a:buChar char="•"/>
            </a:pPr>
            <a:r>
              <a:rPr lang="pt-BR" dirty="0">
                <a:solidFill>
                  <a:schemeClr val="bg1"/>
                </a:solidFill>
              </a:rPr>
              <a:t>b, a, c, g, f, e, d </a:t>
            </a:r>
          </a:p>
          <a:p>
            <a:pPr marL="285750" indent="-285750">
              <a:buFont typeface="Arial" panose="020B0604020202020204" pitchFamily="34" charset="0"/>
              <a:buChar char="•"/>
            </a:pPr>
            <a:r>
              <a:rPr lang="pt-BR" dirty="0">
                <a:solidFill>
                  <a:schemeClr val="bg1"/>
                </a:solidFill>
              </a:rPr>
              <a:t>b, g, f, c, e, a, d </a:t>
            </a:r>
          </a:p>
          <a:p>
            <a:pPr marL="285750" indent="-285750">
              <a:buFont typeface="Arial" panose="020B0604020202020204" pitchFamily="34" charset="0"/>
              <a:buChar char="•"/>
            </a:pPr>
            <a:r>
              <a:rPr lang="pt-BR" dirty="0">
                <a:solidFill>
                  <a:schemeClr val="bg1"/>
                </a:solidFill>
              </a:rPr>
              <a:t>b, e, c, g, a, f, d </a:t>
            </a:r>
          </a:p>
          <a:p>
            <a:pPr marL="285750" indent="-285750">
              <a:buFont typeface="Arial" panose="020B0604020202020204" pitchFamily="34" charset="0"/>
              <a:buChar char="•"/>
            </a:pPr>
            <a:r>
              <a:rPr lang="pt-BR" dirty="0">
                <a:solidFill>
                  <a:schemeClr val="bg1"/>
                </a:solidFill>
              </a:rPr>
              <a:t>b, g, e, c, d, f, a </a:t>
            </a:r>
          </a:p>
          <a:p>
            <a:pPr marL="285750" indent="-285750">
              <a:buFont typeface="Arial" panose="020B0604020202020204" pitchFamily="34" charset="0"/>
              <a:buChar char="•"/>
            </a:pPr>
            <a:r>
              <a:rPr lang="pt-BR" dirty="0">
                <a:solidFill>
                  <a:schemeClr val="bg1"/>
                </a:solidFill>
              </a:rPr>
              <a:t>b, f, c, g, a, e, d </a:t>
            </a:r>
            <a:endParaRPr lang="en-US" dirty="0">
              <a:solidFill>
                <a:schemeClr val="bg1"/>
              </a:solidFill>
            </a:endParaRPr>
          </a:p>
        </p:txBody>
      </p:sp>
      <p:grpSp>
        <p:nvGrpSpPr>
          <p:cNvPr id="5" name="Group 4">
            <a:extLst>
              <a:ext uri="{FF2B5EF4-FFF2-40B4-BE49-F238E27FC236}">
                <a16:creationId xmlns:a16="http://schemas.microsoft.com/office/drawing/2014/main" id="{15D16963-15A4-43DC-97EF-36F55B91CB31}"/>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D3E36401-C41F-4C87-9871-444DFB7360C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E729894E-76DD-46BA-9038-BFB2E09368B4}"/>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542327534"/>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Which of the choices below represent a valid topological sort ordering of this graph?</a:t>
            </a:r>
          </a:p>
        </p:txBody>
      </p:sp>
      <p:pic>
        <p:nvPicPr>
          <p:cNvPr id="2050" name="Picture 2">
            <a:extLst>
              <a:ext uri="{FF2B5EF4-FFF2-40B4-BE49-F238E27FC236}">
                <a16:creationId xmlns:a16="http://schemas.microsoft.com/office/drawing/2014/main" id="{C5259226-BCB3-4CC6-AF82-A99D021CBFE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550535" y="2232670"/>
            <a:ext cx="3343275" cy="1990725"/>
          </a:xfrm>
          <a:prstGeom prst="rect">
            <a:avLst/>
          </a:prstGeom>
          <a:solidFill>
            <a:schemeClr val="bg1"/>
          </a:solidFill>
        </p:spPr>
      </p:pic>
      <p:sp>
        <p:nvSpPr>
          <p:cNvPr id="29" name="TextBox 28">
            <a:extLst>
              <a:ext uri="{FF2B5EF4-FFF2-40B4-BE49-F238E27FC236}">
                <a16:creationId xmlns:a16="http://schemas.microsoft.com/office/drawing/2014/main" id="{0F5AC328-9A7C-43A6-8A0C-5EAAC4555AF5}"/>
              </a:ext>
            </a:extLst>
          </p:cNvPr>
          <p:cNvSpPr txBox="1"/>
          <p:nvPr/>
        </p:nvSpPr>
        <p:spPr>
          <a:xfrm>
            <a:off x="5951137" y="2350869"/>
            <a:ext cx="6094324" cy="1754326"/>
          </a:xfrm>
          <a:prstGeom prst="rect">
            <a:avLst/>
          </a:prstGeom>
          <a:noFill/>
        </p:spPr>
        <p:txBody>
          <a:bodyPr wrap="square">
            <a:spAutoFit/>
          </a:bodyPr>
          <a:lstStyle/>
          <a:p>
            <a:pPr marL="285750" indent="-285750">
              <a:buFont typeface="Arial" panose="020B0604020202020204" pitchFamily="34" charset="0"/>
              <a:buChar char="•"/>
            </a:pPr>
            <a:r>
              <a:rPr lang="pt-BR" dirty="0">
                <a:solidFill>
                  <a:srgbClr val="00DA63"/>
                </a:solidFill>
              </a:rPr>
              <a:t>b, e, c, g, f, a, d </a:t>
            </a:r>
          </a:p>
          <a:p>
            <a:pPr marL="285750" indent="-285750">
              <a:buFont typeface="Arial" panose="020B0604020202020204" pitchFamily="34" charset="0"/>
              <a:buChar char="•"/>
            </a:pPr>
            <a:r>
              <a:rPr lang="pt-BR" dirty="0">
                <a:solidFill>
                  <a:schemeClr val="bg1"/>
                </a:solidFill>
              </a:rPr>
              <a:t>b, a, c, g, f, e, d </a:t>
            </a:r>
          </a:p>
          <a:p>
            <a:pPr marL="285750" indent="-285750">
              <a:buFont typeface="Arial" panose="020B0604020202020204" pitchFamily="34" charset="0"/>
              <a:buChar char="•"/>
            </a:pPr>
            <a:r>
              <a:rPr lang="pt-BR" dirty="0">
                <a:solidFill>
                  <a:schemeClr val="bg1"/>
                </a:solidFill>
              </a:rPr>
              <a:t>b, g, f, c, e, a, d </a:t>
            </a:r>
          </a:p>
          <a:p>
            <a:pPr marL="285750" indent="-285750">
              <a:buFont typeface="Arial" panose="020B0604020202020204" pitchFamily="34" charset="0"/>
              <a:buChar char="•"/>
            </a:pPr>
            <a:r>
              <a:rPr lang="pt-BR" dirty="0">
                <a:solidFill>
                  <a:schemeClr val="bg1"/>
                </a:solidFill>
              </a:rPr>
              <a:t>b, e, c, g, a, f, d </a:t>
            </a:r>
          </a:p>
          <a:p>
            <a:pPr marL="285750" indent="-285750">
              <a:buFont typeface="Arial" panose="020B0604020202020204" pitchFamily="34" charset="0"/>
              <a:buChar char="•"/>
            </a:pPr>
            <a:r>
              <a:rPr lang="pt-BR" dirty="0">
                <a:solidFill>
                  <a:srgbClr val="00DA63"/>
                </a:solidFill>
              </a:rPr>
              <a:t>b, g, e, c, d, f, a </a:t>
            </a:r>
          </a:p>
          <a:p>
            <a:pPr marL="285750" indent="-285750">
              <a:buFont typeface="Arial" panose="020B0604020202020204" pitchFamily="34" charset="0"/>
              <a:buChar char="•"/>
            </a:pPr>
            <a:r>
              <a:rPr lang="pt-BR" dirty="0">
                <a:solidFill>
                  <a:schemeClr val="bg1"/>
                </a:solidFill>
              </a:rPr>
              <a:t>b, f, c, g, a, e, d </a:t>
            </a:r>
            <a:endParaRPr lang="en-US" dirty="0">
              <a:solidFill>
                <a:schemeClr val="bg1"/>
              </a:solidFill>
            </a:endParaRPr>
          </a:p>
        </p:txBody>
      </p:sp>
      <p:grpSp>
        <p:nvGrpSpPr>
          <p:cNvPr id="5" name="Group 4">
            <a:extLst>
              <a:ext uri="{FF2B5EF4-FFF2-40B4-BE49-F238E27FC236}">
                <a16:creationId xmlns:a16="http://schemas.microsoft.com/office/drawing/2014/main" id="{252514D7-F1F5-4C60-A06E-1F0B9E779F90}"/>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05544AB9-AB3E-4174-9684-DD91FC58B01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724C5C0C-1669-4C16-890E-1332813D25BC}"/>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79484869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Topological Sort Pseudocode</a:t>
            </a:r>
          </a:p>
        </p:txBody>
      </p:sp>
      <p:sp>
        <p:nvSpPr>
          <p:cNvPr id="4" name="Oval 3">
            <a:extLst>
              <a:ext uri="{FF2B5EF4-FFF2-40B4-BE49-F238E27FC236}">
                <a16:creationId xmlns:a16="http://schemas.microsoft.com/office/drawing/2014/main" id="{1D4B9F45-B03A-470A-B1DB-6F28AB258230}"/>
              </a:ext>
              <a:ext uri="{C183D7F6-B498-43B3-948B-1728B52AA6E4}">
                <adec:decorative xmlns:adec="http://schemas.microsoft.com/office/drawing/2017/decorative" val="1"/>
              </a:ext>
            </a:extLst>
          </p:cNvPr>
          <p:cNvSpPr>
            <a:spLocks noChangeArrowheads="1"/>
          </p:cNvSpPr>
          <p:nvPr/>
        </p:nvSpPr>
        <p:spPr bwMode="auto">
          <a:xfrm>
            <a:off x="9797827" y="1416212"/>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0</a:t>
            </a:r>
          </a:p>
        </p:txBody>
      </p:sp>
      <p:sp>
        <p:nvSpPr>
          <p:cNvPr id="5" name="Oval 4">
            <a:extLst>
              <a:ext uri="{FF2B5EF4-FFF2-40B4-BE49-F238E27FC236}">
                <a16:creationId xmlns:a16="http://schemas.microsoft.com/office/drawing/2014/main" id="{7A78DCEA-AEEB-4B13-B009-136FAE7A6038}"/>
              </a:ext>
              <a:ext uri="{C183D7F6-B498-43B3-948B-1728B52AA6E4}">
                <adec:decorative xmlns:adec="http://schemas.microsoft.com/office/drawing/2017/decorative" val="1"/>
              </a:ext>
            </a:extLst>
          </p:cNvPr>
          <p:cNvSpPr>
            <a:spLocks noChangeArrowheads="1"/>
          </p:cNvSpPr>
          <p:nvPr/>
        </p:nvSpPr>
        <p:spPr bwMode="auto">
          <a:xfrm>
            <a:off x="8874599" y="2108375"/>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1</a:t>
            </a:r>
          </a:p>
        </p:txBody>
      </p:sp>
      <p:sp>
        <p:nvSpPr>
          <p:cNvPr id="7" name="Oval 6">
            <a:extLst>
              <a:ext uri="{FF2B5EF4-FFF2-40B4-BE49-F238E27FC236}">
                <a16:creationId xmlns:a16="http://schemas.microsoft.com/office/drawing/2014/main" id="{E4D29451-1DB4-4E66-A57A-F65A512DADC7}"/>
              </a:ext>
              <a:ext uri="{C183D7F6-B498-43B3-948B-1728B52AA6E4}">
                <adec:decorative xmlns:adec="http://schemas.microsoft.com/office/drawing/2017/decorative" val="1"/>
              </a:ext>
            </a:extLst>
          </p:cNvPr>
          <p:cNvSpPr>
            <a:spLocks noChangeArrowheads="1"/>
          </p:cNvSpPr>
          <p:nvPr/>
        </p:nvSpPr>
        <p:spPr bwMode="auto">
          <a:xfrm>
            <a:off x="10547335" y="2063020"/>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4</a:t>
            </a:r>
          </a:p>
        </p:txBody>
      </p:sp>
      <p:sp>
        <p:nvSpPr>
          <p:cNvPr id="8" name="Oval 7">
            <a:extLst>
              <a:ext uri="{FF2B5EF4-FFF2-40B4-BE49-F238E27FC236}">
                <a16:creationId xmlns:a16="http://schemas.microsoft.com/office/drawing/2014/main" id="{62F7ED2A-5660-4B23-A301-154FE9D1947C}"/>
              </a:ext>
              <a:ext uri="{C183D7F6-B498-43B3-948B-1728B52AA6E4}">
                <adec:decorative xmlns:adec="http://schemas.microsoft.com/office/drawing/2017/decorative" val="1"/>
              </a:ext>
            </a:extLst>
          </p:cNvPr>
          <p:cNvSpPr>
            <a:spLocks noChangeArrowheads="1"/>
          </p:cNvSpPr>
          <p:nvPr/>
        </p:nvSpPr>
        <p:spPr bwMode="auto">
          <a:xfrm>
            <a:off x="9009754" y="3167739"/>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2</a:t>
            </a:r>
          </a:p>
        </p:txBody>
      </p:sp>
      <p:sp>
        <p:nvSpPr>
          <p:cNvPr id="9" name="Oval 8">
            <a:extLst>
              <a:ext uri="{FF2B5EF4-FFF2-40B4-BE49-F238E27FC236}">
                <a16:creationId xmlns:a16="http://schemas.microsoft.com/office/drawing/2014/main" id="{1FA2C363-0EC4-4B78-8D86-A36529C43FF1}"/>
              </a:ext>
              <a:ext uri="{C183D7F6-B498-43B3-948B-1728B52AA6E4}">
                <adec:decorative xmlns:adec="http://schemas.microsoft.com/office/drawing/2017/decorative" val="1"/>
              </a:ext>
            </a:extLst>
          </p:cNvPr>
          <p:cNvSpPr>
            <a:spLocks noChangeArrowheads="1"/>
          </p:cNvSpPr>
          <p:nvPr/>
        </p:nvSpPr>
        <p:spPr bwMode="auto">
          <a:xfrm>
            <a:off x="10537370" y="3122384"/>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3</a:t>
            </a:r>
          </a:p>
        </p:txBody>
      </p:sp>
      <p:cxnSp>
        <p:nvCxnSpPr>
          <p:cNvPr id="10" name="Straight Arrow Connector 9">
            <a:extLst>
              <a:ext uri="{FF2B5EF4-FFF2-40B4-BE49-F238E27FC236}">
                <a16:creationId xmlns:a16="http://schemas.microsoft.com/office/drawing/2014/main" id="{095E32AD-5BF5-4141-B480-5F0571768287}"/>
              </a:ext>
              <a:ext uri="{C183D7F6-B498-43B3-948B-1728B52AA6E4}">
                <adec:decorative xmlns:adec="http://schemas.microsoft.com/office/drawing/2017/decorative" val="1"/>
              </a:ext>
            </a:extLst>
          </p:cNvPr>
          <p:cNvCxnSpPr>
            <a:stCxn id="4" idx="3"/>
            <a:endCxn id="5" idx="7"/>
          </p:cNvCxnSpPr>
          <p:nvPr/>
        </p:nvCxnSpPr>
        <p:spPr>
          <a:xfrm flipH="1">
            <a:off x="9264844" y="1806457"/>
            <a:ext cx="599938" cy="368873"/>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C2226236-AF79-4953-93FA-7DC7CE8C4659}"/>
              </a:ext>
              <a:ext uri="{C183D7F6-B498-43B3-948B-1728B52AA6E4}">
                <adec:decorative xmlns:adec="http://schemas.microsoft.com/office/drawing/2017/decorative" val="1"/>
              </a:ext>
            </a:extLst>
          </p:cNvPr>
          <p:cNvCxnSpPr>
            <a:stCxn id="5" idx="4"/>
            <a:endCxn id="8" idx="0"/>
          </p:cNvCxnSpPr>
          <p:nvPr/>
        </p:nvCxnSpPr>
        <p:spPr>
          <a:xfrm>
            <a:off x="9103199" y="2565575"/>
            <a:ext cx="135155" cy="602164"/>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AE2C4F65-B49F-4477-9291-6321DFE6DEFF}"/>
              </a:ext>
              <a:ext uri="{C183D7F6-B498-43B3-948B-1728B52AA6E4}">
                <adec:decorative xmlns:adec="http://schemas.microsoft.com/office/drawing/2017/decorative" val="1"/>
              </a:ext>
            </a:extLst>
          </p:cNvPr>
          <p:cNvCxnSpPr>
            <a:endCxn id="8" idx="7"/>
          </p:cNvCxnSpPr>
          <p:nvPr/>
        </p:nvCxnSpPr>
        <p:spPr>
          <a:xfrm flipH="1">
            <a:off x="9399999" y="2475942"/>
            <a:ext cx="1202952" cy="758752"/>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C0A7E102-7A62-48DB-8AED-8361F444E59F}"/>
              </a:ext>
              <a:ext uri="{C183D7F6-B498-43B3-948B-1728B52AA6E4}">
                <adec:decorative xmlns:adec="http://schemas.microsoft.com/office/drawing/2017/decorative" val="1"/>
              </a:ext>
            </a:extLst>
          </p:cNvPr>
          <p:cNvCxnSpPr>
            <a:stCxn id="7" idx="4"/>
            <a:endCxn id="9" idx="1"/>
          </p:cNvCxnSpPr>
          <p:nvPr/>
        </p:nvCxnSpPr>
        <p:spPr>
          <a:xfrm flipH="1">
            <a:off x="10604325" y="2520220"/>
            <a:ext cx="171610" cy="669119"/>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CBC9D2F4-B1EC-4B3D-96BE-9AE46B1A0A53}"/>
              </a:ext>
              <a:ext uri="{C183D7F6-B498-43B3-948B-1728B52AA6E4}">
                <adec:decorative xmlns:adec="http://schemas.microsoft.com/office/drawing/2017/decorative" val="1"/>
              </a:ext>
            </a:extLst>
          </p:cNvPr>
          <p:cNvCxnSpPr>
            <a:stCxn id="4" idx="5"/>
            <a:endCxn id="7" idx="1"/>
          </p:cNvCxnSpPr>
          <p:nvPr/>
        </p:nvCxnSpPr>
        <p:spPr>
          <a:xfrm>
            <a:off x="10188072" y="1806457"/>
            <a:ext cx="426218" cy="323518"/>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97922D8F-FB40-4FA3-81A5-2B875F47E756}"/>
              </a:ext>
              <a:ext uri="{C183D7F6-B498-43B3-948B-1728B52AA6E4}">
                <adec:decorative xmlns:adec="http://schemas.microsoft.com/office/drawing/2017/decorative" val="1"/>
              </a:ext>
            </a:extLst>
          </p:cNvPr>
          <p:cNvCxnSpPr>
            <a:stCxn id="5" idx="5"/>
            <a:endCxn id="9" idx="2"/>
          </p:cNvCxnSpPr>
          <p:nvPr/>
        </p:nvCxnSpPr>
        <p:spPr>
          <a:xfrm>
            <a:off x="9264844" y="2498620"/>
            <a:ext cx="1272526" cy="852364"/>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sp>
        <p:nvSpPr>
          <p:cNvPr id="16" name="Oval 15">
            <a:extLst>
              <a:ext uri="{FF2B5EF4-FFF2-40B4-BE49-F238E27FC236}">
                <a16:creationId xmlns:a16="http://schemas.microsoft.com/office/drawing/2014/main" id="{A4680385-8CE6-41AE-8231-5BAF6CAC365E}"/>
              </a:ext>
              <a:ext uri="{C183D7F6-B498-43B3-948B-1728B52AA6E4}">
                <adec:decorative xmlns:adec="http://schemas.microsoft.com/office/drawing/2017/decorative" val="1"/>
              </a:ext>
            </a:extLst>
          </p:cNvPr>
          <p:cNvSpPr>
            <a:spLocks noChangeArrowheads="1"/>
          </p:cNvSpPr>
          <p:nvPr/>
        </p:nvSpPr>
        <p:spPr bwMode="auto">
          <a:xfrm>
            <a:off x="10721323" y="1375855"/>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5</a:t>
            </a:r>
          </a:p>
        </p:txBody>
      </p:sp>
      <p:cxnSp>
        <p:nvCxnSpPr>
          <p:cNvPr id="17" name="Straight Arrow Connector 16">
            <a:extLst>
              <a:ext uri="{FF2B5EF4-FFF2-40B4-BE49-F238E27FC236}">
                <a16:creationId xmlns:a16="http://schemas.microsoft.com/office/drawing/2014/main" id="{8E2F786E-8B6F-4189-A4D1-F387892E2D86}"/>
              </a:ext>
              <a:ext uri="{C183D7F6-B498-43B3-948B-1728B52AA6E4}">
                <adec:decorative xmlns:adec="http://schemas.microsoft.com/office/drawing/2017/decorative" val="1"/>
              </a:ext>
            </a:extLst>
          </p:cNvPr>
          <p:cNvCxnSpPr>
            <a:stCxn id="16" idx="4"/>
            <a:endCxn id="7" idx="0"/>
          </p:cNvCxnSpPr>
          <p:nvPr/>
        </p:nvCxnSpPr>
        <p:spPr>
          <a:xfrm flipH="1">
            <a:off x="10775935" y="1833055"/>
            <a:ext cx="173988" cy="229965"/>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sp>
        <p:nvSpPr>
          <p:cNvPr id="18" name="Oval 17">
            <a:extLst>
              <a:ext uri="{FF2B5EF4-FFF2-40B4-BE49-F238E27FC236}">
                <a16:creationId xmlns:a16="http://schemas.microsoft.com/office/drawing/2014/main" id="{743EFE45-303B-47BA-9DB8-F56D7050BF49}"/>
              </a:ext>
              <a:ext uri="{C183D7F6-B498-43B3-948B-1728B52AA6E4}">
                <adec:decorative xmlns:adec="http://schemas.microsoft.com/office/drawing/2017/decorative" val="1"/>
              </a:ext>
            </a:extLst>
          </p:cNvPr>
          <p:cNvSpPr>
            <a:spLocks noChangeArrowheads="1"/>
          </p:cNvSpPr>
          <p:nvPr/>
        </p:nvSpPr>
        <p:spPr bwMode="auto">
          <a:xfrm>
            <a:off x="9105456" y="4000459"/>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6</a:t>
            </a:r>
          </a:p>
        </p:txBody>
      </p:sp>
      <p:cxnSp>
        <p:nvCxnSpPr>
          <p:cNvPr id="19" name="Straight Arrow Connector 18">
            <a:extLst>
              <a:ext uri="{FF2B5EF4-FFF2-40B4-BE49-F238E27FC236}">
                <a16:creationId xmlns:a16="http://schemas.microsoft.com/office/drawing/2014/main" id="{1AE7B17F-E881-4883-8E57-1D2B57EEF22B}"/>
              </a:ext>
              <a:ext uri="{C183D7F6-B498-43B3-948B-1728B52AA6E4}">
                <adec:decorative xmlns:adec="http://schemas.microsoft.com/office/drawing/2017/decorative" val="1"/>
              </a:ext>
            </a:extLst>
          </p:cNvPr>
          <p:cNvCxnSpPr>
            <a:stCxn id="8" idx="4"/>
            <a:endCxn id="18" idx="0"/>
          </p:cNvCxnSpPr>
          <p:nvPr/>
        </p:nvCxnSpPr>
        <p:spPr>
          <a:xfrm>
            <a:off x="9238354" y="3624939"/>
            <a:ext cx="95702" cy="375520"/>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sp>
        <p:nvSpPr>
          <p:cNvPr id="20" name="Oval 19">
            <a:extLst>
              <a:ext uri="{FF2B5EF4-FFF2-40B4-BE49-F238E27FC236}">
                <a16:creationId xmlns:a16="http://schemas.microsoft.com/office/drawing/2014/main" id="{AF0A6C59-6AAF-4454-B738-68275737D282}"/>
              </a:ext>
              <a:ext uri="{C183D7F6-B498-43B3-948B-1728B52AA6E4}">
                <adec:decorative xmlns:adec="http://schemas.microsoft.com/office/drawing/2017/decorative" val="1"/>
              </a:ext>
            </a:extLst>
          </p:cNvPr>
          <p:cNvSpPr>
            <a:spLocks noChangeArrowheads="1"/>
          </p:cNvSpPr>
          <p:nvPr/>
        </p:nvSpPr>
        <p:spPr bwMode="auto">
          <a:xfrm>
            <a:off x="10108329" y="4039472"/>
            <a:ext cx="457200" cy="457200"/>
          </a:xfrm>
          <a:prstGeom prst="ellipse">
            <a:avLst/>
          </a:prstGeom>
          <a:noFill/>
          <a:ln w="19050">
            <a:solidFill>
              <a:srgbClr val="0081E2"/>
            </a:solidFill>
            <a:round/>
            <a:headEnd/>
            <a:tailEnd/>
          </a:ln>
          <a:effectLst>
            <a:outerShdw blurRad="63500" dist="30000" dir="5400000" rotWithShape="0">
              <a:srgbClr val="000000">
                <a:alpha val="45000"/>
              </a:srgbClr>
            </a:outerShdw>
          </a:effectLst>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EB6E19"/>
                </a:solidFill>
                <a:effectLst/>
                <a:uLnTx/>
                <a:uFillTx/>
                <a:latin typeface="Courier New" pitchFamily="49" charset="0"/>
                <a:ea typeface="+mn-ea"/>
                <a:cs typeface="Courier New" pitchFamily="49" charset="0"/>
              </a:rPr>
              <a:t>7</a:t>
            </a:r>
          </a:p>
        </p:txBody>
      </p:sp>
      <p:cxnSp>
        <p:nvCxnSpPr>
          <p:cNvPr id="21" name="Straight Arrow Connector 20">
            <a:extLst>
              <a:ext uri="{FF2B5EF4-FFF2-40B4-BE49-F238E27FC236}">
                <a16:creationId xmlns:a16="http://schemas.microsoft.com/office/drawing/2014/main" id="{93712E2C-EC3B-4C1A-95F1-FE0A9898DD45}"/>
              </a:ext>
              <a:ext uri="{C183D7F6-B498-43B3-948B-1728B52AA6E4}">
                <adec:decorative xmlns:adec="http://schemas.microsoft.com/office/drawing/2017/decorative" val="1"/>
              </a:ext>
            </a:extLst>
          </p:cNvPr>
          <p:cNvCxnSpPr>
            <a:stCxn id="5" idx="5"/>
            <a:endCxn id="20" idx="0"/>
          </p:cNvCxnSpPr>
          <p:nvPr/>
        </p:nvCxnSpPr>
        <p:spPr>
          <a:xfrm>
            <a:off x="9264844" y="2498620"/>
            <a:ext cx="1072085" cy="1540852"/>
          </a:xfrm>
          <a:prstGeom prst="straightConnector1">
            <a:avLst/>
          </a:prstGeom>
          <a:ln w="19050">
            <a:solidFill>
              <a:srgbClr val="0081E2"/>
            </a:solidFill>
            <a:tailEnd type="arrow"/>
          </a:ln>
        </p:spPr>
        <p:style>
          <a:lnRef idx="1">
            <a:schemeClr val="accent1"/>
          </a:lnRef>
          <a:fillRef idx="0">
            <a:schemeClr val="accent1"/>
          </a:fillRef>
          <a:effectRef idx="0">
            <a:schemeClr val="accent1"/>
          </a:effectRef>
          <a:fontRef idx="minor">
            <a:schemeClr val="tx1"/>
          </a:fontRef>
        </p:style>
      </p:cxnSp>
      <p:sp>
        <p:nvSpPr>
          <p:cNvPr id="22" name="TextBox 21">
            <a:extLst>
              <a:ext uri="{FF2B5EF4-FFF2-40B4-BE49-F238E27FC236}">
                <a16:creationId xmlns:a16="http://schemas.microsoft.com/office/drawing/2014/main" id="{2B01CFD1-071E-4232-9BA3-F2C5FDF9375E}"/>
              </a:ext>
            </a:extLst>
          </p:cNvPr>
          <p:cNvSpPr txBox="1"/>
          <p:nvPr/>
        </p:nvSpPr>
        <p:spPr>
          <a:xfrm>
            <a:off x="2094334" y="1587131"/>
            <a:ext cx="6097712" cy="3970318"/>
          </a:xfrm>
          <a:prstGeom prst="rect">
            <a:avLst/>
          </a:prstGeom>
          <a:noFill/>
        </p:spPr>
        <p:txBody>
          <a:bodyPr wrap="square">
            <a:spAutoFit/>
          </a:bodyPr>
          <a:lstStyle/>
          <a:p>
            <a:r>
              <a:rPr lang="en-US" sz="1400" b="0" dirty="0">
                <a:solidFill>
                  <a:srgbClr val="569CD6"/>
                </a:solidFill>
                <a:effectLst/>
                <a:latin typeface="Consolas" panose="020B0609020204030204" pitchFamily="49" charset="0"/>
              </a:rPr>
              <a:t>void</a:t>
            </a:r>
            <a:r>
              <a:rPr lang="en-US" sz="1400" b="0" dirty="0">
                <a:solidFill>
                  <a:srgbClr val="D4D4D4"/>
                </a:solidFill>
                <a:effectLst/>
                <a:latin typeface="Consolas" panose="020B0609020204030204" pitchFamily="49" charset="0"/>
              </a:rPr>
              <a:t> </a:t>
            </a:r>
            <a:r>
              <a:rPr lang="en-US" sz="1400" b="0" dirty="0">
                <a:solidFill>
                  <a:srgbClr val="9CDCFE"/>
                </a:solidFill>
                <a:effectLst/>
                <a:latin typeface="Consolas" panose="020B0609020204030204" pitchFamily="49" charset="0"/>
              </a:rPr>
              <a:t>Graph</a:t>
            </a:r>
            <a:r>
              <a:rPr lang="en-US" sz="1400" b="0" dirty="0">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topsort</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Queue&lt;Vertex&gt; q;</a:t>
            </a:r>
          </a:p>
          <a:p>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int</a:t>
            </a:r>
            <a:r>
              <a:rPr lang="en-US" sz="1400" b="0" dirty="0">
                <a:solidFill>
                  <a:srgbClr val="D4D4D4"/>
                </a:solidFill>
                <a:effectLst/>
                <a:latin typeface="Consolas" panose="020B0609020204030204" pitchFamily="49" charset="0"/>
              </a:rPr>
              <a:t> counter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q</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makeEmpty</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each Vertex v</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v</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indegree</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q</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enqueue</a:t>
            </a:r>
            <a:r>
              <a:rPr lang="en-US" sz="1400" b="0" dirty="0">
                <a:solidFill>
                  <a:srgbClr val="D4D4D4"/>
                </a:solidFill>
                <a:effectLst/>
                <a:latin typeface="Consolas" panose="020B0609020204030204" pitchFamily="49" charset="0"/>
              </a:rPr>
              <a:t>( v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while</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q</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isEmpty</a:t>
            </a:r>
            <a:r>
              <a:rPr lang="en-US" sz="1400" b="0" dirty="0">
                <a:solidFill>
                  <a:srgbClr val="D4D4D4"/>
                </a:solidFill>
                <a:effectLst/>
                <a:latin typeface="Consolas" panose="020B0609020204030204" pitchFamily="49" charset="0"/>
              </a:rPr>
              <a:t>( ) )</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Vertex v = </a:t>
            </a:r>
            <a:r>
              <a:rPr lang="en-US" sz="1400" b="0" dirty="0" err="1">
                <a:solidFill>
                  <a:srgbClr val="9CDCFE"/>
                </a:solidFill>
                <a:effectLst/>
                <a:latin typeface="Consolas" panose="020B0609020204030204" pitchFamily="49" charset="0"/>
              </a:rPr>
              <a:t>q</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dequeue</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each Vertex w adjacent to v</a:t>
            </a:r>
          </a:p>
          <a:p>
            <a:r>
              <a:rPr lang="en-US" sz="1400" b="0" dirty="0">
                <a:solidFill>
                  <a:srgbClr val="D4D4D4"/>
                </a:solidFill>
                <a:effectLst/>
                <a:latin typeface="Consolas" panose="020B0609020204030204" pitchFamily="49" charset="0"/>
              </a:rPr>
              <a:t>                  </a:t>
            </a:r>
            <a:r>
              <a:rPr lang="en-US" sz="1400" b="0" dirty="0">
                <a:solidFill>
                  <a:srgbClr val="C586C0"/>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w</a:t>
            </a:r>
            <a:r>
              <a:rPr lang="en-US" sz="1400" b="0" dirty="0" err="1">
                <a:solidFill>
                  <a:srgbClr val="D4D4D4"/>
                </a:solidFill>
                <a:effectLst/>
                <a:latin typeface="Consolas" panose="020B0609020204030204" pitchFamily="49" charset="0"/>
              </a:rPr>
              <a:t>.</a:t>
            </a:r>
            <a:r>
              <a:rPr lang="en-US" sz="1400" b="0" dirty="0" err="1">
                <a:solidFill>
                  <a:srgbClr val="9CDCFE"/>
                </a:solidFill>
                <a:effectLst/>
                <a:latin typeface="Consolas" panose="020B0609020204030204" pitchFamily="49" charset="0"/>
              </a:rPr>
              <a:t>indegree</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                          </a:t>
            </a:r>
            <a:r>
              <a:rPr lang="en-US" sz="1400" b="0" dirty="0" err="1">
                <a:solidFill>
                  <a:srgbClr val="9CDCFE"/>
                </a:solidFill>
                <a:effectLst/>
                <a:latin typeface="Consolas" panose="020B0609020204030204" pitchFamily="49" charset="0"/>
              </a:rPr>
              <a:t>q</a:t>
            </a:r>
            <a:r>
              <a:rPr lang="en-US" sz="1400" b="0" dirty="0" err="1">
                <a:solidFill>
                  <a:srgbClr val="D4D4D4"/>
                </a:solidFill>
                <a:effectLst/>
                <a:latin typeface="Consolas" panose="020B0609020204030204" pitchFamily="49" charset="0"/>
              </a:rPr>
              <a:t>.</a:t>
            </a:r>
            <a:r>
              <a:rPr lang="en-US" sz="1400" b="0" dirty="0" err="1">
                <a:solidFill>
                  <a:srgbClr val="DCDCAA"/>
                </a:solidFill>
                <a:effectLst/>
                <a:latin typeface="Consolas" panose="020B0609020204030204" pitchFamily="49" charset="0"/>
              </a:rPr>
              <a:t>enqueue</a:t>
            </a:r>
            <a:r>
              <a:rPr lang="en-US" sz="1400" b="0" dirty="0">
                <a:solidFill>
                  <a:srgbClr val="D4D4D4"/>
                </a:solidFill>
                <a:effectLst/>
                <a:latin typeface="Consolas" panose="020B0609020204030204" pitchFamily="49" charset="0"/>
              </a:rPr>
              <a:t>( w );</a:t>
            </a:r>
          </a:p>
          <a:p>
            <a:r>
              <a:rPr lang="en-US" sz="1400" b="0" dirty="0">
                <a:solidFill>
                  <a:srgbClr val="D4D4D4"/>
                </a:solidFill>
                <a:effectLst/>
                <a:latin typeface="Consolas" panose="020B0609020204030204" pitchFamily="49" charset="0"/>
              </a:rPr>
              <a:t>    }</a:t>
            </a:r>
          </a:p>
          <a:p>
            <a:r>
              <a:rPr lang="en-US" sz="1400" b="0" dirty="0">
                <a:solidFill>
                  <a:srgbClr val="D4D4D4"/>
                </a:solidFill>
                <a:effectLst/>
                <a:latin typeface="Consolas" panose="020B0609020204030204" pitchFamily="49" charset="0"/>
              </a:rPr>
              <a:t>}</a:t>
            </a:r>
          </a:p>
          <a:p>
            <a:br>
              <a:rPr lang="en-US" sz="1400" b="0" dirty="0">
                <a:solidFill>
                  <a:srgbClr val="D4D4D4"/>
                </a:solidFill>
                <a:effectLst/>
                <a:latin typeface="Consolas" panose="020B0609020204030204" pitchFamily="49" charset="0"/>
              </a:rPr>
            </a:br>
            <a:endParaRPr lang="en-US" sz="1400" b="0" dirty="0">
              <a:solidFill>
                <a:srgbClr val="D4D4D4"/>
              </a:solidFill>
              <a:effectLst/>
              <a:latin typeface="Consolas" panose="020B0609020204030204" pitchFamily="49" charset="0"/>
            </a:endParaRPr>
          </a:p>
        </p:txBody>
      </p:sp>
      <p:grpSp>
        <p:nvGrpSpPr>
          <p:cNvPr id="23" name="Group 22">
            <a:extLst>
              <a:ext uri="{FF2B5EF4-FFF2-40B4-BE49-F238E27FC236}">
                <a16:creationId xmlns:a16="http://schemas.microsoft.com/office/drawing/2014/main" id="{9D61A412-01DE-456C-B076-9CF30F2CFCE5}"/>
              </a:ext>
            </a:extLst>
          </p:cNvPr>
          <p:cNvGrpSpPr/>
          <p:nvPr/>
        </p:nvGrpSpPr>
        <p:grpSpPr>
          <a:xfrm>
            <a:off x="11317255" y="5989103"/>
            <a:ext cx="841781" cy="748032"/>
            <a:chOff x="11337354" y="6025684"/>
            <a:chExt cx="841781" cy="748032"/>
          </a:xfrm>
        </p:grpSpPr>
        <p:pic>
          <p:nvPicPr>
            <p:cNvPr id="24" name="Picture 23">
              <a:extLst>
                <a:ext uri="{FF2B5EF4-FFF2-40B4-BE49-F238E27FC236}">
                  <a16:creationId xmlns:a16="http://schemas.microsoft.com/office/drawing/2014/main" id="{9B8CD1BC-42F7-4F0A-B372-BD43859210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5" name="Picture 24" descr="Logo COP3530">
              <a:extLst>
                <a:ext uri="{FF2B5EF4-FFF2-40B4-BE49-F238E27FC236}">
                  <a16:creationId xmlns:a16="http://schemas.microsoft.com/office/drawing/2014/main" id="{1C99E36F-E92B-452C-956F-57AB376FC36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40290133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Announcements</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4" name="Title 1">
            <a:extLst>
              <a:ext uri="{FF2B5EF4-FFF2-40B4-BE49-F238E27FC236}">
                <a16:creationId xmlns:a16="http://schemas.microsoft.com/office/drawing/2014/main" id="{4A681ECE-2602-4BFB-B297-488969F24B6C}"/>
              </a:ext>
            </a:extLst>
          </p:cNvPr>
          <p:cNvSpPr txBox="1">
            <a:spLocks/>
          </p:cNvSpPr>
          <p:nvPr/>
        </p:nvSpPr>
        <p:spPr>
          <a:xfrm>
            <a:off x="1143838" y="1690688"/>
            <a:ext cx="9904324" cy="4755667"/>
          </a:xfrm>
          <a:prstGeom prst="rect">
            <a:avLst/>
          </a:prstGeom>
        </p:spPr>
        <p:txBody>
          <a:bodyPr vert="horz" lIns="91440" tIns="45720" rIns="91440" bIns="45720" rtlCol="0" anchor="t">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If you are a student in campus or hybrid sections (including Section OVER), you must take the exam between </a:t>
            </a:r>
            <a:r>
              <a:rPr kumimoji="0" lang="en-US" sz="1600" b="0" i="0" u="none" strike="noStrike" kern="1200" cap="none" spc="0" normalizeH="0" baseline="0" noProof="0" dirty="0">
                <a:ln>
                  <a:noFill/>
                </a:ln>
                <a:solidFill>
                  <a:schemeClr val="accent2"/>
                </a:solidFill>
                <a:effectLst/>
                <a:uLnTx/>
                <a:uFillTx/>
                <a:latin typeface="Consolas" panose="020B0609020204030204" pitchFamily="49" charset="0"/>
              </a:rPr>
              <a:t>2 pm - 10 pm EST on April 12 </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(this Wednesday). This means you must </a:t>
            </a:r>
            <a:r>
              <a:rPr kumimoji="0" lang="en-US" sz="1600" b="0" i="0" u="none" strike="noStrike" kern="1200" cap="none" spc="0" normalizeH="0" baseline="0" noProof="0" dirty="0">
                <a:ln>
                  <a:noFill/>
                </a:ln>
                <a:solidFill>
                  <a:schemeClr val="accent2"/>
                </a:solidFill>
                <a:effectLst/>
                <a:uLnTx/>
                <a:uFillTx/>
                <a:latin typeface="Consolas" panose="020B0609020204030204" pitchFamily="49" charset="0"/>
              </a:rPr>
              <a:t>start by 8 pm EST</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 or else you will lose time. </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The exam will be on Honorlock.</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It will cover Modules 1-3, 5-8 (everything till Kruskal’s Algorithm).</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Topics and expectations guide on Canvas.</a:t>
            </a:r>
          </a:p>
          <a:p>
            <a:pPr marL="342900" marR="0" lvl="0" indent="-342900" algn="l" defTabSz="914400" rtl="0" eaLnBrk="1" fontAlgn="auto" latinLnBrk="0" hangingPunct="1">
              <a:lnSpc>
                <a:spcPct val="150000"/>
              </a:lnSpc>
              <a:spcBef>
                <a:spcPct val="0"/>
              </a:spcBef>
              <a:spcAft>
                <a:spcPts val="0"/>
              </a:spcAft>
              <a:buClrTx/>
              <a:buSzTx/>
              <a:buFont typeface="Wingdings" panose="05000000000000000000" pitchFamily="2" charset="2"/>
              <a:buChar char="§"/>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You are allowed to use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rPr>
              <a:t>one page of crib sheet with handwritten notes + 4 sheets of blank scratch paper</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rPr>
              <a:t>. </a:t>
            </a:r>
          </a:p>
        </p:txBody>
      </p:sp>
    </p:spTree>
    <p:extLst>
      <p:ext uri="{BB962C8B-B14F-4D97-AF65-F5344CB8AC3E}">
        <p14:creationId xmlns:p14="http://schemas.microsoft.com/office/powerpoint/2010/main" val="68450689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does this code do?</a:t>
            </a:r>
          </a:p>
        </p:txBody>
      </p:sp>
      <p:sp>
        <p:nvSpPr>
          <p:cNvPr id="7" name="TextBox 6">
            <a:extLst>
              <a:ext uri="{FF2B5EF4-FFF2-40B4-BE49-F238E27FC236}">
                <a16:creationId xmlns:a16="http://schemas.microsoft.com/office/drawing/2014/main" id="{F46AD910-21A3-4AC0-941D-DC87F81310AE}"/>
              </a:ext>
            </a:extLst>
          </p:cNvPr>
          <p:cNvSpPr txBox="1"/>
          <p:nvPr/>
        </p:nvSpPr>
        <p:spPr>
          <a:xfrm>
            <a:off x="1199103" y="1521555"/>
            <a:ext cx="6097712" cy="5262979"/>
          </a:xfrm>
          <a:prstGeom prst="rect">
            <a:avLst/>
          </a:prstGeom>
          <a:noFill/>
        </p:spPr>
        <p:txBody>
          <a:bodyPr wrap="square">
            <a:spAutoFit/>
          </a:bodyPr>
          <a:lstStyle/>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&lt;set&gt;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&lt;stack&gt;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using</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namespace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bool</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doSomething</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Graph</a:t>
            </a:r>
            <a:r>
              <a:rPr lang="en-US" sz="1200" b="0" dirty="0">
                <a:solidFill>
                  <a:srgbClr val="569CD6"/>
                </a:solidFill>
                <a:effectLst/>
                <a:latin typeface="Consolas" panose="020B0609020204030204" pitchFamily="49" charset="0"/>
              </a:rPr>
              <a:t>&amp;</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graph</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set&lt;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visited;</a:t>
            </a:r>
          </a:p>
          <a:p>
            <a:r>
              <a:rPr lang="en-US" sz="1200" b="0" dirty="0">
                <a:solidFill>
                  <a:srgbClr val="D4D4D4"/>
                </a:solidFill>
                <a:effectLst/>
                <a:latin typeface="Consolas" panose="020B0609020204030204" pitchFamily="49" charset="0"/>
              </a:rPr>
              <a:t>    stack&lt;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s;</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while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empty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u =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top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v: </a:t>
            </a:r>
            <a:r>
              <a:rPr lang="en-US" sz="1200" b="0" dirty="0" err="1">
                <a:solidFill>
                  <a:srgbClr val="9CDCFE"/>
                </a:solidFill>
                <a:effectLst/>
                <a:latin typeface="Consolas" panose="020B0609020204030204" pitchFamily="49" charset="0"/>
              </a:rPr>
              <a:t>graph</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adjList</a:t>
            </a:r>
            <a:r>
              <a:rPr lang="en-US" sz="1200" b="0" dirty="0">
                <a:solidFill>
                  <a:srgbClr val="D4D4D4"/>
                </a:solidFill>
                <a:effectLst/>
                <a:latin typeface="Consolas" panose="020B0609020204030204" pitchFamily="49" charset="0"/>
              </a:rPr>
              <a:t>[u])</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(v == </a:t>
            </a:r>
            <a:r>
              <a:rPr lang="en-US" sz="1200" b="0" dirty="0" err="1">
                <a:solidFill>
                  <a:srgbClr val="D4D4D4"/>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find</a:t>
            </a:r>
            <a:r>
              <a:rPr lang="en-US" sz="1200" b="0" dirty="0">
                <a:solidFill>
                  <a:srgbClr val="D4D4D4"/>
                </a:solidFill>
                <a:effectLst/>
                <a:latin typeface="Consolas" panose="020B0609020204030204" pitchFamily="49" charset="0"/>
              </a:rPr>
              <a:t>(v) ==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(v);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(v);</a:t>
            </a:r>
          </a:p>
          <a:p>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false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grpSp>
        <p:nvGrpSpPr>
          <p:cNvPr id="4" name="Group 3">
            <a:extLst>
              <a:ext uri="{FF2B5EF4-FFF2-40B4-BE49-F238E27FC236}">
                <a16:creationId xmlns:a16="http://schemas.microsoft.com/office/drawing/2014/main" id="{8829150E-D5A9-419A-B8CD-14BE7D4AE07E}"/>
              </a:ext>
            </a:extLst>
          </p:cNvPr>
          <p:cNvGrpSpPr/>
          <p:nvPr/>
        </p:nvGrpSpPr>
        <p:grpSpPr>
          <a:xfrm>
            <a:off x="11317255" y="5989103"/>
            <a:ext cx="841781" cy="748032"/>
            <a:chOff x="11337354" y="6025684"/>
            <a:chExt cx="841781" cy="748032"/>
          </a:xfrm>
        </p:grpSpPr>
        <p:pic>
          <p:nvPicPr>
            <p:cNvPr id="5" name="Picture 4">
              <a:extLst>
                <a:ext uri="{FF2B5EF4-FFF2-40B4-BE49-F238E27FC236}">
                  <a16:creationId xmlns:a16="http://schemas.microsoft.com/office/drawing/2014/main" id="{92A40AB3-0116-4EC8-88C6-CFCF39FB716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6" name="Picture 5" descr="Logo COP3530">
              <a:extLst>
                <a:ext uri="{FF2B5EF4-FFF2-40B4-BE49-F238E27FC236}">
                  <a16:creationId xmlns:a16="http://schemas.microsoft.com/office/drawing/2014/main" id="{4C491ADC-DAE0-4D95-8ACD-F640CCE7F65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26901061"/>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What does this code do?</a:t>
            </a:r>
          </a:p>
        </p:txBody>
      </p:sp>
      <p:sp>
        <p:nvSpPr>
          <p:cNvPr id="6" name="TextBox 5">
            <a:extLst>
              <a:ext uri="{FF2B5EF4-FFF2-40B4-BE49-F238E27FC236}">
                <a16:creationId xmlns:a16="http://schemas.microsoft.com/office/drawing/2014/main" id="{1A077732-6C4B-4164-92DA-5E4AC10B6D49}"/>
              </a:ext>
            </a:extLst>
          </p:cNvPr>
          <p:cNvSpPr txBox="1"/>
          <p:nvPr/>
        </p:nvSpPr>
        <p:spPr>
          <a:xfrm>
            <a:off x="7367955" y="3429000"/>
            <a:ext cx="3624942" cy="923330"/>
          </a:xfrm>
          <a:prstGeom prst="rect">
            <a:avLst/>
          </a:prstGeom>
          <a:noFill/>
          <a:ln>
            <a:solidFill>
              <a:srgbClr val="0081E2"/>
            </a:solidFill>
          </a:ln>
        </p:spPr>
        <p:txBody>
          <a:bodyPr wrap="square">
            <a:spAutoFit/>
          </a:bodyPr>
          <a:lstStyle/>
          <a:p>
            <a:pPr algn="ctr"/>
            <a:r>
              <a:rPr lang="en-US" dirty="0">
                <a:solidFill>
                  <a:prstClr val="white"/>
                </a:solidFill>
                <a:latin typeface="Consolas" panose="020B0609020204030204" pitchFamily="49" charset="0"/>
              </a:rPr>
              <a:t>Returns whether a given vertex is reachable from another vertex using DFS</a:t>
            </a:r>
            <a:endParaRPr lang="en-US" dirty="0">
              <a:latin typeface="Consolas" panose="020B0609020204030204" pitchFamily="49" charset="0"/>
            </a:endParaRPr>
          </a:p>
        </p:txBody>
      </p:sp>
      <p:sp>
        <p:nvSpPr>
          <p:cNvPr id="7" name="TextBox 6">
            <a:extLst>
              <a:ext uri="{FF2B5EF4-FFF2-40B4-BE49-F238E27FC236}">
                <a16:creationId xmlns:a16="http://schemas.microsoft.com/office/drawing/2014/main" id="{F46AD910-21A3-4AC0-941D-DC87F81310AE}"/>
              </a:ext>
            </a:extLst>
          </p:cNvPr>
          <p:cNvSpPr txBox="1"/>
          <p:nvPr/>
        </p:nvSpPr>
        <p:spPr>
          <a:xfrm>
            <a:off x="1199103" y="1521555"/>
            <a:ext cx="6097712" cy="5262979"/>
          </a:xfrm>
          <a:prstGeom prst="rect">
            <a:avLst/>
          </a:prstGeom>
          <a:noFill/>
        </p:spPr>
        <p:txBody>
          <a:bodyPr wrap="square">
            <a:spAutoFit/>
          </a:bodyPr>
          <a:lstStyle/>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&lt;set&gt;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#include</a:t>
            </a:r>
            <a:r>
              <a:rPr lang="en-US" sz="1200" b="0" dirty="0">
                <a:solidFill>
                  <a:srgbClr val="569CD6"/>
                </a:solidFill>
                <a:effectLst/>
                <a:latin typeface="Consolas" panose="020B0609020204030204" pitchFamily="49" charset="0"/>
              </a:rPr>
              <a:t> </a:t>
            </a:r>
            <a:r>
              <a:rPr lang="en-US" sz="1200" b="0" dirty="0">
                <a:solidFill>
                  <a:srgbClr val="CE9178"/>
                </a:solidFill>
                <a:effectLst/>
                <a:latin typeface="Consolas" panose="020B0609020204030204" pitchFamily="49" charset="0"/>
              </a:rPr>
              <a:t>&lt;stack&gt;</a:t>
            </a:r>
            <a:endParaRPr lang="en-US" sz="1200" b="0" dirty="0">
              <a:solidFill>
                <a:srgbClr val="D4D4D4"/>
              </a:solidFill>
              <a:effectLst/>
              <a:latin typeface="Consolas" panose="020B0609020204030204" pitchFamily="49" charset="0"/>
            </a:endParaRPr>
          </a:p>
          <a:p>
            <a:r>
              <a:rPr lang="en-US" sz="1200" b="0" dirty="0">
                <a:solidFill>
                  <a:srgbClr val="C586C0"/>
                </a:solidFill>
                <a:effectLst/>
                <a:latin typeface="Consolas" panose="020B0609020204030204" pitchFamily="49" charset="0"/>
              </a:rPr>
              <a:t>using</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namespace</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std</a:t>
            </a:r>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r>
              <a:rPr lang="en-US" sz="1200" b="0" dirty="0">
                <a:solidFill>
                  <a:srgbClr val="569CD6"/>
                </a:solidFill>
                <a:effectLst/>
                <a:latin typeface="Consolas" panose="020B0609020204030204" pitchFamily="49" charset="0"/>
              </a:rPr>
              <a:t>bool</a:t>
            </a:r>
            <a:r>
              <a:rPr lang="en-US" sz="1200" b="0" dirty="0">
                <a:solidFill>
                  <a:srgbClr val="D4D4D4"/>
                </a:solidFill>
                <a:effectLst/>
                <a:latin typeface="Consolas" panose="020B0609020204030204" pitchFamily="49" charset="0"/>
              </a:rPr>
              <a:t> </a:t>
            </a:r>
            <a:r>
              <a:rPr lang="en-US" sz="1200" b="0" dirty="0" err="1">
                <a:solidFill>
                  <a:srgbClr val="DCDCAA"/>
                </a:solidFill>
                <a:effectLst/>
                <a:latin typeface="Consolas" panose="020B0609020204030204" pitchFamily="49" charset="0"/>
              </a:rPr>
              <a:t>doSomething</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const</a:t>
            </a:r>
            <a:r>
              <a:rPr lang="en-US" sz="1200" b="0" dirty="0">
                <a:solidFill>
                  <a:srgbClr val="D4D4D4"/>
                </a:solidFill>
                <a:effectLst/>
                <a:latin typeface="Consolas" panose="020B0609020204030204" pitchFamily="49" charset="0"/>
              </a:rPr>
              <a:t> </a:t>
            </a:r>
            <a:r>
              <a:rPr lang="en-US" sz="1200" b="0" dirty="0">
                <a:solidFill>
                  <a:srgbClr val="4EC9B0"/>
                </a:solidFill>
                <a:effectLst/>
                <a:latin typeface="Consolas" panose="020B0609020204030204" pitchFamily="49" charset="0"/>
              </a:rPr>
              <a:t>Graph</a:t>
            </a:r>
            <a:r>
              <a:rPr lang="en-US" sz="1200" b="0" dirty="0">
                <a:solidFill>
                  <a:srgbClr val="569CD6"/>
                </a:solidFill>
                <a:effectLst/>
                <a:latin typeface="Consolas" panose="020B0609020204030204" pitchFamily="49" charset="0"/>
              </a:rPr>
              <a:t>&amp;</a:t>
            </a:r>
            <a:r>
              <a:rPr lang="en-US" sz="1200" b="0" dirty="0">
                <a:solidFill>
                  <a:srgbClr val="D4D4D4"/>
                </a:solidFill>
                <a:effectLst/>
                <a:latin typeface="Consolas" panose="020B0609020204030204" pitchFamily="49" charset="0"/>
              </a:rPr>
              <a:t> </a:t>
            </a:r>
            <a:r>
              <a:rPr lang="en-US" sz="1200" b="0" dirty="0">
                <a:solidFill>
                  <a:srgbClr val="9CDCFE"/>
                </a:solidFill>
                <a:effectLst/>
                <a:latin typeface="Consolas" panose="020B0609020204030204" pitchFamily="49" charset="0"/>
              </a:rPr>
              <a:t>graph</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set&lt;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visited;</a:t>
            </a:r>
          </a:p>
          <a:p>
            <a:r>
              <a:rPr lang="en-US" sz="1200" b="0" dirty="0">
                <a:solidFill>
                  <a:srgbClr val="D4D4D4"/>
                </a:solidFill>
                <a:effectLst/>
                <a:latin typeface="Consolas" panose="020B0609020204030204" pitchFamily="49" charset="0"/>
              </a:rPr>
              <a:t>    stack&lt;</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&gt; s;</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a:t>
            </a:r>
            <a:r>
              <a:rPr lang="en-US" sz="1200" b="0" dirty="0" err="1">
                <a:solidFill>
                  <a:srgbClr val="D4D4D4"/>
                </a:solidFill>
                <a:effectLst/>
                <a:latin typeface="Consolas" panose="020B0609020204030204" pitchFamily="49" charset="0"/>
              </a:rPr>
              <a:t>src</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while</a:t>
            </a:r>
            <a:r>
              <a:rPr lang="en-US" sz="1200" b="0" dirty="0">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empty</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int</a:t>
            </a:r>
            <a:r>
              <a:rPr lang="en-US" sz="1200" b="0" dirty="0">
                <a:solidFill>
                  <a:srgbClr val="D4D4D4"/>
                </a:solidFill>
                <a:effectLst/>
                <a:latin typeface="Consolas" panose="020B0609020204030204" pitchFamily="49" charset="0"/>
              </a:rPr>
              <a:t> u =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top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pop</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for</a:t>
            </a:r>
            <a:r>
              <a:rPr lang="en-US" sz="1200" b="0" dirty="0">
                <a:solidFill>
                  <a:srgbClr val="D4D4D4"/>
                </a:solidFill>
                <a:effectLst/>
                <a:latin typeface="Consolas" panose="020B0609020204030204" pitchFamily="49" charset="0"/>
              </a:rPr>
              <a:t>(</a:t>
            </a:r>
            <a:r>
              <a:rPr lang="en-US" sz="1200" b="0" dirty="0">
                <a:solidFill>
                  <a:srgbClr val="569CD6"/>
                </a:solidFill>
                <a:effectLst/>
                <a:latin typeface="Consolas" panose="020B0609020204030204" pitchFamily="49" charset="0"/>
              </a:rPr>
              <a:t>auto</a:t>
            </a:r>
            <a:r>
              <a:rPr lang="en-US" sz="1200" b="0" dirty="0">
                <a:solidFill>
                  <a:srgbClr val="D4D4D4"/>
                </a:solidFill>
                <a:effectLst/>
                <a:latin typeface="Consolas" panose="020B0609020204030204" pitchFamily="49" charset="0"/>
              </a:rPr>
              <a:t> v: </a:t>
            </a:r>
            <a:r>
              <a:rPr lang="en-US" sz="1200" b="0" dirty="0" err="1">
                <a:solidFill>
                  <a:srgbClr val="9CDCFE"/>
                </a:solidFill>
                <a:effectLst/>
                <a:latin typeface="Consolas" panose="020B0609020204030204" pitchFamily="49" charset="0"/>
              </a:rPr>
              <a:t>graph</a:t>
            </a:r>
            <a:r>
              <a:rPr lang="en-US" sz="1200" b="0" dirty="0" err="1">
                <a:solidFill>
                  <a:srgbClr val="D4D4D4"/>
                </a:solidFill>
                <a:effectLst/>
                <a:latin typeface="Consolas" panose="020B0609020204030204" pitchFamily="49" charset="0"/>
              </a:rPr>
              <a:t>.</a:t>
            </a:r>
            <a:r>
              <a:rPr lang="en-US" sz="1200" b="0" dirty="0" err="1">
                <a:solidFill>
                  <a:srgbClr val="9CDCFE"/>
                </a:solidFill>
                <a:effectLst/>
                <a:latin typeface="Consolas" panose="020B0609020204030204" pitchFamily="49" charset="0"/>
              </a:rPr>
              <a:t>adjList</a:t>
            </a:r>
            <a:r>
              <a:rPr lang="en-US" sz="1200" b="0" dirty="0">
                <a:solidFill>
                  <a:srgbClr val="D4D4D4"/>
                </a:solidFill>
                <a:effectLst/>
                <a:latin typeface="Consolas" panose="020B0609020204030204" pitchFamily="49" charset="0"/>
              </a:rPr>
              <a:t>[u])</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(v == </a:t>
            </a:r>
            <a:r>
              <a:rPr lang="en-US" sz="1200" b="0" dirty="0" err="1">
                <a:solidFill>
                  <a:srgbClr val="D4D4D4"/>
                </a:solidFill>
                <a:effectLst/>
                <a:latin typeface="Consolas" panose="020B0609020204030204" pitchFamily="49" charset="0"/>
              </a:rPr>
              <a:t>dest</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true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if</a:t>
            </a:r>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find</a:t>
            </a:r>
            <a:r>
              <a:rPr lang="en-US" sz="1200" b="0" dirty="0">
                <a:solidFill>
                  <a:srgbClr val="D4D4D4"/>
                </a:solidFill>
                <a:effectLst/>
                <a:latin typeface="Consolas" panose="020B0609020204030204" pitchFamily="49" charset="0"/>
              </a:rPr>
              <a:t>(v) ==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end</a:t>
            </a:r>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visited</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insert</a:t>
            </a:r>
            <a:r>
              <a:rPr lang="en-US" sz="1200" b="0" dirty="0">
                <a:solidFill>
                  <a:srgbClr val="D4D4D4"/>
                </a:solidFill>
                <a:effectLst/>
                <a:latin typeface="Consolas" panose="020B0609020204030204" pitchFamily="49" charset="0"/>
              </a:rPr>
              <a:t>(v); </a:t>
            </a:r>
          </a:p>
          <a:p>
            <a:r>
              <a:rPr lang="en-US" sz="1200" b="0" dirty="0">
                <a:solidFill>
                  <a:srgbClr val="D4D4D4"/>
                </a:solidFill>
                <a:effectLst/>
                <a:latin typeface="Consolas" panose="020B0609020204030204" pitchFamily="49" charset="0"/>
              </a:rPr>
              <a:t>                </a:t>
            </a:r>
            <a:r>
              <a:rPr lang="en-US" sz="1200" b="0" dirty="0" err="1">
                <a:solidFill>
                  <a:srgbClr val="9CDCFE"/>
                </a:solidFill>
                <a:effectLst/>
                <a:latin typeface="Consolas" panose="020B0609020204030204" pitchFamily="49" charset="0"/>
              </a:rPr>
              <a:t>s</a:t>
            </a:r>
            <a:r>
              <a:rPr lang="en-US" sz="1200" b="0" dirty="0" err="1">
                <a:solidFill>
                  <a:srgbClr val="D4D4D4"/>
                </a:solidFill>
                <a:effectLst/>
                <a:latin typeface="Consolas" panose="020B0609020204030204" pitchFamily="49" charset="0"/>
              </a:rPr>
              <a:t>.</a:t>
            </a:r>
            <a:r>
              <a:rPr lang="en-US" sz="1200" b="0" dirty="0" err="1">
                <a:solidFill>
                  <a:srgbClr val="DCDCAA"/>
                </a:solidFill>
                <a:effectLst/>
                <a:latin typeface="Consolas" panose="020B0609020204030204" pitchFamily="49" charset="0"/>
              </a:rPr>
              <a:t>push</a:t>
            </a:r>
            <a:r>
              <a:rPr lang="en-US" sz="1200" b="0" dirty="0">
                <a:solidFill>
                  <a:srgbClr val="D4D4D4"/>
                </a:solidFill>
                <a:effectLst/>
                <a:latin typeface="Consolas" panose="020B0609020204030204" pitchFamily="49" charset="0"/>
              </a:rPr>
              <a:t>(v);</a:t>
            </a:r>
          </a:p>
          <a:p>
            <a:r>
              <a:rPr lang="en-US" sz="1200" b="0" dirty="0">
                <a:solidFill>
                  <a:srgbClr val="D4D4D4"/>
                </a:solidFill>
                <a:effectLst/>
                <a:latin typeface="Consolas" panose="020B0609020204030204" pitchFamily="49" charset="0"/>
              </a:rPr>
              <a:t>            }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p>
          <a:p>
            <a:r>
              <a:rPr lang="en-US" sz="1200" b="0" dirty="0">
                <a:solidFill>
                  <a:srgbClr val="D4D4D4"/>
                </a:solidFill>
                <a:effectLst/>
                <a:latin typeface="Consolas" panose="020B0609020204030204" pitchFamily="49" charset="0"/>
              </a:rPr>
              <a:t>    </a:t>
            </a:r>
            <a:r>
              <a:rPr lang="en-US" sz="1200" b="0" dirty="0">
                <a:solidFill>
                  <a:srgbClr val="C586C0"/>
                </a:solidFill>
                <a:effectLst/>
                <a:latin typeface="Consolas" panose="020B0609020204030204" pitchFamily="49" charset="0"/>
              </a:rPr>
              <a:t>return</a:t>
            </a:r>
            <a:r>
              <a:rPr lang="en-US" sz="1200" b="0" dirty="0">
                <a:solidFill>
                  <a:srgbClr val="D4D4D4"/>
                </a:solidFill>
                <a:effectLst/>
                <a:latin typeface="Consolas" panose="020B0609020204030204" pitchFamily="49" charset="0"/>
              </a:rPr>
              <a:t> </a:t>
            </a:r>
            <a:r>
              <a:rPr lang="en-US" sz="1200" b="0" dirty="0">
                <a:solidFill>
                  <a:srgbClr val="569CD6"/>
                </a:solidFill>
                <a:effectLst/>
                <a:latin typeface="Consolas" panose="020B0609020204030204" pitchFamily="49" charset="0"/>
              </a:rPr>
              <a:t>false</a:t>
            </a:r>
            <a:r>
              <a:rPr lang="en-US" sz="1200" b="0" dirty="0">
                <a:solidFill>
                  <a:srgbClr val="D4D4D4"/>
                </a:solidFill>
                <a:effectLst/>
                <a:latin typeface="Consolas" panose="020B0609020204030204" pitchFamily="49" charset="0"/>
              </a:rPr>
              <a:t>;</a:t>
            </a:r>
          </a:p>
          <a:p>
            <a:r>
              <a:rPr lang="en-US" sz="1200" b="0" dirty="0">
                <a:solidFill>
                  <a:srgbClr val="D4D4D4"/>
                </a:solidFill>
                <a:effectLst/>
                <a:latin typeface="Consolas" panose="020B0609020204030204" pitchFamily="49" charset="0"/>
              </a:rPr>
              <a:t>}</a:t>
            </a:r>
          </a:p>
          <a:p>
            <a:br>
              <a:rPr lang="en-US" sz="1200" b="0" dirty="0">
                <a:solidFill>
                  <a:srgbClr val="D4D4D4"/>
                </a:solidFill>
                <a:effectLst/>
                <a:latin typeface="Consolas" panose="020B0609020204030204" pitchFamily="49" charset="0"/>
              </a:rPr>
            </a:br>
            <a:endParaRPr lang="en-US" sz="1200" b="0" dirty="0">
              <a:solidFill>
                <a:srgbClr val="D4D4D4"/>
              </a:solidFill>
              <a:effectLst/>
              <a:latin typeface="Consolas" panose="020B0609020204030204" pitchFamily="49" charset="0"/>
            </a:endParaRPr>
          </a:p>
        </p:txBody>
      </p:sp>
      <p:grpSp>
        <p:nvGrpSpPr>
          <p:cNvPr id="5" name="Group 4">
            <a:extLst>
              <a:ext uri="{FF2B5EF4-FFF2-40B4-BE49-F238E27FC236}">
                <a16:creationId xmlns:a16="http://schemas.microsoft.com/office/drawing/2014/main" id="{F57BDBAA-6642-40C1-BB0E-093D5F1158C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996BC016-32BE-4CE0-A2C8-F5F0E2A3E9D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83ADFE60-8E4D-46C2-B6CB-4B3647EA3219}"/>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062072166"/>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6947EF2F-84DC-40DF-83DC-6CC465B6EDA2}"/>
              </a:ext>
            </a:extLst>
          </p:cNvPr>
          <p:cNvSpPr txBox="1"/>
          <p:nvPr/>
        </p:nvSpPr>
        <p:spPr>
          <a:xfrm>
            <a:off x="1238458" y="1690688"/>
            <a:ext cx="10407582" cy="1754326"/>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county government maintains a network of roads. The county government has tabulated the cost of maintaining each road. They need to minimize the cost of road maintenance but ensure that all places in the county are accessible.  </a:t>
            </a:r>
          </a:p>
          <a:p>
            <a:endParaRPr lang="en-US" dirty="0">
              <a:solidFill>
                <a:srgbClr val="0081E2"/>
              </a:solidFill>
              <a:latin typeface="Consolas" panose="020B0609020204030204" pitchFamily="49" charset="0"/>
            </a:endParaRPr>
          </a:p>
          <a:p>
            <a:r>
              <a:rPr lang="en-US" b="0" i="0" dirty="0">
                <a:solidFill>
                  <a:srgbClr val="0081E2"/>
                </a:solidFill>
                <a:effectLst/>
                <a:latin typeface="Consolas" panose="020B0609020204030204" pitchFamily="49" charset="0"/>
              </a:rPr>
              <a:t>Which graph algorithm that we discussed in class could they use to solve this problem? What are the vertices, what are the edges, what are the edge values?  </a:t>
            </a:r>
            <a:endParaRPr lang="en-US" dirty="0">
              <a:solidFill>
                <a:srgbClr val="0081E2"/>
              </a:solidFill>
              <a:latin typeface="Consolas" panose="020B0609020204030204" pitchFamily="49" charset="0"/>
            </a:endParaRPr>
          </a:p>
        </p:txBody>
      </p:sp>
      <p:grpSp>
        <p:nvGrpSpPr>
          <p:cNvPr id="4" name="Group 3">
            <a:extLst>
              <a:ext uri="{FF2B5EF4-FFF2-40B4-BE49-F238E27FC236}">
                <a16:creationId xmlns:a16="http://schemas.microsoft.com/office/drawing/2014/main" id="{D89CF38F-1D95-4699-B5F5-285AAE4BABA5}"/>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814BF8A1-433A-4D73-8CA7-6F15517DDD94}"/>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1AE31357-2D55-492F-8693-EAB04CFD2BF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49889294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Scenario</a:t>
            </a:r>
          </a:p>
        </p:txBody>
      </p:sp>
      <p:sp>
        <p:nvSpPr>
          <p:cNvPr id="5" name="TextBox 4">
            <a:extLst>
              <a:ext uri="{FF2B5EF4-FFF2-40B4-BE49-F238E27FC236}">
                <a16:creationId xmlns:a16="http://schemas.microsoft.com/office/drawing/2014/main" id="{6947EF2F-84DC-40DF-83DC-6CC465B6EDA2}"/>
              </a:ext>
            </a:extLst>
          </p:cNvPr>
          <p:cNvSpPr txBox="1"/>
          <p:nvPr/>
        </p:nvSpPr>
        <p:spPr>
          <a:xfrm>
            <a:off x="1238458" y="1690688"/>
            <a:ext cx="10407582" cy="1754326"/>
          </a:xfrm>
          <a:prstGeom prst="rect">
            <a:avLst/>
          </a:prstGeom>
          <a:noFill/>
        </p:spPr>
        <p:txBody>
          <a:bodyPr wrap="square">
            <a:spAutoFit/>
          </a:bodyPr>
          <a:lstStyle/>
          <a:p>
            <a:r>
              <a:rPr lang="en-US" b="0" i="0" dirty="0">
                <a:solidFill>
                  <a:srgbClr val="0081E2"/>
                </a:solidFill>
                <a:effectLst/>
                <a:latin typeface="Consolas" panose="020B0609020204030204" pitchFamily="49" charset="0"/>
              </a:rPr>
              <a:t>A county government maintains a network of roads. The county government has tabulated the cost of maintaining each road. They need to minimize the cost of road maintenance but ensure that all places in the county are accessible.  </a:t>
            </a:r>
          </a:p>
          <a:p>
            <a:endParaRPr lang="en-US" dirty="0">
              <a:solidFill>
                <a:srgbClr val="0081E2"/>
              </a:solidFill>
              <a:latin typeface="Consolas" panose="020B0609020204030204" pitchFamily="49" charset="0"/>
            </a:endParaRPr>
          </a:p>
          <a:p>
            <a:r>
              <a:rPr lang="en-US" b="0" i="0" dirty="0">
                <a:solidFill>
                  <a:srgbClr val="0081E2"/>
                </a:solidFill>
                <a:effectLst/>
                <a:latin typeface="Consolas" panose="020B0609020204030204" pitchFamily="49" charset="0"/>
              </a:rPr>
              <a:t>Which graph algorithm that we discussed in class could they use to solve this problem? What are the vertices, what are the edges, what are the edge values?  </a:t>
            </a:r>
            <a:endParaRPr lang="en-US" dirty="0">
              <a:solidFill>
                <a:srgbClr val="0081E2"/>
              </a:solidFill>
              <a:latin typeface="Consolas" panose="020B0609020204030204" pitchFamily="49" charset="0"/>
            </a:endParaRPr>
          </a:p>
        </p:txBody>
      </p:sp>
      <p:sp>
        <p:nvSpPr>
          <p:cNvPr id="6" name="TextBox 5">
            <a:extLst>
              <a:ext uri="{FF2B5EF4-FFF2-40B4-BE49-F238E27FC236}">
                <a16:creationId xmlns:a16="http://schemas.microsoft.com/office/drawing/2014/main" id="{EA44F6B0-F39F-4097-92CA-B1AC6FE48CE5}"/>
              </a:ext>
            </a:extLst>
          </p:cNvPr>
          <p:cNvSpPr txBox="1"/>
          <p:nvPr/>
        </p:nvSpPr>
        <p:spPr>
          <a:xfrm>
            <a:off x="2363875" y="4266085"/>
            <a:ext cx="7583994" cy="1200329"/>
          </a:xfrm>
          <a:prstGeom prst="rect">
            <a:avLst/>
          </a:prstGeom>
          <a:noFill/>
          <a:ln>
            <a:solidFill>
              <a:srgbClr val="0081E2"/>
            </a:solidFill>
          </a:ln>
        </p:spPr>
        <p:txBody>
          <a:bodyPr wrap="square">
            <a:spAutoFit/>
          </a:bodyPr>
          <a:lstStyle>
            <a:defPPr>
              <a:defRPr lang="en-US"/>
            </a:defPPr>
            <a:lvl1pPr>
              <a:defRPr b="0" i="0">
                <a:solidFill>
                  <a:srgbClr val="0081E2"/>
                </a:solidFill>
                <a:effectLst/>
                <a:latin typeface="Consolas" panose="020B0609020204030204" pitchFamily="49" charset="0"/>
              </a:defRPr>
            </a:lvl1pPr>
          </a:lstStyle>
          <a:p>
            <a:pPr marL="285750" indent="-285750">
              <a:buFont typeface="Wingdings" panose="05000000000000000000" pitchFamily="2" charset="2"/>
              <a:buChar char="§"/>
            </a:pPr>
            <a:r>
              <a:rPr lang="en-US" dirty="0">
                <a:solidFill>
                  <a:srgbClr val="EB6E19"/>
                </a:solidFill>
              </a:rPr>
              <a:t>Prim's or </a:t>
            </a:r>
            <a:r>
              <a:rPr lang="en-US" dirty="0" err="1">
                <a:solidFill>
                  <a:srgbClr val="EB6E19"/>
                </a:solidFill>
              </a:rPr>
              <a:t>Kruskals</a:t>
            </a:r>
            <a:r>
              <a:rPr lang="en-US" dirty="0">
                <a:solidFill>
                  <a:srgbClr val="EB6E19"/>
                </a:solidFill>
              </a:rPr>
              <a:t> algorithm for minimum spanning tree.  </a:t>
            </a:r>
          </a:p>
          <a:p>
            <a:pPr marL="285750" indent="-285750">
              <a:buFont typeface="Wingdings" panose="05000000000000000000" pitchFamily="2" charset="2"/>
              <a:buChar char="§"/>
            </a:pPr>
            <a:r>
              <a:rPr lang="en-US" dirty="0">
                <a:solidFill>
                  <a:srgbClr val="EB6E19"/>
                </a:solidFill>
              </a:rPr>
              <a:t>Roads are edges.  </a:t>
            </a:r>
          </a:p>
          <a:p>
            <a:pPr marL="285750" indent="-285750">
              <a:buFont typeface="Wingdings" panose="05000000000000000000" pitchFamily="2" charset="2"/>
              <a:buChar char="§"/>
            </a:pPr>
            <a:r>
              <a:rPr lang="en-US" dirty="0">
                <a:solidFill>
                  <a:srgbClr val="EB6E19"/>
                </a:solidFill>
              </a:rPr>
              <a:t>Ends of roads are vertices.  </a:t>
            </a:r>
          </a:p>
          <a:p>
            <a:pPr marL="285750" indent="-285750">
              <a:buFont typeface="Wingdings" panose="05000000000000000000" pitchFamily="2" charset="2"/>
              <a:buChar char="§"/>
            </a:pPr>
            <a:r>
              <a:rPr lang="en-US" dirty="0">
                <a:solidFill>
                  <a:srgbClr val="EB6E19"/>
                </a:solidFill>
              </a:rPr>
              <a:t>Edge weights are cost for maintaining roads.</a:t>
            </a:r>
          </a:p>
        </p:txBody>
      </p:sp>
      <p:grpSp>
        <p:nvGrpSpPr>
          <p:cNvPr id="7" name="Group 6">
            <a:extLst>
              <a:ext uri="{FF2B5EF4-FFF2-40B4-BE49-F238E27FC236}">
                <a16:creationId xmlns:a16="http://schemas.microsoft.com/office/drawing/2014/main" id="{7709BFE7-575F-4A13-804F-E511D6DD3A6D}"/>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0C514741-49EB-4AAF-AB07-9B9F0911A0B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D574219E-A4C0-4E5B-9A9E-ACF760E3D9A3}"/>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087385044"/>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MST using Prims starting from “I”</a:t>
            </a:r>
          </a:p>
        </p:txBody>
      </p:sp>
      <p:pic>
        <p:nvPicPr>
          <p:cNvPr id="1026" name="Picture 2">
            <a:extLst>
              <a:ext uri="{FF2B5EF4-FFF2-40B4-BE49-F238E27FC236}">
                <a16:creationId xmlns:a16="http://schemas.microsoft.com/office/drawing/2014/main" id="{682014B4-262A-4404-A6AC-474DB6E34F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268" t="9634" r="49634" b="24553"/>
          <a:stretch/>
        </p:blipFill>
        <p:spPr bwMode="auto">
          <a:xfrm>
            <a:off x="1904103" y="2162287"/>
            <a:ext cx="2872291" cy="321261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854961156"/>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MST using Prims starting from “I”</a:t>
            </a:r>
          </a:p>
        </p:txBody>
      </p:sp>
      <p:pic>
        <p:nvPicPr>
          <p:cNvPr id="1026" name="Picture 2">
            <a:extLst>
              <a:ext uri="{FF2B5EF4-FFF2-40B4-BE49-F238E27FC236}">
                <a16:creationId xmlns:a16="http://schemas.microsoft.com/office/drawing/2014/main" id="{682014B4-262A-4404-A6AC-474DB6E34F2F}"/>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268" t="9634" r="49634" b="24553"/>
          <a:stretch/>
        </p:blipFill>
        <p:spPr bwMode="auto">
          <a:xfrm>
            <a:off x="1904103" y="2162287"/>
            <a:ext cx="2872291" cy="3212610"/>
          </a:xfrm>
          <a:prstGeom prst="rect">
            <a:avLst/>
          </a:prstGeom>
          <a:noFill/>
          <a:extLst>
            <a:ext uri="{909E8E84-426E-40DD-AFC4-6F175D3DCCD1}">
              <a14:hiddenFill xmlns:a14="http://schemas.microsoft.com/office/drawing/2010/main">
                <a:solidFill>
                  <a:srgbClr val="FFFFFF"/>
                </a:solidFill>
              </a14:hiddenFill>
            </a:ext>
          </a:extLst>
        </p:spPr>
      </p:pic>
      <p:sp>
        <p:nvSpPr>
          <p:cNvPr id="5" name="TextBox 4">
            <a:extLst>
              <a:ext uri="{FF2B5EF4-FFF2-40B4-BE49-F238E27FC236}">
                <a16:creationId xmlns:a16="http://schemas.microsoft.com/office/drawing/2014/main" id="{5FD6EC91-9A6D-4889-A16B-A81CE0728C85}"/>
              </a:ext>
            </a:extLst>
          </p:cNvPr>
          <p:cNvSpPr txBox="1"/>
          <p:nvPr/>
        </p:nvSpPr>
        <p:spPr>
          <a:xfrm>
            <a:off x="5564394" y="5005565"/>
            <a:ext cx="6094206" cy="369332"/>
          </a:xfrm>
          <a:prstGeom prst="rect">
            <a:avLst/>
          </a:prstGeom>
          <a:noFill/>
        </p:spPr>
        <p:txBody>
          <a:bodyPr wrap="square">
            <a:spAutoFit/>
          </a:bodyPr>
          <a:lstStyle/>
          <a:p>
            <a:r>
              <a:rPr lang="pt-BR" b="1" i="0" dirty="0">
                <a:solidFill>
                  <a:srgbClr val="00DA63"/>
                </a:solidFill>
                <a:effectLst/>
                <a:latin typeface="Lato Extended"/>
              </a:rPr>
              <a:t>I H B F A E D G C</a:t>
            </a:r>
            <a:endParaRPr lang="en-US" dirty="0">
              <a:solidFill>
                <a:srgbClr val="00DA63"/>
              </a:solidFill>
            </a:endParaRPr>
          </a:p>
        </p:txBody>
      </p:sp>
      <p:grpSp>
        <p:nvGrpSpPr>
          <p:cNvPr id="6" name="Group 5">
            <a:extLst>
              <a:ext uri="{FF2B5EF4-FFF2-40B4-BE49-F238E27FC236}">
                <a16:creationId xmlns:a16="http://schemas.microsoft.com/office/drawing/2014/main" id="{5B9DD605-47DC-4166-9083-E3F1BAB56969}"/>
              </a:ext>
            </a:extLst>
          </p:cNvPr>
          <p:cNvGrpSpPr/>
          <p:nvPr/>
        </p:nvGrpSpPr>
        <p:grpSpPr>
          <a:xfrm>
            <a:off x="11317255" y="5989103"/>
            <a:ext cx="841781" cy="748032"/>
            <a:chOff x="11337354" y="6025684"/>
            <a:chExt cx="841781" cy="748032"/>
          </a:xfrm>
        </p:grpSpPr>
        <p:pic>
          <p:nvPicPr>
            <p:cNvPr id="7" name="Picture 6">
              <a:extLst>
                <a:ext uri="{FF2B5EF4-FFF2-40B4-BE49-F238E27FC236}">
                  <a16:creationId xmlns:a16="http://schemas.microsoft.com/office/drawing/2014/main" id="{811D85B1-8467-4F71-8C99-80F4F1D8144B}"/>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8" name="Picture 7" descr="Logo COP3530">
              <a:extLst>
                <a:ext uri="{FF2B5EF4-FFF2-40B4-BE49-F238E27FC236}">
                  <a16:creationId xmlns:a16="http://schemas.microsoft.com/office/drawing/2014/main" id="{F00E199D-E902-43FD-A2E6-08A7D350B899}"/>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64453916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graphicFrame>
        <p:nvGraphicFramePr>
          <p:cNvPr id="6" name="Table 5">
            <a:extLst>
              <a:ext uri="{FF2B5EF4-FFF2-40B4-BE49-F238E27FC236}">
                <a16:creationId xmlns:a16="http://schemas.microsoft.com/office/drawing/2014/main" id="{8BC0359A-C786-469A-B9D7-30A6276C2E68}"/>
              </a:ext>
            </a:extLst>
          </p:cNvPr>
          <p:cNvGraphicFramePr>
            <a:graphicFrameLocks noGrp="1"/>
          </p:cNvGraphicFramePr>
          <p:nvPr>
            <p:extLst>
              <p:ext uri="{D42A27DB-BD31-4B8C-83A1-F6EECF244321}">
                <p14:modId xmlns:p14="http://schemas.microsoft.com/office/powerpoint/2010/main" val="4210230557"/>
              </p:ext>
            </p:extLst>
          </p:nvPr>
        </p:nvGraphicFramePr>
        <p:xfrm>
          <a:off x="838200" y="3203869"/>
          <a:ext cx="3627738" cy="2966720"/>
        </p:xfrm>
        <a:graphic>
          <a:graphicData uri="http://schemas.openxmlformats.org/drawingml/2006/table">
            <a:tbl>
              <a:tblPr firstRow="1" bandRow="1">
                <a:tableStyleId>{5940675A-B579-460E-94D1-54222C63F5DA}</a:tableStyleId>
              </a:tblPr>
              <a:tblGrid>
                <a:gridCol w="1209246">
                  <a:extLst>
                    <a:ext uri="{9D8B030D-6E8A-4147-A177-3AD203B41FA5}">
                      <a16:colId xmlns:a16="http://schemas.microsoft.com/office/drawing/2014/main" val="3344976829"/>
                    </a:ext>
                  </a:extLst>
                </a:gridCol>
                <a:gridCol w="1209246">
                  <a:extLst>
                    <a:ext uri="{9D8B030D-6E8A-4147-A177-3AD203B41FA5}">
                      <a16:colId xmlns:a16="http://schemas.microsoft.com/office/drawing/2014/main" val="3302428985"/>
                    </a:ext>
                  </a:extLst>
                </a:gridCol>
                <a:gridCol w="1209246">
                  <a:extLst>
                    <a:ext uri="{9D8B030D-6E8A-4147-A177-3AD203B41FA5}">
                      <a16:colId xmlns:a16="http://schemas.microsoft.com/office/drawing/2014/main" val="833531345"/>
                    </a:ext>
                  </a:extLst>
                </a:gridCol>
              </a:tblGrid>
              <a:tr h="370840">
                <a:tc>
                  <a:txBody>
                    <a:bodyPr/>
                    <a:lstStyle/>
                    <a:p>
                      <a:pPr algn="ctr"/>
                      <a:r>
                        <a:rPr lang="en-US" b="1" dirty="0">
                          <a:solidFill>
                            <a:srgbClr val="EB6E19"/>
                          </a:solidFill>
                          <a:latin typeface="Consolas" panose="020B0609020204030204" pitchFamily="49" charset="0"/>
                        </a:rPr>
                        <a:t>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D(v)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P(v)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64836929"/>
                  </a:ext>
                </a:extLst>
              </a:tr>
              <a:tr h="370840">
                <a:tc>
                  <a:txBody>
                    <a:bodyPr/>
                    <a:lstStyle/>
                    <a:p>
                      <a:pPr algn="ctr"/>
                      <a:r>
                        <a:rPr lang="en-US"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17083502"/>
                  </a:ext>
                </a:extLst>
              </a:tr>
              <a:tr h="370840">
                <a:tc>
                  <a:txBody>
                    <a:bodyPr/>
                    <a:lstStyle/>
                    <a:p>
                      <a:pPr algn="ctr"/>
                      <a:r>
                        <a:rPr lang="en-US"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802427531"/>
                  </a:ext>
                </a:extLst>
              </a:tr>
              <a:tr h="370840">
                <a:tc>
                  <a:txBody>
                    <a:bodyPr/>
                    <a:lstStyle/>
                    <a:p>
                      <a:pPr algn="ctr"/>
                      <a:r>
                        <a:rPr lang="en-US" dirty="0">
                          <a:solidFill>
                            <a:srgbClr val="0081E2"/>
                          </a:solidFill>
                          <a:latin typeface="Consolas" panose="020B0609020204030204" pitchFamily="49" charset="0"/>
                        </a:rPr>
                        <a:t>C</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0305716"/>
                  </a:ext>
                </a:extLst>
              </a:tr>
              <a:tr h="370840">
                <a:tc>
                  <a:txBody>
                    <a:bodyPr/>
                    <a:lstStyle/>
                    <a:p>
                      <a:pPr algn="ctr"/>
                      <a:r>
                        <a:rPr lang="en-US"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89056575"/>
                  </a:ext>
                </a:extLst>
              </a:tr>
              <a:tr h="370840">
                <a:tc>
                  <a:txBody>
                    <a:bodyPr/>
                    <a:lstStyle/>
                    <a:p>
                      <a:pPr algn="ctr"/>
                      <a:r>
                        <a:rPr lang="en-US" dirty="0">
                          <a:solidFill>
                            <a:srgbClr val="0081E2"/>
                          </a:solidFill>
                          <a:latin typeface="Consolas" panose="020B0609020204030204" pitchFamily="49" charset="0"/>
                        </a:rPr>
                        <a:t>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91990500"/>
                  </a:ext>
                </a:extLst>
              </a:tr>
              <a:tr h="370840">
                <a:tc>
                  <a:txBody>
                    <a:bodyPr/>
                    <a:lstStyle/>
                    <a:p>
                      <a:pPr algn="ctr"/>
                      <a:r>
                        <a:rPr lang="en-US" dirty="0">
                          <a:solidFill>
                            <a:srgbClr val="0081E2"/>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92105727"/>
                  </a:ext>
                </a:extLst>
              </a:tr>
              <a:tr h="370840">
                <a:tc>
                  <a:txBody>
                    <a:bodyPr/>
                    <a:lstStyle/>
                    <a:p>
                      <a:pPr algn="ctr"/>
                      <a:r>
                        <a:rPr lang="en-US" dirty="0">
                          <a:solidFill>
                            <a:srgbClr val="0081E2"/>
                          </a:solidFill>
                          <a:latin typeface="Consolas" panose="020B0609020204030204" pitchFamily="49" charset="0"/>
                        </a:rPr>
                        <a:t>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730560352"/>
                  </a:ext>
                </a:extLst>
              </a:tr>
            </a:tbl>
          </a:graphicData>
        </a:graphic>
      </p:graphicFrame>
      <p:sp>
        <p:nvSpPr>
          <p:cNvPr id="12" name="Oval 11">
            <a:extLst>
              <a:ext uri="{FF2B5EF4-FFF2-40B4-BE49-F238E27FC236}">
                <a16:creationId xmlns:a16="http://schemas.microsoft.com/office/drawing/2014/main" id="{FB47F8DA-F1B0-4FC2-8036-30E67C9C55BE}"/>
              </a:ext>
            </a:extLst>
          </p:cNvPr>
          <p:cNvSpPr/>
          <p:nvPr/>
        </p:nvSpPr>
        <p:spPr>
          <a:xfrm>
            <a:off x="6679949" y="179534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13" name="Oval 12">
            <a:extLst>
              <a:ext uri="{FF2B5EF4-FFF2-40B4-BE49-F238E27FC236}">
                <a16:creationId xmlns:a16="http://schemas.microsoft.com/office/drawing/2014/main" id="{DB0888CE-339B-4174-87B6-4583AB244F50}"/>
              </a:ext>
            </a:extLst>
          </p:cNvPr>
          <p:cNvSpPr/>
          <p:nvPr/>
        </p:nvSpPr>
        <p:spPr>
          <a:xfrm>
            <a:off x="6720836" y="333792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14" name="Oval 13">
            <a:extLst>
              <a:ext uri="{FF2B5EF4-FFF2-40B4-BE49-F238E27FC236}">
                <a16:creationId xmlns:a16="http://schemas.microsoft.com/office/drawing/2014/main" id="{63082F71-6234-4DCE-81C8-A2AB2AAC3468}"/>
              </a:ext>
            </a:extLst>
          </p:cNvPr>
          <p:cNvSpPr/>
          <p:nvPr/>
        </p:nvSpPr>
        <p:spPr>
          <a:xfrm>
            <a:off x="10177716" y="3362642"/>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15" name="Oval 14">
            <a:extLst>
              <a:ext uri="{FF2B5EF4-FFF2-40B4-BE49-F238E27FC236}">
                <a16:creationId xmlns:a16="http://schemas.microsoft.com/office/drawing/2014/main" id="{E0B25C16-1FFE-4F3F-A159-6B368CB46E3C}"/>
              </a:ext>
            </a:extLst>
          </p:cNvPr>
          <p:cNvSpPr/>
          <p:nvPr/>
        </p:nvSpPr>
        <p:spPr>
          <a:xfrm>
            <a:off x="8449276"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16" name="Oval 15">
            <a:extLst>
              <a:ext uri="{FF2B5EF4-FFF2-40B4-BE49-F238E27FC236}">
                <a16:creationId xmlns:a16="http://schemas.microsoft.com/office/drawing/2014/main" id="{F5A381B9-51C5-41BF-903A-2C6F18A5A117}"/>
              </a:ext>
            </a:extLst>
          </p:cNvPr>
          <p:cNvSpPr/>
          <p:nvPr/>
        </p:nvSpPr>
        <p:spPr>
          <a:xfrm>
            <a:off x="8449275"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17" name="Oval 16">
            <a:extLst>
              <a:ext uri="{FF2B5EF4-FFF2-40B4-BE49-F238E27FC236}">
                <a16:creationId xmlns:a16="http://schemas.microsoft.com/office/drawing/2014/main" id="{DBA5A56E-B240-4976-86DD-2637DB90D357}"/>
              </a:ext>
            </a:extLst>
          </p:cNvPr>
          <p:cNvSpPr/>
          <p:nvPr/>
        </p:nvSpPr>
        <p:spPr>
          <a:xfrm>
            <a:off x="5111344"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8" name="Oval 17">
            <a:extLst>
              <a:ext uri="{FF2B5EF4-FFF2-40B4-BE49-F238E27FC236}">
                <a16:creationId xmlns:a16="http://schemas.microsoft.com/office/drawing/2014/main" id="{9761E266-1821-436F-B597-585FFC415DB2}"/>
              </a:ext>
            </a:extLst>
          </p:cNvPr>
          <p:cNvSpPr/>
          <p:nvPr/>
        </p:nvSpPr>
        <p:spPr>
          <a:xfrm>
            <a:off x="5111343"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cxnSp>
        <p:nvCxnSpPr>
          <p:cNvPr id="19" name="Straight Connector 18">
            <a:extLst>
              <a:ext uri="{FF2B5EF4-FFF2-40B4-BE49-F238E27FC236}">
                <a16:creationId xmlns:a16="http://schemas.microsoft.com/office/drawing/2014/main" id="{BF7ABDC4-BA6D-45FC-9E98-9970DBD12EBC}"/>
              </a:ext>
            </a:extLst>
          </p:cNvPr>
          <p:cNvCxnSpPr>
            <a:stCxn id="12" idx="2"/>
            <a:endCxn id="17" idx="7"/>
          </p:cNvCxnSpPr>
          <p:nvPr/>
        </p:nvCxnSpPr>
        <p:spPr>
          <a:xfrm flipH="1">
            <a:off x="5511107" y="2035098"/>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068E7B-AA3E-4BEA-A211-04FB01589C44}"/>
              </a:ext>
            </a:extLst>
          </p:cNvPr>
          <p:cNvCxnSpPr/>
          <p:nvPr/>
        </p:nvCxnSpPr>
        <p:spPr>
          <a:xfrm flipH="1">
            <a:off x="5579694" y="3657479"/>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C8A47B7-7FE7-44DA-81BE-4C5D46F37B8A}"/>
              </a:ext>
            </a:extLst>
          </p:cNvPr>
          <p:cNvCxnSpPr>
            <a:cxnSpLocks/>
            <a:stCxn id="15" idx="2"/>
          </p:cNvCxnSpPr>
          <p:nvPr/>
        </p:nvCxnSpPr>
        <p:spPr>
          <a:xfrm flipH="1">
            <a:off x="7148300" y="2878873"/>
            <a:ext cx="1300976" cy="54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B5AF2-3C8C-44A2-AD2F-2D84E1081F56}"/>
              </a:ext>
            </a:extLst>
          </p:cNvPr>
          <p:cNvCxnSpPr>
            <a:cxnSpLocks/>
            <a:endCxn id="13" idx="5"/>
          </p:cNvCxnSpPr>
          <p:nvPr/>
        </p:nvCxnSpPr>
        <p:spPr>
          <a:xfrm flipH="1" flipV="1">
            <a:off x="7120599" y="3747210"/>
            <a:ext cx="1405054" cy="622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5E4EAA-BB14-4A6F-91E8-6322174D9496}"/>
              </a:ext>
            </a:extLst>
          </p:cNvPr>
          <p:cNvCxnSpPr>
            <a:cxnSpLocks/>
            <a:endCxn id="12" idx="6"/>
          </p:cNvCxnSpPr>
          <p:nvPr/>
        </p:nvCxnSpPr>
        <p:spPr>
          <a:xfrm flipH="1" flipV="1">
            <a:off x="7148300" y="2035098"/>
            <a:ext cx="1405054" cy="76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5FA67B-CD8E-4739-8CA4-725DD7976DEE}"/>
              </a:ext>
            </a:extLst>
          </p:cNvPr>
          <p:cNvCxnSpPr>
            <a:cxnSpLocks/>
            <a:stCxn id="16" idx="0"/>
            <a:endCxn id="15" idx="4"/>
          </p:cNvCxnSpPr>
          <p:nvPr/>
        </p:nvCxnSpPr>
        <p:spPr>
          <a:xfrm flipV="1">
            <a:off x="8683451" y="3118624"/>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037458-A09B-4C3B-84E5-4DCF8B576FC2}"/>
              </a:ext>
            </a:extLst>
          </p:cNvPr>
          <p:cNvCxnSpPr>
            <a:cxnSpLocks/>
          </p:cNvCxnSpPr>
          <p:nvPr/>
        </p:nvCxnSpPr>
        <p:spPr>
          <a:xfrm flipV="1">
            <a:off x="5340784" y="3130706"/>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05CA403-1331-48F5-9F95-B7F14FD1D729}"/>
              </a:ext>
            </a:extLst>
          </p:cNvPr>
          <p:cNvCxnSpPr>
            <a:cxnSpLocks/>
            <a:stCxn id="13" idx="1"/>
            <a:endCxn id="17" idx="6"/>
          </p:cNvCxnSpPr>
          <p:nvPr/>
        </p:nvCxnSpPr>
        <p:spPr>
          <a:xfrm flipH="1" flipV="1">
            <a:off x="5579695" y="2878873"/>
            <a:ext cx="1209729" cy="52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67290C-D81A-4F85-A616-17645B09FC3D}"/>
              </a:ext>
            </a:extLst>
          </p:cNvPr>
          <p:cNvCxnSpPr>
            <a:cxnSpLocks/>
            <a:stCxn id="13" idx="0"/>
          </p:cNvCxnSpPr>
          <p:nvPr/>
        </p:nvCxnSpPr>
        <p:spPr>
          <a:xfrm flipH="1" flipV="1">
            <a:off x="6929324" y="2264101"/>
            <a:ext cx="25688" cy="107382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A52E5A2-83A4-4DF4-B308-AE13F0DCF0D2}"/>
              </a:ext>
            </a:extLst>
          </p:cNvPr>
          <p:cNvSpPr txBox="1"/>
          <p:nvPr/>
        </p:nvSpPr>
        <p:spPr>
          <a:xfrm>
            <a:off x="7798787" y="2120235"/>
            <a:ext cx="301686" cy="369332"/>
          </a:xfrm>
          <a:prstGeom prst="rect">
            <a:avLst/>
          </a:prstGeom>
          <a:noFill/>
        </p:spPr>
        <p:txBody>
          <a:bodyPr wrap="none" rtlCol="0">
            <a:spAutoFit/>
          </a:bodyPr>
          <a:lstStyle/>
          <a:p>
            <a:r>
              <a:rPr lang="en-US" dirty="0">
                <a:solidFill>
                  <a:schemeClr val="bg1"/>
                </a:solidFill>
              </a:rPr>
              <a:t>1</a:t>
            </a:r>
          </a:p>
        </p:txBody>
      </p:sp>
      <p:sp>
        <p:nvSpPr>
          <p:cNvPr id="29" name="TextBox 28">
            <a:extLst>
              <a:ext uri="{FF2B5EF4-FFF2-40B4-BE49-F238E27FC236}">
                <a16:creationId xmlns:a16="http://schemas.microsoft.com/office/drawing/2014/main" id="{E9E392D3-458E-4377-BF4C-55A59FCDEB84}"/>
              </a:ext>
            </a:extLst>
          </p:cNvPr>
          <p:cNvSpPr txBox="1"/>
          <p:nvPr/>
        </p:nvSpPr>
        <p:spPr>
          <a:xfrm>
            <a:off x="5902177" y="2055448"/>
            <a:ext cx="301686" cy="369332"/>
          </a:xfrm>
          <a:prstGeom prst="rect">
            <a:avLst/>
          </a:prstGeom>
          <a:noFill/>
        </p:spPr>
        <p:txBody>
          <a:bodyPr wrap="none" rtlCol="0">
            <a:spAutoFit/>
          </a:bodyPr>
          <a:lstStyle/>
          <a:p>
            <a:r>
              <a:rPr lang="en-US" dirty="0">
                <a:solidFill>
                  <a:schemeClr val="bg1"/>
                </a:solidFill>
              </a:rPr>
              <a:t>2</a:t>
            </a:r>
          </a:p>
        </p:txBody>
      </p:sp>
      <p:sp>
        <p:nvSpPr>
          <p:cNvPr id="30" name="TextBox 29">
            <a:extLst>
              <a:ext uri="{FF2B5EF4-FFF2-40B4-BE49-F238E27FC236}">
                <a16:creationId xmlns:a16="http://schemas.microsoft.com/office/drawing/2014/main" id="{6901A623-9A72-4D11-942F-007C73F72BA2}"/>
              </a:ext>
            </a:extLst>
          </p:cNvPr>
          <p:cNvSpPr txBox="1"/>
          <p:nvPr/>
        </p:nvSpPr>
        <p:spPr>
          <a:xfrm>
            <a:off x="9215169" y="4185440"/>
            <a:ext cx="418704" cy="369332"/>
          </a:xfrm>
          <a:prstGeom prst="rect">
            <a:avLst/>
          </a:prstGeom>
          <a:noFill/>
        </p:spPr>
        <p:txBody>
          <a:bodyPr wrap="none" rtlCol="0">
            <a:spAutoFit/>
          </a:bodyPr>
          <a:lstStyle/>
          <a:p>
            <a:r>
              <a:rPr lang="en-US" dirty="0">
                <a:solidFill>
                  <a:schemeClr val="bg1"/>
                </a:solidFill>
              </a:rPr>
              <a:t>10</a:t>
            </a:r>
          </a:p>
        </p:txBody>
      </p:sp>
      <p:sp>
        <p:nvSpPr>
          <p:cNvPr id="31" name="TextBox 30">
            <a:extLst>
              <a:ext uri="{FF2B5EF4-FFF2-40B4-BE49-F238E27FC236}">
                <a16:creationId xmlns:a16="http://schemas.microsoft.com/office/drawing/2014/main" id="{4FD143DD-CC8E-4657-B120-36C05834D066}"/>
              </a:ext>
            </a:extLst>
          </p:cNvPr>
          <p:cNvSpPr txBox="1"/>
          <p:nvPr/>
        </p:nvSpPr>
        <p:spPr>
          <a:xfrm>
            <a:off x="6203863" y="2898841"/>
            <a:ext cx="301686" cy="369332"/>
          </a:xfrm>
          <a:prstGeom prst="rect">
            <a:avLst/>
          </a:prstGeom>
          <a:noFill/>
        </p:spPr>
        <p:txBody>
          <a:bodyPr wrap="none" rtlCol="0">
            <a:spAutoFit/>
          </a:bodyPr>
          <a:lstStyle/>
          <a:p>
            <a:r>
              <a:rPr lang="en-US" dirty="0">
                <a:solidFill>
                  <a:schemeClr val="bg1"/>
                </a:solidFill>
              </a:rPr>
              <a:t>4</a:t>
            </a:r>
          </a:p>
        </p:txBody>
      </p:sp>
      <p:sp>
        <p:nvSpPr>
          <p:cNvPr id="32" name="TextBox 31">
            <a:extLst>
              <a:ext uri="{FF2B5EF4-FFF2-40B4-BE49-F238E27FC236}">
                <a16:creationId xmlns:a16="http://schemas.microsoft.com/office/drawing/2014/main" id="{D94D8542-F9E3-42E6-AF07-75522E08548E}"/>
              </a:ext>
            </a:extLst>
          </p:cNvPr>
          <p:cNvSpPr txBox="1"/>
          <p:nvPr/>
        </p:nvSpPr>
        <p:spPr>
          <a:xfrm>
            <a:off x="7836733" y="3809935"/>
            <a:ext cx="301686" cy="369332"/>
          </a:xfrm>
          <a:prstGeom prst="rect">
            <a:avLst/>
          </a:prstGeom>
          <a:noFill/>
        </p:spPr>
        <p:txBody>
          <a:bodyPr wrap="none" rtlCol="0">
            <a:spAutoFit/>
          </a:bodyPr>
          <a:lstStyle/>
          <a:p>
            <a:r>
              <a:rPr lang="en-US" dirty="0">
                <a:solidFill>
                  <a:schemeClr val="bg1"/>
                </a:solidFill>
              </a:rPr>
              <a:t>6</a:t>
            </a:r>
          </a:p>
        </p:txBody>
      </p:sp>
      <p:sp>
        <p:nvSpPr>
          <p:cNvPr id="33" name="TextBox 32">
            <a:extLst>
              <a:ext uri="{FF2B5EF4-FFF2-40B4-BE49-F238E27FC236}">
                <a16:creationId xmlns:a16="http://schemas.microsoft.com/office/drawing/2014/main" id="{1C95E75D-3E65-43B6-82F4-0BA1C325C415}"/>
              </a:ext>
            </a:extLst>
          </p:cNvPr>
          <p:cNvSpPr txBox="1"/>
          <p:nvPr/>
        </p:nvSpPr>
        <p:spPr>
          <a:xfrm>
            <a:off x="9404320" y="2840809"/>
            <a:ext cx="301686" cy="369332"/>
          </a:xfrm>
          <a:prstGeom prst="rect">
            <a:avLst/>
          </a:prstGeom>
          <a:noFill/>
        </p:spPr>
        <p:txBody>
          <a:bodyPr wrap="none" rtlCol="0">
            <a:spAutoFit/>
          </a:bodyPr>
          <a:lstStyle/>
          <a:p>
            <a:r>
              <a:rPr lang="en-US" dirty="0">
                <a:solidFill>
                  <a:schemeClr val="bg1"/>
                </a:solidFill>
              </a:rPr>
              <a:t>7</a:t>
            </a:r>
          </a:p>
        </p:txBody>
      </p:sp>
      <p:sp>
        <p:nvSpPr>
          <p:cNvPr id="34" name="TextBox 33">
            <a:extLst>
              <a:ext uri="{FF2B5EF4-FFF2-40B4-BE49-F238E27FC236}">
                <a16:creationId xmlns:a16="http://schemas.microsoft.com/office/drawing/2014/main" id="{4149CAAB-8615-4F14-ABE4-F885C84BE523}"/>
              </a:ext>
            </a:extLst>
          </p:cNvPr>
          <p:cNvSpPr txBox="1"/>
          <p:nvPr/>
        </p:nvSpPr>
        <p:spPr>
          <a:xfrm>
            <a:off x="8703710" y="3468087"/>
            <a:ext cx="301686" cy="369332"/>
          </a:xfrm>
          <a:prstGeom prst="rect">
            <a:avLst/>
          </a:prstGeom>
          <a:noFill/>
        </p:spPr>
        <p:txBody>
          <a:bodyPr wrap="none" rtlCol="0">
            <a:spAutoFit/>
          </a:bodyPr>
          <a:lstStyle/>
          <a:p>
            <a:r>
              <a:rPr lang="en-US" dirty="0">
                <a:solidFill>
                  <a:schemeClr val="bg1"/>
                </a:solidFill>
              </a:rPr>
              <a:t>2</a:t>
            </a:r>
          </a:p>
        </p:txBody>
      </p:sp>
      <p:sp>
        <p:nvSpPr>
          <p:cNvPr id="35" name="TextBox 34">
            <a:extLst>
              <a:ext uri="{FF2B5EF4-FFF2-40B4-BE49-F238E27FC236}">
                <a16:creationId xmlns:a16="http://schemas.microsoft.com/office/drawing/2014/main" id="{D5D472ED-CDAC-4F94-ACDA-0D55C09410E6}"/>
              </a:ext>
            </a:extLst>
          </p:cNvPr>
          <p:cNvSpPr txBox="1"/>
          <p:nvPr/>
        </p:nvSpPr>
        <p:spPr>
          <a:xfrm>
            <a:off x="6953553" y="2558807"/>
            <a:ext cx="301686" cy="369332"/>
          </a:xfrm>
          <a:prstGeom prst="rect">
            <a:avLst/>
          </a:prstGeom>
          <a:noFill/>
        </p:spPr>
        <p:txBody>
          <a:bodyPr wrap="none" rtlCol="0">
            <a:spAutoFit/>
          </a:bodyPr>
          <a:lstStyle/>
          <a:p>
            <a:r>
              <a:rPr lang="en-US" dirty="0">
                <a:solidFill>
                  <a:schemeClr val="bg1"/>
                </a:solidFill>
              </a:rPr>
              <a:t>3</a:t>
            </a:r>
          </a:p>
        </p:txBody>
      </p:sp>
      <p:sp>
        <p:nvSpPr>
          <p:cNvPr id="36" name="TextBox 35">
            <a:extLst>
              <a:ext uri="{FF2B5EF4-FFF2-40B4-BE49-F238E27FC236}">
                <a16:creationId xmlns:a16="http://schemas.microsoft.com/office/drawing/2014/main" id="{EC5F59E6-7016-454B-A9B4-2A811A60B869}"/>
              </a:ext>
            </a:extLst>
          </p:cNvPr>
          <p:cNvSpPr txBox="1"/>
          <p:nvPr/>
        </p:nvSpPr>
        <p:spPr>
          <a:xfrm>
            <a:off x="5865306" y="3693961"/>
            <a:ext cx="301686" cy="369332"/>
          </a:xfrm>
          <a:prstGeom prst="rect">
            <a:avLst/>
          </a:prstGeom>
          <a:noFill/>
        </p:spPr>
        <p:txBody>
          <a:bodyPr wrap="none" rtlCol="0">
            <a:spAutoFit/>
          </a:bodyPr>
          <a:lstStyle/>
          <a:p>
            <a:r>
              <a:rPr lang="en-US" dirty="0">
                <a:solidFill>
                  <a:schemeClr val="bg1"/>
                </a:solidFill>
              </a:rPr>
              <a:t>4</a:t>
            </a:r>
          </a:p>
        </p:txBody>
      </p:sp>
      <p:sp>
        <p:nvSpPr>
          <p:cNvPr id="37" name="TextBox 36">
            <a:extLst>
              <a:ext uri="{FF2B5EF4-FFF2-40B4-BE49-F238E27FC236}">
                <a16:creationId xmlns:a16="http://schemas.microsoft.com/office/drawing/2014/main" id="{9FBF1E2D-ED75-49D2-B32D-C564B28065D9}"/>
              </a:ext>
            </a:extLst>
          </p:cNvPr>
          <p:cNvSpPr txBox="1"/>
          <p:nvPr/>
        </p:nvSpPr>
        <p:spPr>
          <a:xfrm>
            <a:off x="4974959" y="3472813"/>
            <a:ext cx="418704" cy="369332"/>
          </a:xfrm>
          <a:prstGeom prst="rect">
            <a:avLst/>
          </a:prstGeom>
          <a:noFill/>
        </p:spPr>
        <p:txBody>
          <a:bodyPr wrap="none" rtlCol="0">
            <a:spAutoFit/>
          </a:bodyPr>
          <a:lstStyle/>
          <a:p>
            <a:r>
              <a:rPr lang="en-US" dirty="0">
                <a:solidFill>
                  <a:schemeClr val="bg1"/>
                </a:solidFill>
              </a:rPr>
              <a:t>10</a:t>
            </a:r>
          </a:p>
        </p:txBody>
      </p:sp>
      <p:sp>
        <p:nvSpPr>
          <p:cNvPr id="38" name="TextBox 37">
            <a:extLst>
              <a:ext uri="{FF2B5EF4-FFF2-40B4-BE49-F238E27FC236}">
                <a16:creationId xmlns:a16="http://schemas.microsoft.com/office/drawing/2014/main" id="{FFE4C518-B90B-4C0D-AB11-3D4AF41ACE4E}"/>
              </a:ext>
            </a:extLst>
          </p:cNvPr>
          <p:cNvSpPr txBox="1"/>
          <p:nvPr/>
        </p:nvSpPr>
        <p:spPr>
          <a:xfrm>
            <a:off x="7593386" y="3138599"/>
            <a:ext cx="301686" cy="369332"/>
          </a:xfrm>
          <a:prstGeom prst="rect">
            <a:avLst/>
          </a:prstGeom>
          <a:noFill/>
        </p:spPr>
        <p:txBody>
          <a:bodyPr wrap="none" rtlCol="0">
            <a:spAutoFit/>
          </a:bodyPr>
          <a:lstStyle/>
          <a:p>
            <a:r>
              <a:rPr lang="en-US" dirty="0">
                <a:solidFill>
                  <a:schemeClr val="bg1"/>
                </a:solidFill>
              </a:rPr>
              <a:t>1</a:t>
            </a:r>
          </a:p>
        </p:txBody>
      </p:sp>
      <p:cxnSp>
        <p:nvCxnSpPr>
          <p:cNvPr id="39" name="Straight Connector 38">
            <a:extLst>
              <a:ext uri="{FF2B5EF4-FFF2-40B4-BE49-F238E27FC236}">
                <a16:creationId xmlns:a16="http://schemas.microsoft.com/office/drawing/2014/main" id="{D644D78F-A2F6-4283-A17A-F6FC58C44077}"/>
              </a:ext>
            </a:extLst>
          </p:cNvPr>
          <p:cNvCxnSpPr>
            <a:cxnSpLocks/>
            <a:stCxn id="14" idx="3"/>
          </p:cNvCxnSpPr>
          <p:nvPr/>
        </p:nvCxnSpPr>
        <p:spPr>
          <a:xfrm flipH="1">
            <a:off x="8881928" y="3771923"/>
            <a:ext cx="1364376" cy="59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CF76B-E210-4AF2-A22A-A52809510571}"/>
              </a:ext>
            </a:extLst>
          </p:cNvPr>
          <p:cNvCxnSpPr>
            <a:cxnSpLocks/>
            <a:stCxn id="14" idx="1"/>
          </p:cNvCxnSpPr>
          <p:nvPr/>
        </p:nvCxnSpPr>
        <p:spPr>
          <a:xfrm flipH="1" flipV="1">
            <a:off x="8834294" y="2932514"/>
            <a:ext cx="1412010" cy="5003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E425F355-ABA5-4FE9-A42D-EDDD843967B3}"/>
              </a:ext>
            </a:extLst>
          </p:cNvPr>
          <p:cNvGrpSpPr/>
          <p:nvPr/>
        </p:nvGrpSpPr>
        <p:grpSpPr>
          <a:xfrm>
            <a:off x="11317255" y="5989103"/>
            <a:ext cx="841781" cy="748032"/>
            <a:chOff x="11337354" y="6025684"/>
            <a:chExt cx="841781" cy="748032"/>
          </a:xfrm>
        </p:grpSpPr>
        <p:pic>
          <p:nvPicPr>
            <p:cNvPr id="42" name="Picture 41">
              <a:extLst>
                <a:ext uri="{FF2B5EF4-FFF2-40B4-BE49-F238E27FC236}">
                  <a16:creationId xmlns:a16="http://schemas.microsoft.com/office/drawing/2014/main" id="{F4E64FD4-69A1-4F40-A8A2-34686C2F207C}"/>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Logo COP3530">
              <a:extLst>
                <a:ext uri="{FF2B5EF4-FFF2-40B4-BE49-F238E27FC236}">
                  <a16:creationId xmlns:a16="http://schemas.microsoft.com/office/drawing/2014/main" id="{8B2A9DA0-E282-469B-B155-9038ED40A67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76645779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graphicFrame>
        <p:nvGraphicFramePr>
          <p:cNvPr id="6" name="Table 5">
            <a:extLst>
              <a:ext uri="{FF2B5EF4-FFF2-40B4-BE49-F238E27FC236}">
                <a16:creationId xmlns:a16="http://schemas.microsoft.com/office/drawing/2014/main" id="{8BC0359A-C786-469A-B9D7-30A6276C2E68}"/>
              </a:ext>
            </a:extLst>
          </p:cNvPr>
          <p:cNvGraphicFramePr>
            <a:graphicFrameLocks noGrp="1"/>
          </p:cNvGraphicFramePr>
          <p:nvPr>
            <p:extLst>
              <p:ext uri="{D42A27DB-BD31-4B8C-83A1-F6EECF244321}">
                <p14:modId xmlns:p14="http://schemas.microsoft.com/office/powerpoint/2010/main" val="1876106006"/>
              </p:ext>
            </p:extLst>
          </p:nvPr>
        </p:nvGraphicFramePr>
        <p:xfrm>
          <a:off x="838200" y="3203869"/>
          <a:ext cx="3627738" cy="2966720"/>
        </p:xfrm>
        <a:graphic>
          <a:graphicData uri="http://schemas.openxmlformats.org/drawingml/2006/table">
            <a:tbl>
              <a:tblPr firstRow="1" bandRow="1">
                <a:tableStyleId>{5940675A-B579-460E-94D1-54222C63F5DA}</a:tableStyleId>
              </a:tblPr>
              <a:tblGrid>
                <a:gridCol w="1209246">
                  <a:extLst>
                    <a:ext uri="{9D8B030D-6E8A-4147-A177-3AD203B41FA5}">
                      <a16:colId xmlns:a16="http://schemas.microsoft.com/office/drawing/2014/main" val="3344976829"/>
                    </a:ext>
                  </a:extLst>
                </a:gridCol>
                <a:gridCol w="1209246">
                  <a:extLst>
                    <a:ext uri="{9D8B030D-6E8A-4147-A177-3AD203B41FA5}">
                      <a16:colId xmlns:a16="http://schemas.microsoft.com/office/drawing/2014/main" val="3302428985"/>
                    </a:ext>
                  </a:extLst>
                </a:gridCol>
                <a:gridCol w="1209246">
                  <a:extLst>
                    <a:ext uri="{9D8B030D-6E8A-4147-A177-3AD203B41FA5}">
                      <a16:colId xmlns:a16="http://schemas.microsoft.com/office/drawing/2014/main" val="833531345"/>
                    </a:ext>
                  </a:extLst>
                </a:gridCol>
              </a:tblGrid>
              <a:tr h="370840">
                <a:tc>
                  <a:txBody>
                    <a:bodyPr/>
                    <a:lstStyle/>
                    <a:p>
                      <a:pPr algn="ctr"/>
                      <a:r>
                        <a:rPr lang="en-US" b="1" dirty="0">
                          <a:solidFill>
                            <a:srgbClr val="EB6E19"/>
                          </a:solidFill>
                          <a:latin typeface="Consolas" panose="020B0609020204030204" pitchFamily="49" charset="0"/>
                        </a:rPr>
                        <a:t>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D(v)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b="1" dirty="0">
                          <a:solidFill>
                            <a:srgbClr val="EB6E19"/>
                          </a:solidFill>
                          <a:latin typeface="Consolas" panose="020B0609020204030204" pitchFamily="49" charset="0"/>
                        </a:rPr>
                        <a:t>P(v)</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564836929"/>
                  </a:ext>
                </a:extLst>
              </a:tr>
              <a:tr h="370840">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0</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NA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317083502"/>
                  </a:ext>
                </a:extLst>
              </a:tr>
              <a:tr h="370840">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802427531"/>
                  </a:ext>
                </a:extLst>
              </a:tr>
              <a:tr h="370840">
                <a:tc>
                  <a:txBody>
                    <a:bodyPr/>
                    <a:lstStyle/>
                    <a:p>
                      <a:pPr algn="ctr"/>
                      <a:r>
                        <a:rPr lang="en-US" sz="1800" dirty="0">
                          <a:solidFill>
                            <a:srgbClr val="0081E2"/>
                          </a:solidFill>
                          <a:latin typeface="Consolas" panose="020B0609020204030204" pitchFamily="49" charset="0"/>
                        </a:rPr>
                        <a:t>C</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220305716"/>
                  </a:ext>
                </a:extLst>
              </a:tr>
              <a:tr h="370840">
                <a:tc>
                  <a:txBody>
                    <a:bodyPr/>
                    <a:lstStyle/>
                    <a:p>
                      <a:pPr algn="ctr"/>
                      <a:r>
                        <a:rPr lang="en-US" sz="1800"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189056575"/>
                  </a:ext>
                </a:extLst>
              </a:tr>
              <a:tr h="370840">
                <a:tc>
                  <a:txBody>
                    <a:bodyPr/>
                    <a:lstStyle/>
                    <a:p>
                      <a:pPr algn="ctr"/>
                      <a:r>
                        <a:rPr lang="en-US" sz="1800" dirty="0">
                          <a:solidFill>
                            <a:srgbClr val="0081E2"/>
                          </a:solidFill>
                          <a:latin typeface="Consolas" panose="020B0609020204030204" pitchFamily="49" charset="0"/>
                        </a:rPr>
                        <a:t>E</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B</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491990500"/>
                  </a:ext>
                </a:extLst>
              </a:tr>
              <a:tr h="370840">
                <a:tc>
                  <a:txBody>
                    <a:bodyPr/>
                    <a:lstStyle/>
                    <a:p>
                      <a:pPr algn="ctr"/>
                      <a:r>
                        <a:rPr lang="en-US" sz="1800" dirty="0">
                          <a:solidFill>
                            <a:srgbClr val="0081E2"/>
                          </a:solidFill>
                          <a:latin typeface="Consolas" panose="020B0609020204030204" pitchFamily="49" charset="0"/>
                        </a:rPr>
                        <a:t>F</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2</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A</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1092105727"/>
                  </a:ext>
                </a:extLst>
              </a:tr>
              <a:tr h="370840">
                <a:tc>
                  <a:txBody>
                    <a:bodyPr/>
                    <a:lstStyle/>
                    <a:p>
                      <a:pPr algn="ctr"/>
                      <a:r>
                        <a:rPr lang="en-US" sz="1800" dirty="0">
                          <a:solidFill>
                            <a:srgbClr val="0081E2"/>
                          </a:solidFill>
                          <a:latin typeface="Consolas" panose="020B0609020204030204" pitchFamily="49" charset="0"/>
                        </a:rPr>
                        <a:t>G</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endParaRPr lang="en-US" sz="1800" dirty="0">
                        <a:solidFill>
                          <a:srgbClr val="0081E2"/>
                        </a:solidFill>
                        <a:latin typeface="Consolas" panose="020B0609020204030204" pitchFamily="49" charset="0"/>
                      </a:endParaRP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tc>
                  <a:txBody>
                    <a:bodyPr/>
                    <a:lstStyle/>
                    <a:p>
                      <a:pPr algn="ctr"/>
                      <a:r>
                        <a:rPr lang="en-US" sz="1800" dirty="0">
                          <a:solidFill>
                            <a:srgbClr val="0081E2"/>
                          </a:solidFill>
                          <a:latin typeface="Consolas" panose="020B0609020204030204" pitchFamily="49" charset="0"/>
                        </a:rPr>
                        <a:t>D</a:t>
                      </a:r>
                    </a:p>
                  </a:txBody>
                  <a:tcPr>
                    <a:lnL w="12700" cap="flat" cmpd="sng" algn="ctr">
                      <a:solidFill>
                        <a:schemeClr val="tx1">
                          <a:lumMod val="65000"/>
                          <a:lumOff val="35000"/>
                        </a:schemeClr>
                      </a:solidFill>
                      <a:prstDash val="solid"/>
                      <a:round/>
                      <a:headEnd type="none" w="med" len="med"/>
                      <a:tailEnd type="none" w="med" len="med"/>
                    </a:lnL>
                    <a:lnR w="12700" cap="flat" cmpd="sng" algn="ctr">
                      <a:solidFill>
                        <a:schemeClr val="tx1">
                          <a:lumMod val="65000"/>
                          <a:lumOff val="35000"/>
                        </a:schemeClr>
                      </a:solidFill>
                      <a:prstDash val="solid"/>
                      <a:round/>
                      <a:headEnd type="none" w="med" len="med"/>
                      <a:tailEnd type="none" w="med" len="med"/>
                    </a:lnR>
                    <a:lnT w="12700" cap="flat" cmpd="sng" algn="ctr">
                      <a:solidFill>
                        <a:schemeClr val="tx1">
                          <a:lumMod val="65000"/>
                          <a:lumOff val="35000"/>
                        </a:schemeClr>
                      </a:solidFill>
                      <a:prstDash val="solid"/>
                      <a:round/>
                      <a:headEnd type="none" w="med" len="med"/>
                      <a:tailEnd type="none" w="med" len="med"/>
                    </a:lnT>
                    <a:lnB w="12700" cap="flat" cmpd="sng" algn="ctr">
                      <a:solidFill>
                        <a:schemeClr val="tx1">
                          <a:lumMod val="65000"/>
                          <a:lumOff val="35000"/>
                        </a:schemeClr>
                      </a:solidFill>
                      <a:prstDash val="solid"/>
                      <a:round/>
                      <a:headEnd type="none" w="med" len="med"/>
                      <a:tailEnd type="none" w="med" len="med"/>
                    </a:lnB>
                  </a:tcPr>
                </a:tc>
                <a:extLst>
                  <a:ext uri="{0D108BD9-81ED-4DB2-BD59-A6C34878D82A}">
                    <a16:rowId xmlns:a16="http://schemas.microsoft.com/office/drawing/2014/main" val="730560352"/>
                  </a:ext>
                </a:extLst>
              </a:tr>
            </a:tbl>
          </a:graphicData>
        </a:graphic>
      </p:graphicFrame>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9819B205-2D54-455C-8990-BD977BB37301}"/>
                  </a:ext>
                </a:extLst>
              </p:cNvPr>
              <p:cNvSpPr txBox="1"/>
              <p:nvPr/>
            </p:nvSpPr>
            <p:spPr>
              <a:xfrm>
                <a:off x="2481514" y="4001728"/>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ea typeface="Cambria Math" panose="02040503050406030204" pitchFamily="18" charset="0"/>
                        </a:rPr>
                        <m:t>1</m:t>
                      </m:r>
                    </m:oMath>
                  </m:oMathPara>
                </a14:m>
                <a:endParaRPr lang="en-US" dirty="0">
                  <a:solidFill>
                    <a:srgbClr val="0081E2"/>
                  </a:solidFill>
                  <a:latin typeface="Consolas" panose="020B0609020204030204" pitchFamily="49" charset="0"/>
                </a:endParaRPr>
              </a:p>
            </p:txBody>
          </p:sp>
        </mc:Choice>
        <mc:Fallback xmlns="">
          <p:sp>
            <p:nvSpPr>
              <p:cNvPr id="8" name="TextBox 7">
                <a:extLst>
                  <a:ext uri="{FF2B5EF4-FFF2-40B4-BE49-F238E27FC236}">
                    <a16:creationId xmlns:a16="http://schemas.microsoft.com/office/drawing/2014/main" id="{9819B205-2D54-455C-8990-BD977BB37301}"/>
                  </a:ext>
                </a:extLst>
              </p:cNvPr>
              <p:cNvSpPr txBox="1">
                <a:spLocks noRot="1" noChangeAspect="1" noMove="1" noResize="1" noEditPoints="1" noAdjustHandles="1" noChangeArrowheads="1" noChangeShapeType="1" noTextEdit="1"/>
              </p:cNvSpPr>
              <p:nvPr/>
            </p:nvSpPr>
            <p:spPr>
              <a:xfrm>
                <a:off x="2481514" y="4001728"/>
                <a:ext cx="254877" cy="276999"/>
              </a:xfrm>
              <a:prstGeom prst="rect">
                <a:avLst/>
              </a:prstGeom>
              <a:blipFill>
                <a:blip r:embed="rId3"/>
                <a:stretch>
                  <a:fillRect l="-7143" r="-714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CB5F5696-316B-4402-82E6-D6BBB5951665}"/>
                  </a:ext>
                </a:extLst>
              </p:cNvPr>
              <p:cNvSpPr txBox="1"/>
              <p:nvPr/>
            </p:nvSpPr>
            <p:spPr>
              <a:xfrm>
                <a:off x="2481514" y="4324893"/>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3</m:t>
                      </m:r>
                    </m:oMath>
                  </m:oMathPara>
                </a14:m>
                <a:endParaRPr lang="en-US" dirty="0">
                  <a:solidFill>
                    <a:srgbClr val="0081E2"/>
                  </a:solidFill>
                  <a:latin typeface="Consolas" panose="020B0609020204030204" pitchFamily="49" charset="0"/>
                </a:endParaRPr>
              </a:p>
            </p:txBody>
          </p:sp>
        </mc:Choice>
        <mc:Fallback xmlns="">
          <p:sp>
            <p:nvSpPr>
              <p:cNvPr id="9" name="TextBox 8">
                <a:extLst>
                  <a:ext uri="{FF2B5EF4-FFF2-40B4-BE49-F238E27FC236}">
                    <a16:creationId xmlns:a16="http://schemas.microsoft.com/office/drawing/2014/main" id="{CB5F5696-316B-4402-82E6-D6BBB5951665}"/>
                  </a:ext>
                </a:extLst>
              </p:cNvPr>
              <p:cNvSpPr txBox="1">
                <a:spLocks noRot="1" noChangeAspect="1" noMove="1" noResize="1" noEditPoints="1" noAdjustHandles="1" noChangeArrowheads="1" noChangeShapeType="1" noTextEdit="1"/>
              </p:cNvSpPr>
              <p:nvPr/>
            </p:nvSpPr>
            <p:spPr>
              <a:xfrm>
                <a:off x="2481514" y="4324893"/>
                <a:ext cx="254877" cy="276999"/>
              </a:xfrm>
              <a:prstGeom prst="rect">
                <a:avLst/>
              </a:prstGeom>
              <a:blipFill>
                <a:blip r:embed="rId4"/>
                <a:stretch>
                  <a:fillRect l="-7143" r="-7143" b="-652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BFD02661-219C-4A56-9318-3FC5DB2F5B9A}"/>
                  </a:ext>
                </a:extLst>
              </p:cNvPr>
              <p:cNvSpPr txBox="1"/>
              <p:nvPr/>
            </p:nvSpPr>
            <p:spPr>
              <a:xfrm>
                <a:off x="2481512" y="5142010"/>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8</m:t>
                      </m:r>
                    </m:oMath>
                  </m:oMathPara>
                </a14:m>
                <a:endParaRPr lang="en-US" dirty="0">
                  <a:solidFill>
                    <a:srgbClr val="0081E2"/>
                  </a:solidFill>
                  <a:latin typeface="Consolas" panose="020B0609020204030204" pitchFamily="49" charset="0"/>
                </a:endParaRPr>
              </a:p>
            </p:txBody>
          </p:sp>
        </mc:Choice>
        <mc:Fallback xmlns="">
          <p:sp>
            <p:nvSpPr>
              <p:cNvPr id="10" name="TextBox 9">
                <a:extLst>
                  <a:ext uri="{FF2B5EF4-FFF2-40B4-BE49-F238E27FC236}">
                    <a16:creationId xmlns:a16="http://schemas.microsoft.com/office/drawing/2014/main" id="{BFD02661-219C-4A56-9318-3FC5DB2F5B9A}"/>
                  </a:ext>
                </a:extLst>
              </p:cNvPr>
              <p:cNvSpPr txBox="1">
                <a:spLocks noRot="1" noChangeAspect="1" noMove="1" noResize="1" noEditPoints="1" noAdjustHandles="1" noChangeArrowheads="1" noChangeShapeType="1" noTextEdit="1"/>
              </p:cNvSpPr>
              <p:nvPr/>
            </p:nvSpPr>
            <p:spPr>
              <a:xfrm>
                <a:off x="2481512" y="5142010"/>
                <a:ext cx="254877" cy="276999"/>
              </a:xfrm>
              <a:prstGeom prst="rect">
                <a:avLst/>
              </a:prstGeom>
              <a:blipFill>
                <a:blip r:embed="rId5"/>
                <a:stretch>
                  <a:fillRect l="-7143" r="-7143"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D73400F4-7D19-4368-9D82-20599CFCB15C}"/>
                  </a:ext>
                </a:extLst>
              </p:cNvPr>
              <p:cNvSpPr txBox="1"/>
              <p:nvPr/>
            </p:nvSpPr>
            <p:spPr>
              <a:xfrm>
                <a:off x="2481510" y="5893590"/>
                <a:ext cx="254877"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b="0" i="1" smtClean="0">
                          <a:solidFill>
                            <a:srgbClr val="0081E2"/>
                          </a:solidFill>
                          <a:latin typeface="Cambria Math" panose="02040503050406030204" pitchFamily="18" charset="0"/>
                        </a:rPr>
                        <m:t>6</m:t>
                      </m:r>
                    </m:oMath>
                  </m:oMathPara>
                </a14:m>
                <a:endParaRPr lang="en-US" dirty="0">
                  <a:solidFill>
                    <a:srgbClr val="0081E2"/>
                  </a:solidFill>
                  <a:latin typeface="Consolas" panose="020B0609020204030204" pitchFamily="49" charset="0"/>
                </a:endParaRPr>
              </a:p>
            </p:txBody>
          </p:sp>
        </mc:Choice>
        <mc:Fallback xmlns="">
          <p:sp>
            <p:nvSpPr>
              <p:cNvPr id="11" name="TextBox 10">
                <a:extLst>
                  <a:ext uri="{FF2B5EF4-FFF2-40B4-BE49-F238E27FC236}">
                    <a16:creationId xmlns:a16="http://schemas.microsoft.com/office/drawing/2014/main" id="{D73400F4-7D19-4368-9D82-20599CFCB15C}"/>
                  </a:ext>
                </a:extLst>
              </p:cNvPr>
              <p:cNvSpPr txBox="1">
                <a:spLocks noRot="1" noChangeAspect="1" noMove="1" noResize="1" noEditPoints="1" noAdjustHandles="1" noChangeArrowheads="1" noChangeShapeType="1" noTextEdit="1"/>
              </p:cNvSpPr>
              <p:nvPr/>
            </p:nvSpPr>
            <p:spPr>
              <a:xfrm>
                <a:off x="2481510" y="5893590"/>
                <a:ext cx="254877" cy="276999"/>
              </a:xfrm>
              <a:prstGeom prst="rect">
                <a:avLst/>
              </a:prstGeom>
              <a:blipFill>
                <a:blip r:embed="rId6"/>
                <a:stretch>
                  <a:fillRect l="-7143" r="-7143" b="-6667"/>
                </a:stretch>
              </a:blipFill>
            </p:spPr>
            <p:txBody>
              <a:bodyPr/>
              <a:lstStyle/>
              <a:p>
                <a:r>
                  <a:rPr lang="en-US">
                    <a:noFill/>
                  </a:rPr>
                  <a:t> </a:t>
                </a:r>
              </a:p>
            </p:txBody>
          </p:sp>
        </mc:Fallback>
      </mc:AlternateContent>
      <p:sp>
        <p:nvSpPr>
          <p:cNvPr id="12" name="Oval 11">
            <a:extLst>
              <a:ext uri="{FF2B5EF4-FFF2-40B4-BE49-F238E27FC236}">
                <a16:creationId xmlns:a16="http://schemas.microsoft.com/office/drawing/2014/main" id="{FB47F8DA-F1B0-4FC2-8036-30E67C9C55BE}"/>
              </a:ext>
            </a:extLst>
          </p:cNvPr>
          <p:cNvSpPr/>
          <p:nvPr/>
        </p:nvSpPr>
        <p:spPr>
          <a:xfrm>
            <a:off x="6679949" y="179534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A</a:t>
            </a:r>
          </a:p>
        </p:txBody>
      </p:sp>
      <p:sp>
        <p:nvSpPr>
          <p:cNvPr id="13" name="Oval 12">
            <a:extLst>
              <a:ext uri="{FF2B5EF4-FFF2-40B4-BE49-F238E27FC236}">
                <a16:creationId xmlns:a16="http://schemas.microsoft.com/office/drawing/2014/main" id="{DB0888CE-339B-4174-87B6-4583AB244F50}"/>
              </a:ext>
            </a:extLst>
          </p:cNvPr>
          <p:cNvSpPr/>
          <p:nvPr/>
        </p:nvSpPr>
        <p:spPr>
          <a:xfrm>
            <a:off x="6720836" y="3337929"/>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D</a:t>
            </a:r>
          </a:p>
        </p:txBody>
      </p:sp>
      <p:sp>
        <p:nvSpPr>
          <p:cNvPr id="14" name="Oval 13">
            <a:extLst>
              <a:ext uri="{FF2B5EF4-FFF2-40B4-BE49-F238E27FC236}">
                <a16:creationId xmlns:a16="http://schemas.microsoft.com/office/drawing/2014/main" id="{63082F71-6234-4DCE-81C8-A2AB2AAC3468}"/>
              </a:ext>
            </a:extLst>
          </p:cNvPr>
          <p:cNvSpPr/>
          <p:nvPr/>
        </p:nvSpPr>
        <p:spPr>
          <a:xfrm>
            <a:off x="10177716" y="3362642"/>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E</a:t>
            </a:r>
          </a:p>
        </p:txBody>
      </p:sp>
      <p:sp>
        <p:nvSpPr>
          <p:cNvPr id="15" name="Oval 14">
            <a:extLst>
              <a:ext uri="{FF2B5EF4-FFF2-40B4-BE49-F238E27FC236}">
                <a16:creationId xmlns:a16="http://schemas.microsoft.com/office/drawing/2014/main" id="{E0B25C16-1FFE-4F3F-A159-6B368CB46E3C}"/>
              </a:ext>
            </a:extLst>
          </p:cNvPr>
          <p:cNvSpPr/>
          <p:nvPr/>
        </p:nvSpPr>
        <p:spPr>
          <a:xfrm>
            <a:off x="8449276"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B</a:t>
            </a:r>
          </a:p>
        </p:txBody>
      </p:sp>
      <p:sp>
        <p:nvSpPr>
          <p:cNvPr id="16" name="Oval 15">
            <a:extLst>
              <a:ext uri="{FF2B5EF4-FFF2-40B4-BE49-F238E27FC236}">
                <a16:creationId xmlns:a16="http://schemas.microsoft.com/office/drawing/2014/main" id="{F5A381B9-51C5-41BF-903A-2C6F18A5A117}"/>
              </a:ext>
            </a:extLst>
          </p:cNvPr>
          <p:cNvSpPr/>
          <p:nvPr/>
        </p:nvSpPr>
        <p:spPr>
          <a:xfrm>
            <a:off x="8449275"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C</a:t>
            </a:r>
          </a:p>
        </p:txBody>
      </p:sp>
      <p:sp>
        <p:nvSpPr>
          <p:cNvPr id="17" name="Oval 16">
            <a:extLst>
              <a:ext uri="{FF2B5EF4-FFF2-40B4-BE49-F238E27FC236}">
                <a16:creationId xmlns:a16="http://schemas.microsoft.com/office/drawing/2014/main" id="{DBA5A56E-B240-4976-86DD-2637DB90D357}"/>
              </a:ext>
            </a:extLst>
          </p:cNvPr>
          <p:cNvSpPr/>
          <p:nvPr/>
        </p:nvSpPr>
        <p:spPr>
          <a:xfrm>
            <a:off x="5111344" y="2639121"/>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F</a:t>
            </a:r>
          </a:p>
        </p:txBody>
      </p:sp>
      <p:sp>
        <p:nvSpPr>
          <p:cNvPr id="18" name="Oval 17">
            <a:extLst>
              <a:ext uri="{FF2B5EF4-FFF2-40B4-BE49-F238E27FC236}">
                <a16:creationId xmlns:a16="http://schemas.microsoft.com/office/drawing/2014/main" id="{9761E266-1821-436F-B597-585FFC415DB2}"/>
              </a:ext>
            </a:extLst>
          </p:cNvPr>
          <p:cNvSpPr/>
          <p:nvPr/>
        </p:nvSpPr>
        <p:spPr>
          <a:xfrm>
            <a:off x="5111343" y="4207726"/>
            <a:ext cx="468351" cy="479503"/>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rPr>
              <a:t>G</a:t>
            </a:r>
          </a:p>
        </p:txBody>
      </p:sp>
      <p:cxnSp>
        <p:nvCxnSpPr>
          <p:cNvPr id="19" name="Straight Connector 18">
            <a:extLst>
              <a:ext uri="{FF2B5EF4-FFF2-40B4-BE49-F238E27FC236}">
                <a16:creationId xmlns:a16="http://schemas.microsoft.com/office/drawing/2014/main" id="{BF7ABDC4-BA6D-45FC-9E98-9970DBD12EBC}"/>
              </a:ext>
            </a:extLst>
          </p:cNvPr>
          <p:cNvCxnSpPr>
            <a:stCxn id="12" idx="2"/>
            <a:endCxn id="17" idx="7"/>
          </p:cNvCxnSpPr>
          <p:nvPr/>
        </p:nvCxnSpPr>
        <p:spPr>
          <a:xfrm flipH="1">
            <a:off x="5511107" y="2035098"/>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87068E7B-AA3E-4BEA-A211-04FB01589C44}"/>
              </a:ext>
            </a:extLst>
          </p:cNvPr>
          <p:cNvCxnSpPr/>
          <p:nvPr/>
        </p:nvCxnSpPr>
        <p:spPr>
          <a:xfrm flipH="1">
            <a:off x="5579694" y="3657479"/>
            <a:ext cx="1168842" cy="674245"/>
          </a:xfrm>
          <a:prstGeom prst="line">
            <a:avLst/>
          </a:prstGeom>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5C8A47B7-7FE7-44DA-81BE-4C5D46F37B8A}"/>
              </a:ext>
            </a:extLst>
          </p:cNvPr>
          <p:cNvCxnSpPr>
            <a:cxnSpLocks/>
            <a:stCxn id="15" idx="2"/>
          </p:cNvCxnSpPr>
          <p:nvPr/>
        </p:nvCxnSpPr>
        <p:spPr>
          <a:xfrm flipH="1">
            <a:off x="7148300" y="2878873"/>
            <a:ext cx="1300976" cy="548271"/>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B2CB5AF2-3C8C-44A2-AD2F-2D84E1081F56}"/>
              </a:ext>
            </a:extLst>
          </p:cNvPr>
          <p:cNvCxnSpPr>
            <a:cxnSpLocks/>
            <a:endCxn id="13" idx="5"/>
          </p:cNvCxnSpPr>
          <p:nvPr/>
        </p:nvCxnSpPr>
        <p:spPr>
          <a:xfrm flipH="1" flipV="1">
            <a:off x="7120599" y="3747210"/>
            <a:ext cx="1405054" cy="622896"/>
          </a:xfrm>
          <a:prstGeom prst="line">
            <a:avLst/>
          </a:prstGeom>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C25E4EAA-BB14-4A6F-91E8-6322174D9496}"/>
              </a:ext>
            </a:extLst>
          </p:cNvPr>
          <p:cNvCxnSpPr>
            <a:cxnSpLocks/>
            <a:endCxn id="12" idx="6"/>
          </p:cNvCxnSpPr>
          <p:nvPr/>
        </p:nvCxnSpPr>
        <p:spPr>
          <a:xfrm flipH="1" flipV="1">
            <a:off x="7148300" y="2035098"/>
            <a:ext cx="1405054" cy="762988"/>
          </a:xfrm>
          <a:prstGeom prst="line">
            <a:avLst/>
          </a:prstGeom>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605FA67B-CD8E-4739-8CA4-725DD7976DEE}"/>
              </a:ext>
            </a:extLst>
          </p:cNvPr>
          <p:cNvCxnSpPr>
            <a:cxnSpLocks/>
            <a:stCxn id="16" idx="0"/>
            <a:endCxn id="15" idx="4"/>
          </p:cNvCxnSpPr>
          <p:nvPr/>
        </p:nvCxnSpPr>
        <p:spPr>
          <a:xfrm flipV="1">
            <a:off x="8683451" y="3118624"/>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037458-A09B-4C3B-84E5-4DCF8B576FC2}"/>
              </a:ext>
            </a:extLst>
          </p:cNvPr>
          <p:cNvCxnSpPr>
            <a:cxnSpLocks/>
          </p:cNvCxnSpPr>
          <p:nvPr/>
        </p:nvCxnSpPr>
        <p:spPr>
          <a:xfrm flipV="1">
            <a:off x="5340784" y="3130706"/>
            <a:ext cx="1" cy="1089102"/>
          </a:xfrm>
          <a:prstGeom prst="line">
            <a:avLst/>
          </a:prstGeom>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05CA403-1331-48F5-9F95-B7F14FD1D729}"/>
              </a:ext>
            </a:extLst>
          </p:cNvPr>
          <p:cNvCxnSpPr>
            <a:cxnSpLocks/>
            <a:stCxn id="13" idx="1"/>
            <a:endCxn id="17" idx="6"/>
          </p:cNvCxnSpPr>
          <p:nvPr/>
        </p:nvCxnSpPr>
        <p:spPr>
          <a:xfrm flipH="1" flipV="1">
            <a:off x="5579695" y="2878873"/>
            <a:ext cx="1209729" cy="529278"/>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67290C-D81A-4F85-A616-17645B09FC3D}"/>
              </a:ext>
            </a:extLst>
          </p:cNvPr>
          <p:cNvCxnSpPr>
            <a:cxnSpLocks/>
            <a:stCxn id="13" idx="0"/>
          </p:cNvCxnSpPr>
          <p:nvPr/>
        </p:nvCxnSpPr>
        <p:spPr>
          <a:xfrm flipH="1" flipV="1">
            <a:off x="6929324" y="2264101"/>
            <a:ext cx="25688" cy="1073828"/>
          </a:xfrm>
          <a:prstGeom prst="line">
            <a:avLst/>
          </a:prstGeom>
        </p:spPr>
        <p:style>
          <a:lnRef idx="1">
            <a:schemeClr val="accent1"/>
          </a:lnRef>
          <a:fillRef idx="0">
            <a:schemeClr val="accent1"/>
          </a:fillRef>
          <a:effectRef idx="0">
            <a:schemeClr val="accent1"/>
          </a:effectRef>
          <a:fontRef idx="minor">
            <a:schemeClr val="tx1"/>
          </a:fontRef>
        </p:style>
      </p:cxnSp>
      <p:sp>
        <p:nvSpPr>
          <p:cNvPr id="28" name="TextBox 27">
            <a:extLst>
              <a:ext uri="{FF2B5EF4-FFF2-40B4-BE49-F238E27FC236}">
                <a16:creationId xmlns:a16="http://schemas.microsoft.com/office/drawing/2014/main" id="{8A52E5A2-83A4-4DF4-B308-AE13F0DCF0D2}"/>
              </a:ext>
            </a:extLst>
          </p:cNvPr>
          <p:cNvSpPr txBox="1"/>
          <p:nvPr/>
        </p:nvSpPr>
        <p:spPr>
          <a:xfrm>
            <a:off x="7798787" y="2120235"/>
            <a:ext cx="301686" cy="369332"/>
          </a:xfrm>
          <a:prstGeom prst="rect">
            <a:avLst/>
          </a:prstGeom>
          <a:noFill/>
        </p:spPr>
        <p:txBody>
          <a:bodyPr wrap="none" rtlCol="0">
            <a:spAutoFit/>
          </a:bodyPr>
          <a:lstStyle/>
          <a:p>
            <a:r>
              <a:rPr lang="en-US" dirty="0">
                <a:solidFill>
                  <a:schemeClr val="bg1"/>
                </a:solidFill>
              </a:rPr>
              <a:t>1</a:t>
            </a:r>
          </a:p>
        </p:txBody>
      </p:sp>
      <p:sp>
        <p:nvSpPr>
          <p:cNvPr id="29" name="TextBox 28">
            <a:extLst>
              <a:ext uri="{FF2B5EF4-FFF2-40B4-BE49-F238E27FC236}">
                <a16:creationId xmlns:a16="http://schemas.microsoft.com/office/drawing/2014/main" id="{E9E392D3-458E-4377-BF4C-55A59FCDEB84}"/>
              </a:ext>
            </a:extLst>
          </p:cNvPr>
          <p:cNvSpPr txBox="1"/>
          <p:nvPr/>
        </p:nvSpPr>
        <p:spPr>
          <a:xfrm>
            <a:off x="5902177" y="2055448"/>
            <a:ext cx="301686" cy="369332"/>
          </a:xfrm>
          <a:prstGeom prst="rect">
            <a:avLst/>
          </a:prstGeom>
          <a:noFill/>
        </p:spPr>
        <p:txBody>
          <a:bodyPr wrap="none" rtlCol="0">
            <a:spAutoFit/>
          </a:bodyPr>
          <a:lstStyle/>
          <a:p>
            <a:r>
              <a:rPr lang="en-US" dirty="0">
                <a:solidFill>
                  <a:schemeClr val="bg1"/>
                </a:solidFill>
              </a:rPr>
              <a:t>2</a:t>
            </a:r>
          </a:p>
        </p:txBody>
      </p:sp>
      <p:sp>
        <p:nvSpPr>
          <p:cNvPr id="30" name="TextBox 29">
            <a:extLst>
              <a:ext uri="{FF2B5EF4-FFF2-40B4-BE49-F238E27FC236}">
                <a16:creationId xmlns:a16="http://schemas.microsoft.com/office/drawing/2014/main" id="{6901A623-9A72-4D11-942F-007C73F72BA2}"/>
              </a:ext>
            </a:extLst>
          </p:cNvPr>
          <p:cNvSpPr txBox="1"/>
          <p:nvPr/>
        </p:nvSpPr>
        <p:spPr>
          <a:xfrm>
            <a:off x="9215169" y="4185440"/>
            <a:ext cx="418704" cy="369332"/>
          </a:xfrm>
          <a:prstGeom prst="rect">
            <a:avLst/>
          </a:prstGeom>
          <a:noFill/>
        </p:spPr>
        <p:txBody>
          <a:bodyPr wrap="none" rtlCol="0">
            <a:spAutoFit/>
          </a:bodyPr>
          <a:lstStyle/>
          <a:p>
            <a:r>
              <a:rPr lang="en-US" dirty="0">
                <a:solidFill>
                  <a:schemeClr val="bg1"/>
                </a:solidFill>
              </a:rPr>
              <a:t>10</a:t>
            </a:r>
          </a:p>
        </p:txBody>
      </p:sp>
      <p:sp>
        <p:nvSpPr>
          <p:cNvPr id="31" name="TextBox 30">
            <a:extLst>
              <a:ext uri="{FF2B5EF4-FFF2-40B4-BE49-F238E27FC236}">
                <a16:creationId xmlns:a16="http://schemas.microsoft.com/office/drawing/2014/main" id="{4FD143DD-CC8E-4657-B120-36C05834D066}"/>
              </a:ext>
            </a:extLst>
          </p:cNvPr>
          <p:cNvSpPr txBox="1"/>
          <p:nvPr/>
        </p:nvSpPr>
        <p:spPr>
          <a:xfrm>
            <a:off x="6203863" y="2898841"/>
            <a:ext cx="301686" cy="369332"/>
          </a:xfrm>
          <a:prstGeom prst="rect">
            <a:avLst/>
          </a:prstGeom>
          <a:noFill/>
        </p:spPr>
        <p:txBody>
          <a:bodyPr wrap="none" rtlCol="0">
            <a:spAutoFit/>
          </a:bodyPr>
          <a:lstStyle/>
          <a:p>
            <a:r>
              <a:rPr lang="en-US" dirty="0">
                <a:solidFill>
                  <a:schemeClr val="bg1"/>
                </a:solidFill>
              </a:rPr>
              <a:t>4</a:t>
            </a:r>
          </a:p>
        </p:txBody>
      </p:sp>
      <p:sp>
        <p:nvSpPr>
          <p:cNvPr id="32" name="TextBox 31">
            <a:extLst>
              <a:ext uri="{FF2B5EF4-FFF2-40B4-BE49-F238E27FC236}">
                <a16:creationId xmlns:a16="http://schemas.microsoft.com/office/drawing/2014/main" id="{D94D8542-F9E3-42E6-AF07-75522E08548E}"/>
              </a:ext>
            </a:extLst>
          </p:cNvPr>
          <p:cNvSpPr txBox="1"/>
          <p:nvPr/>
        </p:nvSpPr>
        <p:spPr>
          <a:xfrm>
            <a:off x="7836733" y="3809935"/>
            <a:ext cx="301686" cy="369332"/>
          </a:xfrm>
          <a:prstGeom prst="rect">
            <a:avLst/>
          </a:prstGeom>
          <a:noFill/>
        </p:spPr>
        <p:txBody>
          <a:bodyPr wrap="none" rtlCol="0">
            <a:spAutoFit/>
          </a:bodyPr>
          <a:lstStyle/>
          <a:p>
            <a:r>
              <a:rPr lang="en-US" dirty="0">
                <a:solidFill>
                  <a:schemeClr val="bg1"/>
                </a:solidFill>
              </a:rPr>
              <a:t>6</a:t>
            </a:r>
          </a:p>
        </p:txBody>
      </p:sp>
      <p:sp>
        <p:nvSpPr>
          <p:cNvPr id="33" name="TextBox 32">
            <a:extLst>
              <a:ext uri="{FF2B5EF4-FFF2-40B4-BE49-F238E27FC236}">
                <a16:creationId xmlns:a16="http://schemas.microsoft.com/office/drawing/2014/main" id="{1C95E75D-3E65-43B6-82F4-0BA1C325C415}"/>
              </a:ext>
            </a:extLst>
          </p:cNvPr>
          <p:cNvSpPr txBox="1"/>
          <p:nvPr/>
        </p:nvSpPr>
        <p:spPr>
          <a:xfrm>
            <a:off x="9404320" y="2840809"/>
            <a:ext cx="301686" cy="369332"/>
          </a:xfrm>
          <a:prstGeom prst="rect">
            <a:avLst/>
          </a:prstGeom>
          <a:noFill/>
        </p:spPr>
        <p:txBody>
          <a:bodyPr wrap="none" rtlCol="0">
            <a:spAutoFit/>
          </a:bodyPr>
          <a:lstStyle/>
          <a:p>
            <a:r>
              <a:rPr lang="en-US" dirty="0">
                <a:solidFill>
                  <a:schemeClr val="bg1"/>
                </a:solidFill>
              </a:rPr>
              <a:t>7</a:t>
            </a:r>
          </a:p>
        </p:txBody>
      </p:sp>
      <p:sp>
        <p:nvSpPr>
          <p:cNvPr id="34" name="TextBox 33">
            <a:extLst>
              <a:ext uri="{FF2B5EF4-FFF2-40B4-BE49-F238E27FC236}">
                <a16:creationId xmlns:a16="http://schemas.microsoft.com/office/drawing/2014/main" id="{4149CAAB-8615-4F14-ABE4-F885C84BE523}"/>
              </a:ext>
            </a:extLst>
          </p:cNvPr>
          <p:cNvSpPr txBox="1"/>
          <p:nvPr/>
        </p:nvSpPr>
        <p:spPr>
          <a:xfrm>
            <a:off x="8703710" y="3468087"/>
            <a:ext cx="301686" cy="369332"/>
          </a:xfrm>
          <a:prstGeom prst="rect">
            <a:avLst/>
          </a:prstGeom>
          <a:noFill/>
        </p:spPr>
        <p:txBody>
          <a:bodyPr wrap="none" rtlCol="0">
            <a:spAutoFit/>
          </a:bodyPr>
          <a:lstStyle/>
          <a:p>
            <a:r>
              <a:rPr lang="en-US" dirty="0">
                <a:solidFill>
                  <a:schemeClr val="bg1"/>
                </a:solidFill>
              </a:rPr>
              <a:t>2</a:t>
            </a:r>
          </a:p>
        </p:txBody>
      </p:sp>
      <p:sp>
        <p:nvSpPr>
          <p:cNvPr id="35" name="TextBox 34">
            <a:extLst>
              <a:ext uri="{FF2B5EF4-FFF2-40B4-BE49-F238E27FC236}">
                <a16:creationId xmlns:a16="http://schemas.microsoft.com/office/drawing/2014/main" id="{D5D472ED-CDAC-4F94-ACDA-0D55C09410E6}"/>
              </a:ext>
            </a:extLst>
          </p:cNvPr>
          <p:cNvSpPr txBox="1"/>
          <p:nvPr/>
        </p:nvSpPr>
        <p:spPr>
          <a:xfrm>
            <a:off x="6953553" y="2558807"/>
            <a:ext cx="301686" cy="369332"/>
          </a:xfrm>
          <a:prstGeom prst="rect">
            <a:avLst/>
          </a:prstGeom>
          <a:noFill/>
        </p:spPr>
        <p:txBody>
          <a:bodyPr wrap="none" rtlCol="0">
            <a:spAutoFit/>
          </a:bodyPr>
          <a:lstStyle/>
          <a:p>
            <a:r>
              <a:rPr lang="en-US" dirty="0">
                <a:solidFill>
                  <a:schemeClr val="bg1"/>
                </a:solidFill>
              </a:rPr>
              <a:t>3</a:t>
            </a:r>
          </a:p>
        </p:txBody>
      </p:sp>
      <p:sp>
        <p:nvSpPr>
          <p:cNvPr id="36" name="TextBox 35">
            <a:extLst>
              <a:ext uri="{FF2B5EF4-FFF2-40B4-BE49-F238E27FC236}">
                <a16:creationId xmlns:a16="http://schemas.microsoft.com/office/drawing/2014/main" id="{EC5F59E6-7016-454B-A9B4-2A811A60B869}"/>
              </a:ext>
            </a:extLst>
          </p:cNvPr>
          <p:cNvSpPr txBox="1"/>
          <p:nvPr/>
        </p:nvSpPr>
        <p:spPr>
          <a:xfrm>
            <a:off x="5865306" y="3693961"/>
            <a:ext cx="301686" cy="369332"/>
          </a:xfrm>
          <a:prstGeom prst="rect">
            <a:avLst/>
          </a:prstGeom>
          <a:noFill/>
        </p:spPr>
        <p:txBody>
          <a:bodyPr wrap="none" rtlCol="0">
            <a:spAutoFit/>
          </a:bodyPr>
          <a:lstStyle/>
          <a:p>
            <a:r>
              <a:rPr lang="en-US" dirty="0">
                <a:solidFill>
                  <a:schemeClr val="bg1"/>
                </a:solidFill>
              </a:rPr>
              <a:t>4</a:t>
            </a:r>
          </a:p>
        </p:txBody>
      </p:sp>
      <p:sp>
        <p:nvSpPr>
          <p:cNvPr id="37" name="TextBox 36">
            <a:extLst>
              <a:ext uri="{FF2B5EF4-FFF2-40B4-BE49-F238E27FC236}">
                <a16:creationId xmlns:a16="http://schemas.microsoft.com/office/drawing/2014/main" id="{9FBF1E2D-ED75-49D2-B32D-C564B28065D9}"/>
              </a:ext>
            </a:extLst>
          </p:cNvPr>
          <p:cNvSpPr txBox="1"/>
          <p:nvPr/>
        </p:nvSpPr>
        <p:spPr>
          <a:xfrm>
            <a:off x="4974959" y="3472813"/>
            <a:ext cx="418704" cy="369332"/>
          </a:xfrm>
          <a:prstGeom prst="rect">
            <a:avLst/>
          </a:prstGeom>
          <a:noFill/>
        </p:spPr>
        <p:txBody>
          <a:bodyPr wrap="none" rtlCol="0">
            <a:spAutoFit/>
          </a:bodyPr>
          <a:lstStyle/>
          <a:p>
            <a:r>
              <a:rPr lang="en-US" dirty="0">
                <a:solidFill>
                  <a:schemeClr val="bg1"/>
                </a:solidFill>
              </a:rPr>
              <a:t>10</a:t>
            </a:r>
          </a:p>
        </p:txBody>
      </p:sp>
      <p:sp>
        <p:nvSpPr>
          <p:cNvPr id="38" name="TextBox 37">
            <a:extLst>
              <a:ext uri="{FF2B5EF4-FFF2-40B4-BE49-F238E27FC236}">
                <a16:creationId xmlns:a16="http://schemas.microsoft.com/office/drawing/2014/main" id="{FFE4C518-B90B-4C0D-AB11-3D4AF41ACE4E}"/>
              </a:ext>
            </a:extLst>
          </p:cNvPr>
          <p:cNvSpPr txBox="1"/>
          <p:nvPr/>
        </p:nvSpPr>
        <p:spPr>
          <a:xfrm>
            <a:off x="7593386" y="3138599"/>
            <a:ext cx="301686" cy="369332"/>
          </a:xfrm>
          <a:prstGeom prst="rect">
            <a:avLst/>
          </a:prstGeom>
          <a:noFill/>
        </p:spPr>
        <p:txBody>
          <a:bodyPr wrap="none" rtlCol="0">
            <a:spAutoFit/>
          </a:bodyPr>
          <a:lstStyle/>
          <a:p>
            <a:r>
              <a:rPr lang="en-US" dirty="0">
                <a:solidFill>
                  <a:schemeClr val="bg1"/>
                </a:solidFill>
              </a:rPr>
              <a:t>1</a:t>
            </a:r>
          </a:p>
        </p:txBody>
      </p:sp>
      <p:cxnSp>
        <p:nvCxnSpPr>
          <p:cNvPr id="39" name="Straight Connector 38">
            <a:extLst>
              <a:ext uri="{FF2B5EF4-FFF2-40B4-BE49-F238E27FC236}">
                <a16:creationId xmlns:a16="http://schemas.microsoft.com/office/drawing/2014/main" id="{D644D78F-A2F6-4283-A17A-F6FC58C44077}"/>
              </a:ext>
            </a:extLst>
          </p:cNvPr>
          <p:cNvCxnSpPr>
            <a:cxnSpLocks/>
            <a:stCxn id="14" idx="3"/>
          </p:cNvCxnSpPr>
          <p:nvPr/>
        </p:nvCxnSpPr>
        <p:spPr>
          <a:xfrm flipH="1">
            <a:off x="8881928" y="3771923"/>
            <a:ext cx="1364376" cy="598183"/>
          </a:xfrm>
          <a:prstGeom prst="line">
            <a:avLst/>
          </a:prstGeom>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FACF76B-E210-4AF2-A22A-A52809510571}"/>
              </a:ext>
            </a:extLst>
          </p:cNvPr>
          <p:cNvCxnSpPr>
            <a:cxnSpLocks/>
            <a:stCxn id="14" idx="1"/>
          </p:cNvCxnSpPr>
          <p:nvPr/>
        </p:nvCxnSpPr>
        <p:spPr>
          <a:xfrm flipH="1" flipV="1">
            <a:off x="8834294" y="2932514"/>
            <a:ext cx="1412010" cy="500350"/>
          </a:xfrm>
          <a:prstGeom prst="line">
            <a:avLst/>
          </a:prstGeom>
        </p:spPr>
        <p:style>
          <a:lnRef idx="1">
            <a:schemeClr val="accent1"/>
          </a:lnRef>
          <a:fillRef idx="0">
            <a:schemeClr val="accent1"/>
          </a:fillRef>
          <a:effectRef idx="0">
            <a:schemeClr val="accent1"/>
          </a:effectRef>
          <a:fontRef idx="minor">
            <a:schemeClr val="tx1"/>
          </a:fontRef>
        </p:style>
      </p:cxnSp>
      <p:grpSp>
        <p:nvGrpSpPr>
          <p:cNvPr id="41" name="Group 40">
            <a:extLst>
              <a:ext uri="{FF2B5EF4-FFF2-40B4-BE49-F238E27FC236}">
                <a16:creationId xmlns:a16="http://schemas.microsoft.com/office/drawing/2014/main" id="{3D0FC3E4-CB88-40E8-B90E-21AA14B9D9F8}"/>
              </a:ext>
            </a:extLst>
          </p:cNvPr>
          <p:cNvGrpSpPr/>
          <p:nvPr/>
        </p:nvGrpSpPr>
        <p:grpSpPr>
          <a:xfrm>
            <a:off x="11317255" y="5989103"/>
            <a:ext cx="841781" cy="748032"/>
            <a:chOff x="11337354" y="6025684"/>
            <a:chExt cx="841781" cy="748032"/>
          </a:xfrm>
        </p:grpSpPr>
        <p:pic>
          <p:nvPicPr>
            <p:cNvPr id="42" name="Picture 41">
              <a:extLst>
                <a:ext uri="{FF2B5EF4-FFF2-40B4-BE49-F238E27FC236}">
                  <a16:creationId xmlns:a16="http://schemas.microsoft.com/office/drawing/2014/main" id="{10AB55D4-92D4-4E7B-B6AD-42EB0AA65FE0}"/>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3" name="Picture 42" descr="Logo COP3530">
              <a:extLst>
                <a:ext uri="{FF2B5EF4-FFF2-40B4-BE49-F238E27FC236}">
                  <a16:creationId xmlns:a16="http://schemas.microsoft.com/office/drawing/2014/main" id="{5B88B536-931C-4579-AE27-A9B97549C35A}"/>
                </a:ext>
              </a:extLst>
            </p:cNvPr>
            <p:cNvPicPr>
              <a:picLocks noChangeAspect="1"/>
            </p:cNvPicPr>
            <p:nvPr/>
          </p:nvPicPr>
          <p:blipFill rotWithShape="1">
            <a:blip r:embed="rId8"/>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20080898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pic>
        <p:nvPicPr>
          <p:cNvPr id="5" name="Picture 4">
            <a:extLst>
              <a:ext uri="{FF2B5EF4-FFF2-40B4-BE49-F238E27FC236}">
                <a16:creationId xmlns:a16="http://schemas.microsoft.com/office/drawing/2014/main" id="{29F615AF-E6B5-4E9E-AC89-C57A051E39CC}"/>
              </a:ext>
            </a:extLst>
          </p:cNvPr>
          <p:cNvPicPr>
            <a:picLocks noChangeAspect="1"/>
          </p:cNvPicPr>
          <p:nvPr/>
        </p:nvPicPr>
        <p:blipFill>
          <a:blip r:embed="rId3"/>
          <a:stretch>
            <a:fillRect/>
          </a:stretch>
        </p:blipFill>
        <p:spPr>
          <a:xfrm>
            <a:off x="1126359" y="2131078"/>
            <a:ext cx="3248025" cy="3133725"/>
          </a:xfrm>
          <a:prstGeom prst="rect">
            <a:avLst/>
          </a:prstGeom>
        </p:spPr>
      </p:pic>
      <p:sp>
        <p:nvSpPr>
          <p:cNvPr id="7" name="TextBox 6">
            <a:extLst>
              <a:ext uri="{FF2B5EF4-FFF2-40B4-BE49-F238E27FC236}">
                <a16:creationId xmlns:a16="http://schemas.microsoft.com/office/drawing/2014/main" id="{59EBBEAE-1E95-4A07-963A-4DF7F4B69C83}"/>
              </a:ext>
            </a:extLst>
          </p:cNvPr>
          <p:cNvSpPr txBox="1"/>
          <p:nvPr/>
        </p:nvSpPr>
        <p:spPr>
          <a:xfrm>
            <a:off x="5553635" y="2327265"/>
            <a:ext cx="6094206" cy="2554545"/>
          </a:xfrm>
          <a:prstGeom prst="rect">
            <a:avLst/>
          </a:prstGeom>
          <a:noFill/>
        </p:spPr>
        <p:txBody>
          <a:bodyPr wrap="square">
            <a:spAutoFit/>
          </a:bodyPr>
          <a:lstStyle/>
          <a:p>
            <a:pPr algn="l"/>
            <a:r>
              <a:rPr lang="en-US" sz="3200" b="0" i="0" dirty="0">
                <a:solidFill>
                  <a:srgbClr val="00DA63"/>
                </a:solidFill>
                <a:effectLst/>
                <a:latin typeface="Consolas" panose="020B0609020204030204" pitchFamily="49" charset="0"/>
              </a:rPr>
              <a:t>V       d(V)      p(V)</a:t>
            </a:r>
          </a:p>
          <a:p>
            <a:pPr algn="l"/>
            <a:r>
              <a:rPr lang="en-US" sz="3200" b="0" i="0" dirty="0">
                <a:solidFill>
                  <a:srgbClr val="FFFF00"/>
                </a:solidFill>
                <a:effectLst/>
                <a:latin typeface="Consolas" panose="020B0609020204030204" pitchFamily="49" charset="0"/>
              </a:rPr>
              <a:t>B      </a:t>
            </a:r>
          </a:p>
          <a:p>
            <a:pPr algn="l"/>
            <a:r>
              <a:rPr lang="en-US" sz="3200" b="0" i="0" dirty="0">
                <a:solidFill>
                  <a:srgbClr val="FFFF00"/>
                </a:solidFill>
                <a:effectLst/>
                <a:latin typeface="Consolas" panose="020B0609020204030204" pitchFamily="49" charset="0"/>
              </a:rPr>
              <a:t>C      </a:t>
            </a:r>
          </a:p>
          <a:p>
            <a:pPr algn="l"/>
            <a:r>
              <a:rPr lang="en-US" sz="3200" b="0" i="0" dirty="0">
                <a:solidFill>
                  <a:srgbClr val="FFFF00"/>
                </a:solidFill>
                <a:effectLst/>
                <a:latin typeface="Consolas" panose="020B0609020204030204" pitchFamily="49" charset="0"/>
              </a:rPr>
              <a:t>D      </a:t>
            </a:r>
          </a:p>
          <a:p>
            <a:pPr algn="l"/>
            <a:r>
              <a:rPr lang="en-US" sz="3200" b="0" i="0" dirty="0">
                <a:solidFill>
                  <a:srgbClr val="FFFF00"/>
                </a:solidFill>
                <a:effectLst/>
                <a:latin typeface="Consolas" panose="020B0609020204030204" pitchFamily="49" charset="0"/>
              </a:rPr>
              <a:t>E</a:t>
            </a:r>
            <a:r>
              <a:rPr lang="en-US" sz="3200" b="0" i="0" dirty="0">
                <a:solidFill>
                  <a:srgbClr val="00DA63"/>
                </a:solidFill>
                <a:effectLst/>
                <a:latin typeface="Consolas" panose="020B0609020204030204" pitchFamily="49" charset="0"/>
              </a:rPr>
              <a:t>     </a:t>
            </a:r>
          </a:p>
        </p:txBody>
      </p:sp>
      <p:grpSp>
        <p:nvGrpSpPr>
          <p:cNvPr id="6" name="Group 5">
            <a:extLst>
              <a:ext uri="{FF2B5EF4-FFF2-40B4-BE49-F238E27FC236}">
                <a16:creationId xmlns:a16="http://schemas.microsoft.com/office/drawing/2014/main" id="{5688D695-012A-463F-A4EB-B4254C31D5F1}"/>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A2EA3B34-C183-45C7-B578-9C2B5E54525C}"/>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98F7B7D7-C278-462A-895F-4B2C3A282AB0}"/>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1760238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Dijkstra with A as source</a:t>
            </a:r>
          </a:p>
        </p:txBody>
      </p:sp>
      <p:pic>
        <p:nvPicPr>
          <p:cNvPr id="5" name="Picture 4">
            <a:extLst>
              <a:ext uri="{FF2B5EF4-FFF2-40B4-BE49-F238E27FC236}">
                <a16:creationId xmlns:a16="http://schemas.microsoft.com/office/drawing/2014/main" id="{29F615AF-E6B5-4E9E-AC89-C57A051E39CC}"/>
              </a:ext>
            </a:extLst>
          </p:cNvPr>
          <p:cNvPicPr>
            <a:picLocks noChangeAspect="1"/>
          </p:cNvPicPr>
          <p:nvPr/>
        </p:nvPicPr>
        <p:blipFill>
          <a:blip r:embed="rId3"/>
          <a:stretch>
            <a:fillRect/>
          </a:stretch>
        </p:blipFill>
        <p:spPr>
          <a:xfrm>
            <a:off x="1126359" y="2131078"/>
            <a:ext cx="3248025" cy="3133725"/>
          </a:xfrm>
          <a:prstGeom prst="rect">
            <a:avLst/>
          </a:prstGeom>
        </p:spPr>
      </p:pic>
      <p:sp>
        <p:nvSpPr>
          <p:cNvPr id="7" name="TextBox 6">
            <a:extLst>
              <a:ext uri="{FF2B5EF4-FFF2-40B4-BE49-F238E27FC236}">
                <a16:creationId xmlns:a16="http://schemas.microsoft.com/office/drawing/2014/main" id="{59EBBEAE-1E95-4A07-963A-4DF7F4B69C83}"/>
              </a:ext>
            </a:extLst>
          </p:cNvPr>
          <p:cNvSpPr txBox="1"/>
          <p:nvPr/>
        </p:nvSpPr>
        <p:spPr>
          <a:xfrm>
            <a:off x="5553635" y="2327265"/>
            <a:ext cx="6094206" cy="2554545"/>
          </a:xfrm>
          <a:prstGeom prst="rect">
            <a:avLst/>
          </a:prstGeom>
          <a:noFill/>
        </p:spPr>
        <p:txBody>
          <a:bodyPr wrap="square">
            <a:spAutoFit/>
          </a:bodyPr>
          <a:lstStyle/>
          <a:p>
            <a:pPr algn="l"/>
            <a:r>
              <a:rPr lang="en-US" sz="3200" b="0" i="0" dirty="0">
                <a:solidFill>
                  <a:srgbClr val="00DA63"/>
                </a:solidFill>
                <a:effectLst/>
                <a:latin typeface="Consolas" panose="020B0609020204030204" pitchFamily="49" charset="0"/>
              </a:rPr>
              <a:t>V       d(V)      p(V)</a:t>
            </a:r>
          </a:p>
          <a:p>
            <a:pPr algn="l"/>
            <a:r>
              <a:rPr lang="en-US" sz="3200" b="0" i="0" dirty="0">
                <a:solidFill>
                  <a:srgbClr val="FFFF00"/>
                </a:solidFill>
                <a:effectLst/>
                <a:latin typeface="Consolas" panose="020B0609020204030204" pitchFamily="49" charset="0"/>
              </a:rPr>
              <a:t>B         1        A</a:t>
            </a:r>
          </a:p>
          <a:p>
            <a:pPr algn="l"/>
            <a:r>
              <a:rPr lang="en-US" sz="3200" b="0" i="0" dirty="0">
                <a:solidFill>
                  <a:srgbClr val="FFFF00"/>
                </a:solidFill>
                <a:effectLst/>
                <a:latin typeface="Consolas" panose="020B0609020204030204" pitchFamily="49" charset="0"/>
              </a:rPr>
              <a:t>C         5        D</a:t>
            </a:r>
          </a:p>
          <a:p>
            <a:pPr algn="l"/>
            <a:r>
              <a:rPr lang="en-US" sz="3200" b="0" i="0" dirty="0">
                <a:solidFill>
                  <a:srgbClr val="FFFF00"/>
                </a:solidFill>
                <a:effectLst/>
                <a:latin typeface="Consolas" panose="020B0609020204030204" pitchFamily="49" charset="0"/>
              </a:rPr>
              <a:t>D         3        A</a:t>
            </a:r>
          </a:p>
          <a:p>
            <a:pPr algn="l"/>
            <a:r>
              <a:rPr lang="en-US" sz="3200" b="0" i="0" dirty="0">
                <a:solidFill>
                  <a:srgbClr val="FFFF00"/>
                </a:solidFill>
                <a:effectLst/>
                <a:latin typeface="Consolas" panose="020B0609020204030204" pitchFamily="49" charset="0"/>
              </a:rPr>
              <a:t>E         6        C</a:t>
            </a:r>
          </a:p>
        </p:txBody>
      </p:sp>
      <p:grpSp>
        <p:nvGrpSpPr>
          <p:cNvPr id="6" name="Group 5">
            <a:extLst>
              <a:ext uri="{FF2B5EF4-FFF2-40B4-BE49-F238E27FC236}">
                <a16:creationId xmlns:a16="http://schemas.microsoft.com/office/drawing/2014/main" id="{D9C41071-E3BB-4D2B-BCDA-F8F69FBD25EF}"/>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E7D795F1-53A5-43AA-A354-495025FA0E68}"/>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E514D647-04FC-45EB-85D5-5A259E4E88A0}"/>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63274092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Linked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Consider a class List that implements an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list backed by a singly linked list with a head pointer. The invariant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maintained always. Given that representation, what is the worst-case time complexity of the following operations? Assume the list is sorted in ascending 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Insert an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Finding the minimum element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Delete the largest element from list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Finding the largest element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Finding a random element, 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Deleting the minimum element in the list</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167161423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Algorithmic Paradigms</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37776036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Algorithmic Paradigms</a:t>
            </a:r>
          </a:p>
        </p:txBody>
      </p:sp>
      <p:graphicFrame>
        <p:nvGraphicFramePr>
          <p:cNvPr id="5" name="Table 5">
            <a:extLst>
              <a:ext uri="{FF2B5EF4-FFF2-40B4-BE49-F238E27FC236}">
                <a16:creationId xmlns:a16="http://schemas.microsoft.com/office/drawing/2014/main" id="{03B9B620-623F-4FCC-8D22-41245F67FA34}"/>
              </a:ext>
            </a:extLst>
          </p:cNvPr>
          <p:cNvGraphicFramePr>
            <a:graphicFrameLocks noGrp="1"/>
          </p:cNvGraphicFramePr>
          <p:nvPr>
            <p:extLst>
              <p:ext uri="{D42A27DB-BD31-4B8C-83A1-F6EECF244321}">
                <p14:modId xmlns:p14="http://schemas.microsoft.com/office/powerpoint/2010/main" val="3001659554"/>
              </p:ext>
            </p:extLst>
          </p:nvPr>
        </p:nvGraphicFramePr>
        <p:xfrm>
          <a:off x="1024933" y="1690688"/>
          <a:ext cx="10515600" cy="4636419"/>
        </p:xfrm>
        <a:graphic>
          <a:graphicData uri="http://schemas.openxmlformats.org/drawingml/2006/table">
            <a:tbl>
              <a:tblPr firstRow="1" bandRow="1">
                <a:tableStyleId>{793D81CF-94F2-401A-BA57-92F5A7B2D0C5}</a:tableStyleId>
              </a:tblPr>
              <a:tblGrid>
                <a:gridCol w="1195753">
                  <a:extLst>
                    <a:ext uri="{9D8B030D-6E8A-4147-A177-3AD203B41FA5}">
                      <a16:colId xmlns:a16="http://schemas.microsoft.com/office/drawing/2014/main" val="1241222671"/>
                    </a:ext>
                  </a:extLst>
                </a:gridCol>
                <a:gridCol w="5004079">
                  <a:extLst>
                    <a:ext uri="{9D8B030D-6E8A-4147-A177-3AD203B41FA5}">
                      <a16:colId xmlns:a16="http://schemas.microsoft.com/office/drawing/2014/main" val="3302313541"/>
                    </a:ext>
                  </a:extLst>
                </a:gridCol>
                <a:gridCol w="4315768">
                  <a:extLst>
                    <a:ext uri="{9D8B030D-6E8A-4147-A177-3AD203B41FA5}">
                      <a16:colId xmlns:a16="http://schemas.microsoft.com/office/drawing/2014/main" val="3807218254"/>
                    </a:ext>
                  </a:extLst>
                </a:gridCol>
              </a:tblGrid>
              <a:tr h="405624">
                <a:tc>
                  <a:txBody>
                    <a:bodyPr/>
                    <a:lstStyle/>
                    <a:p>
                      <a:pPr algn="ctr"/>
                      <a:endParaRPr lang="en-US" sz="1200" b="0" dirty="0">
                        <a:solidFill>
                          <a:schemeClr val="bg1">
                            <a:lumMod val="95000"/>
                          </a:schemeClr>
                        </a:solidFill>
                        <a:latin typeface="Consolas" panose="020B0609020204030204" pitchFamily="49" charset="0"/>
                      </a:endParaRP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dirty="0">
                          <a:solidFill>
                            <a:srgbClr val="EB6E19"/>
                          </a:solidFill>
                          <a:latin typeface="Consolas" panose="020B0609020204030204" pitchFamily="49" charset="0"/>
                        </a:rPr>
                        <a:t>Properties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algn="ctr"/>
                      <a:r>
                        <a:rPr lang="en-US" sz="1200" b="0" dirty="0">
                          <a:solidFill>
                            <a:srgbClr val="EB6E19"/>
                          </a:solidFill>
                          <a:latin typeface="Consolas" panose="020B0609020204030204" pitchFamily="49" charset="0"/>
                        </a:rPr>
                        <a:t>Examples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021758040"/>
                  </a:ext>
                </a:extLst>
              </a:tr>
              <a:tr h="1082710">
                <a:tc>
                  <a:txBody>
                    <a:bodyPr/>
                    <a:lstStyle/>
                    <a:p>
                      <a:pPr algn="ctr"/>
                      <a:r>
                        <a:rPr lang="en-US" sz="1200" b="0" dirty="0">
                          <a:solidFill>
                            <a:srgbClr val="0081E2"/>
                          </a:solidFill>
                          <a:latin typeface="Consolas" panose="020B0609020204030204" pitchFamily="49" charset="0"/>
                        </a:rPr>
                        <a:t>Brute Force</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Generate and Test an Exhaustive Set of all possible combinations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Can be computationally very expensive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Guarantees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Finding divisors of a number, n by checking if all numbers from 1..n divides n without remainder</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Finding duplicates using all combinations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Bubble/Selection Sort</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4201945089"/>
                  </a:ext>
                </a:extLst>
              </a:tr>
              <a:tr h="642765">
                <a:tc>
                  <a:txBody>
                    <a:bodyPr/>
                    <a:lstStyle/>
                    <a:p>
                      <a:pPr algn="ctr"/>
                      <a:r>
                        <a:rPr lang="en-US" sz="1200" b="0" dirty="0">
                          <a:solidFill>
                            <a:srgbClr val="0081E2"/>
                          </a:solidFill>
                          <a:latin typeface="Consolas" panose="020B0609020204030204" pitchFamily="49" charset="0"/>
                        </a:rPr>
                        <a:t>Divide and Conquer</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Break the problem into subcomponents typically using recursion</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Solve the basic component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Combine the solutions to sub-problems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Quick Sort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Merge Sort</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Binary Search</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Peak Finding</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501773803"/>
                  </a:ext>
                </a:extLst>
              </a:tr>
              <a:tr h="953525">
                <a:tc>
                  <a:txBody>
                    <a:bodyPr/>
                    <a:lstStyle/>
                    <a:p>
                      <a:pPr algn="ctr"/>
                      <a:r>
                        <a:rPr lang="en-US" sz="1200" b="0" dirty="0">
                          <a:solidFill>
                            <a:srgbClr val="0081E2"/>
                          </a:solidFill>
                          <a:latin typeface="Consolas" panose="020B0609020204030204" pitchFamily="49" charset="0"/>
                        </a:rPr>
                        <a:t>Dynamic Programming</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Optimal substructure: solution to a large problem can be obtained by solution to a smaller optimal problems</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Overlapping sub-problems: space of sub-problems must be small, that is, any recursive algorithm solving the problem should solve the same sub-problems over and over, rather than generating new sub-problems.</a:t>
                      </a:r>
                    </a:p>
                    <a:p>
                      <a:pPr marL="285750" marR="0" lvl="0" indent="-285750" algn="l" defTabSz="914400" rtl="0" eaLnBrk="1" fontAlgn="auto" latinLnBrk="0" hangingPunct="1">
                        <a:lnSpc>
                          <a:spcPct val="100000"/>
                        </a:lnSpc>
                        <a:spcBef>
                          <a:spcPts val="0"/>
                        </a:spcBef>
                        <a:spcAft>
                          <a:spcPts val="0"/>
                        </a:spcAft>
                        <a:buClrTx/>
                        <a:buSzTx/>
                        <a:buFont typeface="Wingdings" panose="05000000000000000000" pitchFamily="2" charset="2"/>
                        <a:buChar char="§"/>
                        <a:tabLst/>
                        <a:defRPr/>
                      </a:pPr>
                      <a:r>
                        <a:rPr lang="en-US" sz="1200" b="0" dirty="0">
                          <a:solidFill>
                            <a:schemeClr val="bg1">
                              <a:lumMod val="95000"/>
                            </a:schemeClr>
                          </a:solidFill>
                          <a:latin typeface="Consolas" panose="020B0609020204030204" pitchFamily="49" charset="0"/>
                        </a:rPr>
                        <a:t>Guarantees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Fibonacci Sequence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Assembly Scheduling</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Knapsack</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3714389191"/>
                  </a:ext>
                </a:extLst>
              </a:tr>
              <a:tr h="953525">
                <a:tc>
                  <a:txBody>
                    <a:bodyPr/>
                    <a:lstStyle/>
                    <a:p>
                      <a:pPr algn="ctr"/>
                      <a:r>
                        <a:rPr lang="en-US" sz="1200" b="0" dirty="0">
                          <a:solidFill>
                            <a:srgbClr val="0081E2"/>
                          </a:solidFill>
                          <a:latin typeface="Consolas" panose="020B0609020204030204" pitchFamily="49" charset="0"/>
                        </a:rPr>
                        <a:t>Greedy Algorithms</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Local optimal solutions at each stage</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Does not guarantee optimal solution</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tc>
                  <a:txBody>
                    <a:bodyPr/>
                    <a:lstStyle/>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Prim’s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Dijkstra’s Algorithm</a:t>
                      </a:r>
                    </a:p>
                    <a:p>
                      <a:pPr marL="285750" indent="-285750" algn="l">
                        <a:buFont typeface="Wingdings" panose="05000000000000000000" pitchFamily="2" charset="2"/>
                        <a:buChar char="§"/>
                      </a:pPr>
                      <a:r>
                        <a:rPr lang="en-US" sz="1200" b="0" dirty="0">
                          <a:solidFill>
                            <a:schemeClr val="bg1">
                              <a:lumMod val="95000"/>
                            </a:schemeClr>
                          </a:solidFill>
                          <a:latin typeface="Consolas" panose="020B0609020204030204" pitchFamily="49" charset="0"/>
                        </a:rPr>
                        <a:t>Kruskal’s Algorithm</a:t>
                      </a:r>
                    </a:p>
                  </a:txBody>
                  <a:tcPr anchor="ctr">
                    <a:lnL w="12700" cap="flat" cmpd="sng" algn="ctr">
                      <a:solidFill>
                        <a:schemeClr val="bg2">
                          <a:lumMod val="25000"/>
                        </a:schemeClr>
                      </a:solidFill>
                      <a:prstDash val="solid"/>
                      <a:round/>
                      <a:headEnd type="none" w="med" len="med"/>
                      <a:tailEnd type="none" w="med" len="med"/>
                    </a:lnL>
                    <a:lnR w="12700" cap="flat" cmpd="sng" algn="ctr">
                      <a:solidFill>
                        <a:schemeClr val="bg2">
                          <a:lumMod val="25000"/>
                        </a:schemeClr>
                      </a:solidFill>
                      <a:prstDash val="solid"/>
                      <a:round/>
                      <a:headEnd type="none" w="med" len="med"/>
                      <a:tailEnd type="none" w="med" len="med"/>
                    </a:lnR>
                    <a:lnT w="12700" cap="flat" cmpd="sng" algn="ctr">
                      <a:solidFill>
                        <a:schemeClr val="bg2">
                          <a:lumMod val="25000"/>
                        </a:schemeClr>
                      </a:solidFill>
                      <a:prstDash val="solid"/>
                      <a:round/>
                      <a:headEnd type="none" w="med" len="med"/>
                      <a:tailEnd type="none" w="med" len="med"/>
                    </a:lnT>
                    <a:lnB w="12700" cap="flat" cmpd="sng" algn="ctr">
                      <a:solidFill>
                        <a:schemeClr val="bg2">
                          <a:lumMod val="25000"/>
                        </a:schemeClr>
                      </a:solidFill>
                      <a:prstDash val="solid"/>
                      <a:round/>
                      <a:headEnd type="none" w="med" len="med"/>
                      <a:tailEnd type="none" w="med" len="med"/>
                    </a:lnB>
                    <a:noFill/>
                  </a:tcPr>
                </a:tc>
                <a:extLst>
                  <a:ext uri="{0D108BD9-81ED-4DB2-BD59-A6C34878D82A}">
                    <a16:rowId xmlns:a16="http://schemas.microsoft.com/office/drawing/2014/main" val="187856626"/>
                  </a:ext>
                </a:extLst>
              </a:tr>
            </a:tbl>
          </a:graphicData>
        </a:graphic>
      </p:graphicFrame>
    </p:spTree>
    <p:extLst>
      <p:ext uri="{BB962C8B-B14F-4D97-AF65-F5344CB8AC3E}">
        <p14:creationId xmlns:p14="http://schemas.microsoft.com/office/powerpoint/2010/main" val="1515096009"/>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3" name="TextBox 2">
            <a:extLst>
              <a:ext uri="{FF2B5EF4-FFF2-40B4-BE49-F238E27FC236}">
                <a16:creationId xmlns:a16="http://schemas.microsoft.com/office/drawing/2014/main" id="{309D5D4F-8054-48EF-9170-C7D04C6E7DC6}"/>
              </a:ext>
            </a:extLst>
          </p:cNvPr>
          <p:cNvSpPr txBox="1"/>
          <p:nvPr/>
        </p:nvSpPr>
        <p:spPr>
          <a:xfrm>
            <a:off x="578855" y="2521189"/>
            <a:ext cx="11034289" cy="830997"/>
          </a:xfrm>
          <a:prstGeom prst="rect">
            <a:avLst/>
          </a:prstGeom>
          <a:noFill/>
        </p:spPr>
        <p:txBody>
          <a:bodyPr wrap="square" rtlCol="0">
            <a:spAutoFit/>
          </a:bodyPr>
          <a:lstStyle/>
          <a:p>
            <a:pPr marL="0" marR="0" lvl="0" indent="0" algn="ctr" defTabSz="457200" rtl="0" eaLnBrk="1" fontAlgn="auto" latinLnBrk="0" hangingPunct="1">
              <a:lnSpc>
                <a:spcPct val="100000"/>
              </a:lnSpc>
              <a:spcBef>
                <a:spcPts val="0"/>
              </a:spcBef>
              <a:spcAft>
                <a:spcPts val="0"/>
              </a:spcAft>
              <a:buClrTx/>
              <a:buSzTx/>
              <a:buFontTx/>
              <a:buNone/>
              <a:tabLst/>
              <a:defRPr/>
            </a:pPr>
            <a:r>
              <a:rPr lang="en-US" sz="4800" dirty="0">
                <a:solidFill>
                  <a:prstClr val="white"/>
                </a:solidFill>
                <a:latin typeface="Gotham Bold" pitchFamily="50" charset="0"/>
              </a:rPr>
              <a:t>Bin Packing</a:t>
            </a:r>
            <a:endParaRPr kumimoji="0" lang="en-US" sz="4800" b="0" i="0" u="none" strike="noStrike" kern="1200" cap="none" spc="0" normalizeH="0" baseline="0" noProof="0" dirty="0">
              <a:ln>
                <a:noFill/>
              </a:ln>
              <a:solidFill>
                <a:prstClr val="white"/>
              </a:solidFill>
              <a:effectLst/>
              <a:uLnTx/>
              <a:uFillTx/>
              <a:latin typeface="Gotham Bold" pitchFamily="50" charset="0"/>
              <a:ea typeface="+mn-ea"/>
              <a:cs typeface="+mn-cs"/>
            </a:endParaRPr>
          </a:p>
        </p:txBody>
      </p:sp>
    </p:spTree>
    <p:extLst>
      <p:ext uri="{BB962C8B-B14F-4D97-AF65-F5344CB8AC3E}">
        <p14:creationId xmlns:p14="http://schemas.microsoft.com/office/powerpoint/2010/main" val="261947392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defTabSz="457200">
              <a:lnSpc>
                <a:spcPct val="100000"/>
              </a:lnSpc>
              <a:spcBef>
                <a:spcPts val="0"/>
              </a:spcBef>
              <a:defRPr/>
            </a:pPr>
            <a:r>
              <a:rPr lang="en-US" sz="2800" dirty="0">
                <a:solidFill>
                  <a:prstClr val="white"/>
                </a:solidFill>
                <a:latin typeface="Gotham Bold" pitchFamily="50" charset="0"/>
              </a:rPr>
              <a:t>Bin Packing</a:t>
            </a:r>
          </a:p>
        </p:txBody>
      </p:sp>
      <p:sp>
        <p:nvSpPr>
          <p:cNvPr id="4" name="Rectangle 3">
            <a:extLst>
              <a:ext uri="{FF2B5EF4-FFF2-40B4-BE49-F238E27FC236}">
                <a16:creationId xmlns:a16="http://schemas.microsoft.com/office/drawing/2014/main" id="{08990E5C-A296-4D44-B853-EFCE81788BE9}"/>
              </a:ext>
            </a:extLst>
          </p:cNvPr>
          <p:cNvSpPr/>
          <p:nvPr/>
        </p:nvSpPr>
        <p:spPr>
          <a:xfrm>
            <a:off x="1209436" y="1690688"/>
            <a:ext cx="10144364" cy="3447098"/>
          </a:xfrm>
          <a:prstGeom prst="rect">
            <a:avLst/>
          </a:prstGeom>
        </p:spPr>
        <p:txBody>
          <a:bodyPr wrap="square">
            <a:spAutoFit/>
          </a:bodyPr>
          <a:lstStyle/>
          <a:p>
            <a:r>
              <a:rPr lang="en-US" dirty="0">
                <a:solidFill>
                  <a:srgbClr val="EB6E19"/>
                </a:solidFill>
                <a:latin typeface="Consolas" panose="020B0609020204030204" pitchFamily="49" charset="0"/>
              </a:rPr>
              <a:t>If we have packets that each require 7 units, 8 units, 2 units and 3 units of space, how many minimum bins are required to store all the four packets if each bin can take at most 10 units of space using the following Greedy strategies</a:t>
            </a:r>
          </a:p>
          <a:p>
            <a:r>
              <a:rPr lang="en-US" sz="1000" dirty="0">
                <a:solidFill>
                  <a:srgbClr val="EB6E19"/>
                </a:solidFill>
                <a:latin typeface="Consolas" panose="020B0609020204030204" pitchFamily="49" charset="0"/>
              </a:rPr>
              <a:t> </a:t>
            </a:r>
          </a:p>
          <a:p>
            <a:endParaRPr lang="en-US" sz="1000" dirty="0">
              <a:solidFill>
                <a:srgbClr val="EB6E19"/>
              </a:solidFill>
              <a:latin typeface="Consolas" panose="020B0609020204030204" pitchFamily="49" charset="0"/>
            </a:endParaRPr>
          </a:p>
          <a:p>
            <a:pPr marL="742950" lvl="1" indent="-285750">
              <a:buFont typeface="Wingdings" panose="05000000000000000000" pitchFamily="2" charset="2"/>
              <a:buChar char="§"/>
            </a:pPr>
            <a:r>
              <a:rPr lang="en-US" dirty="0">
                <a:solidFill>
                  <a:srgbClr val="EB6E19"/>
                </a:solidFill>
                <a:latin typeface="Consolas" panose="020B0609020204030204" pitchFamily="49" charset="0"/>
              </a:rPr>
              <a:t>First Fit: </a:t>
            </a:r>
            <a:r>
              <a:rPr lang="en-US" dirty="0">
                <a:solidFill>
                  <a:srgbClr val="0081E2"/>
                </a:solidFill>
                <a:latin typeface="Consolas" panose="020B0609020204030204" pitchFamily="49" charset="0"/>
              </a:rPr>
              <a:t>scan the bins and place the new item in the first bin that is large enough.</a:t>
            </a: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lvl="1"/>
            <a:endParaRPr lang="en-US" dirty="0">
              <a:solidFill>
                <a:srgbClr val="0081E2"/>
              </a:solidFill>
              <a:latin typeface="Consolas" panose="020B0609020204030204" pitchFamily="49" charset="0"/>
            </a:endParaRPr>
          </a:p>
          <a:p>
            <a:pPr marL="742950" lvl="1" indent="-285750">
              <a:buFont typeface="Wingdings" panose="05000000000000000000" pitchFamily="2" charset="2"/>
              <a:buChar char="§"/>
            </a:pPr>
            <a:r>
              <a:rPr lang="en-US" dirty="0">
                <a:solidFill>
                  <a:srgbClr val="EB6E19"/>
                </a:solidFill>
                <a:latin typeface="Consolas" panose="020B0609020204030204" pitchFamily="49" charset="0"/>
              </a:rPr>
              <a:t>Best Fit: </a:t>
            </a:r>
            <a:r>
              <a:rPr lang="en-US" dirty="0">
                <a:solidFill>
                  <a:srgbClr val="0081E2"/>
                </a:solidFill>
                <a:latin typeface="Consolas" panose="020B0609020204030204" pitchFamily="49" charset="0"/>
              </a:rPr>
              <a:t>scan the bins and place the new item in the bin that finds the spot that creates the smallest empty space</a:t>
            </a:r>
          </a:p>
        </p:txBody>
      </p:sp>
      <p:grpSp>
        <p:nvGrpSpPr>
          <p:cNvPr id="5" name="Group 4">
            <a:extLst>
              <a:ext uri="{FF2B5EF4-FFF2-40B4-BE49-F238E27FC236}">
                <a16:creationId xmlns:a16="http://schemas.microsoft.com/office/drawing/2014/main" id="{7A2CE5CF-169C-4F36-84A4-4A52F37D73E7}"/>
              </a:ext>
            </a:extLst>
          </p:cNvPr>
          <p:cNvGrpSpPr/>
          <p:nvPr/>
        </p:nvGrpSpPr>
        <p:grpSpPr>
          <a:xfrm>
            <a:off x="11317255" y="5989103"/>
            <a:ext cx="841781" cy="748032"/>
            <a:chOff x="11337354" y="6025684"/>
            <a:chExt cx="841781" cy="748032"/>
          </a:xfrm>
        </p:grpSpPr>
        <p:pic>
          <p:nvPicPr>
            <p:cNvPr id="6" name="Picture 5">
              <a:extLst>
                <a:ext uri="{FF2B5EF4-FFF2-40B4-BE49-F238E27FC236}">
                  <a16:creationId xmlns:a16="http://schemas.microsoft.com/office/drawing/2014/main" id="{B60763E9-6E70-4B5D-A941-BBC6A3732E6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descr="Logo COP3530">
              <a:extLst>
                <a:ext uri="{FF2B5EF4-FFF2-40B4-BE49-F238E27FC236}">
                  <a16:creationId xmlns:a16="http://schemas.microsoft.com/office/drawing/2014/main" id="{BC21A978-572F-4707-914A-468223BEA18D}"/>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3900253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Given this file, generate a Huffman Tree and identify the codes of each character.</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CA6127C4-7DBE-435F-9D58-E0FDBBB2C92E}"/>
              </a:ext>
            </a:extLst>
          </p:cNvPr>
          <p:cNvSpPr/>
          <p:nvPr/>
        </p:nvSpPr>
        <p:spPr>
          <a:xfrm>
            <a:off x="1129049" y="2575229"/>
            <a:ext cx="2217054" cy="369332"/>
          </a:xfrm>
          <a:prstGeom prst="rect">
            <a:avLst/>
          </a:prstGeom>
          <a:ln>
            <a:solidFill>
              <a:schemeClr val="tx1">
                <a:lumMod val="75000"/>
                <a:lumOff val="2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EB6E19"/>
                </a:solidFill>
                <a:latin typeface="Consolas" panose="020B0609020204030204" pitchFamily="49" charset="0"/>
              </a:rPr>
              <a:t>care racecar era</a:t>
            </a:r>
            <a:endPar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p:txBody>
      </p:sp>
      <p:grpSp>
        <p:nvGrpSpPr>
          <p:cNvPr id="7" name="Group 6">
            <a:extLst>
              <a:ext uri="{FF2B5EF4-FFF2-40B4-BE49-F238E27FC236}">
                <a16:creationId xmlns:a16="http://schemas.microsoft.com/office/drawing/2014/main" id="{56937287-9F39-4BB4-800F-CF9AA69BBAA8}"/>
              </a:ext>
            </a:extLst>
          </p:cNvPr>
          <p:cNvGrpSpPr/>
          <p:nvPr/>
        </p:nvGrpSpPr>
        <p:grpSpPr>
          <a:xfrm>
            <a:off x="11317255" y="5989103"/>
            <a:ext cx="841781" cy="748032"/>
            <a:chOff x="11337354" y="6025684"/>
            <a:chExt cx="841781" cy="748032"/>
          </a:xfrm>
        </p:grpSpPr>
        <p:pic>
          <p:nvPicPr>
            <p:cNvPr id="8" name="Picture 7">
              <a:extLst>
                <a:ext uri="{FF2B5EF4-FFF2-40B4-BE49-F238E27FC236}">
                  <a16:creationId xmlns:a16="http://schemas.microsoft.com/office/drawing/2014/main" id="{D513B087-1EF9-4E3F-8299-C7483ABF6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9" name="Picture 8" descr="Logo COP3530">
              <a:extLst>
                <a:ext uri="{FF2B5EF4-FFF2-40B4-BE49-F238E27FC236}">
                  <a16:creationId xmlns:a16="http://schemas.microsoft.com/office/drawing/2014/main" id="{41841846-44B1-4455-B1DB-D5D87BAA86C6}"/>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615741055"/>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Rectangle 5">
            <a:extLst>
              <a:ext uri="{FF2B5EF4-FFF2-40B4-BE49-F238E27FC236}">
                <a16:creationId xmlns:a16="http://schemas.microsoft.com/office/drawing/2014/main" id="{3D731EF2-9BDB-4A08-AA4C-92AD349826D3}"/>
              </a:ext>
            </a:extLst>
          </p:cNvPr>
          <p:cNvSpPr/>
          <p:nvPr/>
        </p:nvSpPr>
        <p:spPr>
          <a:xfrm>
            <a:off x="978322" y="2383785"/>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7" name="Rectangle 6">
            <a:extLst>
              <a:ext uri="{FF2B5EF4-FFF2-40B4-BE49-F238E27FC236}">
                <a16:creationId xmlns:a16="http://schemas.microsoft.com/office/drawing/2014/main" id="{393E9B6A-53C7-40E0-9961-963F22B180BC}"/>
              </a:ext>
            </a:extLst>
          </p:cNvPr>
          <p:cNvSpPr/>
          <p:nvPr/>
        </p:nvSpPr>
        <p:spPr>
          <a:xfrm>
            <a:off x="978322" y="3861131"/>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8" name="Rectangle 7">
            <a:extLst>
              <a:ext uri="{FF2B5EF4-FFF2-40B4-BE49-F238E27FC236}">
                <a16:creationId xmlns:a16="http://schemas.microsoft.com/office/drawing/2014/main" id="{E65CDA13-C605-4954-8F58-23CA0F933A66}"/>
              </a:ext>
            </a:extLst>
          </p:cNvPr>
          <p:cNvSpPr/>
          <p:nvPr/>
        </p:nvSpPr>
        <p:spPr>
          <a:xfrm>
            <a:off x="978322" y="5661642"/>
            <a:ext cx="9847384" cy="369332"/>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5. Traverse the resulting tree to obtain binary codes for characters</a:t>
            </a: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80B2E8E2-4F7D-4A2E-9500-03659BA01F39}"/>
              </a:ext>
            </a:extLst>
          </p:cNvPr>
          <p:cNvGrpSpPr/>
          <p:nvPr/>
        </p:nvGrpSpPr>
        <p:grpSpPr>
          <a:xfrm>
            <a:off x="11317255" y="5989103"/>
            <a:ext cx="841781" cy="748032"/>
            <a:chOff x="11337354" y="6025684"/>
            <a:chExt cx="841781" cy="748032"/>
          </a:xfrm>
        </p:grpSpPr>
        <p:pic>
          <p:nvPicPr>
            <p:cNvPr id="10" name="Picture 9">
              <a:extLst>
                <a:ext uri="{FF2B5EF4-FFF2-40B4-BE49-F238E27FC236}">
                  <a16:creationId xmlns:a16="http://schemas.microsoft.com/office/drawing/2014/main" id="{C138A9D9-25DB-4AE7-A8EC-F68D29EC8BA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1" name="Picture 10" descr="Logo COP3530">
              <a:extLst>
                <a:ext uri="{FF2B5EF4-FFF2-40B4-BE49-F238E27FC236}">
                  <a16:creationId xmlns:a16="http://schemas.microsoft.com/office/drawing/2014/main" id="{D267FC76-0939-4169-AEFA-4468C7CE0E4F}"/>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74340162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4" name="Rectangle 3">
            <a:extLst>
              <a:ext uri="{FF2B5EF4-FFF2-40B4-BE49-F238E27FC236}">
                <a16:creationId xmlns:a16="http://schemas.microsoft.com/office/drawing/2014/main" id="{08990E5C-A296-4D44-B853-EFCE81788BE9}"/>
              </a:ext>
            </a:extLst>
          </p:cNvPr>
          <p:cNvSpPr/>
          <p:nvPr/>
        </p:nvSpPr>
        <p:spPr>
          <a:xfrm>
            <a:off x="978322" y="1875954"/>
            <a:ext cx="10515599" cy="507831"/>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1.  Create a table with symbols and their frequencies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Rectangle 8">
            <a:extLst>
              <a:ext uri="{FF2B5EF4-FFF2-40B4-BE49-F238E27FC236}">
                <a16:creationId xmlns:a16="http://schemas.microsoft.com/office/drawing/2014/main" id="{C9971D79-9B78-4829-9B4D-041D3D54AEF9}"/>
              </a:ext>
            </a:extLst>
          </p:cNvPr>
          <p:cNvSpPr/>
          <p:nvPr/>
        </p:nvSpPr>
        <p:spPr>
          <a:xfrm>
            <a:off x="1631466" y="2675712"/>
            <a:ext cx="2217054" cy="369332"/>
          </a:xfrm>
          <a:prstGeom prst="rect">
            <a:avLst/>
          </a:prstGeom>
          <a:ln>
            <a:solidFill>
              <a:schemeClr val="tx1">
                <a:lumMod val="75000"/>
                <a:lumOff val="25000"/>
              </a:schemeClr>
            </a:solidFill>
          </a:ln>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solidFill>
                  <a:srgbClr val="0081E2"/>
                </a:solidFill>
                <a:latin typeface="Consolas" panose="020B0609020204030204" pitchFamily="49" charset="0"/>
              </a:rPr>
              <a:t>care racecar era</a:t>
            </a:r>
            <a:endParaRPr kumimoji="0" lang="en-US" sz="9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2319681446"/>
              </p:ext>
            </p:extLst>
          </p:nvPr>
        </p:nvGraphicFramePr>
        <p:xfrm>
          <a:off x="1631466" y="3547116"/>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0" name="Group 9">
            <a:extLst>
              <a:ext uri="{FF2B5EF4-FFF2-40B4-BE49-F238E27FC236}">
                <a16:creationId xmlns:a16="http://schemas.microsoft.com/office/drawing/2014/main" id="{2E3EFAD8-268F-440E-BC23-A8DB2838F1A0}"/>
              </a:ext>
            </a:extLst>
          </p:cNvPr>
          <p:cNvGrpSpPr/>
          <p:nvPr/>
        </p:nvGrpSpPr>
        <p:grpSpPr>
          <a:xfrm>
            <a:off x="11317255" y="5989103"/>
            <a:ext cx="841781" cy="748032"/>
            <a:chOff x="11337354" y="6025684"/>
            <a:chExt cx="841781" cy="748032"/>
          </a:xfrm>
        </p:grpSpPr>
        <p:pic>
          <p:nvPicPr>
            <p:cNvPr id="11" name="Picture 10">
              <a:extLst>
                <a:ext uri="{FF2B5EF4-FFF2-40B4-BE49-F238E27FC236}">
                  <a16:creationId xmlns:a16="http://schemas.microsoft.com/office/drawing/2014/main" id="{C223BFF8-52BE-4CD1-ABE2-440AB8F2C718}"/>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2" name="Picture 11" descr="Logo COP3530">
              <a:extLst>
                <a:ext uri="{FF2B5EF4-FFF2-40B4-BE49-F238E27FC236}">
                  <a16:creationId xmlns:a16="http://schemas.microsoft.com/office/drawing/2014/main" id="{D06196ED-86C4-4368-91B4-FF92668FBFB0}"/>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364653766"/>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graphicFrame>
        <p:nvGraphicFramePr>
          <p:cNvPr id="7" name="Table 9">
            <a:extLst>
              <a:ext uri="{FF2B5EF4-FFF2-40B4-BE49-F238E27FC236}">
                <a16:creationId xmlns:a16="http://schemas.microsoft.com/office/drawing/2014/main" id="{3D1B1668-E70C-4396-A0D1-9B52A673CEFC}"/>
              </a:ext>
            </a:extLst>
          </p:cNvPr>
          <p:cNvGraphicFramePr>
            <a:graphicFrameLocks noGrp="1"/>
          </p:cNvGraphicFramePr>
          <p:nvPr>
            <p:extLst>
              <p:ext uri="{D42A27DB-BD31-4B8C-83A1-F6EECF244321}">
                <p14:modId xmlns:p14="http://schemas.microsoft.com/office/powerpoint/2010/main" val="747498728"/>
              </p:ext>
            </p:extLst>
          </p:nvPr>
        </p:nvGraphicFramePr>
        <p:xfrm>
          <a:off x="5536507" y="4066272"/>
          <a:ext cx="6141150" cy="914400"/>
        </p:xfrm>
        <a:graphic>
          <a:graphicData uri="http://schemas.openxmlformats.org/drawingml/2006/table">
            <a:tbl>
              <a:tblPr firstRow="1" bandRow="1">
                <a:tableStyleId>{616DA210-FB5B-4158-B5E0-FEB733F419BA}</a:tableStyleId>
              </a:tblPr>
              <a:tblGrid>
                <a:gridCol w="1228230">
                  <a:extLst>
                    <a:ext uri="{9D8B030D-6E8A-4147-A177-3AD203B41FA5}">
                      <a16:colId xmlns:a16="http://schemas.microsoft.com/office/drawing/2014/main" val="2738313436"/>
                    </a:ext>
                  </a:extLst>
                </a:gridCol>
                <a:gridCol w="1228230">
                  <a:extLst>
                    <a:ext uri="{9D8B030D-6E8A-4147-A177-3AD203B41FA5}">
                      <a16:colId xmlns:a16="http://schemas.microsoft.com/office/drawing/2014/main" val="2269355868"/>
                    </a:ext>
                  </a:extLst>
                </a:gridCol>
                <a:gridCol w="1228230">
                  <a:extLst>
                    <a:ext uri="{9D8B030D-6E8A-4147-A177-3AD203B41FA5}">
                      <a16:colId xmlns:a16="http://schemas.microsoft.com/office/drawing/2014/main" val="1947061169"/>
                    </a:ext>
                  </a:extLst>
                </a:gridCol>
                <a:gridCol w="1228230">
                  <a:extLst>
                    <a:ext uri="{9D8B030D-6E8A-4147-A177-3AD203B41FA5}">
                      <a16:colId xmlns:a16="http://schemas.microsoft.com/office/drawing/2014/main" val="3498175666"/>
                    </a:ext>
                  </a:extLst>
                </a:gridCol>
                <a:gridCol w="1228230">
                  <a:extLst>
                    <a:ext uri="{9D8B030D-6E8A-4147-A177-3AD203B41FA5}">
                      <a16:colId xmlns:a16="http://schemas.microsoft.com/office/drawing/2014/main" val="3093084202"/>
                    </a:ext>
                  </a:extLst>
                </a:gridCol>
              </a:tblGrid>
              <a:tr h="460935">
                <a:tc>
                  <a:txBody>
                    <a:bodyPr/>
                    <a:lstStyle/>
                    <a:p>
                      <a:endParaRPr lang="en-US" dirty="0"/>
                    </a:p>
                    <a:p>
                      <a:endParaRPr lang="en-US" dirty="0"/>
                    </a:p>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tc>
                  <a:txBody>
                    <a:bodyPr/>
                    <a:lstStyle/>
                    <a:p>
                      <a:endParaRPr lang="en-US" dirty="0"/>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547400478"/>
                  </a:ext>
                </a:extLst>
              </a:tr>
            </a:tbl>
          </a:graphicData>
        </a:graphic>
      </p:graphicFrame>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918432774"/>
              </p:ext>
            </p:extLst>
          </p:nvPr>
        </p:nvGraphicFramePr>
        <p:xfrm>
          <a:off x="1108952" y="3115037"/>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sp>
        <p:nvSpPr>
          <p:cNvPr id="10" name="Rectangle 9">
            <a:extLst>
              <a:ext uri="{FF2B5EF4-FFF2-40B4-BE49-F238E27FC236}">
                <a16:creationId xmlns:a16="http://schemas.microsoft.com/office/drawing/2014/main" id="{9F5014BE-BB74-48E8-83D1-DB7A3437EF36}"/>
              </a:ext>
            </a:extLst>
          </p:cNvPr>
          <p:cNvSpPr/>
          <p:nvPr/>
        </p:nvSpPr>
        <p:spPr>
          <a:xfrm>
            <a:off x="948177" y="1615534"/>
            <a:ext cx="10515599" cy="1200329"/>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2.  Construct a set of trees with root nodes that contain each of the individual</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symbols and their weight (frequency).</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3.  Place the set of trees into a min priority queue.</a:t>
            </a:r>
          </a:p>
        </p:txBody>
      </p:sp>
      <p:sp>
        <p:nvSpPr>
          <p:cNvPr id="11" name="Oval 10">
            <a:extLst>
              <a:ext uri="{FF2B5EF4-FFF2-40B4-BE49-F238E27FC236}">
                <a16:creationId xmlns:a16="http://schemas.microsoft.com/office/drawing/2014/main" id="{8A96C72C-818E-4FB6-A251-7CD145D7379D}"/>
              </a:ext>
            </a:extLst>
          </p:cNvPr>
          <p:cNvSpPr/>
          <p:nvPr/>
        </p:nvSpPr>
        <p:spPr>
          <a:xfrm>
            <a:off x="5694246"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6889665"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13" name="Oval 12">
            <a:extLst>
              <a:ext uri="{FF2B5EF4-FFF2-40B4-BE49-F238E27FC236}">
                <a16:creationId xmlns:a16="http://schemas.microsoft.com/office/drawing/2014/main" id="{2C2BFF5E-B01D-4839-A2FF-F3BC96FA9297}"/>
              </a:ext>
            </a:extLst>
          </p:cNvPr>
          <p:cNvSpPr/>
          <p:nvPr/>
        </p:nvSpPr>
        <p:spPr>
          <a:xfrm>
            <a:off x="8149882" y="418073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9410099"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15" name="Oval 14">
            <a:extLst>
              <a:ext uri="{FF2B5EF4-FFF2-40B4-BE49-F238E27FC236}">
                <a16:creationId xmlns:a16="http://schemas.microsoft.com/office/drawing/2014/main" id="{7F3E4D51-D7D2-44E3-A73B-097532425B00}"/>
              </a:ext>
            </a:extLst>
          </p:cNvPr>
          <p:cNvSpPr/>
          <p:nvPr/>
        </p:nvSpPr>
        <p:spPr>
          <a:xfrm>
            <a:off x="10577744" y="4178183"/>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87819714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973366138"/>
              </p:ext>
            </p:extLst>
          </p:nvPr>
        </p:nvGraphicFramePr>
        <p:xfrm>
          <a:off x="1088925" y="3868152"/>
          <a:ext cx="3983892" cy="2225040"/>
        </p:xfrm>
        <a:graphic>
          <a:graphicData uri="http://schemas.openxmlformats.org/drawingml/2006/table">
            <a:tbl>
              <a:tblPr firstRow="1" bandRow="1">
                <a:tableStyleId>{616DA210-FB5B-4158-B5E0-FEB733F419BA}</a:tableStyleId>
              </a:tblPr>
              <a:tblGrid>
                <a:gridCol w="1991946">
                  <a:extLst>
                    <a:ext uri="{9D8B030D-6E8A-4147-A177-3AD203B41FA5}">
                      <a16:colId xmlns:a16="http://schemas.microsoft.com/office/drawing/2014/main" val="2271265037"/>
                    </a:ext>
                  </a:extLst>
                </a:gridCol>
                <a:gridCol w="1991946">
                  <a:extLst>
                    <a:ext uri="{9D8B030D-6E8A-4147-A177-3AD203B41FA5}">
                      <a16:colId xmlns:a16="http://schemas.microsoft.com/office/drawing/2014/main" val="2272467781"/>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9" name="Rectangle 18">
            <a:extLst>
              <a:ext uri="{FF2B5EF4-FFF2-40B4-BE49-F238E27FC236}">
                <a16:creationId xmlns:a16="http://schemas.microsoft.com/office/drawing/2014/main" id="{E7820370-7ED0-4C97-8925-6D581D129736}"/>
              </a:ext>
            </a:extLst>
          </p:cNvPr>
          <p:cNvSpPr/>
          <p:nvPr/>
        </p:nvSpPr>
        <p:spPr>
          <a:xfrm>
            <a:off x="889277" y="1456450"/>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grpSp>
        <p:nvGrpSpPr>
          <p:cNvPr id="28" name="Group 27">
            <a:extLst>
              <a:ext uri="{FF2B5EF4-FFF2-40B4-BE49-F238E27FC236}">
                <a16:creationId xmlns:a16="http://schemas.microsoft.com/office/drawing/2014/main" id="{CA7D9669-FC23-4B11-868E-5830E7855672}"/>
              </a:ext>
            </a:extLst>
          </p:cNvPr>
          <p:cNvGrpSpPr/>
          <p:nvPr/>
        </p:nvGrpSpPr>
        <p:grpSpPr>
          <a:xfrm>
            <a:off x="5682882" y="3997754"/>
            <a:ext cx="2079064" cy="1710117"/>
            <a:chOff x="6469315" y="4044511"/>
            <a:chExt cx="2079064" cy="1710117"/>
          </a:xfrm>
        </p:grpSpPr>
        <p:sp>
          <p:nvSpPr>
            <p:cNvPr id="13" name="Oval 12">
              <a:extLst>
                <a:ext uri="{FF2B5EF4-FFF2-40B4-BE49-F238E27FC236}">
                  <a16:creationId xmlns:a16="http://schemas.microsoft.com/office/drawing/2014/main" id="{2C2BFF5E-B01D-4839-A2FF-F3BC96FA9297}"/>
                </a:ext>
              </a:extLst>
            </p:cNvPr>
            <p:cNvSpPr/>
            <p:nvPr/>
          </p:nvSpPr>
          <p:spPr>
            <a:xfrm>
              <a:off x="6469315" y="5023108"/>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7633979" y="4999062"/>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25" name="Oval 24">
              <a:extLst>
                <a:ext uri="{FF2B5EF4-FFF2-40B4-BE49-F238E27FC236}">
                  <a16:creationId xmlns:a16="http://schemas.microsoft.com/office/drawing/2014/main" id="{E3EADA8D-468B-46F6-80ED-99B1616D9CC0}"/>
                </a:ext>
              </a:extLst>
            </p:cNvPr>
            <p:cNvSpPr/>
            <p:nvPr/>
          </p:nvSpPr>
          <p:spPr>
            <a:xfrm>
              <a:off x="6946483" y="4044511"/>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7</a:t>
              </a:r>
            </a:p>
          </p:txBody>
        </p:sp>
        <p:cxnSp>
          <p:nvCxnSpPr>
            <p:cNvPr id="26" name="Straight Connector 25">
              <a:extLst>
                <a:ext uri="{FF2B5EF4-FFF2-40B4-BE49-F238E27FC236}">
                  <a16:creationId xmlns:a16="http://schemas.microsoft.com/office/drawing/2014/main" id="{9B652411-A486-4051-9118-7A7F8D21A83F}"/>
                </a:ext>
              </a:extLst>
            </p:cNvPr>
            <p:cNvCxnSpPr>
              <a:cxnSpLocks/>
              <a:stCxn id="25" idx="3"/>
            </p:cNvCxnSpPr>
            <p:nvPr/>
          </p:nvCxnSpPr>
          <p:spPr>
            <a:xfrm flipH="1">
              <a:off x="6861289" y="4668902"/>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68A59A-57D6-4445-BF23-480F043E9A4B}"/>
                </a:ext>
              </a:extLst>
            </p:cNvPr>
            <p:cNvCxnSpPr>
              <a:cxnSpLocks/>
            </p:cNvCxnSpPr>
            <p:nvPr/>
          </p:nvCxnSpPr>
          <p:spPr>
            <a:xfrm>
              <a:off x="7708733" y="4698762"/>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92D0D24F-9ECF-4FE9-944F-B810CDB8C869}"/>
              </a:ext>
            </a:extLst>
          </p:cNvPr>
          <p:cNvGrpSpPr/>
          <p:nvPr/>
        </p:nvGrpSpPr>
        <p:grpSpPr>
          <a:xfrm>
            <a:off x="8012967" y="3953791"/>
            <a:ext cx="2854517" cy="2665942"/>
            <a:chOff x="6256227" y="3727856"/>
            <a:chExt cx="2854517" cy="2665942"/>
          </a:xfrm>
        </p:grpSpPr>
        <p:sp>
          <p:nvSpPr>
            <p:cNvPr id="15" name="Oval 14">
              <a:extLst>
                <a:ext uri="{FF2B5EF4-FFF2-40B4-BE49-F238E27FC236}">
                  <a16:creationId xmlns:a16="http://schemas.microsoft.com/office/drawing/2014/main" id="{7F3E4D51-D7D2-44E3-A73B-097532425B00}"/>
                </a:ext>
              </a:extLst>
            </p:cNvPr>
            <p:cNvSpPr/>
            <p:nvPr/>
          </p:nvSpPr>
          <p:spPr>
            <a:xfrm>
              <a:off x="6256227" y="4695067"/>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24" name="Group 23">
              <a:extLst>
                <a:ext uri="{FF2B5EF4-FFF2-40B4-BE49-F238E27FC236}">
                  <a16:creationId xmlns:a16="http://schemas.microsoft.com/office/drawing/2014/main" id="{42A546A3-95E5-40CB-B097-727BDDC3DC53}"/>
                </a:ext>
              </a:extLst>
            </p:cNvPr>
            <p:cNvGrpSpPr/>
            <p:nvPr/>
          </p:nvGrpSpPr>
          <p:grpSpPr>
            <a:xfrm>
              <a:off x="7071617" y="4696813"/>
              <a:ext cx="2039127" cy="1696985"/>
              <a:chOff x="8606748" y="4406225"/>
              <a:chExt cx="2039127" cy="1696985"/>
            </a:xfrm>
          </p:grpSpPr>
          <p:sp>
            <p:nvSpPr>
              <p:cNvPr id="11" name="Oval 10">
                <a:extLst>
                  <a:ext uri="{FF2B5EF4-FFF2-40B4-BE49-F238E27FC236}">
                    <a16:creationId xmlns:a16="http://schemas.microsoft.com/office/drawing/2014/main" id="{8A96C72C-818E-4FB6-A251-7CD145D7379D}"/>
                  </a:ext>
                </a:extLst>
              </p:cNvPr>
              <p:cNvSpPr/>
              <p:nvPr/>
            </p:nvSpPr>
            <p:spPr>
              <a:xfrm>
                <a:off x="8606748"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9731475"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20" name="Oval 19">
                <a:extLst>
                  <a:ext uri="{FF2B5EF4-FFF2-40B4-BE49-F238E27FC236}">
                    <a16:creationId xmlns:a16="http://schemas.microsoft.com/office/drawing/2014/main" id="{144AF360-1F07-415B-BF15-96CCDF250341}"/>
                  </a:ext>
                </a:extLst>
              </p:cNvPr>
              <p:cNvSpPr/>
              <p:nvPr/>
            </p:nvSpPr>
            <p:spPr>
              <a:xfrm>
                <a:off x="9149142" y="440622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404A6ADE-9251-424F-863E-C2148CCF761E}"/>
                  </a:ext>
                </a:extLst>
              </p:cNvPr>
              <p:cNvCxnSpPr>
                <a:cxnSpLocks/>
                <a:stCxn id="20" idx="3"/>
                <a:endCxn id="11" idx="0"/>
              </p:cNvCxnSpPr>
              <p:nvPr/>
            </p:nvCxnSpPr>
            <p:spPr>
              <a:xfrm flipH="1">
                <a:off x="9063948" y="5030616"/>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698E88B-FFE4-414E-BA55-1B352D776905}"/>
                  </a:ext>
                </a:extLst>
              </p:cNvPr>
              <p:cNvCxnSpPr>
                <a:cxnSpLocks/>
                <a:endCxn id="12" idx="0"/>
              </p:cNvCxnSpPr>
              <p:nvPr/>
            </p:nvCxnSpPr>
            <p:spPr>
              <a:xfrm>
                <a:off x="9911392" y="5060476"/>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37EF1EE9-ACD1-455B-BCD4-EF6662120D36}"/>
                </a:ext>
              </a:extLst>
            </p:cNvPr>
            <p:cNvSpPr/>
            <p:nvPr/>
          </p:nvSpPr>
          <p:spPr>
            <a:xfrm>
              <a:off x="6894261" y="372785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9</a:t>
              </a:r>
            </a:p>
          </p:txBody>
        </p:sp>
        <p:cxnSp>
          <p:nvCxnSpPr>
            <p:cNvPr id="30" name="Straight Connector 29">
              <a:extLst>
                <a:ext uri="{FF2B5EF4-FFF2-40B4-BE49-F238E27FC236}">
                  <a16:creationId xmlns:a16="http://schemas.microsoft.com/office/drawing/2014/main" id="{AB11978E-B67F-4D17-8816-CD17191C3373}"/>
                </a:ext>
              </a:extLst>
            </p:cNvPr>
            <p:cNvCxnSpPr>
              <a:cxnSpLocks/>
              <a:stCxn id="29" idx="3"/>
            </p:cNvCxnSpPr>
            <p:nvPr/>
          </p:nvCxnSpPr>
          <p:spPr>
            <a:xfrm flipH="1">
              <a:off x="6809067" y="4352247"/>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323313E-1EA8-4B9B-B776-47A441049A7A}"/>
                </a:ext>
              </a:extLst>
            </p:cNvPr>
            <p:cNvCxnSpPr>
              <a:cxnSpLocks/>
            </p:cNvCxnSpPr>
            <p:nvPr/>
          </p:nvCxnSpPr>
          <p:spPr>
            <a:xfrm>
              <a:off x="7656511" y="4382107"/>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EF247701-E71A-4D01-8FF0-D8D20B980205}"/>
              </a:ext>
            </a:extLst>
          </p:cNvPr>
          <p:cNvSpPr/>
          <p:nvPr/>
        </p:nvSpPr>
        <p:spPr>
          <a:xfrm>
            <a:off x="7304746" y="296995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16</a:t>
            </a:r>
          </a:p>
        </p:txBody>
      </p:sp>
      <p:cxnSp>
        <p:nvCxnSpPr>
          <p:cNvPr id="34" name="Straight Connector 33">
            <a:extLst>
              <a:ext uri="{FF2B5EF4-FFF2-40B4-BE49-F238E27FC236}">
                <a16:creationId xmlns:a16="http://schemas.microsoft.com/office/drawing/2014/main" id="{9F260C89-6762-4DD2-87DB-E95BC0CAB55C}"/>
              </a:ext>
            </a:extLst>
          </p:cNvPr>
          <p:cNvCxnSpPr>
            <a:cxnSpLocks/>
            <a:stCxn id="33" idx="3"/>
            <a:endCxn id="25" idx="7"/>
          </p:cNvCxnSpPr>
          <p:nvPr/>
        </p:nvCxnSpPr>
        <p:spPr>
          <a:xfrm flipH="1">
            <a:off x="6940539" y="3594341"/>
            <a:ext cx="498118" cy="51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3A77FEA-F51E-4393-996B-A08E0F41D731}"/>
              </a:ext>
            </a:extLst>
          </p:cNvPr>
          <p:cNvCxnSpPr>
            <a:cxnSpLocks/>
            <a:endCxn id="29" idx="1"/>
          </p:cNvCxnSpPr>
          <p:nvPr/>
        </p:nvCxnSpPr>
        <p:spPr>
          <a:xfrm>
            <a:off x="8066996" y="3624201"/>
            <a:ext cx="717916" cy="4367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4920567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pPr lvl="0" defTabSz="457200">
              <a:lnSpc>
                <a:spcPct val="100000"/>
              </a:lnSpc>
              <a:spcBef>
                <a:spcPts val="0"/>
              </a:spcBef>
              <a:defRPr/>
            </a:pPr>
            <a:r>
              <a:rPr lang="en-US" sz="2800" dirty="0">
                <a:solidFill>
                  <a:prstClr val="white"/>
                </a:solidFill>
                <a:latin typeface="Gotham Bold" pitchFamily="50" charset="0"/>
              </a:rPr>
              <a:t>Algorithm for Huffman Encoding</a:t>
            </a:r>
          </a:p>
        </p:txBody>
      </p:sp>
      <p:sp>
        <p:nvSpPr>
          <p:cNvPr id="5" name="Slide Number Placeholder 4">
            <a:extLst>
              <a:ext uri="{FF2B5EF4-FFF2-40B4-BE49-F238E27FC236}">
                <a16:creationId xmlns:a16="http://schemas.microsoft.com/office/drawing/2014/main" id="{97839201-5FEF-4A49-9BF1-D69CC9B0628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aphicFrame>
        <p:nvGraphicFramePr>
          <p:cNvPr id="3" name="Table 9">
            <a:extLst>
              <a:ext uri="{FF2B5EF4-FFF2-40B4-BE49-F238E27FC236}">
                <a16:creationId xmlns:a16="http://schemas.microsoft.com/office/drawing/2014/main" id="{5FC82B5D-7E20-452E-91A2-315ABDFF50DE}"/>
              </a:ext>
            </a:extLst>
          </p:cNvPr>
          <p:cNvGraphicFramePr>
            <a:graphicFrameLocks noGrp="1"/>
          </p:cNvGraphicFramePr>
          <p:nvPr>
            <p:extLst>
              <p:ext uri="{D42A27DB-BD31-4B8C-83A1-F6EECF244321}">
                <p14:modId xmlns:p14="http://schemas.microsoft.com/office/powerpoint/2010/main" val="486316588"/>
              </p:ext>
            </p:extLst>
          </p:nvPr>
        </p:nvGraphicFramePr>
        <p:xfrm>
          <a:off x="628574" y="3764063"/>
          <a:ext cx="4567992" cy="2225040"/>
        </p:xfrm>
        <a:graphic>
          <a:graphicData uri="http://schemas.openxmlformats.org/drawingml/2006/table">
            <a:tbl>
              <a:tblPr firstRow="1" bandRow="1">
                <a:tableStyleId>{616DA210-FB5B-4158-B5E0-FEB733F419BA}</a:tableStyleId>
              </a:tblPr>
              <a:tblGrid>
                <a:gridCol w="1343025">
                  <a:extLst>
                    <a:ext uri="{9D8B030D-6E8A-4147-A177-3AD203B41FA5}">
                      <a16:colId xmlns:a16="http://schemas.microsoft.com/office/drawing/2014/main" val="2271265037"/>
                    </a:ext>
                  </a:extLst>
                </a:gridCol>
                <a:gridCol w="1459105">
                  <a:extLst>
                    <a:ext uri="{9D8B030D-6E8A-4147-A177-3AD203B41FA5}">
                      <a16:colId xmlns:a16="http://schemas.microsoft.com/office/drawing/2014/main" val="2272467781"/>
                    </a:ext>
                  </a:extLst>
                </a:gridCol>
                <a:gridCol w="1765862">
                  <a:extLst>
                    <a:ext uri="{9D8B030D-6E8A-4147-A177-3AD203B41FA5}">
                      <a16:colId xmlns:a16="http://schemas.microsoft.com/office/drawing/2014/main" val="3754691315"/>
                    </a:ext>
                  </a:extLst>
                </a:gridCol>
              </a:tblGrid>
              <a:tr h="370840">
                <a:tc>
                  <a:txBody>
                    <a:bodyPr/>
                    <a:lstStyle/>
                    <a:p>
                      <a:pPr algn="ctr"/>
                      <a:r>
                        <a:rPr lang="en-US" dirty="0">
                          <a:solidFill>
                            <a:srgbClr val="0081E2"/>
                          </a:solidFill>
                          <a:latin typeface="Consolas" panose="020B0609020204030204" pitchFamily="49" charset="0"/>
                        </a:rPr>
                        <a:t>Character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Frequency</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rgbClr val="0081E2"/>
                          </a:solidFill>
                          <a:latin typeface="Consolas" panose="020B0609020204030204" pitchFamily="49" charset="0"/>
                        </a:rPr>
                        <a:t>Huffman Code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2201595092"/>
                  </a:ext>
                </a:extLst>
              </a:tr>
              <a:tr h="370840">
                <a:tc>
                  <a:txBody>
                    <a:bodyPr/>
                    <a:lstStyle/>
                    <a:p>
                      <a:pPr algn="ctr"/>
                      <a:r>
                        <a:rPr lang="en-US" dirty="0">
                          <a:solidFill>
                            <a:schemeClr val="bg1"/>
                          </a:solidFill>
                          <a:latin typeface="Consolas" panose="020B0609020204030204" pitchFamily="49" charset="0"/>
                        </a:rPr>
                        <a:t>a</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249970937"/>
                  </a:ext>
                </a:extLst>
              </a:tr>
              <a:tr h="370840">
                <a:tc>
                  <a:txBody>
                    <a:bodyPr/>
                    <a:lstStyle/>
                    <a:p>
                      <a:pPr algn="ctr"/>
                      <a:r>
                        <a:rPr lang="en-US" dirty="0">
                          <a:solidFill>
                            <a:schemeClr val="bg1"/>
                          </a:solidFill>
                          <a:latin typeface="Consolas" panose="020B0609020204030204" pitchFamily="49" charset="0"/>
                        </a:rPr>
                        <a:t>r</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4</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3768507038"/>
                  </a:ext>
                </a:extLst>
              </a:tr>
              <a:tr h="370840">
                <a:tc>
                  <a:txBody>
                    <a:bodyPr/>
                    <a:lstStyle/>
                    <a:p>
                      <a:pPr algn="ctr"/>
                      <a:r>
                        <a:rPr lang="en-US" dirty="0">
                          <a:solidFill>
                            <a:schemeClr val="bg1"/>
                          </a:solidFill>
                          <a:latin typeface="Consolas" panose="020B0609020204030204" pitchFamily="49" charset="0"/>
                        </a:rPr>
                        <a:t>c</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111</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504359449"/>
                  </a:ext>
                </a:extLst>
              </a:tr>
              <a:tr h="370840">
                <a:tc>
                  <a:txBody>
                    <a:bodyPr/>
                    <a:lstStyle/>
                    <a:p>
                      <a:pPr algn="ctr"/>
                      <a:r>
                        <a:rPr lang="en-US" dirty="0">
                          <a:solidFill>
                            <a:schemeClr val="bg1"/>
                          </a:solidFill>
                          <a:latin typeface="Consolas" panose="020B0609020204030204" pitchFamily="49" charset="0"/>
                        </a:rPr>
                        <a:t>e</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00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4196846206"/>
                  </a:ext>
                </a:extLst>
              </a:tr>
              <a:tr h="370840">
                <a:tc>
                  <a:txBody>
                    <a:bodyPr/>
                    <a:lstStyle/>
                    <a:p>
                      <a:pPr algn="ctr"/>
                      <a:r>
                        <a:rPr lang="en-US" dirty="0">
                          <a:solidFill>
                            <a:schemeClr val="bg1"/>
                          </a:solidFill>
                          <a:latin typeface="Consolas" panose="020B0609020204030204" pitchFamily="49" charset="0"/>
                        </a:rPr>
                        <a:t>‘ ’</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110</a:t>
                      </a:r>
                    </a:p>
                  </a:txBody>
                  <a:tcPr>
                    <a:lnL w="12700" cap="flat" cmpd="sng" algn="ctr">
                      <a:solidFill>
                        <a:schemeClr val="bg2">
                          <a:lumMod val="50000"/>
                        </a:schemeClr>
                      </a:solidFill>
                      <a:prstDash val="solid"/>
                      <a:round/>
                      <a:headEnd type="none" w="med" len="med"/>
                      <a:tailEnd type="none" w="med" len="med"/>
                    </a:lnL>
                    <a:lnR w="12700" cap="flat" cmpd="sng" algn="ctr">
                      <a:solidFill>
                        <a:schemeClr val="bg2">
                          <a:lumMod val="50000"/>
                        </a:schemeClr>
                      </a:solidFill>
                      <a:prstDash val="solid"/>
                      <a:round/>
                      <a:headEnd type="none" w="med" len="med"/>
                      <a:tailEnd type="none" w="med" len="med"/>
                    </a:lnR>
                    <a:lnT w="12700" cap="flat" cmpd="sng" algn="ctr">
                      <a:solidFill>
                        <a:schemeClr val="bg2">
                          <a:lumMod val="50000"/>
                        </a:schemeClr>
                      </a:solidFill>
                      <a:prstDash val="solid"/>
                      <a:round/>
                      <a:headEnd type="none" w="med" len="med"/>
                      <a:tailEnd type="none" w="med" len="med"/>
                    </a:lnT>
                    <a:lnB w="12700" cap="flat" cmpd="sng" algn="ctr">
                      <a:solidFill>
                        <a:schemeClr val="bg2">
                          <a:lumMod val="50000"/>
                        </a:schemeClr>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868509123"/>
                  </a:ext>
                </a:extLst>
              </a:tr>
            </a:tbl>
          </a:graphicData>
        </a:graphic>
      </p:graphicFrame>
      <p:grpSp>
        <p:nvGrpSpPr>
          <p:cNvPr id="16" name="Group 15">
            <a:extLst>
              <a:ext uri="{FF2B5EF4-FFF2-40B4-BE49-F238E27FC236}">
                <a16:creationId xmlns:a16="http://schemas.microsoft.com/office/drawing/2014/main" id="{4D42D00E-EC2F-4CCC-A9FA-65DFEE2FF899}"/>
              </a:ext>
            </a:extLst>
          </p:cNvPr>
          <p:cNvGrpSpPr/>
          <p:nvPr/>
        </p:nvGrpSpPr>
        <p:grpSpPr>
          <a:xfrm>
            <a:off x="11317255" y="5989103"/>
            <a:ext cx="841781" cy="748032"/>
            <a:chOff x="11337354" y="6025684"/>
            <a:chExt cx="841781" cy="748032"/>
          </a:xfrm>
        </p:grpSpPr>
        <p:pic>
          <p:nvPicPr>
            <p:cNvPr id="17" name="Picture 16">
              <a:extLst>
                <a:ext uri="{FF2B5EF4-FFF2-40B4-BE49-F238E27FC236}">
                  <a16:creationId xmlns:a16="http://schemas.microsoft.com/office/drawing/2014/main" id="{4E1B0A17-F990-483C-86ED-429B6C8879D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18" name="Picture 17" descr="Logo COP3530">
              <a:extLst>
                <a:ext uri="{FF2B5EF4-FFF2-40B4-BE49-F238E27FC236}">
                  <a16:creationId xmlns:a16="http://schemas.microsoft.com/office/drawing/2014/main" id="{1026593B-A0E9-4C6F-82D4-F93B759ECDF1}"/>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
        <p:nvSpPr>
          <p:cNvPr id="19" name="Rectangle 18">
            <a:extLst>
              <a:ext uri="{FF2B5EF4-FFF2-40B4-BE49-F238E27FC236}">
                <a16:creationId xmlns:a16="http://schemas.microsoft.com/office/drawing/2014/main" id="{E7820370-7ED0-4C97-8925-6D581D129736}"/>
              </a:ext>
            </a:extLst>
          </p:cNvPr>
          <p:cNvSpPr/>
          <p:nvPr/>
        </p:nvSpPr>
        <p:spPr>
          <a:xfrm>
            <a:off x="889277" y="1456450"/>
            <a:ext cx="10515599" cy="1892826"/>
          </a:xfrm>
          <a:prstGeom prst="rect">
            <a:avLst/>
          </a:prstGeom>
        </p:spPr>
        <p:txBody>
          <a:bodyPr wrap="square">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4. while the priority queue has more than one item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Remove the two trees with the smallest weights.</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Combine them into a new binary tree in which the weight of the tree</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root is the sum of the weights of its children.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Insert the newly created tree back into the priority queue.</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9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a:t>
            </a:r>
          </a:p>
        </p:txBody>
      </p:sp>
      <p:grpSp>
        <p:nvGrpSpPr>
          <p:cNvPr id="28" name="Group 27">
            <a:extLst>
              <a:ext uri="{FF2B5EF4-FFF2-40B4-BE49-F238E27FC236}">
                <a16:creationId xmlns:a16="http://schemas.microsoft.com/office/drawing/2014/main" id="{CA7D9669-FC23-4B11-868E-5830E7855672}"/>
              </a:ext>
            </a:extLst>
          </p:cNvPr>
          <p:cNvGrpSpPr/>
          <p:nvPr/>
        </p:nvGrpSpPr>
        <p:grpSpPr>
          <a:xfrm>
            <a:off x="5682882" y="3997754"/>
            <a:ext cx="2079064" cy="1710117"/>
            <a:chOff x="6469315" y="4044511"/>
            <a:chExt cx="2079064" cy="1710117"/>
          </a:xfrm>
        </p:grpSpPr>
        <p:sp>
          <p:nvSpPr>
            <p:cNvPr id="13" name="Oval 12">
              <a:extLst>
                <a:ext uri="{FF2B5EF4-FFF2-40B4-BE49-F238E27FC236}">
                  <a16:creationId xmlns:a16="http://schemas.microsoft.com/office/drawing/2014/main" id="{2C2BFF5E-B01D-4839-A2FF-F3BC96FA9297}"/>
                </a:ext>
              </a:extLst>
            </p:cNvPr>
            <p:cNvSpPr/>
            <p:nvPr/>
          </p:nvSpPr>
          <p:spPr>
            <a:xfrm>
              <a:off x="6469315" y="5023108"/>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e:3</a:t>
              </a:r>
            </a:p>
          </p:txBody>
        </p:sp>
        <p:sp>
          <p:nvSpPr>
            <p:cNvPr id="14" name="Oval 13">
              <a:extLst>
                <a:ext uri="{FF2B5EF4-FFF2-40B4-BE49-F238E27FC236}">
                  <a16:creationId xmlns:a16="http://schemas.microsoft.com/office/drawing/2014/main" id="{7895F5F3-4975-4071-8551-F82BC7EA5F24}"/>
                </a:ext>
              </a:extLst>
            </p:cNvPr>
            <p:cNvSpPr/>
            <p:nvPr/>
          </p:nvSpPr>
          <p:spPr>
            <a:xfrm>
              <a:off x="7633979" y="4999062"/>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a:4</a:t>
              </a:r>
            </a:p>
          </p:txBody>
        </p:sp>
        <p:sp>
          <p:nvSpPr>
            <p:cNvPr id="25" name="Oval 24">
              <a:extLst>
                <a:ext uri="{FF2B5EF4-FFF2-40B4-BE49-F238E27FC236}">
                  <a16:creationId xmlns:a16="http://schemas.microsoft.com/office/drawing/2014/main" id="{E3EADA8D-468B-46F6-80ED-99B1616D9CC0}"/>
                </a:ext>
              </a:extLst>
            </p:cNvPr>
            <p:cNvSpPr/>
            <p:nvPr/>
          </p:nvSpPr>
          <p:spPr>
            <a:xfrm>
              <a:off x="6946483" y="4044511"/>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7</a:t>
              </a:r>
            </a:p>
          </p:txBody>
        </p:sp>
        <p:cxnSp>
          <p:nvCxnSpPr>
            <p:cNvPr id="26" name="Straight Connector 25">
              <a:extLst>
                <a:ext uri="{FF2B5EF4-FFF2-40B4-BE49-F238E27FC236}">
                  <a16:creationId xmlns:a16="http://schemas.microsoft.com/office/drawing/2014/main" id="{9B652411-A486-4051-9118-7A7F8D21A83F}"/>
                </a:ext>
              </a:extLst>
            </p:cNvPr>
            <p:cNvCxnSpPr>
              <a:cxnSpLocks/>
              <a:stCxn id="25" idx="3"/>
            </p:cNvCxnSpPr>
            <p:nvPr/>
          </p:nvCxnSpPr>
          <p:spPr>
            <a:xfrm flipH="1">
              <a:off x="6861289" y="4668902"/>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9668A59A-57D6-4445-BF23-480F043E9A4B}"/>
                </a:ext>
              </a:extLst>
            </p:cNvPr>
            <p:cNvCxnSpPr>
              <a:cxnSpLocks/>
            </p:cNvCxnSpPr>
            <p:nvPr/>
          </p:nvCxnSpPr>
          <p:spPr>
            <a:xfrm>
              <a:off x="7708733" y="4698762"/>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grpSp>
        <p:nvGrpSpPr>
          <p:cNvPr id="32" name="Group 31">
            <a:extLst>
              <a:ext uri="{FF2B5EF4-FFF2-40B4-BE49-F238E27FC236}">
                <a16:creationId xmlns:a16="http://schemas.microsoft.com/office/drawing/2014/main" id="{92D0D24F-9ECF-4FE9-944F-B810CDB8C869}"/>
              </a:ext>
            </a:extLst>
          </p:cNvPr>
          <p:cNvGrpSpPr/>
          <p:nvPr/>
        </p:nvGrpSpPr>
        <p:grpSpPr>
          <a:xfrm>
            <a:off x="8012967" y="3953791"/>
            <a:ext cx="2854517" cy="2665942"/>
            <a:chOff x="6256227" y="3727856"/>
            <a:chExt cx="2854517" cy="2665942"/>
          </a:xfrm>
        </p:grpSpPr>
        <p:sp>
          <p:nvSpPr>
            <p:cNvPr id="15" name="Oval 14">
              <a:extLst>
                <a:ext uri="{FF2B5EF4-FFF2-40B4-BE49-F238E27FC236}">
                  <a16:creationId xmlns:a16="http://schemas.microsoft.com/office/drawing/2014/main" id="{7F3E4D51-D7D2-44E3-A73B-097532425B00}"/>
                </a:ext>
              </a:extLst>
            </p:cNvPr>
            <p:cNvSpPr/>
            <p:nvPr/>
          </p:nvSpPr>
          <p:spPr>
            <a:xfrm>
              <a:off x="6256227" y="4695067"/>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r:4</a:t>
              </a:r>
            </a:p>
          </p:txBody>
        </p:sp>
        <p:grpSp>
          <p:nvGrpSpPr>
            <p:cNvPr id="24" name="Group 23">
              <a:extLst>
                <a:ext uri="{FF2B5EF4-FFF2-40B4-BE49-F238E27FC236}">
                  <a16:creationId xmlns:a16="http://schemas.microsoft.com/office/drawing/2014/main" id="{42A546A3-95E5-40CB-B097-727BDDC3DC53}"/>
                </a:ext>
              </a:extLst>
            </p:cNvPr>
            <p:cNvGrpSpPr/>
            <p:nvPr/>
          </p:nvGrpSpPr>
          <p:grpSpPr>
            <a:xfrm>
              <a:off x="7071617" y="4696813"/>
              <a:ext cx="2039127" cy="1696985"/>
              <a:chOff x="8606748" y="4406225"/>
              <a:chExt cx="2039127" cy="1696985"/>
            </a:xfrm>
          </p:grpSpPr>
          <p:sp>
            <p:nvSpPr>
              <p:cNvPr id="11" name="Oval 10">
                <a:extLst>
                  <a:ext uri="{FF2B5EF4-FFF2-40B4-BE49-F238E27FC236}">
                    <a16:creationId xmlns:a16="http://schemas.microsoft.com/office/drawing/2014/main" id="{8A96C72C-818E-4FB6-A251-7CD145D7379D}"/>
                  </a:ext>
                </a:extLst>
              </p:cNvPr>
              <p:cNvSpPr/>
              <p:nvPr/>
            </p:nvSpPr>
            <p:spPr>
              <a:xfrm>
                <a:off x="8606748"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 ’:2</a:t>
                </a:r>
              </a:p>
            </p:txBody>
          </p:sp>
          <p:sp>
            <p:nvSpPr>
              <p:cNvPr id="12" name="Oval 11">
                <a:extLst>
                  <a:ext uri="{FF2B5EF4-FFF2-40B4-BE49-F238E27FC236}">
                    <a16:creationId xmlns:a16="http://schemas.microsoft.com/office/drawing/2014/main" id="{5A021C81-4E20-4EB7-A574-42B62FA76DCE}"/>
                  </a:ext>
                </a:extLst>
              </p:cNvPr>
              <p:cNvSpPr/>
              <p:nvPr/>
            </p:nvSpPr>
            <p:spPr>
              <a:xfrm>
                <a:off x="9731475" y="537169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c:3</a:t>
                </a:r>
              </a:p>
            </p:txBody>
          </p:sp>
          <p:sp>
            <p:nvSpPr>
              <p:cNvPr id="20" name="Oval 19">
                <a:extLst>
                  <a:ext uri="{FF2B5EF4-FFF2-40B4-BE49-F238E27FC236}">
                    <a16:creationId xmlns:a16="http://schemas.microsoft.com/office/drawing/2014/main" id="{144AF360-1F07-415B-BF15-96CCDF250341}"/>
                  </a:ext>
                </a:extLst>
              </p:cNvPr>
              <p:cNvSpPr/>
              <p:nvPr/>
            </p:nvSpPr>
            <p:spPr>
              <a:xfrm>
                <a:off x="9149142" y="4406225"/>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5</a:t>
                </a:r>
              </a:p>
            </p:txBody>
          </p:sp>
          <p:cxnSp>
            <p:nvCxnSpPr>
              <p:cNvPr id="6" name="Straight Connector 5">
                <a:extLst>
                  <a:ext uri="{FF2B5EF4-FFF2-40B4-BE49-F238E27FC236}">
                    <a16:creationId xmlns:a16="http://schemas.microsoft.com/office/drawing/2014/main" id="{404A6ADE-9251-424F-863E-C2148CCF761E}"/>
                  </a:ext>
                </a:extLst>
              </p:cNvPr>
              <p:cNvCxnSpPr>
                <a:cxnSpLocks/>
                <a:stCxn id="20" idx="3"/>
                <a:endCxn id="11" idx="0"/>
              </p:cNvCxnSpPr>
              <p:nvPr/>
            </p:nvCxnSpPr>
            <p:spPr>
              <a:xfrm flipH="1">
                <a:off x="9063948" y="5030616"/>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698E88B-FFE4-414E-BA55-1B352D776905}"/>
                  </a:ext>
                </a:extLst>
              </p:cNvPr>
              <p:cNvCxnSpPr>
                <a:cxnSpLocks/>
                <a:endCxn id="12" idx="0"/>
              </p:cNvCxnSpPr>
              <p:nvPr/>
            </p:nvCxnSpPr>
            <p:spPr>
              <a:xfrm>
                <a:off x="9911392" y="5060476"/>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29" name="Oval 28">
              <a:extLst>
                <a:ext uri="{FF2B5EF4-FFF2-40B4-BE49-F238E27FC236}">
                  <a16:creationId xmlns:a16="http://schemas.microsoft.com/office/drawing/2014/main" id="{37EF1EE9-ACD1-455B-BCD4-EF6662120D36}"/>
                </a:ext>
              </a:extLst>
            </p:cNvPr>
            <p:cNvSpPr/>
            <p:nvPr/>
          </p:nvSpPr>
          <p:spPr>
            <a:xfrm>
              <a:off x="6894261" y="3727856"/>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9</a:t>
              </a:r>
            </a:p>
          </p:txBody>
        </p:sp>
        <p:cxnSp>
          <p:nvCxnSpPr>
            <p:cNvPr id="30" name="Straight Connector 29">
              <a:extLst>
                <a:ext uri="{FF2B5EF4-FFF2-40B4-BE49-F238E27FC236}">
                  <a16:creationId xmlns:a16="http://schemas.microsoft.com/office/drawing/2014/main" id="{AB11978E-B67F-4D17-8816-CD17191C3373}"/>
                </a:ext>
              </a:extLst>
            </p:cNvPr>
            <p:cNvCxnSpPr>
              <a:cxnSpLocks/>
              <a:stCxn id="29" idx="3"/>
            </p:cNvCxnSpPr>
            <p:nvPr/>
          </p:nvCxnSpPr>
          <p:spPr>
            <a:xfrm flipH="1">
              <a:off x="6809067" y="4352247"/>
              <a:ext cx="219105" cy="341074"/>
            </a:xfrm>
            <a:prstGeom prst="line">
              <a:avLst/>
            </a:prstGeom>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B323313E-1EA8-4B9B-B776-47A441049A7A}"/>
                </a:ext>
              </a:extLst>
            </p:cNvPr>
            <p:cNvCxnSpPr>
              <a:cxnSpLocks/>
            </p:cNvCxnSpPr>
            <p:nvPr/>
          </p:nvCxnSpPr>
          <p:spPr>
            <a:xfrm>
              <a:off x="7656511" y="4382107"/>
              <a:ext cx="277283" cy="311214"/>
            </a:xfrm>
            <a:prstGeom prst="line">
              <a:avLst/>
            </a:prstGeom>
          </p:spPr>
          <p:style>
            <a:lnRef idx="1">
              <a:schemeClr val="accent1"/>
            </a:lnRef>
            <a:fillRef idx="0">
              <a:schemeClr val="accent1"/>
            </a:fillRef>
            <a:effectRef idx="0">
              <a:schemeClr val="accent1"/>
            </a:effectRef>
            <a:fontRef idx="minor">
              <a:schemeClr val="tx1"/>
            </a:fontRef>
          </p:style>
        </p:cxnSp>
      </p:grpSp>
      <p:sp>
        <p:nvSpPr>
          <p:cNvPr id="33" name="Oval 32">
            <a:extLst>
              <a:ext uri="{FF2B5EF4-FFF2-40B4-BE49-F238E27FC236}">
                <a16:creationId xmlns:a16="http://schemas.microsoft.com/office/drawing/2014/main" id="{EF247701-E71A-4D01-8FF0-D8D20B980205}"/>
              </a:ext>
            </a:extLst>
          </p:cNvPr>
          <p:cNvSpPr/>
          <p:nvPr/>
        </p:nvSpPr>
        <p:spPr>
          <a:xfrm>
            <a:off x="7304746" y="2969950"/>
            <a:ext cx="914400" cy="731520"/>
          </a:xfrm>
          <a:prstGeom prst="ellipse">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1200" dirty="0">
                <a:solidFill>
                  <a:srgbClr val="EB6E19"/>
                </a:solidFill>
                <a:latin typeface="Consolas" panose="020B0609020204030204" pitchFamily="49" charset="0"/>
              </a:rPr>
              <a:t>16</a:t>
            </a:r>
          </a:p>
        </p:txBody>
      </p:sp>
      <p:cxnSp>
        <p:nvCxnSpPr>
          <p:cNvPr id="34" name="Straight Connector 33">
            <a:extLst>
              <a:ext uri="{FF2B5EF4-FFF2-40B4-BE49-F238E27FC236}">
                <a16:creationId xmlns:a16="http://schemas.microsoft.com/office/drawing/2014/main" id="{9F260C89-6762-4DD2-87DB-E95BC0CAB55C}"/>
              </a:ext>
            </a:extLst>
          </p:cNvPr>
          <p:cNvCxnSpPr>
            <a:cxnSpLocks/>
            <a:stCxn id="33" idx="3"/>
            <a:endCxn id="25" idx="7"/>
          </p:cNvCxnSpPr>
          <p:nvPr/>
        </p:nvCxnSpPr>
        <p:spPr>
          <a:xfrm flipH="1">
            <a:off x="6940539" y="3594341"/>
            <a:ext cx="498118" cy="510542"/>
          </a:xfrm>
          <a:prstGeom prst="line">
            <a:avLst/>
          </a:prstGeom>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03A77FEA-F51E-4393-996B-A08E0F41D731}"/>
              </a:ext>
            </a:extLst>
          </p:cNvPr>
          <p:cNvCxnSpPr>
            <a:cxnSpLocks/>
            <a:endCxn id="29" idx="1"/>
          </p:cNvCxnSpPr>
          <p:nvPr/>
        </p:nvCxnSpPr>
        <p:spPr>
          <a:xfrm>
            <a:off x="8066996" y="3624201"/>
            <a:ext cx="717916" cy="436719"/>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93091375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a:bodyPr>
          <a:lstStyle/>
          <a:p>
            <a:r>
              <a:rPr lang="en-US" sz="3600" dirty="0">
                <a:solidFill>
                  <a:schemeClr val="bg1"/>
                </a:solidFill>
                <a:latin typeface="Gotham Bold" pitchFamily="50" charset="0"/>
              </a:rPr>
              <a:t>Mini Review – Linked Lists</a:t>
            </a:r>
          </a:p>
        </p:txBody>
      </p:sp>
      <p:sp>
        <p:nvSpPr>
          <p:cNvPr id="5" name="Content Placeholder 1">
            <a:extLst>
              <a:ext uri="{FF2B5EF4-FFF2-40B4-BE49-F238E27FC236}">
                <a16:creationId xmlns:a16="http://schemas.microsoft.com/office/drawing/2014/main" id="{9069B1C4-5084-4E0D-9FA0-9C8B794FA1FE}"/>
              </a:ext>
            </a:extLst>
          </p:cNvPr>
          <p:cNvSpPr txBox="1">
            <a:spLocks/>
          </p:cNvSpPr>
          <p:nvPr/>
        </p:nvSpPr>
        <p:spPr>
          <a:xfrm>
            <a:off x="940881" y="1690688"/>
            <a:ext cx="9790759" cy="5057971"/>
          </a:xfrm>
          <a:prstGeom prst="rect">
            <a:avLst/>
          </a:prstGeom>
        </p:spPr>
        <p:txBody>
          <a:bodyPr vert="horz" lIns="91440" tIns="45720" rIns="91440" bIns="45720" rtlCol="0" anchor="t"/>
          <a:lstStyle>
            <a:defPPr>
              <a:defRPr lang="en-US"/>
            </a:defPPr>
            <a:lvl1pPr marL="0" algn="l" defTabSz="914400" rtl="0" eaLnBrk="1" latinLnBrk="0" hangingPunct="1">
              <a:defRPr sz="1200" kern="1200">
                <a:solidFill>
                  <a:schemeClr val="tx1">
                    <a:tint val="75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Consider a class List that implements an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list backed by a singly linked list with a head pointer. The invariant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ordered</a:t>
            </a: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 is maintained always. Given that representation, what is the worst-case time complexity of the following operations? Assume the list is sorted in ascending order.</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A. Insert an item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B. Finding the minimum element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O(1)</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C. Delete the largest element from list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D. Finding the largest element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E. Finding a random element, n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O(n)</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rPr>
              <a:t>F. Deleting the minimum element in the list </a:t>
            </a:r>
            <a:r>
              <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rPr>
              <a:t>: O(1)</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EB6E19"/>
              </a:solidFill>
              <a:effectLst/>
              <a:uLnTx/>
              <a:uFillTx/>
              <a:latin typeface="Consolas" panose="020B0609020204030204" pitchFamily="49"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600" b="0" i="0" u="none" strike="noStrike" kern="1200" cap="none" spc="0" normalizeH="0" baseline="0" noProof="0" dirty="0">
              <a:ln>
                <a:noFill/>
              </a:ln>
              <a:solidFill>
                <a:srgbClr val="0081E2"/>
              </a:solidFill>
              <a:effectLst/>
              <a:uLnTx/>
              <a:uFillTx/>
              <a:latin typeface="Consolas" panose="020B0609020204030204" pitchFamily="49" charset="0"/>
              <a:ea typeface="+mn-ea"/>
              <a:cs typeface="+mn-cs"/>
            </a:endParaRPr>
          </a:p>
        </p:txBody>
      </p:sp>
    </p:spTree>
    <p:extLst>
      <p:ext uri="{BB962C8B-B14F-4D97-AF65-F5344CB8AC3E}">
        <p14:creationId xmlns:p14="http://schemas.microsoft.com/office/powerpoint/2010/main" val="307507937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4546041" y="2666197"/>
            <a:ext cx="5170715" cy="1325563"/>
          </a:xfrm>
        </p:spPr>
        <p:txBody>
          <a:bodyPr/>
          <a:lstStyle/>
          <a:p>
            <a:r>
              <a:rPr lang="en-US" dirty="0">
                <a:solidFill>
                  <a:schemeClr val="bg1"/>
                </a:solidFill>
                <a:latin typeface="Gotham Bold" pitchFamily="50" charset="0"/>
              </a:rPr>
              <a:t>Questions</a:t>
            </a:r>
          </a:p>
        </p:txBody>
      </p:sp>
      <p:grpSp>
        <p:nvGrpSpPr>
          <p:cNvPr id="3" name="Group 2">
            <a:extLst>
              <a:ext uri="{FF2B5EF4-FFF2-40B4-BE49-F238E27FC236}">
                <a16:creationId xmlns:a16="http://schemas.microsoft.com/office/drawing/2014/main" id="{81EB3781-A458-4460-9BC0-4F814FF6D1E0}"/>
              </a:ext>
            </a:extLst>
          </p:cNvPr>
          <p:cNvGrpSpPr/>
          <p:nvPr/>
        </p:nvGrpSpPr>
        <p:grpSpPr>
          <a:xfrm>
            <a:off x="11317255" y="5989103"/>
            <a:ext cx="841781" cy="748032"/>
            <a:chOff x="11337354" y="6025684"/>
            <a:chExt cx="841781" cy="748032"/>
          </a:xfrm>
        </p:grpSpPr>
        <p:pic>
          <p:nvPicPr>
            <p:cNvPr id="4" name="Picture 3">
              <a:extLst>
                <a:ext uri="{FF2B5EF4-FFF2-40B4-BE49-F238E27FC236}">
                  <a16:creationId xmlns:a16="http://schemas.microsoft.com/office/drawing/2014/main" id="{D3283D6B-42FE-4E46-8F4C-531FE74EE37D}"/>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5" name="Picture 4" descr="Logo COP3530">
              <a:extLst>
                <a:ext uri="{FF2B5EF4-FFF2-40B4-BE49-F238E27FC236}">
                  <a16:creationId xmlns:a16="http://schemas.microsoft.com/office/drawing/2014/main" id="{DF18C837-2DBC-4A87-8BDC-2A26E365FEB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487801007"/>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Data Structures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sp>
        <p:nvSpPr>
          <p:cNvPr id="9" name="Title 1">
            <a:extLst>
              <a:ext uri="{FF2B5EF4-FFF2-40B4-BE49-F238E27FC236}">
                <a16:creationId xmlns:a16="http://schemas.microsoft.com/office/drawing/2014/main" id="{753E7F3E-4912-4FEA-B34E-7E95D57C3114}"/>
              </a:ext>
            </a:extLst>
          </p:cNvPr>
          <p:cNvSpPr txBox="1">
            <a:spLocks/>
          </p:cNvSpPr>
          <p:nvPr/>
        </p:nvSpPr>
        <p:spPr>
          <a:xfrm>
            <a:off x="1175426" y="3221815"/>
            <a:ext cx="1237034" cy="1325563"/>
          </a:xfrm>
          <a:prstGeom prst="rect">
            <a:avLst/>
          </a:prstGeom>
        </p:spPr>
        <p:txBody>
          <a:bodyPr vert="horz" lIns="91440" tIns="45720" rIns="91440" bIns="45720" rtlCol="0" anchor="ctr">
            <a:normAutofit fontScale="90000" lnSpcReduction="1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marL="0" marR="0" lvl="0" indent="0" algn="l" defTabSz="914400" rtl="0" eaLnBrk="1" fontAlgn="auto" latinLnBrk="0" hangingPunct="1">
              <a:lnSpc>
                <a:spcPct val="90000"/>
              </a:lnSpc>
              <a:spcBef>
                <a:spcPct val="0"/>
              </a:spcBef>
              <a:spcAft>
                <a:spcPts val="0"/>
              </a:spcAft>
              <a:buClrTx/>
              <a:buSzTx/>
              <a:buFontTx/>
              <a:buNone/>
              <a:tabLst/>
              <a:defRPr/>
            </a:pP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br>
              <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rPr>
            </a:br>
            <a:endParaRPr kumimoji="0" lang="en-US" sz="1800" b="0" i="0" u="none" strike="noStrike" kern="1200" cap="none" spc="0" normalizeH="0" baseline="0" noProof="0" dirty="0">
              <a:ln>
                <a:noFill/>
              </a:ln>
              <a:solidFill>
                <a:prstClr val="white"/>
              </a:solidFill>
              <a:effectLst/>
              <a:uLnTx/>
              <a:uFillTx/>
              <a:latin typeface="Gotham Bold" pitchFamily="50" charset="0"/>
              <a:ea typeface="+mj-ea"/>
              <a:cs typeface="+mj-cs"/>
            </a:endParaRPr>
          </a:p>
        </p:txBody>
      </p:sp>
      <p:sp>
        <p:nvSpPr>
          <p:cNvPr id="6" name="Rectangle 3" descr="Linear Ordered&#10;">
            <a:extLst>
              <a:ext uri="{FF2B5EF4-FFF2-40B4-BE49-F238E27FC236}">
                <a16:creationId xmlns:a16="http://schemas.microsoft.com/office/drawing/2014/main" id="{DE85FF53-6E49-47B6-8225-7E1DAC29FE5C}"/>
              </a:ext>
            </a:extLst>
          </p:cNvPr>
          <p:cNvSpPr>
            <a:spLocks noChangeArrowheads="1"/>
          </p:cNvSpPr>
          <p:nvPr/>
        </p:nvSpPr>
        <p:spPr bwMode="auto">
          <a:xfrm>
            <a:off x="1409223"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Linear Ordered</a:t>
            </a:r>
          </a:p>
        </p:txBody>
      </p:sp>
      <p:sp>
        <p:nvSpPr>
          <p:cNvPr id="7" name="Rectangle 4" descr="Non-linear Ordered&#10;">
            <a:extLst>
              <a:ext uri="{FF2B5EF4-FFF2-40B4-BE49-F238E27FC236}">
                <a16:creationId xmlns:a16="http://schemas.microsoft.com/office/drawing/2014/main" id="{730497DA-87E3-4A4E-9552-C89037D50ABD}"/>
              </a:ext>
            </a:extLst>
          </p:cNvPr>
          <p:cNvSpPr>
            <a:spLocks noChangeArrowheads="1"/>
          </p:cNvSpPr>
          <p:nvPr/>
        </p:nvSpPr>
        <p:spPr bwMode="auto">
          <a:xfrm>
            <a:off x="4383120" y="1869648"/>
            <a:ext cx="2286000" cy="457200"/>
          </a:xfrm>
          <a:prstGeom prst="rect">
            <a:avLst/>
          </a:prstGeom>
          <a:solidFill>
            <a:schemeClr val="accent6">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Non-linear Ordered</a:t>
            </a:r>
          </a:p>
        </p:txBody>
      </p:sp>
      <p:sp>
        <p:nvSpPr>
          <p:cNvPr id="8" name="Rectangle 12" descr="Not Ordered&#10;">
            <a:extLst>
              <a:ext uri="{FF2B5EF4-FFF2-40B4-BE49-F238E27FC236}">
                <a16:creationId xmlns:a16="http://schemas.microsoft.com/office/drawing/2014/main" id="{D25B0EDD-7867-4D65-BDBC-5EDF27FB2CB3}"/>
              </a:ext>
            </a:extLst>
          </p:cNvPr>
          <p:cNvSpPr>
            <a:spLocks noChangeArrowheads="1"/>
          </p:cNvSpPr>
          <p:nvPr/>
        </p:nvSpPr>
        <p:spPr bwMode="auto">
          <a:xfrm>
            <a:off x="7357017" y="1869648"/>
            <a:ext cx="2286000" cy="457200"/>
          </a:xfrm>
          <a:prstGeom prst="rect">
            <a:avLst/>
          </a:prstGeom>
          <a:solidFill>
            <a:srgbClr val="54823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Not Ordered</a:t>
            </a:r>
          </a:p>
        </p:txBody>
      </p:sp>
      <p:sp>
        <p:nvSpPr>
          <p:cNvPr id="11" name="Rectangle 5" descr="lists">
            <a:extLst>
              <a:ext uri="{FF2B5EF4-FFF2-40B4-BE49-F238E27FC236}">
                <a16:creationId xmlns:a16="http://schemas.microsoft.com/office/drawing/2014/main" id="{BBD6B998-2174-4960-9806-558F886FCB85}"/>
              </a:ext>
            </a:extLst>
          </p:cNvPr>
          <p:cNvSpPr>
            <a:spLocks noChangeArrowheads="1"/>
          </p:cNvSpPr>
          <p:nvPr/>
        </p:nvSpPr>
        <p:spPr bwMode="auto">
          <a:xfrm>
            <a:off x="1409223" y="2588102"/>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Lists</a:t>
            </a:r>
          </a:p>
        </p:txBody>
      </p:sp>
      <p:sp>
        <p:nvSpPr>
          <p:cNvPr id="13" name="Rectangle 6" descr="stacks">
            <a:extLst>
              <a:ext uri="{FF2B5EF4-FFF2-40B4-BE49-F238E27FC236}">
                <a16:creationId xmlns:a16="http://schemas.microsoft.com/office/drawing/2014/main" id="{93E8E40F-D540-4C4F-975D-8707208E0269}"/>
              </a:ext>
            </a:extLst>
          </p:cNvPr>
          <p:cNvSpPr>
            <a:spLocks noChangeArrowheads="1"/>
          </p:cNvSpPr>
          <p:nvPr/>
        </p:nvSpPr>
        <p:spPr bwMode="auto">
          <a:xfrm>
            <a:off x="1409223"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Stacks</a:t>
            </a:r>
          </a:p>
        </p:txBody>
      </p:sp>
      <p:sp>
        <p:nvSpPr>
          <p:cNvPr id="14" name="Rectangle 7" descr="queues">
            <a:extLst>
              <a:ext uri="{FF2B5EF4-FFF2-40B4-BE49-F238E27FC236}">
                <a16:creationId xmlns:a16="http://schemas.microsoft.com/office/drawing/2014/main" id="{DBB16A03-0ADE-4DE8-A76F-D33130AF0BD3}"/>
              </a:ext>
            </a:extLst>
          </p:cNvPr>
          <p:cNvSpPr>
            <a:spLocks noChangeArrowheads="1"/>
          </p:cNvSpPr>
          <p:nvPr/>
        </p:nvSpPr>
        <p:spPr bwMode="auto">
          <a:xfrm>
            <a:off x="1409223" y="4014748"/>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Queues</a:t>
            </a:r>
          </a:p>
        </p:txBody>
      </p:sp>
      <p:sp>
        <p:nvSpPr>
          <p:cNvPr id="15" name="Rectangle 8" descr="trees">
            <a:extLst>
              <a:ext uri="{FF2B5EF4-FFF2-40B4-BE49-F238E27FC236}">
                <a16:creationId xmlns:a16="http://schemas.microsoft.com/office/drawing/2014/main" id="{CA97C4B6-41C6-4BDA-B757-AFF8296F1FAF}"/>
              </a:ext>
            </a:extLst>
          </p:cNvPr>
          <p:cNvSpPr>
            <a:spLocks noChangeArrowheads="1"/>
          </p:cNvSpPr>
          <p:nvPr/>
        </p:nvSpPr>
        <p:spPr bwMode="auto">
          <a:xfrm>
            <a:off x="4383120" y="25994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srgbClr val="000000"/>
                </a:solidFill>
                <a:effectLst/>
                <a:uLnTx/>
                <a:uFillTx/>
                <a:latin typeface="Gotham Bold" pitchFamily="50" charset="0"/>
                <a:ea typeface="+mn-ea"/>
                <a:cs typeface="+mn-cs"/>
              </a:rPr>
              <a:t>Trees</a:t>
            </a:r>
          </a:p>
        </p:txBody>
      </p:sp>
      <p:sp>
        <p:nvSpPr>
          <p:cNvPr id="16" name="Rectangle 9" descr="graphs">
            <a:extLst>
              <a:ext uri="{FF2B5EF4-FFF2-40B4-BE49-F238E27FC236}">
                <a16:creationId xmlns:a16="http://schemas.microsoft.com/office/drawing/2014/main" id="{5A639A53-6E3A-46B8-96B3-AE35D359F227}"/>
              </a:ext>
            </a:extLst>
          </p:cNvPr>
          <p:cNvSpPr>
            <a:spLocks noChangeArrowheads="1"/>
          </p:cNvSpPr>
          <p:nvPr/>
        </p:nvSpPr>
        <p:spPr bwMode="auto">
          <a:xfrm>
            <a:off x="4390154"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black"/>
                </a:solidFill>
                <a:effectLst/>
                <a:uLnTx/>
                <a:uFillTx/>
                <a:latin typeface="Gotham Bold" pitchFamily="50" charset="0"/>
                <a:ea typeface="+mn-ea"/>
                <a:cs typeface="+mn-cs"/>
              </a:rPr>
              <a:t>Graphs</a:t>
            </a:r>
          </a:p>
        </p:txBody>
      </p:sp>
      <p:sp>
        <p:nvSpPr>
          <p:cNvPr id="17" name="Rectangle 10" descr="sets">
            <a:extLst>
              <a:ext uri="{FF2B5EF4-FFF2-40B4-BE49-F238E27FC236}">
                <a16:creationId xmlns:a16="http://schemas.microsoft.com/office/drawing/2014/main" id="{427D114F-9822-4AEC-85B6-AB7AA86FC1EF}"/>
              </a:ext>
            </a:extLst>
          </p:cNvPr>
          <p:cNvSpPr>
            <a:spLocks noChangeArrowheads="1"/>
          </p:cNvSpPr>
          <p:nvPr/>
        </p:nvSpPr>
        <p:spPr bwMode="auto">
          <a:xfrm>
            <a:off x="7357017" y="2584634"/>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Gotham Bold" pitchFamily="50" charset="0"/>
                <a:ea typeface="+mn-ea"/>
                <a:cs typeface="+mn-cs"/>
              </a:rPr>
              <a:t>Sets</a:t>
            </a:r>
          </a:p>
        </p:txBody>
      </p:sp>
      <p:sp>
        <p:nvSpPr>
          <p:cNvPr id="18" name="Rectangle 11" descr="tables/maps">
            <a:extLst>
              <a:ext uri="{FF2B5EF4-FFF2-40B4-BE49-F238E27FC236}">
                <a16:creationId xmlns:a16="http://schemas.microsoft.com/office/drawing/2014/main" id="{91B71668-7876-4A5F-BBA8-A87FE410596D}"/>
              </a:ext>
            </a:extLst>
          </p:cNvPr>
          <p:cNvSpPr>
            <a:spLocks noChangeArrowheads="1"/>
          </p:cNvSpPr>
          <p:nvPr/>
        </p:nvSpPr>
        <p:spPr bwMode="auto">
          <a:xfrm>
            <a:off x="7357017" y="3301425"/>
            <a:ext cx="2286000" cy="457200"/>
          </a:xfrm>
          <a:prstGeom prst="rect">
            <a:avLst/>
          </a:prstGeom>
          <a:solidFill>
            <a:schemeClr val="accent6">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a:ln>
                  <a:noFill/>
                </a:ln>
                <a:solidFill>
                  <a:prstClr val="black"/>
                </a:solidFill>
                <a:effectLst/>
                <a:uLnTx/>
                <a:uFillTx/>
                <a:latin typeface="Gotham Bold" pitchFamily="50" charset="0"/>
                <a:ea typeface="+mn-ea"/>
                <a:cs typeface="+mn-cs"/>
              </a:rPr>
              <a:t>Tables/Maps</a:t>
            </a:r>
          </a:p>
        </p:txBody>
      </p:sp>
      <p:grpSp>
        <p:nvGrpSpPr>
          <p:cNvPr id="19" name="Group 18" descr="Unordered Data Structures">
            <a:extLst>
              <a:ext uri="{FF2B5EF4-FFF2-40B4-BE49-F238E27FC236}">
                <a16:creationId xmlns:a16="http://schemas.microsoft.com/office/drawing/2014/main" id="{9DB3FDB7-0936-41DB-AB4E-89612624879A}"/>
              </a:ext>
            </a:extLst>
          </p:cNvPr>
          <p:cNvGrpSpPr/>
          <p:nvPr/>
        </p:nvGrpSpPr>
        <p:grpSpPr>
          <a:xfrm>
            <a:off x="7735077" y="4418737"/>
            <a:ext cx="1752600" cy="1447800"/>
            <a:chOff x="6664452" y="3364300"/>
            <a:chExt cx="1752600" cy="1447800"/>
          </a:xfrm>
        </p:grpSpPr>
        <p:sp>
          <p:nvSpPr>
            <p:cNvPr id="20" name="Oval 34">
              <a:extLst>
                <a:ext uri="{FF2B5EF4-FFF2-40B4-BE49-F238E27FC236}">
                  <a16:creationId xmlns:a16="http://schemas.microsoft.com/office/drawing/2014/main" id="{4DA0BD3C-FE2F-43DD-82C7-53C99E353609}"/>
                </a:ext>
              </a:extLst>
            </p:cNvPr>
            <p:cNvSpPr>
              <a:spLocks noChangeArrowheads="1"/>
            </p:cNvSpPr>
            <p:nvPr/>
          </p:nvSpPr>
          <p:spPr bwMode="auto">
            <a:xfrm>
              <a:off x="7245091" y="35838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1" name="Oval 35">
              <a:extLst>
                <a:ext uri="{FF2B5EF4-FFF2-40B4-BE49-F238E27FC236}">
                  <a16:creationId xmlns:a16="http://schemas.microsoft.com/office/drawing/2014/main" id="{6F36547F-F6D3-4F93-A534-9BE6FD96771D}"/>
                </a:ext>
              </a:extLst>
            </p:cNvPr>
            <p:cNvSpPr>
              <a:spLocks noChangeArrowheads="1"/>
            </p:cNvSpPr>
            <p:nvPr/>
          </p:nvSpPr>
          <p:spPr bwMode="auto">
            <a:xfrm>
              <a:off x="7854691" y="3812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2" name="Oval 36">
              <a:extLst>
                <a:ext uri="{FF2B5EF4-FFF2-40B4-BE49-F238E27FC236}">
                  <a16:creationId xmlns:a16="http://schemas.microsoft.com/office/drawing/2014/main" id="{7ED1D9A0-9254-4941-8BA5-7F80FC0B6597}"/>
                </a:ext>
              </a:extLst>
            </p:cNvPr>
            <p:cNvSpPr>
              <a:spLocks noChangeArrowheads="1"/>
            </p:cNvSpPr>
            <p:nvPr/>
          </p:nvSpPr>
          <p:spPr bwMode="auto">
            <a:xfrm>
              <a:off x="7016491" y="4193485"/>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3" name="Oval 37">
              <a:extLst>
                <a:ext uri="{FF2B5EF4-FFF2-40B4-BE49-F238E27FC236}">
                  <a16:creationId xmlns:a16="http://schemas.microsoft.com/office/drawing/2014/main" id="{7EAC7BCB-669A-4D38-907E-A5D53411E62E}"/>
                </a:ext>
              </a:extLst>
            </p:cNvPr>
            <p:cNvSpPr>
              <a:spLocks noChangeArrowheads="1"/>
            </p:cNvSpPr>
            <p:nvPr/>
          </p:nvSpPr>
          <p:spPr bwMode="auto">
            <a:xfrm>
              <a:off x="7563420" y="4191292"/>
              <a:ext cx="301752" cy="301752"/>
            </a:xfrm>
            <a:prstGeom prst="ellipse">
              <a:avLst/>
            </a:prstGeom>
            <a:solidFill>
              <a:schemeClr val="bg2">
                <a:lumMod val="10000"/>
              </a:schemeClr>
            </a:solidFill>
            <a:ln w="9525">
              <a:solidFill>
                <a:schemeClr val="bg2">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4" name="Oval 33">
              <a:extLst>
                <a:ext uri="{FF2B5EF4-FFF2-40B4-BE49-F238E27FC236}">
                  <a16:creationId xmlns:a16="http://schemas.microsoft.com/office/drawing/2014/main" id="{34594F30-7AE2-4A79-A664-861715F4D7CC}"/>
                </a:ext>
              </a:extLst>
            </p:cNvPr>
            <p:cNvSpPr>
              <a:spLocks noChangeArrowheads="1"/>
            </p:cNvSpPr>
            <p:nvPr/>
          </p:nvSpPr>
          <p:spPr bwMode="auto">
            <a:xfrm>
              <a:off x="6664452" y="3364300"/>
              <a:ext cx="1752600" cy="1447800"/>
            </a:xfrm>
            <a:prstGeom prst="ellipse">
              <a:avLst/>
            </a:prstGeom>
            <a:noFill/>
            <a:ln w="19050">
              <a:solidFill>
                <a:schemeClr val="bg2">
                  <a:lumMod val="75000"/>
                </a:schemeClr>
              </a:solidFill>
              <a:round/>
              <a:headEnd/>
              <a:tailEnd/>
            </a:ln>
            <a:extLst>
              <a:ext uri="{909E8E84-426E-40dd-AFC4-6F175D3DCCD1}">
                <a14:hiddenFill xmlns:a14="http://schemas.microsoft.com/office/drawing/2010/main" xmlns="">
                  <a:solidFill>
                    <a:srgbClr val="FFFFFF"/>
                  </a:solid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grpSp>
      <p:grpSp>
        <p:nvGrpSpPr>
          <p:cNvPr id="25" name="Group 24" descr="Linear Data Structures">
            <a:extLst>
              <a:ext uri="{FF2B5EF4-FFF2-40B4-BE49-F238E27FC236}">
                <a16:creationId xmlns:a16="http://schemas.microsoft.com/office/drawing/2014/main" id="{C4FE9C71-86DE-4070-982E-BADCC35B4E91}"/>
              </a:ext>
            </a:extLst>
          </p:cNvPr>
          <p:cNvGrpSpPr/>
          <p:nvPr/>
        </p:nvGrpSpPr>
        <p:grpSpPr>
          <a:xfrm>
            <a:off x="1831868" y="4993848"/>
            <a:ext cx="1456888" cy="304800"/>
            <a:chOff x="877748" y="4343400"/>
            <a:chExt cx="1456888" cy="304800"/>
          </a:xfrm>
          <a:solidFill>
            <a:schemeClr val="accent6">
              <a:lumMod val="75000"/>
            </a:schemeClr>
          </a:solidFill>
        </p:grpSpPr>
        <p:sp>
          <p:nvSpPr>
            <p:cNvPr id="26" name="Oval 13">
              <a:extLst>
                <a:ext uri="{FF2B5EF4-FFF2-40B4-BE49-F238E27FC236}">
                  <a16:creationId xmlns:a16="http://schemas.microsoft.com/office/drawing/2014/main" id="{1FDDD2FA-8EB8-4969-BDE9-BBEFF8E1747E}"/>
                </a:ext>
              </a:extLst>
            </p:cNvPr>
            <p:cNvSpPr>
              <a:spLocks noChangeArrowheads="1"/>
            </p:cNvSpPr>
            <p:nvPr/>
          </p:nvSpPr>
          <p:spPr bwMode="auto">
            <a:xfrm>
              <a:off x="877748"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7" name="Oval 14">
              <a:extLst>
                <a:ext uri="{FF2B5EF4-FFF2-40B4-BE49-F238E27FC236}">
                  <a16:creationId xmlns:a16="http://schemas.microsoft.com/office/drawing/2014/main" id="{81226823-D927-4CFC-9D60-DFF03265882C}"/>
                </a:ext>
              </a:extLst>
            </p:cNvPr>
            <p:cNvSpPr>
              <a:spLocks noChangeArrowheads="1"/>
            </p:cNvSpPr>
            <p:nvPr/>
          </p:nvSpPr>
          <p:spPr bwMode="auto">
            <a:xfrm>
              <a:off x="1453792"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28" name="Oval 15">
              <a:extLst>
                <a:ext uri="{FF2B5EF4-FFF2-40B4-BE49-F238E27FC236}">
                  <a16:creationId xmlns:a16="http://schemas.microsoft.com/office/drawing/2014/main" id="{44CAFCF0-8DD4-458A-BF11-416332294BBE}"/>
                </a:ext>
              </a:extLst>
            </p:cNvPr>
            <p:cNvSpPr>
              <a:spLocks noChangeArrowheads="1"/>
            </p:cNvSpPr>
            <p:nvPr/>
          </p:nvSpPr>
          <p:spPr bwMode="auto">
            <a:xfrm>
              <a:off x="2029836" y="4343400"/>
              <a:ext cx="304800" cy="304800"/>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cxnSp>
          <p:nvCxnSpPr>
            <p:cNvPr id="29" name="Straight Connector 28">
              <a:extLst>
                <a:ext uri="{FF2B5EF4-FFF2-40B4-BE49-F238E27FC236}">
                  <a16:creationId xmlns:a16="http://schemas.microsoft.com/office/drawing/2014/main" id="{549FE957-18FD-4073-A520-F7172DE43CA8}"/>
                </a:ext>
              </a:extLst>
            </p:cNvPr>
            <p:cNvCxnSpPr>
              <a:cxnSpLocks noChangeShapeType="1"/>
              <a:stCxn id="26" idx="6"/>
              <a:endCxn id="27" idx="2"/>
            </p:cNvCxnSpPr>
            <p:nvPr/>
          </p:nvCxnSpPr>
          <p:spPr bwMode="auto">
            <a:xfrm>
              <a:off x="1182548" y="4495800"/>
              <a:ext cx="271244" cy="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0" name="Straight Connector 29">
              <a:extLst>
                <a:ext uri="{FF2B5EF4-FFF2-40B4-BE49-F238E27FC236}">
                  <a16:creationId xmlns:a16="http://schemas.microsoft.com/office/drawing/2014/main" id="{EB6D8996-2669-4634-9753-F687C728F274}"/>
                </a:ext>
              </a:extLst>
            </p:cNvPr>
            <p:cNvCxnSpPr>
              <a:cxnSpLocks noChangeShapeType="1"/>
            </p:cNvCxnSpPr>
            <p:nvPr/>
          </p:nvCxnSpPr>
          <p:spPr bwMode="auto">
            <a:xfrm>
              <a:off x="1750203" y="4495800"/>
              <a:ext cx="304800" cy="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grpSp>
      <p:grpSp>
        <p:nvGrpSpPr>
          <p:cNvPr id="31" name="Group 30" descr="Non-Linear Data Structures">
            <a:extLst>
              <a:ext uri="{FF2B5EF4-FFF2-40B4-BE49-F238E27FC236}">
                <a16:creationId xmlns:a16="http://schemas.microsoft.com/office/drawing/2014/main" id="{BBCA3FB5-E4E4-4A55-A2BA-67A34490B071}"/>
              </a:ext>
            </a:extLst>
          </p:cNvPr>
          <p:cNvGrpSpPr/>
          <p:nvPr/>
        </p:nvGrpSpPr>
        <p:grpSpPr>
          <a:xfrm>
            <a:off x="5225372" y="4686961"/>
            <a:ext cx="987552" cy="911352"/>
            <a:chOff x="4079846" y="3744286"/>
            <a:chExt cx="987552" cy="911352"/>
          </a:xfrm>
          <a:solidFill>
            <a:schemeClr val="accent6">
              <a:lumMod val="75000"/>
            </a:schemeClr>
          </a:solidFill>
        </p:grpSpPr>
        <p:sp>
          <p:nvSpPr>
            <p:cNvPr id="32" name="Oval 31">
              <a:extLst>
                <a:ext uri="{FF2B5EF4-FFF2-40B4-BE49-F238E27FC236}">
                  <a16:creationId xmlns:a16="http://schemas.microsoft.com/office/drawing/2014/main" id="{8D06E595-9B3B-4CCB-9BDB-BBDFCB0F342C}"/>
                </a:ext>
              </a:extLst>
            </p:cNvPr>
            <p:cNvSpPr>
              <a:spLocks noChangeArrowheads="1"/>
            </p:cNvSpPr>
            <p:nvPr/>
          </p:nvSpPr>
          <p:spPr bwMode="auto">
            <a:xfrm>
              <a:off x="4079846" y="37442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sp>
          <p:nvSpPr>
            <p:cNvPr id="33" name="Oval 32">
              <a:extLst>
                <a:ext uri="{FF2B5EF4-FFF2-40B4-BE49-F238E27FC236}">
                  <a16:creationId xmlns:a16="http://schemas.microsoft.com/office/drawing/2014/main" id="{5247F677-4DCC-4D8C-A1AE-1F791E081050}"/>
                </a:ext>
              </a:extLst>
            </p:cNvPr>
            <p:cNvSpPr>
              <a:spLocks noChangeArrowheads="1"/>
            </p:cNvSpPr>
            <p:nvPr/>
          </p:nvSpPr>
          <p:spPr bwMode="auto">
            <a:xfrm>
              <a:off x="4765646" y="38204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4" name="Oval 33">
              <a:extLst>
                <a:ext uri="{FF2B5EF4-FFF2-40B4-BE49-F238E27FC236}">
                  <a16:creationId xmlns:a16="http://schemas.microsoft.com/office/drawing/2014/main" id="{F9D2F77B-58EA-434A-9B0C-23C2FAFE2AE0}"/>
                </a:ext>
              </a:extLst>
            </p:cNvPr>
            <p:cNvSpPr>
              <a:spLocks noChangeArrowheads="1"/>
            </p:cNvSpPr>
            <p:nvPr/>
          </p:nvSpPr>
          <p:spPr bwMode="auto">
            <a:xfrm>
              <a:off x="4232246" y="43538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5" name="Oval 34">
              <a:extLst>
                <a:ext uri="{FF2B5EF4-FFF2-40B4-BE49-F238E27FC236}">
                  <a16:creationId xmlns:a16="http://schemas.microsoft.com/office/drawing/2014/main" id="{3AE1F873-515C-4395-9A03-190B6BF121AE}"/>
                </a:ext>
              </a:extLst>
            </p:cNvPr>
            <p:cNvSpPr>
              <a:spLocks noChangeArrowheads="1"/>
            </p:cNvSpPr>
            <p:nvPr/>
          </p:nvSpPr>
          <p:spPr bwMode="auto">
            <a:xfrm>
              <a:off x="4689446" y="4277686"/>
              <a:ext cx="301752" cy="301752"/>
            </a:xfrm>
            <a:prstGeom prst="ellipse">
              <a:avLst/>
            </a:prstGeom>
            <a:grpFill/>
            <a:ln w="9525">
              <a:solidFill>
                <a:schemeClr val="accent6">
                  <a:lumMod val="75000"/>
                </a:schemeClr>
              </a:solidFill>
              <a:round/>
              <a:headEnd/>
              <a:tailEnd/>
            </a:ln>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Calibri" panose="020F0502020204030204"/>
                <a:ea typeface="+mn-ea"/>
                <a:cs typeface="+mn-cs"/>
              </a:endParaRPr>
            </a:p>
          </p:txBody>
        </p:sp>
        <p:cxnSp>
          <p:nvCxnSpPr>
            <p:cNvPr id="36" name="Straight Connector 27">
              <a:extLst>
                <a:ext uri="{FF2B5EF4-FFF2-40B4-BE49-F238E27FC236}">
                  <a16:creationId xmlns:a16="http://schemas.microsoft.com/office/drawing/2014/main" id="{5A300474-4AF3-4B14-AC0F-944DB12EE000}"/>
                </a:ext>
              </a:extLst>
            </p:cNvPr>
            <p:cNvCxnSpPr>
              <a:cxnSpLocks noChangeShapeType="1"/>
              <a:stCxn id="32" idx="6"/>
              <a:endCxn id="33" idx="2"/>
            </p:cNvCxnSpPr>
            <p:nvPr/>
          </p:nvCxnSpPr>
          <p:spPr bwMode="auto">
            <a:xfrm>
              <a:off x="4381598" y="3895162"/>
              <a:ext cx="384048" cy="7620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7" name="Straight Connector 29">
              <a:extLst>
                <a:ext uri="{FF2B5EF4-FFF2-40B4-BE49-F238E27FC236}">
                  <a16:creationId xmlns:a16="http://schemas.microsoft.com/office/drawing/2014/main" id="{2B26994C-2449-49C4-959A-08A707E3B0EA}"/>
                </a:ext>
              </a:extLst>
            </p:cNvPr>
            <p:cNvCxnSpPr>
              <a:cxnSpLocks noChangeShapeType="1"/>
              <a:stCxn id="33" idx="4"/>
              <a:endCxn id="35" idx="0"/>
            </p:cNvCxnSpPr>
            <p:nvPr/>
          </p:nvCxnSpPr>
          <p:spPr bwMode="auto">
            <a:xfrm flipH="1">
              <a:off x="4840322" y="4122238"/>
              <a:ext cx="76200" cy="155448"/>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8" name="Straight Connector 31">
              <a:extLst>
                <a:ext uri="{FF2B5EF4-FFF2-40B4-BE49-F238E27FC236}">
                  <a16:creationId xmlns:a16="http://schemas.microsoft.com/office/drawing/2014/main" id="{16A74199-DDE2-460E-8EF9-DC0C699CAD5D}"/>
                </a:ext>
              </a:extLst>
            </p:cNvPr>
            <p:cNvCxnSpPr>
              <a:cxnSpLocks noChangeShapeType="1"/>
              <a:stCxn id="32" idx="5"/>
              <a:endCxn id="35" idx="1"/>
            </p:cNvCxnSpPr>
            <p:nvPr/>
          </p:nvCxnSpPr>
          <p:spPr bwMode="auto">
            <a:xfrm>
              <a:off x="4337407" y="4001847"/>
              <a:ext cx="396230" cy="320030"/>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cxnSp>
          <p:nvCxnSpPr>
            <p:cNvPr id="39" name="Straight Connector 31">
              <a:extLst>
                <a:ext uri="{FF2B5EF4-FFF2-40B4-BE49-F238E27FC236}">
                  <a16:creationId xmlns:a16="http://schemas.microsoft.com/office/drawing/2014/main" id="{F8A83CAE-9C4A-4C60-8A1C-7F6AE7A2B7EC}"/>
                </a:ext>
              </a:extLst>
            </p:cNvPr>
            <p:cNvCxnSpPr>
              <a:cxnSpLocks noChangeShapeType="1"/>
              <a:stCxn id="32" idx="4"/>
            </p:cNvCxnSpPr>
            <p:nvPr/>
          </p:nvCxnSpPr>
          <p:spPr bwMode="auto">
            <a:xfrm>
              <a:off x="4230722" y="4046038"/>
              <a:ext cx="169093" cy="363987"/>
            </a:xfrm>
            <a:prstGeom prst="line">
              <a:avLst/>
            </a:prstGeom>
            <a:grpFill/>
            <a:ln w="25400">
              <a:solidFill>
                <a:schemeClr val="accent6">
                  <a:lumMod val="75000"/>
                </a:schemeClr>
              </a:solidFill>
              <a:round/>
              <a:headEnd/>
              <a:tailEnd/>
            </a:ln>
            <a:extLst>
              <a:ext uri="{909E8E84-426E-40dd-AFC4-6F175D3DCCD1}">
                <a14:hiddenFill xmlns:a14="http://schemas.microsoft.com/office/drawing/2010/main" xmlns="">
                  <a:noFill/>
                </a14:hiddenFill>
              </a:ext>
            </a:extLst>
          </p:spPr>
        </p:cxnSp>
      </p:grpSp>
      <p:sp>
        <p:nvSpPr>
          <p:cNvPr id="3" name="Slide Number Placeholder 2">
            <a:extLst>
              <a:ext uri="{FF2B5EF4-FFF2-40B4-BE49-F238E27FC236}">
                <a16:creationId xmlns:a16="http://schemas.microsoft.com/office/drawing/2014/main" id="{8A093730-4B09-443C-9D59-619750611FE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40" name="Group 39">
            <a:extLst>
              <a:ext uri="{FF2B5EF4-FFF2-40B4-BE49-F238E27FC236}">
                <a16:creationId xmlns:a16="http://schemas.microsoft.com/office/drawing/2014/main" id="{8804F311-ABE5-4761-BBBC-CD60918F894F}"/>
              </a:ext>
            </a:extLst>
          </p:cNvPr>
          <p:cNvGrpSpPr/>
          <p:nvPr/>
        </p:nvGrpSpPr>
        <p:grpSpPr>
          <a:xfrm>
            <a:off x="11317255" y="5989103"/>
            <a:ext cx="841781" cy="748032"/>
            <a:chOff x="11337354" y="6025684"/>
            <a:chExt cx="841781" cy="748032"/>
          </a:xfrm>
        </p:grpSpPr>
        <p:pic>
          <p:nvPicPr>
            <p:cNvPr id="41" name="Picture 40">
              <a:extLst>
                <a:ext uri="{FF2B5EF4-FFF2-40B4-BE49-F238E27FC236}">
                  <a16:creationId xmlns:a16="http://schemas.microsoft.com/office/drawing/2014/main" id="{65E66003-F06A-4EE0-B9AF-B40519BA467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42" name="Picture 41" descr="Logo COP3530">
              <a:extLst>
                <a:ext uri="{FF2B5EF4-FFF2-40B4-BE49-F238E27FC236}">
                  <a16:creationId xmlns:a16="http://schemas.microsoft.com/office/drawing/2014/main" id="{556567BA-F3F8-454C-8A0C-BFDC195B31B8}"/>
                </a:ext>
              </a:extLst>
            </p:cNvPr>
            <p:cNvPicPr>
              <a:picLocks noChangeAspect="1"/>
            </p:cNvPicPr>
            <p:nvPr/>
          </p:nvPicPr>
          <p:blipFill rotWithShape="1">
            <a:blip r:embed="rId4"/>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160322011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normAutofit fontScale="90000"/>
          </a:bodyPr>
          <a:lstStyle/>
          <a:p>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Categories of Algorithms</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pic>
        <p:nvPicPr>
          <p:cNvPr id="10" name="Picture 9">
            <a:extLst>
              <a:ext uri="{FF2B5EF4-FFF2-40B4-BE49-F238E27FC236}">
                <a16:creationId xmlns:a16="http://schemas.microsoft.com/office/drawing/2014/main" id="{E3F057A8-6D49-42D4-8B5F-143C02EBAB4C}"/>
              </a:ext>
              <a:ext uri="{C183D7F6-B498-43B3-948B-1728B52AA6E4}">
                <adec:decorative xmlns:adec="http://schemas.microsoft.com/office/drawing/2017/decorative" val="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8275902" y="3967776"/>
            <a:ext cx="2486818" cy="2486818"/>
          </a:xfrm>
          <a:prstGeom prst="rect">
            <a:avLst/>
          </a:prstGeom>
        </p:spPr>
      </p:pic>
      <p:sp>
        <p:nvSpPr>
          <p:cNvPr id="47" name="Rectangle 12" descr="Greedy&#10;">
            <a:extLst>
              <a:ext uri="{FF2B5EF4-FFF2-40B4-BE49-F238E27FC236}">
                <a16:creationId xmlns:a16="http://schemas.microsoft.com/office/drawing/2014/main" id="{BC198991-DA98-49F8-8FC7-D0CF780A4108}"/>
              </a:ext>
            </a:extLst>
          </p:cNvPr>
          <p:cNvSpPr>
            <a:spLocks noChangeArrowheads="1"/>
          </p:cNvSpPr>
          <p:nvPr/>
        </p:nvSpPr>
        <p:spPr bwMode="auto">
          <a:xfrm>
            <a:off x="6020201" y="1844386"/>
            <a:ext cx="2743200" cy="457200"/>
          </a:xfrm>
          <a:prstGeom prst="rect">
            <a:avLst/>
          </a:prstGeom>
          <a:solidFill>
            <a:schemeClr val="accent6"/>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Greedy</a:t>
            </a:r>
          </a:p>
        </p:txBody>
      </p:sp>
      <p:sp>
        <p:nvSpPr>
          <p:cNvPr id="53" name="Rectangle 10" descr="sets">
            <a:extLst>
              <a:ext uri="{FF2B5EF4-FFF2-40B4-BE49-F238E27FC236}">
                <a16:creationId xmlns:a16="http://schemas.microsoft.com/office/drawing/2014/main" id="{B462AEFD-4790-4900-BCE0-D5023E50C887}"/>
              </a:ext>
            </a:extLst>
          </p:cNvPr>
          <p:cNvSpPr>
            <a:spLocks noChangeArrowheads="1"/>
          </p:cNvSpPr>
          <p:nvPr/>
        </p:nvSpPr>
        <p:spPr bwMode="auto">
          <a:xfrm>
            <a:off x="6035046" y="2491186"/>
            <a:ext cx="2743200" cy="457200"/>
          </a:xfrm>
          <a:prstGeom prst="rect">
            <a:avLst/>
          </a:prstGeom>
          <a:solidFill>
            <a:schemeClr val="accent6">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Minimum Spanning Tree</a:t>
            </a:r>
          </a:p>
        </p:txBody>
      </p:sp>
      <p:sp>
        <p:nvSpPr>
          <p:cNvPr id="54" name="Rectangle 11" descr="tables/maps">
            <a:extLst>
              <a:ext uri="{FF2B5EF4-FFF2-40B4-BE49-F238E27FC236}">
                <a16:creationId xmlns:a16="http://schemas.microsoft.com/office/drawing/2014/main" id="{4585564B-366E-4866-8AC6-8029F5FACF0A}"/>
              </a:ext>
            </a:extLst>
          </p:cNvPr>
          <p:cNvSpPr>
            <a:spLocks noChangeArrowheads="1"/>
          </p:cNvSpPr>
          <p:nvPr/>
        </p:nvSpPr>
        <p:spPr bwMode="auto">
          <a:xfrm>
            <a:off x="6035046" y="3200892"/>
            <a:ext cx="2743200" cy="457200"/>
          </a:xfrm>
          <a:prstGeom prst="rect">
            <a:avLst/>
          </a:prstGeom>
          <a:solidFill>
            <a:schemeClr val="accent6">
              <a:lumMod val="20000"/>
              <a:lumOff val="8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Shortest Paths</a:t>
            </a:r>
          </a:p>
        </p:txBody>
      </p:sp>
      <p:sp>
        <p:nvSpPr>
          <p:cNvPr id="45" name="Rectangle 3" descr="Brute Force&#10;">
            <a:extLst>
              <a:ext uri="{FF2B5EF4-FFF2-40B4-BE49-F238E27FC236}">
                <a16:creationId xmlns:a16="http://schemas.microsoft.com/office/drawing/2014/main" id="{B42A8BBC-A47C-4FD3-B422-55A32B28DF6D}"/>
              </a:ext>
            </a:extLst>
          </p:cNvPr>
          <p:cNvSpPr>
            <a:spLocks noChangeArrowheads="1"/>
          </p:cNvSpPr>
          <p:nvPr/>
        </p:nvSpPr>
        <p:spPr bwMode="auto">
          <a:xfrm>
            <a:off x="670555" y="1844386"/>
            <a:ext cx="2743200" cy="457200"/>
          </a:xfrm>
          <a:prstGeom prst="rect">
            <a:avLst/>
          </a:prstGeom>
          <a:solidFill>
            <a:schemeClr val="accent4">
              <a:lumMod val="5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Brute Force</a:t>
            </a:r>
          </a:p>
        </p:txBody>
      </p:sp>
      <p:sp>
        <p:nvSpPr>
          <p:cNvPr id="48" name="Rectangle 5" descr="lists">
            <a:extLst>
              <a:ext uri="{FF2B5EF4-FFF2-40B4-BE49-F238E27FC236}">
                <a16:creationId xmlns:a16="http://schemas.microsoft.com/office/drawing/2014/main" id="{44A3AB65-4A5F-4031-A014-49457979D786}"/>
              </a:ext>
            </a:extLst>
          </p:cNvPr>
          <p:cNvSpPr>
            <a:spLocks noChangeArrowheads="1"/>
          </p:cNvSpPr>
          <p:nvPr/>
        </p:nvSpPr>
        <p:spPr bwMode="auto">
          <a:xfrm>
            <a:off x="670555" y="2491186"/>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Selection Sort</a:t>
            </a:r>
          </a:p>
        </p:txBody>
      </p:sp>
      <p:sp>
        <p:nvSpPr>
          <p:cNvPr id="49" name="Rectangle 6" descr="stacks">
            <a:extLst>
              <a:ext uri="{FF2B5EF4-FFF2-40B4-BE49-F238E27FC236}">
                <a16:creationId xmlns:a16="http://schemas.microsoft.com/office/drawing/2014/main" id="{30E34680-646F-41E6-929D-50E6B4ACA911}"/>
              </a:ext>
            </a:extLst>
          </p:cNvPr>
          <p:cNvSpPr>
            <a:spLocks noChangeArrowheads="1"/>
          </p:cNvSpPr>
          <p:nvPr/>
        </p:nvSpPr>
        <p:spPr bwMode="auto">
          <a:xfrm>
            <a:off x="670555" y="3200892"/>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Bubble Sort</a:t>
            </a:r>
          </a:p>
        </p:txBody>
      </p:sp>
      <p:sp>
        <p:nvSpPr>
          <p:cNvPr id="50" name="Rectangle 7" descr="queues">
            <a:extLst>
              <a:ext uri="{FF2B5EF4-FFF2-40B4-BE49-F238E27FC236}">
                <a16:creationId xmlns:a16="http://schemas.microsoft.com/office/drawing/2014/main" id="{FC778D4C-9BA5-4103-A9EE-0C3C31A5E688}"/>
              </a:ext>
            </a:extLst>
          </p:cNvPr>
          <p:cNvSpPr>
            <a:spLocks noChangeArrowheads="1"/>
          </p:cNvSpPr>
          <p:nvPr/>
        </p:nvSpPr>
        <p:spPr bwMode="auto">
          <a:xfrm>
            <a:off x="670555" y="3890784"/>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Insertion Sort</a:t>
            </a:r>
          </a:p>
        </p:txBody>
      </p:sp>
      <p:sp>
        <p:nvSpPr>
          <p:cNvPr id="55" name="Rectangle 7" descr="queues">
            <a:extLst>
              <a:ext uri="{FF2B5EF4-FFF2-40B4-BE49-F238E27FC236}">
                <a16:creationId xmlns:a16="http://schemas.microsoft.com/office/drawing/2014/main" id="{5CED18F1-8305-4890-B7E4-5A3EC60E1B07}"/>
              </a:ext>
            </a:extLst>
          </p:cNvPr>
          <p:cNvSpPr>
            <a:spLocks noChangeArrowheads="1"/>
          </p:cNvSpPr>
          <p:nvPr/>
        </p:nvSpPr>
        <p:spPr bwMode="auto">
          <a:xfrm>
            <a:off x="670555" y="4580676"/>
            <a:ext cx="2743200" cy="457200"/>
          </a:xfrm>
          <a:prstGeom prst="rect">
            <a:avLst/>
          </a:prstGeom>
          <a:solidFill>
            <a:schemeClr val="accent4">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NP Complete Problems</a:t>
            </a:r>
          </a:p>
        </p:txBody>
      </p:sp>
      <p:sp>
        <p:nvSpPr>
          <p:cNvPr id="46" name="Rectangle 4" descr="Divide &amp; Conquer&#10;">
            <a:extLst>
              <a:ext uri="{FF2B5EF4-FFF2-40B4-BE49-F238E27FC236}">
                <a16:creationId xmlns:a16="http://schemas.microsoft.com/office/drawing/2014/main" id="{4555AC95-7A93-44FD-9A61-6451BEF7BC2B}"/>
              </a:ext>
            </a:extLst>
          </p:cNvPr>
          <p:cNvSpPr>
            <a:spLocks noChangeArrowheads="1"/>
          </p:cNvSpPr>
          <p:nvPr/>
        </p:nvSpPr>
        <p:spPr bwMode="auto">
          <a:xfrm>
            <a:off x="3665418" y="1844386"/>
            <a:ext cx="2103120" cy="457200"/>
          </a:xfrm>
          <a:prstGeom prst="rect">
            <a:avLst/>
          </a:prstGeom>
          <a:solidFill>
            <a:schemeClr val="accent2">
              <a:lumMod val="75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Divide &amp; Conquer</a:t>
            </a:r>
          </a:p>
        </p:txBody>
      </p:sp>
      <p:sp>
        <p:nvSpPr>
          <p:cNvPr id="51" name="Rectangle 8" descr="trees">
            <a:extLst>
              <a:ext uri="{FF2B5EF4-FFF2-40B4-BE49-F238E27FC236}">
                <a16:creationId xmlns:a16="http://schemas.microsoft.com/office/drawing/2014/main" id="{843A9768-CB87-44EC-88C5-56C6C1A4C92B}"/>
              </a:ext>
            </a:extLst>
          </p:cNvPr>
          <p:cNvSpPr>
            <a:spLocks noChangeArrowheads="1"/>
          </p:cNvSpPr>
          <p:nvPr/>
        </p:nvSpPr>
        <p:spPr bwMode="auto">
          <a:xfrm>
            <a:off x="3672840" y="2491186"/>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Binary Search</a:t>
            </a:r>
          </a:p>
        </p:txBody>
      </p:sp>
      <p:sp>
        <p:nvSpPr>
          <p:cNvPr id="52" name="Rectangle 9" descr="graphs">
            <a:extLst>
              <a:ext uri="{FF2B5EF4-FFF2-40B4-BE49-F238E27FC236}">
                <a16:creationId xmlns:a16="http://schemas.microsoft.com/office/drawing/2014/main" id="{016A0C9F-7B77-43E3-A687-1129683F98A7}"/>
              </a:ext>
            </a:extLst>
          </p:cNvPr>
          <p:cNvSpPr>
            <a:spLocks noChangeArrowheads="1"/>
          </p:cNvSpPr>
          <p:nvPr/>
        </p:nvSpPr>
        <p:spPr bwMode="auto">
          <a:xfrm>
            <a:off x="3665417" y="3200892"/>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Merge Sort</a:t>
            </a:r>
          </a:p>
        </p:txBody>
      </p:sp>
      <p:sp>
        <p:nvSpPr>
          <p:cNvPr id="56" name="Rectangle 9" descr="graphs">
            <a:extLst>
              <a:ext uri="{FF2B5EF4-FFF2-40B4-BE49-F238E27FC236}">
                <a16:creationId xmlns:a16="http://schemas.microsoft.com/office/drawing/2014/main" id="{5CA4B344-8807-4079-975F-329F30F527E6}"/>
              </a:ext>
            </a:extLst>
          </p:cNvPr>
          <p:cNvSpPr>
            <a:spLocks noChangeArrowheads="1"/>
          </p:cNvSpPr>
          <p:nvPr/>
        </p:nvSpPr>
        <p:spPr bwMode="auto">
          <a:xfrm>
            <a:off x="3672840" y="3890784"/>
            <a:ext cx="2103120" cy="457200"/>
          </a:xfrm>
          <a:prstGeom prst="rect">
            <a:avLst/>
          </a:prstGeom>
          <a:solidFill>
            <a:schemeClr val="accent2">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Quick Sort</a:t>
            </a:r>
          </a:p>
        </p:txBody>
      </p:sp>
      <p:sp>
        <p:nvSpPr>
          <p:cNvPr id="57" name="Rectangle 12" descr="Dynamic Programming&#10;">
            <a:extLst>
              <a:ext uri="{FF2B5EF4-FFF2-40B4-BE49-F238E27FC236}">
                <a16:creationId xmlns:a16="http://schemas.microsoft.com/office/drawing/2014/main" id="{2AFEEB72-DDE4-45AF-837B-6610324D534F}"/>
              </a:ext>
            </a:extLst>
          </p:cNvPr>
          <p:cNvSpPr>
            <a:spLocks noChangeArrowheads="1"/>
          </p:cNvSpPr>
          <p:nvPr/>
        </p:nvSpPr>
        <p:spPr bwMode="auto">
          <a:xfrm>
            <a:off x="9015063" y="1844386"/>
            <a:ext cx="2743200" cy="457200"/>
          </a:xfrm>
          <a:prstGeom prst="rect">
            <a:avLst/>
          </a:prstGeom>
          <a:solidFill>
            <a:schemeClr val="accent5"/>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prstClr val="white"/>
                </a:solidFill>
                <a:effectLst/>
                <a:uLnTx/>
                <a:uFillTx/>
                <a:latin typeface="Gotham Bold" pitchFamily="50" charset="0"/>
                <a:ea typeface="+mn-ea"/>
                <a:cs typeface="+mn-cs"/>
              </a:rPr>
              <a:t>Dynamic Programming</a:t>
            </a:r>
          </a:p>
        </p:txBody>
      </p:sp>
      <p:sp>
        <p:nvSpPr>
          <p:cNvPr id="58" name="Rectangle 10" descr="sets">
            <a:extLst>
              <a:ext uri="{FF2B5EF4-FFF2-40B4-BE49-F238E27FC236}">
                <a16:creationId xmlns:a16="http://schemas.microsoft.com/office/drawing/2014/main" id="{995D20B8-6C2D-4111-A4E2-561FD0314A97}"/>
              </a:ext>
            </a:extLst>
          </p:cNvPr>
          <p:cNvSpPr>
            <a:spLocks noChangeArrowheads="1"/>
          </p:cNvSpPr>
          <p:nvPr/>
        </p:nvSpPr>
        <p:spPr bwMode="auto">
          <a:xfrm>
            <a:off x="9037332" y="2491186"/>
            <a:ext cx="2743200" cy="457200"/>
          </a:xfrm>
          <a:prstGeom prst="rect">
            <a:avLst/>
          </a:prstGeom>
          <a:solidFill>
            <a:schemeClr val="accent5">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Knapsack</a:t>
            </a:r>
          </a:p>
        </p:txBody>
      </p:sp>
      <p:sp>
        <p:nvSpPr>
          <p:cNvPr id="59" name="Rectangle 10" descr="sets">
            <a:extLst>
              <a:ext uri="{FF2B5EF4-FFF2-40B4-BE49-F238E27FC236}">
                <a16:creationId xmlns:a16="http://schemas.microsoft.com/office/drawing/2014/main" id="{2036C289-9CA9-4C67-9C41-2B6C471DBBC6}"/>
              </a:ext>
            </a:extLst>
          </p:cNvPr>
          <p:cNvSpPr>
            <a:spLocks noChangeArrowheads="1"/>
          </p:cNvSpPr>
          <p:nvPr/>
        </p:nvSpPr>
        <p:spPr bwMode="auto">
          <a:xfrm>
            <a:off x="9044755" y="3200892"/>
            <a:ext cx="2743200" cy="457200"/>
          </a:xfrm>
          <a:prstGeom prst="rect">
            <a:avLst/>
          </a:prstGeom>
          <a:solidFill>
            <a:schemeClr val="accent5">
              <a:lumMod val="40000"/>
              <a:lumOff val="60000"/>
            </a:schemeClr>
          </a:solidFill>
          <a:ln w="9525">
            <a:noFill/>
            <a:round/>
            <a:headEnd/>
            <a:tailEnd/>
          </a:ln>
        </p:spPr>
        <p:txBody>
          <a:bodyPr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600" b="0" i="0" u="none" strike="noStrike" kern="1200" cap="none" spc="0" normalizeH="0" baseline="0" noProof="0" dirty="0">
                <a:ln>
                  <a:noFill/>
                </a:ln>
                <a:solidFill>
                  <a:srgbClr val="000000"/>
                </a:solidFill>
                <a:effectLst/>
                <a:uLnTx/>
                <a:uFillTx/>
                <a:latin typeface="Gotham Bold" pitchFamily="50" charset="0"/>
                <a:ea typeface="+mn-ea"/>
                <a:cs typeface="+mn-cs"/>
              </a:rPr>
              <a:t>Fibonacci</a:t>
            </a:r>
          </a:p>
        </p:txBody>
      </p:sp>
      <p:sp>
        <p:nvSpPr>
          <p:cNvPr id="3" name="Slide Number Placeholder 2">
            <a:extLst>
              <a:ext uri="{FF2B5EF4-FFF2-40B4-BE49-F238E27FC236}">
                <a16:creationId xmlns:a16="http://schemas.microsoft.com/office/drawing/2014/main" id="{3016B85A-70A1-4603-8423-160EC84B854D}"/>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017C28E0-2F8B-4999-AEA2-B3AA3AE8994F}"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52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20" name="Group 19">
            <a:extLst>
              <a:ext uri="{FF2B5EF4-FFF2-40B4-BE49-F238E27FC236}">
                <a16:creationId xmlns:a16="http://schemas.microsoft.com/office/drawing/2014/main" id="{88FCC796-5D51-45F3-8935-C61B82B744E6}"/>
              </a:ext>
            </a:extLst>
          </p:cNvPr>
          <p:cNvGrpSpPr/>
          <p:nvPr/>
        </p:nvGrpSpPr>
        <p:grpSpPr>
          <a:xfrm>
            <a:off x="11317255" y="5989103"/>
            <a:ext cx="841781" cy="748032"/>
            <a:chOff x="11337354" y="6025684"/>
            <a:chExt cx="841781" cy="748032"/>
          </a:xfrm>
        </p:grpSpPr>
        <p:pic>
          <p:nvPicPr>
            <p:cNvPr id="21" name="Picture 20">
              <a:extLst>
                <a:ext uri="{FF2B5EF4-FFF2-40B4-BE49-F238E27FC236}">
                  <a16:creationId xmlns:a16="http://schemas.microsoft.com/office/drawing/2014/main" id="{24BEA2A1-FD37-4171-92E9-6E9C092CA56F}"/>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1424975" y="6538912"/>
              <a:ext cx="666541" cy="234804"/>
            </a:xfrm>
            <a:prstGeom prst="rect">
              <a:avLst/>
            </a:prstGeom>
            <a:noFill/>
            <a:extLst>
              <a:ext uri="{909E8E84-426E-40DD-AFC4-6F175D3DCCD1}">
                <a14:hiddenFill xmlns:a14="http://schemas.microsoft.com/office/drawing/2010/main">
                  <a:solidFill>
                    <a:srgbClr val="FFFFFF"/>
                  </a:solidFill>
                </a14:hiddenFill>
              </a:ext>
            </a:extLst>
          </p:spPr>
        </p:pic>
        <p:pic>
          <p:nvPicPr>
            <p:cNvPr id="22" name="Picture 21" descr="Logo COP3530">
              <a:extLst>
                <a:ext uri="{FF2B5EF4-FFF2-40B4-BE49-F238E27FC236}">
                  <a16:creationId xmlns:a16="http://schemas.microsoft.com/office/drawing/2014/main" id="{17E58237-FE8E-4C0E-A962-8CA4502692E4}"/>
                </a:ext>
              </a:extLst>
            </p:cNvPr>
            <p:cNvPicPr>
              <a:picLocks noChangeAspect="1"/>
            </p:cNvPicPr>
            <p:nvPr/>
          </p:nvPicPr>
          <p:blipFill rotWithShape="1">
            <a:blip r:embed="rId5"/>
            <a:srcRect t="1" b="20587"/>
            <a:stretch/>
          </p:blipFill>
          <p:spPr>
            <a:xfrm>
              <a:off x="11337354" y="6025684"/>
              <a:ext cx="841781" cy="465491"/>
            </a:xfrm>
            <a:prstGeom prst="rect">
              <a:avLst/>
            </a:prstGeom>
          </p:spPr>
        </p:pic>
      </p:grpSp>
    </p:spTree>
    <p:extLst>
      <p:ext uri="{BB962C8B-B14F-4D97-AF65-F5344CB8AC3E}">
        <p14:creationId xmlns:p14="http://schemas.microsoft.com/office/powerpoint/2010/main" val="258658740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a:xfrm>
            <a:off x="771525" y="752474"/>
            <a:ext cx="10515600" cy="4473575"/>
          </a:xfrm>
        </p:spPr>
        <p:txBody>
          <a:bodyPr>
            <a:normAutofit fontScale="90000"/>
          </a:bodyPr>
          <a:lstStyle/>
          <a:p>
            <a:r>
              <a:rPr lang="en-US" dirty="0" err="1">
                <a:solidFill>
                  <a:schemeClr val="bg1"/>
                </a:solidFill>
                <a:latin typeface="Gotham Bold" pitchFamily="50" charset="0"/>
              </a:rPr>
              <a:t>Mentimeter</a:t>
            </a: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br>
              <a:rPr lang="en-US" dirty="0">
                <a:solidFill>
                  <a:schemeClr val="bg1"/>
                </a:solidFill>
                <a:latin typeface="Gotham Bold" pitchFamily="50" charset="0"/>
              </a:rPr>
            </a:br>
            <a:r>
              <a:rPr lang="en-US" dirty="0">
                <a:solidFill>
                  <a:schemeClr val="bg1"/>
                </a:solidFill>
                <a:latin typeface="Gotham Bold" pitchFamily="50" charset="0"/>
              </a:rPr>
              <a:t>         </a:t>
            </a:r>
            <a:br>
              <a:rPr lang="en-US" dirty="0">
                <a:solidFill>
                  <a:schemeClr val="bg1"/>
                </a:solidFill>
                <a:latin typeface="Gotham Bold" pitchFamily="50" charset="0"/>
              </a:rPr>
            </a:br>
            <a:br>
              <a:rPr lang="en-US" dirty="0">
                <a:solidFill>
                  <a:schemeClr val="bg1"/>
                </a:solidFill>
                <a:latin typeface="Gotham Bold" pitchFamily="50" charset="0"/>
              </a:rPr>
            </a:br>
            <a:endParaRPr lang="en-US" dirty="0">
              <a:solidFill>
                <a:schemeClr val="bg1"/>
              </a:solidFill>
              <a:latin typeface="Gotham Bold" pitchFamily="50" charset="0"/>
            </a:endParaRPr>
          </a:p>
        </p:txBody>
      </p:sp>
      <p:pic>
        <p:nvPicPr>
          <p:cNvPr id="6" name="Picture 5">
            <a:extLst>
              <a:ext uri="{FF2B5EF4-FFF2-40B4-BE49-F238E27FC236}">
                <a16:creationId xmlns:a16="http://schemas.microsoft.com/office/drawing/2014/main" id="{9CCB8BB5-5D48-4ABF-9FF9-D28CC7F5D076}"/>
              </a:ext>
            </a:extLst>
          </p:cNvPr>
          <p:cNvPicPr>
            <a:picLocks noChangeAspect="1"/>
          </p:cNvPicPr>
          <p:nvPr/>
        </p:nvPicPr>
        <p:blipFill>
          <a:blip r:embed="rId3"/>
          <a:stretch>
            <a:fillRect/>
          </a:stretch>
        </p:blipFill>
        <p:spPr>
          <a:xfrm>
            <a:off x="3954685" y="1714500"/>
            <a:ext cx="4282629" cy="4752975"/>
          </a:xfrm>
          <a:prstGeom prst="rect">
            <a:avLst/>
          </a:prstGeom>
        </p:spPr>
      </p:pic>
    </p:spTree>
    <p:extLst>
      <p:ext uri="{BB962C8B-B14F-4D97-AF65-F5344CB8AC3E}">
        <p14:creationId xmlns:p14="http://schemas.microsoft.com/office/powerpoint/2010/main" val="311651183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graphicFrame>
        <p:nvGraphicFramePr>
          <p:cNvPr id="3" name="Table 2">
            <a:extLst>
              <a:ext uri="{FF2B5EF4-FFF2-40B4-BE49-F238E27FC236}">
                <a16:creationId xmlns:a16="http://schemas.microsoft.com/office/drawing/2014/main" id="{F23790F6-BCAD-4D3C-85F7-285176E222EC}"/>
              </a:ext>
            </a:extLst>
          </p:cNvPr>
          <p:cNvGraphicFramePr>
            <a:graphicFrameLocks noGrp="1"/>
          </p:cNvGraphicFramePr>
          <p:nvPr>
            <p:extLst>
              <p:ext uri="{D42A27DB-BD31-4B8C-83A1-F6EECF244321}">
                <p14:modId xmlns:p14="http://schemas.microsoft.com/office/powerpoint/2010/main" val="1697501896"/>
              </p:ext>
            </p:extLst>
          </p:nvPr>
        </p:nvGraphicFramePr>
        <p:xfrm>
          <a:off x="1228576" y="2325835"/>
          <a:ext cx="5937708" cy="1828800"/>
        </p:xfrm>
        <a:graphic>
          <a:graphicData uri="http://schemas.openxmlformats.org/drawingml/2006/table">
            <a:tbl>
              <a:tblPr firstRow="1" bandRow="1">
                <a:tableStyleId>{7E9639D4-E3E2-4D34-9284-5A2195B3D0D7}</a:tableStyleId>
              </a:tblPr>
              <a:tblGrid>
                <a:gridCol w="1422860">
                  <a:extLst>
                    <a:ext uri="{9D8B030D-6E8A-4147-A177-3AD203B41FA5}">
                      <a16:colId xmlns:a16="http://schemas.microsoft.com/office/drawing/2014/main" val="803900661"/>
                    </a:ext>
                  </a:extLst>
                </a:gridCol>
                <a:gridCol w="514350">
                  <a:extLst>
                    <a:ext uri="{9D8B030D-6E8A-4147-A177-3AD203B41FA5}">
                      <a16:colId xmlns:a16="http://schemas.microsoft.com/office/drawing/2014/main" val="3887918901"/>
                    </a:ext>
                  </a:extLst>
                </a:gridCol>
                <a:gridCol w="504825">
                  <a:extLst>
                    <a:ext uri="{9D8B030D-6E8A-4147-A177-3AD203B41FA5}">
                      <a16:colId xmlns:a16="http://schemas.microsoft.com/office/drawing/2014/main" val="3052684519"/>
                    </a:ext>
                  </a:extLst>
                </a:gridCol>
                <a:gridCol w="512050">
                  <a:extLst>
                    <a:ext uri="{9D8B030D-6E8A-4147-A177-3AD203B41FA5}">
                      <a16:colId xmlns:a16="http://schemas.microsoft.com/office/drawing/2014/main" val="876678936"/>
                    </a:ext>
                  </a:extLst>
                </a:gridCol>
                <a:gridCol w="624984">
                  <a:extLst>
                    <a:ext uri="{9D8B030D-6E8A-4147-A177-3AD203B41FA5}">
                      <a16:colId xmlns:a16="http://schemas.microsoft.com/office/drawing/2014/main" val="1426050317"/>
                    </a:ext>
                  </a:extLst>
                </a:gridCol>
                <a:gridCol w="637482">
                  <a:extLst>
                    <a:ext uri="{9D8B030D-6E8A-4147-A177-3AD203B41FA5}">
                      <a16:colId xmlns:a16="http://schemas.microsoft.com/office/drawing/2014/main" val="1263421583"/>
                    </a:ext>
                  </a:extLst>
                </a:gridCol>
                <a:gridCol w="581668">
                  <a:extLst>
                    <a:ext uri="{9D8B030D-6E8A-4147-A177-3AD203B41FA5}">
                      <a16:colId xmlns:a16="http://schemas.microsoft.com/office/drawing/2014/main" val="3169951755"/>
                    </a:ext>
                  </a:extLst>
                </a:gridCol>
                <a:gridCol w="609184">
                  <a:extLst>
                    <a:ext uri="{9D8B030D-6E8A-4147-A177-3AD203B41FA5}">
                      <a16:colId xmlns:a16="http://schemas.microsoft.com/office/drawing/2014/main" val="3846403944"/>
                    </a:ext>
                  </a:extLst>
                </a:gridCol>
                <a:gridCol w="530305">
                  <a:extLst>
                    <a:ext uri="{9D8B030D-6E8A-4147-A177-3AD203B41FA5}">
                      <a16:colId xmlns:a16="http://schemas.microsoft.com/office/drawing/2014/main" val="3047035335"/>
                    </a:ext>
                  </a:extLst>
                </a:gridCol>
              </a:tblGrid>
              <a:tr h="280798">
                <a:tc>
                  <a:txBody>
                    <a:bodyPr/>
                    <a:lstStyle/>
                    <a:p>
                      <a:pPr algn="ctr"/>
                      <a:endParaRPr lang="en-US" sz="1400"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82933292"/>
                  </a:ext>
                </a:extLst>
              </a:tr>
              <a:tr h="280798">
                <a:tc>
                  <a:txBody>
                    <a:bodyPr/>
                    <a:lstStyle/>
                    <a:p>
                      <a:pPr algn="ctr"/>
                      <a:r>
                        <a:rPr lang="en-US" sz="1400" dirty="0">
                          <a:solidFill>
                            <a:srgbClr val="EB6E19"/>
                          </a:solidFill>
                          <a:latin typeface="Consolas" panose="020B0609020204030204" pitchFamily="49" charset="0"/>
                        </a:rPr>
                        <a:t>{}</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648573907"/>
                  </a:ext>
                </a:extLst>
              </a:tr>
              <a:tr h="280798">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903427929"/>
                  </a:ext>
                </a:extLst>
              </a:tr>
              <a:tr h="280798">
                <a:tc>
                  <a:txBody>
                    <a:bodyPr/>
                    <a:lstStyle/>
                    <a:p>
                      <a:pPr algn="ctr"/>
                      <a:r>
                        <a:rPr lang="en-US" sz="1400" dirty="0">
                          <a:solidFill>
                            <a:srgbClr val="EB6E19"/>
                          </a:solidFill>
                          <a:latin typeface="Consolas" panose="020B0609020204030204" pitchFamily="49" charset="0"/>
                        </a:rPr>
                        <a:t>{1, 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94677346"/>
                  </a:ext>
                </a:extLst>
              </a:tr>
              <a:tr h="280798">
                <a:tc>
                  <a:txBody>
                    <a:bodyPr/>
                    <a:lstStyle/>
                    <a:p>
                      <a:pPr algn="ctr"/>
                      <a:r>
                        <a:rPr lang="en-US" sz="1400" dirty="0">
                          <a:solidFill>
                            <a:srgbClr val="EB6E19"/>
                          </a:solidFill>
                          <a:latin typeface="Consolas" panose="020B0609020204030204" pitchFamily="49" charset="0"/>
                        </a:rPr>
                        <a:t>{1, 2, 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98991721"/>
                  </a:ext>
                </a:extLst>
              </a:tr>
              <a:tr h="280798">
                <a:tc>
                  <a:txBody>
                    <a:bodyPr/>
                    <a:lstStyle/>
                    <a:p>
                      <a:pPr algn="ctr"/>
                      <a:r>
                        <a:rPr lang="en-US" sz="1400" dirty="0">
                          <a:solidFill>
                            <a:srgbClr val="EB6E19"/>
                          </a:solidFill>
                          <a:latin typeface="Consolas" panose="020B0609020204030204" pitchFamily="49" charset="0"/>
                        </a:rPr>
                        <a:t>{1, 2, 3, 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endParaRPr lang="en-US" sz="1400" dirty="0">
                        <a:solidFill>
                          <a:schemeClr val="bg1"/>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52234132"/>
                  </a:ext>
                </a:extLst>
              </a:tr>
            </a:tbl>
          </a:graphicData>
        </a:graphic>
      </p:graphicFrame>
      <p:graphicFrame>
        <p:nvGraphicFramePr>
          <p:cNvPr id="4" name="Table 3">
            <a:extLst>
              <a:ext uri="{FF2B5EF4-FFF2-40B4-BE49-F238E27FC236}">
                <a16:creationId xmlns:a16="http://schemas.microsoft.com/office/drawing/2014/main" id="{49D49223-9093-49F1-B684-743AB9EB8480}"/>
              </a:ext>
            </a:extLst>
          </p:cNvPr>
          <p:cNvGraphicFramePr>
            <a:graphicFrameLocks noGrp="1"/>
          </p:cNvGraphicFramePr>
          <p:nvPr>
            <p:extLst>
              <p:ext uri="{D42A27DB-BD31-4B8C-83A1-F6EECF244321}">
                <p14:modId xmlns:p14="http://schemas.microsoft.com/office/powerpoint/2010/main" val="1539679420"/>
              </p:ext>
            </p:extLst>
          </p:nvPr>
        </p:nvGraphicFramePr>
        <p:xfrm>
          <a:off x="7994571" y="3240235"/>
          <a:ext cx="2035362" cy="1828800"/>
        </p:xfrm>
        <a:graphic>
          <a:graphicData uri="http://schemas.openxmlformats.org/drawingml/2006/table">
            <a:tbl>
              <a:tblPr firstRow="1" bandRow="1">
                <a:tableStyleId>{5940675A-B579-460E-94D1-54222C63F5DA}</a:tableStyleId>
              </a:tblPr>
              <a:tblGrid>
                <a:gridCol w="678454">
                  <a:extLst>
                    <a:ext uri="{9D8B030D-6E8A-4147-A177-3AD203B41FA5}">
                      <a16:colId xmlns:a16="http://schemas.microsoft.com/office/drawing/2014/main" val="3538153436"/>
                    </a:ext>
                  </a:extLst>
                </a:gridCol>
                <a:gridCol w="678454">
                  <a:extLst>
                    <a:ext uri="{9D8B030D-6E8A-4147-A177-3AD203B41FA5}">
                      <a16:colId xmlns:a16="http://schemas.microsoft.com/office/drawing/2014/main" val="1916723805"/>
                    </a:ext>
                  </a:extLst>
                </a:gridCol>
                <a:gridCol w="678454">
                  <a:extLst>
                    <a:ext uri="{9D8B030D-6E8A-4147-A177-3AD203B41FA5}">
                      <a16:colId xmlns:a16="http://schemas.microsoft.com/office/drawing/2014/main" val="4043399783"/>
                    </a:ext>
                  </a:extLst>
                </a:gridCol>
              </a:tblGrid>
              <a:tr h="295511">
                <a:tc>
                  <a:txBody>
                    <a:bodyPr/>
                    <a:lstStyle/>
                    <a:p>
                      <a:pPr algn="r"/>
                      <a:endParaRPr lang="en-US" sz="500" dirty="0">
                        <a:latin typeface="Consolas" panose="020B0609020204030204" pitchFamily="49" charset="0"/>
                      </a:endParaRP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aseline="0" dirty="0">
                          <a:solidFill>
                            <a:srgbClr val="EB6E19"/>
                          </a:solidFill>
                          <a:latin typeface="Consolas" panose="020B0609020204030204" pitchFamily="49" charset="0"/>
                        </a:rPr>
                        <a:t>v</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baseline="0" dirty="0">
                          <a:solidFill>
                            <a:srgbClr val="EB6E19"/>
                          </a:solidFill>
                          <a:latin typeface="Consolas" panose="020B0609020204030204" pitchFamily="49" charset="0"/>
                        </a:rPr>
                        <a:t>w</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49426194"/>
                  </a:ext>
                </a:extLst>
              </a:tr>
              <a:tr h="295511">
                <a:tc>
                  <a:txBody>
                    <a:bodyPr/>
                    <a:lstStyle/>
                    <a:p>
                      <a:pPr algn="r"/>
                      <a:r>
                        <a:rPr lang="en-US" sz="800" dirty="0">
                          <a:solidFill>
                            <a:srgbClr val="EB6E19"/>
                          </a:solidFill>
                          <a:latin typeface="Consolas" panose="020B0609020204030204" pitchFamily="49" charset="0"/>
                        </a:rPr>
                        <a:t>1</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06619342"/>
                  </a:ext>
                </a:extLst>
              </a:tr>
              <a:tr h="295511">
                <a:tc>
                  <a:txBody>
                    <a:bodyPr/>
                    <a:lstStyle/>
                    <a:p>
                      <a:pPr algn="r"/>
                      <a:r>
                        <a:rPr lang="en-US" sz="800" dirty="0">
                          <a:solidFill>
                            <a:srgbClr val="EB6E19"/>
                          </a:solidFill>
                          <a:latin typeface="Consolas" panose="020B0609020204030204" pitchFamily="49" charset="0"/>
                        </a:rPr>
                        <a:t>2</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704488613"/>
                  </a:ext>
                </a:extLst>
              </a:tr>
              <a:tr h="295511">
                <a:tc>
                  <a:txBody>
                    <a:bodyPr/>
                    <a:lstStyle/>
                    <a:p>
                      <a:pPr algn="r"/>
                      <a:r>
                        <a:rPr lang="en-US" sz="800" dirty="0">
                          <a:solidFill>
                            <a:srgbClr val="EB6E19"/>
                          </a:solidFill>
                          <a:latin typeface="Consolas" panose="020B0609020204030204" pitchFamily="49" charset="0"/>
                        </a:rPr>
                        <a:t>3</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18270881"/>
                  </a:ext>
                </a:extLst>
              </a:tr>
              <a:tr h="295511">
                <a:tc>
                  <a:txBody>
                    <a:bodyPr/>
                    <a:lstStyle/>
                    <a:p>
                      <a:pPr algn="r"/>
                      <a:r>
                        <a:rPr lang="en-US" sz="800" dirty="0">
                          <a:solidFill>
                            <a:srgbClr val="EB6E19"/>
                          </a:solidFill>
                          <a:latin typeface="Consolas" panose="020B0609020204030204" pitchFamily="49" charset="0"/>
                        </a:rPr>
                        <a:t>4</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29957879"/>
                  </a:ext>
                </a:extLst>
              </a:tr>
            </a:tbl>
          </a:graphicData>
        </a:graphic>
      </p:graphicFrame>
      <p:sp>
        <p:nvSpPr>
          <p:cNvPr id="5" name="TextBox 4">
            <a:extLst>
              <a:ext uri="{FF2B5EF4-FFF2-40B4-BE49-F238E27FC236}">
                <a16:creationId xmlns:a16="http://schemas.microsoft.com/office/drawing/2014/main" id="{BBF4A73F-C84E-4A24-9889-72BCBB659A57}"/>
              </a:ext>
            </a:extLst>
          </p:cNvPr>
          <p:cNvSpPr txBox="1"/>
          <p:nvPr/>
        </p:nvSpPr>
        <p:spPr>
          <a:xfrm>
            <a:off x="1228576" y="4789782"/>
            <a:ext cx="6143861" cy="1569660"/>
          </a:xfrm>
          <a:prstGeom prst="rect">
            <a:avLst/>
          </a:prstGeom>
          <a:solidFill>
            <a:schemeClr val="bg1">
              <a:lumMod val="65000"/>
            </a:schemeClr>
          </a:solidFill>
        </p:spPr>
        <p:txBody>
          <a:bodyPr wrap="square" rtlCol="0">
            <a:spAutoFit/>
          </a:bodyPr>
          <a:lstStyle/>
          <a:p>
            <a:r>
              <a:rPr lang="en-US" sz="1600" i="1" dirty="0">
                <a:latin typeface="Times New Roman" panose="02020603050405020304" pitchFamily="18" charset="0"/>
                <a:cs typeface="Times New Roman" panose="02020603050405020304" pitchFamily="18" charset="0"/>
              </a:rPr>
              <a:t>OPT(</a:t>
            </a:r>
            <a:r>
              <a:rPr lang="en-US" sz="1600" i="1"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W) = </a:t>
            </a:r>
            <a:r>
              <a:rPr lang="en-US" sz="9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max{</a:t>
            </a:r>
            <a:r>
              <a:rPr lang="en-US" sz="1600" i="1" dirty="0">
                <a:latin typeface="Times New Roman" panose="02020603050405020304" pitchFamily="18" charset="0"/>
                <a:cs typeface="Times New Roman" panose="02020603050405020304" pitchFamily="18" charset="0"/>
              </a:rPr>
              <a:t>OPT(i-1, w), v</a:t>
            </a:r>
            <a:r>
              <a:rPr lang="en-US" sz="1600" i="1" baseline="-25000" dirty="0">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 OPT(i-1, W-</a:t>
            </a:r>
            <a:r>
              <a:rPr lang="en-US" sz="1600" i="1" dirty="0" err="1">
                <a:latin typeface="Times New Roman" panose="02020603050405020304" pitchFamily="18" charset="0"/>
                <a:cs typeface="Times New Roman" panose="02020603050405020304" pitchFamily="18" charset="0"/>
              </a:rPr>
              <a:t>w</a:t>
            </a:r>
            <a:r>
              <a:rPr lang="en-US" sz="1600" i="1" baseline="-25000"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otherwise</a:t>
            </a:r>
          </a:p>
        </p:txBody>
      </p:sp>
      <p:sp>
        <p:nvSpPr>
          <p:cNvPr id="6" name="TextBox 5">
            <a:extLst>
              <a:ext uri="{FF2B5EF4-FFF2-40B4-BE49-F238E27FC236}">
                <a16:creationId xmlns:a16="http://schemas.microsoft.com/office/drawing/2014/main" id="{BC5AC0A4-931D-4066-B400-1D6B53021FAA}"/>
              </a:ext>
            </a:extLst>
          </p:cNvPr>
          <p:cNvSpPr txBox="1"/>
          <p:nvPr/>
        </p:nvSpPr>
        <p:spPr>
          <a:xfrm>
            <a:off x="2813794" y="5282224"/>
            <a:ext cx="4434227" cy="584775"/>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OPT(i-1, w)                                               </a:t>
            </a:r>
            <a:r>
              <a:rPr lang="en-US" sz="1600" dirty="0">
                <a:latin typeface="Times New Roman" panose="02020603050405020304" pitchFamily="18" charset="0"/>
                <a:cs typeface="Times New Roman" panose="02020603050405020304" pitchFamily="18" charset="0"/>
              </a:rPr>
              <a:t>if w</a:t>
            </a:r>
            <a:r>
              <a:rPr lang="en-US" sz="1600" baseline="-250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&gt; W</a:t>
            </a:r>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1445873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err="1">
                <a:solidFill>
                  <a:schemeClr val="bg1"/>
                </a:solidFill>
                <a:latin typeface="Gotham Bold" pitchFamily="50" charset="0"/>
              </a:rPr>
              <a:t>Mentimeter</a:t>
            </a:r>
            <a:endParaRPr lang="en-US" dirty="0">
              <a:solidFill>
                <a:schemeClr val="bg1"/>
              </a:solidFill>
              <a:latin typeface="Gotham Bold" pitchFamily="50" charset="0"/>
            </a:endParaRPr>
          </a:p>
        </p:txBody>
      </p:sp>
      <p:graphicFrame>
        <p:nvGraphicFramePr>
          <p:cNvPr id="3" name="Table 2">
            <a:extLst>
              <a:ext uri="{FF2B5EF4-FFF2-40B4-BE49-F238E27FC236}">
                <a16:creationId xmlns:a16="http://schemas.microsoft.com/office/drawing/2014/main" id="{F23790F6-BCAD-4D3C-85F7-285176E222EC}"/>
              </a:ext>
            </a:extLst>
          </p:cNvPr>
          <p:cNvGraphicFramePr>
            <a:graphicFrameLocks noGrp="1"/>
          </p:cNvGraphicFramePr>
          <p:nvPr>
            <p:extLst>
              <p:ext uri="{D42A27DB-BD31-4B8C-83A1-F6EECF244321}">
                <p14:modId xmlns:p14="http://schemas.microsoft.com/office/powerpoint/2010/main" val="3277201314"/>
              </p:ext>
            </p:extLst>
          </p:nvPr>
        </p:nvGraphicFramePr>
        <p:xfrm>
          <a:off x="1228576" y="2325835"/>
          <a:ext cx="5937708" cy="1828800"/>
        </p:xfrm>
        <a:graphic>
          <a:graphicData uri="http://schemas.openxmlformats.org/drawingml/2006/table">
            <a:tbl>
              <a:tblPr firstRow="1" bandRow="1">
                <a:tableStyleId>{7E9639D4-E3E2-4D34-9284-5A2195B3D0D7}</a:tableStyleId>
              </a:tblPr>
              <a:tblGrid>
                <a:gridCol w="1422860">
                  <a:extLst>
                    <a:ext uri="{9D8B030D-6E8A-4147-A177-3AD203B41FA5}">
                      <a16:colId xmlns:a16="http://schemas.microsoft.com/office/drawing/2014/main" val="803900661"/>
                    </a:ext>
                  </a:extLst>
                </a:gridCol>
                <a:gridCol w="514350">
                  <a:extLst>
                    <a:ext uri="{9D8B030D-6E8A-4147-A177-3AD203B41FA5}">
                      <a16:colId xmlns:a16="http://schemas.microsoft.com/office/drawing/2014/main" val="3887918901"/>
                    </a:ext>
                  </a:extLst>
                </a:gridCol>
                <a:gridCol w="504825">
                  <a:extLst>
                    <a:ext uri="{9D8B030D-6E8A-4147-A177-3AD203B41FA5}">
                      <a16:colId xmlns:a16="http://schemas.microsoft.com/office/drawing/2014/main" val="3052684519"/>
                    </a:ext>
                  </a:extLst>
                </a:gridCol>
                <a:gridCol w="512050">
                  <a:extLst>
                    <a:ext uri="{9D8B030D-6E8A-4147-A177-3AD203B41FA5}">
                      <a16:colId xmlns:a16="http://schemas.microsoft.com/office/drawing/2014/main" val="876678936"/>
                    </a:ext>
                  </a:extLst>
                </a:gridCol>
                <a:gridCol w="624984">
                  <a:extLst>
                    <a:ext uri="{9D8B030D-6E8A-4147-A177-3AD203B41FA5}">
                      <a16:colId xmlns:a16="http://schemas.microsoft.com/office/drawing/2014/main" val="1426050317"/>
                    </a:ext>
                  </a:extLst>
                </a:gridCol>
                <a:gridCol w="637482">
                  <a:extLst>
                    <a:ext uri="{9D8B030D-6E8A-4147-A177-3AD203B41FA5}">
                      <a16:colId xmlns:a16="http://schemas.microsoft.com/office/drawing/2014/main" val="1263421583"/>
                    </a:ext>
                  </a:extLst>
                </a:gridCol>
                <a:gridCol w="581668">
                  <a:extLst>
                    <a:ext uri="{9D8B030D-6E8A-4147-A177-3AD203B41FA5}">
                      <a16:colId xmlns:a16="http://schemas.microsoft.com/office/drawing/2014/main" val="3169951755"/>
                    </a:ext>
                  </a:extLst>
                </a:gridCol>
                <a:gridCol w="609184">
                  <a:extLst>
                    <a:ext uri="{9D8B030D-6E8A-4147-A177-3AD203B41FA5}">
                      <a16:colId xmlns:a16="http://schemas.microsoft.com/office/drawing/2014/main" val="3846403944"/>
                    </a:ext>
                  </a:extLst>
                </a:gridCol>
                <a:gridCol w="530305">
                  <a:extLst>
                    <a:ext uri="{9D8B030D-6E8A-4147-A177-3AD203B41FA5}">
                      <a16:colId xmlns:a16="http://schemas.microsoft.com/office/drawing/2014/main" val="3047035335"/>
                    </a:ext>
                  </a:extLst>
                </a:gridCol>
              </a:tblGrid>
              <a:tr h="280798">
                <a:tc>
                  <a:txBody>
                    <a:bodyPr/>
                    <a:lstStyle/>
                    <a:p>
                      <a:pPr algn="ctr"/>
                      <a:endParaRPr lang="en-US" sz="1400"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rgbClr val="EB6E19"/>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82933292"/>
                  </a:ext>
                </a:extLst>
              </a:tr>
              <a:tr h="280798">
                <a:tc>
                  <a:txBody>
                    <a:bodyPr/>
                    <a:lstStyle/>
                    <a:p>
                      <a:pPr algn="ctr"/>
                      <a:r>
                        <a:rPr lang="en-US" sz="1400" dirty="0">
                          <a:solidFill>
                            <a:srgbClr val="EB6E19"/>
                          </a:solidFill>
                          <a:latin typeface="Consolas" panose="020B0609020204030204" pitchFamily="49" charset="0"/>
                        </a:rPr>
                        <a:t>{}</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648573907"/>
                  </a:ext>
                </a:extLst>
              </a:tr>
              <a:tr h="280798">
                <a:tc>
                  <a:txBody>
                    <a:bodyPr/>
                    <a:lstStyle/>
                    <a:p>
                      <a:pPr algn="ctr"/>
                      <a:r>
                        <a:rPr lang="en-US" sz="1400" dirty="0">
                          <a:solidFill>
                            <a:srgbClr val="EB6E19"/>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903427929"/>
                  </a:ext>
                </a:extLst>
              </a:tr>
              <a:tr h="280798">
                <a:tc>
                  <a:txBody>
                    <a:bodyPr/>
                    <a:lstStyle/>
                    <a:p>
                      <a:pPr algn="ctr"/>
                      <a:r>
                        <a:rPr lang="en-US" sz="1400" dirty="0">
                          <a:solidFill>
                            <a:srgbClr val="EB6E19"/>
                          </a:solidFill>
                          <a:latin typeface="Consolas" panose="020B0609020204030204" pitchFamily="49" charset="0"/>
                        </a:rPr>
                        <a:t>{1, 2}</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594677346"/>
                  </a:ext>
                </a:extLst>
              </a:tr>
              <a:tr h="280798">
                <a:tc>
                  <a:txBody>
                    <a:bodyPr/>
                    <a:lstStyle/>
                    <a:p>
                      <a:pPr algn="ctr"/>
                      <a:r>
                        <a:rPr lang="en-US" sz="1400" dirty="0">
                          <a:solidFill>
                            <a:srgbClr val="EB6E19"/>
                          </a:solidFill>
                          <a:latin typeface="Consolas" panose="020B0609020204030204" pitchFamily="49" charset="0"/>
                        </a:rPr>
                        <a:t>{1, 2, 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98991721"/>
                  </a:ext>
                </a:extLst>
              </a:tr>
              <a:tr h="280798">
                <a:tc>
                  <a:txBody>
                    <a:bodyPr/>
                    <a:lstStyle/>
                    <a:p>
                      <a:pPr algn="ctr"/>
                      <a:r>
                        <a:rPr lang="en-US" sz="1400" dirty="0">
                          <a:solidFill>
                            <a:srgbClr val="EB6E19"/>
                          </a:solidFill>
                          <a:latin typeface="Consolas" panose="020B0609020204030204" pitchFamily="49" charset="0"/>
                        </a:rPr>
                        <a:t>{1, 2, 3, 4}</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9</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sz="1400" dirty="0">
                          <a:solidFill>
                            <a:schemeClr val="bg1"/>
                          </a:solidFill>
                          <a:latin typeface="Consolas" panose="020B0609020204030204" pitchFamily="49" charset="0"/>
                        </a:rPr>
                        <a:t>31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652234132"/>
                  </a:ext>
                </a:extLst>
              </a:tr>
            </a:tbl>
          </a:graphicData>
        </a:graphic>
      </p:graphicFrame>
      <p:graphicFrame>
        <p:nvGraphicFramePr>
          <p:cNvPr id="4" name="Table 3">
            <a:extLst>
              <a:ext uri="{FF2B5EF4-FFF2-40B4-BE49-F238E27FC236}">
                <a16:creationId xmlns:a16="http://schemas.microsoft.com/office/drawing/2014/main" id="{49D49223-9093-49F1-B684-743AB9EB8480}"/>
              </a:ext>
            </a:extLst>
          </p:cNvPr>
          <p:cNvGraphicFramePr>
            <a:graphicFrameLocks noGrp="1"/>
          </p:cNvGraphicFramePr>
          <p:nvPr/>
        </p:nvGraphicFramePr>
        <p:xfrm>
          <a:off x="7994571" y="3240235"/>
          <a:ext cx="2035362" cy="1828800"/>
        </p:xfrm>
        <a:graphic>
          <a:graphicData uri="http://schemas.openxmlformats.org/drawingml/2006/table">
            <a:tbl>
              <a:tblPr firstRow="1" bandRow="1">
                <a:tableStyleId>{5940675A-B579-460E-94D1-54222C63F5DA}</a:tableStyleId>
              </a:tblPr>
              <a:tblGrid>
                <a:gridCol w="678454">
                  <a:extLst>
                    <a:ext uri="{9D8B030D-6E8A-4147-A177-3AD203B41FA5}">
                      <a16:colId xmlns:a16="http://schemas.microsoft.com/office/drawing/2014/main" val="3538153436"/>
                    </a:ext>
                  </a:extLst>
                </a:gridCol>
                <a:gridCol w="678454">
                  <a:extLst>
                    <a:ext uri="{9D8B030D-6E8A-4147-A177-3AD203B41FA5}">
                      <a16:colId xmlns:a16="http://schemas.microsoft.com/office/drawing/2014/main" val="1916723805"/>
                    </a:ext>
                  </a:extLst>
                </a:gridCol>
                <a:gridCol w="678454">
                  <a:extLst>
                    <a:ext uri="{9D8B030D-6E8A-4147-A177-3AD203B41FA5}">
                      <a16:colId xmlns:a16="http://schemas.microsoft.com/office/drawing/2014/main" val="4043399783"/>
                    </a:ext>
                  </a:extLst>
                </a:gridCol>
              </a:tblGrid>
              <a:tr h="295511">
                <a:tc>
                  <a:txBody>
                    <a:bodyPr/>
                    <a:lstStyle/>
                    <a:p>
                      <a:pPr algn="r"/>
                      <a:endParaRPr lang="en-US" sz="500" dirty="0">
                        <a:latin typeface="Consolas" panose="020B0609020204030204" pitchFamily="49" charset="0"/>
                      </a:endParaRP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baseline="0" dirty="0">
                          <a:solidFill>
                            <a:srgbClr val="EB6E19"/>
                          </a:solidFill>
                          <a:latin typeface="Consolas" panose="020B0609020204030204" pitchFamily="49" charset="0"/>
                        </a:rPr>
                        <a:t>v</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baseline="0" dirty="0">
                          <a:solidFill>
                            <a:srgbClr val="EB6E19"/>
                          </a:solidFill>
                          <a:latin typeface="Consolas" panose="020B0609020204030204" pitchFamily="49" charset="0"/>
                        </a:rPr>
                        <a:t>w</a:t>
                      </a:r>
                      <a:r>
                        <a:rPr lang="en-US" baseline="-25000" dirty="0">
                          <a:solidFill>
                            <a:srgbClr val="EB6E19"/>
                          </a:solidFill>
                          <a:latin typeface="Consolas" panose="020B0609020204030204" pitchFamily="49" charset="0"/>
                        </a:rPr>
                        <a:t>i</a:t>
                      </a:r>
                      <a:endParaRPr lang="en-US" dirty="0">
                        <a:solidFill>
                          <a:srgbClr val="EB6E19"/>
                        </a:solidFill>
                        <a:latin typeface="Consolas" panose="020B0609020204030204" pitchFamily="49" charset="0"/>
                      </a:endParaRP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2449426194"/>
                  </a:ext>
                </a:extLst>
              </a:tr>
              <a:tr h="295511">
                <a:tc>
                  <a:txBody>
                    <a:bodyPr/>
                    <a:lstStyle/>
                    <a:p>
                      <a:pPr algn="r"/>
                      <a:r>
                        <a:rPr lang="en-US" sz="800" dirty="0">
                          <a:solidFill>
                            <a:srgbClr val="EB6E19"/>
                          </a:solidFill>
                          <a:latin typeface="Consolas" panose="020B0609020204030204" pitchFamily="49" charset="0"/>
                        </a:rPr>
                        <a:t>1</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1</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006619342"/>
                  </a:ext>
                </a:extLst>
              </a:tr>
              <a:tr h="295511">
                <a:tc>
                  <a:txBody>
                    <a:bodyPr/>
                    <a:lstStyle/>
                    <a:p>
                      <a:pPr algn="r"/>
                      <a:r>
                        <a:rPr lang="en-US" sz="800" dirty="0">
                          <a:solidFill>
                            <a:srgbClr val="EB6E19"/>
                          </a:solidFill>
                          <a:latin typeface="Consolas" panose="020B0609020204030204" pitchFamily="49" charset="0"/>
                        </a:rPr>
                        <a:t>2</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6</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3</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704488613"/>
                  </a:ext>
                </a:extLst>
              </a:tr>
              <a:tr h="295511">
                <a:tc>
                  <a:txBody>
                    <a:bodyPr/>
                    <a:lstStyle/>
                    <a:p>
                      <a:pPr algn="r"/>
                      <a:r>
                        <a:rPr lang="en-US" sz="800" dirty="0">
                          <a:solidFill>
                            <a:srgbClr val="EB6E19"/>
                          </a:solidFill>
                          <a:latin typeface="Consolas" panose="020B0609020204030204" pitchFamily="49" charset="0"/>
                        </a:rPr>
                        <a:t>3</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28</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5</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318270881"/>
                  </a:ext>
                </a:extLst>
              </a:tr>
              <a:tr h="295511">
                <a:tc>
                  <a:txBody>
                    <a:bodyPr/>
                    <a:lstStyle/>
                    <a:p>
                      <a:pPr algn="r"/>
                      <a:r>
                        <a:rPr lang="en-US" sz="800" dirty="0">
                          <a:solidFill>
                            <a:srgbClr val="EB6E19"/>
                          </a:solidFill>
                          <a:latin typeface="Consolas" panose="020B0609020204030204" pitchFamily="49" charset="0"/>
                        </a:rPr>
                        <a:t>4</a:t>
                      </a:r>
                    </a:p>
                  </a:txBody>
                  <a:tcPr>
                    <a:lnL w="6350" cap="flat" cmpd="sng" algn="ctr">
                      <a:no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noFill/>
                      <a:prstDash val="solid"/>
                      <a:round/>
                      <a:headEnd type="none" w="med" len="med"/>
                      <a:tailEnd type="none" w="med" len="med"/>
                    </a:lnT>
                    <a:lnB w="6350" cap="flat" cmpd="sng" algn="ctr">
                      <a:no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dirty="0">
                          <a:solidFill>
                            <a:schemeClr val="bg1"/>
                          </a:solidFill>
                          <a:latin typeface="Consolas" panose="020B0609020204030204" pitchFamily="49" charset="0"/>
                        </a:rPr>
                        <a:t>30</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tc>
                  <a:txBody>
                    <a:bodyPr/>
                    <a:lstStyle/>
                    <a:p>
                      <a:pPr algn="ctr"/>
                      <a:r>
                        <a:rPr lang="en-US" dirty="0">
                          <a:solidFill>
                            <a:schemeClr val="bg1"/>
                          </a:solidFill>
                          <a:latin typeface="Consolas" panose="020B0609020204030204" pitchFamily="49" charset="0"/>
                        </a:rPr>
                        <a:t>7</a:t>
                      </a:r>
                    </a:p>
                  </a:txBody>
                  <a:tcPr>
                    <a:lnL w="6350" cap="flat" cmpd="sng" algn="ctr">
                      <a:solidFill>
                        <a:schemeClr val="bg2">
                          <a:lumMod val="50000"/>
                        </a:schemeClr>
                      </a:solidFill>
                      <a:prstDash val="solid"/>
                      <a:round/>
                      <a:headEnd type="none" w="med" len="med"/>
                      <a:tailEnd type="none" w="med" len="med"/>
                    </a:lnL>
                    <a:lnR w="6350" cap="flat" cmpd="sng" algn="ctr">
                      <a:solidFill>
                        <a:schemeClr val="bg2">
                          <a:lumMod val="50000"/>
                        </a:schemeClr>
                      </a:solidFill>
                      <a:prstDash val="solid"/>
                      <a:round/>
                      <a:headEnd type="none" w="med" len="med"/>
                      <a:tailEnd type="none" w="med" len="med"/>
                    </a:lnR>
                    <a:lnT w="6350" cap="flat" cmpd="sng" algn="ctr">
                      <a:solidFill>
                        <a:schemeClr val="bg2">
                          <a:lumMod val="50000"/>
                        </a:schemeClr>
                      </a:solidFill>
                      <a:prstDash val="solid"/>
                      <a:round/>
                      <a:headEnd type="none" w="med" len="med"/>
                      <a:tailEnd type="none" w="med" len="med"/>
                    </a:lnT>
                    <a:lnB w="6350" cap="flat" cmpd="sng" algn="ctr">
                      <a:solidFill>
                        <a:schemeClr val="bg2">
                          <a:lumMod val="50000"/>
                        </a:schemeClr>
                      </a:solidFill>
                      <a:prstDash val="solid"/>
                      <a:round/>
                      <a:headEnd type="none" w="med" len="med"/>
                      <a:tailEnd type="none" w="med" len="med"/>
                    </a:lnB>
                  </a:tcPr>
                </a:tc>
                <a:extLst>
                  <a:ext uri="{0D108BD9-81ED-4DB2-BD59-A6C34878D82A}">
                    <a16:rowId xmlns:a16="http://schemas.microsoft.com/office/drawing/2014/main" val="1229957879"/>
                  </a:ext>
                </a:extLst>
              </a:tr>
            </a:tbl>
          </a:graphicData>
        </a:graphic>
      </p:graphicFrame>
      <p:sp>
        <p:nvSpPr>
          <p:cNvPr id="5" name="TextBox 4">
            <a:extLst>
              <a:ext uri="{FF2B5EF4-FFF2-40B4-BE49-F238E27FC236}">
                <a16:creationId xmlns:a16="http://schemas.microsoft.com/office/drawing/2014/main" id="{BBF4A73F-C84E-4A24-9889-72BCBB659A57}"/>
              </a:ext>
            </a:extLst>
          </p:cNvPr>
          <p:cNvSpPr txBox="1"/>
          <p:nvPr/>
        </p:nvSpPr>
        <p:spPr>
          <a:xfrm>
            <a:off x="1228576" y="4789782"/>
            <a:ext cx="6143861" cy="1569660"/>
          </a:xfrm>
          <a:prstGeom prst="rect">
            <a:avLst/>
          </a:prstGeom>
          <a:solidFill>
            <a:schemeClr val="bg1">
              <a:lumMod val="65000"/>
            </a:schemeClr>
          </a:solidFill>
        </p:spPr>
        <p:txBody>
          <a:bodyPr wrap="square" rtlCol="0">
            <a:spAutoFit/>
          </a:bodyPr>
          <a:lstStyle/>
          <a:p>
            <a:r>
              <a:rPr lang="en-US" sz="1600" i="1" dirty="0">
                <a:latin typeface="Times New Roman" panose="02020603050405020304" pitchFamily="18" charset="0"/>
                <a:cs typeface="Times New Roman" panose="02020603050405020304" pitchFamily="18" charset="0"/>
              </a:rPr>
              <a:t>OPT(</a:t>
            </a:r>
            <a:r>
              <a:rPr lang="en-US" sz="1600" i="1"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W) = </a:t>
            </a:r>
            <a:r>
              <a:rPr lang="en-US" sz="9600" dirty="0">
                <a:latin typeface="Times New Roman" panose="02020603050405020304" pitchFamily="18" charset="0"/>
                <a:cs typeface="Times New Roman" panose="02020603050405020304" pitchFamily="18" charset="0"/>
              </a:rPr>
              <a:t>{</a:t>
            </a:r>
            <a:r>
              <a:rPr lang="en-US" sz="1600" dirty="0">
                <a:latin typeface="Times New Roman" panose="02020603050405020304" pitchFamily="18" charset="0"/>
                <a:cs typeface="Times New Roman" panose="02020603050405020304" pitchFamily="18" charset="0"/>
              </a:rPr>
              <a:t>max{</a:t>
            </a:r>
            <a:r>
              <a:rPr lang="en-US" sz="1600" i="1" dirty="0">
                <a:latin typeface="Times New Roman" panose="02020603050405020304" pitchFamily="18" charset="0"/>
                <a:cs typeface="Times New Roman" panose="02020603050405020304" pitchFamily="18" charset="0"/>
              </a:rPr>
              <a:t>OPT(i-1, w), v</a:t>
            </a:r>
            <a:r>
              <a:rPr lang="en-US" sz="1600" i="1" baseline="-25000" dirty="0">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 OPT(i-1, W-</a:t>
            </a:r>
            <a:r>
              <a:rPr lang="en-US" sz="1600" i="1" dirty="0" err="1">
                <a:latin typeface="Times New Roman" panose="02020603050405020304" pitchFamily="18" charset="0"/>
                <a:cs typeface="Times New Roman" panose="02020603050405020304" pitchFamily="18" charset="0"/>
              </a:rPr>
              <a:t>w</a:t>
            </a:r>
            <a:r>
              <a:rPr lang="en-US" sz="1600" i="1" baseline="-25000" dirty="0" err="1">
                <a:latin typeface="Times New Roman" panose="02020603050405020304" pitchFamily="18" charset="0"/>
                <a:cs typeface="Times New Roman" panose="02020603050405020304" pitchFamily="18" charset="0"/>
              </a:rPr>
              <a:t>i</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 otherwise</a:t>
            </a:r>
          </a:p>
        </p:txBody>
      </p:sp>
      <p:sp>
        <p:nvSpPr>
          <p:cNvPr id="6" name="TextBox 5">
            <a:extLst>
              <a:ext uri="{FF2B5EF4-FFF2-40B4-BE49-F238E27FC236}">
                <a16:creationId xmlns:a16="http://schemas.microsoft.com/office/drawing/2014/main" id="{BC5AC0A4-931D-4066-B400-1D6B53021FAA}"/>
              </a:ext>
            </a:extLst>
          </p:cNvPr>
          <p:cNvSpPr txBox="1"/>
          <p:nvPr/>
        </p:nvSpPr>
        <p:spPr>
          <a:xfrm>
            <a:off x="2813794" y="5282224"/>
            <a:ext cx="4434227" cy="584775"/>
          </a:xfrm>
          <a:prstGeom prst="rect">
            <a:avLst/>
          </a:prstGeom>
          <a:noFill/>
        </p:spPr>
        <p:txBody>
          <a:bodyPr wrap="none" rtlCol="0">
            <a:spAutoFit/>
          </a:bodyPr>
          <a:lstStyle/>
          <a:p>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r>
              <a:rPr lang="en-US" sz="1600" dirty="0">
                <a:latin typeface="Times New Roman" panose="02020603050405020304" pitchFamily="18" charset="0"/>
                <a:cs typeface="Times New Roman" panose="02020603050405020304" pitchFamily="18" charset="0"/>
              </a:rPr>
              <a:t>if </a:t>
            </a:r>
            <a:r>
              <a:rPr lang="en-US" sz="1600" dirty="0" err="1">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=0</a:t>
            </a:r>
            <a:r>
              <a:rPr lang="en-US" sz="1600" i="1" dirty="0">
                <a:latin typeface="Times New Roman" panose="02020603050405020304" pitchFamily="18" charset="0"/>
                <a:cs typeface="Times New Roman" panose="02020603050405020304" pitchFamily="18" charset="0"/>
              </a:rPr>
              <a:t>      </a:t>
            </a:r>
            <a:endParaRPr lang="en-US" sz="1600" dirty="0">
              <a:latin typeface="Times New Roman" panose="02020603050405020304" pitchFamily="18" charset="0"/>
              <a:cs typeface="Times New Roman" panose="02020603050405020304" pitchFamily="18" charset="0"/>
            </a:endParaRPr>
          </a:p>
          <a:p>
            <a:r>
              <a:rPr lang="en-US" sz="1600" i="1" dirty="0">
                <a:latin typeface="Times New Roman" panose="02020603050405020304" pitchFamily="18" charset="0"/>
                <a:cs typeface="Times New Roman" panose="02020603050405020304" pitchFamily="18" charset="0"/>
              </a:rPr>
              <a:t>OPT(i-1, w)                                               </a:t>
            </a:r>
            <a:r>
              <a:rPr lang="en-US" sz="1600" dirty="0">
                <a:latin typeface="Times New Roman" panose="02020603050405020304" pitchFamily="18" charset="0"/>
                <a:cs typeface="Times New Roman" panose="02020603050405020304" pitchFamily="18" charset="0"/>
              </a:rPr>
              <a:t>if w</a:t>
            </a:r>
            <a:r>
              <a:rPr lang="en-US" sz="1600" baseline="-25000" dirty="0">
                <a:latin typeface="Times New Roman" panose="02020603050405020304" pitchFamily="18" charset="0"/>
                <a:cs typeface="Times New Roman" panose="02020603050405020304" pitchFamily="18" charset="0"/>
              </a:rPr>
              <a:t>i</a:t>
            </a:r>
            <a:r>
              <a:rPr lang="en-US" sz="1600" dirty="0">
                <a:latin typeface="Times New Roman" panose="02020603050405020304" pitchFamily="18" charset="0"/>
                <a:cs typeface="Times New Roman" panose="02020603050405020304" pitchFamily="18" charset="0"/>
              </a:rPr>
              <a:t> &gt; W</a:t>
            </a:r>
            <a:endParaRPr lang="en-US" sz="1600" i="1"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175284523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bg>
      <p:bgPr>
        <a:solidFill>
          <a:schemeClr val="tx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A98DF2D-4C21-45B7-8CEE-41E2C22A3166}"/>
              </a:ext>
            </a:extLst>
          </p:cNvPr>
          <p:cNvSpPr>
            <a:spLocks noGrp="1"/>
          </p:cNvSpPr>
          <p:nvPr>
            <p:ph type="title"/>
          </p:nvPr>
        </p:nvSpPr>
        <p:spPr/>
        <p:txBody>
          <a:bodyPr/>
          <a:lstStyle/>
          <a:p>
            <a:r>
              <a:rPr lang="en-US" dirty="0">
                <a:solidFill>
                  <a:schemeClr val="bg1"/>
                </a:solidFill>
                <a:latin typeface="Gotham Bold" pitchFamily="50" charset="0"/>
              </a:rPr>
              <a:t>Final Exam Topics Guide</a:t>
            </a:r>
          </a:p>
        </p:txBody>
      </p:sp>
      <p:pic>
        <p:nvPicPr>
          <p:cNvPr id="6" name="Picture 5">
            <a:extLst>
              <a:ext uri="{FF2B5EF4-FFF2-40B4-BE49-F238E27FC236}">
                <a16:creationId xmlns:a16="http://schemas.microsoft.com/office/drawing/2014/main" id="{08BB86A5-FDD8-4B76-B1EA-BD7EF67FD50A}"/>
              </a:ext>
            </a:extLst>
          </p:cNvPr>
          <p:cNvPicPr>
            <a:picLocks noChangeAspect="1"/>
          </p:cNvPicPr>
          <p:nvPr/>
        </p:nvPicPr>
        <p:blipFill>
          <a:blip r:embed="rId3"/>
          <a:stretch>
            <a:fillRect/>
          </a:stretch>
        </p:blipFill>
        <p:spPr>
          <a:xfrm>
            <a:off x="2480983" y="1581150"/>
            <a:ext cx="6060589" cy="4937598"/>
          </a:xfrm>
          <a:prstGeom prst="rect">
            <a:avLst/>
          </a:prstGeom>
        </p:spPr>
      </p:pic>
    </p:spTree>
    <p:extLst>
      <p:ext uri="{BB962C8B-B14F-4D97-AF65-F5344CB8AC3E}">
        <p14:creationId xmlns:p14="http://schemas.microsoft.com/office/powerpoint/2010/main" val="2178002073"/>
      </p:ext>
    </p:extLst>
  </p:cSld>
  <p:clrMapOvr>
    <a:masterClrMapping/>
  </p:clrMapOvr>
</p:sld>
</file>

<file path=ppt/theme/theme1.xml><?xml version="1.0" encoding="utf-8"?>
<a:theme xmlns:a="http://schemas.openxmlformats.org/drawingml/2006/main" name="1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3_Office Theme">
  <a:themeElements>
    <a:clrScheme name="Office Them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Them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11810</TotalTime>
  <Words>5103</Words>
  <Application>Microsoft Office PowerPoint</Application>
  <PresentationFormat>Widescreen</PresentationFormat>
  <Paragraphs>1362</Paragraphs>
  <Slides>52</Slides>
  <Notes>52</Notes>
  <HiddenSlides>22</HiddenSlides>
  <MMClips>0</MMClips>
  <ScaleCrop>false</ScaleCrop>
  <HeadingPairs>
    <vt:vector size="6" baseType="variant">
      <vt:variant>
        <vt:lpstr>Fonts Used</vt:lpstr>
      </vt:variant>
      <vt:variant>
        <vt:i4>11</vt:i4>
      </vt:variant>
      <vt:variant>
        <vt:lpstr>Theme</vt:lpstr>
      </vt:variant>
      <vt:variant>
        <vt:i4>3</vt:i4>
      </vt:variant>
      <vt:variant>
        <vt:lpstr>Slide Titles</vt:lpstr>
      </vt:variant>
      <vt:variant>
        <vt:i4>52</vt:i4>
      </vt:variant>
    </vt:vector>
  </HeadingPairs>
  <TitlesOfParts>
    <vt:vector size="66" baseType="lpstr">
      <vt:lpstr>Arial</vt:lpstr>
      <vt:lpstr>Calibri</vt:lpstr>
      <vt:lpstr>Calibri Light</vt:lpstr>
      <vt:lpstr>Cambria Math</vt:lpstr>
      <vt:lpstr>Consolas</vt:lpstr>
      <vt:lpstr>Courier New</vt:lpstr>
      <vt:lpstr>Gotham Bold</vt:lpstr>
      <vt:lpstr>Lato Extended</vt:lpstr>
      <vt:lpstr>Times New Roman</vt:lpstr>
      <vt:lpstr>Tw Cen MT</vt:lpstr>
      <vt:lpstr>Wingdings</vt:lpstr>
      <vt:lpstr>1_Office Theme</vt:lpstr>
      <vt:lpstr>2_Office Theme</vt:lpstr>
      <vt:lpstr>3_Office Theme</vt:lpstr>
      <vt:lpstr>PowerPoint Presentation</vt:lpstr>
      <vt:lpstr>  Categories of Data Structures  </vt:lpstr>
      <vt:lpstr>   Announcements   </vt:lpstr>
      <vt:lpstr>Mini Review – Linked Lists</vt:lpstr>
      <vt:lpstr>Mini Review – Linked Lists</vt:lpstr>
      <vt:lpstr>Mentimeter                </vt:lpstr>
      <vt:lpstr>Mentimeter</vt:lpstr>
      <vt:lpstr>Mentimeter</vt:lpstr>
      <vt:lpstr>Final Exam Topics Guide</vt:lpstr>
      <vt:lpstr>Common Representations</vt:lpstr>
      <vt:lpstr>Edge List</vt:lpstr>
      <vt:lpstr>Edge List</vt:lpstr>
      <vt:lpstr>Adjacency Matrix</vt:lpstr>
      <vt:lpstr>Adjacency Matrix Implementation</vt:lpstr>
      <vt:lpstr>Adjacency Matrix</vt:lpstr>
      <vt:lpstr>Adjacency List</vt:lpstr>
      <vt:lpstr>Adjacency List Implementation</vt:lpstr>
      <vt:lpstr>PowerPoint Presentation</vt:lpstr>
      <vt:lpstr>PowerPoint Presentation</vt:lpstr>
      <vt:lpstr>PowerPoint Presentation</vt:lpstr>
      <vt:lpstr>Valid DFS: Which DFS are valid?</vt:lpstr>
      <vt:lpstr>Valid DFS: Which DFS are valid?</vt:lpstr>
      <vt:lpstr>BFS Pseudocode</vt:lpstr>
      <vt:lpstr>              BFS          vs          DFS</vt:lpstr>
      <vt:lpstr>Graph Algorithm Mix n Match</vt:lpstr>
      <vt:lpstr>Graph Algorithm Mix n Match</vt:lpstr>
      <vt:lpstr>Which of the choices below represent a valid topological sort ordering of this graph?</vt:lpstr>
      <vt:lpstr>Which of the choices below represent a valid topological sort ordering of this graph?</vt:lpstr>
      <vt:lpstr>Topological Sort Pseudocode</vt:lpstr>
      <vt:lpstr>What does this code do?</vt:lpstr>
      <vt:lpstr>What does this code do?</vt:lpstr>
      <vt:lpstr>Scenario</vt:lpstr>
      <vt:lpstr>Scenario</vt:lpstr>
      <vt:lpstr>MST using Prims starting from “I”</vt:lpstr>
      <vt:lpstr>MST using Prims starting from “I”</vt:lpstr>
      <vt:lpstr>Dijkstra with A as source</vt:lpstr>
      <vt:lpstr>Dijkstra with A as source</vt:lpstr>
      <vt:lpstr>Dijkstra with A as source</vt:lpstr>
      <vt:lpstr>Dijkstra with A as source</vt:lpstr>
      <vt:lpstr>PowerPoint Presentation</vt:lpstr>
      <vt:lpstr>Algorithmic Paradigms</vt:lpstr>
      <vt:lpstr>PowerPoint Presentation</vt:lpstr>
      <vt:lpstr>Bin Packing</vt:lpstr>
      <vt:lpstr>Algorithm for Huffman Encoding</vt:lpstr>
      <vt:lpstr>Algorithm for Huffman Encoding</vt:lpstr>
      <vt:lpstr>Algorithm for Huffman Encoding</vt:lpstr>
      <vt:lpstr>Algorithm for Huffman Encoding</vt:lpstr>
      <vt:lpstr>Algorithm for Huffman Encoding</vt:lpstr>
      <vt:lpstr>Algorithm for Huffman Encoding</vt:lpstr>
      <vt:lpstr>Questions</vt:lpstr>
      <vt:lpstr>  Categories of Data Structures  </vt:lpstr>
      <vt:lpstr>  Categories of Algorithms  </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Graphs</dc:title>
  <dc:creator>amanpreet kapoor</dc:creator>
  <cp:lastModifiedBy>amanpreet kapoor</cp:lastModifiedBy>
  <cp:revision>716</cp:revision>
  <dcterms:created xsi:type="dcterms:W3CDTF">2020-04-14T17:15:24Z</dcterms:created>
  <dcterms:modified xsi:type="dcterms:W3CDTF">2023-04-10T16:43:41Z</dcterms:modified>
</cp:coreProperties>
</file>