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ppt/notesSlides/notesSlide84.xml" ContentType="application/vnd.openxmlformats-officedocument.presentationml.notesSlide+xml"/>
  <Override PartName="/ppt/notesSlides/notesSlide85.xml" ContentType="application/vnd.openxmlformats-officedocument.presentationml.notesSlide+xml"/>
  <Override PartName="/ppt/notesSlides/notesSlide86.xml" ContentType="application/vnd.openxmlformats-officedocument.presentationml.notesSlide+xml"/>
  <Override PartName="/ppt/notesSlides/notesSlide8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 id="2147483696" r:id="rId4"/>
  </p:sldMasterIdLst>
  <p:notesMasterIdLst>
    <p:notesMasterId r:id="rId92"/>
  </p:notesMasterIdLst>
  <p:sldIdLst>
    <p:sldId id="268" r:id="rId5"/>
    <p:sldId id="440" r:id="rId6"/>
    <p:sldId id="661" r:id="rId7"/>
    <p:sldId id="549" r:id="rId8"/>
    <p:sldId id="647" r:id="rId9"/>
    <p:sldId id="650" r:id="rId10"/>
    <p:sldId id="649" r:id="rId11"/>
    <p:sldId id="648" r:id="rId12"/>
    <p:sldId id="651" r:id="rId13"/>
    <p:sldId id="653" r:id="rId14"/>
    <p:sldId id="652" r:id="rId15"/>
    <p:sldId id="654" r:id="rId16"/>
    <p:sldId id="655" r:id="rId17"/>
    <p:sldId id="659" r:id="rId18"/>
    <p:sldId id="660" r:id="rId19"/>
    <p:sldId id="270" r:id="rId20"/>
    <p:sldId id="785" r:id="rId21"/>
    <p:sldId id="796" r:id="rId22"/>
    <p:sldId id="805" r:id="rId23"/>
    <p:sldId id="807" r:id="rId24"/>
    <p:sldId id="809" r:id="rId25"/>
    <p:sldId id="808" r:id="rId26"/>
    <p:sldId id="806" r:id="rId27"/>
    <p:sldId id="810" r:id="rId28"/>
    <p:sldId id="811" r:id="rId29"/>
    <p:sldId id="815" r:id="rId30"/>
    <p:sldId id="816" r:id="rId31"/>
    <p:sldId id="817" r:id="rId32"/>
    <p:sldId id="818" r:id="rId33"/>
    <p:sldId id="820" r:id="rId34"/>
    <p:sldId id="819" r:id="rId35"/>
    <p:sldId id="821" r:id="rId36"/>
    <p:sldId id="822" r:id="rId37"/>
    <p:sldId id="823" r:id="rId38"/>
    <p:sldId id="825" r:id="rId39"/>
    <p:sldId id="795" r:id="rId40"/>
    <p:sldId id="812" r:id="rId41"/>
    <p:sldId id="826" r:id="rId42"/>
    <p:sldId id="828" r:id="rId43"/>
    <p:sldId id="829" r:id="rId44"/>
    <p:sldId id="792" r:id="rId45"/>
    <p:sldId id="862" r:id="rId46"/>
    <p:sldId id="864" r:id="rId47"/>
    <p:sldId id="867" r:id="rId48"/>
    <p:sldId id="868" r:id="rId49"/>
    <p:sldId id="871" r:id="rId50"/>
    <p:sldId id="875" r:id="rId51"/>
    <p:sldId id="876" r:id="rId52"/>
    <p:sldId id="877" r:id="rId53"/>
    <p:sldId id="879" r:id="rId54"/>
    <p:sldId id="878" r:id="rId55"/>
    <p:sldId id="880" r:id="rId56"/>
    <p:sldId id="881" r:id="rId57"/>
    <p:sldId id="882" r:id="rId58"/>
    <p:sldId id="883" r:id="rId59"/>
    <p:sldId id="884" r:id="rId60"/>
    <p:sldId id="885" r:id="rId61"/>
    <p:sldId id="886" r:id="rId62"/>
    <p:sldId id="888" r:id="rId63"/>
    <p:sldId id="889" r:id="rId64"/>
    <p:sldId id="890" r:id="rId65"/>
    <p:sldId id="891" r:id="rId66"/>
    <p:sldId id="892" r:id="rId67"/>
    <p:sldId id="872" r:id="rId68"/>
    <p:sldId id="895" r:id="rId69"/>
    <p:sldId id="896" r:id="rId70"/>
    <p:sldId id="894" r:id="rId71"/>
    <p:sldId id="897" r:id="rId72"/>
    <p:sldId id="905" r:id="rId73"/>
    <p:sldId id="898" r:id="rId74"/>
    <p:sldId id="906" r:id="rId75"/>
    <p:sldId id="900" r:id="rId76"/>
    <p:sldId id="907" r:id="rId77"/>
    <p:sldId id="901" r:id="rId78"/>
    <p:sldId id="902" r:id="rId79"/>
    <p:sldId id="873" r:id="rId80"/>
    <p:sldId id="903" r:id="rId81"/>
    <p:sldId id="904" r:id="rId82"/>
    <p:sldId id="874" r:id="rId83"/>
    <p:sldId id="830" r:id="rId84"/>
    <p:sldId id="831" r:id="rId85"/>
    <p:sldId id="832" r:id="rId86"/>
    <p:sldId id="908" r:id="rId87"/>
    <p:sldId id="857" r:id="rId88"/>
    <p:sldId id="858" r:id="rId89"/>
    <p:sldId id="859" r:id="rId90"/>
    <p:sldId id="860" r:id="rId9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B050"/>
    <a:srgbClr val="EB6E19"/>
    <a:srgbClr val="0081E2"/>
    <a:srgbClr val="262626"/>
    <a:srgbClr val="F7FA82"/>
    <a:srgbClr val="1B1B1B"/>
    <a:srgbClr val="00DA63"/>
    <a:srgbClr val="000000"/>
    <a:srgbClr val="AE69F3"/>
    <a:srgbClr val="E6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016" autoAdjust="0"/>
  </p:normalViewPr>
  <p:slideViewPr>
    <p:cSldViewPr snapToGrid="0">
      <p:cViewPr varScale="1">
        <p:scale>
          <a:sx n="92" d="100"/>
          <a:sy n="92" d="100"/>
        </p:scale>
        <p:origin x="336"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slide" Target="slides/slide35.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slide" Target="slides/slide59.xml"/><Relationship Id="rId68" Type="http://schemas.openxmlformats.org/officeDocument/2006/relationships/slide" Target="slides/slide64.xml"/><Relationship Id="rId76" Type="http://schemas.openxmlformats.org/officeDocument/2006/relationships/slide" Target="slides/slide72.xml"/><Relationship Id="rId84" Type="http://schemas.openxmlformats.org/officeDocument/2006/relationships/slide" Target="slides/slide80.xml"/><Relationship Id="rId89" Type="http://schemas.openxmlformats.org/officeDocument/2006/relationships/slide" Target="slides/slide85.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66" Type="http://schemas.openxmlformats.org/officeDocument/2006/relationships/slide" Target="slides/slide62.xml"/><Relationship Id="rId74" Type="http://schemas.openxmlformats.org/officeDocument/2006/relationships/slide" Target="slides/slide70.xml"/><Relationship Id="rId79" Type="http://schemas.openxmlformats.org/officeDocument/2006/relationships/slide" Target="slides/slide75.xml"/><Relationship Id="rId87" Type="http://schemas.openxmlformats.org/officeDocument/2006/relationships/slide" Target="slides/slide83.xml"/><Relationship Id="rId5" Type="http://schemas.openxmlformats.org/officeDocument/2006/relationships/slide" Target="slides/slide1.xml"/><Relationship Id="rId61" Type="http://schemas.openxmlformats.org/officeDocument/2006/relationships/slide" Target="slides/slide57.xml"/><Relationship Id="rId82" Type="http://schemas.openxmlformats.org/officeDocument/2006/relationships/slide" Target="slides/slide78.xml"/><Relationship Id="rId90" Type="http://schemas.openxmlformats.org/officeDocument/2006/relationships/slide" Target="slides/slide86.xml"/><Relationship Id="rId95" Type="http://schemas.openxmlformats.org/officeDocument/2006/relationships/theme" Target="theme/theme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slide" Target="slides/slide60.xml"/><Relationship Id="rId69" Type="http://schemas.openxmlformats.org/officeDocument/2006/relationships/slide" Target="slides/slide65.xml"/><Relationship Id="rId77" Type="http://schemas.openxmlformats.org/officeDocument/2006/relationships/slide" Target="slides/slide73.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80" Type="http://schemas.openxmlformats.org/officeDocument/2006/relationships/slide" Target="slides/slide76.xml"/><Relationship Id="rId85" Type="http://schemas.openxmlformats.org/officeDocument/2006/relationships/slide" Target="slides/slide81.xml"/><Relationship Id="rId93"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 Target="slides/slide5.xml"/></Relationships>
</file>

<file path=ppt/diagrams/colors1.xml><?xml version="1.0" encoding="utf-8"?>
<dgm:colorsDef xmlns:dgm="http://schemas.openxmlformats.org/drawingml/2006/diagram" xmlns:a="http://schemas.openxmlformats.org/drawingml/2006/main" uniqueId="urn:microsoft.com/office/officeart/2005/8/colors/colorful4">
  <dgm:title val=""/>
  <dgm:desc val=""/>
  <dgm:catLst>
    <dgm:cat type="colorful" pri="10400"/>
  </dgm:catLst>
  <dgm:styleLbl name="node0">
    <dgm:fillClrLst meth="repeat">
      <a:schemeClr val="accent3"/>
    </dgm:fillClrLst>
    <dgm:linClrLst meth="repeat">
      <a:schemeClr val="lt1"/>
    </dgm:linClrLst>
    <dgm:effectClrLst/>
    <dgm:txLinClrLst/>
    <dgm:txFillClrLst/>
    <dgm:txEffectClrLst/>
  </dgm:styleLbl>
  <dgm:styleLbl name="node1">
    <dgm:fillClrLst>
      <a:schemeClr val="accent4"/>
      <a:schemeClr val="accent5"/>
    </dgm:fillClrLst>
    <dgm:linClrLst meth="repeat">
      <a:schemeClr val="lt1"/>
    </dgm:linClrLst>
    <dgm:effectClrLst/>
    <dgm:txLinClrLst/>
    <dgm:txFillClrLst/>
    <dgm:txEffectClrLst/>
  </dgm:styleLbl>
  <dgm:styleLbl name="alignNode1">
    <dgm:fillClrLst>
      <a:schemeClr val="accent4"/>
      <a:schemeClr val="accent5"/>
    </dgm:fillClrLst>
    <dgm:linClrLst>
      <a:schemeClr val="accent4"/>
      <a:schemeClr val="accent5"/>
    </dgm:linClrLst>
    <dgm:effectClrLst/>
    <dgm:txLinClrLst/>
    <dgm:txFillClrLst/>
    <dgm:txEffectClrLst/>
  </dgm:styleLbl>
  <dgm:styleLbl name="lnNode1">
    <dgm:fillClrLst>
      <a:schemeClr val="accent4"/>
      <a:schemeClr val="accent5"/>
    </dgm:fillClrLst>
    <dgm:linClrLst meth="repeat">
      <a:schemeClr val="lt1"/>
    </dgm:linClrLst>
    <dgm:effectClrLst/>
    <dgm:txLinClrLst/>
    <dgm:txFillClrLst/>
    <dgm:txEffectClrLst/>
  </dgm:styleLbl>
  <dgm:styleLbl name="vennNode1">
    <dgm:fillClrLst>
      <a:schemeClr val="accent4">
        <a:alpha val="50000"/>
      </a:schemeClr>
      <a:schemeClr val="accent5">
        <a:alpha val="50000"/>
      </a:schemeClr>
    </dgm:fillClrLst>
    <dgm:linClrLst meth="repeat">
      <a:schemeClr val="lt1"/>
    </dgm:linClrLst>
    <dgm:effectClrLst/>
    <dgm:txLinClrLst/>
    <dgm:txFillClrLst/>
    <dgm:txEffectClrLst/>
  </dgm:styleLbl>
  <dgm:styleLbl name="node2">
    <dgm:fillClrLst>
      <a:schemeClr val="accent5"/>
    </dgm:fillClrLst>
    <dgm:linClrLst meth="repeat">
      <a:schemeClr val="lt1"/>
    </dgm:linClrLst>
    <dgm:effectClrLst/>
    <dgm:txLinClrLst/>
    <dgm:txFillClrLst/>
    <dgm:txEffectClrLst/>
  </dgm:styleLbl>
  <dgm:styleLbl name="node3">
    <dgm:fillClrLst>
      <a:schemeClr val="accent6"/>
    </dgm:fillClrLst>
    <dgm:linClrLst meth="repeat">
      <a:schemeClr val="lt1"/>
    </dgm:linClrLst>
    <dgm:effectClrLst/>
    <dgm:txLinClrLst/>
    <dgm:txFillClrLst/>
    <dgm:txEffectClrLst/>
  </dgm:styleLbl>
  <dgm:styleLbl name="node4">
    <dgm:fillClrLst>
      <a:schemeClr val="accent1"/>
    </dgm:fillClrLst>
    <dgm:linClrLst meth="repeat">
      <a:schemeClr val="lt1"/>
    </dgm:linClrLst>
    <dgm:effectClrLst/>
    <dgm:txLinClrLst/>
    <dgm:txFillClrLst/>
    <dgm:txEffectClrLst/>
  </dgm:styleLbl>
  <dgm:styleLbl name="fgImgPlace1">
    <dgm:fillClrLst>
      <a:schemeClr val="accent4">
        <a:tint val="50000"/>
      </a:schemeClr>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4">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4"/>
      <a:schemeClr val="accent5"/>
    </dgm:fillClrLst>
    <dgm:linClrLst meth="repeat">
      <a:schemeClr val="lt1"/>
    </dgm:linClrLst>
    <dgm:effectClrLst/>
    <dgm:txLinClrLst/>
    <dgm:txFillClrLst/>
    <dgm:txEffectClrLst/>
  </dgm:styleLbl>
  <dgm:styleLbl name="fgSibTrans2D1">
    <dgm:fillClrLst>
      <a:schemeClr val="accent4"/>
      <a:schemeClr val="accent5"/>
    </dgm:fillClrLst>
    <dgm:linClrLst meth="repeat">
      <a:schemeClr val="lt1"/>
    </dgm:linClrLst>
    <dgm:effectClrLst/>
    <dgm:txLinClrLst/>
    <dgm:txFillClrLst meth="repeat">
      <a:schemeClr val="lt1"/>
    </dgm:txFillClrLst>
    <dgm:txEffectClrLst/>
  </dgm:styleLbl>
  <dgm:styleLbl name="bgSibTrans2D1">
    <dgm:fillClrLst>
      <a:schemeClr val="accent4"/>
      <a:schemeClr val="accent5"/>
    </dgm:fillClrLst>
    <dgm:linClrLst meth="repeat">
      <a:schemeClr val="lt1"/>
    </dgm:linClrLst>
    <dgm:effectClrLst/>
    <dgm:txLinClrLst/>
    <dgm:txFillClrLst meth="repeat">
      <a:schemeClr val="lt1"/>
    </dgm:txFillClrLst>
    <dgm:txEffectClrLst/>
  </dgm:styleLbl>
  <dgm:styleLbl name="sibTrans1D1">
    <dgm:fillClrLst/>
    <dgm:linClrLst>
      <a:schemeClr val="accent4"/>
      <a:schemeClr val="accent5"/>
    </dgm:linClrLst>
    <dgm:effectClrLst/>
    <dgm:txLinClrLst/>
    <dgm:txFillClrLst meth="repeat">
      <a:schemeClr val="tx1"/>
    </dgm:txFillClrLst>
    <dgm:txEffectClrLst/>
  </dgm:styleLbl>
  <dgm:styleLbl name="callout">
    <dgm:fillClrLst meth="repeat">
      <a:schemeClr val="accent4"/>
    </dgm:fillClrLst>
    <dgm:linClrLst meth="repeat">
      <a:schemeClr val="accent4">
        <a:tint val="50000"/>
      </a:schemeClr>
    </dgm:linClrLst>
    <dgm:effectClrLst/>
    <dgm:txLinClrLst/>
    <dgm:txFillClrLst meth="repeat">
      <a:schemeClr val="tx1"/>
    </dgm:txFillClrLst>
    <dgm:txEffectClrLst/>
  </dgm:styleLbl>
  <dgm:styleLbl name="asst0">
    <dgm:fillClrLst meth="repeat">
      <a:schemeClr val="accent4"/>
    </dgm:fillClrLst>
    <dgm:linClrLst meth="repeat">
      <a:schemeClr val="lt1">
        <a:shade val="80000"/>
      </a:schemeClr>
    </dgm:linClrLst>
    <dgm:effectClrLst/>
    <dgm:txLinClrLst/>
    <dgm:txFillClrLst/>
    <dgm:txEffectClrLst/>
  </dgm:styleLbl>
  <dgm:styleLbl name="asst1">
    <dgm:fillClrLst meth="repeat">
      <a:schemeClr val="accent5"/>
    </dgm:fillClrLst>
    <dgm:linClrLst meth="repeat">
      <a:schemeClr val="lt1">
        <a:shade val="80000"/>
      </a:schemeClr>
    </dgm:linClrLst>
    <dgm:effectClrLst/>
    <dgm:txLinClrLst/>
    <dgm:txFillClrLst/>
    <dgm:txEffectClrLst/>
  </dgm:styleLbl>
  <dgm:styleLbl name="asst2">
    <dgm:fillClrLst>
      <a:schemeClr val="accent6"/>
    </dgm:fillClrLst>
    <dgm:linClrLst meth="repeat">
      <a:schemeClr val="lt1"/>
    </dgm:linClrLst>
    <dgm:effectClrLst/>
    <dgm:txLinClrLst/>
    <dgm:txFillClrLst/>
    <dgm:txEffectClrLst/>
  </dgm:styleLbl>
  <dgm:styleLbl name="asst3">
    <dgm:fillClrLst>
      <a:schemeClr val="accent1"/>
    </dgm:fillClrLst>
    <dgm:linClrLst meth="repeat">
      <a:schemeClr val="lt1"/>
    </dgm:linClrLst>
    <dgm:effectClrLst/>
    <dgm:txLinClrLst/>
    <dgm:txFillClrLst/>
    <dgm:txEffectClrLst/>
  </dgm:styleLbl>
  <dgm:styleLbl name="asst4">
    <dgm:fillClrLst>
      <a:schemeClr val="accent2"/>
    </dgm:fillClrLst>
    <dgm:linClrLst meth="repeat">
      <a:schemeClr val="lt1"/>
    </dgm:linClrLst>
    <dgm:effectClrLst/>
    <dgm:txLinClrLst/>
    <dgm:txFillClrLst/>
    <dgm:txEffectClrLst/>
  </dgm:styleLbl>
  <dgm:styleLbl name="parChTrans2D1">
    <dgm:fillClrLst meth="repeat">
      <a:schemeClr val="accent4"/>
    </dgm:fillClrLst>
    <dgm:linClrLst meth="repeat">
      <a:schemeClr val="lt1"/>
    </dgm:linClrLst>
    <dgm:effectClrLst/>
    <dgm:txLinClrLst/>
    <dgm:txFillClrLst meth="repeat">
      <a:schemeClr val="lt1"/>
    </dgm:txFillClrLst>
    <dgm:txEffectClrLst/>
  </dgm:styleLbl>
  <dgm:styleLbl name="parChTrans2D2">
    <dgm:fillClrLst meth="repeat">
      <a:schemeClr val="accent5"/>
    </dgm:fillClrLst>
    <dgm:linClrLst meth="repeat">
      <a:schemeClr val="lt1"/>
    </dgm:linClrLst>
    <dgm:effectClrLst/>
    <dgm:txLinClrLst/>
    <dgm:txFillClrLst/>
    <dgm:txEffectClrLst/>
  </dgm:styleLbl>
  <dgm:styleLbl name="parChTrans2D3">
    <dgm:fillClrLst meth="repeat">
      <a:schemeClr val="accent5"/>
    </dgm:fillClrLst>
    <dgm:linClrLst meth="repeat">
      <a:schemeClr val="lt1"/>
    </dgm:linClrLst>
    <dgm:effectClrLst/>
    <dgm:txLinClrLst/>
    <dgm:txFillClrLst/>
    <dgm:txEffectClrLst/>
  </dgm:styleLbl>
  <dgm:styleLbl name="parChTrans2D4">
    <dgm:fillClrLst meth="repeat">
      <a:schemeClr val="accent6"/>
    </dgm:fillClrLst>
    <dgm:linClrLst meth="repeat">
      <a:schemeClr val="lt1"/>
    </dgm:linClrLst>
    <dgm:effectClrLst/>
    <dgm:txLinClrLst/>
    <dgm:txFillClrLst meth="repeat">
      <a:schemeClr val="lt1"/>
    </dgm:txFillClrLst>
    <dgm:txEffectClrLst/>
  </dgm:styleLbl>
  <dgm:styleLbl name="parChTrans1D1">
    <dgm:fillClrLst meth="repeat">
      <a:schemeClr val="accent4"/>
    </dgm:fillClrLst>
    <dgm:linClrLst meth="repeat">
      <a:schemeClr val="accent4"/>
    </dgm:linClrLst>
    <dgm:effectClrLst/>
    <dgm:txLinClrLst/>
    <dgm:txFillClrLst meth="repeat">
      <a:schemeClr val="tx1"/>
    </dgm:txFillClrLst>
    <dgm:txEffectClrLst/>
  </dgm:styleLbl>
  <dgm:styleLbl name="parChTrans1D2">
    <dgm:fillClrLst meth="repeat">
      <a:schemeClr val="accent4">
        <a:tint val="90000"/>
      </a:schemeClr>
    </dgm:fillClrLst>
    <dgm:linClrLst meth="repeat">
      <a:schemeClr val="accent5"/>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6"/>
    </dgm:linClrLst>
    <dgm:effectClrLst/>
    <dgm:txLinClrLst/>
    <dgm:txFillClrLst meth="repeat">
      <a:schemeClr val="tx1"/>
    </dgm:txFillClrLst>
    <dgm:txEffectClrLst/>
  </dgm:styleLbl>
  <dgm:styleLbl name="parChTrans1D4">
    <dgm:fillClrLst meth="repeat">
      <a:schemeClr val="accent4">
        <a:tint val="50000"/>
      </a:schemeClr>
    </dgm:fillClrLst>
    <dgm:linClrLst meth="repeat">
      <a:schemeClr val="accent1"/>
    </dgm:linClrLst>
    <dgm:effectClrLst/>
    <dgm:txLinClrLst/>
    <dgm:txFillClrLst meth="repeat">
      <a:schemeClr val="tx1"/>
    </dgm:txFillClrLst>
    <dgm:txEffectClrLst/>
  </dgm:styleLbl>
  <dgm:styleLbl name="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4"/>
    </dgm:linClrLst>
    <dgm:effectClrLst/>
    <dgm:txLinClrLst/>
    <dgm:txFillClrLst meth="repeat">
      <a:schemeClr val="dk1"/>
    </dgm:txFillClrLst>
    <dgm:txEffectClrLst/>
  </dgm:styleLbl>
  <dgm:styleLbl name="bgAcc1">
    <dgm:fillClrLst meth="repeat">
      <a:schemeClr val="lt1">
        <a:alpha val="90000"/>
      </a:schemeClr>
    </dgm:fillClrLst>
    <dgm:linClrLst>
      <a:schemeClr val="accent4"/>
      <a:schemeClr val="accent5"/>
    </dgm:linClrLst>
    <dgm:effectClrLst/>
    <dgm:txLinClrLst/>
    <dgm:txFillClrLst meth="repeat">
      <a:schemeClr val="dk1"/>
    </dgm:txFillClrLst>
    <dgm:txEffectClrLst/>
  </dgm:styleLbl>
  <dgm:styleLbl name="solidFgAcc1">
    <dgm:fillClrLst meth="repeat">
      <a:schemeClr val="lt1"/>
    </dgm:fillClrLst>
    <dgm:linClrLst>
      <a:schemeClr val="accent4"/>
      <a:schemeClr val="accent5"/>
    </dgm:linClrLst>
    <dgm:effectClrLst/>
    <dgm:txLinClrLst/>
    <dgm:txFillClrLst meth="repeat">
      <a:schemeClr val="dk1"/>
    </dgm:txFillClrLst>
    <dgm:txEffectClrLst/>
  </dgm:styleLbl>
  <dgm:styleLbl name="solidAlignAcc1">
    <dgm:fillClrLst meth="repeat">
      <a:schemeClr val="lt1"/>
    </dgm:fillClrLst>
    <dgm:linClrLst>
      <a:schemeClr val="accent4"/>
      <a:schemeClr val="accent5"/>
    </dgm:linClrLst>
    <dgm:effectClrLst/>
    <dgm:txLinClrLst/>
    <dgm:txFillClrLst meth="repeat">
      <a:schemeClr val="dk1"/>
    </dgm:txFillClrLst>
    <dgm:txEffectClrLst/>
  </dgm:styleLbl>
  <dgm:styleLbl name="solidBgAcc1">
    <dgm:fillClrLst meth="repeat">
      <a:schemeClr val="lt1"/>
    </dgm:fillClrLst>
    <dgm:linClrLst>
      <a:schemeClr val="accent4"/>
      <a:schemeClr val="accent5"/>
    </dgm:linClrLst>
    <dgm:effectClrLst/>
    <dgm:txLinClrLst/>
    <dgm:txFillClrLst meth="repeat">
      <a:schemeClr val="dk1"/>
    </dgm:txFillClrLst>
    <dgm:txEffectClrLst/>
  </dgm:styleLbl>
  <dgm:styleLbl name="f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bgAccFollowNode1">
    <dgm:fillClrLst>
      <a:schemeClr val="accent4">
        <a:tint val="40000"/>
        <a:alpha val="90000"/>
      </a:schemeClr>
      <a:schemeClr val="accent5">
        <a:tint val="40000"/>
        <a:alpha val="90000"/>
      </a:schemeClr>
    </dgm:fillClrLst>
    <dgm:linClrLst>
      <a:schemeClr val="accent4">
        <a:tint val="40000"/>
        <a:alpha val="90000"/>
      </a:schemeClr>
      <a:schemeClr val="accent5">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3"/>
    </dgm:linClrLst>
    <dgm:effectClrLst/>
    <dgm:txLinClrLst/>
    <dgm:txFillClrLst meth="repeat">
      <a:schemeClr val="dk1"/>
    </dgm:txFillClrLst>
    <dgm:txEffectClrLst/>
  </dgm:styleLbl>
  <dgm:styleLbl name="fgAcc2">
    <dgm:fillClrLst meth="repeat">
      <a:schemeClr val="lt1">
        <a:alpha val="90000"/>
      </a:schemeClr>
    </dgm:fillClrLst>
    <dgm:linClrLst>
      <a:schemeClr val="accent5"/>
    </dgm:linClrLst>
    <dgm:effectClrLst/>
    <dgm:txLinClrLst/>
    <dgm:txFillClrLst meth="repeat">
      <a:schemeClr val="dk1"/>
    </dgm:txFillClrLst>
    <dgm:txEffectClrLst/>
  </dgm:styleLbl>
  <dgm:styleLbl name="fgAcc3">
    <dgm:fillClrLst meth="repeat">
      <a:schemeClr val="lt1">
        <a:alpha val="90000"/>
      </a:schemeClr>
    </dgm:fillClrLst>
    <dgm:linClrLst>
      <a:schemeClr val="accent6"/>
    </dgm:linClrLst>
    <dgm:effectClrLst/>
    <dgm:txLinClrLst/>
    <dgm:txFillClrLst meth="repeat">
      <a:schemeClr val="dk1"/>
    </dgm:txFillClrLst>
    <dgm:txEffectClrLst/>
  </dgm:styleLbl>
  <dgm:styleLbl name="fgAcc4">
    <dgm:fillClrLst meth="repeat">
      <a:schemeClr val="lt1">
        <a:alpha val="90000"/>
      </a:schemeClr>
    </dgm:fillClrLst>
    <dgm:linClrLst>
      <a:schemeClr val="accent1"/>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4">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3">
  <dgm:title val=""/>
  <dgm:desc val=""/>
  <dgm:catLst>
    <dgm:cat type="accent5" pri="11300"/>
  </dgm:catLst>
  <dgm:styleLbl name="node0">
    <dgm:fillClrLst meth="repeat">
      <a:schemeClr val="accent5">
        <a:shade val="80000"/>
      </a:schemeClr>
    </dgm:fillClrLst>
    <dgm:linClrLst meth="repeat">
      <a:schemeClr val="lt1"/>
    </dgm:linClrLst>
    <dgm:effectClrLst/>
    <dgm:txLinClrLst/>
    <dgm:txFillClrLst/>
    <dgm:txEffectClrLst/>
  </dgm:styleLbl>
  <dgm:styleLbl name="node1">
    <dgm:fillClrLst>
      <a:schemeClr val="accent5">
        <a:shade val="80000"/>
      </a:schemeClr>
      <a:schemeClr val="accent5">
        <a:tint val="70000"/>
      </a:schemeClr>
    </dgm:fillClrLst>
    <dgm:linClrLst meth="repeat">
      <a:schemeClr val="lt1"/>
    </dgm:linClrLst>
    <dgm:effectClrLst/>
    <dgm:txLinClrLst/>
    <dgm:txFillClrLst/>
    <dgm:txEffectClrLst/>
  </dgm:styleLbl>
  <dgm:styleLbl name="alignNode1">
    <dgm:fillClrLst>
      <a:schemeClr val="accent5">
        <a:shade val="80000"/>
      </a:schemeClr>
      <a:schemeClr val="accent5">
        <a:tint val="70000"/>
      </a:schemeClr>
    </dgm:fillClrLst>
    <dgm:linClrLst>
      <a:schemeClr val="accent5">
        <a:shade val="80000"/>
      </a:schemeClr>
      <a:schemeClr val="accent5">
        <a:tint val="70000"/>
      </a:schemeClr>
    </dgm:linClrLst>
    <dgm:effectClrLst/>
    <dgm:txLinClrLst/>
    <dgm:txFillClrLst/>
    <dgm:txEffectClrLst/>
  </dgm:styleLbl>
  <dgm:styleLbl name="lnNode1">
    <dgm:fillClrLst>
      <a:schemeClr val="accent5">
        <a:shade val="80000"/>
      </a:schemeClr>
      <a:schemeClr val="accent5">
        <a:tint val="70000"/>
      </a:schemeClr>
    </dgm:fillClrLst>
    <dgm:linClrLst meth="repeat">
      <a:schemeClr val="lt1"/>
    </dgm:linClrLst>
    <dgm:effectClrLst/>
    <dgm:txLinClrLst/>
    <dgm:txFillClrLst/>
    <dgm:txEffectClrLst/>
  </dgm:styleLbl>
  <dgm:styleLbl name="vennNode1">
    <dgm:fillClrLst>
      <a:schemeClr val="accent5">
        <a:shade val="80000"/>
        <a:alpha val="50000"/>
      </a:schemeClr>
      <a:schemeClr val="accent5">
        <a:tint val="70000"/>
        <a:alpha val="50000"/>
      </a:schemeClr>
    </dgm:fillClrLst>
    <dgm:linClrLst meth="repeat">
      <a:schemeClr val="lt1"/>
    </dgm:linClrLst>
    <dgm:effectClrLst/>
    <dgm:txLinClrLst/>
    <dgm:txFillClrLst/>
    <dgm:txEffectClrLst/>
  </dgm:styleLbl>
  <dgm:styleLbl name="node2">
    <dgm:fillClrLst>
      <a:schemeClr val="accent5">
        <a:tint val="99000"/>
      </a:schemeClr>
    </dgm:fillClrLst>
    <dgm:linClrLst meth="repeat">
      <a:schemeClr val="lt1"/>
    </dgm:linClrLst>
    <dgm:effectClrLst/>
    <dgm:txLinClrLst/>
    <dgm:txFillClrLst/>
    <dgm:txEffectClrLst/>
  </dgm:styleLbl>
  <dgm:styleLbl name="node3">
    <dgm:fillClrLst>
      <a:schemeClr val="accent5">
        <a:tint val="80000"/>
      </a:schemeClr>
    </dgm:fillClrLst>
    <dgm:linClrLst meth="repeat">
      <a:schemeClr val="lt1"/>
    </dgm:linClrLst>
    <dgm:effectClrLst/>
    <dgm:txLinClrLst/>
    <dgm:txFillClrLst/>
    <dgm:txEffectClrLst/>
  </dgm:styleLbl>
  <dgm:styleLbl name="node4">
    <dgm:fillClrLst>
      <a:schemeClr val="accent5">
        <a:tint val="70000"/>
      </a:schemeClr>
    </dgm:fillClrLst>
    <dgm:linClrLst meth="repeat">
      <a:schemeClr val="lt1"/>
    </dgm:linClrLst>
    <dgm:effectClrLst/>
    <dgm:txLinClrLst/>
    <dgm:txFillClrLst/>
    <dgm:txEffectClrLst/>
  </dgm:styleLbl>
  <dgm:styleLbl name="f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5">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dgm:txEffectClrLst/>
  </dgm:styleLbl>
  <dgm:styleLbl name="f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bgSibTrans2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lt1"/>
    </dgm:txFillClrLst>
    <dgm:txEffectClrLst/>
  </dgm:styleLbl>
  <dgm:styleLbl name="sibTrans1D1">
    <dgm:fillClrLst>
      <a:schemeClr val="accent5">
        <a:shade val="90000"/>
      </a:schemeClr>
      <a:schemeClr val="accent5">
        <a:tint val="70000"/>
      </a:schemeClr>
    </dgm:fillClrLst>
    <dgm:linClrLst>
      <a:schemeClr val="accent5">
        <a:shade val="90000"/>
      </a:schemeClr>
      <a:schemeClr val="accent5">
        <a:tint val="70000"/>
      </a:schemeClr>
    </dgm:linClrLst>
    <dgm:effectClrLst/>
    <dgm:txLinClrLst/>
    <dgm:txFillClrLst meth="repeat">
      <a:schemeClr val="tx1"/>
    </dgm:txFillClrLst>
    <dgm:txEffectClrLst/>
  </dgm:styleLbl>
  <dgm:styleLbl name="callout">
    <dgm:fillClrLst meth="repeat">
      <a:schemeClr val="accent5"/>
    </dgm:fillClrLst>
    <dgm:linClrLst meth="repeat">
      <a:schemeClr val="accent5"/>
    </dgm:linClrLst>
    <dgm:effectClrLst/>
    <dgm:txLinClrLst/>
    <dgm:txFillClrLst meth="repeat">
      <a:schemeClr val="tx1"/>
    </dgm:txFillClrLst>
    <dgm:txEffectClrLst/>
  </dgm:styleLbl>
  <dgm:styleLbl name="asst0">
    <dgm:fillClrLst meth="repeat">
      <a:schemeClr val="accent5">
        <a:shade val="80000"/>
      </a:schemeClr>
    </dgm:fillClrLst>
    <dgm:linClrLst meth="repeat">
      <a:schemeClr val="lt1"/>
    </dgm:linClrLst>
    <dgm:effectClrLst/>
    <dgm:txLinClrLst/>
    <dgm:txFillClrLst/>
    <dgm:txEffectClrLst/>
  </dgm:styleLbl>
  <dgm:styleLbl name="asst1">
    <dgm:fillClrLst meth="repeat">
      <a:schemeClr val="accent5">
        <a:shade val="80000"/>
      </a:schemeClr>
    </dgm:fillClrLst>
    <dgm:linClrLst meth="repeat">
      <a:schemeClr val="lt1"/>
    </dgm:linClrLst>
    <dgm:effectClrLst/>
    <dgm:txLinClrLst/>
    <dgm:txFillClrLst/>
    <dgm:txEffectClrLst/>
  </dgm:styleLbl>
  <dgm:styleLbl name="asst2">
    <dgm:fillClrLst>
      <a:schemeClr val="accent5">
        <a:tint val="99000"/>
      </a:schemeClr>
    </dgm:fillClrLst>
    <dgm:linClrLst meth="repeat">
      <a:schemeClr val="lt1"/>
    </dgm:linClrLst>
    <dgm:effectClrLst/>
    <dgm:txLinClrLst/>
    <dgm:txFillClrLst/>
    <dgm:txEffectClrLst/>
  </dgm:styleLbl>
  <dgm:styleLbl name="asst3">
    <dgm:fillClrLst>
      <a:schemeClr val="accent5">
        <a:tint val="80000"/>
      </a:schemeClr>
    </dgm:fillClrLst>
    <dgm:linClrLst meth="repeat">
      <a:schemeClr val="lt1"/>
    </dgm:linClrLst>
    <dgm:effectClrLst/>
    <dgm:txLinClrLst/>
    <dgm:txFillClrLst/>
    <dgm:txEffectClrLst/>
  </dgm:styleLbl>
  <dgm:styleLbl name="asst4">
    <dgm:fillClrLst>
      <a:schemeClr val="accent5">
        <a:tint val="70000"/>
      </a:schemeClr>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a:tint val="90000"/>
      </a:schemeClr>
    </dgm:fillClrLst>
    <dgm:linClrLst meth="repeat">
      <a:schemeClr val="accent5">
        <a:tint val="90000"/>
      </a:schemeClr>
    </dgm:linClrLst>
    <dgm:effectClrLst/>
    <dgm:txLinClrLst/>
    <dgm:txFillClrLst/>
    <dgm:txEffectClrLst/>
  </dgm:styleLbl>
  <dgm:styleLbl name="parChTrans2D3">
    <dgm:fillClrLst meth="repeat">
      <a:schemeClr val="accent5">
        <a:tint val="70000"/>
      </a:schemeClr>
    </dgm:fillClrLst>
    <dgm:linClrLst meth="repeat">
      <a:schemeClr val="accent5">
        <a:tint val="70000"/>
      </a:schemeClr>
    </dgm:linClrLst>
    <dgm:effectClrLst/>
    <dgm:txLinClrLst/>
    <dgm:txFillClrLst/>
    <dgm:txEffectClrLst/>
  </dgm:styleLbl>
  <dgm:styleLbl name="parChTrans2D4">
    <dgm:fillClrLst meth="repeat">
      <a:schemeClr val="accent5">
        <a:tint val="50000"/>
      </a:schemeClr>
    </dgm:fillClrLst>
    <dgm:linClrLst meth="repeat">
      <a:schemeClr val="accent5">
        <a:tint val="50000"/>
      </a:schemeClr>
    </dgm:linClrLst>
    <dgm:effectClrLst/>
    <dgm:txLinClrLst/>
    <dgm:txFillClrLst meth="repeat">
      <a:schemeClr val="lt1"/>
    </dgm:txFillClrLst>
    <dgm:txEffectClrLst/>
  </dgm:styleLbl>
  <dgm:styleLbl name="parChTrans1D1">
    <dgm:fillClrLst meth="repeat">
      <a:schemeClr val="accent5">
        <a:shade val="80000"/>
      </a:schemeClr>
    </dgm:fillClrLst>
    <dgm:linClrLst meth="repeat">
      <a:schemeClr val="accent5">
        <a:shade val="80000"/>
      </a:schemeClr>
    </dgm:linClrLst>
    <dgm:effectClrLst/>
    <dgm:txLinClrLst/>
    <dgm:txFillClrLst meth="repeat">
      <a:schemeClr val="tx1"/>
    </dgm:txFillClrLst>
    <dgm:txEffectClrLst/>
  </dgm:styleLbl>
  <dgm:styleLbl name="parChTrans1D2">
    <dgm:fillClrLst meth="repeat">
      <a:schemeClr val="accent5">
        <a:tint val="99000"/>
      </a:schemeClr>
    </dgm:fillClrLst>
    <dgm:linClrLst meth="repeat">
      <a:schemeClr val="accent5">
        <a:tint val="99000"/>
      </a:schemeClr>
    </dgm:linClrLst>
    <dgm:effectClrLst/>
    <dgm:txLinClrLst/>
    <dgm:txFillClrLst meth="repeat">
      <a:schemeClr val="tx1"/>
    </dgm:txFillClrLst>
    <dgm:txEffectClrLst/>
  </dgm:styleLbl>
  <dgm:styleLbl name="parChTrans1D3">
    <dgm:fillClrLst meth="repeat">
      <a:schemeClr val="accent5">
        <a:tint val="80000"/>
      </a:schemeClr>
    </dgm:fillClrLst>
    <dgm:linClrLst meth="repeat">
      <a:schemeClr val="accent5">
        <a:tint val="80000"/>
      </a:schemeClr>
    </dgm:linClrLst>
    <dgm:effectClrLst/>
    <dgm:txLinClrLst/>
    <dgm:txFillClrLst meth="repeat">
      <a:schemeClr val="tx1"/>
    </dgm:txFillClrLst>
    <dgm:txEffectClrLst/>
  </dgm:styleLbl>
  <dgm:styleLbl name="parChTrans1D4">
    <dgm:fillClrLst meth="repeat">
      <a:schemeClr val="accent5">
        <a:tint val="70000"/>
      </a:schemeClr>
    </dgm:fillClrLst>
    <dgm:linClrLst meth="repeat">
      <a:schemeClr val="accent5">
        <a:tint val="7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FgAcc1">
    <dgm:fillClrLst meth="repeat">
      <a:schemeClr val="lt1"/>
    </dgm:fillClrLst>
    <dgm:linClrLst>
      <a:schemeClr val="accent5">
        <a:shade val="80000"/>
      </a:schemeClr>
      <a:schemeClr val="accent5">
        <a:tint val="7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a:tint val="99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a:tint val="8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a:tint val="70000"/>
      </a:schemeClr>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31424C7-6573-4BAA-B19E-57F01BA377AF}" type="doc">
      <dgm:prSet loTypeId="urn:microsoft.com/office/officeart/2005/8/layout/orgChart1" loCatId="hierarchy" qsTypeId="urn:microsoft.com/office/officeart/2005/8/quickstyle/simple1" qsCatId="simple" csTypeId="urn:microsoft.com/office/officeart/2005/8/colors/colorful4" csCatId="colorful" phldr="1"/>
      <dgm:spPr/>
      <dgm:t>
        <a:bodyPr/>
        <a:lstStyle/>
        <a:p>
          <a:endParaRPr lang="en-US"/>
        </a:p>
      </dgm:t>
    </dgm:pt>
    <dgm:pt modelId="{3598EA73-1B7D-4B2B-B254-3C03715D8604}">
      <dgm:prSet custT="1"/>
      <dgm:spPr>
        <a:solidFill>
          <a:srgbClr val="000000"/>
        </a:solidFill>
        <a:ln>
          <a:solidFill>
            <a:srgbClr val="00DA63"/>
          </a:solidFill>
        </a:ln>
      </dgm:spPr>
      <dgm:t>
        <a:bodyPr/>
        <a:lstStyle/>
        <a:p>
          <a:pPr rtl="0"/>
          <a:r>
            <a:rPr lang="en-US" sz="1600" dirty="0">
              <a:latin typeface="Consolas" panose="020B0609020204030204" pitchFamily="49" charset="0"/>
            </a:rPr>
            <a:t>Set ADT Operations</a:t>
          </a:r>
        </a:p>
      </dgm:t>
    </dgm:pt>
    <dgm:pt modelId="{C6DCC19B-5570-4788-B47E-B9DCA847F7D1}" type="parTrans" cxnId="{A3A1FCDA-BA96-4897-B857-450A287E873A}">
      <dgm:prSet/>
      <dgm:spPr/>
      <dgm:t>
        <a:bodyPr/>
        <a:lstStyle/>
        <a:p>
          <a:endParaRPr lang="en-US" sz="1600">
            <a:latin typeface="Consolas" panose="020B0609020204030204" pitchFamily="49" charset="0"/>
          </a:endParaRPr>
        </a:p>
      </dgm:t>
    </dgm:pt>
    <dgm:pt modelId="{C8D85315-D6D5-4A6A-ACCC-71CD5EF7E70D}" type="sibTrans" cxnId="{A3A1FCDA-BA96-4897-B857-450A287E873A}">
      <dgm:prSet/>
      <dgm:spPr/>
      <dgm:t>
        <a:bodyPr/>
        <a:lstStyle/>
        <a:p>
          <a:endParaRPr lang="en-US" sz="1600">
            <a:latin typeface="Consolas" panose="020B0609020204030204" pitchFamily="49" charset="0"/>
          </a:endParaRPr>
        </a:p>
      </dgm:t>
    </dgm:pt>
    <dgm:pt modelId="{D48123D6-F899-429A-8026-C5C766B84168}">
      <dgm:prSet custT="1"/>
      <dgm:spPr>
        <a:noFill/>
        <a:ln>
          <a:solidFill>
            <a:srgbClr val="EB6E19"/>
          </a:solidFill>
        </a:ln>
      </dgm:spPr>
      <dgm:t>
        <a:bodyPr lIns="91440"/>
        <a:lstStyle/>
        <a:p>
          <a:pPr rtl="0"/>
          <a:r>
            <a:rPr lang="en-US" sz="1600" b="0" dirty="0">
              <a:latin typeface="Consolas" panose="020B0609020204030204" pitchFamily="49" charset="0"/>
            </a:rPr>
            <a:t>Testing for membership (find), adding elements (insert), removing elements (remove)</a:t>
          </a:r>
        </a:p>
      </dgm:t>
    </dgm:pt>
    <dgm:pt modelId="{A8DA62FC-EC74-46FE-A680-A63A494CE291}" type="parTrans" cxnId="{8D207692-AD37-4AF5-9ADD-3D711CE9D48B}">
      <dgm:prSet/>
      <dgm:spPr>
        <a:ln>
          <a:solidFill>
            <a:srgbClr val="EB6E19"/>
          </a:solidFill>
        </a:ln>
      </dgm:spPr>
      <dgm:t>
        <a:bodyPr/>
        <a:lstStyle/>
        <a:p>
          <a:endParaRPr lang="en-US" sz="1600">
            <a:latin typeface="Consolas" panose="020B0609020204030204" pitchFamily="49" charset="0"/>
          </a:endParaRPr>
        </a:p>
      </dgm:t>
    </dgm:pt>
    <dgm:pt modelId="{6FAFDCDA-442B-4322-9E6A-AD435D04D9AC}" type="sibTrans" cxnId="{8D207692-AD37-4AF5-9ADD-3D711CE9D48B}">
      <dgm:prSet/>
      <dgm:spPr/>
      <dgm:t>
        <a:bodyPr/>
        <a:lstStyle/>
        <a:p>
          <a:endParaRPr lang="en-US" sz="1600">
            <a:latin typeface="Consolas" panose="020B0609020204030204" pitchFamily="49" charset="0"/>
          </a:endParaRPr>
        </a:p>
      </dgm:t>
    </dgm:pt>
    <dgm:pt modelId="{4FED7D27-A113-4D3D-B126-20C898D72184}">
      <dgm:prSet custT="1"/>
      <dgm:spPr>
        <a:noFill/>
        <a:ln>
          <a:solidFill>
            <a:srgbClr val="EB6E19"/>
          </a:solidFill>
        </a:ln>
      </dgm:spPr>
      <dgm:t>
        <a:bodyPr lIns="91440"/>
        <a:lstStyle/>
        <a:p>
          <a:pPr rtl="0"/>
          <a:r>
            <a:rPr lang="en-US" sz="1600" dirty="0">
              <a:latin typeface="Consolas" panose="020B0609020204030204" pitchFamily="49" charset="0"/>
            </a:rPr>
            <a:t>Union, intersection, difference with another set</a:t>
          </a:r>
        </a:p>
      </dgm:t>
    </dgm:pt>
    <dgm:pt modelId="{4B00DCE0-730E-4407-A5C1-B4F6C3929A07}" type="parTrans" cxnId="{F874E967-8AE5-4993-844A-233A4FD0AB4E}">
      <dgm:prSet/>
      <dgm:spPr>
        <a:ln>
          <a:solidFill>
            <a:srgbClr val="EB6E19"/>
          </a:solidFill>
        </a:ln>
      </dgm:spPr>
      <dgm:t>
        <a:bodyPr/>
        <a:lstStyle/>
        <a:p>
          <a:endParaRPr lang="en-US" sz="1600">
            <a:latin typeface="Consolas" panose="020B0609020204030204" pitchFamily="49" charset="0"/>
          </a:endParaRPr>
        </a:p>
      </dgm:t>
    </dgm:pt>
    <dgm:pt modelId="{D718844B-C4AF-474B-A013-9740DFEA8861}" type="sibTrans" cxnId="{F874E967-8AE5-4993-844A-233A4FD0AB4E}">
      <dgm:prSet/>
      <dgm:spPr/>
      <dgm:t>
        <a:bodyPr/>
        <a:lstStyle/>
        <a:p>
          <a:endParaRPr lang="en-US" sz="1600">
            <a:latin typeface="Consolas" panose="020B0609020204030204" pitchFamily="49" charset="0"/>
          </a:endParaRPr>
        </a:p>
      </dgm:t>
    </dgm:pt>
    <dgm:pt modelId="{596B23D1-1DC1-444F-9DFD-7AE5D7DA7E41}">
      <dgm:prSet custT="1"/>
      <dgm:spPr>
        <a:noFill/>
        <a:ln>
          <a:solidFill>
            <a:srgbClr val="EB6E19"/>
          </a:solidFill>
        </a:ln>
      </dgm:spPr>
      <dgm:t>
        <a:bodyPr lIns="91440"/>
        <a:lstStyle/>
        <a:p>
          <a:pPr rtl="0"/>
          <a:r>
            <a:rPr lang="en-US" sz="1600" dirty="0">
              <a:latin typeface="Consolas" panose="020B0609020204030204" pitchFamily="49" charset="0"/>
            </a:rPr>
            <a:t>Returning a subset</a:t>
          </a:r>
        </a:p>
      </dgm:t>
    </dgm:pt>
    <dgm:pt modelId="{2F786187-C2C7-4345-A927-C85CE9A5A9D5}" type="parTrans" cxnId="{37C4503B-FD53-4D58-B015-3C2DAD2D5CAA}">
      <dgm:prSet/>
      <dgm:spPr>
        <a:ln>
          <a:solidFill>
            <a:srgbClr val="EB6E19"/>
          </a:solidFill>
        </a:ln>
      </dgm:spPr>
      <dgm:t>
        <a:bodyPr/>
        <a:lstStyle/>
        <a:p>
          <a:endParaRPr lang="en-US" sz="1600">
            <a:latin typeface="Consolas" panose="020B0609020204030204" pitchFamily="49" charset="0"/>
          </a:endParaRPr>
        </a:p>
      </dgm:t>
    </dgm:pt>
    <dgm:pt modelId="{733F1F67-9F79-42D1-A6DE-B6DF04BD673F}" type="sibTrans" cxnId="{37C4503B-FD53-4D58-B015-3C2DAD2D5CAA}">
      <dgm:prSet/>
      <dgm:spPr/>
      <dgm:t>
        <a:bodyPr/>
        <a:lstStyle/>
        <a:p>
          <a:endParaRPr lang="en-US" sz="1600">
            <a:latin typeface="Consolas" panose="020B0609020204030204" pitchFamily="49" charset="0"/>
          </a:endParaRPr>
        </a:p>
      </dgm:t>
    </dgm:pt>
    <dgm:pt modelId="{B9ABA0F7-FA58-4E1A-9524-54600FBCDF61}" type="pres">
      <dgm:prSet presAssocID="{831424C7-6573-4BAA-B19E-57F01BA377AF}" presName="hierChild1" presStyleCnt="0">
        <dgm:presLayoutVars>
          <dgm:orgChart val="1"/>
          <dgm:chPref val="1"/>
          <dgm:dir/>
          <dgm:animOne val="branch"/>
          <dgm:animLvl val="lvl"/>
          <dgm:resizeHandles/>
        </dgm:presLayoutVars>
      </dgm:prSet>
      <dgm:spPr/>
    </dgm:pt>
    <dgm:pt modelId="{5368BD38-AD2E-4797-AEB1-7C76824590A3}" type="pres">
      <dgm:prSet presAssocID="{3598EA73-1B7D-4B2B-B254-3C03715D8604}" presName="hierRoot1" presStyleCnt="0">
        <dgm:presLayoutVars>
          <dgm:hierBranch val="init"/>
        </dgm:presLayoutVars>
      </dgm:prSet>
      <dgm:spPr/>
    </dgm:pt>
    <dgm:pt modelId="{43AFA30B-0E4B-4F18-870C-FC736F308533}" type="pres">
      <dgm:prSet presAssocID="{3598EA73-1B7D-4B2B-B254-3C03715D8604}" presName="rootComposite1" presStyleCnt="0"/>
      <dgm:spPr/>
    </dgm:pt>
    <dgm:pt modelId="{9A16CDAE-E3D2-4F0E-95B6-C06C5061B489}" type="pres">
      <dgm:prSet presAssocID="{3598EA73-1B7D-4B2B-B254-3C03715D8604}" presName="rootText1" presStyleLbl="node0" presStyleIdx="0" presStyleCnt="1" custScaleX="130470" custScaleY="71695">
        <dgm:presLayoutVars>
          <dgm:chPref val="3"/>
        </dgm:presLayoutVars>
      </dgm:prSet>
      <dgm:spPr/>
    </dgm:pt>
    <dgm:pt modelId="{67B79789-625E-442F-933E-5EBDA04B86E8}" type="pres">
      <dgm:prSet presAssocID="{3598EA73-1B7D-4B2B-B254-3C03715D8604}" presName="rootConnector1" presStyleLbl="node1" presStyleIdx="0" presStyleCnt="0"/>
      <dgm:spPr/>
    </dgm:pt>
    <dgm:pt modelId="{69EAF570-5061-45A6-922F-C7AFCEE59D3E}" type="pres">
      <dgm:prSet presAssocID="{3598EA73-1B7D-4B2B-B254-3C03715D8604}" presName="hierChild2" presStyleCnt="0"/>
      <dgm:spPr/>
    </dgm:pt>
    <dgm:pt modelId="{48EED041-01E9-4A45-AC7B-B89508D96A66}" type="pres">
      <dgm:prSet presAssocID="{A8DA62FC-EC74-46FE-A680-A63A494CE291}" presName="Name37" presStyleLbl="parChTrans1D2" presStyleIdx="0" presStyleCnt="3"/>
      <dgm:spPr/>
    </dgm:pt>
    <dgm:pt modelId="{048D262D-5DF4-4DAB-9ED3-3175FB0796C5}" type="pres">
      <dgm:prSet presAssocID="{D48123D6-F899-429A-8026-C5C766B84168}" presName="hierRoot2" presStyleCnt="0">
        <dgm:presLayoutVars>
          <dgm:hierBranch val="init"/>
        </dgm:presLayoutVars>
      </dgm:prSet>
      <dgm:spPr/>
    </dgm:pt>
    <dgm:pt modelId="{A32729A7-CA24-4CDD-AF81-D8A290622A33}" type="pres">
      <dgm:prSet presAssocID="{D48123D6-F899-429A-8026-C5C766B84168}" presName="rootComposite" presStyleCnt="0"/>
      <dgm:spPr/>
    </dgm:pt>
    <dgm:pt modelId="{5125BD1C-4F5C-4A37-808D-AB85DF49B188}" type="pres">
      <dgm:prSet presAssocID="{D48123D6-F899-429A-8026-C5C766B84168}" presName="rootText" presStyleLbl="node2" presStyleIdx="0" presStyleCnt="3" custScaleX="89658" custScaleY="106107" custLinFactNeighborY="2807">
        <dgm:presLayoutVars>
          <dgm:chPref val="3"/>
        </dgm:presLayoutVars>
      </dgm:prSet>
      <dgm:spPr/>
    </dgm:pt>
    <dgm:pt modelId="{B6057B9B-BE8C-45F7-A0D2-38F1AD68D713}" type="pres">
      <dgm:prSet presAssocID="{D48123D6-F899-429A-8026-C5C766B84168}" presName="rootConnector" presStyleLbl="node2" presStyleIdx="0" presStyleCnt="3"/>
      <dgm:spPr/>
    </dgm:pt>
    <dgm:pt modelId="{CE652513-AB48-48A2-B89C-2226EAF05EBC}" type="pres">
      <dgm:prSet presAssocID="{D48123D6-F899-429A-8026-C5C766B84168}" presName="hierChild4" presStyleCnt="0"/>
      <dgm:spPr/>
    </dgm:pt>
    <dgm:pt modelId="{42437D9F-D62E-4995-BD93-604A133ABD71}" type="pres">
      <dgm:prSet presAssocID="{D48123D6-F899-429A-8026-C5C766B84168}" presName="hierChild5" presStyleCnt="0"/>
      <dgm:spPr/>
    </dgm:pt>
    <dgm:pt modelId="{AFEC5617-5C00-4FC9-90D2-96097A2E9DF3}" type="pres">
      <dgm:prSet presAssocID="{4B00DCE0-730E-4407-A5C1-B4F6C3929A07}" presName="Name37" presStyleLbl="parChTrans1D2" presStyleIdx="1" presStyleCnt="3"/>
      <dgm:spPr/>
    </dgm:pt>
    <dgm:pt modelId="{0D22E961-D454-466C-9B9D-60F0537D2DFA}" type="pres">
      <dgm:prSet presAssocID="{4FED7D27-A113-4D3D-B126-20C898D72184}" presName="hierRoot2" presStyleCnt="0">
        <dgm:presLayoutVars>
          <dgm:hierBranch val="init"/>
        </dgm:presLayoutVars>
      </dgm:prSet>
      <dgm:spPr/>
    </dgm:pt>
    <dgm:pt modelId="{F2330654-50B6-4390-8549-97BD7EC7A695}" type="pres">
      <dgm:prSet presAssocID="{4FED7D27-A113-4D3D-B126-20C898D72184}" presName="rootComposite" presStyleCnt="0"/>
      <dgm:spPr/>
    </dgm:pt>
    <dgm:pt modelId="{6923E915-FAAB-4DD6-8BDE-7E8214F54EE1}" type="pres">
      <dgm:prSet presAssocID="{4FED7D27-A113-4D3D-B126-20C898D72184}" presName="rootText" presStyleLbl="node2" presStyleIdx="1" presStyleCnt="3" custScaleX="89658" custScaleY="106107" custLinFactNeighborY="2807">
        <dgm:presLayoutVars>
          <dgm:chPref val="3"/>
        </dgm:presLayoutVars>
      </dgm:prSet>
      <dgm:spPr/>
    </dgm:pt>
    <dgm:pt modelId="{BFAC61C0-4866-4268-A92E-357E444EBABE}" type="pres">
      <dgm:prSet presAssocID="{4FED7D27-A113-4D3D-B126-20C898D72184}" presName="rootConnector" presStyleLbl="node2" presStyleIdx="1" presStyleCnt="3"/>
      <dgm:spPr/>
    </dgm:pt>
    <dgm:pt modelId="{6C1F7DFD-5843-43B5-9767-6244BD758B06}" type="pres">
      <dgm:prSet presAssocID="{4FED7D27-A113-4D3D-B126-20C898D72184}" presName="hierChild4" presStyleCnt="0"/>
      <dgm:spPr/>
    </dgm:pt>
    <dgm:pt modelId="{DA5EFB3A-8A16-4C87-97CA-777C9A30F67E}" type="pres">
      <dgm:prSet presAssocID="{4FED7D27-A113-4D3D-B126-20C898D72184}" presName="hierChild5" presStyleCnt="0"/>
      <dgm:spPr/>
    </dgm:pt>
    <dgm:pt modelId="{FBBF3655-9524-4C9F-BC01-3D5EF07B4296}" type="pres">
      <dgm:prSet presAssocID="{2F786187-C2C7-4345-A927-C85CE9A5A9D5}" presName="Name37" presStyleLbl="parChTrans1D2" presStyleIdx="2" presStyleCnt="3"/>
      <dgm:spPr/>
    </dgm:pt>
    <dgm:pt modelId="{BB78EA3D-8901-4E41-B6A3-83F2580D6D04}" type="pres">
      <dgm:prSet presAssocID="{596B23D1-1DC1-444F-9DFD-7AE5D7DA7E41}" presName="hierRoot2" presStyleCnt="0">
        <dgm:presLayoutVars>
          <dgm:hierBranch val="init"/>
        </dgm:presLayoutVars>
      </dgm:prSet>
      <dgm:spPr/>
    </dgm:pt>
    <dgm:pt modelId="{DD8362CF-C66A-4A29-B26E-D3ABDB1F3392}" type="pres">
      <dgm:prSet presAssocID="{596B23D1-1DC1-444F-9DFD-7AE5D7DA7E41}" presName="rootComposite" presStyleCnt="0"/>
      <dgm:spPr/>
    </dgm:pt>
    <dgm:pt modelId="{F14072D3-7658-4590-ACB8-DA3284BC72E4}" type="pres">
      <dgm:prSet presAssocID="{596B23D1-1DC1-444F-9DFD-7AE5D7DA7E41}" presName="rootText" presStyleLbl="node2" presStyleIdx="2" presStyleCnt="3" custScaleX="89658" custScaleY="106107">
        <dgm:presLayoutVars>
          <dgm:chPref val="3"/>
        </dgm:presLayoutVars>
      </dgm:prSet>
      <dgm:spPr/>
    </dgm:pt>
    <dgm:pt modelId="{ADEB7594-E62D-47CF-96E6-AA41D0ED52C1}" type="pres">
      <dgm:prSet presAssocID="{596B23D1-1DC1-444F-9DFD-7AE5D7DA7E41}" presName="rootConnector" presStyleLbl="node2" presStyleIdx="2" presStyleCnt="3"/>
      <dgm:spPr/>
    </dgm:pt>
    <dgm:pt modelId="{36DD4442-D470-4279-9908-A4F7D9A1AA7A}" type="pres">
      <dgm:prSet presAssocID="{596B23D1-1DC1-444F-9DFD-7AE5D7DA7E41}" presName="hierChild4" presStyleCnt="0"/>
      <dgm:spPr/>
    </dgm:pt>
    <dgm:pt modelId="{C008AC97-E19B-4E48-ACD8-502B94A11EDC}" type="pres">
      <dgm:prSet presAssocID="{596B23D1-1DC1-444F-9DFD-7AE5D7DA7E41}" presName="hierChild5" presStyleCnt="0"/>
      <dgm:spPr/>
    </dgm:pt>
    <dgm:pt modelId="{2AF0D357-F1D6-428D-B8A6-64FEC04B573B}" type="pres">
      <dgm:prSet presAssocID="{3598EA73-1B7D-4B2B-B254-3C03715D8604}" presName="hierChild3" presStyleCnt="0"/>
      <dgm:spPr/>
    </dgm:pt>
  </dgm:ptLst>
  <dgm:cxnLst>
    <dgm:cxn modelId="{5575E400-9A73-41BA-96E5-A5C6B20A09FD}" type="presOf" srcId="{596B23D1-1DC1-444F-9DFD-7AE5D7DA7E41}" destId="{F14072D3-7658-4590-ACB8-DA3284BC72E4}" srcOrd="0" destOrd="0" presId="urn:microsoft.com/office/officeart/2005/8/layout/orgChart1"/>
    <dgm:cxn modelId="{6AE36133-C296-456A-973A-E3432BEACE68}" type="presOf" srcId="{4FED7D27-A113-4D3D-B126-20C898D72184}" destId="{BFAC61C0-4866-4268-A92E-357E444EBABE}" srcOrd="1" destOrd="0" presId="urn:microsoft.com/office/officeart/2005/8/layout/orgChart1"/>
    <dgm:cxn modelId="{37C4503B-FD53-4D58-B015-3C2DAD2D5CAA}" srcId="{3598EA73-1B7D-4B2B-B254-3C03715D8604}" destId="{596B23D1-1DC1-444F-9DFD-7AE5D7DA7E41}" srcOrd="2" destOrd="0" parTransId="{2F786187-C2C7-4345-A927-C85CE9A5A9D5}" sibTransId="{733F1F67-9F79-42D1-A6DE-B6DF04BD673F}"/>
    <dgm:cxn modelId="{F874E967-8AE5-4993-844A-233A4FD0AB4E}" srcId="{3598EA73-1B7D-4B2B-B254-3C03715D8604}" destId="{4FED7D27-A113-4D3D-B126-20C898D72184}" srcOrd="1" destOrd="0" parTransId="{4B00DCE0-730E-4407-A5C1-B4F6C3929A07}" sibTransId="{D718844B-C4AF-474B-A013-9740DFEA8861}"/>
    <dgm:cxn modelId="{21E17F6A-0F56-4C01-876E-2AFCAA619328}" type="presOf" srcId="{A8DA62FC-EC74-46FE-A680-A63A494CE291}" destId="{48EED041-01E9-4A45-AC7B-B89508D96A66}" srcOrd="0" destOrd="0" presId="urn:microsoft.com/office/officeart/2005/8/layout/orgChart1"/>
    <dgm:cxn modelId="{957F5C4F-B433-4573-AC52-69F7738083BE}" type="presOf" srcId="{596B23D1-1DC1-444F-9DFD-7AE5D7DA7E41}" destId="{ADEB7594-E62D-47CF-96E6-AA41D0ED52C1}" srcOrd="1" destOrd="0" presId="urn:microsoft.com/office/officeart/2005/8/layout/orgChart1"/>
    <dgm:cxn modelId="{8D207692-AD37-4AF5-9ADD-3D711CE9D48B}" srcId="{3598EA73-1B7D-4B2B-B254-3C03715D8604}" destId="{D48123D6-F899-429A-8026-C5C766B84168}" srcOrd="0" destOrd="0" parTransId="{A8DA62FC-EC74-46FE-A680-A63A494CE291}" sibTransId="{6FAFDCDA-442B-4322-9E6A-AD435D04D9AC}"/>
    <dgm:cxn modelId="{3E1440B6-5CEB-4F29-A289-F9C384D53978}" type="presOf" srcId="{831424C7-6573-4BAA-B19E-57F01BA377AF}" destId="{B9ABA0F7-FA58-4E1A-9524-54600FBCDF61}" srcOrd="0" destOrd="0" presId="urn:microsoft.com/office/officeart/2005/8/layout/orgChart1"/>
    <dgm:cxn modelId="{E46A35D5-88D2-4E2A-A398-E23A06498C1D}" type="presOf" srcId="{3598EA73-1B7D-4B2B-B254-3C03715D8604}" destId="{9A16CDAE-E3D2-4F0E-95B6-C06C5061B489}" srcOrd="0" destOrd="0" presId="urn:microsoft.com/office/officeart/2005/8/layout/orgChart1"/>
    <dgm:cxn modelId="{A3A1FCDA-BA96-4897-B857-450A287E873A}" srcId="{831424C7-6573-4BAA-B19E-57F01BA377AF}" destId="{3598EA73-1B7D-4B2B-B254-3C03715D8604}" srcOrd="0" destOrd="0" parTransId="{C6DCC19B-5570-4788-B47E-B9DCA847F7D1}" sibTransId="{C8D85315-D6D5-4A6A-ACCC-71CD5EF7E70D}"/>
    <dgm:cxn modelId="{16FE94DB-27D5-4E61-843C-A02B3F615F5D}" type="presOf" srcId="{4B00DCE0-730E-4407-A5C1-B4F6C3929A07}" destId="{AFEC5617-5C00-4FC9-90D2-96097A2E9DF3}" srcOrd="0" destOrd="0" presId="urn:microsoft.com/office/officeart/2005/8/layout/orgChart1"/>
    <dgm:cxn modelId="{45496AEE-0BEC-4537-A73F-BE93BAEABA6D}" type="presOf" srcId="{D48123D6-F899-429A-8026-C5C766B84168}" destId="{B6057B9B-BE8C-45F7-A0D2-38F1AD68D713}" srcOrd="1" destOrd="0" presId="urn:microsoft.com/office/officeart/2005/8/layout/orgChart1"/>
    <dgm:cxn modelId="{5A57A4F2-CF01-4A8F-8EB6-0E048CC420FA}" type="presOf" srcId="{D48123D6-F899-429A-8026-C5C766B84168}" destId="{5125BD1C-4F5C-4A37-808D-AB85DF49B188}" srcOrd="0" destOrd="0" presId="urn:microsoft.com/office/officeart/2005/8/layout/orgChart1"/>
    <dgm:cxn modelId="{625E30F7-C3BD-431F-AE59-436730037135}" type="presOf" srcId="{4FED7D27-A113-4D3D-B126-20C898D72184}" destId="{6923E915-FAAB-4DD6-8BDE-7E8214F54EE1}" srcOrd="0" destOrd="0" presId="urn:microsoft.com/office/officeart/2005/8/layout/orgChart1"/>
    <dgm:cxn modelId="{5FEEDBFB-BD86-457A-9557-211F04F29C5E}" type="presOf" srcId="{3598EA73-1B7D-4B2B-B254-3C03715D8604}" destId="{67B79789-625E-442F-933E-5EBDA04B86E8}" srcOrd="1" destOrd="0" presId="urn:microsoft.com/office/officeart/2005/8/layout/orgChart1"/>
    <dgm:cxn modelId="{76AFC9FD-A46C-4456-A34D-FAA467A009B6}" type="presOf" srcId="{2F786187-C2C7-4345-A927-C85CE9A5A9D5}" destId="{FBBF3655-9524-4C9F-BC01-3D5EF07B4296}" srcOrd="0" destOrd="0" presId="urn:microsoft.com/office/officeart/2005/8/layout/orgChart1"/>
    <dgm:cxn modelId="{F273C46D-A772-4D1F-B387-D425F92013DB}" type="presParOf" srcId="{B9ABA0F7-FA58-4E1A-9524-54600FBCDF61}" destId="{5368BD38-AD2E-4797-AEB1-7C76824590A3}" srcOrd="0" destOrd="0" presId="urn:microsoft.com/office/officeart/2005/8/layout/orgChart1"/>
    <dgm:cxn modelId="{0CA7B46D-FB02-49EA-BC9D-C098B73C4A6E}" type="presParOf" srcId="{5368BD38-AD2E-4797-AEB1-7C76824590A3}" destId="{43AFA30B-0E4B-4F18-870C-FC736F308533}" srcOrd="0" destOrd="0" presId="urn:microsoft.com/office/officeart/2005/8/layout/orgChart1"/>
    <dgm:cxn modelId="{AC67D01C-4A7C-43EA-A880-085A8BF6F9D2}" type="presParOf" srcId="{43AFA30B-0E4B-4F18-870C-FC736F308533}" destId="{9A16CDAE-E3D2-4F0E-95B6-C06C5061B489}" srcOrd="0" destOrd="0" presId="urn:microsoft.com/office/officeart/2005/8/layout/orgChart1"/>
    <dgm:cxn modelId="{29A510AB-60B9-443B-99B6-CF4CC803AB18}" type="presParOf" srcId="{43AFA30B-0E4B-4F18-870C-FC736F308533}" destId="{67B79789-625E-442F-933E-5EBDA04B86E8}" srcOrd="1" destOrd="0" presId="urn:microsoft.com/office/officeart/2005/8/layout/orgChart1"/>
    <dgm:cxn modelId="{F0E0878C-6310-4FED-88F2-937DEA08C5DC}" type="presParOf" srcId="{5368BD38-AD2E-4797-AEB1-7C76824590A3}" destId="{69EAF570-5061-45A6-922F-C7AFCEE59D3E}" srcOrd="1" destOrd="0" presId="urn:microsoft.com/office/officeart/2005/8/layout/orgChart1"/>
    <dgm:cxn modelId="{8E964EA9-4A4C-421C-957E-2DB8D66C87B9}" type="presParOf" srcId="{69EAF570-5061-45A6-922F-C7AFCEE59D3E}" destId="{48EED041-01E9-4A45-AC7B-B89508D96A66}" srcOrd="0" destOrd="0" presId="urn:microsoft.com/office/officeart/2005/8/layout/orgChart1"/>
    <dgm:cxn modelId="{D5A8CC95-A611-4085-821B-65C85B205FA1}" type="presParOf" srcId="{69EAF570-5061-45A6-922F-C7AFCEE59D3E}" destId="{048D262D-5DF4-4DAB-9ED3-3175FB0796C5}" srcOrd="1" destOrd="0" presId="urn:microsoft.com/office/officeart/2005/8/layout/orgChart1"/>
    <dgm:cxn modelId="{FF4D7838-2781-4CA8-8D35-CDC9A6036BA3}" type="presParOf" srcId="{048D262D-5DF4-4DAB-9ED3-3175FB0796C5}" destId="{A32729A7-CA24-4CDD-AF81-D8A290622A33}" srcOrd="0" destOrd="0" presId="urn:microsoft.com/office/officeart/2005/8/layout/orgChart1"/>
    <dgm:cxn modelId="{36098B67-E168-483D-B8E0-FEE527A743DA}" type="presParOf" srcId="{A32729A7-CA24-4CDD-AF81-D8A290622A33}" destId="{5125BD1C-4F5C-4A37-808D-AB85DF49B188}" srcOrd="0" destOrd="0" presId="urn:microsoft.com/office/officeart/2005/8/layout/orgChart1"/>
    <dgm:cxn modelId="{803FF948-FDE2-4A1A-8BE1-C9180A9A0A34}" type="presParOf" srcId="{A32729A7-CA24-4CDD-AF81-D8A290622A33}" destId="{B6057B9B-BE8C-45F7-A0D2-38F1AD68D713}" srcOrd="1" destOrd="0" presId="urn:microsoft.com/office/officeart/2005/8/layout/orgChart1"/>
    <dgm:cxn modelId="{5458771C-85D0-41CA-A4D1-54BC2F842412}" type="presParOf" srcId="{048D262D-5DF4-4DAB-9ED3-3175FB0796C5}" destId="{CE652513-AB48-48A2-B89C-2226EAF05EBC}" srcOrd="1" destOrd="0" presId="urn:microsoft.com/office/officeart/2005/8/layout/orgChart1"/>
    <dgm:cxn modelId="{75039E34-E80D-4EB9-BA34-7FF6116A4E0A}" type="presParOf" srcId="{048D262D-5DF4-4DAB-9ED3-3175FB0796C5}" destId="{42437D9F-D62E-4995-BD93-604A133ABD71}" srcOrd="2" destOrd="0" presId="urn:microsoft.com/office/officeart/2005/8/layout/orgChart1"/>
    <dgm:cxn modelId="{80BAD3C6-33B0-4AB8-8A69-C8022A4D8312}" type="presParOf" srcId="{69EAF570-5061-45A6-922F-C7AFCEE59D3E}" destId="{AFEC5617-5C00-4FC9-90D2-96097A2E9DF3}" srcOrd="2" destOrd="0" presId="urn:microsoft.com/office/officeart/2005/8/layout/orgChart1"/>
    <dgm:cxn modelId="{6940762F-2B7F-462A-8F1F-862C718C7D83}" type="presParOf" srcId="{69EAF570-5061-45A6-922F-C7AFCEE59D3E}" destId="{0D22E961-D454-466C-9B9D-60F0537D2DFA}" srcOrd="3" destOrd="0" presId="urn:microsoft.com/office/officeart/2005/8/layout/orgChart1"/>
    <dgm:cxn modelId="{9E001F34-D01F-48F3-BBDA-965262044661}" type="presParOf" srcId="{0D22E961-D454-466C-9B9D-60F0537D2DFA}" destId="{F2330654-50B6-4390-8549-97BD7EC7A695}" srcOrd="0" destOrd="0" presId="urn:microsoft.com/office/officeart/2005/8/layout/orgChart1"/>
    <dgm:cxn modelId="{0A4B2B66-F3D1-41CC-88A3-6EBF75017DA5}" type="presParOf" srcId="{F2330654-50B6-4390-8549-97BD7EC7A695}" destId="{6923E915-FAAB-4DD6-8BDE-7E8214F54EE1}" srcOrd="0" destOrd="0" presId="urn:microsoft.com/office/officeart/2005/8/layout/orgChart1"/>
    <dgm:cxn modelId="{110B5493-8182-40CC-ACC5-E60D3222EA11}" type="presParOf" srcId="{F2330654-50B6-4390-8549-97BD7EC7A695}" destId="{BFAC61C0-4866-4268-A92E-357E444EBABE}" srcOrd="1" destOrd="0" presId="urn:microsoft.com/office/officeart/2005/8/layout/orgChart1"/>
    <dgm:cxn modelId="{23D4813E-FCD6-4FA2-9857-BE07373B8F73}" type="presParOf" srcId="{0D22E961-D454-466C-9B9D-60F0537D2DFA}" destId="{6C1F7DFD-5843-43B5-9767-6244BD758B06}" srcOrd="1" destOrd="0" presId="urn:microsoft.com/office/officeart/2005/8/layout/orgChart1"/>
    <dgm:cxn modelId="{101C408E-B25E-4639-A5A5-A46E9E527DFD}" type="presParOf" srcId="{0D22E961-D454-466C-9B9D-60F0537D2DFA}" destId="{DA5EFB3A-8A16-4C87-97CA-777C9A30F67E}" srcOrd="2" destOrd="0" presId="urn:microsoft.com/office/officeart/2005/8/layout/orgChart1"/>
    <dgm:cxn modelId="{A174BBA6-D724-4C53-ABBF-03A3F8E9E291}" type="presParOf" srcId="{69EAF570-5061-45A6-922F-C7AFCEE59D3E}" destId="{FBBF3655-9524-4C9F-BC01-3D5EF07B4296}" srcOrd="4" destOrd="0" presId="urn:microsoft.com/office/officeart/2005/8/layout/orgChart1"/>
    <dgm:cxn modelId="{5E6C872D-5FA1-46A9-9BB6-2CA3EA4C7CAD}" type="presParOf" srcId="{69EAF570-5061-45A6-922F-C7AFCEE59D3E}" destId="{BB78EA3D-8901-4E41-B6A3-83F2580D6D04}" srcOrd="5" destOrd="0" presId="urn:microsoft.com/office/officeart/2005/8/layout/orgChart1"/>
    <dgm:cxn modelId="{70CA0D63-55F0-4BA9-AA97-8666A3F4AF24}" type="presParOf" srcId="{BB78EA3D-8901-4E41-B6A3-83F2580D6D04}" destId="{DD8362CF-C66A-4A29-B26E-D3ABDB1F3392}" srcOrd="0" destOrd="0" presId="urn:microsoft.com/office/officeart/2005/8/layout/orgChart1"/>
    <dgm:cxn modelId="{D8CBE6BF-EB03-4B05-B487-BCCBAAD7FD80}" type="presParOf" srcId="{DD8362CF-C66A-4A29-B26E-D3ABDB1F3392}" destId="{F14072D3-7658-4590-ACB8-DA3284BC72E4}" srcOrd="0" destOrd="0" presId="urn:microsoft.com/office/officeart/2005/8/layout/orgChart1"/>
    <dgm:cxn modelId="{7764FE6D-851C-47E8-9009-A1E00D7CD171}" type="presParOf" srcId="{DD8362CF-C66A-4A29-B26E-D3ABDB1F3392}" destId="{ADEB7594-E62D-47CF-96E6-AA41D0ED52C1}" srcOrd="1" destOrd="0" presId="urn:microsoft.com/office/officeart/2005/8/layout/orgChart1"/>
    <dgm:cxn modelId="{B68E551C-DD47-4132-BB0A-8C1A5518DDC5}" type="presParOf" srcId="{BB78EA3D-8901-4E41-B6A3-83F2580D6D04}" destId="{36DD4442-D470-4279-9908-A4F7D9A1AA7A}" srcOrd="1" destOrd="0" presId="urn:microsoft.com/office/officeart/2005/8/layout/orgChart1"/>
    <dgm:cxn modelId="{EBDEC3C0-666F-48BF-97C8-343949D46B5C}" type="presParOf" srcId="{BB78EA3D-8901-4E41-B6A3-83F2580D6D04}" destId="{C008AC97-E19B-4E48-ACD8-502B94A11EDC}" srcOrd="2" destOrd="0" presId="urn:microsoft.com/office/officeart/2005/8/layout/orgChart1"/>
    <dgm:cxn modelId="{51C2B6F3-8FB6-4A63-9225-489A38E37248}" type="presParOf" srcId="{5368BD38-AD2E-4797-AEB1-7C76824590A3}" destId="{2AF0D357-F1D6-428D-B8A6-64FEC04B573B}"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F404BB3B-42C9-4065-897E-9048A1D040C4}" type="doc">
      <dgm:prSet loTypeId="urn:microsoft.com/office/officeart/2005/8/layout/orgChart1" loCatId="hierarchy" qsTypeId="urn:microsoft.com/office/officeart/2005/8/quickstyle/simple1" qsCatId="simple" csTypeId="urn:microsoft.com/office/officeart/2005/8/colors/accent5_3" csCatId="accent5" phldr="1"/>
      <dgm:spPr/>
      <dgm:t>
        <a:bodyPr/>
        <a:lstStyle/>
        <a:p>
          <a:endParaRPr lang="en-US"/>
        </a:p>
      </dgm:t>
    </dgm:pt>
    <dgm:pt modelId="{969C1FDA-9096-46B8-B99B-9C0C23865613}">
      <dgm:prSet custT="1"/>
      <dgm:spPr>
        <a:noFill/>
        <a:ln>
          <a:solidFill>
            <a:schemeClr val="accent1"/>
          </a:solidFill>
        </a:ln>
      </dgm:spPr>
      <dgm:t>
        <a:bodyPr/>
        <a:lstStyle/>
        <a:p>
          <a:pPr rtl="0"/>
          <a:r>
            <a:rPr lang="en-US" sz="2000" dirty="0">
              <a:latin typeface="Gotham Bold" pitchFamily="50" charset="0"/>
            </a:rPr>
            <a:t>Hash Functions</a:t>
          </a:r>
        </a:p>
      </dgm:t>
    </dgm:pt>
    <dgm:pt modelId="{C317D2FA-03EA-4C7E-943C-24B052D443A3}" type="parTrans" cxnId="{DB3B5F94-4C93-42A0-A3CA-E4EE8599CE17}">
      <dgm:prSet/>
      <dgm:spPr/>
      <dgm:t>
        <a:bodyPr/>
        <a:lstStyle/>
        <a:p>
          <a:endParaRPr lang="en-US"/>
        </a:p>
      </dgm:t>
    </dgm:pt>
    <dgm:pt modelId="{BBE61264-2197-440F-9920-126BB3019094}" type="sibTrans" cxnId="{DB3B5F94-4C93-42A0-A3CA-E4EE8599CE17}">
      <dgm:prSet/>
      <dgm:spPr/>
      <dgm:t>
        <a:bodyPr/>
        <a:lstStyle/>
        <a:p>
          <a:endParaRPr lang="en-US"/>
        </a:p>
      </dgm:t>
    </dgm:pt>
    <dgm:pt modelId="{1BD61FD5-3D68-43C6-B355-74E1417F0452}" type="pres">
      <dgm:prSet presAssocID="{F404BB3B-42C9-4065-897E-9048A1D040C4}" presName="hierChild1" presStyleCnt="0">
        <dgm:presLayoutVars>
          <dgm:orgChart val="1"/>
          <dgm:chPref val="1"/>
          <dgm:dir/>
          <dgm:animOne val="branch"/>
          <dgm:animLvl val="lvl"/>
          <dgm:resizeHandles/>
        </dgm:presLayoutVars>
      </dgm:prSet>
      <dgm:spPr/>
    </dgm:pt>
    <dgm:pt modelId="{E65FE13E-1C93-4DF4-8513-41B6B6014A34}" type="pres">
      <dgm:prSet presAssocID="{969C1FDA-9096-46B8-B99B-9C0C23865613}" presName="hierRoot1" presStyleCnt="0">
        <dgm:presLayoutVars>
          <dgm:hierBranch val="init"/>
        </dgm:presLayoutVars>
      </dgm:prSet>
      <dgm:spPr/>
    </dgm:pt>
    <dgm:pt modelId="{55D1E183-5776-4DF8-8657-13909045842C}" type="pres">
      <dgm:prSet presAssocID="{969C1FDA-9096-46B8-B99B-9C0C23865613}" presName="rootComposite1" presStyleCnt="0"/>
      <dgm:spPr/>
    </dgm:pt>
    <dgm:pt modelId="{A24A6354-C6A7-40B4-96BC-D363C34B49BF}" type="pres">
      <dgm:prSet presAssocID="{969C1FDA-9096-46B8-B99B-9C0C23865613}" presName="rootText1" presStyleLbl="node0" presStyleIdx="0" presStyleCnt="1">
        <dgm:presLayoutVars>
          <dgm:chPref val="3"/>
        </dgm:presLayoutVars>
      </dgm:prSet>
      <dgm:spPr/>
    </dgm:pt>
    <dgm:pt modelId="{817527F6-742E-4C70-BEC5-D1E35AC8E765}" type="pres">
      <dgm:prSet presAssocID="{969C1FDA-9096-46B8-B99B-9C0C23865613}" presName="rootConnector1" presStyleLbl="node1" presStyleIdx="0" presStyleCnt="0"/>
      <dgm:spPr/>
    </dgm:pt>
    <dgm:pt modelId="{324C9778-2B53-4CAC-A9C6-0EE506C74748}" type="pres">
      <dgm:prSet presAssocID="{969C1FDA-9096-46B8-B99B-9C0C23865613}" presName="hierChild2" presStyleCnt="0"/>
      <dgm:spPr/>
    </dgm:pt>
    <dgm:pt modelId="{F69EAF16-CD1C-4763-8EC7-25F68EBA1A4A}" type="pres">
      <dgm:prSet presAssocID="{969C1FDA-9096-46B8-B99B-9C0C23865613}" presName="hierChild3" presStyleCnt="0"/>
      <dgm:spPr/>
    </dgm:pt>
  </dgm:ptLst>
  <dgm:cxnLst>
    <dgm:cxn modelId="{7BB3A703-F09C-4E55-81E7-CB1848269890}" type="presOf" srcId="{969C1FDA-9096-46B8-B99B-9C0C23865613}" destId="{817527F6-742E-4C70-BEC5-D1E35AC8E765}" srcOrd="1" destOrd="0" presId="urn:microsoft.com/office/officeart/2005/8/layout/orgChart1"/>
    <dgm:cxn modelId="{DB3B5F94-4C93-42A0-A3CA-E4EE8599CE17}" srcId="{F404BB3B-42C9-4065-897E-9048A1D040C4}" destId="{969C1FDA-9096-46B8-B99B-9C0C23865613}" srcOrd="0" destOrd="0" parTransId="{C317D2FA-03EA-4C7E-943C-24B052D443A3}" sibTransId="{BBE61264-2197-440F-9920-126BB3019094}"/>
    <dgm:cxn modelId="{AE09D5B8-A3B7-45AE-82A2-22529BCFC475}" type="presOf" srcId="{969C1FDA-9096-46B8-B99B-9C0C23865613}" destId="{A24A6354-C6A7-40B4-96BC-D363C34B49BF}" srcOrd="0" destOrd="0" presId="urn:microsoft.com/office/officeart/2005/8/layout/orgChart1"/>
    <dgm:cxn modelId="{FD6136FE-4F7B-41CE-850A-91DBA8D684CA}" type="presOf" srcId="{F404BB3B-42C9-4065-897E-9048A1D040C4}" destId="{1BD61FD5-3D68-43C6-B355-74E1417F0452}" srcOrd="0" destOrd="0" presId="urn:microsoft.com/office/officeart/2005/8/layout/orgChart1"/>
    <dgm:cxn modelId="{8A3F16FD-D553-40B0-84E6-C2149993D8AD}" type="presParOf" srcId="{1BD61FD5-3D68-43C6-B355-74E1417F0452}" destId="{E65FE13E-1C93-4DF4-8513-41B6B6014A34}" srcOrd="0" destOrd="0" presId="urn:microsoft.com/office/officeart/2005/8/layout/orgChart1"/>
    <dgm:cxn modelId="{174F4AD6-63FF-4547-AEF9-664D83C6F4C0}" type="presParOf" srcId="{E65FE13E-1C93-4DF4-8513-41B6B6014A34}" destId="{55D1E183-5776-4DF8-8657-13909045842C}" srcOrd="0" destOrd="0" presId="urn:microsoft.com/office/officeart/2005/8/layout/orgChart1"/>
    <dgm:cxn modelId="{C6F0FF05-2EAA-4327-A7A6-4542FC1A1A73}" type="presParOf" srcId="{55D1E183-5776-4DF8-8657-13909045842C}" destId="{A24A6354-C6A7-40B4-96BC-D363C34B49BF}" srcOrd="0" destOrd="0" presId="urn:microsoft.com/office/officeart/2005/8/layout/orgChart1"/>
    <dgm:cxn modelId="{A866099F-73A2-43EA-AA13-66C1897BCD94}" type="presParOf" srcId="{55D1E183-5776-4DF8-8657-13909045842C}" destId="{817527F6-742E-4C70-BEC5-D1E35AC8E765}" srcOrd="1" destOrd="0" presId="urn:microsoft.com/office/officeart/2005/8/layout/orgChart1"/>
    <dgm:cxn modelId="{D7710AA8-8EB7-4FFE-9E12-AA0F38E5D35D}" type="presParOf" srcId="{E65FE13E-1C93-4DF4-8513-41B6B6014A34}" destId="{324C9778-2B53-4CAC-A9C6-0EE506C74748}" srcOrd="1" destOrd="0" presId="urn:microsoft.com/office/officeart/2005/8/layout/orgChart1"/>
    <dgm:cxn modelId="{1EF8CF90-6AA0-40C8-B57B-FC1A130097B8}" type="presParOf" srcId="{E65FE13E-1C93-4DF4-8513-41B6B6014A34}" destId="{F69EAF16-CD1C-4763-8EC7-25F68EBA1A4A}" srcOrd="2" destOrd="0" presId="urn:microsoft.com/office/officeart/2005/8/layout/orgChart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249B2A1F-8B31-4245-9989-7F53DC7417B1}" type="doc">
      <dgm:prSet loTypeId="urn:microsoft.com/office/officeart/2005/8/layout/orgChart1" loCatId="hierarchy" qsTypeId="urn:microsoft.com/office/officeart/2005/8/quickstyle/simple1" qsCatId="simple" csTypeId="urn:microsoft.com/office/officeart/2005/8/colors/accent3_2" csCatId="accent3" phldr="1"/>
      <dgm:spPr/>
      <dgm:t>
        <a:bodyPr/>
        <a:lstStyle/>
        <a:p>
          <a:endParaRPr lang="en-US"/>
        </a:p>
      </dgm:t>
    </dgm:pt>
    <dgm:pt modelId="{597DC578-B672-4A9D-B2E4-67B8D965728A}">
      <dgm:prSet custT="1"/>
      <dgm:spPr>
        <a:noFill/>
        <a:ln>
          <a:solidFill>
            <a:schemeClr val="accent1"/>
          </a:solidFill>
        </a:ln>
      </dgm:spPr>
      <dgm:t>
        <a:bodyPr/>
        <a:lstStyle/>
        <a:p>
          <a:pPr rtl="0"/>
          <a:r>
            <a:rPr lang="en-US" sz="2000" dirty="0">
              <a:latin typeface="Gotham Bold" pitchFamily="50" charset="0"/>
            </a:rPr>
            <a:t>Should evenly distribute the data</a:t>
          </a:r>
        </a:p>
      </dgm:t>
    </dgm:pt>
    <dgm:pt modelId="{2D20790F-6943-474D-B5DD-4884BC61201F}" type="parTrans" cxnId="{B18AD074-EA30-4B5A-A531-DFAE82A5DA6D}">
      <dgm:prSet/>
      <dgm:spPr/>
      <dgm:t>
        <a:bodyPr/>
        <a:lstStyle/>
        <a:p>
          <a:endParaRPr lang="en-US"/>
        </a:p>
      </dgm:t>
    </dgm:pt>
    <dgm:pt modelId="{26D7069F-943F-4409-BF30-964F91DD4C1E}" type="sibTrans" cxnId="{B18AD074-EA30-4B5A-A531-DFAE82A5DA6D}">
      <dgm:prSet/>
      <dgm:spPr/>
      <dgm:t>
        <a:bodyPr/>
        <a:lstStyle/>
        <a:p>
          <a:endParaRPr lang="en-US"/>
        </a:p>
      </dgm:t>
    </dgm:pt>
    <dgm:pt modelId="{AE91C4D0-23A8-4E57-BA6D-49F286BCBC99}" type="pres">
      <dgm:prSet presAssocID="{249B2A1F-8B31-4245-9989-7F53DC7417B1}" presName="hierChild1" presStyleCnt="0">
        <dgm:presLayoutVars>
          <dgm:orgChart val="1"/>
          <dgm:chPref val="1"/>
          <dgm:dir/>
          <dgm:animOne val="branch"/>
          <dgm:animLvl val="lvl"/>
          <dgm:resizeHandles/>
        </dgm:presLayoutVars>
      </dgm:prSet>
      <dgm:spPr/>
    </dgm:pt>
    <dgm:pt modelId="{0FC8106B-A11F-4515-9402-AF236C70B997}" type="pres">
      <dgm:prSet presAssocID="{597DC578-B672-4A9D-B2E4-67B8D965728A}" presName="hierRoot1" presStyleCnt="0">
        <dgm:presLayoutVars>
          <dgm:hierBranch val="init"/>
        </dgm:presLayoutVars>
      </dgm:prSet>
      <dgm:spPr/>
    </dgm:pt>
    <dgm:pt modelId="{B60CE686-05EC-46AD-89A7-06D9443E1B45}" type="pres">
      <dgm:prSet presAssocID="{597DC578-B672-4A9D-B2E4-67B8D965728A}" presName="rootComposite1" presStyleCnt="0"/>
      <dgm:spPr/>
    </dgm:pt>
    <dgm:pt modelId="{9AD04EDB-A876-4B05-86E2-657D227BCB19}" type="pres">
      <dgm:prSet presAssocID="{597DC578-B672-4A9D-B2E4-67B8D965728A}" presName="rootText1" presStyleLbl="node0" presStyleIdx="0" presStyleCnt="1" custScaleX="170131" custLinFactNeighborX="-14125" custLinFactNeighborY="-1879">
        <dgm:presLayoutVars>
          <dgm:chPref val="3"/>
        </dgm:presLayoutVars>
      </dgm:prSet>
      <dgm:spPr/>
    </dgm:pt>
    <dgm:pt modelId="{F07D9981-448C-44F0-A783-C23B1FDFA1AC}" type="pres">
      <dgm:prSet presAssocID="{597DC578-B672-4A9D-B2E4-67B8D965728A}" presName="rootConnector1" presStyleLbl="node1" presStyleIdx="0" presStyleCnt="0"/>
      <dgm:spPr/>
    </dgm:pt>
    <dgm:pt modelId="{70A66BEE-F65A-4CE4-B565-4A6C85B619E9}" type="pres">
      <dgm:prSet presAssocID="{597DC578-B672-4A9D-B2E4-67B8D965728A}" presName="hierChild2" presStyleCnt="0"/>
      <dgm:spPr/>
    </dgm:pt>
    <dgm:pt modelId="{76507117-D050-40E5-93AF-D42555264A34}" type="pres">
      <dgm:prSet presAssocID="{597DC578-B672-4A9D-B2E4-67B8D965728A}" presName="hierChild3" presStyleCnt="0"/>
      <dgm:spPr/>
    </dgm:pt>
  </dgm:ptLst>
  <dgm:cxnLst>
    <dgm:cxn modelId="{B18AD074-EA30-4B5A-A531-DFAE82A5DA6D}" srcId="{249B2A1F-8B31-4245-9989-7F53DC7417B1}" destId="{597DC578-B672-4A9D-B2E4-67B8D965728A}" srcOrd="0" destOrd="0" parTransId="{2D20790F-6943-474D-B5DD-4884BC61201F}" sibTransId="{26D7069F-943F-4409-BF30-964F91DD4C1E}"/>
    <dgm:cxn modelId="{B9C549A7-07AA-43FA-852F-490F4B0DBA57}" type="presOf" srcId="{597DC578-B672-4A9D-B2E4-67B8D965728A}" destId="{9AD04EDB-A876-4B05-86E2-657D227BCB19}" srcOrd="0" destOrd="0" presId="urn:microsoft.com/office/officeart/2005/8/layout/orgChart1"/>
    <dgm:cxn modelId="{82D0F7C5-DFED-455B-9787-3AB40B6FBB51}" type="presOf" srcId="{249B2A1F-8B31-4245-9989-7F53DC7417B1}" destId="{AE91C4D0-23A8-4E57-BA6D-49F286BCBC99}" srcOrd="0" destOrd="0" presId="urn:microsoft.com/office/officeart/2005/8/layout/orgChart1"/>
    <dgm:cxn modelId="{3D0A25CD-BA60-4A82-AEBB-2389C6555362}" type="presOf" srcId="{597DC578-B672-4A9D-B2E4-67B8D965728A}" destId="{F07D9981-448C-44F0-A783-C23B1FDFA1AC}" srcOrd="1" destOrd="0" presId="urn:microsoft.com/office/officeart/2005/8/layout/orgChart1"/>
    <dgm:cxn modelId="{F437C221-6C5E-43E4-957F-E5B4E5BD9700}" type="presParOf" srcId="{AE91C4D0-23A8-4E57-BA6D-49F286BCBC99}" destId="{0FC8106B-A11F-4515-9402-AF236C70B997}" srcOrd="0" destOrd="0" presId="urn:microsoft.com/office/officeart/2005/8/layout/orgChart1"/>
    <dgm:cxn modelId="{F6F5EDD1-5A3C-4B5C-A91D-6F62486FA5BD}" type="presParOf" srcId="{0FC8106B-A11F-4515-9402-AF236C70B997}" destId="{B60CE686-05EC-46AD-89A7-06D9443E1B45}" srcOrd="0" destOrd="0" presId="urn:microsoft.com/office/officeart/2005/8/layout/orgChart1"/>
    <dgm:cxn modelId="{722A7592-2EAF-4417-A982-2BD0838A6A6A}" type="presParOf" srcId="{B60CE686-05EC-46AD-89A7-06D9443E1B45}" destId="{9AD04EDB-A876-4B05-86E2-657D227BCB19}" srcOrd="0" destOrd="0" presId="urn:microsoft.com/office/officeart/2005/8/layout/orgChart1"/>
    <dgm:cxn modelId="{F952ABEC-4F4E-4588-AE47-47B5CFD4B314}" type="presParOf" srcId="{B60CE686-05EC-46AD-89A7-06D9443E1B45}" destId="{F07D9981-448C-44F0-A783-C23B1FDFA1AC}" srcOrd="1" destOrd="0" presId="urn:microsoft.com/office/officeart/2005/8/layout/orgChart1"/>
    <dgm:cxn modelId="{7315DA18-E9CB-45A0-9FAC-C45E044C5965}" type="presParOf" srcId="{0FC8106B-A11F-4515-9402-AF236C70B997}" destId="{70A66BEE-F65A-4CE4-B565-4A6C85B619E9}" srcOrd="1" destOrd="0" presId="urn:microsoft.com/office/officeart/2005/8/layout/orgChart1"/>
    <dgm:cxn modelId="{3664D7E5-3D86-4D05-985C-95B96EEC244D}" type="presParOf" srcId="{0FC8106B-A11F-4515-9402-AF236C70B997}" destId="{76507117-D050-40E5-93AF-D42555264A34}" srcOrd="2" destOrd="0" presId="urn:microsoft.com/office/officeart/2005/8/layout/orgChart1"/>
  </dgm:cxnLst>
  <dgm:bg/>
  <dgm:whole>
    <a:ln>
      <a:noFill/>
    </a:ln>
  </dgm:whole>
  <dgm:extLst>
    <a:ext uri="http://schemas.microsoft.com/office/drawing/2008/diagram">
      <dsp:dataModelExt xmlns:dsp="http://schemas.microsoft.com/office/drawing/2008/diagram" relId="rId12"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745BFE8A-F7CE-4EAE-AC93-4D85B2DEC257}" type="doc">
      <dgm:prSet loTypeId="urn:microsoft.com/office/officeart/2005/8/layout/orgChart1" loCatId="hierarchy" qsTypeId="urn:microsoft.com/office/officeart/2005/8/quickstyle/simple1" qsCatId="simple" csTypeId="urn:microsoft.com/office/officeart/2005/8/colors/accent3_2" csCatId="accent3" phldr="1"/>
      <dgm:spPr/>
      <dgm:t>
        <a:bodyPr/>
        <a:lstStyle/>
        <a:p>
          <a:endParaRPr lang="en-US"/>
        </a:p>
      </dgm:t>
    </dgm:pt>
    <dgm:pt modelId="{1352E50E-0822-41DC-ACD2-B1158307F7F3}">
      <dgm:prSet custT="1"/>
      <dgm:spPr>
        <a:noFill/>
        <a:ln>
          <a:solidFill>
            <a:schemeClr val="accent1"/>
          </a:solidFill>
        </a:ln>
      </dgm:spPr>
      <dgm:t>
        <a:bodyPr/>
        <a:lstStyle/>
        <a:p>
          <a:pPr rtl="0"/>
          <a:r>
            <a:rPr lang="en-US" sz="2000" dirty="0">
              <a:latin typeface="Gotham Bold" pitchFamily="50" charset="0"/>
            </a:rPr>
            <a:t>Should be easy to compute</a:t>
          </a:r>
        </a:p>
      </dgm:t>
    </dgm:pt>
    <dgm:pt modelId="{8407A5EA-A5BA-4C7D-B461-663A37AECDF6}" type="parTrans" cxnId="{C1BD910B-C309-461A-A3EA-094153EEE562}">
      <dgm:prSet/>
      <dgm:spPr/>
      <dgm:t>
        <a:bodyPr/>
        <a:lstStyle/>
        <a:p>
          <a:endParaRPr lang="en-US"/>
        </a:p>
      </dgm:t>
    </dgm:pt>
    <dgm:pt modelId="{FCC6E189-B1B7-4336-8B11-CB4EC9992B6B}" type="sibTrans" cxnId="{C1BD910B-C309-461A-A3EA-094153EEE562}">
      <dgm:prSet/>
      <dgm:spPr/>
      <dgm:t>
        <a:bodyPr/>
        <a:lstStyle/>
        <a:p>
          <a:endParaRPr lang="en-US"/>
        </a:p>
      </dgm:t>
    </dgm:pt>
    <dgm:pt modelId="{CF1F9374-089B-40D4-878F-355ADFB0E777}" type="pres">
      <dgm:prSet presAssocID="{745BFE8A-F7CE-4EAE-AC93-4D85B2DEC257}" presName="hierChild1" presStyleCnt="0">
        <dgm:presLayoutVars>
          <dgm:orgChart val="1"/>
          <dgm:chPref val="1"/>
          <dgm:dir/>
          <dgm:animOne val="branch"/>
          <dgm:animLvl val="lvl"/>
          <dgm:resizeHandles/>
        </dgm:presLayoutVars>
      </dgm:prSet>
      <dgm:spPr/>
    </dgm:pt>
    <dgm:pt modelId="{3BD5C562-1876-4E42-AA8A-E0268150B2CF}" type="pres">
      <dgm:prSet presAssocID="{1352E50E-0822-41DC-ACD2-B1158307F7F3}" presName="hierRoot1" presStyleCnt="0">
        <dgm:presLayoutVars>
          <dgm:hierBranch val="init"/>
        </dgm:presLayoutVars>
      </dgm:prSet>
      <dgm:spPr/>
    </dgm:pt>
    <dgm:pt modelId="{E8AB08AB-2F5B-4021-B7EE-DE909B13483A}" type="pres">
      <dgm:prSet presAssocID="{1352E50E-0822-41DC-ACD2-B1158307F7F3}" presName="rootComposite1" presStyleCnt="0"/>
      <dgm:spPr/>
    </dgm:pt>
    <dgm:pt modelId="{D1372FD4-7B02-4C29-87B6-F4DFA19A9135}" type="pres">
      <dgm:prSet presAssocID="{1352E50E-0822-41DC-ACD2-B1158307F7F3}" presName="rootText1" presStyleLbl="node0" presStyleIdx="0" presStyleCnt="1" custScaleX="165318">
        <dgm:presLayoutVars>
          <dgm:chPref val="3"/>
        </dgm:presLayoutVars>
      </dgm:prSet>
      <dgm:spPr/>
    </dgm:pt>
    <dgm:pt modelId="{31B283E6-0B1D-4AF9-85C1-624C2B74FF38}" type="pres">
      <dgm:prSet presAssocID="{1352E50E-0822-41DC-ACD2-B1158307F7F3}" presName="rootConnector1" presStyleLbl="node1" presStyleIdx="0" presStyleCnt="0"/>
      <dgm:spPr/>
    </dgm:pt>
    <dgm:pt modelId="{73F0DB60-BEB7-40F2-936C-ED61A887EF4A}" type="pres">
      <dgm:prSet presAssocID="{1352E50E-0822-41DC-ACD2-B1158307F7F3}" presName="hierChild2" presStyleCnt="0"/>
      <dgm:spPr/>
    </dgm:pt>
    <dgm:pt modelId="{6C5E95CB-336D-408D-B38A-8E6E2A7EFDB4}" type="pres">
      <dgm:prSet presAssocID="{1352E50E-0822-41DC-ACD2-B1158307F7F3}" presName="hierChild3" presStyleCnt="0"/>
      <dgm:spPr/>
    </dgm:pt>
  </dgm:ptLst>
  <dgm:cxnLst>
    <dgm:cxn modelId="{C1BD910B-C309-461A-A3EA-094153EEE562}" srcId="{745BFE8A-F7CE-4EAE-AC93-4D85B2DEC257}" destId="{1352E50E-0822-41DC-ACD2-B1158307F7F3}" srcOrd="0" destOrd="0" parTransId="{8407A5EA-A5BA-4C7D-B461-663A37AECDF6}" sibTransId="{FCC6E189-B1B7-4336-8B11-CB4EC9992B6B}"/>
    <dgm:cxn modelId="{ECC05821-35D3-4564-91F9-90DA0A5DCC0C}" type="presOf" srcId="{1352E50E-0822-41DC-ACD2-B1158307F7F3}" destId="{D1372FD4-7B02-4C29-87B6-F4DFA19A9135}" srcOrd="0" destOrd="0" presId="urn:microsoft.com/office/officeart/2005/8/layout/orgChart1"/>
    <dgm:cxn modelId="{393F977C-576F-4841-AFC2-271D3AE7609C}" type="presOf" srcId="{745BFE8A-F7CE-4EAE-AC93-4D85B2DEC257}" destId="{CF1F9374-089B-40D4-878F-355ADFB0E777}" srcOrd="0" destOrd="0" presId="urn:microsoft.com/office/officeart/2005/8/layout/orgChart1"/>
    <dgm:cxn modelId="{5970CA8A-03AE-481A-8A65-2550748D9478}" type="presOf" srcId="{1352E50E-0822-41DC-ACD2-B1158307F7F3}" destId="{31B283E6-0B1D-4AF9-85C1-624C2B74FF38}" srcOrd="1" destOrd="0" presId="urn:microsoft.com/office/officeart/2005/8/layout/orgChart1"/>
    <dgm:cxn modelId="{44AD5632-5C5B-4F71-9D4D-FF7A45DE275F}" type="presParOf" srcId="{CF1F9374-089B-40D4-878F-355ADFB0E777}" destId="{3BD5C562-1876-4E42-AA8A-E0268150B2CF}" srcOrd="0" destOrd="0" presId="urn:microsoft.com/office/officeart/2005/8/layout/orgChart1"/>
    <dgm:cxn modelId="{A704DDF0-0122-4DDB-8D38-87065814F48A}" type="presParOf" srcId="{3BD5C562-1876-4E42-AA8A-E0268150B2CF}" destId="{E8AB08AB-2F5B-4021-B7EE-DE909B13483A}" srcOrd="0" destOrd="0" presId="urn:microsoft.com/office/officeart/2005/8/layout/orgChart1"/>
    <dgm:cxn modelId="{426D8E5C-59B8-4E5D-AC2F-98DEDDD6CB12}" type="presParOf" srcId="{E8AB08AB-2F5B-4021-B7EE-DE909B13483A}" destId="{D1372FD4-7B02-4C29-87B6-F4DFA19A9135}" srcOrd="0" destOrd="0" presId="urn:microsoft.com/office/officeart/2005/8/layout/orgChart1"/>
    <dgm:cxn modelId="{0CD55BA1-2FB5-46B6-92C0-AF44852CBB2D}" type="presParOf" srcId="{E8AB08AB-2F5B-4021-B7EE-DE909B13483A}" destId="{31B283E6-0B1D-4AF9-85C1-624C2B74FF38}" srcOrd="1" destOrd="0" presId="urn:microsoft.com/office/officeart/2005/8/layout/orgChart1"/>
    <dgm:cxn modelId="{A0966BBC-A0FA-48AA-AF41-BABF52521182}" type="presParOf" srcId="{3BD5C562-1876-4E42-AA8A-E0268150B2CF}" destId="{73F0DB60-BEB7-40F2-936C-ED61A887EF4A}" srcOrd="1" destOrd="0" presId="urn:microsoft.com/office/officeart/2005/8/layout/orgChart1"/>
    <dgm:cxn modelId="{EC109043-EB8D-4315-9F8A-127F93DC8F00}" type="presParOf" srcId="{3BD5C562-1876-4E42-AA8A-E0268150B2CF}" destId="{6C5E95CB-336D-408D-B38A-8E6E2A7EFDB4}" srcOrd="2" destOrd="0" presId="urn:microsoft.com/office/officeart/2005/8/layout/orgChar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BBF3655-9524-4C9F-BC01-3D5EF07B4296}">
      <dsp:nvSpPr>
        <dsp:cNvPr id="0" name=""/>
        <dsp:cNvSpPr/>
      </dsp:nvSpPr>
      <dsp:spPr>
        <a:xfrm>
          <a:off x="4462080" y="1151241"/>
          <a:ext cx="3170413" cy="601661"/>
        </a:xfrm>
        <a:custGeom>
          <a:avLst/>
          <a:gdLst/>
          <a:ahLst/>
          <a:cxnLst/>
          <a:rect l="0" t="0" r="0" b="0"/>
          <a:pathLst>
            <a:path>
              <a:moveTo>
                <a:pt x="0" y="0"/>
              </a:moveTo>
              <a:lnTo>
                <a:pt x="0" y="300830"/>
              </a:lnTo>
              <a:lnTo>
                <a:pt x="3170413" y="300830"/>
              </a:lnTo>
              <a:lnTo>
                <a:pt x="3170413" y="601661"/>
              </a:lnTo>
            </a:path>
          </a:pathLst>
        </a:custGeom>
        <a:noFill/>
        <a:ln w="12700" cap="flat" cmpd="sng" algn="ctr">
          <a:solidFill>
            <a:srgbClr val="EB6E19"/>
          </a:solidFill>
          <a:prstDash val="solid"/>
          <a:miter lim="800000"/>
        </a:ln>
        <a:effectLst/>
      </dsp:spPr>
      <dsp:style>
        <a:lnRef idx="2">
          <a:scrgbClr r="0" g="0" b="0"/>
        </a:lnRef>
        <a:fillRef idx="0">
          <a:scrgbClr r="0" g="0" b="0"/>
        </a:fillRef>
        <a:effectRef idx="0">
          <a:scrgbClr r="0" g="0" b="0"/>
        </a:effectRef>
        <a:fontRef idx="minor"/>
      </dsp:style>
    </dsp:sp>
    <dsp:sp modelId="{AFEC5617-5C00-4FC9-90D2-96097A2E9DF3}">
      <dsp:nvSpPr>
        <dsp:cNvPr id="0" name=""/>
        <dsp:cNvSpPr/>
      </dsp:nvSpPr>
      <dsp:spPr>
        <a:xfrm>
          <a:off x="4416360" y="1151241"/>
          <a:ext cx="91440" cy="641872"/>
        </a:xfrm>
        <a:custGeom>
          <a:avLst/>
          <a:gdLst/>
          <a:ahLst/>
          <a:cxnLst/>
          <a:rect l="0" t="0" r="0" b="0"/>
          <a:pathLst>
            <a:path>
              <a:moveTo>
                <a:pt x="45720" y="0"/>
              </a:moveTo>
              <a:lnTo>
                <a:pt x="45720" y="641872"/>
              </a:lnTo>
            </a:path>
          </a:pathLst>
        </a:custGeom>
        <a:noFill/>
        <a:ln w="12700" cap="flat" cmpd="sng" algn="ctr">
          <a:solidFill>
            <a:srgbClr val="EB6E19"/>
          </a:solidFill>
          <a:prstDash val="solid"/>
          <a:miter lim="800000"/>
        </a:ln>
        <a:effectLst/>
      </dsp:spPr>
      <dsp:style>
        <a:lnRef idx="2">
          <a:scrgbClr r="0" g="0" b="0"/>
        </a:lnRef>
        <a:fillRef idx="0">
          <a:scrgbClr r="0" g="0" b="0"/>
        </a:fillRef>
        <a:effectRef idx="0">
          <a:scrgbClr r="0" g="0" b="0"/>
        </a:effectRef>
        <a:fontRef idx="minor"/>
      </dsp:style>
    </dsp:sp>
    <dsp:sp modelId="{48EED041-01E9-4A45-AC7B-B89508D96A66}">
      <dsp:nvSpPr>
        <dsp:cNvPr id="0" name=""/>
        <dsp:cNvSpPr/>
      </dsp:nvSpPr>
      <dsp:spPr>
        <a:xfrm>
          <a:off x="1291666" y="1151241"/>
          <a:ext cx="3170413" cy="641872"/>
        </a:xfrm>
        <a:custGeom>
          <a:avLst/>
          <a:gdLst/>
          <a:ahLst/>
          <a:cxnLst/>
          <a:rect l="0" t="0" r="0" b="0"/>
          <a:pathLst>
            <a:path>
              <a:moveTo>
                <a:pt x="3170413" y="0"/>
              </a:moveTo>
              <a:lnTo>
                <a:pt x="3170413" y="341041"/>
              </a:lnTo>
              <a:lnTo>
                <a:pt x="0" y="341041"/>
              </a:lnTo>
              <a:lnTo>
                <a:pt x="0" y="641872"/>
              </a:lnTo>
            </a:path>
          </a:pathLst>
        </a:custGeom>
        <a:noFill/>
        <a:ln w="12700" cap="flat" cmpd="sng" algn="ctr">
          <a:solidFill>
            <a:srgbClr val="EB6E19"/>
          </a:solidFill>
          <a:prstDash val="solid"/>
          <a:miter lim="800000"/>
        </a:ln>
        <a:effectLst/>
      </dsp:spPr>
      <dsp:style>
        <a:lnRef idx="2">
          <a:scrgbClr r="0" g="0" b="0"/>
        </a:lnRef>
        <a:fillRef idx="0">
          <a:scrgbClr r="0" g="0" b="0"/>
        </a:fillRef>
        <a:effectRef idx="0">
          <a:scrgbClr r="0" g="0" b="0"/>
        </a:effectRef>
        <a:fontRef idx="minor"/>
      </dsp:style>
    </dsp:sp>
    <dsp:sp modelId="{9A16CDAE-E3D2-4F0E-95B6-C06C5061B489}">
      <dsp:nvSpPr>
        <dsp:cNvPr id="0" name=""/>
        <dsp:cNvSpPr/>
      </dsp:nvSpPr>
      <dsp:spPr>
        <a:xfrm>
          <a:off x="2593060" y="124190"/>
          <a:ext cx="3738038" cy="1027051"/>
        </a:xfrm>
        <a:prstGeom prst="rect">
          <a:avLst/>
        </a:prstGeom>
        <a:solidFill>
          <a:srgbClr val="000000"/>
        </a:solidFill>
        <a:ln w="12700" cap="flat" cmpd="sng" algn="ctr">
          <a:solidFill>
            <a:srgbClr val="00DA63"/>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016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onsolas" panose="020B0609020204030204" pitchFamily="49" charset="0"/>
            </a:rPr>
            <a:t>Set ADT Operations</a:t>
          </a:r>
        </a:p>
      </dsp:txBody>
      <dsp:txXfrm>
        <a:off x="2593060" y="124190"/>
        <a:ext cx="3738038" cy="1027051"/>
      </dsp:txXfrm>
    </dsp:sp>
    <dsp:sp modelId="{5125BD1C-4F5C-4A37-808D-AB85DF49B188}">
      <dsp:nvSpPr>
        <dsp:cNvPr id="0" name=""/>
        <dsp:cNvSpPr/>
      </dsp:nvSpPr>
      <dsp:spPr>
        <a:xfrm>
          <a:off x="7289" y="1793114"/>
          <a:ext cx="2568752" cy="1520012"/>
        </a:xfrm>
        <a:prstGeom prst="rect">
          <a:avLst/>
        </a:prstGeom>
        <a:noFill/>
        <a:ln w="12700" cap="flat" cmpd="sng" algn="ctr">
          <a:solidFill>
            <a:srgbClr val="EB6E1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b="0" kern="1200" dirty="0">
              <a:latin typeface="Consolas" panose="020B0609020204030204" pitchFamily="49" charset="0"/>
            </a:rPr>
            <a:t>Testing for membership (find), adding elements (insert), removing elements (remove)</a:t>
          </a:r>
        </a:p>
      </dsp:txBody>
      <dsp:txXfrm>
        <a:off x="7289" y="1793114"/>
        <a:ext cx="2568752" cy="1520012"/>
      </dsp:txXfrm>
    </dsp:sp>
    <dsp:sp modelId="{6923E915-FAAB-4DD6-8BDE-7E8214F54EE1}">
      <dsp:nvSpPr>
        <dsp:cNvPr id="0" name=""/>
        <dsp:cNvSpPr/>
      </dsp:nvSpPr>
      <dsp:spPr>
        <a:xfrm>
          <a:off x="3177703" y="1793114"/>
          <a:ext cx="2568752" cy="1520012"/>
        </a:xfrm>
        <a:prstGeom prst="rect">
          <a:avLst/>
        </a:prstGeom>
        <a:noFill/>
        <a:ln w="12700" cap="flat" cmpd="sng" algn="ctr">
          <a:solidFill>
            <a:srgbClr val="EB6E1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onsolas" panose="020B0609020204030204" pitchFamily="49" charset="0"/>
            </a:rPr>
            <a:t>Union, intersection, difference with another set</a:t>
          </a:r>
        </a:p>
      </dsp:txBody>
      <dsp:txXfrm>
        <a:off x="3177703" y="1793114"/>
        <a:ext cx="2568752" cy="1520012"/>
      </dsp:txXfrm>
    </dsp:sp>
    <dsp:sp modelId="{F14072D3-7658-4590-ACB8-DA3284BC72E4}">
      <dsp:nvSpPr>
        <dsp:cNvPr id="0" name=""/>
        <dsp:cNvSpPr/>
      </dsp:nvSpPr>
      <dsp:spPr>
        <a:xfrm>
          <a:off x="6348117" y="1752903"/>
          <a:ext cx="2568752" cy="1520012"/>
        </a:xfrm>
        <a:prstGeom prst="rect">
          <a:avLst/>
        </a:prstGeom>
        <a:noFill/>
        <a:ln w="12700" cap="flat" cmpd="sng" algn="ctr">
          <a:solidFill>
            <a:srgbClr val="EB6E19"/>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91440" tIns="10160" rIns="10160" bIns="10160" numCol="1" spcCol="1270" anchor="ctr" anchorCtr="0">
          <a:noAutofit/>
        </a:bodyPr>
        <a:lstStyle/>
        <a:p>
          <a:pPr marL="0" lvl="0" indent="0" algn="ctr" defTabSz="711200" rtl="0">
            <a:lnSpc>
              <a:spcPct val="90000"/>
            </a:lnSpc>
            <a:spcBef>
              <a:spcPct val="0"/>
            </a:spcBef>
            <a:spcAft>
              <a:spcPct val="35000"/>
            </a:spcAft>
            <a:buNone/>
          </a:pPr>
          <a:r>
            <a:rPr lang="en-US" sz="1600" kern="1200" dirty="0">
              <a:latin typeface="Consolas" panose="020B0609020204030204" pitchFamily="49" charset="0"/>
            </a:rPr>
            <a:t>Returning a subset</a:t>
          </a:r>
        </a:p>
      </dsp:txBody>
      <dsp:txXfrm>
        <a:off x="6348117" y="1752903"/>
        <a:ext cx="2568752" cy="152001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24A6354-C6A7-40B4-96BC-D363C34B49BF}">
      <dsp:nvSpPr>
        <dsp:cNvPr id="0" name=""/>
        <dsp:cNvSpPr/>
      </dsp:nvSpPr>
      <dsp:spPr>
        <a:xfrm>
          <a:off x="336859" y="199"/>
          <a:ext cx="1964477" cy="982238"/>
        </a:xfrm>
        <a:prstGeom prst="rect">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Gotham Bold" pitchFamily="50" charset="0"/>
            </a:rPr>
            <a:t>Hash Functions</a:t>
          </a:r>
        </a:p>
      </dsp:txBody>
      <dsp:txXfrm>
        <a:off x="336859" y="199"/>
        <a:ext cx="1964477" cy="982238"/>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AD04EDB-A876-4B05-86E2-657D227BCB19}">
      <dsp:nvSpPr>
        <dsp:cNvPr id="0" name=""/>
        <dsp:cNvSpPr/>
      </dsp:nvSpPr>
      <dsp:spPr>
        <a:xfrm>
          <a:off x="552510" y="0"/>
          <a:ext cx="3027547" cy="889769"/>
        </a:xfrm>
        <a:prstGeom prst="rect">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Gotham Bold" pitchFamily="50" charset="0"/>
            </a:rPr>
            <a:t>Should evenly distribute the data</a:t>
          </a:r>
        </a:p>
      </dsp:txBody>
      <dsp:txXfrm>
        <a:off x="552510" y="0"/>
        <a:ext cx="3027547" cy="889769"/>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1372FD4-7B02-4C29-87B6-F4DFA19A9135}">
      <dsp:nvSpPr>
        <dsp:cNvPr id="0" name=""/>
        <dsp:cNvSpPr/>
      </dsp:nvSpPr>
      <dsp:spPr>
        <a:xfrm>
          <a:off x="562704" y="201"/>
          <a:ext cx="2914830" cy="881582"/>
        </a:xfrm>
        <a:prstGeom prst="rect">
          <a:avLst/>
        </a:prstGeom>
        <a:noFill/>
        <a:ln w="12700" cap="flat" cmpd="sng" algn="ctr">
          <a:solidFill>
            <a:schemeClr val="accent1"/>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2700" tIns="12700" rIns="12700" bIns="12700" numCol="1" spcCol="1270" anchor="ctr" anchorCtr="0">
          <a:noAutofit/>
        </a:bodyPr>
        <a:lstStyle/>
        <a:p>
          <a:pPr marL="0" lvl="0" indent="0" algn="ctr" defTabSz="889000" rtl="0">
            <a:lnSpc>
              <a:spcPct val="90000"/>
            </a:lnSpc>
            <a:spcBef>
              <a:spcPct val="0"/>
            </a:spcBef>
            <a:spcAft>
              <a:spcPct val="35000"/>
            </a:spcAft>
            <a:buNone/>
          </a:pPr>
          <a:r>
            <a:rPr lang="en-US" sz="2000" kern="1200" dirty="0">
              <a:latin typeface="Gotham Bold" pitchFamily="50" charset="0"/>
            </a:rPr>
            <a:t>Should be easy to compute</a:t>
          </a:r>
        </a:p>
      </dsp:txBody>
      <dsp:txXfrm>
        <a:off x="562704" y="201"/>
        <a:ext cx="2914830" cy="881582"/>
      </dsp:txXfrm>
    </dsp:sp>
  </dsp:spTree>
</dsp:drawing>
</file>

<file path=ppt/diagrams/layout1.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3.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86AF1-EF24-4659-9089-2771856A9EA2}" type="datetimeFigureOut">
              <a:rPr lang="en-US" smtClean="0"/>
              <a:t>6/25/2022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3017C-A127-4C06-BF43-1875A8859C4B}" type="slidenum">
              <a:rPr lang="en-US" smtClean="0"/>
              <a:t>‹#›</a:t>
            </a:fld>
            <a:endParaRPr lang="en-US"/>
          </a:p>
        </p:txBody>
      </p:sp>
    </p:spTree>
    <p:extLst>
      <p:ext uri="{BB962C8B-B14F-4D97-AF65-F5344CB8AC3E}">
        <p14:creationId xmlns:p14="http://schemas.microsoft.com/office/powerpoint/2010/main" val="759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8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85.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86.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87.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3" Type="http://schemas.openxmlformats.org/officeDocument/2006/relationships/hyperlink" Target="http://www.cplusplus.com/set" TargetMode="External"/><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93541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224572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322324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8240930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3290443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47621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16</a:t>
            </a:fld>
            <a:endParaRPr lang="en-US"/>
          </a:p>
        </p:txBody>
      </p:sp>
    </p:spTree>
    <p:extLst>
      <p:ext uri="{BB962C8B-B14F-4D97-AF65-F5344CB8AC3E}">
        <p14:creationId xmlns:p14="http://schemas.microsoft.com/office/powerpoint/2010/main" val="177794053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2109413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413405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689112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5312483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880269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96900167"/>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5432945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1395312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50145235"/>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699046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60569806"/>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53324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845044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8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68379158"/>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69347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2609152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77733925"/>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8043952"/>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41287262"/>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98316584"/>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246966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99729739"/>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2240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65621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752246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fontAlgn="base"/>
            <a:r>
              <a:rPr lang="en-US" b="0" i="0" dirty="0">
                <a:solidFill>
                  <a:srgbClr val="232629"/>
                </a:solidFill>
                <a:effectLst/>
                <a:latin typeface="-apple-system"/>
              </a:rPr>
              <a:t>The use of "closed" vs. "open" reflects whether or not we are locked in to using a certain position or data structure (this is an extremely vague description, but hopefully the rest helps).</a:t>
            </a:r>
          </a:p>
          <a:p>
            <a:pPr algn="l" fontAlgn="base"/>
            <a:r>
              <a:rPr lang="en-US" b="0" i="0" dirty="0">
                <a:solidFill>
                  <a:srgbClr val="232629"/>
                </a:solidFill>
                <a:effectLst/>
                <a:latin typeface="-apple-system"/>
              </a:rPr>
              <a:t>For instance, the "open" in "open addressing" tells us the index (aka. address) at which an object will be stored in the hash table is not completely determined by its hash code. Instead, the index may vary depending on what's already in the hash table.</a:t>
            </a:r>
          </a:p>
          <a:p>
            <a:pPr algn="l" fontAlgn="base"/>
            <a:r>
              <a:rPr lang="en-US" b="0" i="0" dirty="0">
                <a:solidFill>
                  <a:srgbClr val="232629"/>
                </a:solidFill>
                <a:effectLst/>
                <a:latin typeface="-apple-system"/>
              </a:rPr>
              <a:t>The "closed" in "closed hashing" refers to the fact that we never leave the hash table; every object is stored directly at an index in the hash table's internal array. Note that this is only possible by using some sort of open addressing strategy. This explains why "closed hashing" and "open addressing" are synonyms.</a:t>
            </a:r>
          </a:p>
          <a:p>
            <a:pPr algn="l" fontAlgn="base"/>
            <a:r>
              <a:rPr lang="en-US" b="0" i="0" dirty="0">
                <a:solidFill>
                  <a:srgbClr val="232629"/>
                </a:solidFill>
                <a:effectLst/>
                <a:latin typeface="-apple-system"/>
              </a:rPr>
              <a:t>Contrast this with open hashing - in this strategy, none of the objects are actually stored in the hash table's array; instead once an object is hashed, it is stored in a list which is separate from the hash table's internal array. "open" refers to the freedom we get by leaving the hash table, and using a separate list. By the way, "separate list" hints at why open hashing is also known as "separate chaining".</a:t>
            </a:r>
          </a:p>
          <a:p>
            <a:pPr algn="l" fontAlgn="base"/>
            <a:r>
              <a:rPr lang="en-US" b="0" i="0" dirty="0">
                <a:solidFill>
                  <a:srgbClr val="232629"/>
                </a:solidFill>
                <a:effectLst/>
                <a:latin typeface="-apple-system"/>
              </a:rPr>
              <a:t>In short, "closed" always refers to some sort of strict guarantee, like when we guarantee that objects are always stored directly within the hash table (closed hashing). Then, the opposite of "closed" is "open", so if you don't have such guarantees, the strategy is considered "open".</a:t>
            </a:r>
          </a:p>
          <a:p>
            <a:pPr algn="l" fontAlgn="base"/>
            <a:endParaRPr lang="en-US" b="0" i="0" dirty="0">
              <a:solidFill>
                <a:srgbClr val="232629"/>
              </a:solidFill>
              <a:effectLst/>
              <a:latin typeface="-apple-system"/>
            </a:endParaRPr>
          </a:p>
          <a:p>
            <a:pPr algn="l" fontAlgn="base"/>
            <a:r>
              <a:rPr lang="en-US" b="0" i="0" dirty="0">
                <a:solidFill>
                  <a:srgbClr val="232629"/>
                </a:solidFill>
                <a:effectLst/>
                <a:latin typeface="-apple-system"/>
              </a:rPr>
              <a:t>https://stackoverflow.com/questions/9124331/meaning-of-open-hashing-and-closed-hashing#:~:text=In%20open%20hashing%2C%20keys%20are,the%20use%20of%20linked%20lists.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95529012"/>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5919693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658101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87167677"/>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06653170"/>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35808716"/>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0818792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792067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6458000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49332945"/>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46299252"/>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3642703"/>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3023844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60776991"/>
      </p:ext>
    </p:extLst>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0416207"/>
      </p:ext>
    </p:extLst>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58028619"/>
      </p:ext>
    </p:extLst>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6825023"/>
      </p:ext>
    </p:extLst>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81181918"/>
      </p:ext>
    </p:extLst>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8776483"/>
      </p:ext>
    </p:extLst>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2427702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1507492"/>
      </p:ext>
    </p:extLst>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04759923"/>
      </p:ext>
    </p:extLst>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6251988"/>
      </p:ext>
    </p:extLst>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33345059"/>
      </p:ext>
    </p:extLst>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22990150"/>
      </p:ext>
    </p:extLst>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1214906"/>
      </p:ext>
    </p:extLst>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94627354"/>
      </p:ext>
    </p:extLst>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03954544"/>
      </p:ext>
    </p:extLst>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89707047"/>
      </p:ext>
    </p:extLst>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68359423"/>
      </p:ext>
    </p:extLst>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0125535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62891412"/>
      </p:ext>
    </p:extLst>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34233444"/>
      </p:ext>
    </p:extLst>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55313133"/>
      </p:ext>
    </p:extLst>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96745868"/>
      </p:ext>
    </p:extLst>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84061557"/>
      </p:ext>
    </p:extLst>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96635291"/>
      </p:ext>
    </p:extLst>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93441423"/>
      </p:ext>
    </p:extLst>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79550943"/>
      </p:ext>
    </p:extLst>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687560079"/>
      </p:ext>
    </p:extLst>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28339401"/>
      </p:ext>
    </p:extLst>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419730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769499"/>
      </p:ext>
    </p:extLst>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80000"/>
              </a:lnSpc>
            </a:pPr>
            <a:endParaRPr lang="en-US" altLang="ja-JP" sz="1200" dirty="0">
              <a:latin typeface="Tw Cen MT" charset="0"/>
            </a:endParaRPr>
          </a:p>
          <a:p>
            <a:pPr eaLnBrk="1" hangingPunct="1">
              <a:lnSpc>
                <a:spcPct val="80000"/>
              </a:lnSpc>
            </a:pPr>
            <a:r>
              <a:rPr lang="en-US" sz="1200" dirty="0">
                <a:latin typeface="Tw Cen MT" charset="0"/>
              </a:rPr>
              <a:t>A map provides efficient storage and retrieval of </a:t>
            </a:r>
            <a:r>
              <a:rPr lang="en-US" sz="1200" baseline="0" dirty="0">
                <a:latin typeface="Tw Cen MT" charset="0"/>
              </a:rPr>
              <a:t> </a:t>
            </a:r>
            <a:r>
              <a:rPr lang="en-US" sz="1200" dirty="0">
                <a:latin typeface="Tw Cen MT" charset="0"/>
              </a:rPr>
              <a:t>information in a table  Think database!</a:t>
            </a:r>
          </a:p>
          <a:p>
            <a:pPr eaLnBrk="1" hangingPunct="1">
              <a:lnSpc>
                <a:spcPct val="80000"/>
              </a:lnSpc>
            </a:pPr>
            <a:endParaRPr lang="en-US" sz="1200" dirty="0">
              <a:latin typeface="Tw Cen MT" charset="0"/>
            </a:endParaRPr>
          </a:p>
          <a:p>
            <a:pPr eaLnBrk="1" hangingPunct="1">
              <a:lnSpc>
                <a:spcPct val="80000"/>
              </a:lnSpc>
            </a:pPr>
            <a:r>
              <a:rPr lang="en-US" sz="1200" dirty="0">
                <a:latin typeface="Tw Cen MT" charset="0"/>
              </a:rPr>
              <a:t>A map can have </a:t>
            </a:r>
            <a:r>
              <a:rPr lang="en-US" sz="1200" i="1" dirty="0">
                <a:latin typeface="Tw Cen MT" charset="0"/>
              </a:rPr>
              <a:t>many-to-one</a:t>
            </a:r>
            <a:r>
              <a:rPr lang="en-US" sz="1200" dirty="0">
                <a:latin typeface="Tw Cen MT" charset="0"/>
              </a:rPr>
              <a:t> </a:t>
            </a:r>
            <a:br>
              <a:rPr lang="en-US" sz="1200" dirty="0">
                <a:latin typeface="Tw Cen MT" charset="0"/>
              </a:rPr>
            </a:br>
            <a:r>
              <a:rPr lang="en-US" sz="1200" dirty="0">
                <a:latin typeface="Tw Cen MT" charset="0"/>
              </a:rPr>
              <a:t>mapping: (</a:t>
            </a:r>
            <a:r>
              <a:rPr lang="en-US" sz="1200" dirty="0">
                <a:latin typeface="Courier New" charset="0"/>
                <a:cs typeface="Courier New" charset="0"/>
              </a:rPr>
              <a:t>B, Bill</a:t>
            </a:r>
            <a:r>
              <a:rPr lang="en-US" sz="1200" dirty="0">
                <a:latin typeface="Tw Cen MT" charset="0"/>
              </a:rPr>
              <a:t>),  (</a:t>
            </a:r>
            <a:r>
              <a:rPr lang="en-US" sz="1200" dirty="0">
                <a:latin typeface="Courier New" charset="0"/>
                <a:cs typeface="Courier New" charset="0"/>
              </a:rPr>
              <a:t>B2, Bill</a:t>
            </a:r>
            <a:r>
              <a:rPr lang="en-US" sz="1200" dirty="0">
                <a:latin typeface="Tw Cen MT" charset="0"/>
              </a:rPr>
              <a:t>) </a:t>
            </a:r>
          </a:p>
          <a:p>
            <a:endParaRPr lang="en-US" dirty="0"/>
          </a:p>
          <a:p>
            <a:r>
              <a:rPr lang="en-US" dirty="0"/>
              <a:t>In an “onto” mapping, every</a:t>
            </a:r>
            <a:r>
              <a:rPr lang="en-US" baseline="0" dirty="0"/>
              <a:t> member of the </a:t>
            </a:r>
            <a:r>
              <a:rPr lang="en-US" baseline="0" dirty="0" err="1"/>
              <a:t>valueSet</a:t>
            </a:r>
            <a:r>
              <a:rPr lang="en-US" baseline="0" dirty="0"/>
              <a:t> its matched with one or more keys.  The map shown above is “onto”</a:t>
            </a:r>
          </a:p>
          <a:p>
            <a:r>
              <a:rPr lang="en-US" baseline="0" dirty="0"/>
              <a:t>In a “one-to-one” mapping, there is one key for each value.</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496484"/>
      </p:ext>
    </p:extLst>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07935418"/>
      </p:ext>
    </p:extLst>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77940533"/>
      </p:ext>
    </p:extLst>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1372427"/>
      </p:ext>
    </p:extLst>
  </p:cSld>
  <p:clrMapOvr>
    <a:masterClrMapping/>
  </p:clrMapOvr>
</p:notes>
</file>

<file path=ppt/notesSlides/notesSlide8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61757776"/>
      </p:ext>
    </p:extLst>
  </p:cSld>
  <p:clrMapOvr>
    <a:masterClrMapping/>
  </p:clrMapOvr>
</p:notes>
</file>

<file path=ppt/notesSlides/notesSlide8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96823568"/>
      </p:ext>
    </p:extLst>
  </p:cSld>
  <p:clrMapOvr>
    <a:masterClrMapping/>
  </p:clrMapOvr>
</p:notes>
</file>

<file path=ppt/notesSlides/notesSlide8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8848039"/>
      </p:ext>
    </p:extLst>
  </p:cSld>
  <p:clrMapOvr>
    <a:masterClrMapping/>
  </p:clrMapOvr>
</p:notes>
</file>

<file path=ppt/notesSlides/notesSlide8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7713949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br>
              <a:rPr lang="en-US" dirty="0"/>
            </a:br>
            <a:r>
              <a:rPr lang="en-US" sz="1200" b="0" i="0" kern="1200" dirty="0">
                <a:solidFill>
                  <a:schemeClr val="tx1"/>
                </a:solidFill>
                <a:effectLst/>
                <a:latin typeface="+mn-lt"/>
                <a:ea typeface="+mn-ea"/>
                <a:cs typeface="+mn-cs"/>
              </a:rPr>
              <a:t>Internally, the elements in the </a:t>
            </a:r>
            <a:r>
              <a:rPr lang="en-US" dirty="0"/>
              <a:t>unordered_set</a:t>
            </a:r>
            <a:r>
              <a:rPr lang="en-US" sz="1200" b="0" i="0" kern="1200" dirty="0">
                <a:solidFill>
                  <a:schemeClr val="tx1"/>
                </a:solidFill>
                <a:effectLst/>
                <a:latin typeface="+mn-lt"/>
                <a:ea typeface="+mn-ea"/>
                <a:cs typeface="+mn-cs"/>
              </a:rPr>
              <a:t> are not sorted in any particular order, but organized into </a:t>
            </a:r>
            <a:r>
              <a:rPr lang="en-US" sz="1200" b="0" i="1" kern="1200" dirty="0">
                <a:solidFill>
                  <a:schemeClr val="tx1"/>
                </a:solidFill>
                <a:effectLst/>
                <a:latin typeface="+mn-lt"/>
                <a:ea typeface="+mn-ea"/>
                <a:cs typeface="+mn-cs"/>
              </a:rPr>
              <a:t>buckets</a:t>
            </a:r>
            <a:r>
              <a:rPr lang="en-US" sz="1200" b="0" i="0" kern="1200" dirty="0">
                <a:solidFill>
                  <a:schemeClr val="tx1"/>
                </a:solidFill>
                <a:effectLst/>
                <a:latin typeface="+mn-lt"/>
                <a:ea typeface="+mn-ea"/>
                <a:cs typeface="+mn-cs"/>
              </a:rPr>
              <a:t> depending on their hash values to allow for fast access to individual elements directly by their </a:t>
            </a:r>
            <a:r>
              <a:rPr lang="en-US" sz="1200" b="0" i="1" kern="1200" dirty="0">
                <a:solidFill>
                  <a:schemeClr val="tx1"/>
                </a:solidFill>
                <a:effectLst/>
                <a:latin typeface="+mn-lt"/>
                <a:ea typeface="+mn-ea"/>
                <a:cs typeface="+mn-cs"/>
              </a:rPr>
              <a:t>values</a:t>
            </a:r>
            <a:r>
              <a:rPr lang="en-US" sz="1200" b="0" i="0" kern="1200" dirty="0">
                <a:solidFill>
                  <a:schemeClr val="tx1"/>
                </a:solidFill>
                <a:effectLst/>
                <a:latin typeface="+mn-lt"/>
                <a:ea typeface="+mn-ea"/>
                <a:cs typeface="+mn-cs"/>
              </a:rPr>
              <a:t> (with a constant average time complexity on average).</a:t>
            </a:r>
            <a:br>
              <a:rPr lang="en-US" dirty="0"/>
            </a:br>
            <a:br>
              <a:rPr lang="en-US" dirty="0"/>
            </a:br>
            <a:r>
              <a:rPr lang="en-US" dirty="0"/>
              <a:t>unordered_set</a:t>
            </a:r>
            <a:r>
              <a:rPr lang="en-US" sz="1200" b="0" i="0" kern="1200" dirty="0">
                <a:solidFill>
                  <a:schemeClr val="tx1"/>
                </a:solidFill>
                <a:effectLst/>
                <a:latin typeface="+mn-lt"/>
                <a:ea typeface="+mn-ea"/>
                <a:cs typeface="+mn-cs"/>
              </a:rPr>
              <a:t> containers are faster than </a:t>
            </a:r>
            <a:r>
              <a:rPr lang="en-US" sz="1200" b="0" i="0" u="none" strike="noStrike" kern="1200" dirty="0">
                <a:solidFill>
                  <a:schemeClr val="tx1"/>
                </a:solidFill>
                <a:effectLst/>
                <a:latin typeface="+mn-lt"/>
                <a:ea typeface="+mn-ea"/>
                <a:cs typeface="+mn-cs"/>
                <a:hlinkClick r:id="rId3"/>
              </a:rPr>
              <a:t>set</a:t>
            </a:r>
            <a:r>
              <a:rPr lang="en-US" sz="1200" b="0" i="0" kern="1200" dirty="0">
                <a:solidFill>
                  <a:schemeClr val="tx1"/>
                </a:solidFill>
                <a:effectLst/>
                <a:latin typeface="+mn-lt"/>
                <a:ea typeface="+mn-ea"/>
                <a:cs typeface="+mn-cs"/>
              </a:rPr>
              <a:t> containers to access individual elements by their </a:t>
            </a:r>
            <a:r>
              <a:rPr lang="en-US" sz="1200" b="0" i="1" kern="1200" dirty="0">
                <a:solidFill>
                  <a:schemeClr val="tx1"/>
                </a:solidFill>
                <a:effectLst/>
                <a:latin typeface="+mn-lt"/>
                <a:ea typeface="+mn-ea"/>
                <a:cs typeface="+mn-cs"/>
              </a:rPr>
              <a:t>key</a:t>
            </a:r>
            <a:r>
              <a:rPr lang="en-US" sz="1200" b="0" i="0" kern="1200" dirty="0">
                <a:solidFill>
                  <a:schemeClr val="tx1"/>
                </a:solidFill>
                <a:effectLst/>
                <a:latin typeface="+mn-lt"/>
                <a:ea typeface="+mn-ea"/>
                <a:cs typeface="+mn-cs"/>
              </a:rPr>
              <a:t>, although they are generally less efficient for range iteration through a subset of their elements.</a:t>
            </a: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7013550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251E0C37-F9B1-4C50-81F4-FD7B914AEDAB}"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0616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69B44A4-561B-4999-87EC-21C65A168E12}"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0279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B5409DC-6D30-4BCE-AC94-7104A10113F7}"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48558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491B1C2E-F949-4C1E-B707-078913976BA5}"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502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E35D8F52-ECB9-4886-AE8B-8113D7EFD8C4}"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0738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47A7FDC9-954C-4C17-9CCB-1F8BF88BCFA3}"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9307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6B39A257-6D6D-4BC7-895B-412E3A7B5599}" type="datetime1">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096932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A9647341-89D1-4407-B3D2-8CA4870F7963}" type="datetime1">
              <a:rPr lang="en-US" smtClean="0"/>
              <a:t>6/25/2022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38457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FA585603-6E28-440C-9C68-5AAB756D1040}" type="datetime1">
              <a:rPr lang="en-US" smtClean="0"/>
              <a:t>6/25/2022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57345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413F55-983A-4E6C-9B85-D05395D2B2C0}" type="datetime1">
              <a:rPr lang="en-US" smtClean="0"/>
              <a:t>6/25/2022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56591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203AE22-B001-4CAA-B2FE-717180E9E7CA}" type="datetime1">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378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2A0A627-FEA5-4D6C-9449-41DD9FED9029}"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329462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4A43B63-E5A4-45D6-951E-6E04C7540991}" type="datetime1">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85244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AF82B4F-538F-4A70-B0D0-B3F01A07A6E3}"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87499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C797794-E61F-4DE5-BFE2-B05668B3D0DA}"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39702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B171433-47B2-4EE9-9DC3-F0108AE648F7}"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896361671"/>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45C8645-6640-49DC-B72B-91E92E59DA67}"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544277546"/>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B9E1AEB-E499-4431-808E-8270C817CEA5}"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815075734"/>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EB9DD23-C30B-4B1D-AB61-D004DEB63698}" type="datetime1">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875602202"/>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F4819041-BC3C-49EF-86BD-66B3B91E62F9}" type="datetime1">
              <a:rPr lang="en-US" smtClean="0"/>
              <a:t>6/25/2022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82290970"/>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7D9DF83-D20B-4CA4-AEFB-B474AB50A98B}" type="datetime1">
              <a:rPr lang="en-US" smtClean="0"/>
              <a:t>6/25/2022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50752507"/>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21BB79D-0FCF-47FF-81A2-4980E065F803}" type="datetime1">
              <a:rPr lang="en-US" smtClean="0"/>
              <a:t>6/25/2022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068926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71EE756-6575-43C2-87D0-239BCE46D6DF}"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13679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9BD07440-B92E-46A0-B0A0-0C79492829A1}" type="datetime1">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853391490"/>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205E909B-6C80-4750-8228-7B0FEE509523}" type="datetime1">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65985036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AAC2176-2F2A-4ED9-8A8A-ABB8A025DAE0}"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73203855"/>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A4572C45-79C2-44D6-9091-0124F496D3B6}"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831574202"/>
      </p:ext>
    </p:extLst>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C4A95E71-E955-4C18-9A8D-B6445185E492}"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890664028"/>
      </p:ext>
    </p:extLst>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86052AFF-FBCE-4E5F-9F58-79BC71F5463A}"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121853245"/>
      </p:ext>
    </p:extLst>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4486F7-B57E-4DC6-A233-F67177810F5C}"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511834272"/>
      </p:ext>
    </p:extLst>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82DBB1EB-48D1-4225-B329-0489669A0FEB}" type="datetime1">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72168206"/>
      </p:ext>
    </p:extLst>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5BF2893-E252-4735-883D-17432C0E5FFE}" type="datetime1">
              <a:rPr lang="en-US" smtClean="0"/>
              <a:t>6/25/2022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10387861"/>
      </p:ext>
    </p:extLst>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55138D8E-2E97-4887-B073-B74D2EFA5596}" type="datetime1">
              <a:rPr lang="en-US" smtClean="0"/>
              <a:t>6/25/2022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8918417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E3D4541-D95F-43F7-B440-40111EDF7651}" type="datetime1">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79070832"/>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9B1E297-5775-4DC2-97CC-1013D225BD00}" type="datetime1">
              <a:rPr lang="en-US" smtClean="0"/>
              <a:t>6/25/2022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64062130"/>
      </p:ext>
    </p:extLst>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8798F54D-42E1-4D48-B1CB-14F7C9B1C8CA}" type="datetime1">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26446838"/>
      </p:ext>
    </p:extLst>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59F8CA4C-2F36-4C58-8213-098004418CE4}" type="datetime1">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180761152"/>
      </p:ext>
    </p:extLst>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F90056-2AFA-49DD-99C5-56CEC4854592}"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81191564"/>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FB5D114-76B4-4D49-A084-CB61303D1D37}" type="datetime1">
              <a:rPr lang="en-US" smtClean="0"/>
              <a:t>6/25/2022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9810933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869AF493-801D-409E-842D-7BD401068C31}" type="datetime1">
              <a:rPr lang="en-US" smtClean="0"/>
              <a:t>6/25/2022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390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7B80B5D-B7E9-4028-B787-E6A9ECC7AF96}" type="datetime1">
              <a:rPr lang="en-US" smtClean="0"/>
              <a:t>6/25/2022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4997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B192E6B-DBD4-455E-ADFE-EA4FB3F2A899}" type="datetime1">
              <a:rPr lang="en-US" smtClean="0"/>
              <a:t>6/25/2022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116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6A5D4B73-CB52-47F3-9B28-B7FA05B3FF9D}" type="datetime1">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3575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1DA800B9-9FF7-4436-A3D4-162EC118642C}" type="datetime1">
              <a:rPr lang="en-US" smtClean="0"/>
              <a:t>6/25/2022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4705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1.xml"/><Relationship Id="rId3" Type="http://schemas.openxmlformats.org/officeDocument/2006/relationships/slideLayout" Target="../slideLayouts/slideLayout36.xml"/><Relationship Id="rId7" Type="http://schemas.openxmlformats.org/officeDocument/2006/relationships/slideLayout" Target="../slideLayouts/slideLayout40.xml"/><Relationship Id="rId12" Type="http://schemas.openxmlformats.org/officeDocument/2006/relationships/theme" Target="../theme/theme4.xml"/><Relationship Id="rId2" Type="http://schemas.openxmlformats.org/officeDocument/2006/relationships/slideLayout" Target="../slideLayouts/slideLayout35.xml"/><Relationship Id="rId1" Type="http://schemas.openxmlformats.org/officeDocument/2006/relationships/slideLayout" Target="../slideLayouts/slideLayout34.xml"/><Relationship Id="rId6" Type="http://schemas.openxmlformats.org/officeDocument/2006/relationships/slideLayout" Target="../slideLayouts/slideLayout39.xml"/><Relationship Id="rId11" Type="http://schemas.openxmlformats.org/officeDocument/2006/relationships/slideLayout" Target="../slideLayouts/slideLayout44.xml"/><Relationship Id="rId5" Type="http://schemas.openxmlformats.org/officeDocument/2006/relationships/slideLayout" Target="../slideLayouts/slideLayout38.xml"/><Relationship Id="rId10" Type="http://schemas.openxmlformats.org/officeDocument/2006/relationships/slideLayout" Target="../slideLayouts/slideLayout43.xml"/><Relationship Id="rId4" Type="http://schemas.openxmlformats.org/officeDocument/2006/relationships/slideLayout" Target="../slideLayouts/slideLayout37.xml"/><Relationship Id="rId9" Type="http://schemas.openxmlformats.org/officeDocument/2006/relationships/slideLayout" Target="../slideLayouts/slideLayout4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E8483FA6-3844-4B32-AC4A-22A5EE3C5F5B}" type="datetime1">
              <a:rPr lang="en-US" smtClean="0"/>
              <a:t>6/25/2022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526987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A575F3FE-DD0F-491E-AED8-FCFEA6D29786}" type="datetime1">
              <a:rPr lang="en-US" smtClean="0"/>
              <a:t>6/25/2022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4059236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78183C50-355C-4121-931A-1B071C7D8F5A}" type="datetime1">
              <a:rPr lang="en-US" smtClean="0"/>
              <a:t>6/25/2022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109387990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EDCE74A-EC05-4E4E-BBC1-D25A92BAC8F6}" type="datetime1">
              <a:rPr lang="en-US" smtClean="0"/>
              <a:t>6/25/2022</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160144380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hyperlink" Target="https://onlinegdb.com/SyMCuHOlD" TargetMode="External"/><Relationship Id="rId2" Type="http://schemas.openxmlformats.org/officeDocument/2006/relationships/notesSlide" Target="../notesSlides/notesSlide10.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2.xml.rels><?xml version="1.0" encoding="UTF-8" standalone="yes"?>
<Relationships xmlns="http://schemas.openxmlformats.org/package/2006/relationships"><Relationship Id="rId3" Type="http://schemas.openxmlformats.org/officeDocument/2006/relationships/image" Target="../media/image21.jpeg"/><Relationship Id="rId2" Type="http://schemas.openxmlformats.org/officeDocument/2006/relationships/notesSlide" Target="../notesSlides/notesSlide12.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14.xml.rels><?xml version="1.0" encoding="UTF-8" standalone="yes"?>
<Relationships xmlns="http://schemas.openxmlformats.org/package/2006/relationships"><Relationship Id="rId3" Type="http://schemas.openxmlformats.org/officeDocument/2006/relationships/hyperlink" Target="http://www.cplusplus.com/reference/map/map/"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hyperlink" Target="http://www.cplusplus.com/reference/unordered_map/unordered_map/"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onlinegdb.com/SkHykUnlP" TargetMode="External"/><Relationship Id="rId2" Type="http://schemas.openxmlformats.org/officeDocument/2006/relationships/notesSlide" Target="../notesSlides/notesSlide15.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2.png"/></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1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7.xml"/><Relationship Id="rId1" Type="http://schemas.openxmlformats.org/officeDocument/2006/relationships/slideLayout" Target="../slideLayouts/slideLayout23.xml"/><Relationship Id="rId4" Type="http://schemas.openxmlformats.org/officeDocument/2006/relationships/image" Target="../media/image1.png"/></Relationships>
</file>

<file path=ppt/slides/_rels/slide1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35.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35.xml"/></Relationships>
</file>

<file path=ppt/slides/_rels/slide21.xml.rels><?xml version="1.0" encoding="UTF-8" standalone="yes"?>
<Relationships xmlns="http://schemas.openxmlformats.org/package/2006/relationships"><Relationship Id="rId3" Type="http://schemas.openxmlformats.org/officeDocument/2006/relationships/hyperlink" Target="https://onlinegdb.com/TFfwCnEEl" TargetMode="External"/><Relationship Id="rId2" Type="http://schemas.openxmlformats.org/officeDocument/2006/relationships/notesSlide" Target="../notesSlides/notesSlide21.xml"/><Relationship Id="rId1" Type="http://schemas.openxmlformats.org/officeDocument/2006/relationships/slideLayout" Target="../slideLayouts/slideLayout3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3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35.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5.xml"/></Relationships>
</file>

<file path=ppt/slides/_rels/slide2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5.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35.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35.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35.xml"/></Relationships>
</file>

<file path=ppt/slides/_rels/slide29.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29.xml"/><Relationship Id="rId1" Type="http://schemas.openxmlformats.org/officeDocument/2006/relationships/slideLayout" Target="../slideLayouts/slideLayout35.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3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35.xml"/></Relationships>
</file>

<file path=ppt/slides/_rels/slide3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1.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2.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3.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4.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5.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6.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7.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3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9.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8" Type="http://schemas.openxmlformats.org/officeDocument/2006/relationships/image" Target="../media/image8.svg"/><Relationship Id="rId13" Type="http://schemas.openxmlformats.org/officeDocument/2006/relationships/image" Target="../media/image13.png"/><Relationship Id="rId1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7.png"/><Relationship Id="rId12" Type="http://schemas.openxmlformats.org/officeDocument/2006/relationships/image" Target="../media/image12.svg"/><Relationship Id="rId17" Type="http://schemas.openxmlformats.org/officeDocument/2006/relationships/image" Target="../media/image17.png"/><Relationship Id="rId2" Type="http://schemas.openxmlformats.org/officeDocument/2006/relationships/notesSlide" Target="../notesSlides/notesSlide4.xml"/><Relationship Id="rId16" Type="http://schemas.openxmlformats.org/officeDocument/2006/relationships/image" Target="../media/image16.svg"/><Relationship Id="rId20" Type="http://schemas.openxmlformats.org/officeDocument/2006/relationships/image" Target="../media/image1.png"/><Relationship Id="rId1" Type="http://schemas.openxmlformats.org/officeDocument/2006/relationships/slideLayout" Target="../slideLayouts/slideLayout13.xml"/><Relationship Id="rId6" Type="http://schemas.openxmlformats.org/officeDocument/2006/relationships/image" Target="../media/image6.svg"/><Relationship Id="rId11" Type="http://schemas.openxmlformats.org/officeDocument/2006/relationships/image" Target="../media/image11.png"/><Relationship Id="rId5" Type="http://schemas.openxmlformats.org/officeDocument/2006/relationships/image" Target="../media/image5.png"/><Relationship Id="rId15" Type="http://schemas.openxmlformats.org/officeDocument/2006/relationships/image" Target="../media/image15.png"/><Relationship Id="rId10" Type="http://schemas.openxmlformats.org/officeDocument/2006/relationships/image" Target="../media/image10.svg"/><Relationship Id="rId19" Type="http://schemas.openxmlformats.org/officeDocument/2006/relationships/image" Target="../media/image2.png"/><Relationship Id="rId4" Type="http://schemas.openxmlformats.org/officeDocument/2006/relationships/image" Target="../media/image4.svg"/><Relationship Id="rId9" Type="http://schemas.openxmlformats.org/officeDocument/2006/relationships/image" Target="../media/image9.png"/><Relationship Id="rId14" Type="http://schemas.openxmlformats.org/officeDocument/2006/relationships/image" Target="../media/image14.svg"/></Relationships>
</file>

<file path=ppt/slides/_rels/slide40.xml.rels><?xml version="1.0" encoding="UTF-8" standalone="yes"?>
<Relationships xmlns="http://schemas.openxmlformats.org/package/2006/relationships"><Relationship Id="rId8" Type="http://schemas.openxmlformats.org/officeDocument/2006/relationships/diagramData" Target="../diagrams/data3.xml"/><Relationship Id="rId13" Type="http://schemas.openxmlformats.org/officeDocument/2006/relationships/diagramData" Target="../diagrams/data4.xml"/><Relationship Id="rId18" Type="http://schemas.openxmlformats.org/officeDocument/2006/relationships/image" Target="../media/image2.png"/><Relationship Id="rId3" Type="http://schemas.openxmlformats.org/officeDocument/2006/relationships/diagramData" Target="../diagrams/data2.xml"/><Relationship Id="rId7" Type="http://schemas.microsoft.com/office/2007/relationships/diagramDrawing" Target="../diagrams/drawing2.xml"/><Relationship Id="rId12" Type="http://schemas.microsoft.com/office/2007/relationships/diagramDrawing" Target="../diagrams/drawing3.xml"/><Relationship Id="rId17" Type="http://schemas.microsoft.com/office/2007/relationships/diagramDrawing" Target="../diagrams/drawing4.xml"/><Relationship Id="rId2" Type="http://schemas.openxmlformats.org/officeDocument/2006/relationships/notesSlide" Target="../notesSlides/notesSlide40.xml"/><Relationship Id="rId16" Type="http://schemas.openxmlformats.org/officeDocument/2006/relationships/diagramColors" Target="../diagrams/colors4.xml"/><Relationship Id="rId1" Type="http://schemas.openxmlformats.org/officeDocument/2006/relationships/slideLayout" Target="../slideLayouts/slideLayout35.xml"/><Relationship Id="rId6" Type="http://schemas.openxmlformats.org/officeDocument/2006/relationships/diagramColors" Target="../diagrams/colors2.xml"/><Relationship Id="rId11" Type="http://schemas.openxmlformats.org/officeDocument/2006/relationships/diagramColors" Target="../diagrams/colors3.xml"/><Relationship Id="rId5" Type="http://schemas.openxmlformats.org/officeDocument/2006/relationships/diagramQuickStyle" Target="../diagrams/quickStyle2.xml"/><Relationship Id="rId15" Type="http://schemas.openxmlformats.org/officeDocument/2006/relationships/diagramQuickStyle" Target="../diagrams/quickStyle4.xml"/><Relationship Id="rId10" Type="http://schemas.openxmlformats.org/officeDocument/2006/relationships/diagramQuickStyle" Target="../diagrams/quickStyle3.xml"/><Relationship Id="rId19" Type="http://schemas.openxmlformats.org/officeDocument/2006/relationships/image" Target="../media/image1.png"/><Relationship Id="rId4" Type="http://schemas.openxmlformats.org/officeDocument/2006/relationships/diagramLayout" Target="../diagrams/layout2.xml"/><Relationship Id="rId9" Type="http://schemas.openxmlformats.org/officeDocument/2006/relationships/diagramLayout" Target="../diagrams/layout3.xml"/><Relationship Id="rId14" Type="http://schemas.openxmlformats.org/officeDocument/2006/relationships/diagramLayout" Target="../diagrams/layout4.xml"/></Relationships>
</file>

<file path=ppt/slides/_rels/slide4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1.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4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2.xml"/><Relationship Id="rId1" Type="http://schemas.openxmlformats.org/officeDocument/2006/relationships/slideLayout" Target="../slideLayouts/slideLayout35.xml"/><Relationship Id="rId6" Type="http://schemas.openxmlformats.org/officeDocument/2006/relationships/hyperlink" Target="https://en.wikipedia.org/wiki/Hash_table" TargetMode="External"/><Relationship Id="rId5" Type="http://schemas.openxmlformats.org/officeDocument/2006/relationships/image" Target="../media/image23.png"/><Relationship Id="rId4" Type="http://schemas.openxmlformats.org/officeDocument/2006/relationships/image" Target="../media/image1.png"/></Relationships>
</file>

<file path=ppt/slides/_rels/slide4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3.xml"/><Relationship Id="rId1" Type="http://schemas.openxmlformats.org/officeDocument/2006/relationships/slideLayout" Target="../slideLayouts/slideLayout35.xml"/><Relationship Id="rId6" Type="http://schemas.openxmlformats.org/officeDocument/2006/relationships/hyperlink" Target="https://en.wikipedia.org/wiki/Hash_table" TargetMode="External"/><Relationship Id="rId5" Type="http://schemas.openxmlformats.org/officeDocument/2006/relationships/image" Target="../media/image24.png"/><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4.xml"/><Relationship Id="rId1" Type="http://schemas.openxmlformats.org/officeDocument/2006/relationships/slideLayout" Target="../slideLayouts/slideLayout35.xml"/><Relationship Id="rId6" Type="http://schemas.openxmlformats.org/officeDocument/2006/relationships/hyperlink" Target="https://en.wikipedia.org/wiki/Hash_table" TargetMode="External"/><Relationship Id="rId5" Type="http://schemas.openxmlformats.org/officeDocument/2006/relationships/image" Target="../media/image25.png"/><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5.xml"/><Relationship Id="rId1" Type="http://schemas.openxmlformats.org/officeDocument/2006/relationships/slideLayout" Target="../slideLayouts/slideLayout35.xml"/><Relationship Id="rId6" Type="http://schemas.openxmlformats.org/officeDocument/2006/relationships/hyperlink" Target="https://en.wikipedia.org/wiki/Hash_table" TargetMode="External"/><Relationship Id="rId5" Type="http://schemas.openxmlformats.org/officeDocument/2006/relationships/image" Target="../media/image25.png"/><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6.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7.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9.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8" Type="http://schemas.openxmlformats.org/officeDocument/2006/relationships/image" Target="../media/image2.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5.xml"/><Relationship Id="rId1" Type="http://schemas.openxmlformats.org/officeDocument/2006/relationships/slideLayout" Target="../slideLayouts/slideLayout13.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 Id="rId9" Type="http://schemas.openxmlformats.org/officeDocument/2006/relationships/image" Target="../media/image1.png"/></Relationships>
</file>

<file path=ppt/slides/_rels/slide5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0.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1.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2.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3.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4.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5.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6.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7.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5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9.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xml.rels><?xml version="1.0" encoding="UTF-8" standalone="yes"?>
<Relationships xmlns="http://schemas.openxmlformats.org/package/2006/relationships"><Relationship Id="rId8" Type="http://schemas.openxmlformats.org/officeDocument/2006/relationships/image" Target="../media/image18.svg"/><Relationship Id="rId3" Type="http://schemas.openxmlformats.org/officeDocument/2006/relationships/image" Target="../media/image3.png"/><Relationship Id="rId7" Type="http://schemas.openxmlformats.org/officeDocument/2006/relationships/image" Target="../media/image17.png"/><Relationship Id="rId12"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3.xml"/><Relationship Id="rId6" Type="http://schemas.openxmlformats.org/officeDocument/2006/relationships/image" Target="../media/image16.svg"/><Relationship Id="rId11" Type="http://schemas.openxmlformats.org/officeDocument/2006/relationships/image" Target="../media/image2.png"/><Relationship Id="rId5" Type="http://schemas.openxmlformats.org/officeDocument/2006/relationships/image" Target="../media/image15.png"/><Relationship Id="rId10" Type="http://schemas.openxmlformats.org/officeDocument/2006/relationships/image" Target="../media/image8.svg"/><Relationship Id="rId4" Type="http://schemas.openxmlformats.org/officeDocument/2006/relationships/image" Target="../media/image4.svg"/><Relationship Id="rId9" Type="http://schemas.openxmlformats.org/officeDocument/2006/relationships/image" Target="../media/image7.png"/></Relationships>
</file>

<file path=ppt/slides/_rels/slide6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0.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1.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2.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3.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4.xml"/><Relationship Id="rId1" Type="http://schemas.openxmlformats.org/officeDocument/2006/relationships/slideLayout" Target="../slideLayouts/slideLayout35.xml"/><Relationship Id="rId5" Type="http://schemas.openxmlformats.org/officeDocument/2006/relationships/hyperlink" Target="https://stackoverflow.com/questions/9124331/meaning-of-open-hashing-and-closed-hashing" TargetMode="External"/><Relationship Id="rId4" Type="http://schemas.openxmlformats.org/officeDocument/2006/relationships/image" Target="../media/image1.png"/></Relationships>
</file>

<file path=ppt/slides/_rels/slide6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5.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6.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7.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6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9.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xml.rels><?xml version="1.0" encoding="UTF-8" standalone="yes"?>
<Relationships xmlns="http://schemas.openxmlformats.org/package/2006/relationships"><Relationship Id="rId8" Type="http://schemas.openxmlformats.org/officeDocument/2006/relationships/image" Target="../media/image18.svg"/><Relationship Id="rId13" Type="http://schemas.openxmlformats.org/officeDocument/2006/relationships/image" Target="../media/image11.png"/><Relationship Id="rId18" Type="http://schemas.openxmlformats.org/officeDocument/2006/relationships/image" Target="../media/image1.png"/><Relationship Id="rId3" Type="http://schemas.openxmlformats.org/officeDocument/2006/relationships/image" Target="../media/image3.png"/><Relationship Id="rId7" Type="http://schemas.openxmlformats.org/officeDocument/2006/relationships/image" Target="../media/image17.png"/><Relationship Id="rId12" Type="http://schemas.openxmlformats.org/officeDocument/2006/relationships/image" Target="../media/image19.svg"/><Relationship Id="rId17" Type="http://schemas.openxmlformats.org/officeDocument/2006/relationships/image" Target="../media/image2.png"/><Relationship Id="rId2" Type="http://schemas.openxmlformats.org/officeDocument/2006/relationships/notesSlide" Target="../notesSlides/notesSlide7.xml"/><Relationship Id="rId16" Type="http://schemas.openxmlformats.org/officeDocument/2006/relationships/image" Target="../media/image14.svg"/><Relationship Id="rId1" Type="http://schemas.openxmlformats.org/officeDocument/2006/relationships/slideLayout" Target="../slideLayouts/slideLayout13.xml"/><Relationship Id="rId6" Type="http://schemas.openxmlformats.org/officeDocument/2006/relationships/image" Target="../media/image16.svg"/><Relationship Id="rId11" Type="http://schemas.openxmlformats.org/officeDocument/2006/relationships/image" Target="../media/image9.png"/><Relationship Id="rId5" Type="http://schemas.openxmlformats.org/officeDocument/2006/relationships/image" Target="../media/image15.png"/><Relationship Id="rId15" Type="http://schemas.openxmlformats.org/officeDocument/2006/relationships/image" Target="../media/image13.png"/><Relationship Id="rId10" Type="http://schemas.openxmlformats.org/officeDocument/2006/relationships/image" Target="../media/image8.svg"/><Relationship Id="rId4" Type="http://schemas.openxmlformats.org/officeDocument/2006/relationships/image" Target="../media/image4.svg"/><Relationship Id="rId9" Type="http://schemas.openxmlformats.org/officeDocument/2006/relationships/image" Target="../media/image7.png"/><Relationship Id="rId14" Type="http://schemas.openxmlformats.org/officeDocument/2006/relationships/image" Target="../media/image20.svg"/></Relationships>
</file>

<file path=ppt/slides/_rels/slide7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0.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1.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2.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3.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4.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5.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6.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7.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8.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79.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9.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80.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0.xml"/><Relationship Id="rId1" Type="http://schemas.openxmlformats.org/officeDocument/2006/relationships/slideLayout" Target="../slideLayouts/slideLayout35.xml"/><Relationship Id="rId4" Type="http://schemas.openxmlformats.org/officeDocument/2006/relationships/image" Target="../media/image1.png"/></Relationships>
</file>

<file path=ppt/slides/_rels/slide81.xml.rels><?xml version="1.0" encoding="UTF-8" standalone="yes"?>
<Relationships xmlns="http://schemas.openxmlformats.org/package/2006/relationships"><Relationship Id="rId3" Type="http://schemas.openxmlformats.org/officeDocument/2006/relationships/hyperlink" Target="https://onlinegdb.com/SyMCuHOlD" TargetMode="External"/><Relationship Id="rId2" Type="http://schemas.openxmlformats.org/officeDocument/2006/relationships/notesSlide" Target="../notesSlides/notesSlide81.xml"/><Relationship Id="rId1" Type="http://schemas.openxmlformats.org/officeDocument/2006/relationships/slideLayout" Target="../slideLayouts/slideLayout35.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hyperlink" Target="https://onlinegdb.com/SkHykUnlP" TargetMode="External"/></Relationships>
</file>

<file path=ppt/slides/_rels/slide8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2.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8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3.xml"/><Relationship Id="rId1" Type="http://schemas.openxmlformats.org/officeDocument/2006/relationships/slideLayout" Target="../slideLayouts/slideLayout35.xml"/><Relationship Id="rId5" Type="http://schemas.openxmlformats.org/officeDocument/2006/relationships/image" Target="../media/image26.png"/><Relationship Id="rId4" Type="http://schemas.openxmlformats.org/officeDocument/2006/relationships/image" Target="../media/image1.png"/></Relationships>
</file>

<file path=ppt/slides/_rels/slide8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4.xml"/><Relationship Id="rId1" Type="http://schemas.openxmlformats.org/officeDocument/2006/relationships/slideLayout" Target="../slideLayouts/slideLayout35.xml"/><Relationship Id="rId5" Type="http://schemas.openxmlformats.org/officeDocument/2006/relationships/image" Target="../media/image27.png"/><Relationship Id="rId4" Type="http://schemas.openxmlformats.org/officeDocument/2006/relationships/image" Target="../media/image1.png"/></Relationships>
</file>

<file path=ppt/slides/_rels/slide85.xml.rels><?xml version="1.0" encoding="UTF-8" standalone="yes"?>
<Relationships xmlns="http://schemas.openxmlformats.org/package/2006/relationships"><Relationship Id="rId3" Type="http://schemas.openxmlformats.org/officeDocument/2006/relationships/hyperlink" Target="https://stepik.org/lesson/390638/step/2" TargetMode="External"/><Relationship Id="rId2" Type="http://schemas.openxmlformats.org/officeDocument/2006/relationships/notesSlide" Target="../notesSlides/notesSlide85.xml"/><Relationship Id="rId1" Type="http://schemas.openxmlformats.org/officeDocument/2006/relationships/slideLayout" Target="../slideLayouts/slideLayout35.xml"/></Relationships>
</file>

<file path=ppt/slides/_rels/slide86.xml.rels><?xml version="1.0" encoding="UTF-8" standalone="yes"?>
<Relationships xmlns="http://schemas.openxmlformats.org/package/2006/relationships"><Relationship Id="rId3" Type="http://schemas.openxmlformats.org/officeDocument/2006/relationships/hyperlink" Target="https://stepik.org/lesson/390638/step/2" TargetMode="External"/><Relationship Id="rId2" Type="http://schemas.openxmlformats.org/officeDocument/2006/relationships/notesSlide" Target="../notesSlides/notesSlide86.xml"/><Relationship Id="rId1" Type="http://schemas.openxmlformats.org/officeDocument/2006/relationships/slideLayout" Target="../slideLayouts/slideLayout35.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87.xml"/><Relationship Id="rId1" Type="http://schemas.openxmlformats.org/officeDocument/2006/relationships/slideLayout" Target="../slideLayouts/slideLayout35.xml"/></Relationships>
</file>

<file path=ppt/slides/_rels/slide9.xml.rels><?xml version="1.0" encoding="UTF-8" standalone="yes"?>
<Relationships xmlns="http://schemas.openxmlformats.org/package/2006/relationships"><Relationship Id="rId3" Type="http://schemas.openxmlformats.org/officeDocument/2006/relationships/hyperlink" Target="http://www.cplusplus.com/reference/set/set/" TargetMode="External"/><Relationship Id="rId2" Type="http://schemas.openxmlformats.org/officeDocument/2006/relationships/notesSlide" Target="../notesSlides/notesSlide9.xml"/><Relationship Id="rId1" Type="http://schemas.openxmlformats.org/officeDocument/2006/relationships/slideLayout" Target="../slideLayouts/slideLayout13.xml"/><Relationship Id="rId6" Type="http://schemas.openxmlformats.org/officeDocument/2006/relationships/image" Target="../media/image1.png"/><Relationship Id="rId5" Type="http://schemas.openxmlformats.org/officeDocument/2006/relationships/image" Target="../media/image2.png"/><Relationship Id="rId4" Type="http://schemas.openxmlformats.org/officeDocument/2006/relationships/hyperlink" Target="http://www.cplusplus.com/reference/unordered_set/unordered_se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Logo COP3530">
            <a:extLst>
              <a:ext uri="{FF2B5EF4-FFF2-40B4-BE49-F238E27FC236}">
                <a16:creationId xmlns:a16="http://schemas.microsoft.com/office/drawing/2014/main" id="{F5930E70-AA2A-4DEA-8F19-8204A14E7598}"/>
              </a:ext>
            </a:extLst>
          </p:cNvPr>
          <p:cNvPicPr>
            <a:picLocks noChangeAspect="1"/>
          </p:cNvPicPr>
          <p:nvPr/>
        </p:nvPicPr>
        <p:blipFill>
          <a:blip r:embed="rId3"/>
          <a:stretch>
            <a:fillRect/>
          </a:stretch>
        </p:blipFill>
        <p:spPr>
          <a:xfrm>
            <a:off x="9842053" y="5351818"/>
            <a:ext cx="2162976" cy="1506182"/>
          </a:xfrm>
          <a:prstGeom prst="rect">
            <a:avLst/>
          </a:prstGeom>
        </p:spPr>
      </p:pic>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1015663"/>
          </a:xfrm>
          <a:prstGeom prst="rect">
            <a:avLst/>
          </a:prstGeom>
          <a:noFill/>
        </p:spPr>
        <p:txBody>
          <a:bodyPr wrap="square" rtlCol="0">
            <a:spAutoFit/>
          </a:bodyPr>
          <a:lstStyle/>
          <a:p>
            <a:pPr lvl="0" algn="ctr" defTabSz="457200">
              <a:defRPr/>
            </a:pPr>
            <a:r>
              <a:rPr lang="en-US" sz="6000" dirty="0">
                <a:solidFill>
                  <a:prstClr val="white"/>
                </a:solidFill>
                <a:latin typeface="Gotham Bold" pitchFamily="50" charset="0"/>
              </a:rPr>
              <a:t>Sets, Maps and Hash Tables</a:t>
            </a:r>
            <a:endParaRPr kumimoji="0" lang="en-US" sz="60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060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 in C++ Example</a:t>
            </a:r>
          </a:p>
        </p:txBody>
      </p:sp>
      <p:graphicFrame>
        <p:nvGraphicFramePr>
          <p:cNvPr id="4" name="Table 3">
            <a:extLst>
              <a:ext uri="{FF2B5EF4-FFF2-40B4-BE49-F238E27FC236}">
                <a16:creationId xmlns:a16="http://schemas.microsoft.com/office/drawing/2014/main" id="{615B332C-FAAD-42A7-BF65-71E133515E52}"/>
              </a:ext>
            </a:extLst>
          </p:cNvPr>
          <p:cNvGraphicFramePr>
            <a:graphicFrameLocks noGrp="1"/>
          </p:cNvGraphicFramePr>
          <p:nvPr>
            <p:extLst>
              <p:ext uri="{D42A27DB-BD31-4B8C-83A1-F6EECF244321}">
                <p14:modId xmlns:p14="http://schemas.microsoft.com/office/powerpoint/2010/main" val="29898962"/>
              </p:ext>
            </p:extLst>
          </p:nvPr>
        </p:nvGraphicFramePr>
        <p:xfrm>
          <a:off x="1132116" y="1858359"/>
          <a:ext cx="394989" cy="3141282"/>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B932816D-BDC7-44BA-8B8C-455B343B9C96}"/>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675494820"/>
              </p:ext>
            </p:extLst>
          </p:nvPr>
        </p:nvGraphicFramePr>
        <p:xfrm>
          <a:off x="1523239" y="1858359"/>
          <a:ext cx="4572761" cy="3141282"/>
        </p:xfrm>
        <a:graphic>
          <a:graphicData uri="http://schemas.openxmlformats.org/drawingml/2006/table">
            <a:tbl>
              <a:tblPr>
                <a:solidFill>
                  <a:srgbClr val="000000"/>
                </a:solidFill>
                <a:tableStyleId>{5C22544A-7EE6-4342-B048-85BDC9FD1C3A}</a:tableStyleId>
              </a:tblPr>
              <a:tblGrid>
                <a:gridCol w="457276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Ordered tree-based set</a:t>
                      </a: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rgbClr val="EB6E19"/>
                          </a:solidFill>
                          <a:effectLst/>
                          <a:latin typeface="Consolas" panose="020B0609020204030204" pitchFamily="49" charset="0"/>
                          <a:ea typeface="+mn-ea"/>
                          <a:cs typeface="+mn-cs"/>
                        </a:rPr>
                        <a:t>set</a:t>
                      </a:r>
                      <a:r>
                        <a:rPr lang="en-US" sz="1200" kern="1200" baseline="0" dirty="0">
                          <a:solidFill>
                            <a:schemeClr val="bg1"/>
                          </a:solidFill>
                          <a:effectLst/>
                          <a:latin typeface="Consolas" panose="020B0609020204030204" pitchFamily="49" charset="0"/>
                          <a:ea typeface="+mn-ea"/>
                          <a:cs typeface="+mn-cs"/>
                        </a:rPr>
                        <a:t> &lt;int&gt; s1;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s1.insert(5);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s1.insert(2);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s1.insert(4);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s1.insert(11);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s1.insert(2); </a:t>
                      </a:r>
                      <a:r>
                        <a:rPr lang="en-US" sz="1200" kern="1200" baseline="0" dirty="0">
                          <a:solidFill>
                            <a:schemeClr val="bg2">
                              <a:lumMod val="75000"/>
                            </a:schemeClr>
                          </a:solidFill>
                          <a:effectLst/>
                          <a:latin typeface="Consolas" panose="020B0609020204030204" pitchFamily="49" charset="0"/>
                          <a:ea typeface="+mn-ea"/>
                          <a:cs typeface="+mn-cs"/>
                        </a:rPr>
                        <a:t>// only one 2 will be added to the set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set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set &lt;int&gt; :: iterator itr1;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"The set s1 is : ";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 (itr1 = s1.begin(); itr1 != s1.end(); ++itr1)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  " &lt;&lt; *itr1; </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9" name="Rectangle 8">
            <a:extLst>
              <a:ext uri="{FF2B5EF4-FFF2-40B4-BE49-F238E27FC236}">
                <a16:creationId xmlns:a16="http://schemas.microsoft.com/office/drawing/2014/main" id="{D4908C4E-4AAC-4740-AD0A-C11E89188029}"/>
              </a:ext>
            </a:extLst>
          </p:cNvPr>
          <p:cNvSpPr/>
          <p:nvPr/>
        </p:nvSpPr>
        <p:spPr>
          <a:xfrm>
            <a:off x="4390293" y="6308209"/>
            <a:ext cx="3775393" cy="338554"/>
          </a:xfrm>
          <a:prstGeom prst="rect">
            <a:avLst/>
          </a:prstGeom>
        </p:spPr>
        <p:txBody>
          <a:bodyPr wrap="none">
            <a:spAutoFit/>
          </a:bodyPr>
          <a:lstStyle/>
          <a:p>
            <a:r>
              <a:rPr lang="en-US" sz="1600" dirty="0">
                <a:solidFill>
                  <a:srgbClr val="0081E2"/>
                </a:solidFill>
                <a:latin typeface="Consolas" panose="020B0609020204030204" pitchFamily="49" charset="0"/>
                <a:hlinkClick r:id="rId3">
                  <a:extLst>
                    <a:ext uri="{A12FA001-AC4F-418D-AE19-62706E023703}">
                      <ahyp:hlinkClr xmlns:ahyp="http://schemas.microsoft.com/office/drawing/2018/hyperlinkcolor" val="tx"/>
                    </a:ext>
                  </a:extLst>
                </a:hlinkClick>
              </a:rPr>
              <a:t>https://onlinegdb.com/SyMCuHOlD</a:t>
            </a:r>
            <a:r>
              <a:rPr lang="en-US" sz="1600" dirty="0">
                <a:solidFill>
                  <a:srgbClr val="0081E2"/>
                </a:solidFill>
                <a:latin typeface="Consolas" panose="020B0609020204030204" pitchFamily="49" charset="0"/>
              </a:rPr>
              <a:t> </a:t>
            </a:r>
          </a:p>
        </p:txBody>
      </p:sp>
      <p:sp>
        <p:nvSpPr>
          <p:cNvPr id="10" name="Rectangle 9">
            <a:extLst>
              <a:ext uri="{FF2B5EF4-FFF2-40B4-BE49-F238E27FC236}">
                <a16:creationId xmlns:a16="http://schemas.microsoft.com/office/drawing/2014/main" id="{0DCF2E4E-2FFF-448B-B6B3-E30182E35E4D}"/>
              </a:ext>
            </a:extLst>
          </p:cNvPr>
          <p:cNvSpPr/>
          <p:nvPr/>
        </p:nvSpPr>
        <p:spPr>
          <a:xfrm>
            <a:off x="2103455" y="5192259"/>
            <a:ext cx="2662813" cy="276999"/>
          </a:xfrm>
          <a:prstGeom prst="rect">
            <a:avLst/>
          </a:prstGeom>
          <a:ln>
            <a:solidFill>
              <a:srgbClr val="0081E2"/>
            </a:solidFill>
          </a:ln>
        </p:spPr>
        <p:txBody>
          <a:bodyPr wrap="square">
            <a:spAutoFit/>
          </a:bodyPr>
          <a:lstStyle/>
          <a:p>
            <a:r>
              <a:rPr lang="en-US" sz="1200" dirty="0">
                <a:solidFill>
                  <a:srgbClr val="00DA63"/>
                </a:solidFill>
                <a:latin typeface="Consolas" panose="020B0609020204030204" pitchFamily="49" charset="0"/>
              </a:rPr>
              <a:t>The set s1 is :   2  4  5  11</a:t>
            </a:r>
          </a:p>
        </p:txBody>
      </p:sp>
      <p:graphicFrame>
        <p:nvGraphicFramePr>
          <p:cNvPr id="18" name="Table 17">
            <a:extLst>
              <a:ext uri="{FF2B5EF4-FFF2-40B4-BE49-F238E27FC236}">
                <a16:creationId xmlns:a16="http://schemas.microsoft.com/office/drawing/2014/main" id="{83975AD7-2255-4EA4-8B7B-4E94FEDB647E}"/>
              </a:ext>
            </a:extLst>
          </p:cNvPr>
          <p:cNvGraphicFramePr>
            <a:graphicFrameLocks noGrp="1"/>
          </p:cNvGraphicFramePr>
          <p:nvPr>
            <p:extLst>
              <p:ext uri="{D42A27DB-BD31-4B8C-83A1-F6EECF244321}">
                <p14:modId xmlns:p14="http://schemas.microsoft.com/office/powerpoint/2010/main" val="193129226"/>
              </p:ext>
            </p:extLst>
          </p:nvPr>
        </p:nvGraphicFramePr>
        <p:xfrm>
          <a:off x="6487123" y="1017111"/>
          <a:ext cx="394989" cy="3982530"/>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19</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0" name="Table 19">
            <a:extLst>
              <a:ext uri="{FF2B5EF4-FFF2-40B4-BE49-F238E27FC236}">
                <a16:creationId xmlns:a16="http://schemas.microsoft.com/office/drawing/2014/main" id="{B0CF4AED-BA95-4765-9EC0-7D372318B153}"/>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546230860"/>
              </p:ext>
            </p:extLst>
          </p:nvPr>
        </p:nvGraphicFramePr>
        <p:xfrm>
          <a:off x="6878246" y="1017111"/>
          <a:ext cx="4717552" cy="3982530"/>
        </p:xfrm>
        <a:graphic>
          <a:graphicData uri="http://schemas.openxmlformats.org/drawingml/2006/table">
            <a:tbl>
              <a:tblPr>
                <a:solidFill>
                  <a:srgbClr val="000000"/>
                </a:solidFill>
                <a:tableStyleId>{5C22544A-7EE6-4342-B048-85BDC9FD1C3A}</a:tableStyleId>
              </a:tblPr>
              <a:tblGrid>
                <a:gridCol w="4717552">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//Unordered Set – Hash-based</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rgbClr val="EB6E19"/>
                          </a:solidFill>
                          <a:effectLst/>
                          <a:latin typeface="Consolas" panose="020B0609020204030204" pitchFamily="49" charset="0"/>
                          <a:ea typeface="+mn-ea"/>
                          <a:cs typeface="+mn-cs"/>
                        </a:rPr>
                        <a:t>unordered_set </a:t>
                      </a:r>
                      <a:r>
                        <a:rPr lang="en-US" sz="1200" kern="1200" baseline="0" dirty="0">
                          <a:solidFill>
                            <a:schemeClr val="bg1"/>
                          </a:solidFill>
                          <a:effectLst/>
                          <a:latin typeface="Consolas" panose="020B0609020204030204" pitchFamily="49" charset="0"/>
                          <a:ea typeface="+mn-ea"/>
                          <a:cs typeface="+mn-cs"/>
                        </a:rPr>
                        <a:t>&lt;int&gt; s2;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s2.insert(5);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s2.insert(4);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s2.insert(11);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s2.insert(2); </a:t>
                      </a:r>
                      <a:r>
                        <a:rPr lang="en-US" sz="1200" kern="1200" baseline="0" dirty="0">
                          <a:solidFill>
                            <a:schemeClr val="bg2">
                              <a:lumMod val="75000"/>
                            </a:schemeClr>
                          </a:solidFill>
                          <a:effectLst/>
                          <a:latin typeface="Consolas" panose="020B0609020204030204" pitchFamily="49" charset="0"/>
                          <a:ea typeface="+mn-ea"/>
                          <a:cs typeface="+mn-cs"/>
                        </a:rPr>
                        <a:t>// only one 2 will be added to the set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set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unordered_set &lt;int&gt; :: iterator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"The set s2 is:";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 (itr2 = s2.begin(); itr2 != s2.end();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  " &lt;&lt;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endl</a:t>
                      </a: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"Bucket count: " &lt;&lt; s2.bucket_count();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nLoad</a:t>
                      </a:r>
                      <a:r>
                        <a:rPr lang="en-US" sz="1200" kern="1200" baseline="0" dirty="0">
                          <a:solidFill>
                            <a:schemeClr val="bg1"/>
                          </a:solidFill>
                          <a:effectLst/>
                          <a:latin typeface="Consolas" panose="020B0609020204030204" pitchFamily="49" charset="0"/>
                          <a:ea typeface="+mn-ea"/>
                          <a:cs typeface="+mn-cs"/>
                        </a:rPr>
                        <a:t> Factor: " &lt;&lt; s2.load_factor();</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nMax</a:t>
                      </a:r>
                      <a:r>
                        <a:rPr lang="en-US" sz="1200" kern="1200" baseline="0" dirty="0">
                          <a:solidFill>
                            <a:schemeClr val="bg1"/>
                          </a:solidFill>
                          <a:effectLst/>
                          <a:latin typeface="Consolas" panose="020B0609020204030204" pitchFamily="49" charset="0"/>
                          <a:ea typeface="+mn-ea"/>
                          <a:cs typeface="+mn-cs"/>
                        </a:rPr>
                        <a:t> Load Factor:" &lt;&lt; s2.max_load_factor();</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22" name="Rectangle 21">
            <a:extLst>
              <a:ext uri="{FF2B5EF4-FFF2-40B4-BE49-F238E27FC236}">
                <a16:creationId xmlns:a16="http://schemas.microsoft.com/office/drawing/2014/main" id="{089DDDA7-8CCF-4180-BC06-5BEBABE0DF3D}"/>
              </a:ext>
            </a:extLst>
          </p:cNvPr>
          <p:cNvSpPr/>
          <p:nvPr/>
        </p:nvSpPr>
        <p:spPr>
          <a:xfrm>
            <a:off x="7697038" y="5170129"/>
            <a:ext cx="2662813" cy="830997"/>
          </a:xfrm>
          <a:prstGeom prst="rect">
            <a:avLst/>
          </a:prstGeom>
          <a:ln>
            <a:solidFill>
              <a:srgbClr val="0081E2"/>
            </a:solidFill>
          </a:ln>
        </p:spPr>
        <p:txBody>
          <a:bodyPr wrap="square">
            <a:spAutoFit/>
          </a:bodyPr>
          <a:lstStyle/>
          <a:p>
            <a:r>
              <a:rPr lang="en-US" sz="1200" dirty="0">
                <a:solidFill>
                  <a:srgbClr val="00DA63"/>
                </a:solidFill>
                <a:latin typeface="Consolas" panose="020B0609020204030204" pitchFamily="49" charset="0"/>
              </a:rPr>
              <a:t>The set s2 is: 11  4  5  2</a:t>
            </a:r>
          </a:p>
          <a:p>
            <a:r>
              <a:rPr lang="en-US" sz="1200" dirty="0">
                <a:solidFill>
                  <a:srgbClr val="00DA63"/>
                </a:solidFill>
                <a:latin typeface="Consolas" panose="020B0609020204030204" pitchFamily="49" charset="0"/>
              </a:rPr>
              <a:t>Bucket count: 7</a:t>
            </a:r>
          </a:p>
          <a:p>
            <a:r>
              <a:rPr lang="en-US" sz="1200" dirty="0">
                <a:solidFill>
                  <a:srgbClr val="00DA63"/>
                </a:solidFill>
                <a:latin typeface="Consolas" panose="020B0609020204030204" pitchFamily="49" charset="0"/>
              </a:rPr>
              <a:t>Load Factor: 0.571429</a:t>
            </a:r>
          </a:p>
          <a:p>
            <a:r>
              <a:rPr lang="en-US" sz="1200" dirty="0">
                <a:solidFill>
                  <a:srgbClr val="00DA63"/>
                </a:solidFill>
                <a:latin typeface="Consolas" panose="020B0609020204030204" pitchFamily="49" charset="0"/>
              </a:rPr>
              <a:t>Max Load Factor: 1</a:t>
            </a:r>
          </a:p>
        </p:txBody>
      </p:sp>
      <p:sp>
        <p:nvSpPr>
          <p:cNvPr id="3" name="Slide Number Placeholder 2">
            <a:extLst>
              <a:ext uri="{FF2B5EF4-FFF2-40B4-BE49-F238E27FC236}">
                <a16:creationId xmlns:a16="http://schemas.microsoft.com/office/drawing/2014/main" id="{CD3B7D96-85A1-413E-AE77-694B7AD23011}"/>
              </a:ext>
            </a:extLst>
          </p:cNvPr>
          <p:cNvSpPr>
            <a:spLocks noGrp="1"/>
          </p:cNvSpPr>
          <p:nvPr>
            <p:ph type="sldNum" sz="quarter" idx="12"/>
          </p:nvPr>
        </p:nvSpPr>
        <p:spPr/>
        <p:txBody>
          <a:bodyPr/>
          <a:lstStyle/>
          <a:p>
            <a:fld id="{017C28E0-2F8B-4999-AEA2-B3AA3AE8994F}" type="slidenum">
              <a:rPr lang="en-US" smtClean="0"/>
              <a:t>10</a:t>
            </a:fld>
            <a:endParaRPr lang="en-US"/>
          </a:p>
        </p:txBody>
      </p:sp>
      <p:grpSp>
        <p:nvGrpSpPr>
          <p:cNvPr id="11" name="Group 10">
            <a:extLst>
              <a:ext uri="{FF2B5EF4-FFF2-40B4-BE49-F238E27FC236}">
                <a16:creationId xmlns:a16="http://schemas.microsoft.com/office/drawing/2014/main" id="{127B949D-6E43-424F-B5B0-292A21FA6860}"/>
              </a:ext>
            </a:extLst>
          </p:cNvPr>
          <p:cNvGrpSpPr/>
          <p:nvPr/>
        </p:nvGrpSpPr>
        <p:grpSpPr>
          <a:xfrm>
            <a:off x="11337354" y="6025684"/>
            <a:ext cx="841781" cy="748032"/>
            <a:chOff x="11337354" y="6025684"/>
            <a:chExt cx="841781" cy="748032"/>
          </a:xfrm>
        </p:grpSpPr>
        <p:pic>
          <p:nvPicPr>
            <p:cNvPr id="12" name="Picture 2">
              <a:extLst>
                <a:ext uri="{FF2B5EF4-FFF2-40B4-BE49-F238E27FC236}">
                  <a16:creationId xmlns:a16="http://schemas.microsoft.com/office/drawing/2014/main" id="{62A425CF-C1DF-4C40-BF8B-2C7FC72592E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75179585-F2EF-4A30-9346-5BA80FD3E84C}"/>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293156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Maps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grpSp>
        <p:nvGrpSpPr>
          <p:cNvPr id="4" name="Group 3">
            <a:extLst>
              <a:ext uri="{FF2B5EF4-FFF2-40B4-BE49-F238E27FC236}">
                <a16:creationId xmlns:a16="http://schemas.microsoft.com/office/drawing/2014/main" id="{E45963CF-D0A5-4807-A787-A90EE29A00BB}"/>
              </a:ext>
            </a:extLst>
          </p:cNvPr>
          <p:cNvGrpSpPr/>
          <p:nvPr/>
        </p:nvGrpSpPr>
        <p:grpSpPr>
          <a:xfrm>
            <a:off x="11337354" y="6025684"/>
            <a:ext cx="841781" cy="748032"/>
            <a:chOff x="11337354" y="6025684"/>
            <a:chExt cx="841781" cy="748032"/>
          </a:xfrm>
        </p:grpSpPr>
        <p:pic>
          <p:nvPicPr>
            <p:cNvPr id="5" name="Picture 2">
              <a:extLst>
                <a:ext uri="{FF2B5EF4-FFF2-40B4-BE49-F238E27FC236}">
                  <a16:creationId xmlns:a16="http://schemas.microsoft.com/office/drawing/2014/main" id="{8A5DBBB2-AB02-4C99-9E66-A1C91628A7A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C5FFD91-0857-4839-92EC-0714873D0BB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8454195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Maps</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936245"/>
            <a:ext cx="10255733" cy="196977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 map is a collection of key-value pairs that do not contain    duplicate keys.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0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dirty="0">
                <a:solidFill>
                  <a:srgbClr val="0081E2"/>
                </a:solidFill>
                <a:latin typeface="Consolas" panose="020B0609020204030204" pitchFamily="49" charset="0"/>
              </a:rPr>
              <a:t>Maps are sort of an abstraction over Sets</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The Keys in a map are a Set. </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Values can be non-unique [Many-to-One Relationship, Onto Mapping]</a:t>
            </a:r>
          </a:p>
          <a:p>
            <a:pPr marL="742950" marR="0" lvl="1"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If you store values along with keys in a Set data structure, you get a Map</a:t>
            </a:r>
          </a:p>
        </p:txBody>
      </p:sp>
      <p:sp>
        <p:nvSpPr>
          <p:cNvPr id="3" name="TextBox 1">
            <a:extLst>
              <a:ext uri="{FF2B5EF4-FFF2-40B4-BE49-F238E27FC236}">
                <a16:creationId xmlns:a16="http://schemas.microsoft.com/office/drawing/2014/main" id="{F1BFCB9A-A20D-472B-8617-0A77BEA6A4E7}"/>
              </a:ext>
            </a:extLst>
          </p:cNvPr>
          <p:cNvSpPr txBox="1">
            <a:spLocks noChangeArrowheads="1"/>
          </p:cNvSpPr>
          <p:nvPr/>
        </p:nvSpPr>
        <p:spPr bwMode="auto">
          <a:xfrm>
            <a:off x="6435376" y="4815173"/>
            <a:ext cx="2879811" cy="830263"/>
          </a:xfrm>
          <a:prstGeom prst="rect">
            <a:avLst/>
          </a:prstGeom>
          <a:noFill/>
          <a:ln>
            <a:solidFill>
              <a:schemeClr val="tx1"/>
            </a:solidFill>
          </a:ln>
          <a:extLst>
            <a:ext uri="{909E8E84-426E-40dd-AFC4-6F175D3DCCD1}">
              <a14:hiddenFill xmlns:a14="http://schemas.microsoft.com/office/drawing/2010/main" xmlns="">
                <a:solidFill>
                  <a:srgbClr val="FFFFFF"/>
                </a:solidFill>
              </a14:hiddenFill>
            </a:ext>
          </a:extLst>
        </p:spPr>
        <p:txBody>
          <a:bodyPr wrap="square">
            <a:spAutoFit/>
          </a:bodyPr>
          <a:lstStyle>
            <a:lvl1pPr marL="115888" indent="-115888"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ctr" eaLnBrk="1" hangingPunct="1"/>
            <a:r>
              <a:rPr lang="en-US" sz="1600" dirty="0">
                <a:solidFill>
                  <a:srgbClr val="EB6E19"/>
                </a:solidFill>
                <a:latin typeface="Consolas" panose="020B0609020204030204" pitchFamily="49" charset="0"/>
                <a:cs typeface="Courier New" charset="0"/>
              </a:rPr>
              <a:t>{(J, Jane), (B, Bill), </a:t>
            </a:r>
            <a:br>
              <a:rPr lang="en-US" sz="1600" dirty="0">
                <a:solidFill>
                  <a:srgbClr val="EB6E19"/>
                </a:solidFill>
                <a:latin typeface="Consolas" panose="020B0609020204030204" pitchFamily="49" charset="0"/>
                <a:cs typeface="Courier New" charset="0"/>
              </a:rPr>
            </a:br>
            <a:r>
              <a:rPr lang="en-US" sz="1600" dirty="0">
                <a:solidFill>
                  <a:srgbClr val="EB6E19"/>
                </a:solidFill>
                <a:latin typeface="Consolas" panose="020B0609020204030204" pitchFamily="49" charset="0"/>
                <a:cs typeface="Courier New" charset="0"/>
              </a:rPr>
              <a:t>(S, Sam), (B1, Bob), </a:t>
            </a:r>
            <a:br>
              <a:rPr lang="en-US" sz="1600" dirty="0">
                <a:solidFill>
                  <a:srgbClr val="EB6E19"/>
                </a:solidFill>
                <a:latin typeface="Consolas" panose="020B0609020204030204" pitchFamily="49" charset="0"/>
                <a:cs typeface="Courier New" charset="0"/>
              </a:rPr>
            </a:br>
            <a:r>
              <a:rPr lang="en-US" sz="1600" dirty="0">
                <a:solidFill>
                  <a:srgbClr val="EB6E19"/>
                </a:solidFill>
                <a:latin typeface="Consolas" panose="020B0609020204030204" pitchFamily="49" charset="0"/>
                <a:cs typeface="Courier New" charset="0"/>
              </a:rPr>
              <a:t>(B2,  Bill)}</a:t>
            </a:r>
          </a:p>
        </p:txBody>
      </p:sp>
      <p:pic>
        <p:nvPicPr>
          <p:cNvPr id="5" name="Picture 2" descr="Map Example">
            <a:extLst>
              <a:ext uri="{FF2B5EF4-FFF2-40B4-BE49-F238E27FC236}">
                <a16:creationId xmlns:a16="http://schemas.microsoft.com/office/drawing/2014/main" id="{EAD8CE5A-9B2B-4C22-8C80-780C04F57D89}"/>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09998" y="4317948"/>
            <a:ext cx="1625854" cy="18247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sp>
        <p:nvSpPr>
          <p:cNvPr id="6" name="Slide Number Placeholder 5">
            <a:extLst>
              <a:ext uri="{FF2B5EF4-FFF2-40B4-BE49-F238E27FC236}">
                <a16:creationId xmlns:a16="http://schemas.microsoft.com/office/drawing/2014/main" id="{BCDAB139-64AB-450D-AEB8-EC500F4BBF5E}"/>
              </a:ext>
            </a:extLst>
          </p:cNvPr>
          <p:cNvSpPr>
            <a:spLocks noGrp="1"/>
          </p:cNvSpPr>
          <p:nvPr>
            <p:ph type="sldNum" sz="quarter" idx="12"/>
          </p:nvPr>
        </p:nvSpPr>
        <p:spPr/>
        <p:txBody>
          <a:bodyPr/>
          <a:lstStyle/>
          <a:p>
            <a:fld id="{017C28E0-2F8B-4999-AEA2-B3AA3AE8994F}" type="slidenum">
              <a:rPr lang="en-US" smtClean="0"/>
              <a:t>12</a:t>
            </a:fld>
            <a:endParaRPr lang="en-US"/>
          </a:p>
        </p:txBody>
      </p:sp>
      <p:grpSp>
        <p:nvGrpSpPr>
          <p:cNvPr id="7" name="Group 6">
            <a:extLst>
              <a:ext uri="{FF2B5EF4-FFF2-40B4-BE49-F238E27FC236}">
                <a16:creationId xmlns:a16="http://schemas.microsoft.com/office/drawing/2014/main" id="{796F6CB0-6ED2-4496-ABD1-BFCDE9E1D8B2}"/>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F3025E7E-1730-4D16-BA72-6A75089BD9B9}"/>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79D3A258-F053-41E5-8832-81176375D73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13815403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Maps</a:t>
            </a:r>
          </a:p>
        </p:txBody>
      </p:sp>
      <p:graphicFrame>
        <p:nvGraphicFramePr>
          <p:cNvPr id="3" name="Table 2">
            <a:extLst>
              <a:ext uri="{FF2B5EF4-FFF2-40B4-BE49-F238E27FC236}">
                <a16:creationId xmlns:a16="http://schemas.microsoft.com/office/drawing/2014/main" id="{952D1B7E-9677-4774-8018-DC8F9AD3E78A}"/>
              </a:ext>
            </a:extLst>
          </p:cNvPr>
          <p:cNvGraphicFramePr>
            <a:graphicFrameLocks noGrp="1"/>
          </p:cNvGraphicFramePr>
          <p:nvPr>
            <p:extLst>
              <p:ext uri="{D42A27DB-BD31-4B8C-83A1-F6EECF244321}">
                <p14:modId xmlns:p14="http://schemas.microsoft.com/office/powerpoint/2010/main" val="2612918720"/>
              </p:ext>
            </p:extLst>
          </p:nvPr>
        </p:nvGraphicFramePr>
        <p:xfrm>
          <a:off x="1499179" y="1690687"/>
          <a:ext cx="9373137" cy="4338323"/>
        </p:xfrm>
        <a:graphic>
          <a:graphicData uri="http://schemas.openxmlformats.org/drawingml/2006/table">
            <a:tbl>
              <a:tblPr firstRow="1">
                <a:tableStyleId>{5C22544A-7EE6-4342-B048-85BDC9FD1C3A}</a:tableStyleId>
              </a:tblPr>
              <a:tblGrid>
                <a:gridCol w="2698866">
                  <a:extLst>
                    <a:ext uri="{9D8B030D-6E8A-4147-A177-3AD203B41FA5}">
                      <a16:colId xmlns:a16="http://schemas.microsoft.com/office/drawing/2014/main" val="20000"/>
                    </a:ext>
                  </a:extLst>
                </a:gridCol>
                <a:gridCol w="2769095">
                  <a:extLst>
                    <a:ext uri="{9D8B030D-6E8A-4147-A177-3AD203B41FA5}">
                      <a16:colId xmlns:a16="http://schemas.microsoft.com/office/drawing/2014/main" val="20001"/>
                    </a:ext>
                  </a:extLst>
                </a:gridCol>
                <a:gridCol w="3905176">
                  <a:extLst>
                    <a:ext uri="{9D8B030D-6E8A-4147-A177-3AD203B41FA5}">
                      <a16:colId xmlns:a16="http://schemas.microsoft.com/office/drawing/2014/main" val="20002"/>
                    </a:ext>
                  </a:extLst>
                </a:gridCol>
              </a:tblGrid>
              <a:tr h="493764">
                <a:tc>
                  <a:txBody>
                    <a:bodyPr/>
                    <a:lstStyle/>
                    <a:p>
                      <a:pPr algn="l"/>
                      <a:r>
                        <a:rPr lang="en-US" sz="2200" b="0" dirty="0">
                          <a:solidFill>
                            <a:srgbClr val="EB6E19"/>
                          </a:solidFill>
                          <a:latin typeface="Consolas" panose="020B0609020204030204" pitchFamily="49" charset="0"/>
                        </a:rPr>
                        <a:t>Type of item</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algn="l"/>
                      <a:r>
                        <a:rPr lang="en-US" sz="2200" b="0" dirty="0">
                          <a:solidFill>
                            <a:srgbClr val="EB6E19"/>
                          </a:solidFill>
                          <a:latin typeface="Consolas" panose="020B0609020204030204" pitchFamily="49" charset="0"/>
                        </a:rPr>
                        <a:t>Key</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pPr algn="l"/>
                      <a:r>
                        <a:rPr lang="en-US" sz="2200" b="0" dirty="0">
                          <a:solidFill>
                            <a:srgbClr val="EB6E19"/>
                          </a:solidFill>
                          <a:latin typeface="Consolas" panose="020B0609020204030204" pitchFamily="49" charset="0"/>
                        </a:rPr>
                        <a:t>Value</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10000"/>
                  </a:ext>
                </a:extLst>
              </a:tr>
              <a:tr h="1163944">
                <a:tc>
                  <a:txBody>
                    <a:bodyPr/>
                    <a:lstStyle/>
                    <a:p>
                      <a:r>
                        <a:rPr lang="en-US" sz="2000" b="0" dirty="0">
                          <a:solidFill>
                            <a:srgbClr val="0081E2"/>
                          </a:solidFill>
                          <a:latin typeface="Consolas" panose="020B0609020204030204" pitchFamily="49" charset="0"/>
                        </a:rPr>
                        <a:t>University student</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Student</a:t>
                      </a:r>
                      <a:r>
                        <a:rPr lang="en-US" sz="2000" b="0" baseline="0" dirty="0">
                          <a:solidFill>
                            <a:schemeClr val="bg1">
                              <a:lumMod val="95000"/>
                            </a:schemeClr>
                          </a:solidFill>
                          <a:latin typeface="Consolas" panose="020B0609020204030204" pitchFamily="49" charset="0"/>
                        </a:rPr>
                        <a:t> ID number</a:t>
                      </a:r>
                      <a:endParaRPr lang="en-US" sz="2000" b="0" dirty="0">
                        <a:solidFill>
                          <a:schemeClr val="bg1">
                            <a:lumMod val="95000"/>
                          </a:schemeClr>
                        </a:solidFill>
                        <a:latin typeface="Consolas" panose="020B0609020204030204" pitchFamily="49" charset="0"/>
                      </a:endParaRP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Student name,</a:t>
                      </a:r>
                      <a:r>
                        <a:rPr lang="en-US" sz="2000" b="0" baseline="0" dirty="0">
                          <a:solidFill>
                            <a:schemeClr val="bg1">
                              <a:lumMod val="95000"/>
                            </a:schemeClr>
                          </a:solidFill>
                          <a:latin typeface="Consolas" panose="020B0609020204030204" pitchFamily="49" charset="0"/>
                        </a:rPr>
                        <a:t> address, major, grade point average</a:t>
                      </a:r>
                      <a:endParaRPr lang="en-US" sz="2000" b="0" dirty="0">
                        <a:solidFill>
                          <a:schemeClr val="bg1">
                            <a:lumMod val="95000"/>
                          </a:schemeClr>
                        </a:solidFill>
                        <a:latin typeface="Consolas" panose="020B0609020204030204" pitchFamily="49" charset="0"/>
                      </a:endParaRP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10001"/>
                  </a:ext>
                </a:extLst>
              </a:tr>
              <a:tr h="1516671">
                <a:tc>
                  <a:txBody>
                    <a:bodyPr/>
                    <a:lstStyle/>
                    <a:p>
                      <a:r>
                        <a:rPr lang="en-US" sz="2000" b="0" dirty="0">
                          <a:solidFill>
                            <a:srgbClr val="0081E2"/>
                          </a:solidFill>
                          <a:latin typeface="Consolas" panose="020B0609020204030204" pitchFamily="49" charset="0"/>
                        </a:rPr>
                        <a:t>Online store</a:t>
                      </a:r>
                      <a:r>
                        <a:rPr lang="en-US" sz="2000" b="0" baseline="0" dirty="0">
                          <a:solidFill>
                            <a:srgbClr val="0081E2"/>
                          </a:solidFill>
                          <a:latin typeface="Consolas" panose="020B0609020204030204" pitchFamily="49" charset="0"/>
                        </a:rPr>
                        <a:t> customer</a:t>
                      </a:r>
                      <a:endParaRPr lang="en-US" sz="2000" b="0" dirty="0">
                        <a:solidFill>
                          <a:srgbClr val="0081E2"/>
                        </a:solidFill>
                        <a:latin typeface="Consolas" panose="020B0609020204030204" pitchFamily="49" charset="0"/>
                      </a:endParaRP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E-mail address</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Customer name, address, credit card information, shopping cart</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10002"/>
                  </a:ext>
                </a:extLst>
              </a:tr>
              <a:tr h="1163944">
                <a:tc>
                  <a:txBody>
                    <a:bodyPr/>
                    <a:lstStyle/>
                    <a:p>
                      <a:r>
                        <a:rPr lang="en-US" sz="2000" b="0" dirty="0">
                          <a:solidFill>
                            <a:srgbClr val="0081E2"/>
                          </a:solidFill>
                          <a:latin typeface="Consolas" panose="020B0609020204030204" pitchFamily="49" charset="0"/>
                        </a:rPr>
                        <a:t>Inventory item</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Part ID</a:t>
                      </a: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tc>
                  <a:txBody>
                    <a:bodyPr/>
                    <a:lstStyle/>
                    <a:p>
                      <a:r>
                        <a:rPr lang="en-US" sz="2000" b="0" dirty="0">
                          <a:solidFill>
                            <a:schemeClr val="bg1">
                              <a:lumMod val="95000"/>
                            </a:schemeClr>
                          </a:solidFill>
                          <a:latin typeface="Consolas" panose="020B0609020204030204" pitchFamily="49" charset="0"/>
                        </a:rPr>
                        <a:t>Description, quantity,</a:t>
                      </a:r>
                      <a:r>
                        <a:rPr lang="en-US" sz="2000" b="0" baseline="0" dirty="0">
                          <a:solidFill>
                            <a:schemeClr val="bg1">
                              <a:lumMod val="95000"/>
                            </a:schemeClr>
                          </a:solidFill>
                          <a:latin typeface="Consolas" panose="020B0609020204030204" pitchFamily="49" charset="0"/>
                        </a:rPr>
                        <a:t> manufacturer, cost, price</a:t>
                      </a:r>
                      <a:endParaRPr lang="en-US" sz="2000" b="0" dirty="0">
                        <a:solidFill>
                          <a:schemeClr val="bg1">
                            <a:lumMod val="95000"/>
                          </a:schemeClr>
                        </a:solidFill>
                        <a:latin typeface="Consolas" panose="020B0609020204030204" pitchFamily="49" charset="0"/>
                      </a:endParaRPr>
                    </a:p>
                  </a:txBody>
                  <a:tcPr marT="45697" marB="45697" anchor="ct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noFill/>
                  </a:tcPr>
                </a:tc>
                <a:extLst>
                  <a:ext uri="{0D108BD9-81ED-4DB2-BD59-A6C34878D82A}">
                    <a16:rowId xmlns:a16="http://schemas.microsoft.com/office/drawing/2014/main" val="10003"/>
                  </a:ext>
                </a:extLst>
              </a:tr>
            </a:tbl>
          </a:graphicData>
        </a:graphic>
      </p:graphicFrame>
      <p:sp>
        <p:nvSpPr>
          <p:cNvPr id="4" name="Slide Number Placeholder 3">
            <a:extLst>
              <a:ext uri="{FF2B5EF4-FFF2-40B4-BE49-F238E27FC236}">
                <a16:creationId xmlns:a16="http://schemas.microsoft.com/office/drawing/2014/main" id="{61C439B8-3E1D-4568-8BB9-232D742A4891}"/>
              </a:ext>
            </a:extLst>
          </p:cNvPr>
          <p:cNvSpPr>
            <a:spLocks noGrp="1"/>
          </p:cNvSpPr>
          <p:nvPr>
            <p:ph type="sldNum" sz="quarter" idx="12"/>
          </p:nvPr>
        </p:nvSpPr>
        <p:spPr/>
        <p:txBody>
          <a:bodyPr/>
          <a:lstStyle/>
          <a:p>
            <a:fld id="{017C28E0-2F8B-4999-AEA2-B3AA3AE8994F}" type="slidenum">
              <a:rPr lang="en-US" smtClean="0"/>
              <a:t>13</a:t>
            </a:fld>
            <a:endParaRPr lang="en-US"/>
          </a:p>
        </p:txBody>
      </p:sp>
      <p:grpSp>
        <p:nvGrpSpPr>
          <p:cNvPr id="5" name="Group 4">
            <a:extLst>
              <a:ext uri="{FF2B5EF4-FFF2-40B4-BE49-F238E27FC236}">
                <a16:creationId xmlns:a16="http://schemas.microsoft.com/office/drawing/2014/main" id="{65EFA9D8-9A20-4C5E-B0B8-1E499997473B}"/>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B02D9CDC-6849-4CBF-B8CF-17B43616FD5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C8D6D337-9D76-40CA-AA02-DB911F5F538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20418863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Maps in C++</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102200468"/>
              </p:ext>
            </p:extLst>
          </p:nvPr>
        </p:nvGraphicFramePr>
        <p:xfrm>
          <a:off x="1368809" y="1564028"/>
          <a:ext cx="9634135" cy="4256920"/>
        </p:xfrm>
        <a:graphic>
          <a:graphicData uri="http://schemas.openxmlformats.org/drawingml/2006/table">
            <a:tbl>
              <a:tblPr firstRow="1" bandRow="1">
                <a:tableStyleId>{793D81CF-94F2-401A-BA57-92F5A7B2D0C5}</a:tableStyleId>
              </a:tblPr>
              <a:tblGrid>
                <a:gridCol w="2449565">
                  <a:extLst>
                    <a:ext uri="{9D8B030D-6E8A-4147-A177-3AD203B41FA5}">
                      <a16:colId xmlns:a16="http://schemas.microsoft.com/office/drawing/2014/main" val="1241222671"/>
                    </a:ext>
                  </a:extLst>
                </a:gridCol>
                <a:gridCol w="3275763">
                  <a:extLst>
                    <a:ext uri="{9D8B030D-6E8A-4147-A177-3AD203B41FA5}">
                      <a16:colId xmlns:a16="http://schemas.microsoft.com/office/drawing/2014/main" val="3302313541"/>
                    </a:ext>
                  </a:extLst>
                </a:gridCol>
                <a:gridCol w="3908807">
                  <a:extLst>
                    <a:ext uri="{9D8B030D-6E8A-4147-A177-3AD203B41FA5}">
                      <a16:colId xmlns:a16="http://schemas.microsoft.com/office/drawing/2014/main" val="3807218254"/>
                    </a:ext>
                  </a:extLst>
                </a:gridCol>
              </a:tblGrid>
              <a:tr h="405624">
                <a:tc>
                  <a:txBody>
                    <a:bodyPr/>
                    <a:lstStyle/>
                    <a:p>
                      <a:pPr algn="ctr"/>
                      <a:endParaRPr lang="en-US" sz="24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2000" b="0" dirty="0">
                          <a:solidFill>
                            <a:srgbClr val="EB6E19"/>
                          </a:solidFill>
                          <a:latin typeface="Consolas" panose="020B0609020204030204" pitchFamily="49" charset="0"/>
                        </a:rPr>
                        <a:t>std::map</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2000" b="0" dirty="0">
                          <a:solidFill>
                            <a:srgbClr val="EB6E19"/>
                          </a:solidFill>
                          <a:latin typeface="Consolas" panose="020B0609020204030204" pitchFamily="49" charset="0"/>
                        </a:rPr>
                        <a:t>std::</a:t>
                      </a:r>
                      <a:r>
                        <a:rPr lang="en-US" sz="2000" b="0" dirty="0" err="1">
                          <a:solidFill>
                            <a:srgbClr val="EB6E19"/>
                          </a:solidFill>
                          <a:latin typeface="Consolas" panose="020B0609020204030204" pitchFamily="49" charset="0"/>
                        </a:rPr>
                        <a:t>unordered_map</a:t>
                      </a:r>
                      <a:endParaRPr lang="en-US" sz="2000" b="0" dirty="0">
                        <a:solidFill>
                          <a:srgbClr val="EB6E19"/>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782264">
                <a:tc>
                  <a:txBody>
                    <a:bodyPr/>
                    <a:lstStyle/>
                    <a:p>
                      <a:pPr algn="ctr"/>
                      <a:r>
                        <a:rPr lang="en-US" sz="1800" b="0" dirty="0">
                          <a:solidFill>
                            <a:srgbClr val="0081E2"/>
                          </a:solidFill>
                          <a:latin typeface="Consolas" panose="020B0609020204030204" pitchFamily="49" charset="0"/>
                        </a:rPr>
                        <a:t>Order in Elements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Yes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No</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875211">
                <a:tc>
                  <a:txBody>
                    <a:bodyPr/>
                    <a:lstStyle/>
                    <a:p>
                      <a:pPr algn="ctr"/>
                      <a:r>
                        <a:rPr lang="en-US" sz="1800" b="0" dirty="0">
                          <a:solidFill>
                            <a:srgbClr val="0081E2"/>
                          </a:solidFill>
                          <a:latin typeface="Consolas" panose="020B0609020204030204" pitchFamily="49" charset="0"/>
                        </a:rPr>
                        <a:t>Initialization</a:t>
                      </a:r>
                    </a:p>
                    <a:p>
                      <a:pPr algn="ctr"/>
                      <a:r>
                        <a:rPr lang="en-US" sz="1100" b="0" dirty="0">
                          <a:solidFill>
                            <a:srgbClr val="EB6E19"/>
                          </a:solidFill>
                          <a:latin typeface="Consolas" panose="020B0609020204030204" pitchFamily="49" charset="0"/>
                        </a:rPr>
                        <a:t>(Internally stored as pairs)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std::map&lt;type, type&gt; m;</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da-DK" sz="1800" b="0" dirty="0">
                          <a:solidFill>
                            <a:schemeClr val="bg1">
                              <a:lumMod val="95000"/>
                            </a:schemeClr>
                          </a:solidFill>
                          <a:latin typeface="Consolas" panose="020B0609020204030204" pitchFamily="49" charset="0"/>
                        </a:rPr>
                        <a:t> std::unordered_map &lt;type, type&gt; m;</a:t>
                      </a:r>
                      <a:endParaRPr lang="en-US" sz="18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875211">
                <a:tc>
                  <a:txBody>
                    <a:bodyPr/>
                    <a:lstStyle/>
                    <a:p>
                      <a:pPr algn="ctr"/>
                      <a:r>
                        <a:rPr lang="en-US" sz="1800" b="0" dirty="0">
                          <a:solidFill>
                            <a:srgbClr val="0081E2"/>
                          </a:solidFill>
                          <a:latin typeface="Consolas" panose="020B0609020204030204" pitchFamily="49" charset="0"/>
                        </a:rPr>
                        <a:t>Common Methods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insert, [], erase, find, count, size, empty </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chemeClr val="bg1">
                              <a:lumMod val="95000"/>
                            </a:schemeClr>
                          </a:solidFill>
                          <a:latin typeface="Consolas" panose="020B0609020204030204" pitchFamily="49" charset="0"/>
                        </a:rPr>
                        <a:t>insert, [], erase, find, count, size, empty, </a:t>
                      </a:r>
                      <a:r>
                        <a:rPr lang="en-US" sz="1800" b="0" dirty="0" err="1">
                          <a:solidFill>
                            <a:schemeClr val="bg1">
                              <a:lumMod val="95000"/>
                            </a:schemeClr>
                          </a:solidFill>
                          <a:latin typeface="Consolas" panose="020B0609020204030204" pitchFamily="49" charset="0"/>
                        </a:rPr>
                        <a:t>bucket_size</a:t>
                      </a:r>
                      <a:r>
                        <a:rPr lang="en-US" sz="1800" b="0" dirty="0">
                          <a:solidFill>
                            <a:schemeClr val="bg1">
                              <a:lumMod val="95000"/>
                            </a:schemeClr>
                          </a:solidFill>
                          <a:latin typeface="Consolas" panose="020B0609020204030204" pitchFamily="49" charset="0"/>
                        </a:rPr>
                        <a:t>, </a:t>
                      </a:r>
                      <a:r>
                        <a:rPr lang="en-US" sz="1800" b="0" dirty="0" err="1">
                          <a:solidFill>
                            <a:schemeClr val="bg1">
                              <a:lumMod val="95000"/>
                            </a:schemeClr>
                          </a:solidFill>
                          <a:latin typeface="Consolas" panose="020B0609020204030204" pitchFamily="49" charset="0"/>
                        </a:rPr>
                        <a:t>load_factor</a:t>
                      </a:r>
                      <a:endParaRPr lang="en-US" sz="1800" b="0" dirty="0">
                        <a:solidFill>
                          <a:schemeClr val="bg1">
                            <a:lumMod val="95000"/>
                          </a:schemeClr>
                        </a:solidFill>
                        <a:latin typeface="Consolas" panose="020B0609020204030204" pitchFamily="49" charset="0"/>
                      </a:endParaRPr>
                    </a:p>
                    <a:p>
                      <a:pPr algn="ctr"/>
                      <a:endParaRPr lang="en-US" sz="18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2400797126"/>
                  </a:ext>
                </a:extLst>
              </a:tr>
              <a:tr h="953525">
                <a:tc>
                  <a:txBody>
                    <a:bodyPr/>
                    <a:lstStyle/>
                    <a:p>
                      <a:pPr algn="ctr"/>
                      <a:r>
                        <a:rPr lang="en-US" sz="1800" b="0" dirty="0">
                          <a:solidFill>
                            <a:srgbClr val="0081E2"/>
                          </a:solidFill>
                          <a:latin typeface="Consolas" panose="020B0609020204030204" pitchFamily="49" charset="0"/>
                        </a:rPr>
                        <a:t>Implementations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Binary Search Tree (</a:t>
                      </a:r>
                      <a:r>
                        <a:rPr lang="en-US" sz="1800" b="0" dirty="0" err="1">
                          <a:solidFill>
                            <a:schemeClr val="bg1">
                              <a:lumMod val="95000"/>
                            </a:schemeClr>
                          </a:solidFill>
                          <a:latin typeface="Consolas" panose="020B0609020204030204" pitchFamily="49" charset="0"/>
                        </a:rPr>
                        <a:t>TreeMap</a:t>
                      </a:r>
                      <a:r>
                        <a:rPr lang="en-US" sz="1800" b="0" dirty="0">
                          <a:solidFill>
                            <a:schemeClr val="bg1">
                              <a:lumMod val="95000"/>
                            </a:schemeClr>
                          </a:solidFill>
                          <a:latin typeface="Consolas" panose="020B0609020204030204" pitchFamily="49" charset="0"/>
                        </a:rPr>
                        <a: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Hash Table (Hash Map)</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bl>
          </a:graphicData>
        </a:graphic>
      </p:graphicFrame>
      <p:sp>
        <p:nvSpPr>
          <p:cNvPr id="3" name="Rectangle 2">
            <a:extLst>
              <a:ext uri="{FF2B5EF4-FFF2-40B4-BE49-F238E27FC236}">
                <a16:creationId xmlns:a16="http://schemas.microsoft.com/office/drawing/2014/main" id="{F0921C41-19C3-4324-A7E7-D4C2C35ACAFE}"/>
              </a:ext>
            </a:extLst>
          </p:cNvPr>
          <p:cNvSpPr/>
          <p:nvPr/>
        </p:nvSpPr>
        <p:spPr>
          <a:xfrm>
            <a:off x="2984732" y="6003775"/>
            <a:ext cx="7366120" cy="584775"/>
          </a:xfrm>
          <a:prstGeom prst="rect">
            <a:avLst/>
          </a:prstGeom>
        </p:spPr>
        <p:txBody>
          <a:bodyPr wrap="none">
            <a:spAutoFit/>
          </a:bodyPr>
          <a:lstStyle/>
          <a:p>
            <a:pPr algn="ctr">
              <a:defRPr/>
            </a:pPr>
            <a:r>
              <a:rPr lang="en-US" sz="1600" dirty="0">
                <a:solidFill>
                  <a:srgbClr val="0081E2"/>
                </a:solidFill>
                <a:latin typeface="Consolas" panose="020B0609020204030204" pitchFamily="49" charset="0"/>
                <a:hlinkClick r:id="rId3">
                  <a:extLst>
                    <a:ext uri="{A12FA001-AC4F-418D-AE19-62706E023703}">
                      <ahyp:hlinkClr xmlns:ahyp="http://schemas.microsoft.com/office/drawing/2018/hyperlinkcolor" val="tx"/>
                    </a:ext>
                  </a:extLst>
                </a:hlinkClick>
              </a:rPr>
              <a:t>http://www.cplusplus.com/reference/map/map/</a:t>
            </a:r>
            <a:r>
              <a:rPr lang="en-US" sz="1600" dirty="0">
                <a:solidFill>
                  <a:srgbClr val="0081E2"/>
                </a:solidFill>
                <a:latin typeface="Consolas" panose="020B0609020204030204" pitchFamily="49" charset="0"/>
              </a:rPr>
              <a:t> </a:t>
            </a:r>
          </a:p>
          <a:p>
            <a:pPr algn="ctr">
              <a:defRPr/>
            </a:pPr>
            <a:r>
              <a:rPr lang="en-US" sz="1600" dirty="0">
                <a:solidFill>
                  <a:srgbClr val="0081E2"/>
                </a:solidFill>
                <a:latin typeface="Consolas" panose="020B0609020204030204" pitchFamily="49" charset="0"/>
                <a:hlinkClick r:id="rId4">
                  <a:extLst>
                    <a:ext uri="{A12FA001-AC4F-418D-AE19-62706E023703}">
                      <ahyp:hlinkClr xmlns:ahyp="http://schemas.microsoft.com/office/drawing/2018/hyperlinkcolor" val="tx"/>
                    </a:ext>
                  </a:extLst>
                </a:hlinkClick>
              </a:rPr>
              <a:t>http://www.cplusplus.com/reference/unordered_map/unordered_map/</a:t>
            </a:r>
            <a:r>
              <a:rPr lang="en-US" sz="1600" dirty="0">
                <a:solidFill>
                  <a:srgbClr val="0081E2"/>
                </a:solidFill>
                <a:latin typeface="Consolas" panose="020B0609020204030204" pitchFamily="49" charset="0"/>
              </a:rPr>
              <a:t> </a:t>
            </a:r>
          </a:p>
        </p:txBody>
      </p:sp>
      <p:sp>
        <p:nvSpPr>
          <p:cNvPr id="4" name="Slide Number Placeholder 3">
            <a:extLst>
              <a:ext uri="{FF2B5EF4-FFF2-40B4-BE49-F238E27FC236}">
                <a16:creationId xmlns:a16="http://schemas.microsoft.com/office/drawing/2014/main" id="{274EAB7F-0C43-4F42-814C-5502EC4D6131}"/>
              </a:ext>
            </a:extLst>
          </p:cNvPr>
          <p:cNvSpPr>
            <a:spLocks noGrp="1"/>
          </p:cNvSpPr>
          <p:nvPr>
            <p:ph type="sldNum" sz="quarter" idx="12"/>
          </p:nvPr>
        </p:nvSpPr>
        <p:spPr/>
        <p:txBody>
          <a:bodyPr/>
          <a:lstStyle/>
          <a:p>
            <a:fld id="{017C28E0-2F8B-4999-AEA2-B3AA3AE8994F}" type="slidenum">
              <a:rPr lang="en-US" smtClean="0"/>
              <a:t>14</a:t>
            </a:fld>
            <a:endParaRPr lang="en-US"/>
          </a:p>
        </p:txBody>
      </p:sp>
      <p:grpSp>
        <p:nvGrpSpPr>
          <p:cNvPr id="6" name="Group 5">
            <a:extLst>
              <a:ext uri="{FF2B5EF4-FFF2-40B4-BE49-F238E27FC236}">
                <a16:creationId xmlns:a16="http://schemas.microsoft.com/office/drawing/2014/main" id="{EEEB8B38-14E6-418D-9990-F805C9BD5477}"/>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62A16EBD-24B4-493E-B562-76F1D9C4641A}"/>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61B58545-1D27-402F-B0FD-F9BA198DBE7F}"/>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117208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Maps in C++ Example</a:t>
            </a:r>
          </a:p>
        </p:txBody>
      </p:sp>
      <p:graphicFrame>
        <p:nvGraphicFramePr>
          <p:cNvPr id="4" name="Table 3">
            <a:extLst>
              <a:ext uri="{FF2B5EF4-FFF2-40B4-BE49-F238E27FC236}">
                <a16:creationId xmlns:a16="http://schemas.microsoft.com/office/drawing/2014/main" id="{615B332C-FAAD-42A7-BF65-71E133515E52}"/>
              </a:ext>
            </a:extLst>
          </p:cNvPr>
          <p:cNvGraphicFramePr>
            <a:graphicFrameLocks noGrp="1"/>
          </p:cNvGraphicFramePr>
          <p:nvPr>
            <p:extLst>
              <p:ext uri="{D42A27DB-BD31-4B8C-83A1-F6EECF244321}">
                <p14:modId xmlns:p14="http://schemas.microsoft.com/office/powerpoint/2010/main" val="3833715935"/>
              </p:ext>
            </p:extLst>
          </p:nvPr>
        </p:nvGraphicFramePr>
        <p:xfrm>
          <a:off x="745921" y="1997771"/>
          <a:ext cx="394989" cy="2622169"/>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34408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B932816D-BDC7-44BA-8B8C-455B343B9C96}"/>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3689476350"/>
              </p:ext>
            </p:extLst>
          </p:nvPr>
        </p:nvGraphicFramePr>
        <p:xfrm>
          <a:off x="1137044" y="1997771"/>
          <a:ext cx="5052741" cy="2622169"/>
        </p:xfrm>
        <a:graphic>
          <a:graphicData uri="http://schemas.openxmlformats.org/drawingml/2006/table">
            <a:tbl>
              <a:tblPr>
                <a:solidFill>
                  <a:srgbClr val="000000"/>
                </a:solidFill>
                <a:tableStyleId>{5C22544A-7EE6-4342-B048-85BDC9FD1C3A}</a:tableStyleId>
              </a:tblPr>
              <a:tblGrid>
                <a:gridCol w="505274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Ordered tree-based map</a:t>
                      </a: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rgbClr val="EB6E19"/>
                          </a:solidFill>
                          <a:effectLst/>
                          <a:latin typeface="Consolas" panose="020B0609020204030204" pitchFamily="49" charset="0"/>
                          <a:ea typeface="+mn-ea"/>
                          <a:cs typeface="+mn-cs"/>
                        </a:rPr>
                        <a:t>map&lt;</a:t>
                      </a:r>
                      <a:r>
                        <a:rPr lang="en-US" sz="1200" kern="1200" baseline="0" dirty="0" err="1">
                          <a:solidFill>
                            <a:srgbClr val="EB6E19"/>
                          </a:solidFill>
                          <a:effectLst/>
                          <a:latin typeface="Consolas" panose="020B0609020204030204" pitchFamily="49" charset="0"/>
                          <a:ea typeface="+mn-ea"/>
                          <a:cs typeface="+mn-cs"/>
                        </a:rPr>
                        <a:t>char,int</a:t>
                      </a:r>
                      <a:r>
                        <a:rPr lang="en-US" sz="1200" kern="1200" baseline="0" dirty="0">
                          <a:solidFill>
                            <a:srgbClr val="EB6E19"/>
                          </a:solidFill>
                          <a:effectLst/>
                          <a:latin typeface="Consolas" panose="020B0609020204030204" pitchFamily="49" charset="0"/>
                          <a:ea typeface="+mn-ea"/>
                          <a:cs typeface="+mn-cs"/>
                        </a:rPr>
                        <a:t>&gt; </a:t>
                      </a:r>
                      <a:r>
                        <a:rPr lang="en-US" sz="1200" kern="1200" baseline="0" dirty="0">
                          <a:solidFill>
                            <a:schemeClr val="bg1"/>
                          </a:solidFill>
                          <a:effectLst/>
                          <a:latin typeface="Consolas" panose="020B0609020204030204" pitchFamily="49" charset="0"/>
                          <a:ea typeface="+mn-ea"/>
                          <a:cs typeface="+mn-cs"/>
                        </a:rPr>
                        <a:t>table</a:t>
                      </a:r>
                      <a:r>
                        <a:rPr lang="en-US" sz="1200" kern="1200" baseline="0" dirty="0">
                          <a:solidFill>
                            <a:srgbClr val="EB6E19"/>
                          </a:solidFill>
                          <a:effectLst/>
                          <a:latin typeface="Consolas" panose="020B0609020204030204" pitchFamily="49" charset="0"/>
                          <a:ea typeface="+mn-ea"/>
                          <a:cs typeface="+mn-cs"/>
                        </a:rPr>
                        <a:t>;</a:t>
                      </a: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table['b']=30;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table['a']=10;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table['c']=50;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table['a']=40;</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map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for(auto member: table)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member.first</a:t>
                      </a:r>
                      <a:r>
                        <a:rPr lang="en-US" sz="1200" kern="1200" baseline="0" dirty="0">
                          <a:solidFill>
                            <a:schemeClr val="bg1"/>
                          </a:solidFill>
                          <a:effectLst/>
                          <a:latin typeface="Consolas" panose="020B0609020204030204" pitchFamily="49" charset="0"/>
                          <a:ea typeface="+mn-ea"/>
                          <a:cs typeface="+mn-cs"/>
                        </a:rPr>
                        <a:t> &lt;&lt; " " &lt;&lt; </a:t>
                      </a:r>
                      <a:r>
                        <a:rPr lang="en-US" sz="1200" kern="1200" baseline="0" dirty="0" err="1">
                          <a:solidFill>
                            <a:schemeClr val="bg1"/>
                          </a:solidFill>
                          <a:effectLst/>
                          <a:latin typeface="Consolas" panose="020B0609020204030204" pitchFamily="49" charset="0"/>
                          <a:ea typeface="+mn-ea"/>
                          <a:cs typeface="+mn-cs"/>
                        </a:rPr>
                        <a:t>member.second</a:t>
                      </a:r>
                      <a:r>
                        <a:rPr lang="en-US" sz="1200" kern="1200" baseline="0" dirty="0">
                          <a:solidFill>
                            <a:schemeClr val="bg1"/>
                          </a:solidFill>
                          <a:effectLst/>
                          <a:latin typeface="Consolas" panose="020B0609020204030204" pitchFamily="49" charset="0"/>
                          <a:ea typeface="+mn-ea"/>
                          <a:cs typeface="+mn-cs"/>
                        </a:rPr>
                        <a:t> &lt;&lt;"\n";</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600" kern="1200" baseline="0" dirty="0">
                        <a:solidFill>
                          <a:schemeClr val="bg1"/>
                        </a:solidFill>
                        <a:effectLst/>
                        <a:latin typeface="Consolas" panose="020B0609020204030204" pitchFamily="49" charset="0"/>
                        <a:ea typeface="+mn-ea"/>
                        <a:cs typeface="+mn-cs"/>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9" name="Rectangle 8">
            <a:extLst>
              <a:ext uri="{FF2B5EF4-FFF2-40B4-BE49-F238E27FC236}">
                <a16:creationId xmlns:a16="http://schemas.microsoft.com/office/drawing/2014/main" id="{D4908C4E-4AAC-4740-AD0A-C11E89188029}"/>
              </a:ext>
            </a:extLst>
          </p:cNvPr>
          <p:cNvSpPr/>
          <p:nvPr/>
        </p:nvSpPr>
        <p:spPr>
          <a:xfrm>
            <a:off x="4390293" y="6308209"/>
            <a:ext cx="3775393" cy="338554"/>
          </a:xfrm>
          <a:prstGeom prst="rect">
            <a:avLst/>
          </a:prstGeom>
        </p:spPr>
        <p:txBody>
          <a:bodyPr wrap="none">
            <a:spAutoFit/>
          </a:bodyPr>
          <a:lstStyle/>
          <a:p>
            <a:pPr algn="ctr">
              <a:defRPr/>
            </a:pPr>
            <a:r>
              <a:rPr lang="en-US" sz="1600" dirty="0">
                <a:solidFill>
                  <a:srgbClr val="0081E2"/>
                </a:solidFill>
                <a:latin typeface="Consolas" panose="020B0609020204030204" pitchFamily="49" charset="0"/>
                <a:hlinkClick r:id="rId3">
                  <a:extLst>
                    <a:ext uri="{A12FA001-AC4F-418D-AE19-62706E023703}">
                      <ahyp:hlinkClr xmlns:ahyp="http://schemas.microsoft.com/office/drawing/2018/hyperlinkcolor" val="tx"/>
                    </a:ext>
                  </a:extLst>
                </a:hlinkClick>
              </a:rPr>
              <a:t>https://onlinegdb.com/SkHykUnlP</a:t>
            </a:r>
            <a:r>
              <a:rPr lang="en-US" sz="1600" dirty="0">
                <a:solidFill>
                  <a:srgbClr val="0081E2"/>
                </a:solidFill>
                <a:latin typeface="Consolas" panose="020B0609020204030204" pitchFamily="49" charset="0"/>
              </a:rPr>
              <a:t> </a:t>
            </a:r>
          </a:p>
        </p:txBody>
      </p:sp>
      <p:sp>
        <p:nvSpPr>
          <p:cNvPr id="10" name="Rectangle 9">
            <a:extLst>
              <a:ext uri="{FF2B5EF4-FFF2-40B4-BE49-F238E27FC236}">
                <a16:creationId xmlns:a16="http://schemas.microsoft.com/office/drawing/2014/main" id="{0DCF2E4E-2FFF-448B-B6B3-E30182E35E4D}"/>
              </a:ext>
            </a:extLst>
          </p:cNvPr>
          <p:cNvSpPr/>
          <p:nvPr/>
        </p:nvSpPr>
        <p:spPr>
          <a:xfrm>
            <a:off x="2924107" y="5140909"/>
            <a:ext cx="579455" cy="646331"/>
          </a:xfrm>
          <a:prstGeom prst="rect">
            <a:avLst/>
          </a:prstGeom>
          <a:ln>
            <a:solidFill>
              <a:srgbClr val="0081E2"/>
            </a:solidFill>
          </a:ln>
        </p:spPr>
        <p:txBody>
          <a:bodyPr wrap="square">
            <a:spAutoFit/>
          </a:bodyPr>
          <a:lstStyle/>
          <a:p>
            <a:pPr lvl="0">
              <a:defRPr/>
            </a:pPr>
            <a:r>
              <a:rPr lang="pt-BR" sz="1200" dirty="0">
                <a:solidFill>
                  <a:srgbClr val="00DA63"/>
                </a:solidFill>
                <a:latin typeface="Consolas" panose="020B0609020204030204" pitchFamily="49" charset="0"/>
              </a:rPr>
              <a:t>a 40</a:t>
            </a:r>
          </a:p>
          <a:p>
            <a:pPr lvl="0">
              <a:defRPr/>
            </a:pPr>
            <a:r>
              <a:rPr lang="pt-BR" sz="1200" dirty="0">
                <a:solidFill>
                  <a:srgbClr val="00DA63"/>
                </a:solidFill>
                <a:latin typeface="Consolas" panose="020B0609020204030204" pitchFamily="49" charset="0"/>
              </a:rPr>
              <a:t>b 30</a:t>
            </a:r>
          </a:p>
          <a:p>
            <a:pPr lvl="0">
              <a:defRPr/>
            </a:pPr>
            <a:r>
              <a:rPr lang="pt-BR" sz="1200" dirty="0">
                <a:solidFill>
                  <a:srgbClr val="00DA63"/>
                </a:solidFill>
                <a:latin typeface="Consolas" panose="020B0609020204030204" pitchFamily="49" charset="0"/>
              </a:rPr>
              <a:t>c 50</a:t>
            </a:r>
          </a:p>
        </p:txBody>
      </p:sp>
      <p:graphicFrame>
        <p:nvGraphicFramePr>
          <p:cNvPr id="18" name="Table 17">
            <a:extLst>
              <a:ext uri="{FF2B5EF4-FFF2-40B4-BE49-F238E27FC236}">
                <a16:creationId xmlns:a16="http://schemas.microsoft.com/office/drawing/2014/main" id="{83975AD7-2255-4EA4-8B7B-4E94FEDB647E}"/>
              </a:ext>
            </a:extLst>
          </p:cNvPr>
          <p:cNvGraphicFramePr>
            <a:graphicFrameLocks noGrp="1"/>
          </p:cNvGraphicFramePr>
          <p:nvPr>
            <p:extLst>
              <p:ext uri="{D42A27DB-BD31-4B8C-83A1-F6EECF244321}">
                <p14:modId xmlns:p14="http://schemas.microsoft.com/office/powerpoint/2010/main" val="1647517789"/>
              </p:ext>
            </p:extLst>
          </p:nvPr>
        </p:nvGraphicFramePr>
        <p:xfrm>
          <a:off x="6376591" y="1820253"/>
          <a:ext cx="394989" cy="3042793"/>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0" name="Table 19">
            <a:extLst>
              <a:ext uri="{FF2B5EF4-FFF2-40B4-BE49-F238E27FC236}">
                <a16:creationId xmlns:a16="http://schemas.microsoft.com/office/drawing/2014/main" id="{B0CF4AED-BA95-4765-9EC0-7D372318B153}"/>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47880518"/>
              </p:ext>
            </p:extLst>
          </p:nvPr>
        </p:nvGraphicFramePr>
        <p:xfrm>
          <a:off x="6767713" y="1820253"/>
          <a:ext cx="5089341" cy="3042793"/>
        </p:xfrm>
        <a:graphic>
          <a:graphicData uri="http://schemas.openxmlformats.org/drawingml/2006/table">
            <a:tbl>
              <a:tblPr>
                <a:solidFill>
                  <a:srgbClr val="000000"/>
                </a:solidFill>
                <a:tableStyleId>{5C22544A-7EE6-4342-B048-85BDC9FD1C3A}</a:tableStyleId>
              </a:tblPr>
              <a:tblGrid>
                <a:gridCol w="508934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//Unordered Map – Hash-based</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rgbClr val="EB6E19"/>
                          </a:solidFill>
                          <a:effectLst/>
                          <a:latin typeface="Consolas" panose="020B0609020204030204" pitchFamily="49" charset="0"/>
                          <a:ea typeface="+mn-ea"/>
                          <a:cs typeface="+mn-cs"/>
                        </a:rPr>
                        <a:t>unordered_map</a:t>
                      </a:r>
                      <a:r>
                        <a:rPr lang="en-US" sz="1200" kern="1200" baseline="0" dirty="0">
                          <a:solidFill>
                            <a:srgbClr val="EB6E19"/>
                          </a:solidFill>
                          <a:effectLst/>
                          <a:latin typeface="Consolas" panose="020B0609020204030204" pitchFamily="49" charset="0"/>
                          <a:ea typeface="+mn-ea"/>
                          <a:cs typeface="+mn-cs"/>
                        </a:rPr>
                        <a:t>&lt;</a:t>
                      </a:r>
                      <a:r>
                        <a:rPr lang="en-US" sz="1200" kern="1200" baseline="0" dirty="0" err="1">
                          <a:solidFill>
                            <a:srgbClr val="EB6E19"/>
                          </a:solidFill>
                          <a:effectLst/>
                          <a:latin typeface="Consolas" panose="020B0609020204030204" pitchFamily="49" charset="0"/>
                          <a:ea typeface="+mn-ea"/>
                          <a:cs typeface="+mn-cs"/>
                        </a:rPr>
                        <a:t>char,int</a:t>
                      </a:r>
                      <a:r>
                        <a:rPr lang="en-US" sz="1200" kern="1200" baseline="0" dirty="0">
                          <a:solidFill>
                            <a:srgbClr val="EB6E19"/>
                          </a:solidFill>
                          <a:effectLst/>
                          <a:latin typeface="Consolas" panose="020B0609020204030204" pitchFamily="49" charset="0"/>
                          <a:ea typeface="+mn-ea"/>
                          <a:cs typeface="+mn-cs"/>
                        </a:rPr>
                        <a:t>&gt; </a:t>
                      </a: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rgbClr val="EB6E19"/>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['b']=30;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['a']=10;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['c']=50;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['a']=40;</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set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for(auto member: </a:t>
                      </a: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member.first</a:t>
                      </a:r>
                      <a:r>
                        <a:rPr lang="en-US" sz="1200" kern="1200" baseline="0" dirty="0">
                          <a:solidFill>
                            <a:schemeClr val="bg1"/>
                          </a:solidFill>
                          <a:effectLst/>
                          <a:latin typeface="Consolas" panose="020B0609020204030204" pitchFamily="49" charset="0"/>
                          <a:ea typeface="+mn-ea"/>
                          <a:cs typeface="+mn-cs"/>
                        </a:rPr>
                        <a:t> &lt;&lt; " " &lt;&lt; </a:t>
                      </a:r>
                      <a:r>
                        <a:rPr lang="en-US" sz="1200" kern="1200" baseline="0" dirty="0" err="1">
                          <a:solidFill>
                            <a:schemeClr val="bg1"/>
                          </a:solidFill>
                          <a:effectLst/>
                          <a:latin typeface="Consolas" panose="020B0609020204030204" pitchFamily="49" charset="0"/>
                          <a:ea typeface="+mn-ea"/>
                          <a:cs typeface="+mn-cs"/>
                        </a:rPr>
                        <a:t>member.second</a:t>
                      </a:r>
                      <a:r>
                        <a:rPr lang="en-US" sz="1200" kern="1200" baseline="0" dirty="0">
                          <a:solidFill>
                            <a:schemeClr val="bg1"/>
                          </a:solidFill>
                          <a:effectLst/>
                          <a:latin typeface="Consolas" panose="020B0609020204030204" pitchFamily="49" charset="0"/>
                          <a:ea typeface="+mn-ea"/>
                          <a:cs typeface="+mn-cs"/>
                        </a:rPr>
                        <a:t> &lt;&lt;"\n";</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"Load Factor: " &lt;&lt; </a:t>
                      </a:r>
                      <a:r>
                        <a:rPr lang="en-US" sz="1200" kern="1200" baseline="0" dirty="0" err="1">
                          <a:solidFill>
                            <a:schemeClr val="bg1"/>
                          </a:solidFill>
                          <a:effectLst/>
                          <a:latin typeface="Consolas" panose="020B0609020204030204" pitchFamily="49" charset="0"/>
                          <a:ea typeface="+mn-ea"/>
                          <a:cs typeface="+mn-cs"/>
                        </a:rPr>
                        <a:t>table_unordered.load_factor</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600" kern="1200" baseline="0" dirty="0">
                        <a:solidFill>
                          <a:schemeClr val="bg1"/>
                        </a:solidFill>
                        <a:effectLst/>
                        <a:latin typeface="Consolas" panose="020B0609020204030204" pitchFamily="49" charset="0"/>
                        <a:ea typeface="+mn-ea"/>
                        <a:cs typeface="+mn-cs"/>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22" name="Rectangle 21">
            <a:extLst>
              <a:ext uri="{FF2B5EF4-FFF2-40B4-BE49-F238E27FC236}">
                <a16:creationId xmlns:a16="http://schemas.microsoft.com/office/drawing/2014/main" id="{089DDDA7-8CCF-4180-BC06-5BEBABE0DF3D}"/>
              </a:ext>
            </a:extLst>
          </p:cNvPr>
          <p:cNvSpPr/>
          <p:nvPr/>
        </p:nvSpPr>
        <p:spPr>
          <a:xfrm>
            <a:off x="7697038" y="5170129"/>
            <a:ext cx="2662813" cy="830997"/>
          </a:xfrm>
          <a:prstGeom prst="rect">
            <a:avLst/>
          </a:prstGeom>
          <a:ln>
            <a:solidFill>
              <a:srgbClr val="0081E2"/>
            </a:solidFill>
          </a:ln>
        </p:spPr>
        <p:txBody>
          <a:bodyPr wrap="square">
            <a:spAutoFit/>
          </a:bodyPr>
          <a:lstStyle/>
          <a:p>
            <a:pPr lvl="0">
              <a:defRPr/>
            </a:pPr>
            <a:r>
              <a:rPr lang="en-US" sz="1200" dirty="0">
                <a:solidFill>
                  <a:srgbClr val="00DA63"/>
                </a:solidFill>
                <a:latin typeface="Consolas" panose="020B0609020204030204" pitchFamily="49" charset="0"/>
              </a:rPr>
              <a:t>c 50</a:t>
            </a:r>
          </a:p>
          <a:p>
            <a:pPr lvl="0">
              <a:defRPr/>
            </a:pPr>
            <a:r>
              <a:rPr lang="en-US" sz="1200" dirty="0">
                <a:solidFill>
                  <a:srgbClr val="00DA63"/>
                </a:solidFill>
                <a:latin typeface="Consolas" panose="020B0609020204030204" pitchFamily="49" charset="0"/>
              </a:rPr>
              <a:t>b 30</a:t>
            </a:r>
          </a:p>
          <a:p>
            <a:pPr lvl="0">
              <a:defRPr/>
            </a:pPr>
            <a:r>
              <a:rPr lang="en-US" sz="1200" dirty="0">
                <a:solidFill>
                  <a:srgbClr val="00DA63"/>
                </a:solidFill>
                <a:latin typeface="Consolas" panose="020B0609020204030204" pitchFamily="49" charset="0"/>
              </a:rPr>
              <a:t>a 40</a:t>
            </a:r>
          </a:p>
          <a:p>
            <a:pPr lvl="0">
              <a:defRPr/>
            </a:pPr>
            <a:r>
              <a:rPr lang="en-US" sz="1200" dirty="0">
                <a:solidFill>
                  <a:srgbClr val="00DA63"/>
                </a:solidFill>
                <a:latin typeface="Consolas" panose="020B0609020204030204" pitchFamily="49" charset="0"/>
              </a:rPr>
              <a:t>Load Factor: 0.428571</a:t>
            </a:r>
          </a:p>
        </p:txBody>
      </p:sp>
      <p:sp>
        <p:nvSpPr>
          <p:cNvPr id="3" name="Slide Number Placeholder 2">
            <a:extLst>
              <a:ext uri="{FF2B5EF4-FFF2-40B4-BE49-F238E27FC236}">
                <a16:creationId xmlns:a16="http://schemas.microsoft.com/office/drawing/2014/main" id="{035D6838-0FB3-4323-B1FE-C3802BD03A13}"/>
              </a:ext>
            </a:extLst>
          </p:cNvPr>
          <p:cNvSpPr>
            <a:spLocks noGrp="1"/>
          </p:cNvSpPr>
          <p:nvPr>
            <p:ph type="sldNum" sz="quarter" idx="12"/>
          </p:nvPr>
        </p:nvSpPr>
        <p:spPr/>
        <p:txBody>
          <a:bodyPr/>
          <a:lstStyle/>
          <a:p>
            <a:fld id="{017C28E0-2F8B-4999-AEA2-B3AA3AE8994F}" type="slidenum">
              <a:rPr lang="en-US" smtClean="0"/>
              <a:t>15</a:t>
            </a:fld>
            <a:endParaRPr lang="en-US"/>
          </a:p>
        </p:txBody>
      </p:sp>
      <p:grpSp>
        <p:nvGrpSpPr>
          <p:cNvPr id="11" name="Group 10">
            <a:extLst>
              <a:ext uri="{FF2B5EF4-FFF2-40B4-BE49-F238E27FC236}">
                <a16:creationId xmlns:a16="http://schemas.microsoft.com/office/drawing/2014/main" id="{CF52FC40-8E66-4049-A85A-330DD1DA37A2}"/>
              </a:ext>
            </a:extLst>
          </p:cNvPr>
          <p:cNvGrpSpPr/>
          <p:nvPr/>
        </p:nvGrpSpPr>
        <p:grpSpPr>
          <a:xfrm>
            <a:off x="11337354" y="6025684"/>
            <a:ext cx="841781" cy="748032"/>
            <a:chOff x="11337354" y="6025684"/>
            <a:chExt cx="841781" cy="748032"/>
          </a:xfrm>
        </p:grpSpPr>
        <p:pic>
          <p:nvPicPr>
            <p:cNvPr id="12" name="Picture 2">
              <a:extLst>
                <a:ext uri="{FF2B5EF4-FFF2-40B4-BE49-F238E27FC236}">
                  <a16:creationId xmlns:a16="http://schemas.microsoft.com/office/drawing/2014/main" id="{EB9080FC-459E-4E45-BF30-4CD8894A3D4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C29474AD-204B-44A5-A2D6-12E887D18EBC}"/>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6570471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sp>
        <p:nvSpPr>
          <p:cNvPr id="3" name="Slide Number Placeholder 2">
            <a:extLst>
              <a:ext uri="{FF2B5EF4-FFF2-40B4-BE49-F238E27FC236}">
                <a16:creationId xmlns:a16="http://schemas.microsoft.com/office/drawing/2014/main" id="{6FAE4AC8-A65F-4C47-98AD-899B2776425C}"/>
              </a:ext>
            </a:extLst>
          </p:cNvPr>
          <p:cNvSpPr>
            <a:spLocks noGrp="1"/>
          </p:cNvSpPr>
          <p:nvPr>
            <p:ph type="sldNum" sz="quarter" idx="12"/>
          </p:nvPr>
        </p:nvSpPr>
        <p:spPr/>
        <p:txBody>
          <a:bodyPr/>
          <a:lstStyle/>
          <a:p>
            <a:fld id="{017C28E0-2F8B-4999-AEA2-B3AA3AE8994F}" type="slidenum">
              <a:rPr lang="en-US" smtClean="0"/>
              <a:t>16</a:t>
            </a:fld>
            <a:endParaRPr lang="en-US"/>
          </a:p>
        </p:txBody>
      </p:sp>
      <p:grpSp>
        <p:nvGrpSpPr>
          <p:cNvPr id="4" name="Group 3">
            <a:extLst>
              <a:ext uri="{FF2B5EF4-FFF2-40B4-BE49-F238E27FC236}">
                <a16:creationId xmlns:a16="http://schemas.microsoft.com/office/drawing/2014/main" id="{7A1D5257-CC78-4FAF-B82E-CAA7EF028C80}"/>
              </a:ext>
            </a:extLst>
          </p:cNvPr>
          <p:cNvGrpSpPr/>
          <p:nvPr/>
        </p:nvGrpSpPr>
        <p:grpSpPr>
          <a:xfrm>
            <a:off x="11337354" y="6025684"/>
            <a:ext cx="841781" cy="748032"/>
            <a:chOff x="11337354" y="6025684"/>
            <a:chExt cx="841781" cy="748032"/>
          </a:xfrm>
        </p:grpSpPr>
        <p:pic>
          <p:nvPicPr>
            <p:cNvPr id="5" name="Picture 2">
              <a:extLst>
                <a:ext uri="{FF2B5EF4-FFF2-40B4-BE49-F238E27FC236}">
                  <a16:creationId xmlns:a16="http://schemas.microsoft.com/office/drawing/2014/main" id="{292A9BE7-00DD-42C7-AA52-746652BD2A3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C5948B4-C7F2-408F-A2E5-6ECD75E6535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4878010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rPr>
              <a:t>Hash Tables</a:t>
            </a:r>
          </a:p>
        </p:txBody>
      </p:sp>
      <p:grpSp>
        <p:nvGrpSpPr>
          <p:cNvPr id="4" name="Group 3">
            <a:extLst>
              <a:ext uri="{FF2B5EF4-FFF2-40B4-BE49-F238E27FC236}">
                <a16:creationId xmlns:a16="http://schemas.microsoft.com/office/drawing/2014/main" id="{452D3E30-5D40-41BD-9E6D-56A70361757C}"/>
              </a:ext>
            </a:extLst>
          </p:cNvPr>
          <p:cNvGrpSpPr/>
          <p:nvPr/>
        </p:nvGrpSpPr>
        <p:grpSpPr>
          <a:xfrm>
            <a:off x="11337354" y="6025684"/>
            <a:ext cx="841781" cy="748032"/>
            <a:chOff x="11337354" y="6025684"/>
            <a:chExt cx="841781" cy="748032"/>
          </a:xfrm>
        </p:grpSpPr>
        <p:pic>
          <p:nvPicPr>
            <p:cNvPr id="5" name="Picture 2">
              <a:extLst>
                <a:ext uri="{FF2B5EF4-FFF2-40B4-BE49-F238E27FC236}">
                  <a16:creationId xmlns:a16="http://schemas.microsoft.com/office/drawing/2014/main" id="{92301F13-D818-4E01-905F-369EE8003FE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DC38A51F-733A-490F-A3F5-6822DD8B822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5970009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Problems with Tree Based Maps and Sets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85520"/>
            <a:ext cx="9512156" cy="4093428"/>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If the datatypes are comparable such as integers or characters, tree-based maps and sets makes sense. </a:t>
            </a: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What if the data itself is incomparable?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Common operations such as insert( ) or search( ) are O(log n). </a:t>
            </a: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Can we do better than this?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pSp>
        <p:nvGrpSpPr>
          <p:cNvPr id="5" name="Group 4">
            <a:extLst>
              <a:ext uri="{FF2B5EF4-FFF2-40B4-BE49-F238E27FC236}">
                <a16:creationId xmlns:a16="http://schemas.microsoft.com/office/drawing/2014/main" id="{4EA20D00-4836-466A-A629-1C7E7452AD37}"/>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FE94C3FD-3598-4113-B882-667CDA12BC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4AC4C62A-C346-4273-8412-131179067B4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11D39E9C-FD08-4027-BB63-5D5AE01E0C37}"/>
              </a:ext>
            </a:extLst>
          </p:cNvPr>
          <p:cNvSpPr>
            <a:spLocks noGrp="1"/>
          </p:cNvSpPr>
          <p:nvPr>
            <p:ph type="sldNum" sz="quarter" idx="12"/>
          </p:nvPr>
        </p:nvSpPr>
        <p:spPr/>
        <p:txBody>
          <a:bodyPr/>
          <a:lstStyle/>
          <a:p>
            <a:fld id="{017C28E0-2F8B-4999-AEA2-B3AA3AE8994F}" type="slidenum">
              <a:rPr lang="en-US" smtClean="0"/>
              <a:t>18</a:t>
            </a:fld>
            <a:endParaRPr lang="en-US"/>
          </a:p>
        </p:txBody>
      </p:sp>
    </p:spTree>
    <p:extLst>
      <p:ext uri="{BB962C8B-B14F-4D97-AF65-F5344CB8AC3E}">
        <p14:creationId xmlns:p14="http://schemas.microsoft.com/office/powerpoint/2010/main" val="12641781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8187536" cy="3724096"/>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Let's say we want to insert 11, 2 and 5 into a set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Initially all values are false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1852264710"/>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sp>
        <p:nvSpPr>
          <p:cNvPr id="5" name="Slide Number Placeholder 4">
            <a:extLst>
              <a:ext uri="{FF2B5EF4-FFF2-40B4-BE49-F238E27FC236}">
                <a16:creationId xmlns:a16="http://schemas.microsoft.com/office/drawing/2014/main" id="{11DB0A4A-3B81-4CB0-AB54-DCE796B5ECA6}"/>
              </a:ext>
            </a:extLst>
          </p:cNvPr>
          <p:cNvSpPr>
            <a:spLocks noGrp="1"/>
          </p:cNvSpPr>
          <p:nvPr>
            <p:ph type="sldNum" sz="quarter" idx="12"/>
          </p:nvPr>
        </p:nvSpPr>
        <p:spPr/>
        <p:txBody>
          <a:bodyPr/>
          <a:lstStyle/>
          <a:p>
            <a:fld id="{017C28E0-2F8B-4999-AEA2-B3AA3AE8994F}" type="slidenum">
              <a:rPr lang="en-US" smtClean="0"/>
              <a:t>19</a:t>
            </a:fld>
            <a:endParaRPr lang="en-US"/>
          </a:p>
        </p:txBody>
      </p:sp>
    </p:spTree>
    <p:extLst>
      <p:ext uri="{BB962C8B-B14F-4D97-AF65-F5344CB8AC3E}">
        <p14:creationId xmlns:p14="http://schemas.microsoft.com/office/powerpoint/2010/main" val="136678107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algn="ctr"/>
            <a:r>
              <a:rPr lang="en-US" sz="1600" dirty="0">
                <a:solidFill>
                  <a:prstClr val="white"/>
                </a:solidFill>
                <a:latin typeface="Gotham Bold" pitchFamily="50" charset="0"/>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chemeClr val="accent4">
              <a:lumMod val="60000"/>
              <a:lumOff val="4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algn="ctr"/>
            <a:r>
              <a:rPr lang="en-US" sz="1600">
                <a:solidFill>
                  <a:srgbClr val="000000"/>
                </a:solidFill>
                <a:latin typeface="Gotham Bold" pitchFamily="50" charset="0"/>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4">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4">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 xmlns:a14="http://schemas.microsoft.com/office/drawing/2010/main">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 xmlns:a14="http://schemas.microsoft.com/office/drawing/2010/main">
                  <a:noFill/>
                </a14:hiddenFill>
              </a:ext>
            </a:extLst>
          </p:spPr>
        </p:cxnSp>
      </p:grpSp>
      <p:grpSp>
        <p:nvGrpSpPr>
          <p:cNvPr id="40" name="Group 39">
            <a:extLst>
              <a:ext uri="{FF2B5EF4-FFF2-40B4-BE49-F238E27FC236}">
                <a16:creationId xmlns:a16="http://schemas.microsoft.com/office/drawing/2014/main" id="{914862EF-54DA-4FE2-9614-FAC6266FB33A}"/>
              </a:ext>
            </a:extLst>
          </p:cNvPr>
          <p:cNvGrpSpPr/>
          <p:nvPr/>
        </p:nvGrpSpPr>
        <p:grpSpPr>
          <a:xfrm>
            <a:off x="11337354" y="6025684"/>
            <a:ext cx="841781" cy="748032"/>
            <a:chOff x="11337354" y="6025684"/>
            <a:chExt cx="841781" cy="748032"/>
          </a:xfrm>
        </p:grpSpPr>
        <p:pic>
          <p:nvPicPr>
            <p:cNvPr id="41" name="Picture 2">
              <a:extLst>
                <a:ext uri="{FF2B5EF4-FFF2-40B4-BE49-F238E27FC236}">
                  <a16:creationId xmlns:a16="http://schemas.microsoft.com/office/drawing/2014/main" id="{9E273F10-8E44-4134-8641-731CC3D79D7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Logo COP3530">
              <a:extLst>
                <a:ext uri="{FF2B5EF4-FFF2-40B4-BE49-F238E27FC236}">
                  <a16:creationId xmlns:a16="http://schemas.microsoft.com/office/drawing/2014/main" id="{3EEC027E-47DA-4506-818B-9CB2701B7287}"/>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3" name="Slide Number Placeholder 2">
            <a:extLst>
              <a:ext uri="{FF2B5EF4-FFF2-40B4-BE49-F238E27FC236}">
                <a16:creationId xmlns:a16="http://schemas.microsoft.com/office/drawing/2014/main" id="{E9430F0F-05A6-4B2F-8A27-3D2F2E5E100B}"/>
              </a:ext>
            </a:extLst>
          </p:cNvPr>
          <p:cNvSpPr>
            <a:spLocks noGrp="1"/>
          </p:cNvSpPr>
          <p:nvPr>
            <p:ph type="sldNum" sz="quarter" idx="12"/>
          </p:nvPr>
        </p:nvSpPr>
        <p:spPr/>
        <p:txBody>
          <a:bodyPr/>
          <a:lstStyle/>
          <a:p>
            <a:fld id="{017C28E0-2F8B-4999-AEA2-B3AA3AE8994F}" type="slidenum">
              <a:rPr lang="en-US" smtClean="0"/>
              <a:t>2</a:t>
            </a:fld>
            <a:endParaRPr lang="en-US"/>
          </a:p>
        </p:txBody>
      </p:sp>
    </p:spTree>
    <p:extLst>
      <p:ext uri="{BB962C8B-B14F-4D97-AF65-F5344CB8AC3E}">
        <p14:creationId xmlns:p14="http://schemas.microsoft.com/office/powerpoint/2010/main" val="3845840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8187536" cy="5201424"/>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Let's say we want to insert 11, 2 and 5 into a set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Initially all values are false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When we insert an item, we set the value at index to true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2386061916"/>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sp>
        <p:nvSpPr>
          <p:cNvPr id="5" name="Slide Number Placeholder 4">
            <a:extLst>
              <a:ext uri="{FF2B5EF4-FFF2-40B4-BE49-F238E27FC236}">
                <a16:creationId xmlns:a16="http://schemas.microsoft.com/office/drawing/2014/main" id="{24AFD6D2-E641-4CDC-8318-0250E72E882C}"/>
              </a:ext>
            </a:extLst>
          </p:cNvPr>
          <p:cNvSpPr>
            <a:spLocks noGrp="1"/>
          </p:cNvSpPr>
          <p:nvPr>
            <p:ph type="sldNum" sz="quarter" idx="12"/>
          </p:nvPr>
        </p:nvSpPr>
        <p:spPr/>
        <p:txBody>
          <a:bodyPr/>
          <a:lstStyle/>
          <a:p>
            <a:fld id="{017C28E0-2F8B-4999-AEA2-B3AA3AE8994F}" type="slidenum">
              <a:rPr lang="en-US" smtClean="0"/>
              <a:t>20</a:t>
            </a:fld>
            <a:endParaRPr lang="en-US"/>
          </a:p>
        </p:txBody>
      </p:sp>
    </p:spTree>
    <p:extLst>
      <p:ext uri="{BB962C8B-B14F-4D97-AF65-F5344CB8AC3E}">
        <p14:creationId xmlns:p14="http://schemas.microsoft.com/office/powerpoint/2010/main" val="22957466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583134606"/>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graphicFrame>
        <p:nvGraphicFramePr>
          <p:cNvPr id="5" name="Table 4">
            <a:extLst>
              <a:ext uri="{FF2B5EF4-FFF2-40B4-BE49-F238E27FC236}">
                <a16:creationId xmlns:a16="http://schemas.microsoft.com/office/drawing/2014/main" id="{41E04275-906F-4DD4-BA4C-06412ED26135}"/>
              </a:ext>
            </a:extLst>
          </p:cNvPr>
          <p:cNvGraphicFramePr>
            <a:graphicFrameLocks noGrp="1"/>
          </p:cNvGraphicFramePr>
          <p:nvPr/>
        </p:nvGraphicFramePr>
        <p:xfrm>
          <a:off x="1145555" y="1542891"/>
          <a:ext cx="394989" cy="3772218"/>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34408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18</a:t>
                      </a: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6" name="Table 5">
            <a:extLst>
              <a:ext uri="{FF2B5EF4-FFF2-40B4-BE49-F238E27FC236}">
                <a16:creationId xmlns:a16="http://schemas.microsoft.com/office/drawing/2014/main" id="{71448244-3563-422D-BAC8-5B9F510D8E0A}"/>
              </a:ext>
              <a:ext uri="{C183D7F6-B498-43B3-948B-1728B52AA6E4}">
                <adec:decorative xmlns:adec="http://schemas.microsoft.com/office/drawing/2017/decorative" val="1"/>
              </a:ext>
            </a:extLst>
          </p:cNvPr>
          <p:cNvGraphicFramePr>
            <a:graphicFrameLocks noGrp="1"/>
          </p:cNvGraphicFramePr>
          <p:nvPr/>
        </p:nvGraphicFramePr>
        <p:xfrm>
          <a:off x="1540544" y="1542891"/>
          <a:ext cx="2959122" cy="3772218"/>
        </p:xfrm>
        <a:graphic>
          <a:graphicData uri="http://schemas.openxmlformats.org/drawingml/2006/table">
            <a:tbl>
              <a:tblPr>
                <a:solidFill>
                  <a:srgbClr val="000000"/>
                </a:solidFill>
                <a:tableStyleId>{5C22544A-7EE6-4342-B048-85BDC9FD1C3A}</a:tableStyleId>
              </a:tblPr>
              <a:tblGrid>
                <a:gridCol w="2959122">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class </a:t>
                      </a:r>
                      <a:r>
                        <a:rPr lang="en-US" sz="1200" kern="1200" baseline="0" dirty="0" err="1">
                          <a:solidFill>
                            <a:srgbClr val="F26F26"/>
                          </a:solidFill>
                          <a:effectLst/>
                          <a:latin typeface="Consolas" panose="020B0609020204030204" pitchFamily="49" charset="0"/>
                          <a:ea typeface="+mn-ea"/>
                          <a:cs typeface="+mn-cs"/>
                        </a:rPr>
                        <a:t>ArraySet</a:t>
                      </a:r>
                      <a:endParaRPr lang="en-US" sz="1200" kern="1200" baseline="0" dirty="0">
                        <a:solidFill>
                          <a:srgbClr val="F26F26"/>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accent4">
                              <a:lumMod val="60000"/>
                              <a:lumOff val="40000"/>
                            </a:schemeClr>
                          </a:solidFill>
                          <a:effectLst/>
                          <a:latin typeface="Consolas" panose="020B0609020204030204" pitchFamily="49" charset="0"/>
                          <a:ea typeface="+mn-ea"/>
                          <a:cs typeface="+mn-cs"/>
                        </a:rPr>
                        <a:t>private</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bool set[100] = {0};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accent4">
                              <a:lumMod val="60000"/>
                              <a:lumOff val="40000"/>
                            </a:schemeClr>
                          </a:solidFill>
                          <a:effectLst/>
                          <a:latin typeface="Consolas" panose="020B0609020204030204" pitchFamily="49" charset="0"/>
                          <a:ea typeface="+mn-ea"/>
                          <a:cs typeface="+mn-cs"/>
                        </a:rPr>
                        <a:t>public</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void </a:t>
                      </a:r>
                      <a:r>
                        <a:rPr lang="en-US" sz="1200" kern="1200" baseline="0" dirty="0">
                          <a:solidFill>
                            <a:srgbClr val="0081E2"/>
                          </a:solidFill>
                          <a:effectLst/>
                          <a:latin typeface="Consolas" panose="020B0609020204030204" pitchFamily="49" charset="0"/>
                          <a:ea typeface="+mn-ea"/>
                          <a:cs typeface="+mn-cs"/>
                        </a:rPr>
                        <a:t>insert</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bool </a:t>
                      </a:r>
                      <a:r>
                        <a:rPr lang="en-US" sz="1200" kern="1200" baseline="0" dirty="0">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void </a:t>
                      </a:r>
                      <a:r>
                        <a:rPr lang="en-US" sz="1200" kern="1200" baseline="0" dirty="0" err="1">
                          <a:solidFill>
                            <a:srgbClr val="F26F26"/>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a:t>
                      </a:r>
                      <a:r>
                        <a:rPr lang="en-US" sz="1200" kern="1200" baseline="0" dirty="0">
                          <a:solidFill>
                            <a:srgbClr val="0081E2"/>
                          </a:solidFill>
                          <a:effectLst/>
                          <a:latin typeface="Consolas" panose="020B0609020204030204" pitchFamily="49" charset="0"/>
                          <a:ea typeface="+mn-ea"/>
                          <a:cs typeface="+mn-cs"/>
                        </a:rPr>
                        <a:t>insert</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set[value] = 1;</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bool </a:t>
                      </a:r>
                      <a:r>
                        <a:rPr lang="en-US" sz="1200" kern="1200" baseline="0" dirty="0" err="1">
                          <a:solidFill>
                            <a:srgbClr val="F26F26"/>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a:t>
                      </a:r>
                      <a:r>
                        <a:rPr lang="en-US" sz="1200" kern="1200" baseline="0" dirty="0">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return set[value];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9" name="Table 8">
            <a:extLst>
              <a:ext uri="{FF2B5EF4-FFF2-40B4-BE49-F238E27FC236}">
                <a16:creationId xmlns:a16="http://schemas.microsoft.com/office/drawing/2014/main" id="{6BE00AA5-6EE1-4FF3-AE55-596E5024028A}"/>
              </a:ext>
            </a:extLst>
          </p:cNvPr>
          <p:cNvGraphicFramePr>
            <a:graphicFrameLocks noGrp="1"/>
          </p:cNvGraphicFramePr>
          <p:nvPr/>
        </p:nvGraphicFramePr>
        <p:xfrm>
          <a:off x="4794369" y="4172950"/>
          <a:ext cx="394989" cy="1669098"/>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34408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23</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24</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25</a:t>
                      </a:r>
                    </a:p>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26</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10" name="Table 9">
            <a:extLst>
              <a:ext uri="{FF2B5EF4-FFF2-40B4-BE49-F238E27FC236}">
                <a16:creationId xmlns:a16="http://schemas.microsoft.com/office/drawing/2014/main" id="{158342AD-9E4A-4DDD-A6B0-4155AC4663C4}"/>
              </a:ext>
              <a:ext uri="{C183D7F6-B498-43B3-948B-1728B52AA6E4}">
                <adec:decorative xmlns:adec="http://schemas.microsoft.com/office/drawing/2017/decorative" val="1"/>
              </a:ext>
            </a:extLst>
          </p:cNvPr>
          <p:cNvGraphicFramePr>
            <a:graphicFrameLocks noGrp="1"/>
          </p:cNvGraphicFramePr>
          <p:nvPr/>
        </p:nvGraphicFramePr>
        <p:xfrm>
          <a:off x="5185492" y="4172950"/>
          <a:ext cx="5397500" cy="1669098"/>
        </p:xfrm>
        <a:graphic>
          <a:graphicData uri="http://schemas.openxmlformats.org/drawingml/2006/table">
            <a:tbl>
              <a:tblPr>
                <a:solidFill>
                  <a:srgbClr val="000000"/>
                </a:solidFill>
                <a:tableStyleId>{5C22544A-7EE6-4342-B048-85BDC9FD1C3A}</a:tableStyleId>
              </a:tblPr>
              <a:tblGrid>
                <a:gridCol w="5397500">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rgbClr val="F26F26"/>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testSet</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testSet.</a:t>
                      </a:r>
                      <a:r>
                        <a:rPr lang="en-US" sz="1200" kern="1200" baseline="0" dirty="0" err="1">
                          <a:solidFill>
                            <a:srgbClr val="0081E2"/>
                          </a:solidFill>
                          <a:effectLst/>
                          <a:latin typeface="Consolas" panose="020B0609020204030204" pitchFamily="49" charset="0"/>
                          <a:ea typeface="+mn-ea"/>
                          <a:cs typeface="+mn-cs"/>
                        </a:rPr>
                        <a:t>insert</a:t>
                      </a:r>
                      <a:r>
                        <a:rPr lang="en-US" sz="1200" kern="1200" baseline="0" dirty="0">
                          <a:solidFill>
                            <a:schemeClr val="bg1"/>
                          </a:solidFill>
                          <a:effectLst/>
                          <a:latin typeface="Consolas" panose="020B0609020204030204" pitchFamily="49" charset="0"/>
                          <a:ea typeface="+mn-ea"/>
                          <a:cs typeface="+mn-cs"/>
                        </a:rPr>
                        <a:t>(5);</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std::</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std::</a:t>
                      </a:r>
                      <a:r>
                        <a:rPr lang="en-US" sz="1200" kern="1200" baseline="0" dirty="0" err="1">
                          <a:solidFill>
                            <a:schemeClr val="bg1"/>
                          </a:solidFill>
                          <a:effectLst/>
                          <a:latin typeface="Consolas" panose="020B0609020204030204" pitchFamily="49" charset="0"/>
                          <a:ea typeface="+mn-ea"/>
                          <a:cs typeface="+mn-cs"/>
                        </a:rPr>
                        <a:t>boolalpha</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testSet.</a:t>
                      </a:r>
                      <a:r>
                        <a:rPr lang="en-US" sz="1200" kern="1200" baseline="0" dirty="0" err="1">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(15) &lt;&lt;“\n”;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std::</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std::</a:t>
                      </a:r>
                      <a:r>
                        <a:rPr lang="en-US" sz="1200" kern="1200" baseline="0" dirty="0" err="1">
                          <a:solidFill>
                            <a:schemeClr val="bg1"/>
                          </a:solidFill>
                          <a:effectLst/>
                          <a:latin typeface="Consolas" panose="020B0609020204030204" pitchFamily="49" charset="0"/>
                          <a:ea typeface="+mn-ea"/>
                          <a:cs typeface="+mn-cs"/>
                        </a:rPr>
                        <a:t>boolalpha</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testSet.</a:t>
                      </a:r>
                      <a:r>
                        <a:rPr lang="en-US" sz="1200" kern="1200" baseline="0" dirty="0" err="1">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(5);</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return 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2" name="TextBox 11">
            <a:extLst>
              <a:ext uri="{FF2B5EF4-FFF2-40B4-BE49-F238E27FC236}">
                <a16:creationId xmlns:a16="http://schemas.microsoft.com/office/drawing/2014/main" id="{F7BD5650-1827-49E3-AEC6-37DAEF335473}"/>
              </a:ext>
            </a:extLst>
          </p:cNvPr>
          <p:cNvSpPr txBox="1"/>
          <p:nvPr/>
        </p:nvSpPr>
        <p:spPr>
          <a:xfrm>
            <a:off x="3924300" y="6358019"/>
            <a:ext cx="6096000" cy="338554"/>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https://onlinegdb.com/TFfwCnEEl</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4" name="Slide Number Placeholder 3">
            <a:extLst>
              <a:ext uri="{FF2B5EF4-FFF2-40B4-BE49-F238E27FC236}">
                <a16:creationId xmlns:a16="http://schemas.microsoft.com/office/drawing/2014/main" id="{4C1FF371-0CC4-4216-AFCB-60444AEEDE55}"/>
              </a:ext>
            </a:extLst>
          </p:cNvPr>
          <p:cNvSpPr>
            <a:spLocks noGrp="1"/>
          </p:cNvSpPr>
          <p:nvPr>
            <p:ph type="sldNum" sz="quarter" idx="12"/>
          </p:nvPr>
        </p:nvSpPr>
        <p:spPr/>
        <p:txBody>
          <a:bodyPr/>
          <a:lstStyle/>
          <a:p>
            <a:fld id="{017C28E0-2F8B-4999-AEA2-B3AA3AE8994F}" type="slidenum">
              <a:rPr lang="en-US" smtClean="0"/>
              <a:t>21</a:t>
            </a:fld>
            <a:endParaRPr lang="en-US"/>
          </a:p>
        </p:txBody>
      </p:sp>
    </p:spTree>
    <p:extLst>
      <p:ext uri="{BB962C8B-B14F-4D97-AF65-F5344CB8AC3E}">
        <p14:creationId xmlns:p14="http://schemas.microsoft.com/office/powerpoint/2010/main" val="15479616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8187536" cy="630942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Let's say we want to insert 11, 2 and 5 into a set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Initially all values are false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When we insert an item, we set the value at index to true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Common operations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Insert: </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Find: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1434523740"/>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sp>
        <p:nvSpPr>
          <p:cNvPr id="5" name="Slide Number Placeholder 4">
            <a:extLst>
              <a:ext uri="{FF2B5EF4-FFF2-40B4-BE49-F238E27FC236}">
                <a16:creationId xmlns:a16="http://schemas.microsoft.com/office/drawing/2014/main" id="{73CC2BE3-DAA1-40D7-BC3B-18CDBF6DFAFE}"/>
              </a:ext>
            </a:extLst>
          </p:cNvPr>
          <p:cNvSpPr>
            <a:spLocks noGrp="1"/>
          </p:cNvSpPr>
          <p:nvPr>
            <p:ph type="sldNum" sz="quarter" idx="12"/>
          </p:nvPr>
        </p:nvSpPr>
        <p:spPr/>
        <p:txBody>
          <a:bodyPr/>
          <a:lstStyle/>
          <a:p>
            <a:fld id="{017C28E0-2F8B-4999-AEA2-B3AA3AE8994F}" type="slidenum">
              <a:rPr lang="en-US" smtClean="0"/>
              <a:t>22</a:t>
            </a:fld>
            <a:endParaRPr lang="en-US"/>
          </a:p>
        </p:txBody>
      </p:sp>
    </p:spTree>
    <p:extLst>
      <p:ext uri="{BB962C8B-B14F-4D97-AF65-F5344CB8AC3E}">
        <p14:creationId xmlns:p14="http://schemas.microsoft.com/office/powerpoint/2010/main" val="10798674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8187536" cy="630942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Let's say we want to insert 11, 2 and 5 into a set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Initially all values are false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When we insert an item, we set the value at index to true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Common operations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Insert: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O(1)</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Find: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O(1)</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3177730302"/>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sp>
        <p:nvSpPr>
          <p:cNvPr id="5" name="Slide Number Placeholder 4">
            <a:extLst>
              <a:ext uri="{FF2B5EF4-FFF2-40B4-BE49-F238E27FC236}">
                <a16:creationId xmlns:a16="http://schemas.microsoft.com/office/drawing/2014/main" id="{741A98BD-6247-43FF-B798-FC331197EC81}"/>
              </a:ext>
            </a:extLst>
          </p:cNvPr>
          <p:cNvSpPr>
            <a:spLocks noGrp="1"/>
          </p:cNvSpPr>
          <p:nvPr>
            <p:ph type="sldNum" sz="quarter" idx="12"/>
          </p:nvPr>
        </p:nvSpPr>
        <p:spPr/>
        <p:txBody>
          <a:bodyPr/>
          <a:lstStyle/>
          <a:p>
            <a:fld id="{017C28E0-2F8B-4999-AEA2-B3AA3AE8994F}" type="slidenum">
              <a:rPr lang="en-US" smtClean="0"/>
              <a:t>23</a:t>
            </a:fld>
            <a:endParaRPr lang="en-US"/>
          </a:p>
        </p:txBody>
      </p:sp>
    </p:spTree>
    <p:extLst>
      <p:ext uri="{BB962C8B-B14F-4D97-AF65-F5344CB8AC3E}">
        <p14:creationId xmlns:p14="http://schemas.microsoft.com/office/powerpoint/2010/main" val="198760008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if we use an Array: Exploiting constant access?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6678751"/>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Let's say we want to insert 11, 2 and 5 into a set</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Initially all values are false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When we insert an item, we set the value at index to  true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Common operations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Insert: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O(1)</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Find: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O(1)</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Problems with this: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wastes memory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extLst>
              <p:ext uri="{D42A27DB-BD31-4B8C-83A1-F6EECF244321}">
                <p14:modId xmlns:p14="http://schemas.microsoft.com/office/powerpoint/2010/main" val="2942690412"/>
              </p:ext>
            </p:extLst>
          </p:nvPr>
        </p:nvGraphicFramePr>
        <p:xfrm>
          <a:off x="10621092" y="1650496"/>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2562439"/>
                  </a:ext>
                </a:extLst>
              </a:tr>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bg2">
                        <a:lumMod val="25000"/>
                      </a:schemeClr>
                    </a:solid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bl>
          </a:graphicData>
        </a:graphic>
      </p:graphicFrame>
      <p:sp>
        <p:nvSpPr>
          <p:cNvPr id="5" name="Slide Number Placeholder 4">
            <a:extLst>
              <a:ext uri="{FF2B5EF4-FFF2-40B4-BE49-F238E27FC236}">
                <a16:creationId xmlns:a16="http://schemas.microsoft.com/office/drawing/2014/main" id="{9666F781-7FDF-421D-892D-539C561DE968}"/>
              </a:ext>
            </a:extLst>
          </p:cNvPr>
          <p:cNvSpPr>
            <a:spLocks noGrp="1"/>
          </p:cNvSpPr>
          <p:nvPr>
            <p:ph type="sldNum" sz="quarter" idx="12"/>
          </p:nvPr>
        </p:nvSpPr>
        <p:spPr/>
        <p:txBody>
          <a:bodyPr/>
          <a:lstStyle/>
          <a:p>
            <a:fld id="{017C28E0-2F8B-4999-AEA2-B3AA3AE8994F}" type="slidenum">
              <a:rPr lang="en-US" smtClean="0"/>
              <a:t>24</a:t>
            </a:fld>
            <a:endParaRPr lang="en-US"/>
          </a:p>
        </p:txBody>
      </p:sp>
    </p:spTree>
    <p:extLst>
      <p:ext uri="{BB962C8B-B14F-4D97-AF65-F5344CB8AC3E}">
        <p14:creationId xmlns:p14="http://schemas.microsoft.com/office/powerpoint/2010/main" val="2670822499"/>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3354765"/>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Problems with this: </a:t>
            </a:r>
            <a:r>
              <a:rPr kumimoji="0" lang="en-US" sz="2400" b="0" i="0" u="none" strike="noStrike" kern="1200" cap="none" spc="0" normalizeH="0" baseline="0" noProof="0" dirty="0">
                <a:ln>
                  <a:noFill/>
                </a:ln>
                <a:solidFill>
                  <a:srgbClr val="E7E6E6">
                    <a:lumMod val="25000"/>
                  </a:srgbClr>
                </a:solidFill>
                <a:effectLst/>
                <a:uLnTx/>
                <a:uFillTx/>
                <a:latin typeface="Gotham Bold" pitchFamily="50" charset="0"/>
                <a:ea typeface="+mn-ea"/>
                <a:cs typeface="+mn-cs"/>
              </a:rPr>
              <a:t>wastes memory and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What if we want to store: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“cat” or “dog”?</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3" name="Slide Number Placeholder 2">
            <a:extLst>
              <a:ext uri="{FF2B5EF4-FFF2-40B4-BE49-F238E27FC236}">
                <a16:creationId xmlns:a16="http://schemas.microsoft.com/office/drawing/2014/main" id="{B8CF5A23-78CD-4FD2-815D-2A21B5A65AD4}"/>
              </a:ext>
            </a:extLst>
          </p:cNvPr>
          <p:cNvSpPr>
            <a:spLocks noGrp="1"/>
          </p:cNvSpPr>
          <p:nvPr>
            <p:ph type="sldNum" sz="quarter" idx="12"/>
          </p:nvPr>
        </p:nvSpPr>
        <p:spPr/>
        <p:txBody>
          <a:bodyPr/>
          <a:lstStyle/>
          <a:p>
            <a:fld id="{017C28E0-2F8B-4999-AEA2-B3AA3AE8994F}" type="slidenum">
              <a:rPr lang="en-US" smtClean="0"/>
              <a:t>25</a:t>
            </a:fld>
            <a:endParaRPr lang="en-US"/>
          </a:p>
        </p:txBody>
      </p:sp>
      <p:grpSp>
        <p:nvGrpSpPr>
          <p:cNvPr id="5" name="Group 4">
            <a:extLst>
              <a:ext uri="{FF2B5EF4-FFF2-40B4-BE49-F238E27FC236}">
                <a16:creationId xmlns:a16="http://schemas.microsoft.com/office/drawing/2014/main" id="{A9A60CAB-C478-4B52-B117-79DA5D808370}"/>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5F8F667-3A0C-4D59-B954-4ADAD876814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FD681746-5A80-44ED-84EF-789B912766E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82155824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4093428"/>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Problems with this: </a:t>
            </a:r>
            <a:r>
              <a:rPr kumimoji="0" lang="en-US" sz="2400" b="0" i="0" u="none" strike="noStrike" kern="1200" cap="none" spc="0" normalizeH="0" baseline="0" noProof="0" dirty="0">
                <a:ln>
                  <a:noFill/>
                </a:ln>
                <a:solidFill>
                  <a:srgbClr val="E7E6E6">
                    <a:lumMod val="25000"/>
                  </a:srgbClr>
                </a:solidFill>
                <a:effectLst/>
                <a:uLnTx/>
                <a:uFillTx/>
                <a:latin typeface="Gotham Bold" pitchFamily="50" charset="0"/>
                <a:ea typeface="+mn-ea"/>
                <a:cs typeface="+mn-cs"/>
              </a:rPr>
              <a:t>wastes memory and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What if we want to store: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“cat” or “dog”?</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DA63"/>
                </a:solidFill>
                <a:effectLst/>
                <a:uLnTx/>
                <a:uFillTx/>
                <a:latin typeface="Gotham Bold" pitchFamily="50" charset="0"/>
                <a:ea typeface="+mn-ea"/>
                <a:cs typeface="+mn-cs"/>
              </a:rPr>
              <a:t>Idea</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Convert “cat” or “dog” into a number</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DA63"/>
                </a:solidFill>
                <a:effectLst/>
                <a:uLnTx/>
                <a:uFillTx/>
                <a:latin typeface="Gotham Bold" pitchFamily="50" charset="0"/>
                <a:ea typeface="+mn-ea"/>
                <a:cs typeface="+mn-cs"/>
              </a:rPr>
              <a:t>Approach</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Use the first letter – ‘c’ = 3, ‘d’ = 4</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890178" y="1393321"/>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26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F19C702B-FCA7-40B5-A372-4BFE0DB41D5A}"/>
              </a:ext>
            </a:extLst>
          </p:cNvPr>
          <p:cNvSpPr>
            <a:spLocks noGrp="1"/>
          </p:cNvSpPr>
          <p:nvPr>
            <p:ph type="sldNum" sz="quarter" idx="12"/>
          </p:nvPr>
        </p:nvSpPr>
        <p:spPr/>
        <p:txBody>
          <a:bodyPr/>
          <a:lstStyle/>
          <a:p>
            <a:fld id="{017C28E0-2F8B-4999-AEA2-B3AA3AE8994F}" type="slidenum">
              <a:rPr lang="en-US" smtClean="0"/>
              <a:t>26</a:t>
            </a:fld>
            <a:endParaRPr lang="en-US"/>
          </a:p>
        </p:txBody>
      </p:sp>
    </p:spTree>
    <p:extLst>
      <p:ext uri="{BB962C8B-B14F-4D97-AF65-F5344CB8AC3E}">
        <p14:creationId xmlns:p14="http://schemas.microsoft.com/office/powerpoint/2010/main" val="103139684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4832092"/>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Problems with this: </a:t>
            </a:r>
            <a:r>
              <a:rPr kumimoji="0" lang="en-US" sz="2400" b="0" i="0" u="none" strike="noStrike" kern="1200" cap="none" spc="0" normalizeH="0" baseline="0" noProof="0" dirty="0">
                <a:ln>
                  <a:noFill/>
                </a:ln>
                <a:solidFill>
                  <a:srgbClr val="E7E6E6">
                    <a:lumMod val="25000"/>
                  </a:srgbClr>
                </a:solidFill>
                <a:effectLst/>
                <a:uLnTx/>
                <a:uFillTx/>
                <a:latin typeface="Gotham Bold" pitchFamily="50" charset="0"/>
                <a:ea typeface="+mn-ea"/>
                <a:cs typeface="+mn-cs"/>
              </a:rPr>
              <a:t>wastes memory and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What if we want to store: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“cat” or “dog”?</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DA63"/>
                </a:solidFill>
                <a:effectLst/>
                <a:uLnTx/>
                <a:uFillTx/>
                <a:latin typeface="Gotham Bold" pitchFamily="50" charset="0"/>
                <a:ea typeface="+mn-ea"/>
                <a:cs typeface="+mn-cs"/>
              </a:rPr>
              <a:t>Idea</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Convert “cat” or “dog” into a number</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DA63"/>
                </a:solidFill>
                <a:effectLst/>
                <a:uLnTx/>
                <a:uFillTx/>
                <a:latin typeface="Gotham Bold" pitchFamily="50" charset="0"/>
                <a:ea typeface="+mn-ea"/>
                <a:cs typeface="+mn-cs"/>
              </a:rPr>
              <a:t>Approach</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Use the first letter – ‘c’ = 3, ‘d’ = 4</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Problem</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What happens with “cap”?</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890178" y="1393321"/>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26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7250C357-D950-4303-B28C-E3CF913F9138}"/>
              </a:ext>
            </a:extLst>
          </p:cNvPr>
          <p:cNvSpPr>
            <a:spLocks noGrp="1"/>
          </p:cNvSpPr>
          <p:nvPr>
            <p:ph type="sldNum" sz="quarter" idx="12"/>
          </p:nvPr>
        </p:nvSpPr>
        <p:spPr/>
        <p:txBody>
          <a:bodyPr/>
          <a:lstStyle/>
          <a:p>
            <a:fld id="{017C28E0-2F8B-4999-AEA2-B3AA3AE8994F}" type="slidenum">
              <a:rPr lang="en-US" smtClean="0"/>
              <a:t>27</a:t>
            </a:fld>
            <a:endParaRPr lang="en-US"/>
          </a:p>
        </p:txBody>
      </p:sp>
    </p:spTree>
    <p:extLst>
      <p:ext uri="{BB962C8B-B14F-4D97-AF65-F5344CB8AC3E}">
        <p14:creationId xmlns:p14="http://schemas.microsoft.com/office/powerpoint/2010/main" val="378597523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6309420"/>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What if we want to store: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“cat” or “dog”?</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DA63"/>
                </a:solidFill>
                <a:effectLst/>
                <a:uLnTx/>
                <a:uFillTx/>
                <a:latin typeface="Gotham Bold" pitchFamily="50" charset="0"/>
                <a:ea typeface="+mn-ea"/>
                <a:cs typeface="+mn-cs"/>
              </a:rPr>
              <a:t>Idea</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 Convert “cat” or “dog” into a number</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DA63"/>
                </a:solidFill>
                <a:effectLst/>
                <a:uLnTx/>
                <a:uFillTx/>
                <a:latin typeface="Gotham Bold" pitchFamily="50" charset="0"/>
                <a:ea typeface="+mn-ea"/>
                <a:cs typeface="+mn-cs"/>
              </a:rPr>
              <a:t>Approach</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 Use the first letter – ‘c’ = 3, ‘d’ = 4</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F26F26"/>
                </a:solidFill>
                <a:effectLst/>
                <a:uLnTx/>
                <a:uFillTx/>
                <a:latin typeface="Gotham Bold" pitchFamily="50" charset="0"/>
                <a:ea typeface="+mn-ea"/>
                <a:cs typeface="+mn-cs"/>
              </a:rPr>
              <a:t>Problem</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What happens with “cap”? – “</a:t>
            </a:r>
            <a:r>
              <a:rPr kumimoji="0" lang="en-US" sz="2000" b="1" i="0" u="none" strike="noStrike" kern="1200" cap="none" spc="0" normalizeH="0" baseline="0" noProof="0" dirty="0">
                <a:ln>
                  <a:noFill/>
                </a:ln>
                <a:solidFill>
                  <a:srgbClr val="F26F26"/>
                </a:solidFill>
                <a:effectLst/>
                <a:uLnTx/>
                <a:uFillTx/>
                <a:latin typeface="Gotham Bold" pitchFamily="50" charset="0"/>
                <a:ea typeface="+mn-ea"/>
                <a:cs typeface="+mn-cs"/>
              </a:rPr>
              <a:t>Collision</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To fix this use all digits by multiplying each by a power of 27</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Index of “cat” is (3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2</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(1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1</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(20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2234.</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563225" y="1393321"/>
          <a:ext cx="1231378" cy="4572000"/>
        </p:xfrm>
        <a:graphic>
          <a:graphicData uri="http://schemas.openxmlformats.org/drawingml/2006/table">
            <a:tbl>
              <a:tblPr firstRow="1" bandRow="1">
                <a:tableStyleId>{5940675A-B579-460E-94D1-54222C63F5DA}</a:tableStyleId>
              </a:tblPr>
              <a:tblGrid>
                <a:gridCol w="615689">
                  <a:extLst>
                    <a:ext uri="{9D8B030D-6E8A-4147-A177-3AD203B41FA5}">
                      <a16:colId xmlns:a16="http://schemas.microsoft.com/office/drawing/2014/main" val="2616973106"/>
                    </a:ext>
                  </a:extLst>
                </a:gridCol>
                <a:gridCol w="615689">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2234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5E998FCD-F79B-4EE5-A3A4-CCB7AEC60C56}"/>
              </a:ext>
            </a:extLst>
          </p:cNvPr>
          <p:cNvSpPr>
            <a:spLocks noGrp="1"/>
          </p:cNvSpPr>
          <p:nvPr>
            <p:ph type="sldNum" sz="quarter" idx="12"/>
          </p:nvPr>
        </p:nvSpPr>
        <p:spPr/>
        <p:txBody>
          <a:bodyPr/>
          <a:lstStyle/>
          <a:p>
            <a:fld id="{017C28E0-2F8B-4999-AEA2-B3AA3AE8994F}" type="slidenum">
              <a:rPr lang="en-US" smtClean="0"/>
              <a:t>28</a:t>
            </a:fld>
            <a:endParaRPr lang="en-US"/>
          </a:p>
        </p:txBody>
      </p:sp>
    </p:spTree>
    <p:extLst>
      <p:ext uri="{BB962C8B-B14F-4D97-AF65-F5344CB8AC3E}">
        <p14:creationId xmlns:p14="http://schemas.microsoft.com/office/powerpoint/2010/main" val="143235877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2923877"/>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To fix this use all digits by multiplying each by a power of 27</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Index of “cat” is (3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2</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(1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1</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(20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2234.</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As long as base &gt;=26, we will get a unique number and no collisions.</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If it is less than 26, we are guaranteed for collisions due to pigeonhole principle</a:t>
            </a:r>
          </a:p>
        </p:txBody>
      </p:sp>
      <p:pic>
        <p:nvPicPr>
          <p:cNvPr id="8" name="Picture 7">
            <a:extLst>
              <a:ext uri="{FF2B5EF4-FFF2-40B4-BE49-F238E27FC236}">
                <a16:creationId xmlns:a16="http://schemas.microsoft.com/office/drawing/2014/main" id="{1AFA222E-36C3-4CC4-90E4-4897E49D62E9}"/>
              </a:ext>
            </a:extLst>
          </p:cNvPr>
          <p:cNvPicPr>
            <a:picLocks noChangeAspect="1"/>
          </p:cNvPicPr>
          <p:nvPr/>
        </p:nvPicPr>
        <p:blipFill>
          <a:blip r:embed="rId3"/>
          <a:stretch>
            <a:fillRect/>
          </a:stretch>
        </p:blipFill>
        <p:spPr>
          <a:xfrm>
            <a:off x="9871582" y="4782896"/>
            <a:ext cx="1960991" cy="1794523"/>
          </a:xfrm>
          <a:prstGeom prst="rect">
            <a:avLst/>
          </a:prstGeom>
        </p:spPr>
      </p:pic>
      <p:sp>
        <p:nvSpPr>
          <p:cNvPr id="3" name="Slide Number Placeholder 2">
            <a:extLst>
              <a:ext uri="{FF2B5EF4-FFF2-40B4-BE49-F238E27FC236}">
                <a16:creationId xmlns:a16="http://schemas.microsoft.com/office/drawing/2014/main" id="{3771A010-F49C-45B4-A05F-697A2E1D8CCD}"/>
              </a:ext>
            </a:extLst>
          </p:cNvPr>
          <p:cNvSpPr>
            <a:spLocks noGrp="1"/>
          </p:cNvSpPr>
          <p:nvPr>
            <p:ph type="sldNum" sz="quarter" idx="12"/>
          </p:nvPr>
        </p:nvSpPr>
        <p:spPr/>
        <p:txBody>
          <a:bodyPr/>
          <a:lstStyle/>
          <a:p>
            <a:fld id="{017C28E0-2F8B-4999-AEA2-B3AA3AE8994F}" type="slidenum">
              <a:rPr lang="en-US" smtClean="0"/>
              <a:t>29</a:t>
            </a:fld>
            <a:endParaRPr lang="en-US"/>
          </a:p>
        </p:txBody>
      </p:sp>
    </p:spTree>
    <p:extLst>
      <p:ext uri="{BB962C8B-B14F-4D97-AF65-F5344CB8AC3E}">
        <p14:creationId xmlns:p14="http://schemas.microsoft.com/office/powerpoint/2010/main" val="62958306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Sets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grpSp>
        <p:nvGrpSpPr>
          <p:cNvPr id="4" name="Group 3">
            <a:extLst>
              <a:ext uri="{FF2B5EF4-FFF2-40B4-BE49-F238E27FC236}">
                <a16:creationId xmlns:a16="http://schemas.microsoft.com/office/drawing/2014/main" id="{68A835A8-50EF-4F6F-A6D6-8F88F0BF0CD2}"/>
              </a:ext>
            </a:extLst>
          </p:cNvPr>
          <p:cNvGrpSpPr/>
          <p:nvPr/>
        </p:nvGrpSpPr>
        <p:grpSpPr>
          <a:xfrm>
            <a:off x="11337354" y="6025684"/>
            <a:ext cx="841781" cy="748032"/>
            <a:chOff x="11337354" y="6025684"/>
            <a:chExt cx="841781" cy="748032"/>
          </a:xfrm>
        </p:grpSpPr>
        <p:pic>
          <p:nvPicPr>
            <p:cNvPr id="5" name="Picture 2">
              <a:extLst>
                <a:ext uri="{FF2B5EF4-FFF2-40B4-BE49-F238E27FC236}">
                  <a16:creationId xmlns:a16="http://schemas.microsoft.com/office/drawing/2014/main" id="{38D8BE6E-02E6-4E37-9A43-FD291C625EC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5B5C862D-DDD1-43C0-BDFA-A0AFD6C217F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77603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4832092"/>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To fix this use all digits by multiplying each by a power of 27</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Index of “cat” is (3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2</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(1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1</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(20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2234.</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As long as base &gt;=26, we will get a unique number and no collisions.</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If it is less than 26, we are guaranteed for collisions due to pigeonhole principle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If base = 2, index of “ac” is (1 x 2</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1</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(3 x 2</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5</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If base = 2, index of “e” is (5 x 2</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5</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If base = 27, index of “ac” is (1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1</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(3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30</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If base = 27, index of “e” is (5 x 27</a:t>
            </a:r>
            <a:r>
              <a:rPr kumimoji="0" lang="en-US" sz="2000" b="1" i="0" u="none" strike="noStrike" kern="1200" cap="none" spc="0" normalizeH="0" baseline="30000" noProof="0" dirty="0">
                <a:ln>
                  <a:noFill/>
                </a:ln>
                <a:solidFill>
                  <a:srgbClr val="0081E2"/>
                </a:solidFill>
                <a:effectLst/>
                <a:uLnTx/>
                <a:uFillTx/>
                <a:latin typeface="Gotham Bold" pitchFamily="50" charset="0"/>
                <a:ea typeface="+mn-ea"/>
                <a:cs typeface="+mn-cs"/>
              </a:rPr>
              <a:t>0</a:t>
            </a:r>
            <a:r>
              <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rPr>
              <a:t>) = 5</a:t>
            </a: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pic>
        <p:nvPicPr>
          <p:cNvPr id="5" name="Picture 4">
            <a:extLst>
              <a:ext uri="{FF2B5EF4-FFF2-40B4-BE49-F238E27FC236}">
                <a16:creationId xmlns:a16="http://schemas.microsoft.com/office/drawing/2014/main" id="{044F33A1-DAC8-4E2B-80AE-717236B85D03}"/>
              </a:ext>
            </a:extLst>
          </p:cNvPr>
          <p:cNvPicPr>
            <a:picLocks noChangeAspect="1"/>
          </p:cNvPicPr>
          <p:nvPr/>
        </p:nvPicPr>
        <p:blipFill>
          <a:blip r:embed="rId3"/>
          <a:stretch>
            <a:fillRect/>
          </a:stretch>
        </p:blipFill>
        <p:spPr>
          <a:xfrm>
            <a:off x="9871582" y="4782896"/>
            <a:ext cx="1960991" cy="1794523"/>
          </a:xfrm>
          <a:prstGeom prst="rect">
            <a:avLst/>
          </a:prstGeom>
        </p:spPr>
      </p:pic>
      <p:sp>
        <p:nvSpPr>
          <p:cNvPr id="3" name="Slide Number Placeholder 2">
            <a:extLst>
              <a:ext uri="{FF2B5EF4-FFF2-40B4-BE49-F238E27FC236}">
                <a16:creationId xmlns:a16="http://schemas.microsoft.com/office/drawing/2014/main" id="{E35E7B5C-2E61-4EE2-B9BF-381012083B20}"/>
              </a:ext>
            </a:extLst>
          </p:cNvPr>
          <p:cNvSpPr>
            <a:spLocks noGrp="1"/>
          </p:cNvSpPr>
          <p:nvPr>
            <p:ph type="sldNum" sz="quarter" idx="12"/>
          </p:nvPr>
        </p:nvSpPr>
        <p:spPr/>
        <p:txBody>
          <a:bodyPr/>
          <a:lstStyle/>
          <a:p>
            <a:fld id="{017C28E0-2F8B-4999-AEA2-B3AA3AE8994F}" type="slidenum">
              <a:rPr lang="en-US" smtClean="0"/>
              <a:t>30</a:t>
            </a:fld>
            <a:endParaRPr lang="en-US"/>
          </a:p>
        </p:txBody>
      </p:sp>
    </p:spTree>
    <p:extLst>
      <p:ext uri="{BB962C8B-B14F-4D97-AF65-F5344CB8AC3E}">
        <p14:creationId xmlns:p14="http://schemas.microsoft.com/office/powerpoint/2010/main" val="201111673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 – ASCII and Unicode?</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2616101"/>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Increase the base for other characters as 26 characters is too restrictive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ASCII</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128 characters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Unicode</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143,859 characters</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890178" y="1393321"/>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26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7DCCD524-8941-43E6-ADE9-3BA661209D03}"/>
              </a:ext>
            </a:extLst>
          </p:cNvPr>
          <p:cNvSpPr>
            <a:spLocks noGrp="1"/>
          </p:cNvSpPr>
          <p:nvPr>
            <p:ph type="sldNum" sz="quarter" idx="12"/>
          </p:nvPr>
        </p:nvSpPr>
        <p:spPr/>
        <p:txBody>
          <a:bodyPr/>
          <a:lstStyle/>
          <a:p>
            <a:fld id="{017C28E0-2F8B-4999-AEA2-B3AA3AE8994F}" type="slidenum">
              <a:rPr lang="en-US" smtClean="0"/>
              <a:t>31</a:t>
            </a:fld>
            <a:endParaRPr lang="en-US"/>
          </a:p>
        </p:txBody>
      </p:sp>
      <p:grpSp>
        <p:nvGrpSpPr>
          <p:cNvPr id="6" name="Group 5">
            <a:extLst>
              <a:ext uri="{FF2B5EF4-FFF2-40B4-BE49-F238E27FC236}">
                <a16:creationId xmlns:a16="http://schemas.microsoft.com/office/drawing/2014/main" id="{4AC298F2-2610-4C0F-89E2-6127A7857361}"/>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089DB9E5-1B97-4F43-B35A-48D22C04E9C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096D3165-283F-4A44-8468-2BE7548F4F7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92858882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 – ASCII and Unicode?</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4093428"/>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Increase the base for other characters as 26 characters is too restrictive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ASCII</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128 characters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Unicode</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143,859 characters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DA63"/>
                </a:solidFill>
                <a:effectLst/>
                <a:uLnTx/>
                <a:uFillTx/>
                <a:latin typeface="Gotham Bold" pitchFamily="50" charset="0"/>
                <a:ea typeface="+mn-ea"/>
                <a:cs typeface="+mn-cs"/>
              </a:rPr>
              <a:t>Fixed the problem of storing 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Problem</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890178" y="1393321"/>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26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645AB467-61AA-4354-99AF-C5EBF7B1537A}"/>
              </a:ext>
            </a:extLst>
          </p:cNvPr>
          <p:cNvSpPr>
            <a:spLocks noGrp="1"/>
          </p:cNvSpPr>
          <p:nvPr>
            <p:ph type="sldNum" sz="quarter" idx="12"/>
          </p:nvPr>
        </p:nvSpPr>
        <p:spPr/>
        <p:txBody>
          <a:bodyPr/>
          <a:lstStyle/>
          <a:p>
            <a:fld id="{017C28E0-2F8B-4999-AEA2-B3AA3AE8994F}" type="slidenum">
              <a:rPr lang="en-US" smtClean="0"/>
              <a:t>32</a:t>
            </a:fld>
            <a:endParaRPr lang="en-US"/>
          </a:p>
        </p:txBody>
      </p:sp>
      <p:grpSp>
        <p:nvGrpSpPr>
          <p:cNvPr id="6" name="Group 5">
            <a:extLst>
              <a:ext uri="{FF2B5EF4-FFF2-40B4-BE49-F238E27FC236}">
                <a16:creationId xmlns:a16="http://schemas.microsoft.com/office/drawing/2014/main" id="{3A86A0F0-0E8E-4655-A1E6-6174A09D9FDE}"/>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4840C93A-8998-4B64-8599-38C297A4D13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7AA9AAEA-4C6C-4CE4-A667-42F5FF0B68B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2332022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How to deal with Strings – ASCII and Unicode?</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4832092"/>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Increase the base for other characters as 26 characters is too restrictive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ASCII</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128 characters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Unicode</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143,859 characters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prstClr val="black">
                    <a:lumMod val="65000"/>
                    <a:lumOff val="35000"/>
                  </a:prstClr>
                </a:solidFill>
                <a:effectLst/>
                <a:uLnTx/>
                <a:uFillTx/>
                <a:latin typeface="Gotham Bold" pitchFamily="50" charset="0"/>
                <a:ea typeface="+mn-ea"/>
                <a:cs typeface="+mn-cs"/>
              </a:rPr>
              <a:t>Fixed the problem of storing other datatypes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1" i="0" u="none" strike="noStrike" kern="1200" cap="none" spc="0" normalizeH="0" baseline="0" noProof="0" dirty="0">
                <a:ln>
                  <a:noFill/>
                </a:ln>
                <a:solidFill>
                  <a:srgbClr val="F26F26"/>
                </a:solidFill>
                <a:effectLst/>
                <a:uLnTx/>
                <a:uFillTx/>
                <a:latin typeface="Gotham Bold" pitchFamily="50" charset="0"/>
                <a:ea typeface="+mn-ea"/>
                <a:cs typeface="+mn-cs"/>
              </a:rPr>
              <a:t>Problem</a:t>
            </a:r>
            <a:r>
              <a:rPr kumimoji="0" lang="en-US" sz="2400" b="1" i="0" u="none" strike="noStrike" kern="1200" cap="none" spc="0" normalizeH="0" baseline="0" noProof="0" dirty="0">
                <a:ln>
                  <a:noFill/>
                </a:ln>
                <a:solidFill>
                  <a:srgbClr val="0081E2"/>
                </a:solidFill>
                <a:effectLst/>
                <a:uLnTx/>
                <a:uFillTx/>
                <a:latin typeface="Gotham Bold" pitchFamily="50" charset="0"/>
                <a:ea typeface="+mn-ea"/>
                <a:cs typeface="+mn-cs"/>
              </a:rPr>
              <a:t>: How do we store large values? Overflows, lead to collisions again. And we are now wasting even more space.</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000" b="1"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3" name="Table 4">
            <a:extLst>
              <a:ext uri="{FF2B5EF4-FFF2-40B4-BE49-F238E27FC236}">
                <a16:creationId xmlns:a16="http://schemas.microsoft.com/office/drawing/2014/main" id="{A7850DE0-418E-46D2-8BD0-C3A9F682383E}"/>
              </a:ext>
            </a:extLst>
          </p:cNvPr>
          <p:cNvGraphicFramePr>
            <a:graphicFrameLocks noGrp="1"/>
          </p:cNvGraphicFramePr>
          <p:nvPr/>
        </p:nvGraphicFramePr>
        <p:xfrm>
          <a:off x="10890178" y="1393321"/>
          <a:ext cx="904424" cy="4572000"/>
        </p:xfrm>
        <a:graphic>
          <a:graphicData uri="http://schemas.openxmlformats.org/drawingml/2006/table">
            <a:tbl>
              <a:tblPr firstRow="1" bandRow="1">
                <a:tableStyleId>{5940675A-B579-460E-94D1-54222C63F5DA}</a:tableStyleId>
              </a:tblPr>
              <a:tblGrid>
                <a:gridCol w="452212">
                  <a:extLst>
                    <a:ext uri="{9D8B030D-6E8A-4147-A177-3AD203B41FA5}">
                      <a16:colId xmlns:a16="http://schemas.microsoft.com/office/drawing/2014/main" val="2616973106"/>
                    </a:ext>
                  </a:extLst>
                </a:gridCol>
                <a:gridCol w="452212">
                  <a:extLst>
                    <a:ext uri="{9D8B030D-6E8A-4147-A177-3AD203B41FA5}">
                      <a16:colId xmlns:a16="http://schemas.microsoft.com/office/drawing/2014/main" val="244246921"/>
                    </a:ext>
                  </a:extLst>
                </a:gridCol>
              </a:tblGrid>
              <a:tr h="270075">
                <a:tc>
                  <a:txBody>
                    <a:bodyPr/>
                    <a:lstStyle/>
                    <a:p>
                      <a:pPr algn="r"/>
                      <a:r>
                        <a:rPr lang="en-US" sz="1400" dirty="0">
                          <a:solidFill>
                            <a:srgbClr val="F26F26"/>
                          </a:solidFill>
                          <a:latin typeface="Consolas" panose="020B0609020204030204" pitchFamily="49" charset="0"/>
                        </a:rPr>
                        <a:t>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47618364"/>
                  </a:ext>
                </a:extLst>
              </a:tr>
              <a:tr h="270075">
                <a:tc>
                  <a:txBody>
                    <a:bodyPr/>
                    <a:lstStyle/>
                    <a:p>
                      <a:pPr algn="r"/>
                      <a:r>
                        <a:rPr lang="en-US" sz="1400" dirty="0">
                          <a:solidFill>
                            <a:srgbClr val="F26F26"/>
                          </a:solidFill>
                          <a:latin typeface="Consolas" panose="020B0609020204030204" pitchFamily="49" charset="0"/>
                        </a:rPr>
                        <a:t>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59543838"/>
                  </a:ext>
                </a:extLst>
              </a:tr>
              <a:tr h="270075">
                <a:tc>
                  <a:txBody>
                    <a:bodyPr/>
                    <a:lstStyle/>
                    <a:p>
                      <a:pPr algn="r"/>
                      <a:r>
                        <a:rPr lang="en-US" sz="1400" dirty="0">
                          <a:solidFill>
                            <a:srgbClr val="F26F26"/>
                          </a:solidFill>
                          <a:latin typeface="Consolas" panose="020B0609020204030204" pitchFamily="49" charset="0"/>
                        </a:rPr>
                        <a:t>3</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373860063"/>
                  </a:ext>
                </a:extLst>
              </a:tr>
              <a:tr h="270075">
                <a:tc>
                  <a:txBody>
                    <a:bodyPr/>
                    <a:lstStyle/>
                    <a:p>
                      <a:pPr algn="r"/>
                      <a:r>
                        <a:rPr lang="en-US" sz="1400" dirty="0">
                          <a:solidFill>
                            <a:srgbClr val="F26F26"/>
                          </a:solidFill>
                          <a:latin typeface="Consolas" panose="020B0609020204030204" pitchFamily="49" charset="0"/>
                        </a:rPr>
                        <a:t>4</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280658554"/>
                  </a:ext>
                </a:extLst>
              </a:tr>
              <a:tr h="270075">
                <a:tc>
                  <a:txBody>
                    <a:bodyPr/>
                    <a:lstStyle/>
                    <a:p>
                      <a:pPr algn="r"/>
                      <a:r>
                        <a:rPr lang="en-US" sz="1400" dirty="0">
                          <a:solidFill>
                            <a:srgbClr val="F26F26"/>
                          </a:solidFill>
                          <a:latin typeface="Consolas" panose="020B0609020204030204" pitchFamily="49" charset="0"/>
                        </a:rPr>
                        <a:t>5</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003864067"/>
                  </a:ext>
                </a:extLst>
              </a:tr>
              <a:tr h="270075">
                <a:tc>
                  <a:txBody>
                    <a:bodyPr/>
                    <a:lstStyle/>
                    <a:p>
                      <a:pPr algn="r"/>
                      <a:r>
                        <a:rPr lang="en-US" sz="1400" dirty="0">
                          <a:solidFill>
                            <a:srgbClr val="F26F26"/>
                          </a:solidFill>
                          <a:latin typeface="Consolas" panose="020B0609020204030204" pitchFamily="49" charset="0"/>
                        </a:rPr>
                        <a:t>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394623607"/>
                  </a:ext>
                </a:extLst>
              </a:tr>
              <a:tr h="270075">
                <a:tc>
                  <a:txBody>
                    <a:bodyPr/>
                    <a:lstStyle/>
                    <a:p>
                      <a:pPr algn="r"/>
                      <a:r>
                        <a:rPr lang="en-US" sz="1400" dirty="0">
                          <a:solidFill>
                            <a:srgbClr val="F26F26"/>
                          </a:solidFill>
                          <a:latin typeface="Consolas" panose="020B0609020204030204" pitchFamily="49" charset="0"/>
                        </a:rPr>
                        <a:t>7</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4142433918"/>
                  </a:ext>
                </a:extLst>
              </a:tr>
              <a:tr h="270075">
                <a:tc>
                  <a:txBody>
                    <a:bodyPr/>
                    <a:lstStyle/>
                    <a:p>
                      <a:pPr algn="r"/>
                      <a:r>
                        <a:rPr lang="en-US" sz="1400" dirty="0">
                          <a:solidFill>
                            <a:srgbClr val="F26F26"/>
                          </a:solidFill>
                          <a:latin typeface="Consolas" panose="020B0609020204030204" pitchFamily="49" charset="0"/>
                        </a:rPr>
                        <a:t>8</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418173754"/>
                  </a:ext>
                </a:extLst>
              </a:tr>
              <a:tr h="270075">
                <a:tc>
                  <a:txBody>
                    <a:bodyPr/>
                    <a:lstStyle/>
                    <a:p>
                      <a:pPr algn="r"/>
                      <a:r>
                        <a:rPr lang="en-US" sz="1400" dirty="0">
                          <a:solidFill>
                            <a:srgbClr val="F26F26"/>
                          </a:solidFill>
                          <a:latin typeface="Consolas" panose="020B0609020204030204" pitchFamily="49" charset="0"/>
                        </a:rPr>
                        <a:t>9</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598720105"/>
                  </a:ext>
                </a:extLst>
              </a:tr>
              <a:tr h="270075">
                <a:tc>
                  <a:txBody>
                    <a:bodyPr/>
                    <a:lstStyle/>
                    <a:p>
                      <a:pPr algn="r"/>
                      <a:r>
                        <a:rPr lang="en-US" sz="1400" dirty="0">
                          <a:solidFill>
                            <a:srgbClr val="F26F26"/>
                          </a:solidFill>
                          <a:latin typeface="Consolas" panose="020B0609020204030204" pitchFamily="49" charset="0"/>
                        </a:rPr>
                        <a:t>10</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1072225200"/>
                  </a:ext>
                </a:extLst>
              </a:tr>
              <a:tr h="270075">
                <a:tc>
                  <a:txBody>
                    <a:bodyPr/>
                    <a:lstStyle/>
                    <a:p>
                      <a:pPr algn="r"/>
                      <a:r>
                        <a:rPr lang="en-US" sz="1400" dirty="0">
                          <a:solidFill>
                            <a:srgbClr val="F26F26"/>
                          </a:solidFill>
                          <a:latin typeface="Consolas" panose="020B0609020204030204" pitchFamily="49" charset="0"/>
                        </a:rPr>
                        <a:t>11</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2924476751"/>
                  </a:ext>
                </a:extLst>
              </a:tr>
              <a:tr h="270075">
                <a:tc>
                  <a:txBody>
                    <a:bodyPr/>
                    <a:lstStyle/>
                    <a:p>
                      <a:pPr algn="r"/>
                      <a:r>
                        <a:rPr lang="en-US" sz="1400" dirty="0">
                          <a:solidFill>
                            <a:srgbClr val="F26F26"/>
                          </a:solidFill>
                          <a:latin typeface="Consolas" panose="020B0609020204030204" pitchFamily="49" charset="0"/>
                        </a:rPr>
                        <a:t>12</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noFill/>
                  </a:tcPr>
                </a:tc>
                <a:extLst>
                  <a:ext uri="{0D108BD9-81ED-4DB2-BD59-A6C34878D82A}">
                    <a16:rowId xmlns:a16="http://schemas.microsoft.com/office/drawing/2014/main" val="3120757678"/>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26694786"/>
                  </a:ext>
                </a:extLst>
              </a:tr>
              <a:tr h="270075">
                <a:tc>
                  <a:txBody>
                    <a:bodyPr/>
                    <a:lstStyle/>
                    <a:p>
                      <a:pPr algn="r"/>
                      <a:r>
                        <a:rPr lang="en-US" sz="1400" dirty="0">
                          <a:solidFill>
                            <a:srgbClr val="F26F26"/>
                          </a:solidFill>
                          <a:latin typeface="Consolas" panose="020B0609020204030204" pitchFamily="49" charset="0"/>
                        </a:rPr>
                        <a:t>.</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90933341"/>
                  </a:ext>
                </a:extLst>
              </a:tr>
              <a:tr h="270075">
                <a:tc>
                  <a:txBody>
                    <a:bodyPr/>
                    <a:lstStyle/>
                    <a:p>
                      <a:pPr algn="r"/>
                      <a:r>
                        <a:rPr lang="en-US" sz="1400" dirty="0">
                          <a:solidFill>
                            <a:srgbClr val="F26F26"/>
                          </a:solidFill>
                          <a:latin typeface="Consolas" panose="020B0609020204030204" pitchFamily="49" charset="0"/>
                        </a:rPr>
                        <a:t>26</a:t>
                      </a:r>
                    </a:p>
                  </a:txBody>
                  <a:tcPr>
                    <a:lnL w="12700" cap="flat" cmpd="sng" algn="ctr">
                      <a:no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1400" dirty="0">
                          <a:solidFill>
                            <a:schemeClr val="bg1"/>
                          </a:solidFill>
                          <a:latin typeface="Consolas" panose="020B0609020204030204" pitchFamily="49" charset="0"/>
                        </a:rPr>
                        <a:t>.</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994851335"/>
                  </a:ext>
                </a:extLst>
              </a:tr>
            </a:tbl>
          </a:graphicData>
        </a:graphic>
      </p:graphicFrame>
      <p:sp>
        <p:nvSpPr>
          <p:cNvPr id="5" name="Slide Number Placeholder 4">
            <a:extLst>
              <a:ext uri="{FF2B5EF4-FFF2-40B4-BE49-F238E27FC236}">
                <a16:creationId xmlns:a16="http://schemas.microsoft.com/office/drawing/2014/main" id="{3C713F58-6066-4B70-8D94-2FD731FF113A}"/>
              </a:ext>
            </a:extLst>
          </p:cNvPr>
          <p:cNvSpPr>
            <a:spLocks noGrp="1"/>
          </p:cNvSpPr>
          <p:nvPr>
            <p:ph type="sldNum" sz="quarter" idx="12"/>
          </p:nvPr>
        </p:nvSpPr>
        <p:spPr/>
        <p:txBody>
          <a:bodyPr/>
          <a:lstStyle/>
          <a:p>
            <a:fld id="{017C28E0-2F8B-4999-AEA2-B3AA3AE8994F}" type="slidenum">
              <a:rPr lang="en-US" smtClean="0"/>
              <a:t>33</a:t>
            </a:fld>
            <a:endParaRPr lang="en-US"/>
          </a:p>
        </p:txBody>
      </p:sp>
      <p:grpSp>
        <p:nvGrpSpPr>
          <p:cNvPr id="6" name="Group 5">
            <a:extLst>
              <a:ext uri="{FF2B5EF4-FFF2-40B4-BE49-F238E27FC236}">
                <a16:creationId xmlns:a16="http://schemas.microsoft.com/office/drawing/2014/main" id="{58E039BD-AD93-443E-8BF7-4A22CC2307EC}"/>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BF00BE58-40BA-49A5-9AF7-C6DBB1AF27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11DDD02-BCAB-4934-8572-18084716A15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15796001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Crux of the Problem</a:t>
            </a:r>
          </a:p>
        </p:txBody>
      </p:sp>
      <p:sp>
        <p:nvSpPr>
          <p:cNvPr id="4" name="Rectangle 3">
            <a:extLst>
              <a:ext uri="{FF2B5EF4-FFF2-40B4-BE49-F238E27FC236}">
                <a16:creationId xmlns:a16="http://schemas.microsoft.com/office/drawing/2014/main" id="{08990E5C-A296-4D44-B853-EFCE81788BE9}"/>
              </a:ext>
            </a:extLst>
          </p:cNvPr>
          <p:cNvSpPr/>
          <p:nvPr/>
        </p:nvSpPr>
        <p:spPr>
          <a:xfrm>
            <a:off x="2050314" y="6089784"/>
            <a:ext cx="9416978" cy="523220"/>
          </a:xfrm>
          <a:prstGeom prst="rect">
            <a:avLst/>
          </a:prstGeom>
        </p:spPr>
        <p:txBody>
          <a:bodyPr wrap="square">
            <a:spAutoFit/>
          </a:bodyPr>
          <a:lstStyle/>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800" b="1" i="0" u="none" strike="noStrike" kern="1200" cap="none" spc="0" normalizeH="0" baseline="0" noProof="0" dirty="0">
                <a:ln>
                  <a:noFill/>
                </a:ln>
                <a:solidFill>
                  <a:srgbClr val="F26F26"/>
                </a:solidFill>
                <a:effectLst/>
                <a:uLnTx/>
                <a:uFillTx/>
                <a:latin typeface="Gotham Bold" pitchFamily="50" charset="0"/>
                <a:ea typeface="+mn-ea"/>
                <a:cs typeface="+mn-cs"/>
              </a:rPr>
              <a:t>Collisions are Inevitable due to overflows!</a:t>
            </a:r>
          </a:p>
        </p:txBody>
      </p:sp>
      <p:sp>
        <p:nvSpPr>
          <p:cNvPr id="5" name="Rectangle 4">
            <a:extLst>
              <a:ext uri="{FF2B5EF4-FFF2-40B4-BE49-F238E27FC236}">
                <a16:creationId xmlns:a16="http://schemas.microsoft.com/office/drawing/2014/main" id="{8111C593-BE9C-4336-94C4-E308EEBC1CBA}"/>
              </a:ext>
            </a:extLst>
          </p:cNvPr>
          <p:cNvSpPr/>
          <p:nvPr/>
        </p:nvSpPr>
        <p:spPr>
          <a:xfrm>
            <a:off x="1209435" y="1936245"/>
            <a:ext cx="10717958" cy="397031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Approach</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a:t>
            </a: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“cat” -&gt; transform2(“cat”) -&gt; 34</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“cat” -&gt; transform127(“cat”) -&gt; 48534</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“cat” -&gt; transform143859(“cat”) -&gt; 62,086,379,522</a:t>
            </a:r>
          </a:p>
          <a:p>
            <a:pPr marL="457200" marR="0" lvl="1" indent="0" algn="l" defTabSz="914400" rtl="0" eaLnBrk="1" fontAlgn="auto" latinLnBrk="0" hangingPunct="1">
              <a:lnSpc>
                <a:spcPct val="100000"/>
              </a:lnSpc>
              <a:spcBef>
                <a:spcPts val="0"/>
              </a:spcBef>
              <a:spcAft>
                <a:spcPts val="0"/>
              </a:spcAft>
              <a:buClrTx/>
              <a:buSzTx/>
              <a:buFontTx/>
              <a:buNone/>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						-&gt; 1956837378</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6" name="TextBox 5">
            <a:extLst>
              <a:ext uri="{FF2B5EF4-FFF2-40B4-BE49-F238E27FC236}">
                <a16:creationId xmlns:a16="http://schemas.microsoft.com/office/drawing/2014/main" id="{E25D0543-00E8-48E3-A902-96378503FFA5}"/>
              </a:ext>
            </a:extLst>
          </p:cNvPr>
          <p:cNvSpPr txBox="1"/>
          <p:nvPr/>
        </p:nvSpPr>
        <p:spPr>
          <a:xfrm>
            <a:off x="2796163" y="2548430"/>
            <a:ext cx="2375912" cy="661113"/>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8" name="TextBox 7">
            <a:extLst>
              <a:ext uri="{FF2B5EF4-FFF2-40B4-BE49-F238E27FC236}">
                <a16:creationId xmlns:a16="http://schemas.microsoft.com/office/drawing/2014/main" id="{B865166B-7BC1-44BB-8DDA-205D3B66AFE4}"/>
              </a:ext>
            </a:extLst>
          </p:cNvPr>
          <p:cNvSpPr txBox="1"/>
          <p:nvPr/>
        </p:nvSpPr>
        <p:spPr>
          <a:xfrm>
            <a:off x="5527746" y="2538533"/>
            <a:ext cx="1777929" cy="671010"/>
          </a:xfrm>
          <a:prstGeom prst="rect">
            <a:avLst/>
          </a:prstGeom>
          <a:noFill/>
          <a:ln>
            <a:solidFill>
              <a:srgbClr val="C00000"/>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10" name="Connector: Curved 9">
            <a:extLst>
              <a:ext uri="{FF2B5EF4-FFF2-40B4-BE49-F238E27FC236}">
                <a16:creationId xmlns:a16="http://schemas.microsoft.com/office/drawing/2014/main" id="{27BEC3BB-385F-4C7C-917A-72367C868402}"/>
              </a:ext>
            </a:extLst>
          </p:cNvPr>
          <p:cNvCxnSpPr>
            <a:cxnSpLocks/>
          </p:cNvCxnSpPr>
          <p:nvPr/>
        </p:nvCxnSpPr>
        <p:spPr>
          <a:xfrm flipV="1">
            <a:off x="7515225" y="2085975"/>
            <a:ext cx="1028700" cy="914400"/>
          </a:xfrm>
          <a:prstGeom prst="curvedConnector3">
            <a:avLst>
              <a:gd name="adj1" fmla="val 50000"/>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14" name="TextBox 13">
            <a:extLst>
              <a:ext uri="{FF2B5EF4-FFF2-40B4-BE49-F238E27FC236}">
                <a16:creationId xmlns:a16="http://schemas.microsoft.com/office/drawing/2014/main" id="{CA102BA2-20CE-4F58-A637-D007FBF89D6A}"/>
              </a:ext>
            </a:extLst>
          </p:cNvPr>
          <p:cNvSpPr txBox="1"/>
          <p:nvPr/>
        </p:nvSpPr>
        <p:spPr>
          <a:xfrm>
            <a:off x="8753475" y="1890078"/>
            <a:ext cx="3084030" cy="3139321"/>
          </a:xfrm>
          <a:prstGeom prst="rect">
            <a:avLst/>
          </a:prstGeom>
          <a:noFill/>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Hash code values for different data map to same index in array even after increasing a lot of space in table: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F26F26"/>
                </a:solidFill>
                <a:effectLst/>
                <a:uLnTx/>
                <a:uFillTx/>
                <a:latin typeface="Consolas" panose="020B0609020204030204" pitchFamily="49" charset="0"/>
                <a:ea typeface="+mn-ea"/>
                <a:cs typeface="+mn-cs"/>
              </a:rPr>
              <a:t>poor hash functions</a:t>
            </a: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F26F26"/>
              </a:solidFill>
              <a:effectLst/>
              <a:uLnTx/>
              <a:uFillTx/>
              <a:latin typeface="Consolas" panose="020B0609020204030204" pitchFamily="49"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F26F26"/>
                </a:solidFill>
                <a:effectLst/>
                <a:uLnTx/>
                <a:uFillTx/>
                <a:latin typeface="Consolas" panose="020B0609020204030204" pitchFamily="49" charset="0"/>
                <a:ea typeface="+mn-ea"/>
                <a:cs typeface="+mn-cs"/>
              </a:rPr>
              <a:t>limitations of language</a:t>
            </a:r>
            <a:endParaRPr kumimoji="0" lang="en-US" sz="1800" b="0" i="0" u="none" strike="noStrike" kern="1200" cap="none" spc="0" normalizeH="0" baseline="0" noProof="0" dirty="0">
              <a:ln>
                <a:noFill/>
              </a:ln>
              <a:solidFill>
                <a:srgbClr val="F26F26"/>
              </a:solidFill>
              <a:effectLst/>
              <a:uLnTx/>
              <a:uFillTx/>
              <a:latin typeface="Calibri" panose="020F0502020204030204"/>
              <a:ea typeface="+mn-ea"/>
              <a:cs typeface="+mn-cs"/>
            </a:endParaRPr>
          </a:p>
        </p:txBody>
      </p:sp>
      <p:cxnSp>
        <p:nvCxnSpPr>
          <p:cNvPr id="20" name="Connector: Curved 19">
            <a:extLst>
              <a:ext uri="{FF2B5EF4-FFF2-40B4-BE49-F238E27FC236}">
                <a16:creationId xmlns:a16="http://schemas.microsoft.com/office/drawing/2014/main" id="{F59F1023-E9A0-4F0F-B27C-046451BDDFD3}"/>
              </a:ext>
            </a:extLst>
          </p:cNvPr>
          <p:cNvCxnSpPr>
            <a:cxnSpLocks/>
          </p:cNvCxnSpPr>
          <p:nvPr/>
        </p:nvCxnSpPr>
        <p:spPr>
          <a:xfrm>
            <a:off x="5962650" y="3799149"/>
            <a:ext cx="2790825" cy="211477"/>
          </a:xfrm>
          <a:prstGeom prst="curvedConnector3">
            <a:avLst>
              <a:gd name="adj1" fmla="val 50000"/>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cxnSp>
        <p:nvCxnSpPr>
          <p:cNvPr id="23" name="Connector: Curved 22">
            <a:extLst>
              <a:ext uri="{FF2B5EF4-FFF2-40B4-BE49-F238E27FC236}">
                <a16:creationId xmlns:a16="http://schemas.microsoft.com/office/drawing/2014/main" id="{075F2685-CE43-4C33-BC3B-5410BE9F33D6}"/>
              </a:ext>
            </a:extLst>
          </p:cNvPr>
          <p:cNvCxnSpPr>
            <a:cxnSpLocks/>
          </p:cNvCxnSpPr>
          <p:nvPr/>
        </p:nvCxnSpPr>
        <p:spPr>
          <a:xfrm flipV="1">
            <a:off x="8296275" y="4638313"/>
            <a:ext cx="457200" cy="391086"/>
          </a:xfrm>
          <a:prstGeom prst="curvedConnector3">
            <a:avLst>
              <a:gd name="adj1" fmla="val 50000"/>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3" name="Slide Number Placeholder 2">
            <a:extLst>
              <a:ext uri="{FF2B5EF4-FFF2-40B4-BE49-F238E27FC236}">
                <a16:creationId xmlns:a16="http://schemas.microsoft.com/office/drawing/2014/main" id="{DBA63FCC-9702-44DE-95AE-9F8A16968F1E}"/>
              </a:ext>
            </a:extLst>
          </p:cNvPr>
          <p:cNvSpPr>
            <a:spLocks noGrp="1"/>
          </p:cNvSpPr>
          <p:nvPr>
            <p:ph type="sldNum" sz="quarter" idx="12"/>
          </p:nvPr>
        </p:nvSpPr>
        <p:spPr/>
        <p:txBody>
          <a:bodyPr/>
          <a:lstStyle/>
          <a:p>
            <a:fld id="{017C28E0-2F8B-4999-AEA2-B3AA3AE8994F}" type="slidenum">
              <a:rPr lang="en-US" smtClean="0"/>
              <a:t>34</a:t>
            </a:fld>
            <a:endParaRPr lang="en-US"/>
          </a:p>
        </p:txBody>
      </p:sp>
      <p:grpSp>
        <p:nvGrpSpPr>
          <p:cNvPr id="12" name="Group 11">
            <a:extLst>
              <a:ext uri="{FF2B5EF4-FFF2-40B4-BE49-F238E27FC236}">
                <a16:creationId xmlns:a16="http://schemas.microsoft.com/office/drawing/2014/main" id="{52CDB934-FD22-4597-885E-2550806A57E6}"/>
              </a:ext>
            </a:extLst>
          </p:cNvPr>
          <p:cNvGrpSpPr/>
          <p:nvPr/>
        </p:nvGrpSpPr>
        <p:grpSpPr>
          <a:xfrm>
            <a:off x="11337354" y="6025684"/>
            <a:ext cx="841781" cy="748032"/>
            <a:chOff x="11337354" y="6025684"/>
            <a:chExt cx="841781" cy="748032"/>
          </a:xfrm>
        </p:grpSpPr>
        <p:pic>
          <p:nvPicPr>
            <p:cNvPr id="13" name="Picture 2">
              <a:extLst>
                <a:ext uri="{FF2B5EF4-FFF2-40B4-BE49-F238E27FC236}">
                  <a16:creationId xmlns:a16="http://schemas.microsoft.com/office/drawing/2014/main" id="{E9C0177D-CF62-4339-AA82-CCD2A8F9791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5" name="Picture 14" descr="Logo COP3530">
              <a:extLst>
                <a:ext uri="{FF2B5EF4-FFF2-40B4-BE49-F238E27FC236}">
                  <a16:creationId xmlns:a16="http://schemas.microsoft.com/office/drawing/2014/main" id="{90C7D917-03BB-43EA-9D78-8F472B4B4D6B}"/>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29781431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Crux of the Problem</a:t>
            </a:r>
          </a:p>
        </p:txBody>
      </p:sp>
      <p:sp>
        <p:nvSpPr>
          <p:cNvPr id="4" name="Rectangle 3">
            <a:extLst>
              <a:ext uri="{FF2B5EF4-FFF2-40B4-BE49-F238E27FC236}">
                <a16:creationId xmlns:a16="http://schemas.microsoft.com/office/drawing/2014/main" id="{08990E5C-A296-4D44-B853-EFCE81788BE9}"/>
              </a:ext>
            </a:extLst>
          </p:cNvPr>
          <p:cNvSpPr/>
          <p:nvPr/>
        </p:nvSpPr>
        <p:spPr>
          <a:xfrm>
            <a:off x="1339922" y="1745327"/>
            <a:ext cx="9416978" cy="5924699"/>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Problem</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2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Wastes memory if we have </a:t>
            </a:r>
            <a:r>
              <a:rPr kumimoji="0" lang="en-US" sz="2400" b="0" i="0" u="none" strike="noStrike" kern="1200" cap="none" spc="0" normalizeH="0" baseline="0" noProof="0">
                <a:ln>
                  <a:noFill/>
                </a:ln>
                <a:solidFill>
                  <a:srgbClr val="0081E2"/>
                </a:solidFill>
                <a:effectLst/>
                <a:uLnTx/>
                <a:uFillTx/>
                <a:latin typeface="Gotham Bold" pitchFamily="50" charset="0"/>
                <a:ea typeface="+mn-ea"/>
                <a:cs typeface="+mn-cs"/>
              </a:rPr>
              <a:t>hash tables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that are large </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Has collisions – based on language limitations or poor hash functions</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Solution</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11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allow collisions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use collision resolution strategies</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use small table sizes initially and increase it as per need when performance is affected</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7E6E6">
                  <a:lumMod val="25000"/>
                </a:srgbClr>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3" name="Slide Number Placeholder 2">
            <a:extLst>
              <a:ext uri="{FF2B5EF4-FFF2-40B4-BE49-F238E27FC236}">
                <a16:creationId xmlns:a16="http://schemas.microsoft.com/office/drawing/2014/main" id="{2DA35F36-F2CB-42E4-B691-376CE0D9388E}"/>
              </a:ext>
            </a:extLst>
          </p:cNvPr>
          <p:cNvSpPr>
            <a:spLocks noGrp="1"/>
          </p:cNvSpPr>
          <p:nvPr>
            <p:ph type="sldNum" sz="quarter" idx="12"/>
          </p:nvPr>
        </p:nvSpPr>
        <p:spPr/>
        <p:txBody>
          <a:bodyPr/>
          <a:lstStyle/>
          <a:p>
            <a:fld id="{017C28E0-2F8B-4999-AEA2-B3AA3AE8994F}" type="slidenum">
              <a:rPr lang="en-US" smtClean="0"/>
              <a:t>35</a:t>
            </a:fld>
            <a:endParaRPr lang="en-US"/>
          </a:p>
        </p:txBody>
      </p:sp>
      <p:grpSp>
        <p:nvGrpSpPr>
          <p:cNvPr id="5" name="Group 4">
            <a:extLst>
              <a:ext uri="{FF2B5EF4-FFF2-40B4-BE49-F238E27FC236}">
                <a16:creationId xmlns:a16="http://schemas.microsoft.com/office/drawing/2014/main" id="{2061DD62-B736-44CD-809F-06441B84AD4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88181538-0C4F-413F-B915-AF53046F7A8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32093DF9-5A24-4E4C-9907-181FF87E96E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9881541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Tables</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9477615" cy="2893100"/>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Approach</a:t>
            </a: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Insert the data (</a:t>
            </a:r>
            <a:r>
              <a:rPr kumimoji="0" lang="en-US" sz="2000" b="0" i="0" u="none" strike="noStrike" kern="1200" cap="none" spc="0" normalizeH="0" baseline="0" noProof="0" dirty="0">
                <a:ln>
                  <a:noFill/>
                </a:ln>
                <a:solidFill>
                  <a:srgbClr val="E7E6E6">
                    <a:lumMod val="50000"/>
                  </a:srgbClr>
                </a:solidFill>
                <a:effectLst/>
                <a:uLnTx/>
                <a:uFillTx/>
                <a:latin typeface="Gotham Bold" pitchFamily="50" charset="0"/>
                <a:ea typeface="+mn-ea"/>
                <a:cs typeface="+mn-cs"/>
              </a:rPr>
              <a:t>D</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 at the index in the table and if there is some other data at the index which is not </a:t>
            </a:r>
            <a:r>
              <a:rPr kumimoji="0" lang="en-US" sz="2000" b="0" i="0" u="none" strike="noStrike" kern="1200" cap="none" spc="0" normalizeH="0" baseline="0" noProof="0" dirty="0">
                <a:ln>
                  <a:noFill/>
                </a:ln>
                <a:solidFill>
                  <a:srgbClr val="E7E6E6">
                    <a:lumMod val="50000"/>
                  </a:srgbClr>
                </a:solidFill>
                <a:effectLst/>
                <a:uLnTx/>
                <a:uFillTx/>
                <a:latin typeface="Gotham Bold" pitchFamily="50" charset="0"/>
                <a:ea typeface="+mn-ea"/>
                <a:cs typeface="+mn-cs"/>
              </a:rPr>
              <a:t>D</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a:t>
            </a:r>
            <a:r>
              <a:rPr kumimoji="0" lang="en-US" sz="2000" b="0" i="0" u="none" strike="noStrike" kern="1200" cap="none" spc="0" normalizeH="0" baseline="0" noProof="0" dirty="0">
                <a:ln>
                  <a:noFill/>
                </a:ln>
                <a:solidFill>
                  <a:srgbClr val="E7E6E6">
                    <a:lumMod val="50000"/>
                  </a:srgbClr>
                </a:solidFill>
                <a:effectLst/>
                <a:uLnTx/>
                <a:uFillTx/>
                <a:latin typeface="Gotham Bold" pitchFamily="50" charset="0"/>
                <a:ea typeface="+mn-ea"/>
                <a:cs typeface="+mn-cs"/>
              </a:rPr>
              <a:t>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then there is a collision and use a collision resolution mechanism</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662813" y="2831334"/>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651851" y="2831334"/>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135060C9-5760-4853-8203-6501C61852AD}"/>
              </a:ext>
            </a:extLst>
          </p:cNvPr>
          <p:cNvSpPr>
            <a:spLocks noGrp="1"/>
          </p:cNvSpPr>
          <p:nvPr>
            <p:ph type="sldNum" sz="quarter" idx="12"/>
          </p:nvPr>
        </p:nvSpPr>
        <p:spPr/>
        <p:txBody>
          <a:bodyPr/>
          <a:lstStyle/>
          <a:p>
            <a:fld id="{017C28E0-2F8B-4999-AEA2-B3AA3AE8994F}" type="slidenum">
              <a:rPr lang="en-US" smtClean="0"/>
              <a:t>36</a:t>
            </a:fld>
            <a:endParaRPr lang="en-US"/>
          </a:p>
        </p:txBody>
      </p:sp>
      <p:grpSp>
        <p:nvGrpSpPr>
          <p:cNvPr id="7" name="Group 6">
            <a:extLst>
              <a:ext uri="{FF2B5EF4-FFF2-40B4-BE49-F238E27FC236}">
                <a16:creationId xmlns:a16="http://schemas.microsoft.com/office/drawing/2014/main" id="{650C7085-280A-4D6D-BF88-42D944D3C040}"/>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5344E607-4101-4342-A959-BD5823E79C9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4FED2F92-61F8-41F3-979A-01E6999FEA8E}"/>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27469141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Function</a:t>
            </a:r>
          </a:p>
        </p:txBody>
      </p:sp>
      <p:sp>
        <p:nvSpPr>
          <p:cNvPr id="5" name="Rectangle 4">
            <a:extLst>
              <a:ext uri="{FF2B5EF4-FFF2-40B4-BE49-F238E27FC236}">
                <a16:creationId xmlns:a16="http://schemas.microsoft.com/office/drawing/2014/main" id="{F5D74CA9-25BD-483A-BA6F-28DE7F4A52BD}"/>
              </a:ext>
            </a:extLst>
          </p:cNvPr>
          <p:cNvSpPr/>
          <p:nvPr/>
        </p:nvSpPr>
        <p:spPr>
          <a:xfrm>
            <a:off x="1339922" y="1745327"/>
            <a:ext cx="9416978" cy="1200329"/>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 function that converts a data object to a hash code.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Properties</a:t>
            </a: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6" name="Rectangle 5">
            <a:extLst>
              <a:ext uri="{FF2B5EF4-FFF2-40B4-BE49-F238E27FC236}">
                <a16:creationId xmlns:a16="http://schemas.microsoft.com/office/drawing/2014/main" id="{827EBFB9-F1CE-478B-BF60-2D7631A83442}"/>
              </a:ext>
            </a:extLst>
          </p:cNvPr>
          <p:cNvSpPr/>
          <p:nvPr/>
        </p:nvSpPr>
        <p:spPr>
          <a:xfrm>
            <a:off x="1435100" y="2865001"/>
            <a:ext cx="10515600" cy="344709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Input: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Object x</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Output: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An integer representation of x </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B0F0"/>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If x is equal to y</a:t>
            </a:r>
            <a:r>
              <a:rPr kumimoji="0" lang="en-US" sz="2000" b="0" i="0" u="none" strike="noStrike" kern="1200" cap="none" spc="0" normalizeH="0" baseline="0" noProof="0" dirty="0">
                <a:ln>
                  <a:noFill/>
                </a:ln>
                <a:solidFill>
                  <a:srgbClr val="00B0F0"/>
                </a:solidFill>
                <a:effectLst/>
                <a:uLnTx/>
                <a:uFillTx/>
                <a:latin typeface="Gotham Bold" pitchFamily="50" charset="0"/>
                <a:ea typeface="+mn-ea"/>
                <a:cs typeface="+mn-cs"/>
              </a:rPr>
              <a:t>,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H(x) = H(y)</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B0F0"/>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If x is not equal to y</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 it would be great if H(x) is not equal to H(y</a:t>
            </a:r>
            <a:r>
              <a:rPr kumimoji="0" lang="en-US" sz="2000" b="0" i="0" u="none" strike="noStrike" kern="1200" cap="none" spc="0" normalizeH="0" baseline="0" noProof="0" dirty="0">
                <a:ln>
                  <a:noFill/>
                </a:ln>
                <a:solidFill>
                  <a:srgbClr val="00B0F0"/>
                </a:solidFill>
                <a:effectLst/>
                <a:uLnTx/>
                <a:uFillTx/>
                <a:latin typeface="Gotham Bold" pitchFamily="50" charset="0"/>
                <a:ea typeface="+mn-ea"/>
                <a:cs typeface="+mn-cs"/>
              </a:rPr>
              <a:t>)</a:t>
            </a:r>
          </a:p>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B0F0"/>
              </a:solidFill>
              <a:effectLst/>
              <a:uLnTx/>
              <a:uFillTx/>
              <a:latin typeface="Gotham Bold" pitchFamily="50" charset="0"/>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3" name="Slide Number Placeholder 2">
            <a:extLst>
              <a:ext uri="{FF2B5EF4-FFF2-40B4-BE49-F238E27FC236}">
                <a16:creationId xmlns:a16="http://schemas.microsoft.com/office/drawing/2014/main" id="{FAED9903-C0F1-47D0-96AA-CAB6F1CCE1DD}"/>
              </a:ext>
            </a:extLst>
          </p:cNvPr>
          <p:cNvSpPr>
            <a:spLocks noGrp="1"/>
          </p:cNvSpPr>
          <p:nvPr>
            <p:ph type="sldNum" sz="quarter" idx="12"/>
          </p:nvPr>
        </p:nvSpPr>
        <p:spPr/>
        <p:txBody>
          <a:bodyPr/>
          <a:lstStyle/>
          <a:p>
            <a:fld id="{017C28E0-2F8B-4999-AEA2-B3AA3AE8994F}" type="slidenum">
              <a:rPr lang="en-US" smtClean="0"/>
              <a:t>37</a:t>
            </a:fld>
            <a:endParaRPr lang="en-US"/>
          </a:p>
        </p:txBody>
      </p:sp>
      <p:grpSp>
        <p:nvGrpSpPr>
          <p:cNvPr id="7" name="Group 6">
            <a:extLst>
              <a:ext uri="{FF2B5EF4-FFF2-40B4-BE49-F238E27FC236}">
                <a16:creationId xmlns:a16="http://schemas.microsoft.com/office/drawing/2014/main" id="{F2E9101F-FDD0-4654-B44F-2AA5E0BF52C2}"/>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61241ECE-2205-4897-9B63-F322BEEC1CB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E2548B8C-2306-4BCB-BE68-A184ECB5CEC2}"/>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8887273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Function Examples</a:t>
            </a:r>
          </a:p>
        </p:txBody>
      </p:sp>
      <p:sp>
        <p:nvSpPr>
          <p:cNvPr id="5" name="Rectangle 4">
            <a:extLst>
              <a:ext uri="{FF2B5EF4-FFF2-40B4-BE49-F238E27FC236}">
                <a16:creationId xmlns:a16="http://schemas.microsoft.com/office/drawing/2014/main" id="{F5D74CA9-25BD-483A-BA6F-28DE7F4A52BD}"/>
              </a:ext>
            </a:extLst>
          </p:cNvPr>
          <p:cNvSpPr/>
          <p:nvPr/>
        </p:nvSpPr>
        <p:spPr>
          <a:xfrm>
            <a:off x="1339922" y="1745327"/>
            <a:ext cx="10090078" cy="1138773"/>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 function,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 )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that converts a data object, </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to a hash code.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7" name="TextBox 6">
            <a:extLst>
              <a:ext uri="{FF2B5EF4-FFF2-40B4-BE49-F238E27FC236}">
                <a16:creationId xmlns:a16="http://schemas.microsoft.com/office/drawing/2014/main" id="{718C77B1-56BB-4C17-BE4D-4360B3FA47CF}"/>
              </a:ext>
            </a:extLst>
          </p:cNvPr>
          <p:cNvSpPr txBox="1"/>
          <p:nvPr/>
        </p:nvSpPr>
        <p:spPr>
          <a:xfrm>
            <a:off x="1762161" y="2487990"/>
            <a:ext cx="8248650" cy="3416320"/>
          </a:xfrm>
          <a:prstGeom prst="rect">
            <a:avLst/>
          </a:prstGeom>
          <a:noFill/>
        </p:spPr>
        <p:txBody>
          <a:bodyPr wrap="square">
            <a:spAutoFit/>
          </a:bodyPr>
          <a:lstStyle/>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0</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Sum of all ASCII values</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Powers of 31 with ASCII</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Random Number</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Current Time</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p:txBody>
      </p:sp>
      <p:sp>
        <p:nvSpPr>
          <p:cNvPr id="3" name="Slide Number Placeholder 2">
            <a:extLst>
              <a:ext uri="{FF2B5EF4-FFF2-40B4-BE49-F238E27FC236}">
                <a16:creationId xmlns:a16="http://schemas.microsoft.com/office/drawing/2014/main" id="{B10C9671-9702-41FE-AACB-F17CB85ABBEE}"/>
              </a:ext>
            </a:extLst>
          </p:cNvPr>
          <p:cNvSpPr>
            <a:spLocks noGrp="1"/>
          </p:cNvSpPr>
          <p:nvPr>
            <p:ph type="sldNum" sz="quarter" idx="12"/>
          </p:nvPr>
        </p:nvSpPr>
        <p:spPr/>
        <p:txBody>
          <a:bodyPr/>
          <a:lstStyle/>
          <a:p>
            <a:fld id="{017C28E0-2F8B-4999-AEA2-B3AA3AE8994F}" type="slidenum">
              <a:rPr lang="en-US" smtClean="0"/>
              <a:t>38</a:t>
            </a:fld>
            <a:endParaRPr lang="en-US"/>
          </a:p>
        </p:txBody>
      </p:sp>
      <p:grpSp>
        <p:nvGrpSpPr>
          <p:cNvPr id="6" name="Group 5">
            <a:extLst>
              <a:ext uri="{FF2B5EF4-FFF2-40B4-BE49-F238E27FC236}">
                <a16:creationId xmlns:a16="http://schemas.microsoft.com/office/drawing/2014/main" id="{44D5AF15-26C4-4C77-8A1E-4D7B23EA54A2}"/>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6CA17926-9746-4674-A3CC-2774FBE43C00}"/>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970FB84D-1889-4D31-A668-6949AA22488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601538927"/>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Function Examples</a:t>
            </a:r>
          </a:p>
        </p:txBody>
      </p:sp>
      <p:sp>
        <p:nvSpPr>
          <p:cNvPr id="5" name="Rectangle 4">
            <a:extLst>
              <a:ext uri="{FF2B5EF4-FFF2-40B4-BE49-F238E27FC236}">
                <a16:creationId xmlns:a16="http://schemas.microsoft.com/office/drawing/2014/main" id="{F5D74CA9-25BD-483A-BA6F-28DE7F4A52BD}"/>
              </a:ext>
            </a:extLst>
          </p:cNvPr>
          <p:cNvSpPr/>
          <p:nvPr/>
        </p:nvSpPr>
        <p:spPr>
          <a:xfrm>
            <a:off x="1339922" y="1745327"/>
            <a:ext cx="10090078" cy="1138773"/>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 function,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 )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that converts a data object, </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to a hash code.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7" name="TextBox 6">
            <a:extLst>
              <a:ext uri="{FF2B5EF4-FFF2-40B4-BE49-F238E27FC236}">
                <a16:creationId xmlns:a16="http://schemas.microsoft.com/office/drawing/2014/main" id="{718C77B1-56BB-4C17-BE4D-4360B3FA47CF}"/>
              </a:ext>
            </a:extLst>
          </p:cNvPr>
          <p:cNvSpPr txBox="1"/>
          <p:nvPr/>
        </p:nvSpPr>
        <p:spPr>
          <a:xfrm>
            <a:off x="1762161" y="2487990"/>
            <a:ext cx="9410664" cy="3785652"/>
          </a:xfrm>
          <a:prstGeom prst="rect">
            <a:avLst/>
          </a:prstGeom>
          <a:noFill/>
        </p:spPr>
        <p:txBody>
          <a:bodyPr wrap="square">
            <a:spAutoFit/>
          </a:bodyPr>
          <a:lstStyle/>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E7E6E6">
                    <a:lumMod val="50000"/>
                  </a:srgbClr>
                </a:solidFill>
                <a:effectLst/>
                <a:uLnTx/>
                <a:uFillTx/>
                <a:latin typeface="Gotham Bold" pitchFamily="50" charset="0"/>
                <a:ea typeface="+mn-ea"/>
                <a:cs typeface="+mn-cs"/>
              </a:rPr>
              <a:t>Poor</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 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0</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FFC000">
                    <a:lumMod val="75000"/>
                  </a:srgbClr>
                </a:solidFill>
                <a:effectLst/>
                <a:uLnTx/>
                <a:uFillTx/>
                <a:latin typeface="Gotham Bold" pitchFamily="50" charset="0"/>
                <a:ea typeface="+mn-ea"/>
                <a:cs typeface="+mn-cs"/>
              </a:rPr>
              <a:t>Ok</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 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Sum of all ASCII values</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70AD47">
                    <a:lumMod val="60000"/>
                    <a:lumOff val="40000"/>
                  </a:srgbClr>
                </a:solidFill>
                <a:effectLst/>
                <a:uLnTx/>
                <a:uFillTx/>
                <a:latin typeface="Gotham Bold" pitchFamily="50" charset="0"/>
                <a:ea typeface="+mn-ea"/>
                <a:cs typeface="+mn-cs"/>
              </a:rPr>
              <a:t>Good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 H(</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Powers of 31 with ASCII</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600000"/>
                </a:solidFill>
                <a:effectLst/>
                <a:uLnTx/>
                <a:uFillTx/>
                <a:latin typeface="Gotham Bold" pitchFamily="50" charset="0"/>
                <a:ea typeface="+mn-ea"/>
                <a:cs typeface="+mn-cs"/>
              </a:rPr>
              <a:t>Invalid - </a:t>
            </a:r>
            <a:r>
              <a:rPr kumimoji="0" lang="en-US" sz="2400" b="0" i="0" u="none" strike="sngStrike" kern="1200" cap="none" spc="0" normalizeH="0" baseline="0" noProof="0" dirty="0">
                <a:ln>
                  <a:noFill/>
                </a:ln>
                <a:solidFill>
                  <a:srgbClr val="E7E6E6">
                    <a:lumMod val="50000"/>
                  </a:srgbClr>
                </a:solidFill>
                <a:effectLst/>
                <a:uLnTx/>
                <a:uFillTx/>
                <a:latin typeface="Gotham Bold" pitchFamily="50" charset="0"/>
                <a:ea typeface="+mn-ea"/>
                <a:cs typeface="+mn-cs"/>
              </a:rPr>
              <a:t>H(x): { return Random Number;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2400" b="0" i="0" u="none" strike="noStrike" kern="1200" cap="none" spc="0" normalizeH="0" baseline="0" noProof="0" dirty="0">
                <a:ln>
                  <a:noFill/>
                </a:ln>
                <a:solidFill>
                  <a:srgbClr val="600000"/>
                </a:solidFill>
                <a:effectLst/>
                <a:uLnTx/>
                <a:uFillTx/>
                <a:latin typeface="Gotham Bold" pitchFamily="50" charset="0"/>
                <a:ea typeface="+mn-ea"/>
                <a:cs typeface="+mn-cs"/>
              </a:rPr>
              <a:t>Invalid - </a:t>
            </a:r>
            <a:r>
              <a:rPr kumimoji="0" lang="en-US" sz="2400" b="0" i="0" u="none" strike="sngStrike" kern="1200" cap="none" spc="0" normalizeH="0" baseline="0" noProof="0" dirty="0">
                <a:ln>
                  <a:noFill/>
                </a:ln>
                <a:solidFill>
                  <a:srgbClr val="E7E6E6">
                    <a:lumMod val="50000"/>
                  </a:srgbClr>
                </a:solidFill>
                <a:effectLst/>
                <a:uLnTx/>
                <a:uFillTx/>
                <a:latin typeface="Gotham Bold" pitchFamily="50" charset="0"/>
                <a:ea typeface="+mn-ea"/>
                <a:cs typeface="+mn-cs"/>
              </a:rPr>
              <a:t>H(x): { return Current Time; }</a:t>
            </a:r>
          </a:p>
          <a:p>
            <a:pPr marL="457200" marR="0" lvl="1"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sngStrike" kern="1200" cap="none" spc="0" normalizeH="0" baseline="0" noProof="0" dirty="0">
              <a:ln>
                <a:noFill/>
              </a:ln>
              <a:solidFill>
                <a:srgbClr val="E7E6E6">
                  <a:lumMod val="50000"/>
                </a:srgbClr>
              </a:solidFill>
              <a:effectLst/>
              <a:uLnTx/>
              <a:uFillTx/>
              <a:latin typeface="Gotham Bold" pitchFamily="50" charset="0"/>
              <a:ea typeface="+mn-ea"/>
              <a:cs typeface="+mn-cs"/>
            </a:endParaRPr>
          </a:p>
        </p:txBody>
      </p:sp>
      <p:sp>
        <p:nvSpPr>
          <p:cNvPr id="3" name="Slide Number Placeholder 2">
            <a:extLst>
              <a:ext uri="{FF2B5EF4-FFF2-40B4-BE49-F238E27FC236}">
                <a16:creationId xmlns:a16="http://schemas.microsoft.com/office/drawing/2014/main" id="{7D911F35-BA90-4F77-AAE9-06106E9BB903}"/>
              </a:ext>
            </a:extLst>
          </p:cNvPr>
          <p:cNvSpPr>
            <a:spLocks noGrp="1"/>
          </p:cNvSpPr>
          <p:nvPr>
            <p:ph type="sldNum" sz="quarter" idx="12"/>
          </p:nvPr>
        </p:nvSpPr>
        <p:spPr/>
        <p:txBody>
          <a:bodyPr/>
          <a:lstStyle/>
          <a:p>
            <a:fld id="{017C28E0-2F8B-4999-AEA2-B3AA3AE8994F}" type="slidenum">
              <a:rPr lang="en-US" smtClean="0"/>
              <a:t>39</a:t>
            </a:fld>
            <a:endParaRPr lang="en-US"/>
          </a:p>
        </p:txBody>
      </p:sp>
      <p:grpSp>
        <p:nvGrpSpPr>
          <p:cNvPr id="6" name="Group 5">
            <a:extLst>
              <a:ext uri="{FF2B5EF4-FFF2-40B4-BE49-F238E27FC236}">
                <a16:creationId xmlns:a16="http://schemas.microsoft.com/office/drawing/2014/main" id="{D7523815-27F2-4352-8FED-71367EAB186D}"/>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AA0469F1-B502-433B-AB01-19703F86391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69D5D4D4-DA5D-45FD-8969-942B32EE459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9823665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936245"/>
            <a:ext cx="10144364" cy="2277547"/>
          </a:xfrm>
          <a:prstGeom prst="rect">
            <a:avLst/>
          </a:prstGeom>
        </p:spPr>
        <p:txBody>
          <a:bodyPr wrap="square">
            <a:spAutoFit/>
          </a:bodyPr>
          <a:lstStyle/>
          <a:p>
            <a:r>
              <a:rPr lang="en-US" sz="2000" dirty="0">
                <a:solidFill>
                  <a:srgbClr val="EB6E19"/>
                </a:solidFill>
                <a:latin typeface="Consolas" panose="020B0609020204030204" pitchFamily="49" charset="0"/>
              </a:rPr>
              <a:t>A set is a collection that contains no duplicate elements</a:t>
            </a:r>
          </a:p>
          <a:p>
            <a:endParaRPr lang="en-US" sz="2000" dirty="0">
              <a:solidFill>
                <a:srgbClr val="EB6E19"/>
              </a:solidFill>
              <a:latin typeface="Consolas" panose="020B0609020204030204" pitchFamily="49" charset="0"/>
            </a:endParaRPr>
          </a:p>
          <a:p>
            <a:r>
              <a:rPr lang="en-US" sz="2000" dirty="0">
                <a:solidFill>
                  <a:srgbClr val="EB6E19"/>
                </a:solidFill>
                <a:latin typeface="Consolas" panose="020B0609020204030204" pitchFamily="49" charset="0"/>
              </a:rPr>
              <a:t>Set objects</a:t>
            </a:r>
          </a:p>
          <a:p>
            <a:r>
              <a:rPr lang="en-US" sz="1000" dirty="0">
                <a:solidFill>
                  <a:srgbClr val="EB6E19"/>
                </a:solidFill>
                <a:latin typeface="Consolas" panose="020B0609020204030204" pitchFamily="49" charset="0"/>
              </a:rPr>
              <a:t> </a:t>
            </a:r>
          </a:p>
          <a:p>
            <a:pPr marL="742950" lvl="1" indent="-285750">
              <a:buFont typeface="Wingdings" panose="05000000000000000000" pitchFamily="2" charset="2"/>
              <a:buChar char="§"/>
            </a:pPr>
            <a:r>
              <a:rPr lang="en-US" dirty="0">
                <a:solidFill>
                  <a:srgbClr val="0081E2"/>
                </a:solidFill>
                <a:latin typeface="Consolas" panose="020B0609020204030204" pitchFamily="49" charset="0"/>
              </a:rPr>
              <a:t>are not indexed</a:t>
            </a:r>
          </a:p>
          <a:p>
            <a:pPr marL="742950" lvl="1" indent="-285750">
              <a:buFont typeface="Wingdings" panose="05000000000000000000" pitchFamily="2" charset="2"/>
              <a:buChar char="§"/>
            </a:pPr>
            <a:r>
              <a:rPr lang="en-US" dirty="0">
                <a:solidFill>
                  <a:srgbClr val="0081E2"/>
                </a:solidFill>
                <a:latin typeface="Consolas" panose="020B0609020204030204" pitchFamily="49" charset="0"/>
              </a:rPr>
              <a:t>do not reveal the order of insertion of items</a:t>
            </a:r>
          </a:p>
          <a:p>
            <a:pPr marL="742950" lvl="1" indent="-285750">
              <a:buFont typeface="Wingdings" panose="05000000000000000000" pitchFamily="2" charset="2"/>
              <a:buChar char="§"/>
            </a:pPr>
            <a:r>
              <a:rPr lang="en-US" dirty="0">
                <a:solidFill>
                  <a:srgbClr val="0081E2"/>
                </a:solidFill>
                <a:latin typeface="Consolas" panose="020B0609020204030204" pitchFamily="49" charset="0"/>
              </a:rPr>
              <a:t>do enable efficient search and retrieval of information</a:t>
            </a:r>
          </a:p>
          <a:p>
            <a:pPr marL="742950" lvl="1" indent="-285750">
              <a:buFont typeface="Wingdings" panose="05000000000000000000" pitchFamily="2" charset="2"/>
              <a:buChar char="§"/>
            </a:pPr>
            <a:r>
              <a:rPr lang="en-US" dirty="0">
                <a:solidFill>
                  <a:srgbClr val="0081E2"/>
                </a:solidFill>
                <a:latin typeface="Consolas" panose="020B0609020204030204" pitchFamily="49" charset="0"/>
              </a:rPr>
              <a:t>do allow removal of elements without moving other elements around</a:t>
            </a:r>
          </a:p>
        </p:txBody>
      </p:sp>
      <p:grpSp>
        <p:nvGrpSpPr>
          <p:cNvPr id="24" name="Group 23">
            <a:extLst>
              <a:ext uri="{FF2B5EF4-FFF2-40B4-BE49-F238E27FC236}">
                <a16:creationId xmlns:a16="http://schemas.microsoft.com/office/drawing/2014/main" id="{57961C08-6BB8-4066-BEEF-EB93A92EA2C2}"/>
              </a:ext>
            </a:extLst>
          </p:cNvPr>
          <p:cNvGrpSpPr/>
          <p:nvPr/>
        </p:nvGrpSpPr>
        <p:grpSpPr>
          <a:xfrm>
            <a:off x="2521335" y="4886435"/>
            <a:ext cx="7149330" cy="1491349"/>
            <a:chOff x="1874090" y="4886435"/>
            <a:chExt cx="7149330" cy="1491349"/>
          </a:xfrm>
        </p:grpSpPr>
        <p:sp>
          <p:nvSpPr>
            <p:cNvPr id="23" name="TextBox 22">
              <a:extLst>
                <a:ext uri="{FF2B5EF4-FFF2-40B4-BE49-F238E27FC236}">
                  <a16:creationId xmlns:a16="http://schemas.microsoft.com/office/drawing/2014/main" id="{44F148AB-1BEE-44EE-B235-012B1F824DCB}"/>
                </a:ext>
              </a:extLst>
            </p:cNvPr>
            <p:cNvSpPr txBox="1"/>
            <p:nvPr/>
          </p:nvSpPr>
          <p:spPr>
            <a:xfrm>
              <a:off x="1874090" y="4886435"/>
              <a:ext cx="7149330" cy="1477328"/>
            </a:xfrm>
            <a:prstGeom prst="rect">
              <a:avLst/>
            </a:prstGeom>
            <a:noFill/>
            <a:ln>
              <a:solidFill>
                <a:schemeClr val="bg2">
                  <a:lumMod val="25000"/>
                </a:schemeClr>
              </a:solidFill>
            </a:ln>
          </p:spPr>
          <p:txBody>
            <a:bodyPr wrap="square" rtlCol="0">
              <a:spAutoFit/>
            </a:bodyPr>
            <a:lstStyle/>
            <a:p>
              <a:endParaRPr lang="en-US" dirty="0"/>
            </a:p>
            <a:p>
              <a:endParaRPr lang="en-US" dirty="0"/>
            </a:p>
            <a:p>
              <a:endParaRPr lang="en-US" dirty="0"/>
            </a:p>
            <a:p>
              <a:endParaRPr lang="en-US" dirty="0"/>
            </a:p>
            <a:p>
              <a:endParaRPr lang="en-US" dirty="0"/>
            </a:p>
          </p:txBody>
        </p:sp>
        <p:pic>
          <p:nvPicPr>
            <p:cNvPr id="6" name="Graphic 5" descr="Lemon">
              <a:extLst>
                <a:ext uri="{FF2B5EF4-FFF2-40B4-BE49-F238E27FC236}">
                  <a16:creationId xmlns:a16="http://schemas.microsoft.com/office/drawing/2014/main" id="{003D878E-82F3-4984-BF82-21C35ADDEE4A}"/>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8" name="Graphic 7" descr="Banana">
              <a:extLst>
                <a:ext uri="{FF2B5EF4-FFF2-40B4-BE49-F238E27FC236}">
                  <a16:creationId xmlns:a16="http://schemas.microsoft.com/office/drawing/2014/main" id="{38BF297D-5C97-46A7-8FF9-356509F65D09}"/>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861284" y="5378358"/>
              <a:ext cx="914400" cy="914400"/>
            </a:xfrm>
            <a:prstGeom prst="rect">
              <a:avLst/>
            </a:prstGeom>
          </p:spPr>
        </p:pic>
        <p:pic>
          <p:nvPicPr>
            <p:cNvPr id="10" name="Graphic 9" descr="Apple">
              <a:extLst>
                <a:ext uri="{FF2B5EF4-FFF2-40B4-BE49-F238E27FC236}">
                  <a16:creationId xmlns:a16="http://schemas.microsoft.com/office/drawing/2014/main" id="{9231C48D-CC29-43A5-B964-46730B4C116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6013826" y="5378358"/>
              <a:ext cx="914400" cy="914400"/>
            </a:xfrm>
            <a:prstGeom prst="rect">
              <a:avLst/>
            </a:prstGeom>
          </p:spPr>
        </p:pic>
        <p:pic>
          <p:nvPicPr>
            <p:cNvPr id="12" name="Graphic 11" descr="Avocado">
              <a:extLst>
                <a:ext uri="{FF2B5EF4-FFF2-40B4-BE49-F238E27FC236}">
                  <a16:creationId xmlns:a16="http://schemas.microsoft.com/office/drawing/2014/main" id="{475E1648-A94E-43C6-96D8-7AB8D187CE88}"/>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937555" y="5167899"/>
              <a:ext cx="914400" cy="914400"/>
            </a:xfrm>
            <a:prstGeom prst="rect">
              <a:avLst/>
            </a:prstGeom>
          </p:spPr>
        </p:pic>
        <p:pic>
          <p:nvPicPr>
            <p:cNvPr id="14" name="Graphic 13" descr="Peach">
              <a:extLst>
                <a:ext uri="{FF2B5EF4-FFF2-40B4-BE49-F238E27FC236}">
                  <a16:creationId xmlns:a16="http://schemas.microsoft.com/office/drawing/2014/main" id="{55CDE6C8-94C6-4820-9D9E-0DB85238C223}"/>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5220708" y="5040253"/>
              <a:ext cx="914400" cy="914400"/>
            </a:xfrm>
            <a:prstGeom prst="rect">
              <a:avLst/>
            </a:prstGeom>
          </p:spPr>
        </p:pic>
        <p:pic>
          <p:nvPicPr>
            <p:cNvPr id="16" name="Graphic 15" descr="Pineapple">
              <a:extLst>
                <a:ext uri="{FF2B5EF4-FFF2-40B4-BE49-F238E27FC236}">
                  <a16:creationId xmlns:a16="http://schemas.microsoft.com/office/drawing/2014/main" id="{755877D7-A07D-45C6-BFF8-6F186437DED3}"/>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4454924" y="5353184"/>
              <a:ext cx="914400" cy="914400"/>
            </a:xfrm>
            <a:prstGeom prst="rect">
              <a:avLst/>
            </a:prstGeom>
          </p:spPr>
        </p:pic>
        <p:pic>
          <p:nvPicPr>
            <p:cNvPr id="18" name="Graphic 17" descr="Strawberry">
              <a:extLst>
                <a:ext uri="{FF2B5EF4-FFF2-40B4-BE49-F238E27FC236}">
                  <a16:creationId xmlns:a16="http://schemas.microsoft.com/office/drawing/2014/main" id="{7E44C2AE-EE1C-48B6-A116-8AB7760DDF8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2953370" y="5463384"/>
              <a:ext cx="914400" cy="914400"/>
            </a:xfrm>
            <a:prstGeom prst="rect">
              <a:avLst/>
            </a:prstGeom>
          </p:spPr>
        </p:pic>
        <p:pic>
          <p:nvPicPr>
            <p:cNvPr id="20" name="Graphic 19" descr="Grapes">
              <a:extLst>
                <a:ext uri="{FF2B5EF4-FFF2-40B4-BE49-F238E27FC236}">
                  <a16:creationId xmlns:a16="http://schemas.microsoft.com/office/drawing/2014/main" id="{ED5A485D-A5CF-423F-A4BE-AC7FB983674F}"/>
                </a:ext>
              </a:extLst>
            </p:cNvPr>
            <p:cNvPicPr>
              <a:picLocks noChangeAspect="1"/>
            </p:cNvPicPr>
            <p:nvPr/>
          </p:nvPicPr>
          <p:blipFill>
            <a:blip r:embed="rId17">
              <a:extLst>
                <a:ext uri="{28A0092B-C50C-407E-A947-70E740481C1C}">
                  <a14:useLocalDpi xmlns:a14="http://schemas.microsoft.com/office/drawing/2010/main" val="0"/>
                </a:ext>
                <a:ext uri="{96DAC541-7B7A-43D3-8B79-37D633B846F1}">
                  <asvg:svgBlip xmlns:asvg="http://schemas.microsoft.com/office/drawing/2016/SVG/main" r:embed="rId18"/>
                </a:ext>
              </a:extLst>
            </a:blip>
            <a:stretch>
              <a:fillRect/>
            </a:stretch>
          </p:blipFill>
          <p:spPr>
            <a:xfrm>
              <a:off x="3686477" y="5013645"/>
              <a:ext cx="914400" cy="914400"/>
            </a:xfrm>
            <a:prstGeom prst="rect">
              <a:avLst/>
            </a:prstGeom>
          </p:spPr>
        </p:pic>
      </p:grpSp>
      <p:sp>
        <p:nvSpPr>
          <p:cNvPr id="3" name="Slide Number Placeholder 2">
            <a:extLst>
              <a:ext uri="{FF2B5EF4-FFF2-40B4-BE49-F238E27FC236}">
                <a16:creationId xmlns:a16="http://schemas.microsoft.com/office/drawing/2014/main" id="{2EC491CE-F517-4244-89D1-FAAF4E3B1116}"/>
              </a:ext>
            </a:extLst>
          </p:cNvPr>
          <p:cNvSpPr>
            <a:spLocks noGrp="1"/>
          </p:cNvSpPr>
          <p:nvPr>
            <p:ph type="sldNum" sz="quarter" idx="12"/>
          </p:nvPr>
        </p:nvSpPr>
        <p:spPr/>
        <p:txBody>
          <a:bodyPr/>
          <a:lstStyle/>
          <a:p>
            <a:fld id="{017C28E0-2F8B-4999-AEA2-B3AA3AE8994F}" type="slidenum">
              <a:rPr lang="en-US" smtClean="0"/>
              <a:t>4</a:t>
            </a:fld>
            <a:endParaRPr lang="en-US"/>
          </a:p>
        </p:txBody>
      </p:sp>
      <p:grpSp>
        <p:nvGrpSpPr>
          <p:cNvPr id="15" name="Group 14">
            <a:extLst>
              <a:ext uri="{FF2B5EF4-FFF2-40B4-BE49-F238E27FC236}">
                <a16:creationId xmlns:a16="http://schemas.microsoft.com/office/drawing/2014/main" id="{12FE5F37-2FAE-49EF-BBB2-64E1DE0090A1}"/>
              </a:ext>
            </a:extLst>
          </p:cNvPr>
          <p:cNvGrpSpPr/>
          <p:nvPr/>
        </p:nvGrpSpPr>
        <p:grpSpPr>
          <a:xfrm>
            <a:off x="11337354" y="6025684"/>
            <a:ext cx="841781" cy="748032"/>
            <a:chOff x="11337354" y="6025684"/>
            <a:chExt cx="841781" cy="748032"/>
          </a:xfrm>
        </p:grpSpPr>
        <p:pic>
          <p:nvPicPr>
            <p:cNvPr id="17" name="Picture 2">
              <a:extLst>
                <a:ext uri="{FF2B5EF4-FFF2-40B4-BE49-F238E27FC236}">
                  <a16:creationId xmlns:a16="http://schemas.microsoft.com/office/drawing/2014/main" id="{696F6472-B018-44E0-9182-D3F785B3375C}"/>
                </a:ext>
              </a:extLst>
            </p:cNvPr>
            <p:cNvPicPr>
              <a:picLocks noChangeAspect="1" noChangeArrowheads="1"/>
            </p:cNvPicPr>
            <p:nvPr/>
          </p:nvPicPr>
          <p:blipFill>
            <a:blip r:embed="rId19">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9" name="Picture 18" descr="Logo COP3530">
              <a:extLst>
                <a:ext uri="{FF2B5EF4-FFF2-40B4-BE49-F238E27FC236}">
                  <a16:creationId xmlns:a16="http://schemas.microsoft.com/office/drawing/2014/main" id="{925B4576-F48F-44C9-BC04-12D020AB534C}"/>
                </a:ext>
              </a:extLst>
            </p:cNvPr>
            <p:cNvPicPr>
              <a:picLocks noChangeAspect="1"/>
            </p:cNvPicPr>
            <p:nvPr/>
          </p:nvPicPr>
          <p:blipFill rotWithShape="1">
            <a:blip r:embed="rId20"/>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9002532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Function Examples</a:t>
            </a:r>
          </a:p>
        </p:txBody>
      </p:sp>
      <p:sp>
        <p:nvSpPr>
          <p:cNvPr id="5" name="Rectangle 4">
            <a:extLst>
              <a:ext uri="{FF2B5EF4-FFF2-40B4-BE49-F238E27FC236}">
                <a16:creationId xmlns:a16="http://schemas.microsoft.com/office/drawing/2014/main" id="{F5D74CA9-25BD-483A-BA6F-28DE7F4A52BD}"/>
              </a:ext>
            </a:extLst>
          </p:cNvPr>
          <p:cNvSpPr/>
          <p:nvPr/>
        </p:nvSpPr>
        <p:spPr>
          <a:xfrm>
            <a:off x="1339922" y="1745327"/>
            <a:ext cx="10090078" cy="1138773"/>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A function, </a:t>
            </a:r>
            <a:r>
              <a:rPr kumimoji="0" lang="en-US" sz="2400" b="0" i="0" u="none" strike="noStrike" kern="1200" cap="none" spc="0" normalizeH="0" baseline="0" noProof="0" dirty="0">
                <a:ln>
                  <a:noFill/>
                </a:ln>
                <a:solidFill>
                  <a:srgbClr val="F26F26"/>
                </a:solidFill>
                <a:effectLst/>
                <a:uLnTx/>
                <a:uFillTx/>
                <a:latin typeface="Gotham Bold" pitchFamily="50" charset="0"/>
                <a:ea typeface="+mn-ea"/>
                <a:cs typeface="+mn-cs"/>
              </a:rPr>
              <a:t>H( ) </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that converts a data object, </a:t>
            </a:r>
            <a:r>
              <a:rPr kumimoji="0" lang="en-US" sz="24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rPr>
              <a:t> to a hash code.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7" name="TextBox 6">
            <a:extLst>
              <a:ext uri="{FF2B5EF4-FFF2-40B4-BE49-F238E27FC236}">
                <a16:creationId xmlns:a16="http://schemas.microsoft.com/office/drawing/2014/main" id="{718C77B1-56BB-4C17-BE4D-4360B3FA47CF}"/>
              </a:ext>
            </a:extLst>
          </p:cNvPr>
          <p:cNvSpPr txBox="1"/>
          <p:nvPr/>
        </p:nvSpPr>
        <p:spPr>
          <a:xfrm>
            <a:off x="1762161" y="2487990"/>
            <a:ext cx="3809964" cy="2585323"/>
          </a:xfrm>
          <a:prstGeom prst="rect">
            <a:avLst/>
          </a:prstGeom>
          <a:noFill/>
        </p:spPr>
        <p:txBody>
          <a:bodyPr wrap="square">
            <a:spAutoFit/>
          </a:bodyPr>
          <a:lstStyle/>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rPr>
              <a:t>H(</a:t>
            </a:r>
            <a:r>
              <a:rPr kumimoji="0" lang="en-US" sz="1800" b="0" i="0" u="none" strike="noStrike" kern="1200" cap="none" spc="0" normalizeH="0" baseline="0" noProof="0" dirty="0">
                <a:ln>
                  <a:noFill/>
                </a:ln>
                <a:solidFill>
                  <a:prstClr val="black">
                    <a:lumMod val="50000"/>
                    <a:lumOff val="50000"/>
                  </a:prstClr>
                </a:solidFill>
                <a:effectLst/>
                <a:uLnTx/>
                <a:uFillTx/>
                <a:latin typeface="Gotham Bold" pitchFamily="50" charset="0"/>
                <a:ea typeface="+mn-ea"/>
                <a:cs typeface="+mn-cs"/>
              </a:rPr>
              <a:t>x</a:t>
            </a:r>
            <a:r>
              <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rPr>
              <a:t>): </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 return </a:t>
            </a:r>
            <a:r>
              <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rPr>
              <a:t>Powers of 31 with ASCII</a:t>
            </a:r>
            <a:r>
              <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rPr>
              <a:t>; }</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rPr>
              <a:t>Primes are usually used over composites</a:t>
            </a: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endPar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endParaRPr>
          </a:p>
          <a:p>
            <a:pPr marL="800100" marR="0" lvl="1" indent="-342900" algn="l" defTabSz="914400" rtl="0" eaLnBrk="1" fontAlgn="auto" latinLnBrk="0" hangingPunct="1">
              <a:lnSpc>
                <a:spcPct val="100000"/>
              </a:lnSpc>
              <a:spcBef>
                <a:spcPts val="0"/>
              </a:spcBef>
              <a:spcAft>
                <a:spcPts val="0"/>
              </a:spcAft>
              <a:buClrTx/>
              <a:buSzTx/>
              <a:buFont typeface="Courier New" panose="02070309020205020404" pitchFamily="49" charset="0"/>
              <a:buChar char="o"/>
              <a:tabLst/>
              <a:defRPr/>
            </a:pPr>
            <a:r>
              <a:rPr kumimoji="0" lang="en-US" sz="1800" b="0" i="0" u="none" strike="noStrike" kern="1200" cap="none" spc="0" normalizeH="0" baseline="0" noProof="0" dirty="0">
                <a:ln>
                  <a:noFill/>
                </a:ln>
                <a:solidFill>
                  <a:srgbClr val="F26F26"/>
                </a:solidFill>
                <a:effectLst/>
                <a:uLnTx/>
                <a:uFillTx/>
                <a:latin typeface="Gotham Bold" pitchFamily="50" charset="0"/>
                <a:ea typeface="+mn-ea"/>
                <a:cs typeface="+mn-cs"/>
              </a:rPr>
              <a:t>Smaller primes are preferred for faster calculations</a:t>
            </a:r>
            <a:endParaRPr kumimoji="0" lang="en-US" sz="18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graphicFrame>
        <p:nvGraphicFramePr>
          <p:cNvPr id="6" name="Diagram 5">
            <a:extLst>
              <a:ext uri="{FF2B5EF4-FFF2-40B4-BE49-F238E27FC236}">
                <a16:creationId xmlns:a16="http://schemas.microsoft.com/office/drawing/2014/main" id="{E7166531-C7DB-49FC-92E7-627347427B27}"/>
              </a:ext>
            </a:extLst>
          </p:cNvPr>
          <p:cNvGraphicFramePr/>
          <p:nvPr/>
        </p:nvGraphicFramePr>
        <p:xfrm>
          <a:off x="5028089" y="4129836"/>
          <a:ext cx="2638196" cy="98263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8" name="Diagram 7">
            <a:extLst>
              <a:ext uri="{FF2B5EF4-FFF2-40B4-BE49-F238E27FC236}">
                <a16:creationId xmlns:a16="http://schemas.microsoft.com/office/drawing/2014/main" id="{87FFC8C1-B5D4-4CFB-B306-AB95EFE4D22B}"/>
              </a:ext>
            </a:extLst>
          </p:cNvPr>
          <p:cNvGraphicFramePr/>
          <p:nvPr/>
        </p:nvGraphicFramePr>
        <p:xfrm>
          <a:off x="7749845" y="3075834"/>
          <a:ext cx="4635289" cy="889772"/>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9" name="Diagram 8">
            <a:extLst>
              <a:ext uri="{FF2B5EF4-FFF2-40B4-BE49-F238E27FC236}">
                <a16:creationId xmlns:a16="http://schemas.microsoft.com/office/drawing/2014/main" id="{58E7CA85-E629-499B-9574-DF9295D2274C}"/>
              </a:ext>
            </a:extLst>
          </p:cNvPr>
          <p:cNvGraphicFramePr/>
          <p:nvPr/>
        </p:nvGraphicFramePr>
        <p:xfrm>
          <a:off x="7762091" y="5460582"/>
          <a:ext cx="4040239" cy="881985"/>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cxnSp>
        <p:nvCxnSpPr>
          <p:cNvPr id="10" name="Straight Arrow Connector 9">
            <a:extLst>
              <a:ext uri="{FF2B5EF4-FFF2-40B4-BE49-F238E27FC236}">
                <a16:creationId xmlns:a16="http://schemas.microsoft.com/office/drawing/2014/main" id="{97FCFCA3-14B8-433D-9F00-44C5E6D6E9F0}"/>
              </a:ext>
            </a:extLst>
          </p:cNvPr>
          <p:cNvCxnSpPr/>
          <p:nvPr/>
        </p:nvCxnSpPr>
        <p:spPr>
          <a:xfrm flipV="1">
            <a:off x="7338371" y="3568817"/>
            <a:ext cx="981055" cy="1088884"/>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cxnSp>
        <p:nvCxnSpPr>
          <p:cNvPr id="11" name="Straight Arrow Connector 10">
            <a:extLst>
              <a:ext uri="{FF2B5EF4-FFF2-40B4-BE49-F238E27FC236}">
                <a16:creationId xmlns:a16="http://schemas.microsoft.com/office/drawing/2014/main" id="{907411FF-43B2-4881-A3F5-C3F1DD5CFBB7}"/>
              </a:ext>
            </a:extLst>
          </p:cNvPr>
          <p:cNvCxnSpPr/>
          <p:nvPr/>
        </p:nvCxnSpPr>
        <p:spPr>
          <a:xfrm>
            <a:off x="7338371" y="4657701"/>
            <a:ext cx="981055" cy="1089394"/>
          </a:xfrm>
          <a:prstGeom prst="straightConnector1">
            <a:avLst/>
          </a:prstGeom>
          <a:ln>
            <a:solidFill>
              <a:schemeClr val="accent1"/>
            </a:solidFill>
            <a:tailEnd type="triangle"/>
          </a:ln>
        </p:spPr>
        <p:style>
          <a:lnRef idx="1">
            <a:schemeClr val="dk1"/>
          </a:lnRef>
          <a:fillRef idx="0">
            <a:schemeClr val="dk1"/>
          </a:fillRef>
          <a:effectRef idx="0">
            <a:schemeClr val="dk1"/>
          </a:effectRef>
          <a:fontRef idx="minor">
            <a:schemeClr val="tx1"/>
          </a:fontRef>
        </p:style>
      </p:cxnSp>
      <p:sp>
        <p:nvSpPr>
          <p:cNvPr id="3" name="Slide Number Placeholder 2">
            <a:extLst>
              <a:ext uri="{FF2B5EF4-FFF2-40B4-BE49-F238E27FC236}">
                <a16:creationId xmlns:a16="http://schemas.microsoft.com/office/drawing/2014/main" id="{8C260FDB-3317-4DAF-81B8-E2E3B5B91DC1}"/>
              </a:ext>
            </a:extLst>
          </p:cNvPr>
          <p:cNvSpPr>
            <a:spLocks noGrp="1"/>
          </p:cNvSpPr>
          <p:nvPr>
            <p:ph type="sldNum" sz="quarter" idx="12"/>
          </p:nvPr>
        </p:nvSpPr>
        <p:spPr/>
        <p:txBody>
          <a:bodyPr/>
          <a:lstStyle/>
          <a:p>
            <a:fld id="{017C28E0-2F8B-4999-AEA2-B3AA3AE8994F}" type="slidenum">
              <a:rPr lang="en-US" smtClean="0"/>
              <a:t>40</a:t>
            </a:fld>
            <a:endParaRPr lang="en-US"/>
          </a:p>
        </p:txBody>
      </p:sp>
      <p:grpSp>
        <p:nvGrpSpPr>
          <p:cNvPr id="12" name="Group 11">
            <a:extLst>
              <a:ext uri="{FF2B5EF4-FFF2-40B4-BE49-F238E27FC236}">
                <a16:creationId xmlns:a16="http://schemas.microsoft.com/office/drawing/2014/main" id="{821A0125-597E-49CF-A5FE-C49674B34A0F}"/>
              </a:ext>
            </a:extLst>
          </p:cNvPr>
          <p:cNvGrpSpPr/>
          <p:nvPr/>
        </p:nvGrpSpPr>
        <p:grpSpPr>
          <a:xfrm>
            <a:off x="11337354" y="6025684"/>
            <a:ext cx="841781" cy="748032"/>
            <a:chOff x="11337354" y="6025684"/>
            <a:chExt cx="841781" cy="748032"/>
          </a:xfrm>
        </p:grpSpPr>
        <p:pic>
          <p:nvPicPr>
            <p:cNvPr id="13" name="Picture 2">
              <a:extLst>
                <a:ext uri="{FF2B5EF4-FFF2-40B4-BE49-F238E27FC236}">
                  <a16:creationId xmlns:a16="http://schemas.microsoft.com/office/drawing/2014/main" id="{2EF5151B-3BCB-46FE-A1E2-46DC610023FD}"/>
                </a:ext>
              </a:extLst>
            </p:cNvPr>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4" name="Picture 13" descr="Logo COP3530">
              <a:extLst>
                <a:ext uri="{FF2B5EF4-FFF2-40B4-BE49-F238E27FC236}">
                  <a16:creationId xmlns:a16="http://schemas.microsoft.com/office/drawing/2014/main" id="{64AA6CBC-AB95-49BD-BFE6-201FB183AEAE}"/>
                </a:ext>
              </a:extLst>
            </p:cNvPr>
            <p:cNvPicPr>
              <a:picLocks noChangeAspect="1"/>
            </p:cNvPicPr>
            <p:nvPr/>
          </p:nvPicPr>
          <p:blipFill rotWithShape="1">
            <a:blip r:embed="rId19"/>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836291725"/>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Collision Resolution</a:t>
            </a:r>
          </a:p>
        </p:txBody>
      </p:sp>
      <p:sp>
        <p:nvSpPr>
          <p:cNvPr id="3" name="Rectangle 2">
            <a:extLst>
              <a:ext uri="{FF2B5EF4-FFF2-40B4-BE49-F238E27FC236}">
                <a16:creationId xmlns:a16="http://schemas.microsoft.com/office/drawing/2014/main" id="{0D2B12AD-8C59-43A7-A098-7E51178768D7}"/>
              </a:ext>
            </a:extLst>
          </p:cNvPr>
          <p:cNvSpPr/>
          <p:nvPr/>
        </p:nvSpPr>
        <p:spPr>
          <a:xfrm>
            <a:off x="1239580" y="1393634"/>
            <a:ext cx="10255733" cy="5786199"/>
          </a:xfrm>
          <a:prstGeom prst="rect">
            <a:avLst/>
          </a:prstGeom>
        </p:spPr>
        <p:txBody>
          <a:bodyPr wrap="square">
            <a:spAutoFit/>
          </a:bodyPr>
          <a:lstStyle/>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Buckets and Load Factor</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Separate Chaining</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Open Hashing</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Fixed</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Resizable</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Open Addressing</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Closed Hashing</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Linear Probing</a:t>
            </a:r>
          </a:p>
          <a:p>
            <a:pPr marL="800100" marR="0" lvl="1"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rPr>
              <a:t>Quadratic Probing</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4" name="Slide Number Placeholder 3">
            <a:extLst>
              <a:ext uri="{FF2B5EF4-FFF2-40B4-BE49-F238E27FC236}">
                <a16:creationId xmlns:a16="http://schemas.microsoft.com/office/drawing/2014/main" id="{7EED592D-5DFB-497F-91D2-8DA1F143750B}"/>
              </a:ext>
            </a:extLst>
          </p:cNvPr>
          <p:cNvSpPr>
            <a:spLocks noGrp="1"/>
          </p:cNvSpPr>
          <p:nvPr>
            <p:ph type="sldNum" sz="quarter" idx="12"/>
          </p:nvPr>
        </p:nvSpPr>
        <p:spPr/>
        <p:txBody>
          <a:bodyPr/>
          <a:lstStyle/>
          <a:p>
            <a:fld id="{017C28E0-2F8B-4999-AEA2-B3AA3AE8994F}" type="slidenum">
              <a:rPr lang="en-US" smtClean="0"/>
              <a:t>41</a:t>
            </a:fld>
            <a:endParaRPr lang="en-US"/>
          </a:p>
        </p:txBody>
      </p:sp>
      <p:grpSp>
        <p:nvGrpSpPr>
          <p:cNvPr id="5" name="Group 4">
            <a:extLst>
              <a:ext uri="{FF2B5EF4-FFF2-40B4-BE49-F238E27FC236}">
                <a16:creationId xmlns:a16="http://schemas.microsoft.com/office/drawing/2014/main" id="{F7CEA230-B37E-42B6-AB65-FBB8C2434F8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1DE2A72-DEFA-4343-A675-0611B581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ABFCEA90-8D3E-4FC7-B42D-F639B15151B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410532038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Collision Resolution: Terms</a:t>
            </a:r>
          </a:p>
        </p:txBody>
      </p:sp>
      <p:sp>
        <p:nvSpPr>
          <p:cNvPr id="3" name="Rectangle 2">
            <a:extLst>
              <a:ext uri="{FF2B5EF4-FFF2-40B4-BE49-F238E27FC236}">
                <a16:creationId xmlns:a16="http://schemas.microsoft.com/office/drawing/2014/main" id="{0D2B12AD-8C59-43A7-A098-7E51178768D7}"/>
              </a:ext>
            </a:extLst>
          </p:cNvPr>
          <p:cNvSpPr/>
          <p:nvPr/>
        </p:nvSpPr>
        <p:spPr>
          <a:xfrm>
            <a:off x="1239580" y="1393634"/>
            <a:ext cx="10255733" cy="3354765"/>
          </a:xfrm>
          <a:prstGeom prst="rect">
            <a:avLst/>
          </a:prstGeom>
        </p:spPr>
        <p:txBody>
          <a:bodyPr wrap="square">
            <a:spAutoFit/>
          </a:bodyPr>
          <a:lstStyle/>
          <a:p>
            <a:pPr marL="800100" marR="0" lvl="1"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Buckets </a:t>
            </a: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lang="en-US" sz="2400" dirty="0">
              <a:solidFill>
                <a:srgbClr val="EB6E19"/>
              </a:solidFill>
              <a:latin typeface="Gotham Bold" pitchFamily="50" charset="0"/>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342900" marR="0" lvl="0" indent="-342900" algn="l" defTabSz="914400" rtl="0" eaLnBrk="1" fontAlgn="auto" latinLnBrk="0" hangingPunct="1">
              <a:lnSpc>
                <a:spcPct val="150000"/>
              </a:lnSpc>
              <a:spcBef>
                <a:spcPts val="0"/>
              </a:spcBef>
              <a:spcAft>
                <a:spcPts val="0"/>
              </a:spcAft>
              <a:buClrTx/>
              <a:buSzTx/>
              <a:buFont typeface="Wingdings" panose="05000000000000000000" pitchFamily="2" charset="2"/>
              <a:buChar char="§"/>
              <a:tabLst/>
              <a:defRPr/>
            </a:pPr>
            <a:r>
              <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rPr>
              <a:t>Load Factor</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400" b="0" i="0" u="none" strike="noStrike" kern="1200" cap="none" spc="0" normalizeH="0" baseline="0" noProof="0" dirty="0">
              <a:ln>
                <a:noFill/>
              </a:ln>
              <a:solidFill>
                <a:srgbClr val="EB6E19"/>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
        <p:nvSpPr>
          <p:cNvPr id="4" name="Slide Number Placeholder 3">
            <a:extLst>
              <a:ext uri="{FF2B5EF4-FFF2-40B4-BE49-F238E27FC236}">
                <a16:creationId xmlns:a16="http://schemas.microsoft.com/office/drawing/2014/main" id="{7EED592D-5DFB-497F-91D2-8DA1F143750B}"/>
              </a:ext>
            </a:extLst>
          </p:cNvPr>
          <p:cNvSpPr>
            <a:spLocks noGrp="1"/>
          </p:cNvSpPr>
          <p:nvPr>
            <p:ph type="sldNum" sz="quarter" idx="12"/>
          </p:nvPr>
        </p:nvSpPr>
        <p:spPr/>
        <p:txBody>
          <a:bodyPr/>
          <a:lstStyle/>
          <a:p>
            <a:fld id="{017C28E0-2F8B-4999-AEA2-B3AA3AE8994F}" type="slidenum">
              <a:rPr lang="en-US" smtClean="0"/>
              <a:t>42</a:t>
            </a:fld>
            <a:endParaRPr lang="en-US"/>
          </a:p>
        </p:txBody>
      </p:sp>
      <p:grpSp>
        <p:nvGrpSpPr>
          <p:cNvPr id="5" name="Group 4">
            <a:extLst>
              <a:ext uri="{FF2B5EF4-FFF2-40B4-BE49-F238E27FC236}">
                <a16:creationId xmlns:a16="http://schemas.microsoft.com/office/drawing/2014/main" id="{F7CEA230-B37E-42B6-AB65-FBB8C2434F8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1DE2A72-DEFA-4343-A675-0611B581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ABFCEA90-8D3E-4FC7-B42D-F639B15151B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8" name="Rectangle 7">
            <a:extLst>
              <a:ext uri="{FF2B5EF4-FFF2-40B4-BE49-F238E27FC236}">
                <a16:creationId xmlns:a16="http://schemas.microsoft.com/office/drawing/2014/main" id="{79F8527D-CD50-4BCE-9E66-8ACB172AB1A9}"/>
              </a:ext>
            </a:extLst>
          </p:cNvPr>
          <p:cNvSpPr/>
          <p:nvPr/>
        </p:nvSpPr>
        <p:spPr>
          <a:xfrm>
            <a:off x="6690402" y="2409914"/>
            <a:ext cx="4443158" cy="2856784"/>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1026" name="Picture 2">
            <a:extLst>
              <a:ext uri="{FF2B5EF4-FFF2-40B4-BE49-F238E27FC236}">
                <a16:creationId xmlns:a16="http://schemas.microsoft.com/office/drawing/2014/main" id="{7D4308E3-0A27-4D39-85C5-3389FDF61737}"/>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6871543" y="2285739"/>
            <a:ext cx="4080877" cy="2980959"/>
          </a:xfrm>
          <a:prstGeom prst="rect">
            <a:avLst/>
          </a:prstGeom>
          <a:noFill/>
          <a:extLst>
            <a:ext uri="{909E8E84-426E-40DD-AFC4-6F175D3DCCD1}">
              <a14:hiddenFill xmlns:a14="http://schemas.microsoft.com/office/drawing/2010/main">
                <a:solidFill>
                  <a:srgbClr val="FFFFFF"/>
                </a:solidFill>
              </a14:hiddenFill>
            </a:ext>
          </a:extLst>
        </p:spPr>
      </p:pic>
      <p:sp>
        <p:nvSpPr>
          <p:cNvPr id="11" name="TextBox 10">
            <a:extLst>
              <a:ext uri="{FF2B5EF4-FFF2-40B4-BE49-F238E27FC236}">
                <a16:creationId xmlns:a16="http://schemas.microsoft.com/office/drawing/2014/main" id="{3F507201-F823-409D-BC17-EEF9563A1DC0}"/>
              </a:ext>
            </a:extLst>
          </p:cNvPr>
          <p:cNvSpPr txBox="1"/>
          <p:nvPr/>
        </p:nvSpPr>
        <p:spPr>
          <a:xfrm>
            <a:off x="7282644" y="5362341"/>
            <a:ext cx="6094602" cy="261610"/>
          </a:xfrm>
          <a:prstGeom prst="rect">
            <a:avLst/>
          </a:prstGeom>
          <a:noFill/>
        </p:spPr>
        <p:txBody>
          <a:bodyPr wrap="square">
            <a:spAutoFit/>
          </a:bodyPr>
          <a:lstStyle/>
          <a:p>
            <a:r>
              <a:rPr lang="en-US" sz="1100" dirty="0">
                <a:solidFill>
                  <a:srgbClr val="0081E2"/>
                </a:solidFill>
                <a:latin typeface="Consolas" panose="020B0609020204030204" pitchFamily="49" charset="0"/>
                <a:hlinkClick r:id="rId6">
                  <a:extLst>
                    <a:ext uri="{A12FA001-AC4F-418D-AE19-62706E023703}">
                      <ahyp:hlinkClr xmlns:ahyp="http://schemas.microsoft.com/office/drawing/2018/hyperlinkcolor" val="tx"/>
                    </a:ext>
                  </a:extLst>
                </a:hlinkClick>
              </a:rPr>
              <a:t>https://en.wikipedia.org/wiki/Hash_table</a:t>
            </a:r>
            <a:r>
              <a:rPr lang="en-US" sz="1100" dirty="0">
                <a:solidFill>
                  <a:srgbClr val="0081E2"/>
                </a:solidFill>
                <a:latin typeface="Consolas" panose="020B0609020204030204" pitchFamily="49" charset="0"/>
              </a:rPr>
              <a:t> </a:t>
            </a:r>
          </a:p>
        </p:txBody>
      </p:sp>
      <p:sp>
        <p:nvSpPr>
          <p:cNvPr id="12" name="Rectangle 11">
            <a:extLst>
              <a:ext uri="{FF2B5EF4-FFF2-40B4-BE49-F238E27FC236}">
                <a16:creationId xmlns:a16="http://schemas.microsoft.com/office/drawing/2014/main" id="{A7246A3A-A66F-4AE4-95D2-F509C842412A}"/>
              </a:ext>
            </a:extLst>
          </p:cNvPr>
          <p:cNvSpPr/>
          <p:nvPr/>
        </p:nvSpPr>
        <p:spPr>
          <a:xfrm>
            <a:off x="1577625" y="2021354"/>
            <a:ext cx="4751023" cy="4216539"/>
          </a:xfrm>
          <a:prstGeom prst="rect">
            <a:avLst/>
          </a:prstGeom>
        </p:spPr>
        <p:txBody>
          <a:bodyPr wrap="square">
            <a:spAutoFit/>
          </a:bodyPr>
          <a:lstStyle/>
          <a:p>
            <a:pPr marL="800100" marR="0" lvl="1" indent="-342900" algn="l"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l" defTabSz="914400" rtl="0" eaLnBrk="1" fontAlgn="auto" latinLnBrk="0" hangingPunct="1">
              <a:spcBef>
                <a:spcPts val="0"/>
              </a:spcBef>
              <a:spcAft>
                <a:spcPts val="0"/>
              </a:spcAft>
              <a:buClrTx/>
              <a:buSzTx/>
              <a:tabLst/>
              <a:defRPr/>
            </a:pPr>
            <a:endParaRPr kumimoji="0" lang="en-US" sz="8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l" defTabSz="914400" rtl="0" eaLnBrk="1" fontAlgn="auto" latinLnBrk="0" hangingPunct="1">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rPr>
              <a:t>Total slots in the Hash Table structure </a:t>
            </a:r>
          </a:p>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
              <a:tabLst/>
              <a:defRPr/>
            </a:pPr>
            <a:endParaRPr lang="en-US" sz="2000" dirty="0">
              <a:solidFill>
                <a:srgbClr val="0081E2"/>
              </a:solidFill>
              <a:latin typeface="Consolas" panose="020B0609020204030204" pitchFamily="49" charset="0"/>
            </a:endParaRPr>
          </a:p>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ndParaRPr>
          </a:p>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l" defTabSz="914400" rtl="0" eaLnBrk="1" fontAlgn="auto" latinLnBrk="0" hangingPunct="1">
              <a:spcBef>
                <a:spcPts val="0"/>
              </a:spcBef>
              <a:spcAft>
                <a:spcPts val="0"/>
              </a:spcAft>
              <a:buClrTx/>
              <a:buSzTx/>
              <a:tabLst/>
              <a:defRPr/>
            </a:pPr>
            <a:endParaRPr kumimoji="0" lang="en-US" sz="8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l" defTabSz="914400" rtl="0" eaLnBrk="1" fontAlgn="auto" latinLnBrk="0" hangingPunct="1">
              <a:spcBef>
                <a:spcPts val="0"/>
              </a:spcBef>
              <a:spcAft>
                <a:spcPts val="0"/>
              </a:spcAft>
              <a:buClrTx/>
              <a:buSzTx/>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l" defTabSz="914400" rtl="0" eaLnBrk="1" fontAlgn="auto" latinLnBrk="0" hangingPunct="1">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rPr>
              <a:t>Load Factor(</a:t>
            </a: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sym typeface="Symbol" panose="05050102010706020507" pitchFamily="18" charset="2"/>
              </a:rPr>
              <a:t></a:t>
            </a:r>
            <a:r>
              <a:rPr kumimoji="0" lang="en-US" sz="2000" b="0" i="0" u="none" strike="noStrike" kern="1200" cap="none" spc="0" normalizeH="0" baseline="0" noProof="0" dirty="0">
                <a:ln>
                  <a:noFill/>
                </a:ln>
                <a:solidFill>
                  <a:srgbClr val="0081E2"/>
                </a:solidFill>
                <a:effectLst/>
                <a:uLnTx/>
                <a:uFillTx/>
                <a:latin typeface="Consolas" panose="020B0609020204030204" pitchFamily="49" charset="0"/>
              </a:rPr>
              <a:t>) = </a:t>
            </a:r>
          </a:p>
          <a:p>
            <a:pPr marL="342900" marR="0" lvl="0" indent="-342900" algn="l"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Consolas" panose="020B0609020204030204" pitchFamily="49" charset="0"/>
            </a:endParaRPr>
          </a:p>
          <a:p>
            <a:pPr marL="0" marR="0" lvl="0" indent="0" algn="l" defTabSz="914400" rtl="0" eaLnBrk="1" fontAlgn="auto" latinLnBrk="0" hangingPunct="1">
              <a:spcBef>
                <a:spcPts val="0"/>
              </a:spcBef>
              <a:spcAft>
                <a:spcPts val="0"/>
              </a:spcAft>
              <a:buClrTx/>
              <a:buSzTx/>
              <a:buFontTx/>
              <a:buNone/>
              <a:tabLst/>
              <a:defRPr/>
            </a:pPr>
            <a:endParaRPr kumimoji="0" lang="en-US" b="0" i="0" u="none" strike="noStrike" kern="1200" cap="none" spc="0" normalizeH="0" baseline="0" noProof="0" dirty="0">
              <a:ln>
                <a:noFill/>
              </a:ln>
              <a:solidFill>
                <a:srgbClr val="0081E2"/>
              </a:solidFill>
              <a:effectLst/>
              <a:uLnTx/>
              <a:uFillTx/>
              <a:latin typeface="Consolas" panose="020B0609020204030204" pitchFamily="49" charset="0"/>
            </a:endParaRPr>
          </a:p>
          <a:p>
            <a:pPr marL="0" marR="0" lvl="0" indent="0" algn="l" defTabSz="914400" rtl="0" eaLnBrk="1" fontAlgn="auto" latinLnBrk="0" hangingPunct="1">
              <a:spcBef>
                <a:spcPts val="0"/>
              </a:spcBef>
              <a:spcAft>
                <a:spcPts val="0"/>
              </a:spcAft>
              <a:buClrTx/>
              <a:buSzTx/>
              <a:buFontTx/>
              <a:buNone/>
              <a:tabLst/>
              <a:defRPr/>
            </a:pPr>
            <a:r>
              <a:rPr lang="en-US" dirty="0">
                <a:solidFill>
                  <a:srgbClr val="0081E2"/>
                </a:solidFill>
                <a:latin typeface="Consolas" panose="020B0609020204030204" pitchFamily="49" charset="0"/>
              </a:rPr>
              <a:t>If load factor increases a certain threshold, then move to a larger table using rehashed values</a:t>
            </a:r>
            <a:endParaRPr kumimoji="0" lang="en-US" b="0" i="0" u="none" strike="noStrike" kern="1200" cap="none" spc="0" normalizeH="0" baseline="0" noProof="0" dirty="0">
              <a:ln>
                <a:noFill/>
              </a:ln>
              <a:solidFill>
                <a:srgbClr val="0081E2"/>
              </a:solidFill>
              <a:effectLst/>
              <a:uLnTx/>
              <a:uFillTx/>
              <a:latin typeface="Consolas" panose="020B0609020204030204" pitchFamily="49" charset="0"/>
            </a:endParaRPr>
          </a:p>
        </p:txBody>
      </p:sp>
      <p:grpSp>
        <p:nvGrpSpPr>
          <p:cNvPr id="17" name="Group 16">
            <a:extLst>
              <a:ext uri="{FF2B5EF4-FFF2-40B4-BE49-F238E27FC236}">
                <a16:creationId xmlns:a16="http://schemas.microsoft.com/office/drawing/2014/main" id="{B92AE7BB-AD4B-47A7-8B61-E6C3AE643DC4}"/>
              </a:ext>
            </a:extLst>
          </p:cNvPr>
          <p:cNvGrpSpPr/>
          <p:nvPr/>
        </p:nvGrpSpPr>
        <p:grpSpPr>
          <a:xfrm>
            <a:off x="3878905" y="3585280"/>
            <a:ext cx="2798815" cy="1877437"/>
            <a:chOff x="3690897" y="3653648"/>
            <a:chExt cx="2798815" cy="1877437"/>
          </a:xfrm>
        </p:grpSpPr>
        <p:sp>
          <p:nvSpPr>
            <p:cNvPr id="13" name="Rectangle 12">
              <a:extLst>
                <a:ext uri="{FF2B5EF4-FFF2-40B4-BE49-F238E27FC236}">
                  <a16:creationId xmlns:a16="http://schemas.microsoft.com/office/drawing/2014/main" id="{10E5FB14-BC80-4AB3-A49B-5F6333D3EC4C}"/>
                </a:ext>
              </a:extLst>
            </p:cNvPr>
            <p:cNvSpPr/>
            <p:nvPr/>
          </p:nvSpPr>
          <p:spPr>
            <a:xfrm>
              <a:off x="3690897" y="3653648"/>
              <a:ext cx="2798815" cy="1877437"/>
            </a:xfrm>
            <a:prstGeom prst="rect">
              <a:avLst/>
            </a:prstGeom>
          </p:spPr>
          <p:txBody>
            <a:bodyPr wrap="square">
              <a:spAutoFit/>
            </a:bodyPr>
            <a:lstStyle/>
            <a:p>
              <a:pPr marL="800100" marR="0" lvl="1" indent="-342900" algn="ctr"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ctr" defTabSz="914400" rtl="0" eaLnBrk="1" fontAlgn="auto" latinLnBrk="0" hangingPunct="1">
                <a:spcBef>
                  <a:spcPts val="0"/>
                </a:spcBef>
                <a:spcAft>
                  <a:spcPts val="0"/>
                </a:spcAft>
                <a:buClrTx/>
                <a:buSzTx/>
                <a:tabLst/>
                <a:defRPr/>
              </a:pPr>
              <a:endParaRPr kumimoji="0" lang="en-US" sz="600" b="0" i="0" u="none" strike="noStrike" kern="1200" cap="none" spc="0" normalizeH="0" baseline="0" noProof="0" dirty="0">
                <a:ln>
                  <a:noFill/>
                </a:ln>
                <a:solidFill>
                  <a:srgbClr val="0081E2"/>
                </a:solidFill>
                <a:effectLst/>
                <a:uLnTx/>
                <a:uFillTx/>
                <a:latin typeface="Consolas" panose="020B0609020204030204" pitchFamily="49" charset="0"/>
              </a:endParaRPr>
            </a:p>
            <a:p>
              <a:pPr marR="0" lvl="0" algn="ctr" defTabSz="914400" rtl="0" eaLnBrk="1" fontAlgn="auto" latinLnBrk="0" hangingPunct="1">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Total number of entries in the Hash Table</a:t>
              </a:r>
            </a:p>
            <a:p>
              <a:pPr marR="0" lvl="0" algn="ctr" defTabSz="914400" rtl="0" eaLnBrk="1" fontAlgn="auto" latinLnBrk="0" hangingPunct="1">
                <a:spcBef>
                  <a:spcPts val="0"/>
                </a:spcBef>
                <a:spcAft>
                  <a:spcPts val="0"/>
                </a:spcAft>
                <a:buClrTx/>
                <a:buSzTx/>
                <a:tabLst/>
                <a:defRPr/>
              </a:pPr>
              <a:endParaRPr lang="en-US" sz="1600" dirty="0">
                <a:solidFill>
                  <a:srgbClr val="0081E2"/>
                </a:solidFill>
                <a:latin typeface="Consolas" panose="020B0609020204030204" pitchFamily="49" charset="0"/>
              </a:endParaRPr>
            </a:p>
            <a:p>
              <a:pPr marR="0" lvl="0" algn="ctr" defTabSz="914400" rtl="0" eaLnBrk="1" fontAlgn="auto" latinLnBrk="0" hangingPunct="1">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Number of buckets</a:t>
              </a:r>
            </a:p>
            <a:p>
              <a:pPr marL="342900" marR="0" lvl="0" indent="-342900" algn="ctr" defTabSz="914400" rtl="0" eaLnBrk="1" fontAlgn="auto" latinLnBrk="0" hangingPunct="1">
                <a:spcBef>
                  <a:spcPts val="0"/>
                </a:spcBef>
                <a:spcAft>
                  <a:spcPts val="0"/>
                </a:spcAft>
                <a:buClrTx/>
                <a:buSzTx/>
                <a:buFont typeface="Wingdings" panose="05000000000000000000" pitchFamily="2" charset="2"/>
                <a:buChar char="§"/>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ndParaRPr>
            </a:p>
            <a:p>
              <a:pPr marL="0" marR="0" lvl="0" indent="0" algn="ctr" defTabSz="914400" rtl="0" eaLnBrk="1" fontAlgn="auto" latinLnBrk="0" hangingPunct="1">
                <a:spcBef>
                  <a:spcPts val="0"/>
                </a:spcBef>
                <a:spcAft>
                  <a:spcPts val="0"/>
                </a:spcAft>
                <a:buClrTx/>
                <a:buSzTx/>
                <a:buFontTx/>
                <a:buNone/>
                <a:tabLst/>
                <a:defRPr/>
              </a:pPr>
              <a:endParaRPr kumimoji="0" lang="en-US" sz="1400" b="0" i="0" u="none" strike="noStrike" kern="1200" cap="none" spc="0" normalizeH="0" baseline="0" noProof="0" dirty="0">
                <a:ln>
                  <a:noFill/>
                </a:ln>
                <a:solidFill>
                  <a:srgbClr val="0081E2"/>
                </a:solidFill>
                <a:effectLst/>
                <a:uLnTx/>
                <a:uFillTx/>
                <a:latin typeface="Consolas" panose="020B0609020204030204" pitchFamily="49" charset="0"/>
              </a:endParaRPr>
            </a:p>
          </p:txBody>
        </p:sp>
        <p:cxnSp>
          <p:nvCxnSpPr>
            <p:cNvPr id="14" name="Straight Connector 13">
              <a:extLst>
                <a:ext uri="{FF2B5EF4-FFF2-40B4-BE49-F238E27FC236}">
                  <a16:creationId xmlns:a16="http://schemas.microsoft.com/office/drawing/2014/main" id="{CA05EDD3-5FDB-40A9-8558-07EC5BC98023}"/>
                </a:ext>
              </a:extLst>
            </p:cNvPr>
            <p:cNvCxnSpPr>
              <a:cxnSpLocks/>
            </p:cNvCxnSpPr>
            <p:nvPr/>
          </p:nvCxnSpPr>
          <p:spPr>
            <a:xfrm>
              <a:off x="3842203" y="4669280"/>
              <a:ext cx="2496201" cy="0"/>
            </a:xfrm>
            <a:prstGeom prst="line">
              <a:avLst/>
            </a:prstGeom>
            <a:ln w="38100"/>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84534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Collision Resolution: Separate Chaining</a:t>
            </a:r>
          </a:p>
        </p:txBody>
      </p:sp>
      <p:sp>
        <p:nvSpPr>
          <p:cNvPr id="4" name="Slide Number Placeholder 3">
            <a:extLst>
              <a:ext uri="{FF2B5EF4-FFF2-40B4-BE49-F238E27FC236}">
                <a16:creationId xmlns:a16="http://schemas.microsoft.com/office/drawing/2014/main" id="{7EED592D-5DFB-497F-91D2-8DA1F143750B}"/>
              </a:ext>
            </a:extLst>
          </p:cNvPr>
          <p:cNvSpPr>
            <a:spLocks noGrp="1"/>
          </p:cNvSpPr>
          <p:nvPr>
            <p:ph type="sldNum" sz="quarter" idx="12"/>
          </p:nvPr>
        </p:nvSpPr>
        <p:spPr/>
        <p:txBody>
          <a:bodyPr/>
          <a:lstStyle/>
          <a:p>
            <a:fld id="{017C28E0-2F8B-4999-AEA2-B3AA3AE8994F}" type="slidenum">
              <a:rPr lang="en-US" smtClean="0"/>
              <a:t>43</a:t>
            </a:fld>
            <a:endParaRPr lang="en-US"/>
          </a:p>
        </p:txBody>
      </p:sp>
      <p:grpSp>
        <p:nvGrpSpPr>
          <p:cNvPr id="5" name="Group 4">
            <a:extLst>
              <a:ext uri="{FF2B5EF4-FFF2-40B4-BE49-F238E27FC236}">
                <a16:creationId xmlns:a16="http://schemas.microsoft.com/office/drawing/2014/main" id="{F7CEA230-B37E-42B6-AB65-FBB8C2434F8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1DE2A72-DEFA-4343-A675-0611B581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ABFCEA90-8D3E-4FC7-B42D-F639B15151B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grpSp>
        <p:nvGrpSpPr>
          <p:cNvPr id="12" name="Group 11">
            <a:extLst>
              <a:ext uri="{FF2B5EF4-FFF2-40B4-BE49-F238E27FC236}">
                <a16:creationId xmlns:a16="http://schemas.microsoft.com/office/drawing/2014/main" id="{97A19BA6-F7B2-4D5B-A6E9-6985FC0F3F85}"/>
              </a:ext>
            </a:extLst>
          </p:cNvPr>
          <p:cNvGrpSpPr/>
          <p:nvPr/>
        </p:nvGrpSpPr>
        <p:grpSpPr>
          <a:xfrm>
            <a:off x="2241281" y="1690688"/>
            <a:ext cx="8018455" cy="407100"/>
            <a:chOff x="1511439" y="2816643"/>
            <a:chExt cx="8018455" cy="407100"/>
          </a:xfrm>
        </p:grpSpPr>
        <p:sp>
          <p:nvSpPr>
            <p:cNvPr id="9" name="Rectangle 8">
              <a:extLst>
                <a:ext uri="{FF2B5EF4-FFF2-40B4-BE49-F238E27FC236}">
                  <a16:creationId xmlns:a16="http://schemas.microsoft.com/office/drawing/2014/main" id="{38C2961D-4A1C-4D12-97A7-7547E95D1F72}"/>
                </a:ext>
              </a:extLst>
            </p:cNvPr>
            <p:cNvSpPr/>
            <p:nvPr/>
          </p:nvSpPr>
          <p:spPr>
            <a:xfrm>
              <a:off x="1511439" y="2816643"/>
              <a:ext cx="8018455"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p:txBody>
        </p:sp>
        <p:sp>
          <p:nvSpPr>
            <p:cNvPr id="10" name="TextBox 9">
              <a:extLst>
                <a:ext uri="{FF2B5EF4-FFF2-40B4-BE49-F238E27FC236}">
                  <a16:creationId xmlns:a16="http://schemas.microsoft.com/office/drawing/2014/main" id="{C8A535F3-F369-43CD-83B4-453812C85712}"/>
                </a:ext>
              </a:extLst>
            </p:cNvPr>
            <p:cNvSpPr txBox="1"/>
            <p:nvPr/>
          </p:nvSpPr>
          <p:spPr>
            <a:xfrm>
              <a:off x="2587312" y="2821809"/>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3B40AFA-DE8E-4A77-9303-5D5D67C389BC}"/>
                </a:ext>
              </a:extLst>
            </p:cNvPr>
            <p:cNvSpPr txBox="1"/>
            <p:nvPr/>
          </p:nvSpPr>
          <p:spPr>
            <a:xfrm>
              <a:off x="6702185" y="2821809"/>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3" name="Rectangle 12">
            <a:extLst>
              <a:ext uri="{FF2B5EF4-FFF2-40B4-BE49-F238E27FC236}">
                <a16:creationId xmlns:a16="http://schemas.microsoft.com/office/drawing/2014/main" id="{014DD648-1A71-473F-9FF9-5952854A18E4}"/>
              </a:ext>
            </a:extLst>
          </p:cNvPr>
          <p:cNvSpPr/>
          <p:nvPr/>
        </p:nvSpPr>
        <p:spPr>
          <a:xfrm>
            <a:off x="967553" y="2616141"/>
            <a:ext cx="9415587"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Key Idea: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buckets store a linked list; collisions are appended to the list</a:t>
            </a:r>
          </a:p>
        </p:txBody>
      </p:sp>
      <p:sp>
        <p:nvSpPr>
          <p:cNvPr id="15" name="Rectangle 14">
            <a:extLst>
              <a:ext uri="{FF2B5EF4-FFF2-40B4-BE49-F238E27FC236}">
                <a16:creationId xmlns:a16="http://schemas.microsoft.com/office/drawing/2014/main" id="{BEF486DF-C810-43D9-BCCE-87C69B4A162F}"/>
              </a:ext>
            </a:extLst>
          </p:cNvPr>
          <p:cNvSpPr/>
          <p:nvPr/>
        </p:nvSpPr>
        <p:spPr>
          <a:xfrm>
            <a:off x="2682424" y="3429000"/>
            <a:ext cx="5051519" cy="2467598"/>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2050" name="Picture 2">
            <a:extLst>
              <a:ext uri="{FF2B5EF4-FFF2-40B4-BE49-F238E27FC236}">
                <a16:creationId xmlns:a16="http://schemas.microsoft.com/office/drawing/2014/main" id="{D4174158-D148-4A7B-A39C-765CACFE1EC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915429" y="3416361"/>
            <a:ext cx="4762500" cy="2381250"/>
          </a:xfrm>
          <a:prstGeom prst="rect">
            <a:avLst/>
          </a:prstGeom>
          <a:noFill/>
          <a:extLst>
            <a:ext uri="{909E8E84-426E-40DD-AFC4-6F175D3DCCD1}">
              <a14:hiddenFill xmlns:a14="http://schemas.microsoft.com/office/drawing/2010/main">
                <a:solidFill>
                  <a:srgbClr val="FFFFFF"/>
                </a:solidFill>
              </a14:hiddenFill>
            </a:ext>
          </a:extLst>
        </p:spPr>
      </p:pic>
      <p:sp>
        <p:nvSpPr>
          <p:cNvPr id="16" name="TextBox 15">
            <a:extLst>
              <a:ext uri="{FF2B5EF4-FFF2-40B4-BE49-F238E27FC236}">
                <a16:creationId xmlns:a16="http://schemas.microsoft.com/office/drawing/2014/main" id="{2609132A-D7AB-4FE3-9B26-9E635CA005C2}"/>
              </a:ext>
            </a:extLst>
          </p:cNvPr>
          <p:cNvSpPr txBox="1"/>
          <p:nvPr/>
        </p:nvSpPr>
        <p:spPr>
          <a:xfrm>
            <a:off x="3693410" y="5996819"/>
            <a:ext cx="6094602" cy="261610"/>
          </a:xfrm>
          <a:prstGeom prst="rect">
            <a:avLst/>
          </a:prstGeom>
          <a:noFill/>
        </p:spPr>
        <p:txBody>
          <a:bodyPr wrap="square">
            <a:spAutoFit/>
          </a:bodyPr>
          <a:lstStyle/>
          <a:p>
            <a:r>
              <a:rPr lang="en-US" sz="1100" dirty="0">
                <a:solidFill>
                  <a:srgbClr val="0081E2"/>
                </a:solidFill>
                <a:latin typeface="Consolas" panose="020B0609020204030204" pitchFamily="49" charset="0"/>
                <a:hlinkClick r:id="rId6">
                  <a:extLst>
                    <a:ext uri="{A12FA001-AC4F-418D-AE19-62706E023703}">
                      <ahyp:hlinkClr xmlns:ahyp="http://schemas.microsoft.com/office/drawing/2018/hyperlinkcolor" val="tx"/>
                    </a:ext>
                  </a:extLst>
                </a:hlinkClick>
              </a:rPr>
              <a:t>https://en.wikipedia.org/wiki/Hash_table</a:t>
            </a:r>
            <a:r>
              <a:rPr lang="en-US" sz="1100" dirty="0">
                <a:solidFill>
                  <a:srgbClr val="0081E2"/>
                </a:solidFill>
                <a:latin typeface="Consolas" panose="020B0609020204030204" pitchFamily="49" charset="0"/>
              </a:rPr>
              <a:t> </a:t>
            </a:r>
          </a:p>
        </p:txBody>
      </p:sp>
    </p:spTree>
    <p:extLst>
      <p:ext uri="{BB962C8B-B14F-4D97-AF65-F5344CB8AC3E}">
        <p14:creationId xmlns:p14="http://schemas.microsoft.com/office/powerpoint/2010/main" val="85991740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Collision Resolution: Open Addressing (Linear Probing)</a:t>
            </a:r>
          </a:p>
        </p:txBody>
      </p:sp>
      <p:sp>
        <p:nvSpPr>
          <p:cNvPr id="4" name="Slide Number Placeholder 3">
            <a:extLst>
              <a:ext uri="{FF2B5EF4-FFF2-40B4-BE49-F238E27FC236}">
                <a16:creationId xmlns:a16="http://schemas.microsoft.com/office/drawing/2014/main" id="{7EED592D-5DFB-497F-91D2-8DA1F143750B}"/>
              </a:ext>
            </a:extLst>
          </p:cNvPr>
          <p:cNvSpPr>
            <a:spLocks noGrp="1"/>
          </p:cNvSpPr>
          <p:nvPr>
            <p:ph type="sldNum" sz="quarter" idx="12"/>
          </p:nvPr>
        </p:nvSpPr>
        <p:spPr/>
        <p:txBody>
          <a:bodyPr/>
          <a:lstStyle/>
          <a:p>
            <a:fld id="{017C28E0-2F8B-4999-AEA2-B3AA3AE8994F}" type="slidenum">
              <a:rPr lang="en-US" smtClean="0"/>
              <a:t>44</a:t>
            </a:fld>
            <a:endParaRPr lang="en-US"/>
          </a:p>
        </p:txBody>
      </p:sp>
      <p:grpSp>
        <p:nvGrpSpPr>
          <p:cNvPr id="5" name="Group 4">
            <a:extLst>
              <a:ext uri="{FF2B5EF4-FFF2-40B4-BE49-F238E27FC236}">
                <a16:creationId xmlns:a16="http://schemas.microsoft.com/office/drawing/2014/main" id="{F7CEA230-B37E-42B6-AB65-FBB8C2434F8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1DE2A72-DEFA-4343-A675-0611B581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ABFCEA90-8D3E-4FC7-B42D-F639B15151B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grpSp>
        <p:nvGrpSpPr>
          <p:cNvPr id="12" name="Group 11">
            <a:extLst>
              <a:ext uri="{FF2B5EF4-FFF2-40B4-BE49-F238E27FC236}">
                <a16:creationId xmlns:a16="http://schemas.microsoft.com/office/drawing/2014/main" id="{97A19BA6-F7B2-4D5B-A6E9-6985FC0F3F85}"/>
              </a:ext>
            </a:extLst>
          </p:cNvPr>
          <p:cNvGrpSpPr/>
          <p:nvPr/>
        </p:nvGrpSpPr>
        <p:grpSpPr>
          <a:xfrm>
            <a:off x="2241281" y="1690688"/>
            <a:ext cx="8018455" cy="407100"/>
            <a:chOff x="1511439" y="2816643"/>
            <a:chExt cx="8018455" cy="407100"/>
          </a:xfrm>
        </p:grpSpPr>
        <p:sp>
          <p:nvSpPr>
            <p:cNvPr id="9" name="Rectangle 8">
              <a:extLst>
                <a:ext uri="{FF2B5EF4-FFF2-40B4-BE49-F238E27FC236}">
                  <a16:creationId xmlns:a16="http://schemas.microsoft.com/office/drawing/2014/main" id="{38C2961D-4A1C-4D12-97A7-7547E95D1F72}"/>
                </a:ext>
              </a:extLst>
            </p:cNvPr>
            <p:cNvSpPr/>
            <p:nvPr/>
          </p:nvSpPr>
          <p:spPr>
            <a:xfrm>
              <a:off x="1511439" y="2816643"/>
              <a:ext cx="8018455"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p:txBody>
        </p:sp>
        <p:sp>
          <p:nvSpPr>
            <p:cNvPr id="10" name="TextBox 9">
              <a:extLst>
                <a:ext uri="{FF2B5EF4-FFF2-40B4-BE49-F238E27FC236}">
                  <a16:creationId xmlns:a16="http://schemas.microsoft.com/office/drawing/2014/main" id="{C8A535F3-F369-43CD-83B4-453812C85712}"/>
                </a:ext>
              </a:extLst>
            </p:cNvPr>
            <p:cNvSpPr txBox="1"/>
            <p:nvPr/>
          </p:nvSpPr>
          <p:spPr>
            <a:xfrm>
              <a:off x="2587312" y="2821809"/>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3B40AFA-DE8E-4A77-9303-5D5D67C389BC}"/>
                </a:ext>
              </a:extLst>
            </p:cNvPr>
            <p:cNvSpPr txBox="1"/>
            <p:nvPr/>
          </p:nvSpPr>
          <p:spPr>
            <a:xfrm>
              <a:off x="6702185" y="2821809"/>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Rectangle 14">
            <a:extLst>
              <a:ext uri="{FF2B5EF4-FFF2-40B4-BE49-F238E27FC236}">
                <a16:creationId xmlns:a16="http://schemas.microsoft.com/office/drawing/2014/main" id="{BEF486DF-C810-43D9-BCCE-87C69B4A162F}"/>
              </a:ext>
            </a:extLst>
          </p:cNvPr>
          <p:cNvSpPr/>
          <p:nvPr/>
        </p:nvSpPr>
        <p:spPr>
          <a:xfrm>
            <a:off x="2682422" y="3148516"/>
            <a:ext cx="5051519" cy="345361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0ED5C21D-4B53-4016-8D9C-DBD58309B0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960" y="2808879"/>
            <a:ext cx="4296445" cy="373003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51553BD4-8F52-49C2-B018-7EFB11221809}"/>
              </a:ext>
            </a:extLst>
          </p:cNvPr>
          <p:cNvSpPr/>
          <p:nvPr/>
        </p:nvSpPr>
        <p:spPr>
          <a:xfrm>
            <a:off x="967553" y="2616141"/>
            <a:ext cx="9415587"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Key Idea: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all entries in a bucket; collisions are added to empty spots</a:t>
            </a:r>
          </a:p>
        </p:txBody>
      </p:sp>
      <p:sp>
        <p:nvSpPr>
          <p:cNvPr id="17" name="TextBox 16">
            <a:extLst>
              <a:ext uri="{FF2B5EF4-FFF2-40B4-BE49-F238E27FC236}">
                <a16:creationId xmlns:a16="http://schemas.microsoft.com/office/drawing/2014/main" id="{66B13BDE-C741-421D-AB8E-3BCA55F2BC83}"/>
              </a:ext>
            </a:extLst>
          </p:cNvPr>
          <p:cNvSpPr txBox="1"/>
          <p:nvPr/>
        </p:nvSpPr>
        <p:spPr>
          <a:xfrm>
            <a:off x="3887598" y="6600845"/>
            <a:ext cx="6094602" cy="261610"/>
          </a:xfrm>
          <a:prstGeom prst="rect">
            <a:avLst/>
          </a:prstGeom>
          <a:noFill/>
        </p:spPr>
        <p:txBody>
          <a:bodyPr wrap="square">
            <a:spAutoFit/>
          </a:bodyPr>
          <a:lstStyle/>
          <a:p>
            <a:r>
              <a:rPr lang="en-US" sz="1100" dirty="0">
                <a:solidFill>
                  <a:srgbClr val="0081E2"/>
                </a:solidFill>
                <a:latin typeface="Consolas" panose="020B0609020204030204" pitchFamily="49" charset="0"/>
                <a:hlinkClick r:id="rId6">
                  <a:extLst>
                    <a:ext uri="{A12FA001-AC4F-418D-AE19-62706E023703}">
                      <ahyp:hlinkClr xmlns:ahyp="http://schemas.microsoft.com/office/drawing/2018/hyperlinkcolor" val="tx"/>
                    </a:ext>
                  </a:extLst>
                </a:hlinkClick>
              </a:rPr>
              <a:t>https://en.wikipedia.org/wiki/Hash_table</a:t>
            </a:r>
            <a:r>
              <a:rPr lang="en-US" sz="1100" dirty="0">
                <a:solidFill>
                  <a:srgbClr val="0081E2"/>
                </a:solidFill>
                <a:latin typeface="Consolas" panose="020B0609020204030204" pitchFamily="49" charset="0"/>
              </a:rPr>
              <a:t> </a:t>
            </a:r>
          </a:p>
        </p:txBody>
      </p:sp>
      <p:sp>
        <p:nvSpPr>
          <p:cNvPr id="18" name="Rectangle 17">
            <a:extLst>
              <a:ext uri="{FF2B5EF4-FFF2-40B4-BE49-F238E27FC236}">
                <a16:creationId xmlns:a16="http://schemas.microsoft.com/office/drawing/2014/main" id="{B915EA6F-2268-4877-A0E5-6C8E9B6E2071}"/>
              </a:ext>
            </a:extLst>
          </p:cNvPr>
          <p:cNvSpPr/>
          <p:nvPr/>
        </p:nvSpPr>
        <p:spPr>
          <a:xfrm>
            <a:off x="8009124" y="4230076"/>
            <a:ext cx="3553626"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Move the probe by 1 unit</a:t>
            </a: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260998957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199" y="365125"/>
            <a:ext cx="11158057"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Collision Resolution: Open Addressing (Quadratic Probing)</a:t>
            </a:r>
          </a:p>
        </p:txBody>
      </p:sp>
      <p:sp>
        <p:nvSpPr>
          <p:cNvPr id="4" name="Slide Number Placeholder 3">
            <a:extLst>
              <a:ext uri="{FF2B5EF4-FFF2-40B4-BE49-F238E27FC236}">
                <a16:creationId xmlns:a16="http://schemas.microsoft.com/office/drawing/2014/main" id="{7EED592D-5DFB-497F-91D2-8DA1F143750B}"/>
              </a:ext>
            </a:extLst>
          </p:cNvPr>
          <p:cNvSpPr>
            <a:spLocks noGrp="1"/>
          </p:cNvSpPr>
          <p:nvPr>
            <p:ph type="sldNum" sz="quarter" idx="12"/>
          </p:nvPr>
        </p:nvSpPr>
        <p:spPr/>
        <p:txBody>
          <a:bodyPr/>
          <a:lstStyle/>
          <a:p>
            <a:fld id="{017C28E0-2F8B-4999-AEA2-B3AA3AE8994F}" type="slidenum">
              <a:rPr lang="en-US" smtClean="0"/>
              <a:t>45</a:t>
            </a:fld>
            <a:endParaRPr lang="en-US"/>
          </a:p>
        </p:txBody>
      </p:sp>
      <p:grpSp>
        <p:nvGrpSpPr>
          <p:cNvPr id="5" name="Group 4">
            <a:extLst>
              <a:ext uri="{FF2B5EF4-FFF2-40B4-BE49-F238E27FC236}">
                <a16:creationId xmlns:a16="http://schemas.microsoft.com/office/drawing/2014/main" id="{F7CEA230-B37E-42B6-AB65-FBB8C2434F8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21DE2A72-DEFA-4343-A675-0611B5810AF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ABFCEA90-8D3E-4FC7-B42D-F639B15151B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grpSp>
        <p:nvGrpSpPr>
          <p:cNvPr id="12" name="Group 11">
            <a:extLst>
              <a:ext uri="{FF2B5EF4-FFF2-40B4-BE49-F238E27FC236}">
                <a16:creationId xmlns:a16="http://schemas.microsoft.com/office/drawing/2014/main" id="{97A19BA6-F7B2-4D5B-A6E9-6985FC0F3F85}"/>
              </a:ext>
            </a:extLst>
          </p:cNvPr>
          <p:cNvGrpSpPr/>
          <p:nvPr/>
        </p:nvGrpSpPr>
        <p:grpSpPr>
          <a:xfrm>
            <a:off x="2241281" y="1690688"/>
            <a:ext cx="8018455" cy="407100"/>
            <a:chOff x="1511439" y="2816643"/>
            <a:chExt cx="8018455" cy="407100"/>
          </a:xfrm>
        </p:grpSpPr>
        <p:sp>
          <p:nvSpPr>
            <p:cNvPr id="9" name="Rectangle 8">
              <a:extLst>
                <a:ext uri="{FF2B5EF4-FFF2-40B4-BE49-F238E27FC236}">
                  <a16:creationId xmlns:a16="http://schemas.microsoft.com/office/drawing/2014/main" id="{38C2961D-4A1C-4D12-97A7-7547E95D1F72}"/>
                </a:ext>
              </a:extLst>
            </p:cNvPr>
            <p:cNvSpPr/>
            <p:nvPr/>
          </p:nvSpPr>
          <p:spPr>
            <a:xfrm>
              <a:off x="1511439" y="2816643"/>
              <a:ext cx="8018455"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p:txBody>
        </p:sp>
        <p:sp>
          <p:nvSpPr>
            <p:cNvPr id="10" name="TextBox 9">
              <a:extLst>
                <a:ext uri="{FF2B5EF4-FFF2-40B4-BE49-F238E27FC236}">
                  <a16:creationId xmlns:a16="http://schemas.microsoft.com/office/drawing/2014/main" id="{C8A535F3-F369-43CD-83B4-453812C85712}"/>
                </a:ext>
              </a:extLst>
            </p:cNvPr>
            <p:cNvSpPr txBox="1"/>
            <p:nvPr/>
          </p:nvSpPr>
          <p:spPr>
            <a:xfrm>
              <a:off x="2587312" y="2821809"/>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11" name="TextBox 10">
              <a:extLst>
                <a:ext uri="{FF2B5EF4-FFF2-40B4-BE49-F238E27FC236}">
                  <a16:creationId xmlns:a16="http://schemas.microsoft.com/office/drawing/2014/main" id="{03B40AFA-DE8E-4A77-9303-5D5D67C389BC}"/>
                </a:ext>
              </a:extLst>
            </p:cNvPr>
            <p:cNvSpPr txBox="1"/>
            <p:nvPr/>
          </p:nvSpPr>
          <p:spPr>
            <a:xfrm>
              <a:off x="6702185" y="2821809"/>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sp>
        <p:nvSpPr>
          <p:cNvPr id="15" name="Rectangle 14">
            <a:extLst>
              <a:ext uri="{FF2B5EF4-FFF2-40B4-BE49-F238E27FC236}">
                <a16:creationId xmlns:a16="http://schemas.microsoft.com/office/drawing/2014/main" id="{BEF486DF-C810-43D9-BCCE-87C69B4A162F}"/>
              </a:ext>
            </a:extLst>
          </p:cNvPr>
          <p:cNvSpPr/>
          <p:nvPr/>
        </p:nvSpPr>
        <p:spPr>
          <a:xfrm>
            <a:off x="2682422" y="3148516"/>
            <a:ext cx="5051519" cy="3453619"/>
          </a:xfrm>
          <a:prstGeom prst="rect">
            <a:avLst/>
          </a:prstGeom>
          <a:solidFill>
            <a:schemeClr val="tx1">
              <a:lumMod val="65000"/>
              <a:lumOff val="35000"/>
            </a:schemeClr>
          </a:solidFill>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endParaRPr lang="en-US"/>
          </a:p>
        </p:txBody>
      </p:sp>
      <p:pic>
        <p:nvPicPr>
          <p:cNvPr id="3074" name="Picture 2">
            <a:extLst>
              <a:ext uri="{FF2B5EF4-FFF2-40B4-BE49-F238E27FC236}">
                <a16:creationId xmlns:a16="http://schemas.microsoft.com/office/drawing/2014/main" id="{0ED5C21D-4B53-4016-8D9C-DBD58309B050}"/>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3059960" y="2808879"/>
            <a:ext cx="4296445" cy="3730033"/>
          </a:xfrm>
          <a:prstGeom prst="rect">
            <a:avLst/>
          </a:prstGeom>
          <a:noFill/>
          <a:extLst>
            <a:ext uri="{909E8E84-426E-40DD-AFC4-6F175D3DCCD1}">
              <a14:hiddenFill xmlns:a14="http://schemas.microsoft.com/office/drawing/2010/main">
                <a:solidFill>
                  <a:srgbClr val="FFFFFF"/>
                </a:solidFill>
              </a14:hiddenFill>
            </a:ext>
          </a:extLst>
        </p:spPr>
      </p:pic>
      <p:sp>
        <p:nvSpPr>
          <p:cNvPr id="16" name="Rectangle 15">
            <a:extLst>
              <a:ext uri="{FF2B5EF4-FFF2-40B4-BE49-F238E27FC236}">
                <a16:creationId xmlns:a16="http://schemas.microsoft.com/office/drawing/2014/main" id="{51553BD4-8F52-49C2-B018-7EFB11221809}"/>
              </a:ext>
            </a:extLst>
          </p:cNvPr>
          <p:cNvSpPr/>
          <p:nvPr/>
        </p:nvSpPr>
        <p:spPr>
          <a:xfrm>
            <a:off x="967553" y="2616141"/>
            <a:ext cx="9415587" cy="400110"/>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Key Idea: </a:t>
            </a: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all entries in a bucket; collisions are added to empty spots</a:t>
            </a:r>
          </a:p>
        </p:txBody>
      </p:sp>
      <p:sp>
        <p:nvSpPr>
          <p:cNvPr id="17" name="TextBox 16">
            <a:extLst>
              <a:ext uri="{FF2B5EF4-FFF2-40B4-BE49-F238E27FC236}">
                <a16:creationId xmlns:a16="http://schemas.microsoft.com/office/drawing/2014/main" id="{66B13BDE-C741-421D-AB8E-3BCA55F2BC83}"/>
              </a:ext>
            </a:extLst>
          </p:cNvPr>
          <p:cNvSpPr txBox="1"/>
          <p:nvPr/>
        </p:nvSpPr>
        <p:spPr>
          <a:xfrm>
            <a:off x="3887598" y="6600845"/>
            <a:ext cx="6094602" cy="261610"/>
          </a:xfrm>
          <a:prstGeom prst="rect">
            <a:avLst/>
          </a:prstGeom>
          <a:noFill/>
        </p:spPr>
        <p:txBody>
          <a:bodyPr wrap="square">
            <a:spAutoFit/>
          </a:bodyPr>
          <a:lstStyle/>
          <a:p>
            <a:r>
              <a:rPr lang="en-US" sz="1100" dirty="0">
                <a:solidFill>
                  <a:srgbClr val="0081E2"/>
                </a:solidFill>
                <a:latin typeface="Consolas" panose="020B0609020204030204" pitchFamily="49" charset="0"/>
                <a:hlinkClick r:id="rId6">
                  <a:extLst>
                    <a:ext uri="{A12FA001-AC4F-418D-AE19-62706E023703}">
                      <ahyp:hlinkClr xmlns:ahyp="http://schemas.microsoft.com/office/drawing/2018/hyperlinkcolor" val="tx"/>
                    </a:ext>
                  </a:extLst>
                </a:hlinkClick>
              </a:rPr>
              <a:t>https://en.wikipedia.org/wiki/Hash_table</a:t>
            </a:r>
            <a:r>
              <a:rPr lang="en-US" sz="1100" dirty="0">
                <a:solidFill>
                  <a:srgbClr val="0081E2"/>
                </a:solidFill>
                <a:latin typeface="Consolas" panose="020B0609020204030204" pitchFamily="49" charset="0"/>
              </a:rPr>
              <a:t> </a:t>
            </a:r>
          </a:p>
        </p:txBody>
      </p:sp>
      <p:sp>
        <p:nvSpPr>
          <p:cNvPr id="18" name="Rectangle 17">
            <a:extLst>
              <a:ext uri="{FF2B5EF4-FFF2-40B4-BE49-F238E27FC236}">
                <a16:creationId xmlns:a16="http://schemas.microsoft.com/office/drawing/2014/main" id="{B915EA6F-2268-4877-A0E5-6C8E9B6E2071}"/>
              </a:ext>
            </a:extLst>
          </p:cNvPr>
          <p:cNvSpPr/>
          <p:nvPr/>
        </p:nvSpPr>
        <p:spPr>
          <a:xfrm>
            <a:off x="8009124" y="4230076"/>
            <a:ext cx="3553626" cy="707886"/>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EB6E19"/>
                </a:solidFill>
                <a:effectLst/>
                <a:uLnTx/>
                <a:uFillTx/>
                <a:latin typeface="Gotham Bold" pitchFamily="50" charset="0"/>
                <a:ea typeface="+mn-ea"/>
                <a:cs typeface="+mn-cs"/>
              </a:rPr>
              <a:t>Move the probe by 1, 4, 9, 16 … units</a:t>
            </a: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06755222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A99A4FFE-3B1E-4F2F-9612-DAB7ACA583DC}"/>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46</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extLst>
              <p:ext uri="{D42A27DB-BD31-4B8C-83A1-F6EECF244321}">
                <p14:modId xmlns:p14="http://schemas.microsoft.com/office/powerpoint/2010/main" val="2257660564"/>
              </p:ext>
            </p:extLst>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Tree>
    <p:extLst>
      <p:ext uri="{BB962C8B-B14F-4D97-AF65-F5344CB8AC3E}">
        <p14:creationId xmlns:p14="http://schemas.microsoft.com/office/powerpoint/2010/main" val="1198644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47</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10B20CE8-B7BE-D7B1-5A2F-DFFB8253D79C}"/>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852441148"/>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48</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7" name="TextBox 16">
            <a:extLst>
              <a:ext uri="{FF2B5EF4-FFF2-40B4-BE49-F238E27FC236}">
                <a16:creationId xmlns:a16="http://schemas.microsoft.com/office/drawing/2014/main" id="{FAFBBDED-2377-4609-9EF3-D49D09BB7490}"/>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H(a) = 97</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H(a) % 5 = </a:t>
            </a:r>
            <a:r>
              <a:rPr lang="en-US" dirty="0">
                <a:solidFill>
                  <a:srgbClr val="0081E2"/>
                </a:solidFill>
                <a:latin typeface="Consolas" panose="020B0609020204030204" pitchFamily="49" charset="0"/>
              </a:rPr>
              <a:t>2</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8" name="TextBox 17">
            <a:extLst>
              <a:ext uri="{FF2B5EF4-FFF2-40B4-BE49-F238E27FC236}">
                <a16:creationId xmlns:a16="http://schemas.microsoft.com/office/drawing/2014/main" id="{6A28D9E4-4532-845A-4C3E-3199C33ECDA1}"/>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31811771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49</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4" name="TextBox 13">
            <a:extLst>
              <a:ext uri="{FF2B5EF4-FFF2-40B4-BE49-F238E27FC236}">
                <a16:creationId xmlns:a16="http://schemas.microsoft.com/office/drawing/2014/main" id="{54DA472F-0E4E-4253-8BC5-7F9D25E2656A}"/>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0.2</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0.8</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7" name="TextBox 16">
            <a:extLst>
              <a:ext uri="{FF2B5EF4-FFF2-40B4-BE49-F238E27FC236}">
                <a16:creationId xmlns:a16="http://schemas.microsoft.com/office/drawing/2014/main" id="{FAFBBDED-2377-4609-9EF3-D49D09BB7490}"/>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H(a) = 97</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H(a) % 5 = </a:t>
            </a:r>
            <a:r>
              <a:rPr lang="en-US" dirty="0">
                <a:solidFill>
                  <a:srgbClr val="0081E2"/>
                </a:solidFill>
                <a:latin typeface="Consolas" panose="020B0609020204030204" pitchFamily="49" charset="0"/>
              </a:rPr>
              <a:t>2</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9FEBA550-97A3-5B26-69EC-740A14BB19CE}"/>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84340051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a:t>
            </a:r>
          </a:p>
        </p:txBody>
      </p:sp>
      <p:graphicFrame>
        <p:nvGraphicFramePr>
          <p:cNvPr id="15" name="Content Placeholder 2">
            <a:extLst>
              <a:ext uri="{FF2B5EF4-FFF2-40B4-BE49-F238E27FC236}">
                <a16:creationId xmlns:a16="http://schemas.microsoft.com/office/drawing/2014/main" id="{D6820AA0-E877-4048-8D79-3E67FF607309}"/>
              </a:ext>
            </a:extLst>
          </p:cNvPr>
          <p:cNvGraphicFramePr>
            <a:graphicFrameLocks/>
          </p:cNvGraphicFramePr>
          <p:nvPr>
            <p:extLst>
              <p:ext uri="{D42A27DB-BD31-4B8C-83A1-F6EECF244321}">
                <p14:modId xmlns:p14="http://schemas.microsoft.com/office/powerpoint/2010/main" val="1759950336"/>
              </p:ext>
            </p:extLst>
          </p:nvPr>
        </p:nvGraphicFramePr>
        <p:xfrm>
          <a:off x="1633920" y="1920794"/>
          <a:ext cx="8924160" cy="339710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3" name="Slide Number Placeholder 2">
            <a:extLst>
              <a:ext uri="{FF2B5EF4-FFF2-40B4-BE49-F238E27FC236}">
                <a16:creationId xmlns:a16="http://schemas.microsoft.com/office/drawing/2014/main" id="{1BB82770-DB2D-4014-8BDE-5F14692C75E0}"/>
              </a:ext>
            </a:extLst>
          </p:cNvPr>
          <p:cNvSpPr>
            <a:spLocks noGrp="1"/>
          </p:cNvSpPr>
          <p:nvPr>
            <p:ph type="sldNum" sz="quarter" idx="12"/>
          </p:nvPr>
        </p:nvSpPr>
        <p:spPr/>
        <p:txBody>
          <a:bodyPr/>
          <a:lstStyle/>
          <a:p>
            <a:fld id="{017C28E0-2F8B-4999-AEA2-B3AA3AE8994F}" type="slidenum">
              <a:rPr lang="en-US" smtClean="0"/>
              <a:t>5</a:t>
            </a:fld>
            <a:endParaRPr lang="en-US"/>
          </a:p>
        </p:txBody>
      </p:sp>
      <p:grpSp>
        <p:nvGrpSpPr>
          <p:cNvPr id="5" name="Group 4">
            <a:extLst>
              <a:ext uri="{FF2B5EF4-FFF2-40B4-BE49-F238E27FC236}">
                <a16:creationId xmlns:a16="http://schemas.microsoft.com/office/drawing/2014/main" id="{D54C02A9-CA46-4B4F-8010-18F42D9E2174}"/>
              </a:ext>
            </a:extLst>
          </p:cNvPr>
          <p:cNvGrpSpPr/>
          <p:nvPr/>
        </p:nvGrpSpPr>
        <p:grpSpPr>
          <a:xfrm>
            <a:off x="11337354" y="6025684"/>
            <a:ext cx="841781" cy="748032"/>
            <a:chOff x="11337354" y="6025684"/>
            <a:chExt cx="841781" cy="748032"/>
          </a:xfrm>
        </p:grpSpPr>
        <p:pic>
          <p:nvPicPr>
            <p:cNvPr id="6" name="Picture 2">
              <a:extLst>
                <a:ext uri="{FF2B5EF4-FFF2-40B4-BE49-F238E27FC236}">
                  <a16:creationId xmlns:a16="http://schemas.microsoft.com/office/drawing/2014/main" id="{6CDE106C-D065-4E7E-9E73-B88B0420CC45}"/>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54F0B634-EC76-4EF0-909B-48694BA1A206}"/>
                </a:ext>
              </a:extLst>
            </p:cNvPr>
            <p:cNvPicPr>
              <a:picLocks noChangeAspect="1"/>
            </p:cNvPicPr>
            <p:nvPr/>
          </p:nvPicPr>
          <p:blipFill rotWithShape="1">
            <a:blip r:embed="rId9"/>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3812443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graphicEl>
                                              <a:dgm id="{9A16CDAE-E3D2-4F0E-95B6-C06C5061B489}"/>
                                            </p:graphicEl>
                                          </p:spTgt>
                                        </p:tgtEl>
                                        <p:attrNameLst>
                                          <p:attrName>style.visibility</p:attrName>
                                        </p:attrNameLst>
                                      </p:cBhvr>
                                      <p:to>
                                        <p:strVal val="visible"/>
                                      </p:to>
                                    </p:set>
                                    <p:animEffect transition="in" filter="fade">
                                      <p:cBhvr>
                                        <p:cTn id="7" dur="1000"/>
                                        <p:tgtEl>
                                          <p:spTgt spid="15">
                                            <p:graphicEl>
                                              <a:dgm id="{9A16CDAE-E3D2-4F0E-95B6-C06C5061B489}"/>
                                            </p:graphicEl>
                                          </p:spTgt>
                                        </p:tgtEl>
                                      </p:cBhvr>
                                    </p:animEffect>
                                    <p:anim calcmode="lin" valueType="num">
                                      <p:cBhvr>
                                        <p:cTn id="8" dur="1000" fill="hold"/>
                                        <p:tgtEl>
                                          <p:spTgt spid="15">
                                            <p:graphicEl>
                                              <a:dgm id="{9A16CDAE-E3D2-4F0E-95B6-C06C5061B489}"/>
                                            </p:graphicEl>
                                          </p:spTgt>
                                        </p:tgtEl>
                                        <p:attrNameLst>
                                          <p:attrName>ppt_x</p:attrName>
                                        </p:attrNameLst>
                                      </p:cBhvr>
                                      <p:tavLst>
                                        <p:tav tm="0">
                                          <p:val>
                                            <p:strVal val="#ppt_x"/>
                                          </p:val>
                                        </p:tav>
                                        <p:tav tm="100000">
                                          <p:val>
                                            <p:strVal val="#ppt_x"/>
                                          </p:val>
                                        </p:tav>
                                      </p:tavLst>
                                    </p:anim>
                                    <p:anim calcmode="lin" valueType="num">
                                      <p:cBhvr>
                                        <p:cTn id="9" dur="1000" fill="hold"/>
                                        <p:tgtEl>
                                          <p:spTgt spid="15">
                                            <p:graphicEl>
                                              <a:dgm id="{9A16CDAE-E3D2-4F0E-95B6-C06C5061B489}"/>
                                            </p:graphicEl>
                                          </p:spTgt>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15">
                                            <p:graphicEl>
                                              <a:dgm id="{48EED041-01E9-4A45-AC7B-B89508D96A66}"/>
                                            </p:graphicEl>
                                          </p:spTgt>
                                        </p:tgtEl>
                                        <p:attrNameLst>
                                          <p:attrName>style.visibility</p:attrName>
                                        </p:attrNameLst>
                                      </p:cBhvr>
                                      <p:to>
                                        <p:strVal val="visible"/>
                                      </p:to>
                                    </p:set>
                                    <p:animEffect transition="in" filter="fade">
                                      <p:cBhvr>
                                        <p:cTn id="14" dur="1000"/>
                                        <p:tgtEl>
                                          <p:spTgt spid="15">
                                            <p:graphicEl>
                                              <a:dgm id="{48EED041-01E9-4A45-AC7B-B89508D96A66}"/>
                                            </p:graphicEl>
                                          </p:spTgt>
                                        </p:tgtEl>
                                      </p:cBhvr>
                                    </p:animEffect>
                                    <p:anim calcmode="lin" valueType="num">
                                      <p:cBhvr>
                                        <p:cTn id="15" dur="1000" fill="hold"/>
                                        <p:tgtEl>
                                          <p:spTgt spid="15">
                                            <p:graphicEl>
                                              <a:dgm id="{48EED041-01E9-4A45-AC7B-B89508D96A66}"/>
                                            </p:graphicEl>
                                          </p:spTgt>
                                        </p:tgtEl>
                                        <p:attrNameLst>
                                          <p:attrName>ppt_x</p:attrName>
                                        </p:attrNameLst>
                                      </p:cBhvr>
                                      <p:tavLst>
                                        <p:tav tm="0">
                                          <p:val>
                                            <p:strVal val="#ppt_x"/>
                                          </p:val>
                                        </p:tav>
                                        <p:tav tm="100000">
                                          <p:val>
                                            <p:strVal val="#ppt_x"/>
                                          </p:val>
                                        </p:tav>
                                      </p:tavLst>
                                    </p:anim>
                                    <p:anim calcmode="lin" valueType="num">
                                      <p:cBhvr>
                                        <p:cTn id="16" dur="1000" fill="hold"/>
                                        <p:tgtEl>
                                          <p:spTgt spid="15">
                                            <p:graphicEl>
                                              <a:dgm id="{48EED041-01E9-4A45-AC7B-B89508D96A66}"/>
                                            </p:graphic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15">
                                            <p:graphicEl>
                                              <a:dgm id="{5125BD1C-4F5C-4A37-808D-AB85DF49B188}"/>
                                            </p:graphicEl>
                                          </p:spTgt>
                                        </p:tgtEl>
                                        <p:attrNameLst>
                                          <p:attrName>style.visibility</p:attrName>
                                        </p:attrNameLst>
                                      </p:cBhvr>
                                      <p:to>
                                        <p:strVal val="visible"/>
                                      </p:to>
                                    </p:set>
                                    <p:animEffect transition="in" filter="fade">
                                      <p:cBhvr>
                                        <p:cTn id="19" dur="1000"/>
                                        <p:tgtEl>
                                          <p:spTgt spid="15">
                                            <p:graphicEl>
                                              <a:dgm id="{5125BD1C-4F5C-4A37-808D-AB85DF49B188}"/>
                                            </p:graphicEl>
                                          </p:spTgt>
                                        </p:tgtEl>
                                      </p:cBhvr>
                                    </p:animEffect>
                                    <p:anim calcmode="lin" valueType="num">
                                      <p:cBhvr>
                                        <p:cTn id="20" dur="1000" fill="hold"/>
                                        <p:tgtEl>
                                          <p:spTgt spid="15">
                                            <p:graphicEl>
                                              <a:dgm id="{5125BD1C-4F5C-4A37-808D-AB85DF49B188}"/>
                                            </p:graphicEl>
                                          </p:spTgt>
                                        </p:tgtEl>
                                        <p:attrNameLst>
                                          <p:attrName>ppt_x</p:attrName>
                                        </p:attrNameLst>
                                      </p:cBhvr>
                                      <p:tavLst>
                                        <p:tav tm="0">
                                          <p:val>
                                            <p:strVal val="#ppt_x"/>
                                          </p:val>
                                        </p:tav>
                                        <p:tav tm="100000">
                                          <p:val>
                                            <p:strVal val="#ppt_x"/>
                                          </p:val>
                                        </p:tav>
                                      </p:tavLst>
                                    </p:anim>
                                    <p:anim calcmode="lin" valueType="num">
                                      <p:cBhvr>
                                        <p:cTn id="21" dur="1000" fill="hold"/>
                                        <p:tgtEl>
                                          <p:spTgt spid="15">
                                            <p:graphicEl>
                                              <a:dgm id="{5125BD1C-4F5C-4A37-808D-AB85DF49B188}"/>
                                            </p:graphicEl>
                                          </p:spTgt>
                                        </p:tgtEl>
                                        <p:attrNameLst>
                                          <p:attrName>ppt_y</p:attrName>
                                        </p:attrNameLst>
                                      </p:cBhvr>
                                      <p:tavLst>
                                        <p:tav tm="0">
                                          <p:val>
                                            <p:strVal val="#ppt_y+.1"/>
                                          </p:val>
                                        </p:tav>
                                        <p:tav tm="100000">
                                          <p:val>
                                            <p:strVal val="#ppt_y"/>
                                          </p:val>
                                        </p:tav>
                                      </p:tavLst>
                                    </p:anim>
                                  </p:childTnLst>
                                </p:cTn>
                              </p:par>
                            </p:childTnLst>
                          </p:cTn>
                        </p:par>
                      </p:childTnLst>
                    </p:cTn>
                  </p:par>
                  <p:par>
                    <p:cTn id="22" fill="hold">
                      <p:stCondLst>
                        <p:cond delay="indefinite"/>
                      </p:stCondLst>
                      <p:childTnLst>
                        <p:par>
                          <p:cTn id="23" fill="hold">
                            <p:stCondLst>
                              <p:cond delay="0"/>
                            </p:stCondLst>
                            <p:childTnLst>
                              <p:par>
                                <p:cTn id="24" presetID="42" presetClass="entr" presetSubtype="0" fill="hold" grpId="0" nodeType="clickEffect">
                                  <p:stCondLst>
                                    <p:cond delay="0"/>
                                  </p:stCondLst>
                                  <p:childTnLst>
                                    <p:set>
                                      <p:cBhvr>
                                        <p:cTn id="25" dur="1" fill="hold">
                                          <p:stCondLst>
                                            <p:cond delay="0"/>
                                          </p:stCondLst>
                                        </p:cTn>
                                        <p:tgtEl>
                                          <p:spTgt spid="15">
                                            <p:graphicEl>
                                              <a:dgm id="{AFEC5617-5C00-4FC9-90D2-96097A2E9DF3}"/>
                                            </p:graphicEl>
                                          </p:spTgt>
                                        </p:tgtEl>
                                        <p:attrNameLst>
                                          <p:attrName>style.visibility</p:attrName>
                                        </p:attrNameLst>
                                      </p:cBhvr>
                                      <p:to>
                                        <p:strVal val="visible"/>
                                      </p:to>
                                    </p:set>
                                    <p:animEffect transition="in" filter="fade">
                                      <p:cBhvr>
                                        <p:cTn id="26" dur="1000"/>
                                        <p:tgtEl>
                                          <p:spTgt spid="15">
                                            <p:graphicEl>
                                              <a:dgm id="{AFEC5617-5C00-4FC9-90D2-96097A2E9DF3}"/>
                                            </p:graphicEl>
                                          </p:spTgt>
                                        </p:tgtEl>
                                      </p:cBhvr>
                                    </p:animEffect>
                                    <p:anim calcmode="lin" valueType="num">
                                      <p:cBhvr>
                                        <p:cTn id="27" dur="1000" fill="hold"/>
                                        <p:tgtEl>
                                          <p:spTgt spid="15">
                                            <p:graphicEl>
                                              <a:dgm id="{AFEC5617-5C00-4FC9-90D2-96097A2E9DF3}"/>
                                            </p:graphicEl>
                                          </p:spTgt>
                                        </p:tgtEl>
                                        <p:attrNameLst>
                                          <p:attrName>ppt_x</p:attrName>
                                        </p:attrNameLst>
                                      </p:cBhvr>
                                      <p:tavLst>
                                        <p:tav tm="0">
                                          <p:val>
                                            <p:strVal val="#ppt_x"/>
                                          </p:val>
                                        </p:tav>
                                        <p:tav tm="100000">
                                          <p:val>
                                            <p:strVal val="#ppt_x"/>
                                          </p:val>
                                        </p:tav>
                                      </p:tavLst>
                                    </p:anim>
                                    <p:anim calcmode="lin" valueType="num">
                                      <p:cBhvr>
                                        <p:cTn id="28" dur="1000" fill="hold"/>
                                        <p:tgtEl>
                                          <p:spTgt spid="15">
                                            <p:graphicEl>
                                              <a:dgm id="{AFEC5617-5C00-4FC9-90D2-96097A2E9DF3}"/>
                                            </p:graphicEl>
                                          </p:spTgt>
                                        </p:tgtEl>
                                        <p:attrNameLst>
                                          <p:attrName>ppt_y</p:attrName>
                                        </p:attrNameLst>
                                      </p:cBhvr>
                                      <p:tavLst>
                                        <p:tav tm="0">
                                          <p:val>
                                            <p:strVal val="#ppt_y+.1"/>
                                          </p:val>
                                        </p:tav>
                                        <p:tav tm="100000">
                                          <p:val>
                                            <p:strVal val="#ppt_y"/>
                                          </p:val>
                                        </p:tav>
                                      </p:tavLst>
                                    </p:anim>
                                  </p:childTnLst>
                                </p:cTn>
                              </p:par>
                              <p:par>
                                <p:cTn id="29" presetID="42" presetClass="entr" presetSubtype="0" fill="hold" grpId="0" nodeType="withEffect">
                                  <p:stCondLst>
                                    <p:cond delay="0"/>
                                  </p:stCondLst>
                                  <p:childTnLst>
                                    <p:set>
                                      <p:cBhvr>
                                        <p:cTn id="30" dur="1" fill="hold">
                                          <p:stCondLst>
                                            <p:cond delay="0"/>
                                          </p:stCondLst>
                                        </p:cTn>
                                        <p:tgtEl>
                                          <p:spTgt spid="15">
                                            <p:graphicEl>
                                              <a:dgm id="{6923E915-FAAB-4DD6-8BDE-7E8214F54EE1}"/>
                                            </p:graphicEl>
                                          </p:spTgt>
                                        </p:tgtEl>
                                        <p:attrNameLst>
                                          <p:attrName>style.visibility</p:attrName>
                                        </p:attrNameLst>
                                      </p:cBhvr>
                                      <p:to>
                                        <p:strVal val="visible"/>
                                      </p:to>
                                    </p:set>
                                    <p:animEffect transition="in" filter="fade">
                                      <p:cBhvr>
                                        <p:cTn id="31" dur="1000"/>
                                        <p:tgtEl>
                                          <p:spTgt spid="15">
                                            <p:graphicEl>
                                              <a:dgm id="{6923E915-FAAB-4DD6-8BDE-7E8214F54EE1}"/>
                                            </p:graphicEl>
                                          </p:spTgt>
                                        </p:tgtEl>
                                      </p:cBhvr>
                                    </p:animEffect>
                                    <p:anim calcmode="lin" valueType="num">
                                      <p:cBhvr>
                                        <p:cTn id="32" dur="1000" fill="hold"/>
                                        <p:tgtEl>
                                          <p:spTgt spid="15">
                                            <p:graphicEl>
                                              <a:dgm id="{6923E915-FAAB-4DD6-8BDE-7E8214F54EE1}"/>
                                            </p:graphicEl>
                                          </p:spTgt>
                                        </p:tgtEl>
                                        <p:attrNameLst>
                                          <p:attrName>ppt_x</p:attrName>
                                        </p:attrNameLst>
                                      </p:cBhvr>
                                      <p:tavLst>
                                        <p:tav tm="0">
                                          <p:val>
                                            <p:strVal val="#ppt_x"/>
                                          </p:val>
                                        </p:tav>
                                        <p:tav tm="100000">
                                          <p:val>
                                            <p:strVal val="#ppt_x"/>
                                          </p:val>
                                        </p:tav>
                                      </p:tavLst>
                                    </p:anim>
                                    <p:anim calcmode="lin" valueType="num">
                                      <p:cBhvr>
                                        <p:cTn id="33" dur="1000" fill="hold"/>
                                        <p:tgtEl>
                                          <p:spTgt spid="15">
                                            <p:graphicEl>
                                              <a:dgm id="{6923E915-FAAB-4DD6-8BDE-7E8214F54EE1}"/>
                                            </p:graphicEl>
                                          </p:spTgt>
                                        </p:tgtEl>
                                        <p:attrNameLst>
                                          <p:attrName>ppt_y</p:attrName>
                                        </p:attrNameLst>
                                      </p:cBhvr>
                                      <p:tavLst>
                                        <p:tav tm="0">
                                          <p:val>
                                            <p:strVal val="#ppt_y+.1"/>
                                          </p:val>
                                        </p:tav>
                                        <p:tav tm="100000">
                                          <p:val>
                                            <p:strVal val="#ppt_y"/>
                                          </p:val>
                                        </p:tav>
                                      </p:tavLst>
                                    </p:anim>
                                  </p:childTnLst>
                                </p:cTn>
                              </p:par>
                            </p:childTnLst>
                          </p:cTn>
                        </p:par>
                      </p:childTnLst>
                    </p:cTn>
                  </p:par>
                  <p:par>
                    <p:cTn id="34" fill="hold">
                      <p:stCondLst>
                        <p:cond delay="indefinite"/>
                      </p:stCondLst>
                      <p:childTnLst>
                        <p:par>
                          <p:cTn id="35" fill="hold">
                            <p:stCondLst>
                              <p:cond delay="0"/>
                            </p:stCondLst>
                            <p:childTnLst>
                              <p:par>
                                <p:cTn id="36" presetID="42" presetClass="entr" presetSubtype="0" fill="hold" grpId="0" nodeType="clickEffect">
                                  <p:stCondLst>
                                    <p:cond delay="0"/>
                                  </p:stCondLst>
                                  <p:childTnLst>
                                    <p:set>
                                      <p:cBhvr>
                                        <p:cTn id="37" dur="1" fill="hold">
                                          <p:stCondLst>
                                            <p:cond delay="0"/>
                                          </p:stCondLst>
                                        </p:cTn>
                                        <p:tgtEl>
                                          <p:spTgt spid="15">
                                            <p:graphicEl>
                                              <a:dgm id="{FBBF3655-9524-4C9F-BC01-3D5EF07B4296}"/>
                                            </p:graphicEl>
                                          </p:spTgt>
                                        </p:tgtEl>
                                        <p:attrNameLst>
                                          <p:attrName>style.visibility</p:attrName>
                                        </p:attrNameLst>
                                      </p:cBhvr>
                                      <p:to>
                                        <p:strVal val="visible"/>
                                      </p:to>
                                    </p:set>
                                    <p:animEffect transition="in" filter="fade">
                                      <p:cBhvr>
                                        <p:cTn id="38" dur="1000"/>
                                        <p:tgtEl>
                                          <p:spTgt spid="15">
                                            <p:graphicEl>
                                              <a:dgm id="{FBBF3655-9524-4C9F-BC01-3D5EF07B4296}"/>
                                            </p:graphicEl>
                                          </p:spTgt>
                                        </p:tgtEl>
                                      </p:cBhvr>
                                    </p:animEffect>
                                    <p:anim calcmode="lin" valueType="num">
                                      <p:cBhvr>
                                        <p:cTn id="39" dur="1000" fill="hold"/>
                                        <p:tgtEl>
                                          <p:spTgt spid="15">
                                            <p:graphicEl>
                                              <a:dgm id="{FBBF3655-9524-4C9F-BC01-3D5EF07B4296}"/>
                                            </p:graphicEl>
                                          </p:spTgt>
                                        </p:tgtEl>
                                        <p:attrNameLst>
                                          <p:attrName>ppt_x</p:attrName>
                                        </p:attrNameLst>
                                      </p:cBhvr>
                                      <p:tavLst>
                                        <p:tav tm="0">
                                          <p:val>
                                            <p:strVal val="#ppt_x"/>
                                          </p:val>
                                        </p:tav>
                                        <p:tav tm="100000">
                                          <p:val>
                                            <p:strVal val="#ppt_x"/>
                                          </p:val>
                                        </p:tav>
                                      </p:tavLst>
                                    </p:anim>
                                    <p:anim calcmode="lin" valueType="num">
                                      <p:cBhvr>
                                        <p:cTn id="40" dur="1000" fill="hold"/>
                                        <p:tgtEl>
                                          <p:spTgt spid="15">
                                            <p:graphicEl>
                                              <a:dgm id="{FBBF3655-9524-4C9F-BC01-3D5EF07B4296}"/>
                                            </p:graphicEl>
                                          </p:spTgt>
                                        </p:tgtEl>
                                        <p:attrNameLst>
                                          <p:attrName>ppt_y</p:attrName>
                                        </p:attrNameLst>
                                      </p:cBhvr>
                                      <p:tavLst>
                                        <p:tav tm="0">
                                          <p:val>
                                            <p:strVal val="#ppt_y+.1"/>
                                          </p:val>
                                        </p:tav>
                                        <p:tav tm="100000">
                                          <p:val>
                                            <p:strVal val="#ppt_y"/>
                                          </p:val>
                                        </p:tav>
                                      </p:tavLst>
                                    </p:anim>
                                  </p:childTnLst>
                                </p:cTn>
                              </p:par>
                              <p:par>
                                <p:cTn id="41" presetID="42" presetClass="entr" presetSubtype="0" fill="hold" grpId="0" nodeType="withEffect">
                                  <p:stCondLst>
                                    <p:cond delay="0"/>
                                  </p:stCondLst>
                                  <p:childTnLst>
                                    <p:set>
                                      <p:cBhvr>
                                        <p:cTn id="42" dur="1" fill="hold">
                                          <p:stCondLst>
                                            <p:cond delay="0"/>
                                          </p:stCondLst>
                                        </p:cTn>
                                        <p:tgtEl>
                                          <p:spTgt spid="15">
                                            <p:graphicEl>
                                              <a:dgm id="{F14072D3-7658-4590-ACB8-DA3284BC72E4}"/>
                                            </p:graphicEl>
                                          </p:spTgt>
                                        </p:tgtEl>
                                        <p:attrNameLst>
                                          <p:attrName>style.visibility</p:attrName>
                                        </p:attrNameLst>
                                      </p:cBhvr>
                                      <p:to>
                                        <p:strVal val="visible"/>
                                      </p:to>
                                    </p:set>
                                    <p:animEffect transition="in" filter="fade">
                                      <p:cBhvr>
                                        <p:cTn id="43" dur="1000"/>
                                        <p:tgtEl>
                                          <p:spTgt spid="15">
                                            <p:graphicEl>
                                              <a:dgm id="{F14072D3-7658-4590-ACB8-DA3284BC72E4}"/>
                                            </p:graphicEl>
                                          </p:spTgt>
                                        </p:tgtEl>
                                      </p:cBhvr>
                                    </p:animEffect>
                                    <p:anim calcmode="lin" valueType="num">
                                      <p:cBhvr>
                                        <p:cTn id="44" dur="1000" fill="hold"/>
                                        <p:tgtEl>
                                          <p:spTgt spid="15">
                                            <p:graphicEl>
                                              <a:dgm id="{F14072D3-7658-4590-ACB8-DA3284BC72E4}"/>
                                            </p:graphicEl>
                                          </p:spTgt>
                                        </p:tgtEl>
                                        <p:attrNameLst>
                                          <p:attrName>ppt_x</p:attrName>
                                        </p:attrNameLst>
                                      </p:cBhvr>
                                      <p:tavLst>
                                        <p:tav tm="0">
                                          <p:val>
                                            <p:strVal val="#ppt_x"/>
                                          </p:val>
                                        </p:tav>
                                        <p:tav tm="100000">
                                          <p:val>
                                            <p:strVal val="#ppt_x"/>
                                          </p:val>
                                        </p:tav>
                                      </p:tavLst>
                                    </p:anim>
                                    <p:anim calcmode="lin" valueType="num">
                                      <p:cBhvr>
                                        <p:cTn id="45" dur="1000" fill="hold"/>
                                        <p:tgtEl>
                                          <p:spTgt spid="15">
                                            <p:graphicEl>
                                              <a:dgm id="{F14072D3-7658-4590-ACB8-DA3284BC72E4}"/>
                                            </p:graphic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5" grpId="0">
        <p:bldSub>
          <a:bldDgm bld="one"/>
        </p:bldSub>
      </p:bldGraphic>
    </p:bldLst>
  </p:timing>
</p:sld>
</file>

<file path=ppt/slides/slide5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50</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ac.</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7" name="TextBox 16">
            <a:extLst>
              <a:ext uri="{FF2B5EF4-FFF2-40B4-BE49-F238E27FC236}">
                <a16:creationId xmlns:a16="http://schemas.microsoft.com/office/drawing/2014/main" id="{A1D40F13-1C73-ED11-A5D7-DDE51ADAD426}"/>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673194889"/>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51</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ac.</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7" name="TextBox 16">
            <a:extLst>
              <a:ext uri="{FF2B5EF4-FFF2-40B4-BE49-F238E27FC236}">
                <a16:creationId xmlns:a16="http://schemas.microsoft.com/office/drawing/2014/main" id="{FAFBBDED-2377-4609-9EF3-D49D09BB7490}"/>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H(ac) = 97 + 99 = 196</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H(ac)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2643B8CD-9951-B456-4FA9-953F916D6C26}"/>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2950210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52</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ac.</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7" name="TextBox 16">
            <a:extLst>
              <a:ext uri="{FF2B5EF4-FFF2-40B4-BE49-F238E27FC236}">
                <a16:creationId xmlns:a16="http://schemas.microsoft.com/office/drawing/2014/main" id="{FAFBBDED-2377-4609-9EF3-D49D09BB7490}"/>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H(ac) = 97 + 99 = 196</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H(ac)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E66B4355-FA81-4548-90FE-23B3A4FE0B37}"/>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0.4</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0.8</a:t>
            </a:r>
          </a:p>
        </p:txBody>
      </p:sp>
      <p:sp>
        <p:nvSpPr>
          <p:cNvPr id="23" name="TextBox 22">
            <a:extLst>
              <a:ext uri="{FF2B5EF4-FFF2-40B4-BE49-F238E27FC236}">
                <a16:creationId xmlns:a16="http://schemas.microsoft.com/office/drawing/2014/main" id="{49C82C79-BB74-79B3-175F-CAE8C86EE13A}"/>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23071437"/>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53</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f.</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CBF54F8-E916-0825-530B-A29BE45A4C5A}"/>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5860746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54</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f.</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H(f) = 101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H(f)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TextBox 22">
            <a:extLst>
              <a:ext uri="{FF2B5EF4-FFF2-40B4-BE49-F238E27FC236}">
                <a16:creationId xmlns:a16="http://schemas.microsoft.com/office/drawing/2014/main" id="{CDF0C836-4747-796D-C54F-1731E48064B4}"/>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99446372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55</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f.</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H(f) = 101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H(f)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f</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7F4FF6BB-DDA6-4492-A783-A43044427227}"/>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0.6</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0.8</a:t>
            </a:r>
          </a:p>
        </p:txBody>
      </p:sp>
      <p:sp>
        <p:nvSpPr>
          <p:cNvPr id="26" name="TextBox 25">
            <a:extLst>
              <a:ext uri="{FF2B5EF4-FFF2-40B4-BE49-F238E27FC236}">
                <a16:creationId xmlns:a16="http://schemas.microsoft.com/office/drawing/2014/main" id="{CB31F910-24B8-9710-1622-55E78CB49634}"/>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63971552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56</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Search f.</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f</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3FF1A796-2D44-315C-A0E4-F1B0C25EECF5}"/>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682646688"/>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57</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Search f.</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H(f) = 101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H(f)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f</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A7AB000D-A100-52F8-C68E-8E300BDCEF5F}"/>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8480611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58</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extLst>
              <p:ext uri="{D42A27DB-BD31-4B8C-83A1-F6EECF244321}">
                <p14:modId xmlns:p14="http://schemas.microsoft.com/office/powerpoint/2010/main" val="1490106916"/>
              </p:ext>
            </p:extLst>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65000"/>
                        <a:lumOff val="3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Search f.</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F7FA8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F7FA8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364064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H(f) = 101</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H(f) % 5 = </a:t>
            </a:r>
            <a:r>
              <a:rPr lang="en-US" dirty="0">
                <a:solidFill>
                  <a:srgbClr val="0081E2"/>
                </a:solidFill>
                <a:latin typeface="Consolas" panose="020B0609020204030204" pitchFamily="49" charset="0"/>
              </a:rPr>
              <a:t>1</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f</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F7FA8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85CB3AAD-ED96-78D0-9593-4D5CA013A0BE}"/>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099559104"/>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59</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extLst>
              <p:ext uri="{D42A27DB-BD31-4B8C-83A1-F6EECF244321}">
                <p14:modId xmlns:p14="http://schemas.microsoft.com/office/powerpoint/2010/main" val="1017670033"/>
              </p:ext>
            </p:extLst>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cat.</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f</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4F372C56-369D-918E-839F-0CA20FB4FDA3}"/>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69607152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a:t>
            </a:r>
          </a:p>
        </p:txBody>
      </p:sp>
      <p:sp>
        <p:nvSpPr>
          <p:cNvPr id="3" name="Rectangle 2">
            <a:extLst>
              <a:ext uri="{FF2B5EF4-FFF2-40B4-BE49-F238E27FC236}">
                <a16:creationId xmlns:a16="http://schemas.microsoft.com/office/drawing/2014/main" id="{E775B19D-EA12-4E01-8D2A-19FEBC02F115}"/>
              </a:ext>
            </a:extLst>
          </p:cNvPr>
          <p:cNvSpPr/>
          <p:nvPr/>
        </p:nvSpPr>
        <p:spPr>
          <a:xfrm>
            <a:off x="1145512" y="1690688"/>
            <a:ext cx="10515599" cy="4669420"/>
          </a:xfrm>
          <a:prstGeom prst="rect">
            <a:avLst/>
          </a:prstGeom>
        </p:spPr>
        <p:txBody>
          <a:bodyPr wrap="square">
            <a:spAutoFit/>
          </a:bodyPr>
          <a:lstStyle/>
          <a:p>
            <a:pPr>
              <a:lnSpc>
                <a:spcPct val="150000"/>
              </a:lnSpc>
            </a:pPr>
            <a:r>
              <a:rPr lang="en-US" sz="1600" dirty="0">
                <a:solidFill>
                  <a:srgbClr val="EB6E19"/>
                </a:solidFill>
                <a:latin typeface="Consolas" panose="020B0609020204030204" pitchFamily="49" charset="0"/>
              </a:rPr>
              <a:t>Union of two sets, A </a:t>
            </a:r>
            <a:r>
              <a:rPr lang="en-US" sz="1600" dirty="0">
                <a:solidFill>
                  <a:srgbClr val="EB6E19"/>
                </a:solidFill>
                <a:latin typeface="Consolas" panose="020B0609020204030204" pitchFamily="49" charset="0"/>
                <a:sym typeface="Symbol" panose="05050102010706020507" pitchFamily="18" charset="2"/>
              </a:rPr>
              <a:t></a:t>
            </a:r>
            <a:r>
              <a:rPr lang="en-US" sz="1600" dirty="0">
                <a:solidFill>
                  <a:srgbClr val="EB6E19"/>
                </a:solidFill>
                <a:latin typeface="Consolas" panose="020B0609020204030204" pitchFamily="49" charset="0"/>
              </a:rPr>
              <a:t> B </a:t>
            </a:r>
            <a:r>
              <a:rPr lang="en-US" sz="1600" dirty="0">
                <a:solidFill>
                  <a:srgbClr val="0081E2"/>
                </a:solidFill>
                <a:latin typeface="Consolas" panose="020B0609020204030204" pitchFamily="49" charset="0"/>
              </a:rPr>
              <a:t>is a set whose elements belong either to A or B or to both A and B.</a:t>
            </a:r>
          </a:p>
          <a:p>
            <a:pPr marL="285750" indent="-285750">
              <a:lnSpc>
                <a:spcPct val="150000"/>
              </a:lnSpc>
              <a:buFont typeface="Wingdings" panose="05000000000000000000" pitchFamily="2" charset="2"/>
              <a:buChar char="§"/>
            </a:pPr>
            <a:endParaRPr lang="en-US" sz="1600" dirty="0">
              <a:solidFill>
                <a:srgbClr val="0081E2"/>
              </a:solidFill>
              <a:latin typeface="Consolas" panose="020B0609020204030204" pitchFamily="49" charset="0"/>
            </a:endParaRPr>
          </a:p>
          <a:p>
            <a:pPr>
              <a:lnSpc>
                <a:spcPct val="150000"/>
              </a:lnSpc>
            </a:pPr>
            <a:r>
              <a:rPr lang="en-US" sz="1600" dirty="0">
                <a:solidFill>
                  <a:srgbClr val="EB6E19"/>
                </a:solidFill>
                <a:latin typeface="Consolas" panose="020B0609020204030204" pitchFamily="49" charset="0"/>
                <a:sym typeface="Symbol" panose="05050102010706020507" pitchFamily="18" charset="2"/>
              </a:rPr>
              <a:t>		       </a:t>
            </a:r>
            <a:r>
              <a:rPr lang="en-US" sz="2800" dirty="0">
                <a:solidFill>
                  <a:srgbClr val="EB6E19"/>
                </a:solidFill>
                <a:latin typeface="Consolas" panose="020B0609020204030204" pitchFamily="49" charset="0"/>
                <a:sym typeface="Symbol" panose="05050102010706020507" pitchFamily="18" charset="2"/>
              </a:rPr>
              <a:t>               =</a:t>
            </a:r>
            <a:endParaRPr lang="en-US" sz="1600" dirty="0">
              <a:solidFill>
                <a:srgbClr val="0081E2"/>
              </a:solidFill>
              <a:latin typeface="Consolas" panose="020B0609020204030204" pitchFamily="49" charset="0"/>
            </a:endParaRPr>
          </a:p>
          <a:p>
            <a:pPr>
              <a:lnSpc>
                <a:spcPct val="150000"/>
              </a:lnSpc>
            </a:pPr>
            <a:endParaRPr lang="en-US" sz="1600" dirty="0">
              <a:solidFill>
                <a:srgbClr val="0081E2"/>
              </a:solidFill>
              <a:latin typeface="Consolas" panose="020B0609020204030204" pitchFamily="49" charset="0"/>
            </a:endParaRPr>
          </a:p>
          <a:p>
            <a:pPr marL="285750" indent="-285750">
              <a:lnSpc>
                <a:spcPct val="150000"/>
              </a:lnSpc>
              <a:buFont typeface="Wingdings" panose="05000000000000000000" pitchFamily="2" charset="2"/>
              <a:buChar char="§"/>
            </a:pPr>
            <a:endParaRPr lang="en-US" sz="1600" dirty="0">
              <a:solidFill>
                <a:srgbClr val="0081E2"/>
              </a:solidFill>
              <a:latin typeface="Consolas" panose="020B0609020204030204" pitchFamily="49" charset="0"/>
            </a:endParaRPr>
          </a:p>
          <a:p>
            <a:pPr marL="285750" indent="-285750">
              <a:lnSpc>
                <a:spcPct val="150000"/>
              </a:lnSpc>
              <a:buFont typeface="Wingdings" panose="05000000000000000000" pitchFamily="2" charset="2"/>
              <a:buChar char="§"/>
            </a:pPr>
            <a:endParaRPr lang="en-US" sz="1600" dirty="0">
              <a:solidFill>
                <a:srgbClr val="EB6E19"/>
              </a:solidFill>
              <a:latin typeface="Consolas" panose="020B0609020204030204" pitchFamily="49" charset="0"/>
            </a:endParaRPr>
          </a:p>
          <a:p>
            <a:pPr>
              <a:lnSpc>
                <a:spcPct val="150000"/>
              </a:lnSpc>
            </a:pPr>
            <a:r>
              <a:rPr lang="en-US" sz="1600" dirty="0">
                <a:solidFill>
                  <a:srgbClr val="EB6E19"/>
                </a:solidFill>
                <a:latin typeface="Consolas" panose="020B0609020204030204" pitchFamily="49" charset="0"/>
              </a:rPr>
              <a:t>Intersection of sets A </a:t>
            </a:r>
            <a:r>
              <a:rPr lang="en-US" sz="1600" dirty="0">
                <a:solidFill>
                  <a:srgbClr val="EB6E19"/>
                </a:solidFill>
                <a:latin typeface="Consolas" panose="020B0609020204030204" pitchFamily="49" charset="0"/>
                <a:sym typeface="Symbol" panose="05050102010706020507" pitchFamily="18" charset="2"/>
              </a:rPr>
              <a:t></a:t>
            </a:r>
            <a:r>
              <a:rPr lang="en-US" sz="1600" dirty="0">
                <a:solidFill>
                  <a:srgbClr val="EB6E19"/>
                </a:solidFill>
                <a:latin typeface="Consolas" panose="020B0609020204030204" pitchFamily="49" charset="0"/>
              </a:rPr>
              <a:t> B </a:t>
            </a:r>
            <a:r>
              <a:rPr lang="en-US" sz="1600" dirty="0">
                <a:solidFill>
                  <a:srgbClr val="0081E2"/>
                </a:solidFill>
                <a:latin typeface="Consolas" panose="020B0609020204030204" pitchFamily="49" charset="0"/>
              </a:rPr>
              <a:t>is the set whose elements belong to both A and B. </a:t>
            </a:r>
          </a:p>
          <a:p>
            <a:pPr>
              <a:lnSpc>
                <a:spcPct val="150000"/>
              </a:lnSpc>
            </a:pPr>
            <a:endParaRPr lang="en-US" sz="1600" dirty="0">
              <a:solidFill>
                <a:srgbClr val="0081E2"/>
              </a:solidFill>
              <a:latin typeface="Consolas" panose="020B0609020204030204" pitchFamily="49" charset="0"/>
            </a:endParaRPr>
          </a:p>
          <a:p>
            <a:pPr>
              <a:lnSpc>
                <a:spcPct val="150000"/>
              </a:lnSpc>
            </a:pPr>
            <a:endParaRPr lang="en-US" sz="1600" dirty="0">
              <a:solidFill>
                <a:srgbClr val="0081E2"/>
              </a:solidFill>
              <a:latin typeface="Consolas" panose="020B0609020204030204" pitchFamily="49" charset="0"/>
            </a:endParaRPr>
          </a:p>
          <a:p>
            <a:pPr>
              <a:lnSpc>
                <a:spcPct val="150000"/>
              </a:lnSpc>
            </a:pPr>
            <a:r>
              <a:rPr lang="en-US" sz="2800" dirty="0">
                <a:solidFill>
                  <a:srgbClr val="EB6E19"/>
                </a:solidFill>
                <a:latin typeface="Consolas" panose="020B0609020204030204" pitchFamily="49" charset="0"/>
                <a:sym typeface="Symbol" panose="05050102010706020507" pitchFamily="18" charset="2"/>
              </a:rPr>
              <a:t>             </a:t>
            </a:r>
            <a:r>
              <a:rPr lang="en-US" sz="1100" dirty="0">
                <a:solidFill>
                  <a:srgbClr val="EB6E19"/>
                </a:solidFill>
                <a:latin typeface="Consolas" panose="020B0609020204030204" pitchFamily="49" charset="0"/>
                <a:sym typeface="Symbol" panose="05050102010706020507" pitchFamily="18" charset="2"/>
              </a:rPr>
              <a:t> </a:t>
            </a:r>
            <a:r>
              <a:rPr lang="en-US" sz="2800" dirty="0">
                <a:solidFill>
                  <a:srgbClr val="EB6E19"/>
                </a:solidFill>
                <a:latin typeface="Consolas" panose="020B0609020204030204" pitchFamily="49" charset="0"/>
                <a:sym typeface="Symbol" panose="05050102010706020507" pitchFamily="18" charset="2"/>
              </a:rPr>
              <a:t>               =</a:t>
            </a:r>
            <a:endParaRPr lang="en-US" sz="2800" dirty="0">
              <a:solidFill>
                <a:srgbClr val="EB6E19"/>
              </a:solidFill>
              <a:latin typeface="Consolas" panose="020B0609020204030204" pitchFamily="49" charset="0"/>
            </a:endParaRPr>
          </a:p>
          <a:p>
            <a:pPr>
              <a:lnSpc>
                <a:spcPct val="150000"/>
              </a:lnSpc>
            </a:pPr>
            <a:endParaRPr lang="en-US" sz="1600" dirty="0">
              <a:solidFill>
                <a:srgbClr val="0081E2"/>
              </a:solidFill>
              <a:latin typeface="Consolas" panose="020B0609020204030204" pitchFamily="49" charset="0"/>
            </a:endParaRPr>
          </a:p>
        </p:txBody>
      </p:sp>
      <p:grpSp>
        <p:nvGrpSpPr>
          <p:cNvPr id="5" name="Group 4">
            <a:extLst>
              <a:ext uri="{FF2B5EF4-FFF2-40B4-BE49-F238E27FC236}">
                <a16:creationId xmlns:a16="http://schemas.microsoft.com/office/drawing/2014/main" id="{FAE1D2B6-1DF1-42A3-9DB7-8450C720D570}"/>
              </a:ext>
            </a:extLst>
          </p:cNvPr>
          <p:cNvGrpSpPr/>
          <p:nvPr/>
        </p:nvGrpSpPr>
        <p:grpSpPr>
          <a:xfrm>
            <a:off x="1736872" y="2674318"/>
            <a:ext cx="1789606" cy="1134005"/>
            <a:chOff x="2185130" y="5006184"/>
            <a:chExt cx="2415747" cy="1371600"/>
          </a:xfrm>
        </p:grpSpPr>
        <p:pic>
          <p:nvPicPr>
            <p:cNvPr id="7" name="Graphic 6" descr="Lemon">
              <a:extLst>
                <a:ext uri="{FF2B5EF4-FFF2-40B4-BE49-F238E27FC236}">
                  <a16:creationId xmlns:a16="http://schemas.microsoft.com/office/drawing/2014/main" id="{413C2159-FFCB-4CD7-A398-CED22BA3B5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13" name="Graphic 12" descr="Strawberry">
              <a:extLst>
                <a:ext uri="{FF2B5EF4-FFF2-40B4-BE49-F238E27FC236}">
                  <a16:creationId xmlns:a16="http://schemas.microsoft.com/office/drawing/2014/main" id="{74C1A5CB-5EFA-42AA-BCC5-D53C77341F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3370" y="5463384"/>
              <a:ext cx="914400" cy="914400"/>
            </a:xfrm>
            <a:prstGeom prst="rect">
              <a:avLst/>
            </a:prstGeom>
          </p:spPr>
        </p:pic>
        <p:pic>
          <p:nvPicPr>
            <p:cNvPr id="14" name="Graphic 13" descr="Grapes">
              <a:extLst>
                <a:ext uri="{FF2B5EF4-FFF2-40B4-BE49-F238E27FC236}">
                  <a16:creationId xmlns:a16="http://schemas.microsoft.com/office/drawing/2014/main" id="{9A658C47-9F12-4682-88A9-FE127092C3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86477" y="5013645"/>
              <a:ext cx="914400" cy="914400"/>
            </a:xfrm>
            <a:prstGeom prst="rect">
              <a:avLst/>
            </a:prstGeom>
          </p:spPr>
        </p:pic>
      </p:grpSp>
      <p:grpSp>
        <p:nvGrpSpPr>
          <p:cNvPr id="16" name="Group 15">
            <a:extLst>
              <a:ext uri="{FF2B5EF4-FFF2-40B4-BE49-F238E27FC236}">
                <a16:creationId xmlns:a16="http://schemas.microsoft.com/office/drawing/2014/main" id="{12738F15-CB1B-4FF0-B0ED-EEB086BACFA8}"/>
              </a:ext>
            </a:extLst>
          </p:cNvPr>
          <p:cNvGrpSpPr/>
          <p:nvPr/>
        </p:nvGrpSpPr>
        <p:grpSpPr>
          <a:xfrm>
            <a:off x="4744633" y="2679620"/>
            <a:ext cx="1351367" cy="1128703"/>
            <a:chOff x="2185130" y="5006184"/>
            <a:chExt cx="1838128" cy="1365187"/>
          </a:xfrm>
        </p:grpSpPr>
        <p:pic>
          <p:nvPicPr>
            <p:cNvPr id="18" name="Graphic 17" descr="Lemon">
              <a:extLst>
                <a:ext uri="{FF2B5EF4-FFF2-40B4-BE49-F238E27FC236}">
                  <a16:creationId xmlns:a16="http://schemas.microsoft.com/office/drawing/2014/main" id="{614C3D1C-968D-429C-8A02-EA61E818BA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20" name="Graphic 19" descr="Apple">
              <a:extLst>
                <a:ext uri="{FF2B5EF4-FFF2-40B4-BE49-F238E27FC236}">
                  <a16:creationId xmlns:a16="http://schemas.microsoft.com/office/drawing/2014/main" id="{834964EC-EBDD-43F9-AAB3-3464CD141F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08859" y="5456971"/>
              <a:ext cx="914399" cy="914400"/>
            </a:xfrm>
            <a:prstGeom prst="rect">
              <a:avLst/>
            </a:prstGeom>
          </p:spPr>
        </p:pic>
      </p:grpSp>
      <p:sp>
        <p:nvSpPr>
          <p:cNvPr id="4" name="Rectangle 3">
            <a:extLst>
              <a:ext uri="{FF2B5EF4-FFF2-40B4-BE49-F238E27FC236}">
                <a16:creationId xmlns:a16="http://schemas.microsoft.com/office/drawing/2014/main" id="{9EED321E-407D-4DE7-8A6A-A65E27F7AADC}"/>
              </a:ext>
            </a:extLst>
          </p:cNvPr>
          <p:cNvSpPr/>
          <p:nvPr/>
        </p:nvSpPr>
        <p:spPr>
          <a:xfrm>
            <a:off x="1537398" y="2401556"/>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BF48F66-B501-4AE9-8847-28BD72C7F154}"/>
              </a:ext>
            </a:extLst>
          </p:cNvPr>
          <p:cNvSpPr/>
          <p:nvPr/>
        </p:nvSpPr>
        <p:spPr>
          <a:xfrm>
            <a:off x="4305613" y="2401555"/>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E619FD8A-BDA2-4D77-8B25-D27270218F69}"/>
              </a:ext>
            </a:extLst>
          </p:cNvPr>
          <p:cNvGrpSpPr/>
          <p:nvPr/>
        </p:nvGrpSpPr>
        <p:grpSpPr>
          <a:xfrm>
            <a:off x="8736795" y="2485119"/>
            <a:ext cx="1727903" cy="1353509"/>
            <a:chOff x="2958395" y="4914611"/>
            <a:chExt cx="2332455" cy="1637095"/>
          </a:xfrm>
        </p:grpSpPr>
        <p:pic>
          <p:nvPicPr>
            <p:cNvPr id="39" name="Graphic 38" descr="Lemon">
              <a:extLst>
                <a:ext uri="{FF2B5EF4-FFF2-40B4-BE49-F238E27FC236}">
                  <a16:creationId xmlns:a16="http://schemas.microsoft.com/office/drawing/2014/main" id="{A1503CCE-0F16-4693-8EEB-7F752668131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958395" y="5585452"/>
              <a:ext cx="914399" cy="914400"/>
            </a:xfrm>
            <a:prstGeom prst="rect">
              <a:avLst/>
            </a:prstGeom>
          </p:spPr>
        </p:pic>
        <p:pic>
          <p:nvPicPr>
            <p:cNvPr id="40" name="Graphic 39" descr="Strawberry">
              <a:extLst>
                <a:ext uri="{FF2B5EF4-FFF2-40B4-BE49-F238E27FC236}">
                  <a16:creationId xmlns:a16="http://schemas.microsoft.com/office/drawing/2014/main" id="{D0902797-32D2-403D-9E3C-F3AAA9E926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376451" y="5637306"/>
              <a:ext cx="914399" cy="914400"/>
            </a:xfrm>
            <a:prstGeom prst="rect">
              <a:avLst/>
            </a:prstGeom>
          </p:spPr>
        </p:pic>
        <p:pic>
          <p:nvPicPr>
            <p:cNvPr id="41" name="Graphic 40" descr="Grapes">
              <a:extLst>
                <a:ext uri="{FF2B5EF4-FFF2-40B4-BE49-F238E27FC236}">
                  <a16:creationId xmlns:a16="http://schemas.microsoft.com/office/drawing/2014/main" id="{B0C0E5FA-6E1A-4CB4-A944-C8FA2AAF427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776585" y="4914611"/>
              <a:ext cx="914399" cy="914400"/>
            </a:xfrm>
            <a:prstGeom prst="rect">
              <a:avLst/>
            </a:prstGeom>
          </p:spPr>
        </p:pic>
      </p:grpSp>
      <p:sp>
        <p:nvSpPr>
          <p:cNvPr id="42" name="Rectangle 41">
            <a:extLst>
              <a:ext uri="{FF2B5EF4-FFF2-40B4-BE49-F238E27FC236}">
                <a16:creationId xmlns:a16="http://schemas.microsoft.com/office/drawing/2014/main" id="{5E79DE75-605D-4453-B867-28F5A97EAF22}"/>
              </a:ext>
            </a:extLst>
          </p:cNvPr>
          <p:cNvSpPr/>
          <p:nvPr/>
        </p:nvSpPr>
        <p:spPr>
          <a:xfrm>
            <a:off x="7869534" y="2401555"/>
            <a:ext cx="2785068" cy="1527349"/>
          </a:xfrm>
          <a:prstGeom prst="rect">
            <a:avLst/>
          </a:prstGeom>
          <a:noFill/>
          <a:ln>
            <a:solidFill>
              <a:srgbClr val="00DA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4" name="Graphic 43" descr="Apple">
            <a:extLst>
              <a:ext uri="{FF2B5EF4-FFF2-40B4-BE49-F238E27FC236}">
                <a16:creationId xmlns:a16="http://schemas.microsoft.com/office/drawing/2014/main" id="{6B8CBE42-994F-49AF-8A05-9576C0A72E0C}"/>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8088414" y="2566997"/>
            <a:ext cx="672254" cy="756003"/>
          </a:xfrm>
          <a:prstGeom prst="rect">
            <a:avLst/>
          </a:prstGeom>
        </p:spPr>
      </p:pic>
      <p:grpSp>
        <p:nvGrpSpPr>
          <p:cNvPr id="59" name="Group 58">
            <a:extLst>
              <a:ext uri="{FF2B5EF4-FFF2-40B4-BE49-F238E27FC236}">
                <a16:creationId xmlns:a16="http://schemas.microsoft.com/office/drawing/2014/main" id="{E0048430-03CE-4E29-BD33-D73A7DDF2BB2}"/>
              </a:ext>
            </a:extLst>
          </p:cNvPr>
          <p:cNvGrpSpPr/>
          <p:nvPr/>
        </p:nvGrpSpPr>
        <p:grpSpPr>
          <a:xfrm>
            <a:off x="1736872" y="5149511"/>
            <a:ext cx="1789606" cy="1134005"/>
            <a:chOff x="2185130" y="5006184"/>
            <a:chExt cx="2415747" cy="1371600"/>
          </a:xfrm>
        </p:grpSpPr>
        <p:pic>
          <p:nvPicPr>
            <p:cNvPr id="60" name="Graphic 59" descr="Lemon">
              <a:extLst>
                <a:ext uri="{FF2B5EF4-FFF2-40B4-BE49-F238E27FC236}">
                  <a16:creationId xmlns:a16="http://schemas.microsoft.com/office/drawing/2014/main" id="{BBD5D2CA-33DB-4E3D-84E8-7B43B41EDF3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61" name="Graphic 60" descr="Strawberry">
              <a:extLst>
                <a:ext uri="{FF2B5EF4-FFF2-40B4-BE49-F238E27FC236}">
                  <a16:creationId xmlns:a16="http://schemas.microsoft.com/office/drawing/2014/main" id="{855D995F-E5BE-4E19-9E90-1A6B370C63E5}"/>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3370" y="5463384"/>
              <a:ext cx="914400" cy="914400"/>
            </a:xfrm>
            <a:prstGeom prst="rect">
              <a:avLst/>
            </a:prstGeom>
          </p:spPr>
        </p:pic>
        <p:pic>
          <p:nvPicPr>
            <p:cNvPr id="62" name="Graphic 61" descr="Grapes">
              <a:extLst>
                <a:ext uri="{FF2B5EF4-FFF2-40B4-BE49-F238E27FC236}">
                  <a16:creationId xmlns:a16="http://schemas.microsoft.com/office/drawing/2014/main" id="{37F019EA-475D-4093-84A9-17424E40AEC0}"/>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86477" y="5013645"/>
              <a:ext cx="914400" cy="914400"/>
            </a:xfrm>
            <a:prstGeom prst="rect">
              <a:avLst/>
            </a:prstGeom>
          </p:spPr>
        </p:pic>
      </p:grpSp>
      <p:grpSp>
        <p:nvGrpSpPr>
          <p:cNvPr id="63" name="Group 62">
            <a:extLst>
              <a:ext uri="{FF2B5EF4-FFF2-40B4-BE49-F238E27FC236}">
                <a16:creationId xmlns:a16="http://schemas.microsoft.com/office/drawing/2014/main" id="{4D645C7F-1227-43B7-A4EF-BE4C2DA81019}"/>
              </a:ext>
            </a:extLst>
          </p:cNvPr>
          <p:cNvGrpSpPr/>
          <p:nvPr/>
        </p:nvGrpSpPr>
        <p:grpSpPr>
          <a:xfrm>
            <a:off x="4744633" y="5154813"/>
            <a:ext cx="1351367" cy="1128703"/>
            <a:chOff x="2185130" y="5006184"/>
            <a:chExt cx="1838128" cy="1365187"/>
          </a:xfrm>
        </p:grpSpPr>
        <p:pic>
          <p:nvPicPr>
            <p:cNvPr id="64" name="Graphic 63" descr="Lemon">
              <a:extLst>
                <a:ext uri="{FF2B5EF4-FFF2-40B4-BE49-F238E27FC236}">
                  <a16:creationId xmlns:a16="http://schemas.microsoft.com/office/drawing/2014/main" id="{BE2B0E24-6540-4DDB-B6BE-BE034518C9E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65" name="Graphic 64" descr="Apple">
              <a:extLst>
                <a:ext uri="{FF2B5EF4-FFF2-40B4-BE49-F238E27FC236}">
                  <a16:creationId xmlns:a16="http://schemas.microsoft.com/office/drawing/2014/main" id="{F1EF0B50-7141-42B2-9E01-74FFFE2B58E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08859" y="5456971"/>
              <a:ext cx="914399" cy="914400"/>
            </a:xfrm>
            <a:prstGeom prst="rect">
              <a:avLst/>
            </a:prstGeom>
          </p:spPr>
        </p:pic>
      </p:grpSp>
      <p:sp>
        <p:nvSpPr>
          <p:cNvPr id="66" name="Rectangle 65">
            <a:extLst>
              <a:ext uri="{FF2B5EF4-FFF2-40B4-BE49-F238E27FC236}">
                <a16:creationId xmlns:a16="http://schemas.microsoft.com/office/drawing/2014/main" id="{E3F671DA-E93F-45AE-861E-00B21FCE1F54}"/>
              </a:ext>
            </a:extLst>
          </p:cNvPr>
          <p:cNvSpPr/>
          <p:nvPr/>
        </p:nvSpPr>
        <p:spPr>
          <a:xfrm>
            <a:off x="1537398" y="4876749"/>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7" name="Rectangle 66">
            <a:extLst>
              <a:ext uri="{FF2B5EF4-FFF2-40B4-BE49-F238E27FC236}">
                <a16:creationId xmlns:a16="http://schemas.microsoft.com/office/drawing/2014/main" id="{654A839B-18E6-4EED-9E9B-CCD1503A3B28}"/>
              </a:ext>
            </a:extLst>
          </p:cNvPr>
          <p:cNvSpPr/>
          <p:nvPr/>
        </p:nvSpPr>
        <p:spPr>
          <a:xfrm>
            <a:off x="4305613" y="4876748"/>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69" name="Graphic 68" descr="Lemon">
            <a:extLst>
              <a:ext uri="{FF2B5EF4-FFF2-40B4-BE49-F238E27FC236}">
                <a16:creationId xmlns:a16="http://schemas.microsoft.com/office/drawing/2014/main" id="{AE9E1005-F0A1-4D62-879F-F849D36B76AE}"/>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9004219" y="5292087"/>
            <a:ext cx="677395" cy="756003"/>
          </a:xfrm>
          <a:prstGeom prst="rect">
            <a:avLst/>
          </a:prstGeom>
        </p:spPr>
      </p:pic>
      <p:sp>
        <p:nvSpPr>
          <p:cNvPr id="72" name="Rectangle 71">
            <a:extLst>
              <a:ext uri="{FF2B5EF4-FFF2-40B4-BE49-F238E27FC236}">
                <a16:creationId xmlns:a16="http://schemas.microsoft.com/office/drawing/2014/main" id="{458EDA57-4BF3-4DD6-AE11-60ED3DD0F3AE}"/>
              </a:ext>
            </a:extLst>
          </p:cNvPr>
          <p:cNvSpPr/>
          <p:nvPr/>
        </p:nvSpPr>
        <p:spPr>
          <a:xfrm>
            <a:off x="7869534" y="4876748"/>
            <a:ext cx="2785068" cy="1527349"/>
          </a:xfrm>
          <a:prstGeom prst="rect">
            <a:avLst/>
          </a:prstGeom>
          <a:noFill/>
          <a:ln>
            <a:solidFill>
              <a:srgbClr val="00DA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a:extLst>
              <a:ext uri="{FF2B5EF4-FFF2-40B4-BE49-F238E27FC236}">
                <a16:creationId xmlns:a16="http://schemas.microsoft.com/office/drawing/2014/main" id="{4F03D567-B93C-41FA-8382-696F92118BF1}"/>
              </a:ext>
            </a:extLst>
          </p:cNvPr>
          <p:cNvSpPr>
            <a:spLocks noGrp="1"/>
          </p:cNvSpPr>
          <p:nvPr>
            <p:ph type="sldNum" sz="quarter" idx="12"/>
          </p:nvPr>
        </p:nvSpPr>
        <p:spPr/>
        <p:txBody>
          <a:bodyPr/>
          <a:lstStyle/>
          <a:p>
            <a:fld id="{017C28E0-2F8B-4999-AEA2-B3AA3AE8994F}" type="slidenum">
              <a:rPr lang="en-US" smtClean="0"/>
              <a:t>6</a:t>
            </a:fld>
            <a:endParaRPr lang="en-US"/>
          </a:p>
        </p:txBody>
      </p:sp>
      <p:grpSp>
        <p:nvGrpSpPr>
          <p:cNvPr id="31" name="Group 30">
            <a:extLst>
              <a:ext uri="{FF2B5EF4-FFF2-40B4-BE49-F238E27FC236}">
                <a16:creationId xmlns:a16="http://schemas.microsoft.com/office/drawing/2014/main" id="{7F95FC4D-D4DF-49BB-8AB7-C84C8C38C31E}"/>
              </a:ext>
            </a:extLst>
          </p:cNvPr>
          <p:cNvGrpSpPr/>
          <p:nvPr/>
        </p:nvGrpSpPr>
        <p:grpSpPr>
          <a:xfrm>
            <a:off x="11337354" y="6025684"/>
            <a:ext cx="841781" cy="748032"/>
            <a:chOff x="11337354" y="6025684"/>
            <a:chExt cx="841781" cy="748032"/>
          </a:xfrm>
        </p:grpSpPr>
        <p:pic>
          <p:nvPicPr>
            <p:cNvPr id="32" name="Picture 2">
              <a:extLst>
                <a:ext uri="{FF2B5EF4-FFF2-40B4-BE49-F238E27FC236}">
                  <a16:creationId xmlns:a16="http://schemas.microsoft.com/office/drawing/2014/main" id="{5DF12464-A273-42D9-B29B-AAC76B04D34B}"/>
                </a:ext>
              </a:extLst>
            </p:cNvPr>
            <p:cNvPicPr>
              <a:picLocks noChangeAspect="1" noChangeArrowheads="1"/>
            </p:cNvPicPr>
            <p:nvPr/>
          </p:nvPicPr>
          <p:blipFill>
            <a:blip r:embed="rId11">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33" name="Picture 32" descr="Logo COP3530">
              <a:extLst>
                <a:ext uri="{FF2B5EF4-FFF2-40B4-BE49-F238E27FC236}">
                  <a16:creationId xmlns:a16="http://schemas.microsoft.com/office/drawing/2014/main" id="{F1A2897F-DF1E-44EA-A95C-9E691C0D208B}"/>
                </a:ext>
              </a:extLst>
            </p:cNvPr>
            <p:cNvPicPr>
              <a:picLocks noChangeAspect="1"/>
            </p:cNvPicPr>
            <p:nvPr/>
          </p:nvPicPr>
          <p:blipFill rotWithShape="1">
            <a:blip r:embed="rId12"/>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16855736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60</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cat.</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422787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H(cat) = 99 + 97 + 116 = 312</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H(cat) % 5 = </a:t>
            </a:r>
            <a:r>
              <a:rPr lang="en-US" dirty="0">
                <a:solidFill>
                  <a:srgbClr val="0081E2"/>
                </a:solidFill>
                <a:latin typeface="Consolas" panose="020B0609020204030204" pitchFamily="49" charset="0"/>
              </a:rPr>
              <a:t>2</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f</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5" name="TextBox 24">
            <a:extLst>
              <a:ext uri="{FF2B5EF4-FFF2-40B4-BE49-F238E27FC236}">
                <a16:creationId xmlns:a16="http://schemas.microsoft.com/office/drawing/2014/main" id="{190510E2-348A-84B2-C526-EEA39E5C0630}"/>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118586726"/>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61</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6" name="TextBox 15">
            <a:extLst>
              <a:ext uri="{FF2B5EF4-FFF2-40B4-BE49-F238E27FC236}">
                <a16:creationId xmlns:a16="http://schemas.microsoft.com/office/drawing/2014/main" id="{791E5140-45D2-4114-AA1A-606D83C196F9}"/>
              </a:ext>
            </a:extLst>
          </p:cNvPr>
          <p:cNvSpPr txBox="1"/>
          <p:nvPr/>
        </p:nvSpPr>
        <p:spPr>
          <a:xfrm>
            <a:off x="1301976" y="3205874"/>
            <a:ext cx="6094602"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Insert cat.</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3070548" y="3195414"/>
            <a:ext cx="4227874" cy="64633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0081E2"/>
                </a:solidFill>
                <a:latin typeface="Consolas" panose="020B0609020204030204" pitchFamily="49" charset="0"/>
              </a:rPr>
              <a:t>H(cat) = 99 + 97 + 116 = 312</a:t>
            </a:r>
          </a:p>
          <a:p>
            <a:pPr marR="0" lvl="0" algn="l" defTabSz="914400" rtl="0" eaLnBrk="1" fontAlgn="auto" latinLnBrk="0" hangingPunct="1">
              <a:lnSpc>
                <a:spcPct val="100000"/>
              </a:lnSpc>
              <a:spcBef>
                <a:spcPts val="0"/>
              </a:spcBef>
              <a:spcAft>
                <a:spcPts val="0"/>
              </a:spcAft>
              <a:buClrTx/>
              <a:buSzTx/>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Index = H(cat) % 5 = </a:t>
            </a:r>
            <a:r>
              <a:rPr lang="en-US" dirty="0">
                <a:solidFill>
                  <a:srgbClr val="0081E2"/>
                </a:solidFill>
                <a:latin typeface="Consolas" panose="020B0609020204030204" pitchFamily="49" charset="0"/>
              </a:rPr>
              <a:t>2</a:t>
            </a:r>
            <a:endParaRPr kumimoji="0" lang="en-US" sz="18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f</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D793141-DFDC-46A0-9FF9-0BDE50D0A7C5}"/>
              </a:ext>
            </a:extLst>
          </p:cNvPr>
          <p:cNvSpPr/>
          <p:nvPr/>
        </p:nvSpPr>
        <p:spPr>
          <a:xfrm>
            <a:off x="4462101"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cat</a:t>
            </a:r>
          </a:p>
        </p:txBody>
      </p:sp>
      <p:cxnSp>
        <p:nvCxnSpPr>
          <p:cNvPr id="26" name="Straight Arrow Connector 25">
            <a:extLst>
              <a:ext uri="{FF2B5EF4-FFF2-40B4-BE49-F238E27FC236}">
                <a16:creationId xmlns:a16="http://schemas.microsoft.com/office/drawing/2014/main" id="{E9B37CA5-8EB7-4EB6-ADF4-3180BEBDF9A5}"/>
              </a:ext>
            </a:extLst>
          </p:cNvPr>
          <p:cNvCxnSpPr>
            <a:endCxn id="25" idx="1"/>
          </p:cNvCxnSpPr>
          <p:nvPr/>
        </p:nvCxnSpPr>
        <p:spPr>
          <a:xfrm>
            <a:off x="3724684"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9EF214B-AF9C-4B2A-9380-56388723311D}"/>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0.8</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a:t>
            </a:r>
            <a:r>
              <a:rPr lang="en-US" sz="1600" dirty="0">
                <a:solidFill>
                  <a:srgbClr val="C00000"/>
                </a:solidFill>
                <a:latin typeface="Consolas" panose="020B0609020204030204" pitchFamily="49" charset="0"/>
              </a:rPr>
              <a:t>0.8</a:t>
            </a:r>
          </a:p>
        </p:txBody>
      </p:sp>
      <p:sp>
        <p:nvSpPr>
          <p:cNvPr id="28" name="TextBox 27">
            <a:extLst>
              <a:ext uri="{FF2B5EF4-FFF2-40B4-BE49-F238E27FC236}">
                <a16:creationId xmlns:a16="http://schemas.microsoft.com/office/drawing/2014/main" id="{1D262B24-1198-1F55-F50E-3CCC4C57A51E}"/>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904505118"/>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62</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6485685" y="3071101"/>
            <a:ext cx="1580849"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EB6E19"/>
                </a:solidFill>
                <a:latin typeface="Consolas" panose="020B0609020204030204" pitchFamily="49" charset="0"/>
              </a:rPr>
              <a:t>Rehashing</a:t>
            </a: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f</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D793141-DFDC-46A0-9FF9-0BDE50D0A7C5}"/>
              </a:ext>
            </a:extLst>
          </p:cNvPr>
          <p:cNvSpPr/>
          <p:nvPr/>
        </p:nvSpPr>
        <p:spPr>
          <a:xfrm>
            <a:off x="4462101"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cat</a:t>
            </a:r>
          </a:p>
        </p:txBody>
      </p:sp>
      <p:cxnSp>
        <p:nvCxnSpPr>
          <p:cNvPr id="26" name="Straight Arrow Connector 25">
            <a:extLst>
              <a:ext uri="{FF2B5EF4-FFF2-40B4-BE49-F238E27FC236}">
                <a16:creationId xmlns:a16="http://schemas.microsoft.com/office/drawing/2014/main" id="{E9B37CA5-8EB7-4EB6-ADF4-3180BEBDF9A5}"/>
              </a:ext>
            </a:extLst>
          </p:cNvPr>
          <p:cNvCxnSpPr>
            <a:endCxn id="25" idx="1"/>
          </p:cNvCxnSpPr>
          <p:nvPr/>
        </p:nvCxnSpPr>
        <p:spPr>
          <a:xfrm>
            <a:off x="3724684"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9EF214B-AF9C-4B2A-9380-56388723311D}"/>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0.8</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a:t>
            </a:r>
            <a:r>
              <a:rPr lang="en-US" sz="1600" dirty="0">
                <a:solidFill>
                  <a:srgbClr val="C00000"/>
                </a:solidFill>
                <a:latin typeface="Consolas" panose="020B0609020204030204" pitchFamily="49" charset="0"/>
              </a:rPr>
              <a:t>0.8</a:t>
            </a:r>
          </a:p>
        </p:txBody>
      </p:sp>
      <p:graphicFrame>
        <p:nvGraphicFramePr>
          <p:cNvPr id="28" name="Table 12">
            <a:extLst>
              <a:ext uri="{FF2B5EF4-FFF2-40B4-BE49-F238E27FC236}">
                <a16:creationId xmlns:a16="http://schemas.microsoft.com/office/drawing/2014/main" id="{927262E9-FE7A-43B7-BD60-63A652734FEA}"/>
              </a:ext>
            </a:extLst>
          </p:cNvPr>
          <p:cNvGraphicFramePr>
            <a:graphicFrameLocks noGrp="1"/>
          </p:cNvGraphicFramePr>
          <p:nvPr>
            <p:extLst>
              <p:ext uri="{D42A27DB-BD31-4B8C-83A1-F6EECF244321}">
                <p14:modId xmlns:p14="http://schemas.microsoft.com/office/powerpoint/2010/main" val="2671825823"/>
              </p:ext>
            </p:extLst>
          </p:nvPr>
        </p:nvGraphicFramePr>
        <p:xfrm>
          <a:off x="9187810" y="3018615"/>
          <a:ext cx="761533" cy="36576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23119557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96139406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840291727"/>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83491592"/>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822369781"/>
                  </a:ext>
                </a:extLst>
              </a:tr>
            </a:tbl>
          </a:graphicData>
        </a:graphic>
      </p:graphicFrame>
      <p:sp>
        <p:nvSpPr>
          <p:cNvPr id="29" name="TextBox 28">
            <a:extLst>
              <a:ext uri="{FF2B5EF4-FFF2-40B4-BE49-F238E27FC236}">
                <a16:creationId xmlns:a16="http://schemas.microsoft.com/office/drawing/2014/main" id="{EF5B16D6-F380-47B7-AF63-415618568D45}"/>
              </a:ext>
            </a:extLst>
          </p:cNvPr>
          <p:cNvSpPr txBox="1"/>
          <p:nvPr/>
        </p:nvSpPr>
        <p:spPr>
          <a:xfrm>
            <a:off x="8816878" y="2975385"/>
            <a:ext cx="418029" cy="3746090"/>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a:p>
            <a:pPr algn="ctr">
              <a:lnSpc>
                <a:spcPct val="150000"/>
              </a:lnSpc>
            </a:pPr>
            <a:r>
              <a:rPr lang="en-US" sz="1600" dirty="0">
                <a:solidFill>
                  <a:schemeClr val="tx1">
                    <a:lumMod val="50000"/>
                    <a:lumOff val="50000"/>
                  </a:schemeClr>
                </a:solidFill>
                <a:latin typeface="Consolas" panose="020B0609020204030204" pitchFamily="49" charset="0"/>
              </a:rPr>
              <a:t>5</a:t>
            </a:r>
          </a:p>
          <a:p>
            <a:pPr algn="ctr">
              <a:lnSpc>
                <a:spcPct val="150000"/>
              </a:lnSpc>
            </a:pPr>
            <a:r>
              <a:rPr lang="en-US" sz="1600" dirty="0">
                <a:solidFill>
                  <a:schemeClr val="tx1">
                    <a:lumMod val="50000"/>
                    <a:lumOff val="50000"/>
                  </a:schemeClr>
                </a:solidFill>
                <a:latin typeface="Consolas" panose="020B0609020204030204" pitchFamily="49" charset="0"/>
              </a:rPr>
              <a:t>6</a:t>
            </a:r>
          </a:p>
          <a:p>
            <a:pPr algn="ctr">
              <a:lnSpc>
                <a:spcPct val="150000"/>
              </a:lnSpc>
            </a:pPr>
            <a:r>
              <a:rPr lang="en-US" sz="1600" dirty="0">
                <a:solidFill>
                  <a:schemeClr val="tx1">
                    <a:lumMod val="50000"/>
                    <a:lumOff val="50000"/>
                  </a:schemeClr>
                </a:solidFill>
                <a:latin typeface="Consolas" panose="020B0609020204030204" pitchFamily="49" charset="0"/>
              </a:rPr>
              <a:t>7</a:t>
            </a:r>
          </a:p>
          <a:p>
            <a:pPr algn="ctr">
              <a:lnSpc>
                <a:spcPct val="150000"/>
              </a:lnSpc>
            </a:pPr>
            <a:r>
              <a:rPr lang="en-US" sz="1600" dirty="0">
                <a:solidFill>
                  <a:schemeClr val="tx1">
                    <a:lumMod val="50000"/>
                    <a:lumOff val="50000"/>
                  </a:schemeClr>
                </a:solidFill>
                <a:latin typeface="Consolas" panose="020B0609020204030204" pitchFamily="49" charset="0"/>
              </a:rPr>
              <a:t>8</a:t>
            </a:r>
          </a:p>
          <a:p>
            <a:pPr algn="ctr">
              <a:lnSpc>
                <a:spcPct val="150000"/>
              </a:lnSpc>
            </a:pPr>
            <a:r>
              <a:rPr lang="en-US" sz="1600" dirty="0">
                <a:solidFill>
                  <a:schemeClr val="tx1">
                    <a:lumMod val="50000"/>
                    <a:lumOff val="50000"/>
                  </a:schemeClr>
                </a:solidFill>
                <a:latin typeface="Consolas" panose="020B0609020204030204" pitchFamily="49" charset="0"/>
              </a:rPr>
              <a:t>9</a:t>
            </a:r>
          </a:p>
        </p:txBody>
      </p:sp>
      <p:sp>
        <p:nvSpPr>
          <p:cNvPr id="30" name="TextBox 29">
            <a:extLst>
              <a:ext uri="{FF2B5EF4-FFF2-40B4-BE49-F238E27FC236}">
                <a16:creationId xmlns:a16="http://schemas.microsoft.com/office/drawing/2014/main" id="{7EB63CBB-36D4-4205-A68A-36D2B58E6393}"/>
              </a:ext>
            </a:extLst>
          </p:cNvPr>
          <p:cNvSpPr txBox="1"/>
          <p:nvPr/>
        </p:nvSpPr>
        <p:spPr>
          <a:xfrm>
            <a:off x="5268286" y="3482102"/>
            <a:ext cx="3548592" cy="116955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10 = 6</a:t>
            </a:r>
          </a:p>
          <a:p>
            <a:pPr>
              <a:defRPr/>
            </a:pPr>
            <a:r>
              <a:rPr lang="en-US" sz="1400" dirty="0">
                <a:solidFill>
                  <a:srgbClr val="0081E2"/>
                </a:solidFill>
                <a:latin typeface="Consolas" panose="020B0609020204030204" pitchFamily="49" charset="0"/>
              </a:rPr>
              <a:t>H(f) = 101, Index = 101 % 10 = 1</a:t>
            </a:r>
          </a:p>
          <a:p>
            <a:pPr>
              <a:defRPr/>
            </a:pPr>
            <a:r>
              <a:rPr lang="en-US" sz="1400" dirty="0">
                <a:solidFill>
                  <a:srgbClr val="0081E2"/>
                </a:solidFill>
                <a:latin typeface="Consolas" panose="020B0609020204030204" pitchFamily="49" charset="0"/>
              </a:rPr>
              <a:t>H(a) = 97, Index = 97 % 10 = 7</a:t>
            </a:r>
          </a:p>
          <a:p>
            <a:pPr>
              <a:defRPr/>
            </a:pPr>
            <a:r>
              <a:rPr lang="en-US" sz="1400" dirty="0">
                <a:solidFill>
                  <a:srgbClr val="0081E2"/>
                </a:solidFill>
                <a:latin typeface="Consolas" panose="020B0609020204030204" pitchFamily="49" charset="0"/>
              </a:rPr>
              <a:t>H(cat) = 312, Index = 312 % 10 = 2</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31" name="Rectangle 30">
            <a:extLst>
              <a:ext uri="{FF2B5EF4-FFF2-40B4-BE49-F238E27FC236}">
                <a16:creationId xmlns:a16="http://schemas.microsoft.com/office/drawing/2014/main" id="{538AD5C4-9074-4AA5-BD99-74C06F9ADEC6}"/>
              </a:ext>
            </a:extLst>
          </p:cNvPr>
          <p:cNvSpPr/>
          <p:nvPr/>
        </p:nvSpPr>
        <p:spPr>
          <a:xfrm>
            <a:off x="10360677" y="520639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32" name="Straight Arrow Connector 31">
            <a:extLst>
              <a:ext uri="{FF2B5EF4-FFF2-40B4-BE49-F238E27FC236}">
                <a16:creationId xmlns:a16="http://schemas.microsoft.com/office/drawing/2014/main" id="{FF50141B-793B-48FC-90DE-B1A087157479}"/>
              </a:ext>
            </a:extLst>
          </p:cNvPr>
          <p:cNvCxnSpPr>
            <a:endCxn id="31" idx="1"/>
          </p:cNvCxnSpPr>
          <p:nvPr/>
        </p:nvCxnSpPr>
        <p:spPr>
          <a:xfrm>
            <a:off x="9623260" y="5385804"/>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D4A1079-017B-4F82-9821-2CE0DF1F4AFD}"/>
              </a:ext>
            </a:extLst>
          </p:cNvPr>
          <p:cNvSpPr/>
          <p:nvPr/>
        </p:nvSpPr>
        <p:spPr>
          <a:xfrm>
            <a:off x="10360677" y="5615506"/>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34" name="Straight Arrow Connector 33">
            <a:extLst>
              <a:ext uri="{FF2B5EF4-FFF2-40B4-BE49-F238E27FC236}">
                <a16:creationId xmlns:a16="http://schemas.microsoft.com/office/drawing/2014/main" id="{CBB36747-4BE8-441C-B514-FEE9F7836CA6}"/>
              </a:ext>
            </a:extLst>
          </p:cNvPr>
          <p:cNvCxnSpPr>
            <a:endCxn id="33" idx="1"/>
          </p:cNvCxnSpPr>
          <p:nvPr/>
        </p:nvCxnSpPr>
        <p:spPr>
          <a:xfrm>
            <a:off x="9623260" y="5794919"/>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A2A05F2-DEF1-4455-898D-46CB1D2B903B}"/>
              </a:ext>
            </a:extLst>
          </p:cNvPr>
          <p:cNvSpPr/>
          <p:nvPr/>
        </p:nvSpPr>
        <p:spPr>
          <a:xfrm>
            <a:off x="10384797" y="369712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cat</a:t>
            </a:r>
          </a:p>
        </p:txBody>
      </p:sp>
      <p:cxnSp>
        <p:nvCxnSpPr>
          <p:cNvPr id="36" name="Straight Arrow Connector 35">
            <a:extLst>
              <a:ext uri="{FF2B5EF4-FFF2-40B4-BE49-F238E27FC236}">
                <a16:creationId xmlns:a16="http://schemas.microsoft.com/office/drawing/2014/main" id="{EA5247F2-244E-460C-BF9B-C22F295D72AA}"/>
              </a:ext>
            </a:extLst>
          </p:cNvPr>
          <p:cNvCxnSpPr>
            <a:endCxn id="35" idx="1"/>
          </p:cNvCxnSpPr>
          <p:nvPr/>
        </p:nvCxnSpPr>
        <p:spPr>
          <a:xfrm>
            <a:off x="9647380" y="3876534"/>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4F58E5E-38DB-475D-8EBC-5AEC2215809B}"/>
              </a:ext>
            </a:extLst>
          </p:cNvPr>
          <p:cNvSpPr/>
          <p:nvPr/>
        </p:nvSpPr>
        <p:spPr>
          <a:xfrm>
            <a:off x="10384797" y="327781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f</a:t>
            </a:r>
          </a:p>
        </p:txBody>
      </p:sp>
      <p:cxnSp>
        <p:nvCxnSpPr>
          <p:cNvPr id="38" name="Straight Arrow Connector 37">
            <a:extLst>
              <a:ext uri="{FF2B5EF4-FFF2-40B4-BE49-F238E27FC236}">
                <a16:creationId xmlns:a16="http://schemas.microsoft.com/office/drawing/2014/main" id="{7844F3BE-9A33-4A2D-AD41-DA7B5B391EAC}"/>
              </a:ext>
            </a:extLst>
          </p:cNvPr>
          <p:cNvCxnSpPr>
            <a:endCxn id="37" idx="1"/>
          </p:cNvCxnSpPr>
          <p:nvPr/>
        </p:nvCxnSpPr>
        <p:spPr>
          <a:xfrm>
            <a:off x="9647380" y="3457224"/>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5B6C5DE9-16FF-1DF6-BA25-F53165E0C4BA}"/>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552243812"/>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Separate Chaining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63</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2" name="TextBox 11">
            <a:extLst>
              <a:ext uri="{FF2B5EF4-FFF2-40B4-BE49-F238E27FC236}">
                <a16:creationId xmlns:a16="http://schemas.microsoft.com/office/drawing/2014/main" id="{12942392-7035-4B1F-8C4E-E779D5BE18A2}"/>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8" name="Table 12">
            <a:extLst>
              <a:ext uri="{FF2B5EF4-FFF2-40B4-BE49-F238E27FC236}">
                <a16:creationId xmlns:a16="http://schemas.microsoft.com/office/drawing/2014/main" id="{611272C9-F31E-4A1C-A715-747783C66882}"/>
              </a:ext>
            </a:extLst>
          </p:cNvPr>
          <p:cNvGraphicFramePr>
            <a:graphicFrameLocks noGrp="1"/>
          </p:cNvGraphicFramePr>
          <p:nvPr/>
        </p:nvGraphicFramePr>
        <p:xfrm>
          <a:off x="1862596" y="4010679"/>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3" name="TextBox 12">
            <a:extLst>
              <a:ext uri="{FF2B5EF4-FFF2-40B4-BE49-F238E27FC236}">
                <a16:creationId xmlns:a16="http://schemas.microsoft.com/office/drawing/2014/main" id="{399ABFF5-D51A-4400-AE14-7517611EDB2E}"/>
              </a:ext>
            </a:extLst>
          </p:cNvPr>
          <p:cNvSpPr txBox="1"/>
          <p:nvPr/>
        </p:nvSpPr>
        <p:spPr>
          <a:xfrm>
            <a:off x="1491664" y="3967449"/>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5" name="Rectangle 14">
            <a:extLst>
              <a:ext uri="{FF2B5EF4-FFF2-40B4-BE49-F238E27FC236}">
                <a16:creationId xmlns:a16="http://schemas.microsoft.com/office/drawing/2014/main" id="{E9A4E460-CEDD-4BDF-B3AD-E14E865DD0E4}"/>
              </a:ext>
            </a:extLst>
          </p:cNvPr>
          <p:cNvSpPr/>
          <p:nvPr/>
        </p:nvSpPr>
        <p:spPr>
          <a:xfrm>
            <a:off x="3070548"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19" name="Straight Arrow Connector 18">
            <a:extLst>
              <a:ext uri="{FF2B5EF4-FFF2-40B4-BE49-F238E27FC236}">
                <a16:creationId xmlns:a16="http://schemas.microsoft.com/office/drawing/2014/main" id="{F490E036-E226-4E78-937A-A01F4869CF5E}"/>
              </a:ext>
            </a:extLst>
          </p:cNvPr>
          <p:cNvCxnSpPr>
            <a:endCxn id="15" idx="1"/>
          </p:cNvCxnSpPr>
          <p:nvPr/>
        </p:nvCxnSpPr>
        <p:spPr>
          <a:xfrm>
            <a:off x="2333131"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1624D381-1E8F-4BF2-AD3A-CAB0A8AE8AAE}"/>
              </a:ext>
            </a:extLst>
          </p:cNvPr>
          <p:cNvSpPr/>
          <p:nvPr/>
        </p:nvSpPr>
        <p:spPr>
          <a:xfrm>
            <a:off x="3070548"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21" name="Straight Arrow Connector 20">
            <a:extLst>
              <a:ext uri="{FF2B5EF4-FFF2-40B4-BE49-F238E27FC236}">
                <a16:creationId xmlns:a16="http://schemas.microsoft.com/office/drawing/2014/main" id="{140E3453-1281-4BE5-BF77-FA22E5987D63}"/>
              </a:ext>
            </a:extLst>
          </p:cNvPr>
          <p:cNvCxnSpPr>
            <a:endCxn id="20" idx="1"/>
          </p:cNvCxnSpPr>
          <p:nvPr/>
        </p:nvCxnSpPr>
        <p:spPr>
          <a:xfrm>
            <a:off x="2333131"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D5BF1935-C87F-4821-9360-49CFAF9A04CC}"/>
              </a:ext>
            </a:extLst>
          </p:cNvPr>
          <p:cNvSpPr txBox="1"/>
          <p:nvPr/>
        </p:nvSpPr>
        <p:spPr>
          <a:xfrm>
            <a:off x="6485685" y="3071101"/>
            <a:ext cx="1580849" cy="36933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dirty="0">
                <a:solidFill>
                  <a:srgbClr val="EB6E19"/>
                </a:solidFill>
                <a:latin typeface="Consolas" panose="020B0609020204030204" pitchFamily="49" charset="0"/>
              </a:rPr>
              <a:t>Rehashing</a:t>
            </a:r>
          </a:p>
        </p:txBody>
      </p:sp>
      <p:sp>
        <p:nvSpPr>
          <p:cNvPr id="23" name="Rectangle 22">
            <a:extLst>
              <a:ext uri="{FF2B5EF4-FFF2-40B4-BE49-F238E27FC236}">
                <a16:creationId xmlns:a16="http://schemas.microsoft.com/office/drawing/2014/main" id="{D4F59122-ED53-44F9-ABD6-A9EFA22DF1E3}"/>
              </a:ext>
            </a:extLst>
          </p:cNvPr>
          <p:cNvSpPr/>
          <p:nvPr/>
        </p:nvSpPr>
        <p:spPr>
          <a:xfrm>
            <a:off x="4462101" y="4341688"/>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f</a:t>
            </a:r>
          </a:p>
        </p:txBody>
      </p:sp>
      <p:cxnSp>
        <p:nvCxnSpPr>
          <p:cNvPr id="24" name="Straight Arrow Connector 23">
            <a:extLst>
              <a:ext uri="{FF2B5EF4-FFF2-40B4-BE49-F238E27FC236}">
                <a16:creationId xmlns:a16="http://schemas.microsoft.com/office/drawing/2014/main" id="{B7C7841C-1096-4E5C-B149-084DFD04B234}"/>
              </a:ext>
            </a:extLst>
          </p:cNvPr>
          <p:cNvCxnSpPr>
            <a:endCxn id="23" idx="1"/>
          </p:cNvCxnSpPr>
          <p:nvPr/>
        </p:nvCxnSpPr>
        <p:spPr>
          <a:xfrm>
            <a:off x="3724684" y="4521101"/>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25" name="Rectangle 24">
            <a:extLst>
              <a:ext uri="{FF2B5EF4-FFF2-40B4-BE49-F238E27FC236}">
                <a16:creationId xmlns:a16="http://schemas.microsoft.com/office/drawing/2014/main" id="{8D793141-DFDC-46A0-9FF9-0BDE50D0A7C5}"/>
              </a:ext>
            </a:extLst>
          </p:cNvPr>
          <p:cNvSpPr/>
          <p:nvPr/>
        </p:nvSpPr>
        <p:spPr>
          <a:xfrm>
            <a:off x="4462101" y="4752690"/>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cat</a:t>
            </a:r>
          </a:p>
        </p:txBody>
      </p:sp>
      <p:cxnSp>
        <p:nvCxnSpPr>
          <p:cNvPr id="26" name="Straight Arrow Connector 25">
            <a:extLst>
              <a:ext uri="{FF2B5EF4-FFF2-40B4-BE49-F238E27FC236}">
                <a16:creationId xmlns:a16="http://schemas.microsoft.com/office/drawing/2014/main" id="{E9B37CA5-8EB7-4EB6-ADF4-3180BEBDF9A5}"/>
              </a:ext>
            </a:extLst>
          </p:cNvPr>
          <p:cNvCxnSpPr>
            <a:endCxn id="25" idx="1"/>
          </p:cNvCxnSpPr>
          <p:nvPr/>
        </p:nvCxnSpPr>
        <p:spPr>
          <a:xfrm>
            <a:off x="3724684" y="4932103"/>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a:extLst>
              <a:ext uri="{FF2B5EF4-FFF2-40B4-BE49-F238E27FC236}">
                <a16:creationId xmlns:a16="http://schemas.microsoft.com/office/drawing/2014/main" id="{19EF214B-AF9C-4B2A-9380-56388723311D}"/>
              </a:ext>
            </a:extLst>
          </p:cNvPr>
          <p:cNvSpPr txBox="1"/>
          <p:nvPr/>
        </p:nvSpPr>
        <p:spPr>
          <a:xfrm>
            <a:off x="1395279" y="5960632"/>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0.8</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a:t>
            </a:r>
            <a:r>
              <a:rPr lang="en-US" sz="1600" dirty="0">
                <a:solidFill>
                  <a:srgbClr val="C00000"/>
                </a:solidFill>
                <a:latin typeface="Consolas" panose="020B0609020204030204" pitchFamily="49" charset="0"/>
              </a:rPr>
              <a:t>0.8</a:t>
            </a:r>
          </a:p>
        </p:txBody>
      </p:sp>
      <p:graphicFrame>
        <p:nvGraphicFramePr>
          <p:cNvPr id="28" name="Table 12">
            <a:extLst>
              <a:ext uri="{FF2B5EF4-FFF2-40B4-BE49-F238E27FC236}">
                <a16:creationId xmlns:a16="http://schemas.microsoft.com/office/drawing/2014/main" id="{927262E9-FE7A-43B7-BD60-63A652734FEA}"/>
              </a:ext>
            </a:extLst>
          </p:cNvPr>
          <p:cNvGraphicFramePr>
            <a:graphicFrameLocks noGrp="1"/>
          </p:cNvGraphicFramePr>
          <p:nvPr/>
        </p:nvGraphicFramePr>
        <p:xfrm>
          <a:off x="9187810" y="3018615"/>
          <a:ext cx="761533" cy="36576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rgbClr val="262626"/>
                    </a:solidFill>
                  </a:tcPr>
                </a:tc>
                <a:extLst>
                  <a:ext uri="{0D108BD9-81ED-4DB2-BD59-A6C34878D82A}">
                    <a16:rowId xmlns:a16="http://schemas.microsoft.com/office/drawing/2014/main" val="2029131433"/>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23119557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961394065"/>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840291727"/>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183491592"/>
                  </a:ext>
                </a:extLst>
              </a:tr>
              <a:tr h="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822369781"/>
                  </a:ext>
                </a:extLst>
              </a:tr>
            </a:tbl>
          </a:graphicData>
        </a:graphic>
      </p:graphicFrame>
      <p:sp>
        <p:nvSpPr>
          <p:cNvPr id="29" name="TextBox 28">
            <a:extLst>
              <a:ext uri="{FF2B5EF4-FFF2-40B4-BE49-F238E27FC236}">
                <a16:creationId xmlns:a16="http://schemas.microsoft.com/office/drawing/2014/main" id="{EF5B16D6-F380-47B7-AF63-415618568D45}"/>
              </a:ext>
            </a:extLst>
          </p:cNvPr>
          <p:cNvSpPr txBox="1"/>
          <p:nvPr/>
        </p:nvSpPr>
        <p:spPr>
          <a:xfrm>
            <a:off x="8816878" y="2975385"/>
            <a:ext cx="418029" cy="3746090"/>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a:p>
            <a:pPr algn="ctr">
              <a:lnSpc>
                <a:spcPct val="150000"/>
              </a:lnSpc>
            </a:pPr>
            <a:r>
              <a:rPr lang="en-US" sz="1600" dirty="0">
                <a:solidFill>
                  <a:schemeClr val="tx1">
                    <a:lumMod val="50000"/>
                    <a:lumOff val="50000"/>
                  </a:schemeClr>
                </a:solidFill>
                <a:latin typeface="Consolas" panose="020B0609020204030204" pitchFamily="49" charset="0"/>
              </a:rPr>
              <a:t>5</a:t>
            </a:r>
          </a:p>
          <a:p>
            <a:pPr algn="ctr">
              <a:lnSpc>
                <a:spcPct val="150000"/>
              </a:lnSpc>
            </a:pPr>
            <a:r>
              <a:rPr lang="en-US" sz="1600" dirty="0">
                <a:solidFill>
                  <a:schemeClr val="tx1">
                    <a:lumMod val="50000"/>
                    <a:lumOff val="50000"/>
                  </a:schemeClr>
                </a:solidFill>
                <a:latin typeface="Consolas" panose="020B0609020204030204" pitchFamily="49" charset="0"/>
              </a:rPr>
              <a:t>6</a:t>
            </a:r>
          </a:p>
          <a:p>
            <a:pPr algn="ctr">
              <a:lnSpc>
                <a:spcPct val="150000"/>
              </a:lnSpc>
            </a:pPr>
            <a:r>
              <a:rPr lang="en-US" sz="1600" dirty="0">
                <a:solidFill>
                  <a:schemeClr val="tx1">
                    <a:lumMod val="50000"/>
                    <a:lumOff val="50000"/>
                  </a:schemeClr>
                </a:solidFill>
                <a:latin typeface="Consolas" panose="020B0609020204030204" pitchFamily="49" charset="0"/>
              </a:rPr>
              <a:t>7</a:t>
            </a:r>
          </a:p>
          <a:p>
            <a:pPr algn="ctr">
              <a:lnSpc>
                <a:spcPct val="150000"/>
              </a:lnSpc>
            </a:pPr>
            <a:r>
              <a:rPr lang="en-US" sz="1600" dirty="0">
                <a:solidFill>
                  <a:schemeClr val="tx1">
                    <a:lumMod val="50000"/>
                    <a:lumOff val="50000"/>
                  </a:schemeClr>
                </a:solidFill>
                <a:latin typeface="Consolas" panose="020B0609020204030204" pitchFamily="49" charset="0"/>
              </a:rPr>
              <a:t>8</a:t>
            </a:r>
          </a:p>
          <a:p>
            <a:pPr algn="ctr">
              <a:lnSpc>
                <a:spcPct val="150000"/>
              </a:lnSpc>
            </a:pPr>
            <a:r>
              <a:rPr lang="en-US" sz="1600" dirty="0">
                <a:solidFill>
                  <a:schemeClr val="tx1">
                    <a:lumMod val="50000"/>
                    <a:lumOff val="50000"/>
                  </a:schemeClr>
                </a:solidFill>
                <a:latin typeface="Consolas" panose="020B0609020204030204" pitchFamily="49" charset="0"/>
              </a:rPr>
              <a:t>9</a:t>
            </a:r>
          </a:p>
        </p:txBody>
      </p:sp>
      <p:sp>
        <p:nvSpPr>
          <p:cNvPr id="30" name="TextBox 29">
            <a:extLst>
              <a:ext uri="{FF2B5EF4-FFF2-40B4-BE49-F238E27FC236}">
                <a16:creationId xmlns:a16="http://schemas.microsoft.com/office/drawing/2014/main" id="{7EB63CBB-36D4-4205-A68A-36D2B58E6393}"/>
              </a:ext>
            </a:extLst>
          </p:cNvPr>
          <p:cNvSpPr txBox="1"/>
          <p:nvPr/>
        </p:nvSpPr>
        <p:spPr>
          <a:xfrm>
            <a:off x="5268286" y="3482102"/>
            <a:ext cx="3548592" cy="116955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10 = 6</a:t>
            </a:r>
          </a:p>
          <a:p>
            <a:pPr>
              <a:defRPr/>
            </a:pPr>
            <a:r>
              <a:rPr lang="en-US" sz="1400" dirty="0">
                <a:solidFill>
                  <a:srgbClr val="0081E2"/>
                </a:solidFill>
                <a:latin typeface="Consolas" panose="020B0609020204030204" pitchFamily="49" charset="0"/>
              </a:rPr>
              <a:t>H(f) = 101, Index = 101 % 10 = 1</a:t>
            </a:r>
          </a:p>
          <a:p>
            <a:pPr>
              <a:defRPr/>
            </a:pPr>
            <a:r>
              <a:rPr lang="en-US" sz="1400" dirty="0">
                <a:solidFill>
                  <a:srgbClr val="0081E2"/>
                </a:solidFill>
                <a:latin typeface="Consolas" panose="020B0609020204030204" pitchFamily="49" charset="0"/>
              </a:rPr>
              <a:t>H(a) = 97, Index = 97 % 10 = 7</a:t>
            </a:r>
          </a:p>
          <a:p>
            <a:pPr>
              <a:defRPr/>
            </a:pPr>
            <a:r>
              <a:rPr lang="en-US" sz="1400" dirty="0">
                <a:solidFill>
                  <a:srgbClr val="0081E2"/>
                </a:solidFill>
                <a:latin typeface="Consolas" panose="020B0609020204030204" pitchFamily="49" charset="0"/>
              </a:rPr>
              <a:t>H(cat) = 312, Index = 312 % 10 = 2</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31" name="Rectangle 30">
            <a:extLst>
              <a:ext uri="{FF2B5EF4-FFF2-40B4-BE49-F238E27FC236}">
                <a16:creationId xmlns:a16="http://schemas.microsoft.com/office/drawing/2014/main" id="{538AD5C4-9074-4AA5-BD99-74C06F9ADEC6}"/>
              </a:ext>
            </a:extLst>
          </p:cNvPr>
          <p:cNvSpPr/>
          <p:nvPr/>
        </p:nvSpPr>
        <p:spPr>
          <a:xfrm>
            <a:off x="10360677" y="520639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ac</a:t>
            </a:r>
          </a:p>
        </p:txBody>
      </p:sp>
      <p:cxnSp>
        <p:nvCxnSpPr>
          <p:cNvPr id="32" name="Straight Arrow Connector 31">
            <a:extLst>
              <a:ext uri="{FF2B5EF4-FFF2-40B4-BE49-F238E27FC236}">
                <a16:creationId xmlns:a16="http://schemas.microsoft.com/office/drawing/2014/main" id="{FF50141B-793B-48FC-90DE-B1A087157479}"/>
              </a:ext>
            </a:extLst>
          </p:cNvPr>
          <p:cNvCxnSpPr>
            <a:endCxn id="31" idx="1"/>
          </p:cNvCxnSpPr>
          <p:nvPr/>
        </p:nvCxnSpPr>
        <p:spPr>
          <a:xfrm>
            <a:off x="9623260" y="5385804"/>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DD4A1079-017B-4F82-9821-2CE0DF1F4AFD}"/>
              </a:ext>
            </a:extLst>
          </p:cNvPr>
          <p:cNvSpPr/>
          <p:nvPr/>
        </p:nvSpPr>
        <p:spPr>
          <a:xfrm>
            <a:off x="10360677" y="5615506"/>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a</a:t>
            </a:r>
          </a:p>
        </p:txBody>
      </p:sp>
      <p:cxnSp>
        <p:nvCxnSpPr>
          <p:cNvPr id="34" name="Straight Arrow Connector 33">
            <a:extLst>
              <a:ext uri="{FF2B5EF4-FFF2-40B4-BE49-F238E27FC236}">
                <a16:creationId xmlns:a16="http://schemas.microsoft.com/office/drawing/2014/main" id="{CBB36747-4BE8-441C-B514-FEE9F7836CA6}"/>
              </a:ext>
            </a:extLst>
          </p:cNvPr>
          <p:cNvCxnSpPr>
            <a:endCxn id="33" idx="1"/>
          </p:cNvCxnSpPr>
          <p:nvPr/>
        </p:nvCxnSpPr>
        <p:spPr>
          <a:xfrm>
            <a:off x="9623260" y="5794919"/>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FA2A05F2-DEF1-4455-898D-46CB1D2B903B}"/>
              </a:ext>
            </a:extLst>
          </p:cNvPr>
          <p:cNvSpPr/>
          <p:nvPr/>
        </p:nvSpPr>
        <p:spPr>
          <a:xfrm>
            <a:off x="10384797" y="369712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cat</a:t>
            </a:r>
          </a:p>
        </p:txBody>
      </p:sp>
      <p:cxnSp>
        <p:nvCxnSpPr>
          <p:cNvPr id="36" name="Straight Arrow Connector 35">
            <a:extLst>
              <a:ext uri="{FF2B5EF4-FFF2-40B4-BE49-F238E27FC236}">
                <a16:creationId xmlns:a16="http://schemas.microsoft.com/office/drawing/2014/main" id="{EA5247F2-244E-460C-BF9B-C22F295D72AA}"/>
              </a:ext>
            </a:extLst>
          </p:cNvPr>
          <p:cNvCxnSpPr>
            <a:endCxn id="35" idx="1"/>
          </p:cNvCxnSpPr>
          <p:nvPr/>
        </p:nvCxnSpPr>
        <p:spPr>
          <a:xfrm>
            <a:off x="9647380" y="3876534"/>
            <a:ext cx="737417" cy="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7" name="Rectangle 36">
            <a:extLst>
              <a:ext uri="{FF2B5EF4-FFF2-40B4-BE49-F238E27FC236}">
                <a16:creationId xmlns:a16="http://schemas.microsoft.com/office/drawing/2014/main" id="{54F58E5E-38DB-475D-8EBC-5AEC2215809B}"/>
              </a:ext>
            </a:extLst>
          </p:cNvPr>
          <p:cNvSpPr/>
          <p:nvPr/>
        </p:nvSpPr>
        <p:spPr>
          <a:xfrm>
            <a:off x="10384797" y="3277811"/>
            <a:ext cx="679317" cy="358827"/>
          </a:xfrm>
          <a:prstGeom prst="rect">
            <a:avLst/>
          </a:prstGeom>
          <a:solidFill>
            <a:schemeClr val="bg2">
              <a:lumMod val="10000"/>
            </a:schemeClr>
          </a:solidFill>
          <a:ln>
            <a:solidFill>
              <a:srgbClr val="0081E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latin typeface="Consolas" panose="020B0609020204030204" pitchFamily="49" charset="0"/>
              </a:rPr>
              <a:t>f</a:t>
            </a:r>
          </a:p>
        </p:txBody>
      </p:sp>
      <p:cxnSp>
        <p:nvCxnSpPr>
          <p:cNvPr id="38" name="Straight Arrow Connector 37">
            <a:extLst>
              <a:ext uri="{FF2B5EF4-FFF2-40B4-BE49-F238E27FC236}">
                <a16:creationId xmlns:a16="http://schemas.microsoft.com/office/drawing/2014/main" id="{7844F3BE-9A33-4A2D-AD41-DA7B5B391EAC}"/>
              </a:ext>
            </a:extLst>
          </p:cNvPr>
          <p:cNvCxnSpPr>
            <a:endCxn id="37" idx="1"/>
          </p:cNvCxnSpPr>
          <p:nvPr/>
        </p:nvCxnSpPr>
        <p:spPr>
          <a:xfrm>
            <a:off x="9647380" y="3457224"/>
            <a:ext cx="737417" cy="1"/>
          </a:xfrm>
          <a:prstGeom prst="straightConnector1">
            <a:avLst/>
          </a:prstGeom>
          <a:ln>
            <a:solidFill>
              <a:srgbClr val="0081E2"/>
            </a:solidFill>
            <a:tailEnd type="triangle"/>
          </a:ln>
        </p:spPr>
        <p:style>
          <a:lnRef idx="1">
            <a:schemeClr val="accent1"/>
          </a:lnRef>
          <a:fillRef idx="0">
            <a:schemeClr val="accent1"/>
          </a:fillRef>
          <a:effectRef idx="0">
            <a:schemeClr val="accent1"/>
          </a:effectRef>
          <a:fontRef idx="minor">
            <a:schemeClr val="tx1"/>
          </a:fontRef>
        </p:style>
      </p:cxnSp>
      <p:sp>
        <p:nvSpPr>
          <p:cNvPr id="39" name="TextBox 38">
            <a:extLst>
              <a:ext uri="{FF2B5EF4-FFF2-40B4-BE49-F238E27FC236}">
                <a16:creationId xmlns:a16="http://schemas.microsoft.com/office/drawing/2014/main" id="{87E1283F-8BAE-43C1-B90A-0D39EA4A6F0F}"/>
              </a:ext>
            </a:extLst>
          </p:cNvPr>
          <p:cNvSpPr txBox="1"/>
          <p:nvPr/>
        </p:nvSpPr>
        <p:spPr>
          <a:xfrm>
            <a:off x="5625000" y="5974333"/>
            <a:ext cx="3640643" cy="584775"/>
          </a:xfrm>
          <a:prstGeom prst="rect">
            <a:avLst/>
          </a:prstGeom>
          <a:noFill/>
        </p:spPr>
        <p:txBody>
          <a:bodyPr wrap="square" rtlCol="0">
            <a:spAutoFit/>
          </a:bodyPr>
          <a:lstStyle/>
          <a:p>
            <a:r>
              <a:rPr lang="en-US" sz="1600" dirty="0">
                <a:solidFill>
                  <a:schemeClr val="bg1">
                    <a:lumMod val="75000"/>
                  </a:schemeClr>
                </a:solidFill>
                <a:latin typeface="Consolas" panose="020B0609020204030204" pitchFamily="49" charset="0"/>
              </a:rPr>
              <a:t>Load Factor</a:t>
            </a:r>
            <a:r>
              <a:rPr lang="en-US" sz="1600" dirty="0">
                <a:solidFill>
                  <a:schemeClr val="tx1">
                    <a:lumMod val="50000"/>
                    <a:lumOff val="50000"/>
                  </a:schemeClr>
                </a:solidFill>
                <a:latin typeface="Consolas" panose="020B0609020204030204" pitchFamily="49" charset="0"/>
              </a:rPr>
              <a:t> = 0.4</a:t>
            </a:r>
          </a:p>
          <a:p>
            <a:r>
              <a:rPr lang="en-US" sz="1600" dirty="0">
                <a:solidFill>
                  <a:schemeClr val="bg1">
                    <a:lumMod val="75000"/>
                  </a:schemeClr>
                </a:solidFill>
                <a:latin typeface="Consolas" panose="020B0609020204030204" pitchFamily="49" charset="0"/>
              </a:rPr>
              <a:t>Maximum Load Factor </a:t>
            </a:r>
            <a:r>
              <a:rPr lang="en-US" sz="1600" dirty="0">
                <a:solidFill>
                  <a:schemeClr val="tx1">
                    <a:lumMod val="50000"/>
                    <a:lumOff val="50000"/>
                  </a:schemeClr>
                </a:solidFill>
                <a:latin typeface="Consolas" panose="020B0609020204030204" pitchFamily="49" charset="0"/>
              </a:rPr>
              <a:t>= </a:t>
            </a:r>
            <a:r>
              <a:rPr lang="en-US" sz="1600" dirty="0">
                <a:solidFill>
                  <a:srgbClr val="00B050"/>
                </a:solidFill>
                <a:latin typeface="Consolas" panose="020B0609020204030204" pitchFamily="49" charset="0"/>
              </a:rPr>
              <a:t>0.8</a:t>
            </a:r>
          </a:p>
        </p:txBody>
      </p:sp>
      <p:sp>
        <p:nvSpPr>
          <p:cNvPr id="40" name="TextBox 39">
            <a:extLst>
              <a:ext uri="{FF2B5EF4-FFF2-40B4-BE49-F238E27FC236}">
                <a16:creationId xmlns:a16="http://schemas.microsoft.com/office/drawing/2014/main" id="{8E7402F9-5657-35D0-D514-415341FD7264}"/>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4101049810"/>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64</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1081133985"/>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20" name="TextBox 19">
            <a:extLst>
              <a:ext uri="{FF2B5EF4-FFF2-40B4-BE49-F238E27FC236}">
                <a16:creationId xmlns:a16="http://schemas.microsoft.com/office/drawing/2014/main" id="{966CFD74-7A55-4F63-AD6A-6C2223FF8A37}"/>
              </a:ext>
            </a:extLst>
          </p:cNvPr>
          <p:cNvSpPr txBox="1"/>
          <p:nvPr/>
        </p:nvSpPr>
        <p:spPr>
          <a:xfrm>
            <a:off x="1209435" y="3082761"/>
            <a:ext cx="10717958" cy="369332"/>
          </a:xfrm>
          <a:prstGeom prst="rect">
            <a:avLst/>
          </a:prstGeom>
          <a:noFill/>
        </p:spPr>
        <p:txBody>
          <a:bodyPr wrap="square">
            <a:spAutoFit/>
          </a:bodyPr>
          <a:lstStyle/>
          <a:p>
            <a:r>
              <a:rPr lang="en-US" sz="1800" dirty="0">
                <a:solidFill>
                  <a:schemeClr val="accent2">
                    <a:lumMod val="75000"/>
                  </a:schemeClr>
                </a:solidFill>
                <a:latin typeface="Gotham Bold" pitchFamily="50" charset="0"/>
              </a:rPr>
              <a:t>Open addressing/Closed Hashing: </a:t>
            </a:r>
            <a:r>
              <a:rPr lang="en-US" sz="1800" dirty="0">
                <a:solidFill>
                  <a:prstClr val="white"/>
                </a:solidFill>
                <a:latin typeface="Gotham Bold" pitchFamily="50" charset="0"/>
              </a:rPr>
              <a:t>Index is not determined by hash code, i.e., index is open </a:t>
            </a:r>
            <a:endParaRPr lang="en-US" dirty="0"/>
          </a:p>
        </p:txBody>
      </p:sp>
      <p:sp>
        <p:nvSpPr>
          <p:cNvPr id="21" name="TextBox 20">
            <a:extLst>
              <a:ext uri="{FF2B5EF4-FFF2-40B4-BE49-F238E27FC236}">
                <a16:creationId xmlns:a16="http://schemas.microsoft.com/office/drawing/2014/main" id="{B1CDB1FC-FA4C-4B64-8AD0-C52F5A0170DA}"/>
              </a:ext>
            </a:extLst>
          </p:cNvPr>
          <p:cNvSpPr txBox="1"/>
          <p:nvPr/>
        </p:nvSpPr>
        <p:spPr>
          <a:xfrm>
            <a:off x="2200780" y="6409298"/>
            <a:ext cx="7598328" cy="276999"/>
          </a:xfrm>
          <a:prstGeom prst="rect">
            <a:avLst/>
          </a:prstGeom>
          <a:noFill/>
        </p:spPr>
        <p:txBody>
          <a:bodyPr wrap="square">
            <a:spAutoFit/>
          </a:bodyPr>
          <a:lstStyle/>
          <a:p>
            <a:r>
              <a:rPr lang="en-US" sz="1200" dirty="0">
                <a:solidFill>
                  <a:srgbClr val="0081E2"/>
                </a:solidFill>
                <a:latin typeface="Consolas" panose="020B0609020204030204" pitchFamily="49" charset="0"/>
                <a:hlinkClick r:id="rId5">
                  <a:extLst>
                    <a:ext uri="{A12FA001-AC4F-418D-AE19-62706E023703}">
                      <ahyp:hlinkClr xmlns:ahyp="http://schemas.microsoft.com/office/drawing/2018/hyperlinkcolor" val="tx"/>
                    </a:ext>
                  </a:extLst>
                </a:hlinkClick>
              </a:rPr>
              <a:t>https://stackoverflow.com/questions/9124331/meaning-of-open-hashing-and-closed-hashing</a:t>
            </a:r>
            <a:r>
              <a:rPr lang="en-US" sz="1200" dirty="0">
                <a:solidFill>
                  <a:srgbClr val="0081E2"/>
                </a:solidFill>
                <a:latin typeface="Consolas" panose="020B0609020204030204" pitchFamily="49" charset="0"/>
              </a:rPr>
              <a:t> </a:t>
            </a:r>
          </a:p>
        </p:txBody>
      </p:sp>
      <p:sp>
        <p:nvSpPr>
          <p:cNvPr id="18" name="TextBox 17">
            <a:extLst>
              <a:ext uri="{FF2B5EF4-FFF2-40B4-BE49-F238E27FC236}">
                <a16:creationId xmlns:a16="http://schemas.microsoft.com/office/drawing/2014/main" id="{B184CA09-59CC-8CCA-AAA9-810A750D8C52}"/>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47239074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65</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C83FB3B8-918F-94D1-048E-56130A69615F}"/>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76559190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66</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3620680862"/>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endParaRPr lang="en-US"/>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9E02B5A1-3FFD-9FBC-750E-9B37E1EBA77B}"/>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82046525"/>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67</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3684240882"/>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CCAC8B64-A24E-5CEC-446D-194D10B14207}"/>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07853324"/>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68</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2302104721"/>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16955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H(f) = 101, Index = 101 % 5 = 1</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1CF12295-3AED-4187-0384-36A632A955B3}"/>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2062425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69</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16955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H(f) = 101, Index = 101 % 5 = 1</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1CF12295-3AED-4187-0384-36A632A955B3}"/>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0133211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a:t>
            </a:r>
          </a:p>
        </p:txBody>
      </p:sp>
      <p:sp>
        <p:nvSpPr>
          <p:cNvPr id="3" name="Rectangle 2">
            <a:extLst>
              <a:ext uri="{FF2B5EF4-FFF2-40B4-BE49-F238E27FC236}">
                <a16:creationId xmlns:a16="http://schemas.microsoft.com/office/drawing/2014/main" id="{E775B19D-EA12-4E01-8D2A-19FEBC02F115}"/>
              </a:ext>
            </a:extLst>
          </p:cNvPr>
          <p:cNvSpPr/>
          <p:nvPr/>
        </p:nvSpPr>
        <p:spPr>
          <a:xfrm>
            <a:off x="1145512" y="1690688"/>
            <a:ext cx="10515599" cy="2913298"/>
          </a:xfrm>
          <a:prstGeom prst="rect">
            <a:avLst/>
          </a:prstGeom>
          <a:ln>
            <a:noFill/>
          </a:ln>
        </p:spPr>
        <p:txBody>
          <a:bodyPr wrap="square">
            <a:spAutoFit/>
          </a:bodyPr>
          <a:lstStyle/>
          <a:p>
            <a:pPr>
              <a:lnSpc>
                <a:spcPct val="150000"/>
              </a:lnSpc>
            </a:pPr>
            <a:r>
              <a:rPr lang="en-US" sz="1600" dirty="0">
                <a:solidFill>
                  <a:srgbClr val="EB6E19"/>
                </a:solidFill>
                <a:latin typeface="Consolas" panose="020B0609020204030204" pitchFamily="49" charset="0"/>
              </a:rPr>
              <a:t>Difference of sets A - B </a:t>
            </a:r>
            <a:r>
              <a:rPr lang="en-US" sz="1600" dirty="0">
                <a:solidFill>
                  <a:srgbClr val="0081E2"/>
                </a:solidFill>
                <a:latin typeface="Consolas" panose="020B0609020204030204" pitchFamily="49" charset="0"/>
              </a:rPr>
              <a:t>is the set whose elements belong to A but not to B.</a:t>
            </a:r>
          </a:p>
          <a:p>
            <a:pPr marL="285750" indent="-285750">
              <a:lnSpc>
                <a:spcPct val="150000"/>
              </a:lnSpc>
              <a:buFont typeface="Wingdings" panose="05000000000000000000" pitchFamily="2" charset="2"/>
              <a:buChar char="§"/>
            </a:pPr>
            <a:endParaRPr lang="en-US" sz="1600" dirty="0">
              <a:solidFill>
                <a:srgbClr val="0081E2"/>
              </a:solidFill>
              <a:latin typeface="Consolas" panose="020B0609020204030204" pitchFamily="49" charset="0"/>
            </a:endParaRPr>
          </a:p>
          <a:p>
            <a:pPr>
              <a:lnSpc>
                <a:spcPct val="150000"/>
              </a:lnSpc>
            </a:pPr>
            <a:r>
              <a:rPr lang="en-US" sz="1600" dirty="0">
                <a:solidFill>
                  <a:srgbClr val="EB6E19"/>
                </a:solidFill>
                <a:latin typeface="Consolas" panose="020B0609020204030204" pitchFamily="49" charset="0"/>
                <a:sym typeface="Symbol" panose="05050102010706020507" pitchFamily="18" charset="2"/>
              </a:rPr>
              <a:t>		        </a:t>
            </a:r>
            <a:r>
              <a:rPr lang="en-US" sz="2800" dirty="0">
                <a:solidFill>
                  <a:srgbClr val="EB6E19"/>
                </a:solidFill>
                <a:latin typeface="Consolas" panose="020B0609020204030204" pitchFamily="49" charset="0"/>
                <a:sym typeface="Symbol" panose="05050102010706020507" pitchFamily="18" charset="2"/>
              </a:rPr>
              <a:t>_             </a:t>
            </a:r>
            <a:r>
              <a:rPr lang="en-US" dirty="0">
                <a:solidFill>
                  <a:srgbClr val="EB6E19"/>
                </a:solidFill>
                <a:latin typeface="Consolas" panose="020B0609020204030204" pitchFamily="49" charset="0"/>
                <a:sym typeface="Symbol" panose="05050102010706020507" pitchFamily="18" charset="2"/>
              </a:rPr>
              <a:t> </a:t>
            </a:r>
            <a:r>
              <a:rPr lang="en-US" sz="2800" dirty="0">
                <a:solidFill>
                  <a:srgbClr val="EB6E19"/>
                </a:solidFill>
                <a:latin typeface="Consolas" panose="020B0609020204030204" pitchFamily="49" charset="0"/>
                <a:sym typeface="Symbol" panose="05050102010706020507" pitchFamily="18" charset="2"/>
              </a:rPr>
              <a:t> =</a:t>
            </a:r>
            <a:endParaRPr lang="en-US" sz="2800" dirty="0">
              <a:solidFill>
                <a:srgbClr val="EB6E19"/>
              </a:solidFill>
              <a:latin typeface="Consolas" panose="020B0609020204030204" pitchFamily="49" charset="0"/>
            </a:endParaRPr>
          </a:p>
          <a:p>
            <a:pPr>
              <a:lnSpc>
                <a:spcPct val="150000"/>
              </a:lnSpc>
            </a:pPr>
            <a:endParaRPr lang="en-US" sz="1600" dirty="0">
              <a:solidFill>
                <a:srgbClr val="0081E2"/>
              </a:solidFill>
              <a:latin typeface="Consolas" panose="020B0609020204030204" pitchFamily="49" charset="0"/>
            </a:endParaRPr>
          </a:p>
          <a:p>
            <a:pPr marL="285750" indent="-285750">
              <a:lnSpc>
                <a:spcPct val="150000"/>
              </a:lnSpc>
              <a:buFont typeface="Wingdings" panose="05000000000000000000" pitchFamily="2" charset="2"/>
              <a:buChar char="§"/>
            </a:pPr>
            <a:endParaRPr lang="en-US" sz="1600" dirty="0">
              <a:solidFill>
                <a:srgbClr val="0081E2"/>
              </a:solidFill>
              <a:latin typeface="Consolas" panose="020B0609020204030204" pitchFamily="49" charset="0"/>
            </a:endParaRPr>
          </a:p>
          <a:p>
            <a:pPr marL="285750" indent="-285750">
              <a:lnSpc>
                <a:spcPct val="150000"/>
              </a:lnSpc>
              <a:buFont typeface="Wingdings" panose="05000000000000000000" pitchFamily="2" charset="2"/>
              <a:buChar char="§"/>
            </a:pPr>
            <a:endParaRPr lang="en-US" sz="1600" dirty="0">
              <a:solidFill>
                <a:srgbClr val="EB6E19"/>
              </a:solidFill>
              <a:latin typeface="Consolas" panose="020B0609020204030204" pitchFamily="49" charset="0"/>
              <a:sym typeface="Symbol" panose="05050102010706020507" pitchFamily="18" charset="2"/>
            </a:endParaRPr>
          </a:p>
          <a:p>
            <a:pPr>
              <a:lnSpc>
                <a:spcPct val="150000"/>
              </a:lnSpc>
            </a:pPr>
            <a:r>
              <a:rPr lang="en-US" sz="1600" dirty="0">
                <a:solidFill>
                  <a:srgbClr val="EB6E19"/>
                </a:solidFill>
                <a:latin typeface="Consolas" panose="020B0609020204030204" pitchFamily="49" charset="0"/>
              </a:rPr>
              <a:t>Set A is a subset of set B, A </a:t>
            </a:r>
            <a:r>
              <a:rPr lang="en-US" sz="1600" dirty="0">
                <a:solidFill>
                  <a:srgbClr val="EB6E19"/>
                </a:solidFill>
                <a:latin typeface="Consolas" panose="020B0609020204030204" pitchFamily="49" charset="0"/>
                <a:sym typeface="Symbol" panose="05050102010706020507" pitchFamily="18" charset="2"/>
              </a:rPr>
              <a:t> B</a:t>
            </a:r>
            <a:r>
              <a:rPr lang="en-US" sz="1600" dirty="0">
                <a:solidFill>
                  <a:srgbClr val="0081E2"/>
                </a:solidFill>
                <a:latin typeface="Consolas" panose="020B0609020204030204" pitchFamily="49" charset="0"/>
              </a:rPr>
              <a:t> if every element of set A is also an element of set B.</a:t>
            </a:r>
          </a:p>
        </p:txBody>
      </p:sp>
      <p:grpSp>
        <p:nvGrpSpPr>
          <p:cNvPr id="5" name="Group 4">
            <a:extLst>
              <a:ext uri="{FF2B5EF4-FFF2-40B4-BE49-F238E27FC236}">
                <a16:creationId xmlns:a16="http://schemas.microsoft.com/office/drawing/2014/main" id="{FAE1D2B6-1DF1-42A3-9DB7-8450C720D570}"/>
              </a:ext>
            </a:extLst>
          </p:cNvPr>
          <p:cNvGrpSpPr/>
          <p:nvPr/>
        </p:nvGrpSpPr>
        <p:grpSpPr>
          <a:xfrm>
            <a:off x="1736872" y="2674318"/>
            <a:ext cx="1789606" cy="1134005"/>
            <a:chOff x="2185130" y="5006184"/>
            <a:chExt cx="2415747" cy="1371600"/>
          </a:xfrm>
        </p:grpSpPr>
        <p:pic>
          <p:nvPicPr>
            <p:cNvPr id="7" name="Graphic 6" descr="Lemon">
              <a:extLst>
                <a:ext uri="{FF2B5EF4-FFF2-40B4-BE49-F238E27FC236}">
                  <a16:creationId xmlns:a16="http://schemas.microsoft.com/office/drawing/2014/main" id="{413C2159-FFCB-4CD7-A398-CED22BA3B521}"/>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13" name="Graphic 12" descr="Strawberry">
              <a:extLst>
                <a:ext uri="{FF2B5EF4-FFF2-40B4-BE49-F238E27FC236}">
                  <a16:creationId xmlns:a16="http://schemas.microsoft.com/office/drawing/2014/main" id="{74C1A5CB-5EFA-42AA-BCC5-D53C77341F8B}"/>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3370" y="5463384"/>
              <a:ext cx="914400" cy="914400"/>
            </a:xfrm>
            <a:prstGeom prst="rect">
              <a:avLst/>
            </a:prstGeom>
          </p:spPr>
        </p:pic>
        <p:pic>
          <p:nvPicPr>
            <p:cNvPr id="14" name="Graphic 13" descr="Grapes">
              <a:extLst>
                <a:ext uri="{FF2B5EF4-FFF2-40B4-BE49-F238E27FC236}">
                  <a16:creationId xmlns:a16="http://schemas.microsoft.com/office/drawing/2014/main" id="{9A658C47-9F12-4682-88A9-FE127092C3A3}"/>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86477" y="5013645"/>
              <a:ext cx="914400" cy="914400"/>
            </a:xfrm>
            <a:prstGeom prst="rect">
              <a:avLst/>
            </a:prstGeom>
          </p:spPr>
        </p:pic>
      </p:grpSp>
      <p:grpSp>
        <p:nvGrpSpPr>
          <p:cNvPr id="16" name="Group 15">
            <a:extLst>
              <a:ext uri="{FF2B5EF4-FFF2-40B4-BE49-F238E27FC236}">
                <a16:creationId xmlns:a16="http://schemas.microsoft.com/office/drawing/2014/main" id="{12738F15-CB1B-4FF0-B0ED-EEB086BACFA8}"/>
              </a:ext>
            </a:extLst>
          </p:cNvPr>
          <p:cNvGrpSpPr/>
          <p:nvPr/>
        </p:nvGrpSpPr>
        <p:grpSpPr>
          <a:xfrm>
            <a:off x="4744633" y="2679620"/>
            <a:ext cx="1351367" cy="1128703"/>
            <a:chOff x="2185130" y="5006184"/>
            <a:chExt cx="1838128" cy="1365187"/>
          </a:xfrm>
        </p:grpSpPr>
        <p:pic>
          <p:nvPicPr>
            <p:cNvPr id="18" name="Graphic 17" descr="Lemon">
              <a:extLst>
                <a:ext uri="{FF2B5EF4-FFF2-40B4-BE49-F238E27FC236}">
                  <a16:creationId xmlns:a16="http://schemas.microsoft.com/office/drawing/2014/main" id="{614C3D1C-968D-429C-8A02-EA61E818BA00}"/>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20" name="Graphic 19" descr="Apple">
              <a:extLst>
                <a:ext uri="{FF2B5EF4-FFF2-40B4-BE49-F238E27FC236}">
                  <a16:creationId xmlns:a16="http://schemas.microsoft.com/office/drawing/2014/main" id="{834964EC-EBDD-43F9-AAB3-3464CD141FF7}"/>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3108859" y="5456971"/>
              <a:ext cx="914399" cy="914400"/>
            </a:xfrm>
            <a:prstGeom prst="rect">
              <a:avLst/>
            </a:prstGeom>
          </p:spPr>
        </p:pic>
      </p:grpSp>
      <p:sp>
        <p:nvSpPr>
          <p:cNvPr id="4" name="Rectangle 3">
            <a:extLst>
              <a:ext uri="{FF2B5EF4-FFF2-40B4-BE49-F238E27FC236}">
                <a16:creationId xmlns:a16="http://schemas.microsoft.com/office/drawing/2014/main" id="{9EED321E-407D-4DE7-8A6A-A65E27F7AADC}"/>
              </a:ext>
            </a:extLst>
          </p:cNvPr>
          <p:cNvSpPr/>
          <p:nvPr/>
        </p:nvSpPr>
        <p:spPr>
          <a:xfrm>
            <a:off x="1537398" y="2401556"/>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7" name="Rectangle 36">
            <a:extLst>
              <a:ext uri="{FF2B5EF4-FFF2-40B4-BE49-F238E27FC236}">
                <a16:creationId xmlns:a16="http://schemas.microsoft.com/office/drawing/2014/main" id="{5BF48F66-B501-4AE9-8847-28BD72C7F154}"/>
              </a:ext>
            </a:extLst>
          </p:cNvPr>
          <p:cNvSpPr/>
          <p:nvPr/>
        </p:nvSpPr>
        <p:spPr>
          <a:xfrm>
            <a:off x="4305613" y="2401555"/>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8" name="Group 37">
            <a:extLst>
              <a:ext uri="{FF2B5EF4-FFF2-40B4-BE49-F238E27FC236}">
                <a16:creationId xmlns:a16="http://schemas.microsoft.com/office/drawing/2014/main" id="{E619FD8A-BDA2-4D77-8B25-D27270218F69}"/>
              </a:ext>
            </a:extLst>
          </p:cNvPr>
          <p:cNvGrpSpPr/>
          <p:nvPr/>
        </p:nvGrpSpPr>
        <p:grpSpPr>
          <a:xfrm>
            <a:off x="8208230" y="2617239"/>
            <a:ext cx="1408848" cy="1134005"/>
            <a:chOff x="3694214" y="5166400"/>
            <a:chExt cx="1901770" cy="1371601"/>
          </a:xfrm>
        </p:grpSpPr>
        <p:pic>
          <p:nvPicPr>
            <p:cNvPr id="40" name="Graphic 39" descr="Strawberry">
              <a:extLst>
                <a:ext uri="{FF2B5EF4-FFF2-40B4-BE49-F238E27FC236}">
                  <a16:creationId xmlns:a16="http://schemas.microsoft.com/office/drawing/2014/main" id="{D0902797-32D2-403D-9E3C-F3AAA9E926AE}"/>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4681584" y="5623601"/>
              <a:ext cx="914400" cy="914400"/>
            </a:xfrm>
            <a:prstGeom prst="rect">
              <a:avLst/>
            </a:prstGeom>
          </p:spPr>
        </p:pic>
        <p:pic>
          <p:nvPicPr>
            <p:cNvPr id="41" name="Graphic 40" descr="Grapes">
              <a:extLst>
                <a:ext uri="{FF2B5EF4-FFF2-40B4-BE49-F238E27FC236}">
                  <a16:creationId xmlns:a16="http://schemas.microsoft.com/office/drawing/2014/main" id="{B0C0E5FA-6E1A-4CB4-A944-C8FA2AAF427B}"/>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94214" y="5166400"/>
              <a:ext cx="914400" cy="914400"/>
            </a:xfrm>
            <a:prstGeom prst="rect">
              <a:avLst/>
            </a:prstGeom>
          </p:spPr>
        </p:pic>
      </p:grpSp>
      <p:sp>
        <p:nvSpPr>
          <p:cNvPr id="42" name="Rectangle 41">
            <a:extLst>
              <a:ext uri="{FF2B5EF4-FFF2-40B4-BE49-F238E27FC236}">
                <a16:creationId xmlns:a16="http://schemas.microsoft.com/office/drawing/2014/main" id="{5E79DE75-605D-4453-B867-28F5A97EAF22}"/>
              </a:ext>
            </a:extLst>
          </p:cNvPr>
          <p:cNvSpPr/>
          <p:nvPr/>
        </p:nvSpPr>
        <p:spPr>
          <a:xfrm>
            <a:off x="7869534" y="2401555"/>
            <a:ext cx="2140299" cy="1527349"/>
          </a:xfrm>
          <a:prstGeom prst="rect">
            <a:avLst/>
          </a:prstGeom>
          <a:noFill/>
          <a:ln>
            <a:solidFill>
              <a:srgbClr val="00DA63"/>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49" name="Group 48">
            <a:extLst>
              <a:ext uri="{FF2B5EF4-FFF2-40B4-BE49-F238E27FC236}">
                <a16:creationId xmlns:a16="http://schemas.microsoft.com/office/drawing/2014/main" id="{6F50AA47-DFB1-4742-A03F-6C87BED20283}"/>
              </a:ext>
            </a:extLst>
          </p:cNvPr>
          <p:cNvGrpSpPr/>
          <p:nvPr/>
        </p:nvGrpSpPr>
        <p:grpSpPr>
          <a:xfrm>
            <a:off x="1736872" y="5149511"/>
            <a:ext cx="1789606" cy="1134005"/>
            <a:chOff x="2185130" y="5006184"/>
            <a:chExt cx="2415747" cy="1371600"/>
          </a:xfrm>
        </p:grpSpPr>
        <p:pic>
          <p:nvPicPr>
            <p:cNvPr id="50" name="Graphic 49" descr="Lemon">
              <a:extLst>
                <a:ext uri="{FF2B5EF4-FFF2-40B4-BE49-F238E27FC236}">
                  <a16:creationId xmlns:a16="http://schemas.microsoft.com/office/drawing/2014/main" id="{2E173D58-F635-4B82-9C20-7DD9A5C46154}"/>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51" name="Graphic 50" descr="Strawberry">
              <a:extLst>
                <a:ext uri="{FF2B5EF4-FFF2-40B4-BE49-F238E27FC236}">
                  <a16:creationId xmlns:a16="http://schemas.microsoft.com/office/drawing/2014/main" id="{F9EBAB12-7C7C-4214-B6C8-1F15E39848F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3370" y="5463384"/>
              <a:ext cx="914400" cy="914400"/>
            </a:xfrm>
            <a:prstGeom prst="rect">
              <a:avLst/>
            </a:prstGeom>
          </p:spPr>
        </p:pic>
        <p:pic>
          <p:nvPicPr>
            <p:cNvPr id="52" name="Graphic 51" descr="Grapes">
              <a:extLst>
                <a:ext uri="{FF2B5EF4-FFF2-40B4-BE49-F238E27FC236}">
                  <a16:creationId xmlns:a16="http://schemas.microsoft.com/office/drawing/2014/main" id="{3410CC8F-7F87-4FF7-8AC0-F03E2C590CB6}"/>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86477" y="5013645"/>
              <a:ext cx="914400" cy="914400"/>
            </a:xfrm>
            <a:prstGeom prst="rect">
              <a:avLst/>
            </a:prstGeom>
          </p:spPr>
        </p:pic>
      </p:grpSp>
      <p:sp>
        <p:nvSpPr>
          <p:cNvPr id="56" name="Rectangle 55">
            <a:extLst>
              <a:ext uri="{FF2B5EF4-FFF2-40B4-BE49-F238E27FC236}">
                <a16:creationId xmlns:a16="http://schemas.microsoft.com/office/drawing/2014/main" id="{3BF8ED30-F80F-4548-89C7-4EB8B3C724F1}"/>
              </a:ext>
            </a:extLst>
          </p:cNvPr>
          <p:cNvSpPr/>
          <p:nvPr/>
        </p:nvSpPr>
        <p:spPr>
          <a:xfrm>
            <a:off x="1537398" y="4876749"/>
            <a:ext cx="2140299" cy="1527349"/>
          </a:xfrm>
          <a:prstGeom prst="rect">
            <a:avLst/>
          </a:prstGeom>
          <a:noFill/>
          <a:ln>
            <a:solidFill>
              <a:schemeClr val="bg2">
                <a:lumMod val="2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8" name="Rectangle 57">
            <a:extLst>
              <a:ext uri="{FF2B5EF4-FFF2-40B4-BE49-F238E27FC236}">
                <a16:creationId xmlns:a16="http://schemas.microsoft.com/office/drawing/2014/main" id="{99495676-5043-4497-958F-B0622E668EB9}"/>
              </a:ext>
            </a:extLst>
          </p:cNvPr>
          <p:cNvSpPr/>
          <p:nvPr/>
        </p:nvSpPr>
        <p:spPr>
          <a:xfrm>
            <a:off x="3736018" y="5402577"/>
            <a:ext cx="404278" cy="461665"/>
          </a:xfrm>
          <a:prstGeom prst="rect">
            <a:avLst/>
          </a:prstGeom>
        </p:spPr>
        <p:txBody>
          <a:bodyPr wrap="none">
            <a:spAutoFit/>
          </a:bodyPr>
          <a:lstStyle/>
          <a:p>
            <a:r>
              <a:rPr lang="en-US" sz="2400" dirty="0">
                <a:solidFill>
                  <a:srgbClr val="EB6E19"/>
                </a:solidFill>
                <a:latin typeface="Consolas" panose="020B0609020204030204" pitchFamily="49" charset="0"/>
                <a:sym typeface="Symbol" panose="05050102010706020507" pitchFamily="18" charset="2"/>
              </a:rPr>
              <a:t></a:t>
            </a:r>
            <a:endParaRPr lang="en-US" sz="2400" dirty="0"/>
          </a:p>
        </p:txBody>
      </p:sp>
      <p:grpSp>
        <p:nvGrpSpPr>
          <p:cNvPr id="59" name="Group 58">
            <a:extLst>
              <a:ext uri="{FF2B5EF4-FFF2-40B4-BE49-F238E27FC236}">
                <a16:creationId xmlns:a16="http://schemas.microsoft.com/office/drawing/2014/main" id="{F3E2C52D-0B4C-43F7-9B27-2B3BFC5C7C0B}"/>
              </a:ext>
            </a:extLst>
          </p:cNvPr>
          <p:cNvGrpSpPr/>
          <p:nvPr/>
        </p:nvGrpSpPr>
        <p:grpSpPr>
          <a:xfrm>
            <a:off x="4192209" y="4894746"/>
            <a:ext cx="6077206" cy="1491349"/>
            <a:chOff x="1874090" y="4886435"/>
            <a:chExt cx="6077206" cy="1491349"/>
          </a:xfrm>
        </p:grpSpPr>
        <p:sp>
          <p:nvSpPr>
            <p:cNvPr id="60" name="TextBox 59">
              <a:extLst>
                <a:ext uri="{FF2B5EF4-FFF2-40B4-BE49-F238E27FC236}">
                  <a16:creationId xmlns:a16="http://schemas.microsoft.com/office/drawing/2014/main" id="{A3A0C046-7665-4017-90BD-47E3CDEC2E52}"/>
                </a:ext>
              </a:extLst>
            </p:cNvPr>
            <p:cNvSpPr txBox="1"/>
            <p:nvPr/>
          </p:nvSpPr>
          <p:spPr>
            <a:xfrm>
              <a:off x="1874090" y="4886435"/>
              <a:ext cx="6077206" cy="1477328"/>
            </a:xfrm>
            <a:prstGeom prst="rect">
              <a:avLst/>
            </a:prstGeom>
            <a:noFill/>
            <a:ln>
              <a:solidFill>
                <a:schemeClr val="bg2">
                  <a:lumMod val="25000"/>
                </a:schemeClr>
              </a:solidFill>
            </a:ln>
          </p:spPr>
          <p:txBody>
            <a:bodyPr wrap="square" rtlCol="0">
              <a:spAutoFit/>
            </a:bodyPr>
            <a:lstStyle/>
            <a:p>
              <a:endParaRPr lang="en-US" dirty="0"/>
            </a:p>
            <a:p>
              <a:endParaRPr lang="en-US" dirty="0"/>
            </a:p>
            <a:p>
              <a:endParaRPr lang="en-US" dirty="0"/>
            </a:p>
            <a:p>
              <a:endParaRPr lang="en-US" dirty="0"/>
            </a:p>
            <a:p>
              <a:endParaRPr lang="en-US" dirty="0"/>
            </a:p>
          </p:txBody>
        </p:sp>
        <p:pic>
          <p:nvPicPr>
            <p:cNvPr id="61" name="Graphic 60" descr="Lemon">
              <a:extLst>
                <a:ext uri="{FF2B5EF4-FFF2-40B4-BE49-F238E27FC236}">
                  <a16:creationId xmlns:a16="http://schemas.microsoft.com/office/drawing/2014/main" id="{C8C36CC6-2BDF-4DC4-8FC9-EC37DF18422B}"/>
                </a:ext>
              </a:extLst>
            </p:cNvPr>
            <p:cNvPicPr>
              <a:picLocks noChangeAspect="1"/>
            </p:cNvPicPr>
            <p:nvPr/>
          </p:nvPicPr>
          <p:blipFill>
            <a:blip r:embed="rId3">
              <a:extLst>
                <a:ext uri="{28A0092B-C50C-407E-A947-70E740481C1C}">
                  <a14:useLocalDpi xmlns:a14="http://schemas.microsoft.com/office/drawing/2010/main" val="0"/>
                </a:ext>
                <a:ext uri="{96DAC541-7B7A-43D3-8B79-37D633B846F1}">
                  <asvg:svgBlip xmlns:asvg="http://schemas.microsoft.com/office/drawing/2016/SVG/main" r:embed="rId4"/>
                </a:ext>
              </a:extLst>
            </a:blip>
            <a:stretch>
              <a:fillRect/>
            </a:stretch>
          </p:blipFill>
          <p:spPr>
            <a:xfrm>
              <a:off x="2185130" y="5006184"/>
              <a:ext cx="914400" cy="914400"/>
            </a:xfrm>
            <a:prstGeom prst="rect">
              <a:avLst/>
            </a:prstGeom>
          </p:spPr>
        </p:pic>
        <p:pic>
          <p:nvPicPr>
            <p:cNvPr id="63" name="Graphic 62" descr="Apple">
              <a:extLst>
                <a:ext uri="{FF2B5EF4-FFF2-40B4-BE49-F238E27FC236}">
                  <a16:creationId xmlns:a16="http://schemas.microsoft.com/office/drawing/2014/main" id="{EABEDF54-18E9-4E54-AEF4-10005CC0C48B}"/>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6013826" y="5378358"/>
              <a:ext cx="914400" cy="914400"/>
            </a:xfrm>
            <a:prstGeom prst="rect">
              <a:avLst/>
            </a:prstGeom>
          </p:spPr>
        </p:pic>
        <p:pic>
          <p:nvPicPr>
            <p:cNvPr id="64" name="Graphic 63" descr="Avocado">
              <a:extLst>
                <a:ext uri="{FF2B5EF4-FFF2-40B4-BE49-F238E27FC236}">
                  <a16:creationId xmlns:a16="http://schemas.microsoft.com/office/drawing/2014/main" id="{F968ACD9-7DAF-4E56-9412-C6C33E3EF3FB}"/>
                </a:ext>
              </a:extLst>
            </p:cNvPr>
            <p:cNvPicPr>
              <a:picLocks noChangeAspect="1"/>
            </p:cNvPicPr>
            <p:nvPr/>
          </p:nvPicPr>
          <p:blipFill>
            <a:blip r:embed="rId11">
              <a:extLst>
                <a:ext uri="{28A0092B-C50C-407E-A947-70E740481C1C}">
                  <a14:useLocalDpi xmlns:a14="http://schemas.microsoft.com/office/drawing/2010/main" val="0"/>
                </a:ext>
                <a:ext uri="{96DAC541-7B7A-43D3-8B79-37D633B846F1}">
                  <asvg:svgBlip xmlns:asvg="http://schemas.microsoft.com/office/drawing/2016/SVG/main" r:embed="rId12"/>
                </a:ext>
              </a:extLst>
            </a:blip>
            <a:stretch>
              <a:fillRect/>
            </a:stretch>
          </p:blipFill>
          <p:spPr>
            <a:xfrm>
              <a:off x="6937555" y="5167899"/>
              <a:ext cx="914400" cy="914400"/>
            </a:xfrm>
            <a:prstGeom prst="rect">
              <a:avLst/>
            </a:prstGeom>
          </p:spPr>
        </p:pic>
        <p:pic>
          <p:nvPicPr>
            <p:cNvPr id="65" name="Graphic 64" descr="Peach">
              <a:extLst>
                <a:ext uri="{FF2B5EF4-FFF2-40B4-BE49-F238E27FC236}">
                  <a16:creationId xmlns:a16="http://schemas.microsoft.com/office/drawing/2014/main" id="{04A9B51A-4CC6-4C04-A7C8-F0AF57F77CF8}"/>
                </a:ext>
              </a:extLst>
            </p:cNvPr>
            <p:cNvPicPr>
              <a:picLocks noChangeAspect="1"/>
            </p:cNvPicPr>
            <p:nvPr/>
          </p:nvPicPr>
          <p:blipFill>
            <a:blip r:embed="rId13">
              <a:extLst>
                <a:ext uri="{28A0092B-C50C-407E-A947-70E740481C1C}">
                  <a14:useLocalDpi xmlns:a14="http://schemas.microsoft.com/office/drawing/2010/main" val="0"/>
                </a:ext>
                <a:ext uri="{96DAC541-7B7A-43D3-8B79-37D633B846F1}">
                  <asvg:svgBlip xmlns:asvg="http://schemas.microsoft.com/office/drawing/2016/SVG/main" r:embed="rId14"/>
                </a:ext>
              </a:extLst>
            </a:blip>
            <a:stretch>
              <a:fillRect/>
            </a:stretch>
          </p:blipFill>
          <p:spPr>
            <a:xfrm>
              <a:off x="5220708" y="5040253"/>
              <a:ext cx="914400" cy="914400"/>
            </a:xfrm>
            <a:prstGeom prst="rect">
              <a:avLst/>
            </a:prstGeom>
          </p:spPr>
        </p:pic>
        <p:pic>
          <p:nvPicPr>
            <p:cNvPr id="66" name="Graphic 65" descr="Pineapple">
              <a:extLst>
                <a:ext uri="{FF2B5EF4-FFF2-40B4-BE49-F238E27FC236}">
                  <a16:creationId xmlns:a16="http://schemas.microsoft.com/office/drawing/2014/main" id="{46351011-5EF0-48D0-A52D-309ED04DB08F}"/>
                </a:ext>
              </a:extLst>
            </p:cNvPr>
            <p:cNvPicPr>
              <a:picLocks noChangeAspect="1"/>
            </p:cNvPicPr>
            <p:nvPr/>
          </p:nvPicPr>
          <p:blipFill>
            <a:blip r:embed="rId15">
              <a:extLst>
                <a:ext uri="{28A0092B-C50C-407E-A947-70E740481C1C}">
                  <a14:useLocalDpi xmlns:a14="http://schemas.microsoft.com/office/drawing/2010/main" val="0"/>
                </a:ext>
                <a:ext uri="{96DAC541-7B7A-43D3-8B79-37D633B846F1}">
                  <asvg:svgBlip xmlns:asvg="http://schemas.microsoft.com/office/drawing/2016/SVG/main" r:embed="rId16"/>
                </a:ext>
              </a:extLst>
            </a:blip>
            <a:stretch>
              <a:fillRect/>
            </a:stretch>
          </p:blipFill>
          <p:spPr>
            <a:xfrm>
              <a:off x="4454924" y="5353184"/>
              <a:ext cx="914400" cy="914400"/>
            </a:xfrm>
            <a:prstGeom prst="rect">
              <a:avLst/>
            </a:prstGeom>
          </p:spPr>
        </p:pic>
        <p:pic>
          <p:nvPicPr>
            <p:cNvPr id="67" name="Graphic 66" descr="Strawberry">
              <a:extLst>
                <a:ext uri="{FF2B5EF4-FFF2-40B4-BE49-F238E27FC236}">
                  <a16:creationId xmlns:a16="http://schemas.microsoft.com/office/drawing/2014/main" id="{81DB009E-A0C6-492C-95A8-4BFC29C5FA20}"/>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2953370" y="5463384"/>
              <a:ext cx="914400" cy="914400"/>
            </a:xfrm>
            <a:prstGeom prst="rect">
              <a:avLst/>
            </a:prstGeom>
          </p:spPr>
        </p:pic>
        <p:pic>
          <p:nvPicPr>
            <p:cNvPr id="68" name="Graphic 67" descr="Grapes">
              <a:extLst>
                <a:ext uri="{FF2B5EF4-FFF2-40B4-BE49-F238E27FC236}">
                  <a16:creationId xmlns:a16="http://schemas.microsoft.com/office/drawing/2014/main" id="{D1B56AE1-8F90-420B-8B2F-A3D2FEA9FC97}"/>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3686477" y="5013645"/>
              <a:ext cx="914400" cy="914400"/>
            </a:xfrm>
            <a:prstGeom prst="rect">
              <a:avLst/>
            </a:prstGeom>
          </p:spPr>
        </p:pic>
      </p:grpSp>
      <p:sp>
        <p:nvSpPr>
          <p:cNvPr id="6" name="Slide Number Placeholder 5">
            <a:extLst>
              <a:ext uri="{FF2B5EF4-FFF2-40B4-BE49-F238E27FC236}">
                <a16:creationId xmlns:a16="http://schemas.microsoft.com/office/drawing/2014/main" id="{BFEF0FFC-A431-4ABD-8938-57BF644F6360}"/>
              </a:ext>
            </a:extLst>
          </p:cNvPr>
          <p:cNvSpPr>
            <a:spLocks noGrp="1"/>
          </p:cNvSpPr>
          <p:nvPr>
            <p:ph type="sldNum" sz="quarter" idx="12"/>
          </p:nvPr>
        </p:nvSpPr>
        <p:spPr/>
        <p:txBody>
          <a:bodyPr/>
          <a:lstStyle/>
          <a:p>
            <a:fld id="{017C28E0-2F8B-4999-AEA2-B3AA3AE8994F}" type="slidenum">
              <a:rPr lang="en-US" smtClean="0"/>
              <a:t>7</a:t>
            </a:fld>
            <a:endParaRPr lang="en-US"/>
          </a:p>
        </p:txBody>
      </p:sp>
      <p:grpSp>
        <p:nvGrpSpPr>
          <p:cNvPr id="33" name="Group 32">
            <a:extLst>
              <a:ext uri="{FF2B5EF4-FFF2-40B4-BE49-F238E27FC236}">
                <a16:creationId xmlns:a16="http://schemas.microsoft.com/office/drawing/2014/main" id="{E75B46E3-198D-46A1-9086-B75E8B99A152}"/>
              </a:ext>
            </a:extLst>
          </p:cNvPr>
          <p:cNvGrpSpPr/>
          <p:nvPr/>
        </p:nvGrpSpPr>
        <p:grpSpPr>
          <a:xfrm>
            <a:off x="11337354" y="6025684"/>
            <a:ext cx="841781" cy="748032"/>
            <a:chOff x="11337354" y="6025684"/>
            <a:chExt cx="841781" cy="748032"/>
          </a:xfrm>
        </p:grpSpPr>
        <p:pic>
          <p:nvPicPr>
            <p:cNvPr id="34" name="Picture 2">
              <a:extLst>
                <a:ext uri="{FF2B5EF4-FFF2-40B4-BE49-F238E27FC236}">
                  <a16:creationId xmlns:a16="http://schemas.microsoft.com/office/drawing/2014/main" id="{2C400525-895F-4D13-9C52-C9B62743FE98}"/>
                </a:ext>
              </a:extLst>
            </p:cNvPr>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35" name="Picture 34" descr="Logo COP3530">
              <a:extLst>
                <a:ext uri="{FF2B5EF4-FFF2-40B4-BE49-F238E27FC236}">
                  <a16:creationId xmlns:a16="http://schemas.microsoft.com/office/drawing/2014/main" id="{1584E7C5-B12E-4012-A829-F5EF599B9725}"/>
                </a:ext>
              </a:extLst>
            </p:cNvPr>
            <p:cNvPicPr>
              <a:picLocks noChangeAspect="1"/>
            </p:cNvPicPr>
            <p:nvPr/>
          </p:nvPicPr>
          <p:blipFill rotWithShape="1">
            <a:blip r:embed="rId18"/>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77687345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70</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559787905"/>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38499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H(f) = 101, Index = 101 % 5 = 1</a:t>
            </a:r>
          </a:p>
          <a:p>
            <a:pPr>
              <a:defRPr/>
            </a:pPr>
            <a:r>
              <a:rPr lang="en-US" sz="1400" dirty="0">
                <a:solidFill>
                  <a:srgbClr val="0081E2"/>
                </a:solidFill>
                <a:latin typeface="Consolas" panose="020B0609020204030204" pitchFamily="49" charset="0"/>
              </a:rPr>
              <a:t>H(a) = 97, Index = 97 % 5 = 2</a:t>
            </a:r>
          </a:p>
          <a:p>
            <a:pPr>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D317C778-805F-4BEE-31C0-C9433730EA2A}"/>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721999926"/>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71</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r>
                        <a:rPr lang="en-US" dirty="0">
                          <a:solidFill>
                            <a:schemeClr val="bg1">
                              <a:lumMod val="95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38499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H(f) = 101, Index = 101 % 5 = 1</a:t>
            </a:r>
          </a:p>
          <a:p>
            <a:pPr>
              <a:defRPr/>
            </a:pPr>
            <a:r>
              <a:rPr lang="en-US" sz="1400" dirty="0">
                <a:solidFill>
                  <a:srgbClr val="0081E2"/>
                </a:solidFill>
                <a:latin typeface="Consolas" panose="020B0609020204030204" pitchFamily="49" charset="0"/>
              </a:rPr>
              <a:t>H(a) = 97, Index = 97 % 5 = 2</a:t>
            </a:r>
          </a:p>
          <a:p>
            <a:pPr>
              <a:defRPr/>
            </a:pPr>
            <a:endParaRPr lang="en-US" sz="1400" dirty="0">
              <a:solidFill>
                <a:srgbClr val="0081E2"/>
              </a:solidFill>
              <a:latin typeface="Consolas" panose="020B0609020204030204" pitchFamily="49" charset="0"/>
            </a:endParaRPr>
          </a:p>
        </p:txBody>
      </p:sp>
      <p:sp>
        <p:nvSpPr>
          <p:cNvPr id="18" name="TextBox 17">
            <a:extLst>
              <a:ext uri="{FF2B5EF4-FFF2-40B4-BE49-F238E27FC236}">
                <a16:creationId xmlns:a16="http://schemas.microsoft.com/office/drawing/2014/main" id="{D317C778-805F-4BEE-31C0-C9433730EA2A}"/>
              </a:ext>
            </a:extLst>
          </p:cNvPr>
          <p:cNvSpPr txBox="1"/>
          <p:nvPr/>
        </p:nvSpPr>
        <p:spPr>
          <a:xfrm>
            <a:off x="1323643" y="2518306"/>
            <a:ext cx="4406038"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ASCII characters</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2052346916"/>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72</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F3AD85F1-1698-4E60-BD22-DE68ECA9A62E}"/>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extLst>
              <p:ext uri="{D42A27DB-BD31-4B8C-83A1-F6EECF244321}">
                <p14:modId xmlns:p14="http://schemas.microsoft.com/office/powerpoint/2010/main" val="3230388859"/>
              </p:ext>
            </p:extLst>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r>
                        <a:rPr lang="en-US" dirty="0">
                          <a:solidFill>
                            <a:schemeClr val="bg1">
                              <a:lumMod val="95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600438"/>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H(f) = 101, Index = 101 % 5 = 1</a:t>
            </a:r>
          </a:p>
          <a:p>
            <a:pPr>
              <a:defRPr/>
            </a:pPr>
            <a:r>
              <a:rPr lang="en-US" sz="1400" dirty="0">
                <a:solidFill>
                  <a:srgbClr val="0081E2"/>
                </a:solidFill>
                <a:latin typeface="Consolas" panose="020B0609020204030204" pitchFamily="49" charset="0"/>
              </a:rPr>
              <a:t>H(a) = 97, Index = 97 % 5 = 2</a:t>
            </a:r>
          </a:p>
          <a:p>
            <a:pPr>
              <a:defRPr/>
            </a:pPr>
            <a:r>
              <a:rPr lang="en-US" sz="1400" dirty="0">
                <a:solidFill>
                  <a:srgbClr val="0081E2"/>
                </a:solidFill>
                <a:latin typeface="Consolas" panose="020B0609020204030204" pitchFamily="49" charset="0"/>
              </a:rPr>
              <a:t>H(cat) = 312, Index = 312 % 5 = 2</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3724635730"/>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73</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F3AD85F1-1698-4E60-BD22-DE68ECA9A62E}"/>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r>
                        <a:rPr lang="en-US" dirty="0">
                          <a:solidFill>
                            <a:schemeClr val="bg1">
                              <a:lumMod val="95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r>
                        <a:rPr lang="en-US" dirty="0">
                          <a:solidFill>
                            <a:schemeClr val="bg1">
                              <a:lumMod val="95000"/>
                            </a:schemeClr>
                          </a:solidFill>
                        </a:rPr>
                        <a:t>cat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1600438"/>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H(f) = 101, Index = 101 % 5 = 1</a:t>
            </a:r>
          </a:p>
          <a:p>
            <a:pPr>
              <a:defRPr/>
            </a:pPr>
            <a:r>
              <a:rPr lang="en-US" sz="1400" dirty="0">
                <a:solidFill>
                  <a:srgbClr val="0081E2"/>
                </a:solidFill>
                <a:latin typeface="Consolas" panose="020B0609020204030204" pitchFamily="49" charset="0"/>
              </a:rPr>
              <a:t>H(a) = 97, Index = 97 % 5 = 2</a:t>
            </a:r>
          </a:p>
          <a:p>
            <a:pPr>
              <a:defRPr/>
            </a:pPr>
            <a:r>
              <a:rPr lang="en-US" sz="1400" dirty="0">
                <a:solidFill>
                  <a:srgbClr val="0081E2"/>
                </a:solidFill>
                <a:latin typeface="Consolas" panose="020B0609020204030204" pitchFamily="49" charset="0"/>
              </a:rPr>
              <a:t>H(cat) = 312, Index = 312 % 5 = 2</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48754046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74</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F3AD85F1-1698-4E60-BD22-DE68ECA9A62E}"/>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r>
                        <a:rPr lang="en-US" dirty="0">
                          <a:solidFill>
                            <a:schemeClr val="bg1">
                              <a:lumMod val="95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r>
                        <a:rPr lang="en-US" dirty="0">
                          <a:solidFill>
                            <a:schemeClr val="bg1">
                              <a:lumMod val="95000"/>
                            </a:schemeClr>
                          </a:solidFill>
                        </a:rPr>
                        <a:t>cat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Search ab: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H(ab) = 195, Index = 196 % 5 = 0</a:t>
            </a:r>
          </a:p>
          <a:p>
            <a:pPr>
              <a:defRPr/>
            </a:pPr>
            <a:endParaRPr lang="en-US" sz="1400"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553622715"/>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65125"/>
            <a:ext cx="10948332"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Linear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75</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F3AD85F1-1698-4E60-BD22-DE68ECA9A62E}"/>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345D9CC4-352A-417A-A0B6-F448682669C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16" name="Table 12">
            <a:extLst>
              <a:ext uri="{FF2B5EF4-FFF2-40B4-BE49-F238E27FC236}">
                <a16:creationId xmlns:a16="http://schemas.microsoft.com/office/drawing/2014/main" id="{5DC27294-C0AB-46D5-970F-8451D64E2F71}"/>
              </a:ext>
            </a:extLst>
          </p:cNvPr>
          <p:cNvGraphicFramePr>
            <a:graphicFrameLocks noGrp="1"/>
          </p:cNvGraphicFramePr>
          <p:nvPr/>
        </p:nvGraphicFramePr>
        <p:xfrm>
          <a:off x="5999944" y="3981981"/>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r>
                        <a:rPr lang="en-US" dirty="0">
                          <a:solidFill>
                            <a:schemeClr val="bg1">
                              <a:lumMod val="95000"/>
                            </a:schemeClr>
                          </a:solidFill>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r>
                        <a:rPr lang="en-US" dirty="0">
                          <a:solidFill>
                            <a:schemeClr val="bg1">
                              <a:lumMod val="95000"/>
                            </a:schemeClr>
                          </a:solidFill>
                        </a:rPr>
                        <a:t>cat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17" name="TextBox 16">
            <a:extLst>
              <a:ext uri="{FF2B5EF4-FFF2-40B4-BE49-F238E27FC236}">
                <a16:creationId xmlns:a16="http://schemas.microsoft.com/office/drawing/2014/main" id="{12A7D9EF-05F3-4677-AFA4-14798B84DB08}"/>
              </a:ext>
            </a:extLst>
          </p:cNvPr>
          <p:cNvSpPr txBox="1"/>
          <p:nvPr/>
        </p:nvSpPr>
        <p:spPr>
          <a:xfrm>
            <a:off x="5629012" y="3938751"/>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19" name="TextBox 18">
            <a:extLst>
              <a:ext uri="{FF2B5EF4-FFF2-40B4-BE49-F238E27FC236}">
                <a16:creationId xmlns:a16="http://schemas.microsoft.com/office/drawing/2014/main" id="{56F60CD1-2461-4B59-A2CE-1ABAA16DC617}"/>
              </a:ext>
            </a:extLst>
          </p:cNvPr>
          <p:cNvSpPr txBox="1"/>
          <p:nvPr/>
        </p:nvSpPr>
        <p:spPr>
          <a:xfrm>
            <a:off x="1702031" y="3308643"/>
            <a:ext cx="3548592"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Search ab: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H(ab) = 195, Index = 196 % 5 = 0</a:t>
            </a:r>
          </a:p>
          <a:p>
            <a:pPr>
              <a:defRPr/>
            </a:pPr>
            <a:endParaRPr lang="en-US" sz="1400" dirty="0">
              <a:solidFill>
                <a:srgbClr val="0081E2"/>
              </a:solidFill>
              <a:latin typeface="Consolas" panose="020B0609020204030204" pitchFamily="49" charset="0"/>
            </a:endParaRPr>
          </a:p>
        </p:txBody>
      </p:sp>
      <p:cxnSp>
        <p:nvCxnSpPr>
          <p:cNvPr id="8" name="Straight Arrow Connector 7">
            <a:extLst>
              <a:ext uri="{FF2B5EF4-FFF2-40B4-BE49-F238E27FC236}">
                <a16:creationId xmlns:a16="http://schemas.microsoft.com/office/drawing/2014/main" id="{7EB11565-9B00-4CF5-90A7-CB1FBAE2E2F8}"/>
              </a:ext>
            </a:extLst>
          </p:cNvPr>
          <p:cNvCxnSpPr>
            <a:cxnSpLocks/>
          </p:cNvCxnSpPr>
          <p:nvPr/>
        </p:nvCxnSpPr>
        <p:spPr>
          <a:xfrm>
            <a:off x="6493079" y="4159754"/>
            <a:ext cx="1887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 name="TextBox 20">
            <a:extLst>
              <a:ext uri="{FF2B5EF4-FFF2-40B4-BE49-F238E27FC236}">
                <a16:creationId xmlns:a16="http://schemas.microsoft.com/office/drawing/2014/main" id="{FABF685F-7AB5-403A-8BF7-CDC6DBA17D6F}"/>
              </a:ext>
            </a:extLst>
          </p:cNvPr>
          <p:cNvSpPr txBox="1"/>
          <p:nvPr/>
        </p:nvSpPr>
        <p:spPr>
          <a:xfrm>
            <a:off x="8484765" y="3981981"/>
            <a:ext cx="2639550"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Statuses: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rgbClr val="EB6E19"/>
                </a:solidFill>
                <a:latin typeface="Consolas" panose="020B0609020204030204" pitchFamily="49" charset="0"/>
              </a:rPr>
              <a:t>Never used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chemeClr val="tx1">
                    <a:lumMod val="65000"/>
                    <a:lumOff val="35000"/>
                  </a:schemeClr>
                </a:solidFill>
                <a:latin typeface="Consolas" panose="020B0609020204030204" pitchFamily="49" charset="0"/>
              </a:rPr>
              <a:t>Deleted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chemeClr val="tx1">
                    <a:lumMod val="65000"/>
                    <a:lumOff val="35000"/>
                  </a:schemeClr>
                </a:solidFill>
                <a:latin typeface="Consolas" panose="020B0609020204030204" pitchFamily="49" charset="0"/>
              </a:rPr>
              <a:t>Occupied</a:t>
            </a:r>
          </a:p>
        </p:txBody>
      </p:sp>
      <p:sp>
        <p:nvSpPr>
          <p:cNvPr id="22" name="TextBox 21">
            <a:extLst>
              <a:ext uri="{FF2B5EF4-FFF2-40B4-BE49-F238E27FC236}">
                <a16:creationId xmlns:a16="http://schemas.microsoft.com/office/drawing/2014/main" id="{3BDC720F-7A1C-484A-AC42-06775E026EDA}"/>
              </a:ext>
            </a:extLst>
          </p:cNvPr>
          <p:cNvSpPr txBox="1"/>
          <p:nvPr/>
        </p:nvSpPr>
        <p:spPr>
          <a:xfrm>
            <a:off x="2667606" y="4262750"/>
            <a:ext cx="2639550" cy="1815882"/>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Look at bucket 0; if never occupied, then stop and return false;</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If occupied, repeat till a bucket is available that is never used, or element is found.</a:t>
            </a:r>
          </a:p>
        </p:txBody>
      </p:sp>
      <p:cxnSp>
        <p:nvCxnSpPr>
          <p:cNvPr id="18" name="Straight Arrow Connector 17">
            <a:extLst>
              <a:ext uri="{FF2B5EF4-FFF2-40B4-BE49-F238E27FC236}">
                <a16:creationId xmlns:a16="http://schemas.microsoft.com/office/drawing/2014/main" id="{3C4DF9E6-950F-42CF-8644-063122A0D368}"/>
              </a:ext>
            </a:extLst>
          </p:cNvPr>
          <p:cNvCxnSpPr>
            <a:cxnSpLocks/>
          </p:cNvCxnSpPr>
          <p:nvPr/>
        </p:nvCxnSpPr>
        <p:spPr>
          <a:xfrm>
            <a:off x="6634943" y="5678133"/>
            <a:ext cx="1887523"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078337F-F709-4764-A464-8AC2F78103BC}"/>
              </a:ext>
            </a:extLst>
          </p:cNvPr>
          <p:cNvSpPr txBox="1"/>
          <p:nvPr/>
        </p:nvSpPr>
        <p:spPr>
          <a:xfrm>
            <a:off x="8626629" y="5500360"/>
            <a:ext cx="2639550" cy="954107"/>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Statuses: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chemeClr val="tx1">
                    <a:lumMod val="65000"/>
                    <a:lumOff val="35000"/>
                  </a:schemeClr>
                </a:solidFill>
                <a:latin typeface="Consolas" panose="020B0609020204030204" pitchFamily="49" charset="0"/>
              </a:rPr>
              <a:t>Never used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chemeClr val="tx1">
                    <a:lumMod val="65000"/>
                    <a:lumOff val="35000"/>
                  </a:schemeClr>
                </a:solidFill>
                <a:latin typeface="Consolas" panose="020B0609020204030204" pitchFamily="49" charset="0"/>
              </a:rPr>
              <a:t>Deleted</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400" dirty="0">
                <a:solidFill>
                  <a:srgbClr val="EB6E19"/>
                </a:solidFill>
                <a:latin typeface="Consolas" panose="020B0609020204030204" pitchFamily="49" charset="0"/>
              </a:rPr>
              <a:t>Occupied</a:t>
            </a:r>
          </a:p>
        </p:txBody>
      </p:sp>
    </p:spTree>
    <p:extLst>
      <p:ext uri="{BB962C8B-B14F-4D97-AF65-F5344CB8AC3E}">
        <p14:creationId xmlns:p14="http://schemas.microsoft.com/office/powerpoint/2010/main" val="2837372678"/>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2305" y="365125"/>
            <a:ext cx="11460061"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Quadratic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76</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7454AAA7-A5DF-4265-A0AF-707E327F6E61}"/>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66EE213E-2012-4582-93A6-19BBF45FCBD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19" name="TextBox 18">
            <a:extLst>
              <a:ext uri="{FF2B5EF4-FFF2-40B4-BE49-F238E27FC236}">
                <a16:creationId xmlns:a16="http://schemas.microsoft.com/office/drawing/2014/main" id="{E8B3FF65-238C-4C66-BB77-2564D57BC597}"/>
              </a:ext>
            </a:extLst>
          </p:cNvPr>
          <p:cNvSpPr txBox="1"/>
          <p:nvPr/>
        </p:nvSpPr>
        <p:spPr>
          <a:xfrm>
            <a:off x="1323643" y="3195414"/>
            <a:ext cx="8062754" cy="1015663"/>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2000" dirty="0">
                <a:solidFill>
                  <a:srgbClr val="0081E2"/>
                </a:solidFill>
                <a:latin typeface="Gotham Bold" pitchFamily="50" charset="0"/>
              </a:rPr>
              <a:t>Same as linear probing but indexes are moved quadratically e.g., 1, 4, 9, 16, 25 … to avoid clusters in the hash table.</a:t>
            </a:r>
          </a:p>
          <a:p>
            <a:pPr>
              <a:defRPr/>
            </a:pPr>
            <a:endParaRPr lang="en-US" sz="2000" dirty="0">
              <a:solidFill>
                <a:srgbClr val="0081E2"/>
              </a:solidFill>
              <a:latin typeface="Gotham Bold" pitchFamily="50" charset="0"/>
            </a:endParaRPr>
          </a:p>
        </p:txBody>
      </p:sp>
      <p:graphicFrame>
        <p:nvGraphicFramePr>
          <p:cNvPr id="20" name="Table 12">
            <a:extLst>
              <a:ext uri="{FF2B5EF4-FFF2-40B4-BE49-F238E27FC236}">
                <a16:creationId xmlns:a16="http://schemas.microsoft.com/office/drawing/2014/main" id="{00D5C1BF-DCB5-4071-8820-D9B47718162A}"/>
              </a:ext>
            </a:extLst>
          </p:cNvPr>
          <p:cNvGraphicFramePr>
            <a:graphicFrameLocks noGrp="1"/>
          </p:cNvGraphicFramePr>
          <p:nvPr>
            <p:extLst>
              <p:ext uri="{D42A27DB-BD31-4B8C-83A1-F6EECF244321}">
                <p14:modId xmlns:p14="http://schemas.microsoft.com/office/powerpoint/2010/main" val="2532841584"/>
              </p:ext>
            </p:extLst>
          </p:nvPr>
        </p:nvGraphicFramePr>
        <p:xfrm>
          <a:off x="5927135" y="4684712"/>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21" name="TextBox 20">
            <a:extLst>
              <a:ext uri="{FF2B5EF4-FFF2-40B4-BE49-F238E27FC236}">
                <a16:creationId xmlns:a16="http://schemas.microsoft.com/office/drawing/2014/main" id="{902DA93D-EB73-494A-A612-CA5E8C1EBA6D}"/>
              </a:ext>
            </a:extLst>
          </p:cNvPr>
          <p:cNvSpPr txBox="1"/>
          <p:nvPr/>
        </p:nvSpPr>
        <p:spPr>
          <a:xfrm>
            <a:off x="5556203" y="4641482"/>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22" name="TextBox 21">
            <a:extLst>
              <a:ext uri="{FF2B5EF4-FFF2-40B4-BE49-F238E27FC236}">
                <a16:creationId xmlns:a16="http://schemas.microsoft.com/office/drawing/2014/main" id="{DDC6FC53-9FB2-41E0-AEFE-2016A766C90F}"/>
              </a:ext>
            </a:extLst>
          </p:cNvPr>
          <p:cNvSpPr txBox="1"/>
          <p:nvPr/>
        </p:nvSpPr>
        <p:spPr>
          <a:xfrm>
            <a:off x="1629222" y="4011374"/>
            <a:ext cx="3548592" cy="1169551"/>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H(f) = 101, Index = 101 % 5 = 1</a:t>
            </a:r>
          </a:p>
          <a:p>
            <a:pPr>
              <a:defRPr/>
            </a:pPr>
            <a:endParaRPr lang="en-US" sz="1400"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261298768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2305" y="365125"/>
            <a:ext cx="11460061"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Quadratic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77</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7454AAA7-A5DF-4265-A0AF-707E327F6E61}"/>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66EE213E-2012-4582-93A6-19BBF45FCBD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19" name="TextBox 18">
            <a:extLst>
              <a:ext uri="{FF2B5EF4-FFF2-40B4-BE49-F238E27FC236}">
                <a16:creationId xmlns:a16="http://schemas.microsoft.com/office/drawing/2014/main" id="{E8B3FF65-238C-4C66-BB77-2564D57BC597}"/>
              </a:ext>
            </a:extLst>
          </p:cNvPr>
          <p:cNvSpPr txBox="1"/>
          <p:nvPr/>
        </p:nvSpPr>
        <p:spPr>
          <a:xfrm>
            <a:off x="1323643" y="3195414"/>
            <a:ext cx="8062754" cy="1015663"/>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2000" dirty="0">
                <a:solidFill>
                  <a:srgbClr val="0081E2"/>
                </a:solidFill>
                <a:latin typeface="Gotham Bold" pitchFamily="50" charset="0"/>
              </a:rPr>
              <a:t>Same as linear probing but indexes are moved quadratically e.g., 1, 4, 9, 16, 25 … to avoid clusters in the hash table.</a:t>
            </a:r>
          </a:p>
          <a:p>
            <a:pPr>
              <a:defRPr/>
            </a:pPr>
            <a:endParaRPr lang="en-US" sz="2000" dirty="0">
              <a:solidFill>
                <a:srgbClr val="0081E2"/>
              </a:solidFill>
              <a:latin typeface="Gotham Bold" pitchFamily="50" charset="0"/>
            </a:endParaRPr>
          </a:p>
        </p:txBody>
      </p:sp>
      <p:graphicFrame>
        <p:nvGraphicFramePr>
          <p:cNvPr id="20" name="Table 12">
            <a:extLst>
              <a:ext uri="{FF2B5EF4-FFF2-40B4-BE49-F238E27FC236}">
                <a16:creationId xmlns:a16="http://schemas.microsoft.com/office/drawing/2014/main" id="{00D5C1BF-DCB5-4071-8820-D9B47718162A}"/>
              </a:ext>
            </a:extLst>
          </p:cNvPr>
          <p:cNvGraphicFramePr>
            <a:graphicFrameLocks noGrp="1"/>
          </p:cNvGraphicFramePr>
          <p:nvPr/>
        </p:nvGraphicFramePr>
        <p:xfrm>
          <a:off x="5927135" y="4684712"/>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21" name="TextBox 20">
            <a:extLst>
              <a:ext uri="{FF2B5EF4-FFF2-40B4-BE49-F238E27FC236}">
                <a16:creationId xmlns:a16="http://schemas.microsoft.com/office/drawing/2014/main" id="{902DA93D-EB73-494A-A612-CA5E8C1EBA6D}"/>
              </a:ext>
            </a:extLst>
          </p:cNvPr>
          <p:cNvSpPr txBox="1"/>
          <p:nvPr/>
        </p:nvSpPr>
        <p:spPr>
          <a:xfrm>
            <a:off x="5556203" y="4641482"/>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22" name="TextBox 21">
            <a:extLst>
              <a:ext uri="{FF2B5EF4-FFF2-40B4-BE49-F238E27FC236}">
                <a16:creationId xmlns:a16="http://schemas.microsoft.com/office/drawing/2014/main" id="{DDC6FC53-9FB2-41E0-AEFE-2016A766C90F}"/>
              </a:ext>
            </a:extLst>
          </p:cNvPr>
          <p:cNvSpPr txBox="1"/>
          <p:nvPr/>
        </p:nvSpPr>
        <p:spPr>
          <a:xfrm>
            <a:off x="1629222" y="4011374"/>
            <a:ext cx="3548592" cy="1384995"/>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H(f) = 101, Index = 101 % 5 = 1</a:t>
            </a:r>
          </a:p>
          <a:p>
            <a:pPr>
              <a:defRPr/>
            </a:pPr>
            <a:r>
              <a:rPr lang="en-US" sz="1400" dirty="0">
                <a:solidFill>
                  <a:srgbClr val="0081E2"/>
                </a:solidFill>
                <a:latin typeface="Consolas" panose="020B0609020204030204" pitchFamily="49" charset="0"/>
              </a:rPr>
              <a:t>H(k) = 106, Index = 106 % 5 = 1</a:t>
            </a:r>
          </a:p>
          <a:p>
            <a:pPr>
              <a:defRPr/>
            </a:pPr>
            <a:endParaRPr lang="en-US" sz="1400" dirty="0">
              <a:solidFill>
                <a:srgbClr val="0081E2"/>
              </a:solidFill>
              <a:latin typeface="Consolas" panose="020B0609020204030204" pitchFamily="49" charset="0"/>
            </a:endParaRPr>
          </a:p>
        </p:txBody>
      </p:sp>
    </p:spTree>
    <p:extLst>
      <p:ext uri="{BB962C8B-B14F-4D97-AF65-F5344CB8AC3E}">
        <p14:creationId xmlns:p14="http://schemas.microsoft.com/office/powerpoint/2010/main" val="2801852437"/>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2305" y="365125"/>
            <a:ext cx="11460061"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Example: Open addressing with Quadratic Probing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677108"/>
          </a:xfrm>
          <a:prstGeom prst="rect">
            <a:avLst/>
          </a:prstGeom>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Data -&gt; Hash Function -&gt; Hash Code -&gt; Reduce -&gt; Index</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 name="TextBox 2">
            <a:extLst>
              <a:ext uri="{FF2B5EF4-FFF2-40B4-BE49-F238E27FC236}">
                <a16:creationId xmlns:a16="http://schemas.microsoft.com/office/drawing/2014/main" id="{BBB7449D-6EE2-49DD-B69E-A7AEB7EA7C00}"/>
              </a:ext>
            </a:extLst>
          </p:cNvPr>
          <p:cNvSpPr txBox="1"/>
          <p:nvPr/>
        </p:nvSpPr>
        <p:spPr>
          <a:xfrm>
            <a:off x="2243363" y="1848685"/>
            <a:ext cx="1979525" cy="401934"/>
          </a:xfrm>
          <a:prstGeom prst="rect">
            <a:avLst/>
          </a:prstGeom>
          <a:noFill/>
          <a:ln>
            <a:solidFill>
              <a:srgbClr val="00DA63"/>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29B2BCBF-C706-4798-A47E-EE6C16E9FCA0}"/>
              </a:ext>
            </a:extLst>
          </p:cNvPr>
          <p:cNvSpPr txBox="1"/>
          <p:nvPr/>
        </p:nvSpPr>
        <p:spPr>
          <a:xfrm>
            <a:off x="6307902" y="1848685"/>
            <a:ext cx="1088676" cy="401934"/>
          </a:xfrm>
          <a:prstGeom prst="rect">
            <a:avLst/>
          </a:prstGeom>
          <a:noFill/>
          <a:ln>
            <a:solidFill>
              <a:srgbClr val="EB6E19"/>
            </a:solid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78</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4" name="TextBox 13">
            <a:extLst>
              <a:ext uri="{FF2B5EF4-FFF2-40B4-BE49-F238E27FC236}">
                <a16:creationId xmlns:a16="http://schemas.microsoft.com/office/drawing/2014/main" id="{7454AAA7-A5DF-4265-A0AF-707E327F6E61}"/>
              </a:ext>
            </a:extLst>
          </p:cNvPr>
          <p:cNvSpPr txBox="1"/>
          <p:nvPr/>
        </p:nvSpPr>
        <p:spPr>
          <a:xfrm>
            <a:off x="1323643" y="2518306"/>
            <a:ext cx="4305369" cy="338554"/>
          </a:xfrm>
          <a:prstGeom prst="rect">
            <a:avLst/>
          </a:prstGeom>
          <a:noFill/>
          <a:ln>
            <a:solidFill>
              <a:srgbClr val="00DA63"/>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H(</a:t>
            </a:r>
            <a:r>
              <a:rPr kumimoji="0" lang="en-US" sz="1600" b="0" i="0" u="none" strike="noStrike" kern="1200" cap="none" spc="0" normalizeH="0" baseline="0" noProof="0" dirty="0">
                <a:ln>
                  <a:noFill/>
                </a:ln>
                <a:solidFill>
                  <a:schemeClr val="bg1">
                    <a:lumMod val="75000"/>
                  </a:schemeClr>
                </a:solidFill>
                <a:effectLst/>
                <a:uLnTx/>
                <a:uFillTx/>
                <a:latin typeface="Consolas" panose="020B0609020204030204" pitchFamily="49" charset="0"/>
                <a:ea typeface="+mn-ea"/>
                <a:cs typeface="+mn-cs"/>
              </a:rPr>
              <a:t>key</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Sum of key’s character ASCII</a:t>
            </a:r>
            <a:endParaRPr kumimoji="0" lang="en-US" sz="1600" b="0" i="0" u="none" strike="noStrike" kern="1200" cap="none" spc="0" normalizeH="0" baseline="0" noProof="0" dirty="0">
              <a:ln>
                <a:noFill/>
              </a:ln>
              <a:solidFill>
                <a:schemeClr val="bg2">
                  <a:lumMod val="25000"/>
                </a:schemeClr>
              </a:solidFill>
              <a:effectLst/>
              <a:uLnTx/>
              <a:uFillTx/>
              <a:latin typeface="Consolas" panose="020B0609020204030204" pitchFamily="49" charset="0"/>
              <a:ea typeface="+mn-ea"/>
              <a:cs typeface="+mn-cs"/>
            </a:endParaRPr>
          </a:p>
        </p:txBody>
      </p:sp>
      <p:sp>
        <p:nvSpPr>
          <p:cNvPr id="15" name="TextBox 14">
            <a:extLst>
              <a:ext uri="{FF2B5EF4-FFF2-40B4-BE49-F238E27FC236}">
                <a16:creationId xmlns:a16="http://schemas.microsoft.com/office/drawing/2014/main" id="{66EE213E-2012-4582-93A6-19BBF45FCBD9}"/>
              </a:ext>
            </a:extLst>
          </p:cNvPr>
          <p:cNvSpPr txBox="1"/>
          <p:nvPr/>
        </p:nvSpPr>
        <p:spPr>
          <a:xfrm>
            <a:off x="5791464" y="2518306"/>
            <a:ext cx="4157879" cy="338554"/>
          </a:xfrm>
          <a:prstGeom prst="rect">
            <a:avLst/>
          </a:prstGeom>
          <a:noFill/>
          <a:ln>
            <a:solidFill>
              <a:srgbClr val="EB6E19"/>
            </a:solidFill>
          </a:ln>
        </p:spPr>
        <p:txBody>
          <a:bodyPr wrap="square" rtlCol="0">
            <a:spAutoFit/>
          </a:bodyPr>
          <a:lstStyle/>
          <a:p>
            <a:pPr marR="0" lvl="0" algn="l" defTabSz="914400" rtl="0" eaLnBrk="1" fontAlgn="auto" latinLnBrk="0" hangingPunct="1">
              <a:lnSpc>
                <a:spcPct val="100000"/>
              </a:lnSpc>
              <a:spcBef>
                <a:spcPts val="0"/>
              </a:spcBef>
              <a:spcAft>
                <a:spcPts val="0"/>
              </a:spcAft>
              <a:buClrTx/>
              <a:buSzTx/>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R(Hashcode) = Hashcode</a:t>
            </a:r>
            <a:r>
              <a:rPr lang="en-US" sz="1600" dirty="0">
                <a:solidFill>
                  <a:srgbClr val="0081E2"/>
                </a:solidFill>
                <a:latin typeface="Consolas" panose="020B0609020204030204" pitchFamily="49" charset="0"/>
              </a:rPr>
              <a:t> % TABLE_SIZE</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19" name="TextBox 18">
            <a:extLst>
              <a:ext uri="{FF2B5EF4-FFF2-40B4-BE49-F238E27FC236}">
                <a16:creationId xmlns:a16="http://schemas.microsoft.com/office/drawing/2014/main" id="{E8B3FF65-238C-4C66-BB77-2564D57BC597}"/>
              </a:ext>
            </a:extLst>
          </p:cNvPr>
          <p:cNvSpPr txBox="1"/>
          <p:nvPr/>
        </p:nvSpPr>
        <p:spPr>
          <a:xfrm>
            <a:off x="1323643" y="3195414"/>
            <a:ext cx="8062754" cy="1015663"/>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2000" dirty="0">
                <a:solidFill>
                  <a:srgbClr val="0081E2"/>
                </a:solidFill>
                <a:latin typeface="Gotham Bold" pitchFamily="50" charset="0"/>
              </a:rPr>
              <a:t>Same as linear probing but indexes are moved quadratically e.g., 1, 4, 9, 16, 25 … to avoid clusters in the hash table.</a:t>
            </a:r>
          </a:p>
          <a:p>
            <a:pPr>
              <a:defRPr/>
            </a:pPr>
            <a:endParaRPr lang="en-US" sz="2000" dirty="0">
              <a:solidFill>
                <a:srgbClr val="0081E2"/>
              </a:solidFill>
              <a:latin typeface="Gotham Bold" pitchFamily="50" charset="0"/>
            </a:endParaRPr>
          </a:p>
        </p:txBody>
      </p:sp>
      <p:graphicFrame>
        <p:nvGraphicFramePr>
          <p:cNvPr id="20" name="Table 12">
            <a:extLst>
              <a:ext uri="{FF2B5EF4-FFF2-40B4-BE49-F238E27FC236}">
                <a16:creationId xmlns:a16="http://schemas.microsoft.com/office/drawing/2014/main" id="{00D5C1BF-DCB5-4071-8820-D9B47718162A}"/>
              </a:ext>
            </a:extLst>
          </p:cNvPr>
          <p:cNvGraphicFramePr>
            <a:graphicFrameLocks noGrp="1"/>
          </p:cNvGraphicFramePr>
          <p:nvPr>
            <p:extLst>
              <p:ext uri="{D42A27DB-BD31-4B8C-83A1-F6EECF244321}">
                <p14:modId xmlns:p14="http://schemas.microsoft.com/office/powerpoint/2010/main" val="1758635391"/>
              </p:ext>
            </p:extLst>
          </p:nvPr>
        </p:nvGraphicFramePr>
        <p:xfrm>
          <a:off x="5927135" y="4684712"/>
          <a:ext cx="761533" cy="1854200"/>
        </p:xfrm>
        <a:graphic>
          <a:graphicData uri="http://schemas.openxmlformats.org/drawingml/2006/table">
            <a:tbl>
              <a:tblPr firstRow="1" bandRow="1">
                <a:tableStyleId>{5940675A-B579-460E-94D1-54222C63F5DA}</a:tableStyleId>
              </a:tblPr>
              <a:tblGrid>
                <a:gridCol w="761533">
                  <a:extLst>
                    <a:ext uri="{9D8B030D-6E8A-4147-A177-3AD203B41FA5}">
                      <a16:colId xmlns:a16="http://schemas.microsoft.com/office/drawing/2014/main" val="532190161"/>
                    </a:ext>
                  </a:extLst>
                </a:gridCol>
              </a:tblGrid>
              <a:tr h="370840">
                <a:tc>
                  <a:txBody>
                    <a:bodyPr/>
                    <a:lstStyle/>
                    <a:p>
                      <a:pPr algn="ctr"/>
                      <a:r>
                        <a:rPr lang="en-US" dirty="0">
                          <a:solidFill>
                            <a:schemeClr val="bg1">
                              <a:lumMod val="95000"/>
                            </a:schemeClr>
                          </a:solidFill>
                        </a:rPr>
                        <a:t>k</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839711065"/>
                  </a:ext>
                </a:extLst>
              </a:tr>
              <a:tr h="370840">
                <a:tc>
                  <a:txBody>
                    <a:bodyPr/>
                    <a:lstStyle/>
                    <a:p>
                      <a:pPr algn="ctr"/>
                      <a:r>
                        <a:rPr lang="en-US" dirty="0">
                          <a:solidFill>
                            <a:schemeClr val="bg1">
                              <a:lumMod val="95000"/>
                            </a:schemeClr>
                          </a:solidFill>
                        </a:rPr>
                        <a:t>ac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2029131433"/>
                  </a:ext>
                </a:extLst>
              </a:tr>
              <a:tr h="370840">
                <a:tc>
                  <a:txBody>
                    <a:bodyPr/>
                    <a:lstStyle/>
                    <a:p>
                      <a:pPr algn="ctr"/>
                      <a:r>
                        <a:rPr lang="en-US" dirty="0">
                          <a:solidFill>
                            <a:schemeClr val="bg1">
                              <a:lumMod val="95000"/>
                            </a:schemeClr>
                          </a:solidFill>
                        </a:rPr>
                        <a:t>f</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198397423"/>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908610955"/>
                  </a:ext>
                </a:extLst>
              </a:tr>
              <a:tr h="370840">
                <a:tc>
                  <a:txBody>
                    <a:bodyPr/>
                    <a:lstStyle/>
                    <a:p>
                      <a:pPr algn="ctr"/>
                      <a:endParaRPr lang="en-US" dirty="0">
                        <a:solidFill>
                          <a:schemeClr val="bg1">
                            <a:lumMod val="95000"/>
                          </a:schemeClr>
                        </a:solidFill>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tx1">
                        <a:lumMod val="85000"/>
                        <a:lumOff val="15000"/>
                      </a:schemeClr>
                    </a:solidFill>
                  </a:tcPr>
                </a:tc>
                <a:extLst>
                  <a:ext uri="{0D108BD9-81ED-4DB2-BD59-A6C34878D82A}">
                    <a16:rowId xmlns:a16="http://schemas.microsoft.com/office/drawing/2014/main" val="34855272"/>
                  </a:ext>
                </a:extLst>
              </a:tr>
            </a:tbl>
          </a:graphicData>
        </a:graphic>
      </p:graphicFrame>
      <p:sp>
        <p:nvSpPr>
          <p:cNvPr id="21" name="TextBox 20">
            <a:extLst>
              <a:ext uri="{FF2B5EF4-FFF2-40B4-BE49-F238E27FC236}">
                <a16:creationId xmlns:a16="http://schemas.microsoft.com/office/drawing/2014/main" id="{902DA93D-EB73-494A-A612-CA5E8C1EBA6D}"/>
              </a:ext>
            </a:extLst>
          </p:cNvPr>
          <p:cNvSpPr txBox="1"/>
          <p:nvPr/>
        </p:nvSpPr>
        <p:spPr>
          <a:xfrm>
            <a:off x="5556203" y="4641482"/>
            <a:ext cx="418029" cy="1940659"/>
          </a:xfrm>
          <a:prstGeom prst="rect">
            <a:avLst/>
          </a:prstGeom>
          <a:noFill/>
        </p:spPr>
        <p:txBody>
          <a:bodyPr wrap="square" rtlCol="0">
            <a:spAutoFit/>
          </a:bodyPr>
          <a:lstStyle/>
          <a:p>
            <a:pPr algn="ctr">
              <a:lnSpc>
                <a:spcPct val="150000"/>
              </a:lnSpc>
            </a:pPr>
            <a:r>
              <a:rPr lang="en-US" sz="1600" dirty="0">
                <a:solidFill>
                  <a:schemeClr val="tx1">
                    <a:lumMod val="50000"/>
                    <a:lumOff val="50000"/>
                  </a:schemeClr>
                </a:solidFill>
                <a:latin typeface="Consolas" panose="020B0609020204030204" pitchFamily="49" charset="0"/>
              </a:rPr>
              <a:t>0</a:t>
            </a:r>
          </a:p>
          <a:p>
            <a:pPr algn="ctr">
              <a:lnSpc>
                <a:spcPct val="150000"/>
              </a:lnSpc>
            </a:pPr>
            <a:r>
              <a:rPr lang="en-US" sz="1600" dirty="0">
                <a:solidFill>
                  <a:schemeClr val="tx1">
                    <a:lumMod val="50000"/>
                    <a:lumOff val="50000"/>
                  </a:schemeClr>
                </a:solidFill>
                <a:latin typeface="Consolas" panose="020B0609020204030204" pitchFamily="49" charset="0"/>
              </a:rPr>
              <a:t>1</a:t>
            </a:r>
          </a:p>
          <a:p>
            <a:pPr algn="ctr">
              <a:lnSpc>
                <a:spcPct val="150000"/>
              </a:lnSpc>
            </a:pPr>
            <a:r>
              <a:rPr lang="en-US" sz="1600" dirty="0">
                <a:solidFill>
                  <a:schemeClr val="tx1">
                    <a:lumMod val="50000"/>
                    <a:lumOff val="50000"/>
                  </a:schemeClr>
                </a:solidFill>
                <a:latin typeface="Consolas" panose="020B0609020204030204" pitchFamily="49" charset="0"/>
              </a:rPr>
              <a:t>2</a:t>
            </a:r>
          </a:p>
          <a:p>
            <a:pPr algn="ctr">
              <a:lnSpc>
                <a:spcPct val="150000"/>
              </a:lnSpc>
            </a:pPr>
            <a:r>
              <a:rPr lang="en-US" sz="1600" dirty="0">
                <a:solidFill>
                  <a:schemeClr val="tx1">
                    <a:lumMod val="50000"/>
                    <a:lumOff val="50000"/>
                  </a:schemeClr>
                </a:solidFill>
                <a:latin typeface="Consolas" panose="020B0609020204030204" pitchFamily="49" charset="0"/>
              </a:rPr>
              <a:t>3</a:t>
            </a:r>
          </a:p>
          <a:p>
            <a:pPr algn="ctr">
              <a:lnSpc>
                <a:spcPct val="150000"/>
              </a:lnSpc>
            </a:pPr>
            <a:r>
              <a:rPr lang="en-US" sz="1600" dirty="0">
                <a:solidFill>
                  <a:schemeClr val="tx1">
                    <a:lumMod val="50000"/>
                    <a:lumOff val="50000"/>
                  </a:schemeClr>
                </a:solidFill>
                <a:latin typeface="Consolas" panose="020B0609020204030204" pitchFamily="49" charset="0"/>
              </a:rPr>
              <a:t>4</a:t>
            </a:r>
          </a:p>
        </p:txBody>
      </p:sp>
      <p:sp>
        <p:nvSpPr>
          <p:cNvPr id="22" name="TextBox 21">
            <a:extLst>
              <a:ext uri="{FF2B5EF4-FFF2-40B4-BE49-F238E27FC236}">
                <a16:creationId xmlns:a16="http://schemas.microsoft.com/office/drawing/2014/main" id="{DDC6FC53-9FB2-41E0-AEFE-2016A766C90F}"/>
              </a:ext>
            </a:extLst>
          </p:cNvPr>
          <p:cNvSpPr txBox="1"/>
          <p:nvPr/>
        </p:nvSpPr>
        <p:spPr>
          <a:xfrm>
            <a:off x="1629222" y="4011374"/>
            <a:ext cx="3548592" cy="2246769"/>
          </a:xfrm>
          <a:prstGeom prst="rect">
            <a:avLst/>
          </a:prstGeom>
          <a:noFill/>
        </p:spPr>
        <p:txBody>
          <a:bodyPr wrap="square">
            <a:spAutoFit/>
          </a:bodyPr>
          <a:lstStyle/>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Insert: </a:t>
            </a:r>
          </a:p>
          <a:p>
            <a:pPr marR="0" lvl="0" algn="l" defTabSz="914400" rtl="0" eaLnBrk="1" fontAlgn="auto" latinLnBrk="0" hangingPunct="1">
              <a:lnSpc>
                <a:spcPct val="100000"/>
              </a:lnSpc>
              <a:spcBef>
                <a:spcPts val="0"/>
              </a:spcBef>
              <a:spcAft>
                <a:spcPts val="0"/>
              </a:spcAft>
              <a:buClrTx/>
              <a:buSzTx/>
              <a:tabLst/>
              <a:defRPr/>
            </a:pPr>
            <a:endParaRPr lang="en-US" sz="1400" dirty="0">
              <a:solidFill>
                <a:srgbClr val="0081E2"/>
              </a:solidFill>
              <a:latin typeface="Consolas" panose="020B0609020204030204" pitchFamily="49" charset="0"/>
            </a:endParaRPr>
          </a:p>
          <a:p>
            <a:pPr marR="0" lvl="0" algn="l" defTabSz="914400" rtl="0" eaLnBrk="1" fontAlgn="auto" latinLnBrk="0" hangingPunct="1">
              <a:lnSpc>
                <a:spcPct val="100000"/>
              </a:lnSpc>
              <a:spcBef>
                <a:spcPts val="0"/>
              </a:spcBef>
              <a:spcAft>
                <a:spcPts val="0"/>
              </a:spcAft>
              <a:buClrTx/>
              <a:buSzTx/>
              <a:tabLst/>
              <a:defRPr/>
            </a:pPr>
            <a:r>
              <a:rPr lang="en-US" sz="1400" dirty="0">
                <a:solidFill>
                  <a:srgbClr val="0081E2"/>
                </a:solidFill>
                <a:latin typeface="Consolas" panose="020B0609020204030204" pitchFamily="49" charset="0"/>
              </a:rPr>
              <a:t>H(ac) = 196, Index = 196 % 5 = 1</a:t>
            </a:r>
          </a:p>
          <a:p>
            <a:pPr>
              <a:defRPr/>
            </a:pPr>
            <a:r>
              <a:rPr lang="en-US" sz="1400" dirty="0">
                <a:solidFill>
                  <a:srgbClr val="0081E2"/>
                </a:solidFill>
                <a:latin typeface="Consolas" panose="020B0609020204030204" pitchFamily="49" charset="0"/>
              </a:rPr>
              <a:t>H(f) = 101, Index = 101 % 5 = 1</a:t>
            </a:r>
          </a:p>
          <a:p>
            <a:pPr>
              <a:defRPr/>
            </a:pPr>
            <a:r>
              <a:rPr lang="en-US" sz="1400" dirty="0">
                <a:solidFill>
                  <a:srgbClr val="0081E2"/>
                </a:solidFill>
                <a:latin typeface="Consolas" panose="020B0609020204030204" pitchFamily="49" charset="0"/>
              </a:rPr>
              <a:t>H(k) = 106, Index = 106 % 5 = 1</a:t>
            </a:r>
          </a:p>
          <a:p>
            <a:pPr>
              <a:defRPr/>
            </a:pPr>
            <a:endParaRPr lang="en-US" sz="1400" dirty="0">
              <a:solidFill>
                <a:srgbClr val="0081E2"/>
              </a:solidFill>
              <a:latin typeface="Consolas" panose="020B0609020204030204" pitchFamily="49" charset="0"/>
            </a:endParaRPr>
          </a:p>
          <a:p>
            <a:pPr>
              <a:defRPr/>
            </a:pPr>
            <a:endParaRPr lang="en-US" sz="1400" dirty="0">
              <a:solidFill>
                <a:srgbClr val="0081E2"/>
              </a:solidFill>
              <a:latin typeface="Consolas" panose="020B0609020204030204" pitchFamily="49" charset="0"/>
            </a:endParaRPr>
          </a:p>
          <a:p>
            <a:pPr>
              <a:defRPr/>
            </a:pPr>
            <a:r>
              <a:rPr lang="en-US" sz="1400" dirty="0">
                <a:solidFill>
                  <a:srgbClr val="0081E2"/>
                </a:solidFill>
                <a:latin typeface="Consolas" panose="020B0609020204030204" pitchFamily="49" charset="0"/>
              </a:rPr>
              <a:t>Move 1 (conflict 2 - f), </a:t>
            </a:r>
          </a:p>
          <a:p>
            <a:pPr>
              <a:defRPr/>
            </a:pPr>
            <a:r>
              <a:rPr lang="en-US" sz="1400" dirty="0">
                <a:solidFill>
                  <a:srgbClr val="0081E2"/>
                </a:solidFill>
                <a:latin typeface="Consolas" panose="020B0609020204030204" pitchFamily="49" charset="0"/>
              </a:rPr>
              <a:t>Move 4 (conflict 1 - ac),</a:t>
            </a:r>
          </a:p>
          <a:p>
            <a:pPr>
              <a:defRPr/>
            </a:pPr>
            <a:r>
              <a:rPr lang="en-US" sz="1400" dirty="0">
                <a:solidFill>
                  <a:srgbClr val="00B050"/>
                </a:solidFill>
                <a:latin typeface="Consolas" panose="020B0609020204030204" pitchFamily="49" charset="0"/>
              </a:rPr>
              <a:t>Move 9 </a:t>
            </a:r>
            <a:r>
              <a:rPr lang="en-US" sz="1400" dirty="0">
                <a:solidFill>
                  <a:srgbClr val="0081E2"/>
                </a:solidFill>
                <a:latin typeface="Consolas" panose="020B0609020204030204" pitchFamily="49" charset="0"/>
              </a:rPr>
              <a:t>(open 0 - k).</a:t>
            </a:r>
          </a:p>
        </p:txBody>
      </p:sp>
    </p:spTree>
    <p:extLst>
      <p:ext uri="{BB962C8B-B14F-4D97-AF65-F5344CB8AC3E}">
        <p14:creationId xmlns:p14="http://schemas.microsoft.com/office/powerpoint/2010/main" val="339105541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2305" y="365125"/>
            <a:ext cx="11460061"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 Performance</a:t>
            </a:r>
          </a:p>
        </p:txBody>
      </p:sp>
      <p:sp>
        <p:nvSpPr>
          <p:cNvPr id="4" name="Rectangle 3">
            <a:extLst>
              <a:ext uri="{FF2B5EF4-FFF2-40B4-BE49-F238E27FC236}">
                <a16:creationId xmlns:a16="http://schemas.microsoft.com/office/drawing/2014/main" id="{08990E5C-A296-4D44-B853-EFCE81788BE9}"/>
              </a:ext>
            </a:extLst>
          </p:cNvPr>
          <p:cNvSpPr/>
          <p:nvPr/>
        </p:nvSpPr>
        <p:spPr>
          <a:xfrm>
            <a:off x="1209435" y="1869570"/>
            <a:ext cx="10717958" cy="1600438"/>
          </a:xfrm>
          <a:prstGeom prst="rect">
            <a:avLst/>
          </a:prstGeom>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Time complexities of Search/Insert/Delete are O(1) on average </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lang="en-US" sz="2000" dirty="0">
              <a:solidFill>
                <a:srgbClr val="0081E2"/>
              </a:solidFill>
              <a:latin typeface="Gotham Bold" pitchFamily="50" charset="0"/>
            </a:endParaRPr>
          </a:p>
          <a:p>
            <a:pPr marL="342900" indent="-342900">
              <a:buFont typeface="Wingdings" panose="05000000000000000000" pitchFamily="2" charset="2"/>
              <a:buChar char="§"/>
              <a:defRPr/>
            </a:pPr>
            <a:r>
              <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rPr>
              <a:t>Time complexities of Search/Insert/Delete are O(n) in the worst case</a:t>
            </a:r>
          </a:p>
          <a:p>
            <a:pPr marL="342900" marR="0" lvl="0" indent="-34290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000" b="0" i="0" u="none" strike="noStrike" kern="1200" cap="none" spc="0" normalizeH="0" baseline="0" noProof="0" dirty="0">
              <a:ln>
                <a:noFill/>
              </a:ln>
              <a:solidFill>
                <a:srgbClr val="0081E2"/>
              </a:solidFill>
              <a:effectLst/>
              <a:uLnTx/>
              <a:uFillTx/>
              <a:latin typeface="Gotham Bold" pitchFamily="50"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7" name="Slide Number Placeholder 6">
            <a:extLst>
              <a:ext uri="{FF2B5EF4-FFF2-40B4-BE49-F238E27FC236}">
                <a16:creationId xmlns:a16="http://schemas.microsoft.com/office/drawing/2014/main" id="{8D118DE0-2167-4FA2-B254-8C0A55757184}"/>
              </a:ext>
            </a:extLst>
          </p:cNvPr>
          <p:cNvSpPr>
            <a:spLocks noGrp="1"/>
          </p:cNvSpPr>
          <p:nvPr>
            <p:ph type="sldNum" sz="quarter" idx="12"/>
          </p:nvPr>
        </p:nvSpPr>
        <p:spPr/>
        <p:txBody>
          <a:bodyPr/>
          <a:lstStyle/>
          <a:p>
            <a:fld id="{017C28E0-2F8B-4999-AEA2-B3AA3AE8994F}" type="slidenum">
              <a:rPr lang="en-US" smtClean="0"/>
              <a:t>79</a:t>
            </a:fld>
            <a:endParaRPr lang="en-US"/>
          </a:p>
        </p:txBody>
      </p:sp>
      <p:grpSp>
        <p:nvGrpSpPr>
          <p:cNvPr id="9" name="Group 8">
            <a:extLst>
              <a:ext uri="{FF2B5EF4-FFF2-40B4-BE49-F238E27FC236}">
                <a16:creationId xmlns:a16="http://schemas.microsoft.com/office/drawing/2014/main" id="{D05F8A14-B8CA-418B-9E21-07917BCB4C23}"/>
              </a:ext>
            </a:extLst>
          </p:cNvPr>
          <p:cNvGrpSpPr/>
          <p:nvPr/>
        </p:nvGrpSpPr>
        <p:grpSpPr>
          <a:xfrm>
            <a:off x="11337354" y="6025684"/>
            <a:ext cx="841781" cy="748032"/>
            <a:chOff x="11337354" y="6025684"/>
            <a:chExt cx="841781" cy="748032"/>
          </a:xfrm>
        </p:grpSpPr>
        <p:pic>
          <p:nvPicPr>
            <p:cNvPr id="10" name="Picture 2">
              <a:extLst>
                <a:ext uri="{FF2B5EF4-FFF2-40B4-BE49-F238E27FC236}">
                  <a16:creationId xmlns:a16="http://schemas.microsoft.com/office/drawing/2014/main" id="{01002947-5386-4838-A701-BC109BE886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0D9EE6CC-E405-4574-A037-BCDD74038D4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04278249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Lists vs Sets</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906051696"/>
              </p:ext>
            </p:extLst>
          </p:nvPr>
        </p:nvGraphicFramePr>
        <p:xfrm>
          <a:off x="1519534" y="2006154"/>
          <a:ext cx="9634135" cy="3136200"/>
        </p:xfrm>
        <a:graphic>
          <a:graphicData uri="http://schemas.openxmlformats.org/drawingml/2006/table">
            <a:tbl>
              <a:tblPr firstRow="1" bandRow="1">
                <a:tableStyleId>{793D81CF-94F2-401A-BA57-92F5A7B2D0C5}</a:tableStyleId>
              </a:tblPr>
              <a:tblGrid>
                <a:gridCol w="3103928">
                  <a:extLst>
                    <a:ext uri="{9D8B030D-6E8A-4147-A177-3AD203B41FA5}">
                      <a16:colId xmlns:a16="http://schemas.microsoft.com/office/drawing/2014/main" val="1241222671"/>
                    </a:ext>
                  </a:extLst>
                </a:gridCol>
                <a:gridCol w="3424002">
                  <a:extLst>
                    <a:ext uri="{9D8B030D-6E8A-4147-A177-3AD203B41FA5}">
                      <a16:colId xmlns:a16="http://schemas.microsoft.com/office/drawing/2014/main" val="3302313541"/>
                    </a:ext>
                  </a:extLst>
                </a:gridCol>
                <a:gridCol w="3106205">
                  <a:extLst>
                    <a:ext uri="{9D8B030D-6E8A-4147-A177-3AD203B41FA5}">
                      <a16:colId xmlns:a16="http://schemas.microsoft.com/office/drawing/2014/main" val="3807218254"/>
                    </a:ext>
                  </a:extLst>
                </a:gridCol>
              </a:tblGrid>
              <a:tr h="405624">
                <a:tc>
                  <a:txBody>
                    <a:bodyPr/>
                    <a:lstStyle/>
                    <a:p>
                      <a:pPr algn="ctr"/>
                      <a:endParaRPr lang="en-US" sz="24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2000" b="0" dirty="0">
                          <a:solidFill>
                            <a:srgbClr val="EB6E19"/>
                          </a:solidFill>
                          <a:latin typeface="Consolas" panose="020B0609020204030204" pitchFamily="49" charset="0"/>
                        </a:rPr>
                        <a:t>Lists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2000" b="0" dirty="0">
                          <a:solidFill>
                            <a:srgbClr val="EB6E19"/>
                          </a:solidFill>
                          <a:latin typeface="Consolas" panose="020B0609020204030204" pitchFamily="49" charset="0"/>
                        </a:rPr>
                        <a:t>Sets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1082710">
                <a:tc>
                  <a:txBody>
                    <a:bodyPr/>
                    <a:lstStyle/>
                    <a:p>
                      <a:pPr algn="ctr"/>
                      <a:r>
                        <a:rPr lang="en-US" sz="1800" b="0" dirty="0">
                          <a:solidFill>
                            <a:srgbClr val="0081E2"/>
                          </a:solidFill>
                          <a:latin typeface="Consolas" panose="020B0609020204030204" pitchFamily="49" charset="0"/>
                        </a:rPr>
                        <a:t>Order and Access through Element Index</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Yes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No</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642765">
                <a:tc>
                  <a:txBody>
                    <a:bodyPr/>
                    <a:lstStyle/>
                    <a:p>
                      <a:pPr algn="ctr"/>
                      <a:r>
                        <a:rPr lang="en-US" sz="1800" b="0" dirty="0">
                          <a:solidFill>
                            <a:srgbClr val="0081E2"/>
                          </a:solidFill>
                          <a:latin typeface="Consolas" panose="020B0609020204030204" pitchFamily="49" charset="0"/>
                        </a:rPr>
                        <a:t>Duplicates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Yes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No</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953525">
                <a:tc>
                  <a:txBody>
                    <a:bodyPr/>
                    <a:lstStyle/>
                    <a:p>
                      <a:pPr algn="ctr"/>
                      <a:r>
                        <a:rPr lang="en-US" sz="1800" b="0" dirty="0">
                          <a:solidFill>
                            <a:srgbClr val="0081E2"/>
                          </a:solidFill>
                          <a:latin typeface="Consolas" panose="020B0609020204030204" pitchFamily="49" charset="0"/>
                        </a:rPr>
                        <a:t>Implementations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Array Based, Linked Lists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chemeClr val="bg1">
                              <a:lumMod val="95000"/>
                            </a:schemeClr>
                          </a:solidFill>
                          <a:latin typeface="Consolas" panose="020B0609020204030204" pitchFamily="49" charset="0"/>
                        </a:rPr>
                        <a:t>Array Based, Tree Based</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bl>
          </a:graphicData>
        </a:graphic>
      </p:graphicFrame>
      <p:sp>
        <p:nvSpPr>
          <p:cNvPr id="3" name="Slide Number Placeholder 2">
            <a:extLst>
              <a:ext uri="{FF2B5EF4-FFF2-40B4-BE49-F238E27FC236}">
                <a16:creationId xmlns:a16="http://schemas.microsoft.com/office/drawing/2014/main" id="{DA0086C3-5945-4ACD-8814-92318ACDA67D}"/>
              </a:ext>
            </a:extLst>
          </p:cNvPr>
          <p:cNvSpPr>
            <a:spLocks noGrp="1"/>
          </p:cNvSpPr>
          <p:nvPr>
            <p:ph type="sldNum" sz="quarter" idx="12"/>
          </p:nvPr>
        </p:nvSpPr>
        <p:spPr/>
        <p:txBody>
          <a:bodyPr/>
          <a:lstStyle/>
          <a:p>
            <a:fld id="{017C28E0-2F8B-4999-AEA2-B3AA3AE8994F}" type="slidenum">
              <a:rPr lang="en-US" smtClean="0"/>
              <a:t>8</a:t>
            </a:fld>
            <a:endParaRPr lang="en-US"/>
          </a:p>
        </p:txBody>
      </p:sp>
      <p:grpSp>
        <p:nvGrpSpPr>
          <p:cNvPr id="6" name="Group 5">
            <a:extLst>
              <a:ext uri="{FF2B5EF4-FFF2-40B4-BE49-F238E27FC236}">
                <a16:creationId xmlns:a16="http://schemas.microsoft.com/office/drawing/2014/main" id="{29357008-0BB1-45E2-BD87-C4166A998D16}"/>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61D0C2A1-C5A5-4758-A5DD-20D97569219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0BE0E53E-1628-4C0A-AFA3-A38A53FBEC3A}"/>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515096009"/>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838200" y="324933"/>
            <a:ext cx="10515600" cy="1325563"/>
          </a:xfrm>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Hash Tables and Map vs Set</a:t>
            </a:r>
          </a:p>
        </p:txBody>
      </p:sp>
      <p:graphicFrame>
        <p:nvGraphicFramePr>
          <p:cNvPr id="5" name="Table 4">
            <a:extLst>
              <a:ext uri="{FF2B5EF4-FFF2-40B4-BE49-F238E27FC236}">
                <a16:creationId xmlns:a16="http://schemas.microsoft.com/office/drawing/2014/main" id="{41E04275-906F-4DD4-BA4C-06412ED26135}"/>
              </a:ext>
            </a:extLst>
          </p:cNvPr>
          <p:cNvGraphicFramePr>
            <a:graphicFrameLocks noGrp="1"/>
          </p:cNvGraphicFramePr>
          <p:nvPr/>
        </p:nvGraphicFramePr>
        <p:xfrm>
          <a:off x="1012205" y="1333341"/>
          <a:ext cx="394989" cy="5454714"/>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34408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26</a:t>
                      </a: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6" name="Table 5">
            <a:extLst>
              <a:ext uri="{FF2B5EF4-FFF2-40B4-BE49-F238E27FC236}">
                <a16:creationId xmlns:a16="http://schemas.microsoft.com/office/drawing/2014/main" id="{71448244-3563-422D-BAC8-5B9F510D8E0A}"/>
              </a:ext>
              <a:ext uri="{C183D7F6-B498-43B3-948B-1728B52AA6E4}">
                <adec:decorative xmlns:adec="http://schemas.microsoft.com/office/drawing/2017/decorative" val="1"/>
              </a:ext>
            </a:extLst>
          </p:cNvPr>
          <p:cNvGraphicFramePr>
            <a:graphicFrameLocks noGrp="1"/>
          </p:cNvGraphicFramePr>
          <p:nvPr/>
        </p:nvGraphicFramePr>
        <p:xfrm>
          <a:off x="1407193" y="1333341"/>
          <a:ext cx="5758114" cy="5454714"/>
        </p:xfrm>
        <a:graphic>
          <a:graphicData uri="http://schemas.openxmlformats.org/drawingml/2006/table">
            <a:tbl>
              <a:tblPr>
                <a:solidFill>
                  <a:srgbClr val="000000"/>
                </a:solidFill>
                <a:tableStyleId>{5C22544A-7EE6-4342-B048-85BDC9FD1C3A}</a:tableStyleId>
              </a:tblPr>
              <a:tblGrid>
                <a:gridCol w="575811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class </a:t>
                      </a:r>
                      <a:r>
                        <a:rPr lang="en-US" sz="1200" kern="1200" baseline="0" dirty="0">
                          <a:solidFill>
                            <a:srgbClr val="F26F26"/>
                          </a:solidFill>
                          <a:effectLst/>
                          <a:latin typeface="Consolas" panose="020B0609020204030204" pitchFamily="49" charset="0"/>
                          <a:ea typeface="+mn-ea"/>
                          <a:cs typeface="+mn-cs"/>
                        </a:rPr>
                        <a:t>Set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accent4">
                              <a:lumMod val="60000"/>
                              <a:lumOff val="40000"/>
                            </a:schemeClr>
                          </a:solidFill>
                          <a:effectLst/>
                          <a:latin typeface="Consolas" panose="020B0609020204030204" pitchFamily="49" charset="0"/>
                          <a:ea typeface="+mn-ea"/>
                          <a:cs typeface="+mn-cs"/>
                        </a:rPr>
                        <a:t>private</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string </a:t>
                      </a:r>
                      <a:r>
                        <a:rPr lang="en-US" sz="1200" kern="1200" baseline="0" dirty="0" err="1">
                          <a:solidFill>
                            <a:schemeClr val="bg1"/>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[100];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accent4">
                              <a:lumMod val="60000"/>
                              <a:lumOff val="40000"/>
                            </a:schemeClr>
                          </a:solidFill>
                          <a:effectLst/>
                          <a:latin typeface="Consolas" panose="020B0609020204030204" pitchFamily="49" charset="0"/>
                          <a:ea typeface="+mn-ea"/>
                          <a:cs typeface="+mn-cs"/>
                        </a:rPr>
                        <a:t>public</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void </a:t>
                      </a:r>
                      <a:r>
                        <a:rPr lang="en-US" sz="1200" kern="1200" baseline="0" dirty="0">
                          <a:solidFill>
                            <a:srgbClr val="0081E2"/>
                          </a:solidFill>
                          <a:effectLst/>
                          <a:latin typeface="Consolas" panose="020B0609020204030204" pitchFamily="49" charset="0"/>
                          <a:ea typeface="+mn-ea"/>
                          <a:cs typeface="+mn-cs"/>
                        </a:rPr>
                        <a:t>insert</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bool </a:t>
                      </a:r>
                      <a:r>
                        <a:rPr lang="en-US" sz="1200" kern="1200" baseline="0" dirty="0">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void </a:t>
                      </a:r>
                      <a:r>
                        <a:rPr lang="en-US" sz="1200" kern="1200" baseline="0" dirty="0" err="1">
                          <a:solidFill>
                            <a:srgbClr val="F26F26"/>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a:t>
                      </a:r>
                      <a:r>
                        <a:rPr lang="en-US" sz="1200" kern="1200" baseline="0" dirty="0">
                          <a:solidFill>
                            <a:srgbClr val="0081E2"/>
                          </a:solidFill>
                          <a:effectLst/>
                          <a:latin typeface="Consolas" panose="020B0609020204030204" pitchFamily="49" charset="0"/>
                          <a:ea typeface="+mn-ea"/>
                          <a:cs typeface="+mn-cs"/>
                        </a:rPr>
                        <a:t>insert</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bg2">
                              <a:lumMod val="50000"/>
                            </a:schemeClr>
                          </a:solidFill>
                          <a:effectLst/>
                          <a:latin typeface="Consolas" panose="020B0609020204030204" pitchFamily="49" charset="0"/>
                          <a:ea typeface="+mn-ea"/>
                          <a:cs typeface="+mn-cs"/>
                        </a:rPr>
                        <a:t>//find the hash of the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//reduce the hash to get an index</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//check if value is not at index</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//insert value at index</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//otherwise, use collision resolution strategy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bool </a:t>
                      </a:r>
                      <a:r>
                        <a:rPr lang="en-US" sz="1200" kern="1200" baseline="0" dirty="0" err="1">
                          <a:solidFill>
                            <a:srgbClr val="F26F26"/>
                          </a:solidFill>
                          <a:effectLst/>
                          <a:latin typeface="Consolas" panose="020B0609020204030204" pitchFamily="49" charset="0"/>
                          <a:ea typeface="+mn-ea"/>
                          <a:cs typeface="+mn-cs"/>
                        </a:rPr>
                        <a:t>ArraySet</a:t>
                      </a:r>
                      <a:r>
                        <a:rPr lang="en-US" sz="1200" kern="1200" baseline="0" dirty="0">
                          <a:solidFill>
                            <a:schemeClr val="bg1"/>
                          </a:solidFill>
                          <a:effectLst/>
                          <a:latin typeface="Consolas" panose="020B0609020204030204" pitchFamily="49" charset="0"/>
                          <a:ea typeface="+mn-ea"/>
                          <a:cs typeface="+mn-cs"/>
                        </a:rPr>
                        <a:t>::</a:t>
                      </a:r>
                      <a:r>
                        <a:rPr lang="en-US" sz="1200" kern="1200" baseline="0" dirty="0">
                          <a:solidFill>
                            <a:srgbClr val="0081E2"/>
                          </a:solidFill>
                          <a:effectLst/>
                          <a:latin typeface="Consolas" panose="020B0609020204030204" pitchFamily="49" charset="0"/>
                          <a:ea typeface="+mn-ea"/>
                          <a:cs typeface="+mn-cs"/>
                        </a:rPr>
                        <a:t>search</a:t>
                      </a:r>
                      <a:r>
                        <a:rPr lang="en-US" sz="1200" kern="1200" baseline="0" dirty="0">
                          <a:solidFill>
                            <a:schemeClr val="bg1"/>
                          </a:solidFill>
                          <a:effectLst/>
                          <a:latin typeface="Consolas" panose="020B0609020204030204" pitchFamily="49" charset="0"/>
                          <a:ea typeface="+mn-ea"/>
                          <a:cs typeface="+mn-cs"/>
                        </a:rPr>
                        <a:t>(int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bg2">
                              <a:lumMod val="50000"/>
                            </a:schemeClr>
                          </a:solidFill>
                          <a:effectLst/>
                          <a:latin typeface="Consolas" panose="020B0609020204030204" pitchFamily="49" charset="0"/>
                          <a:ea typeface="+mn-ea"/>
                          <a:cs typeface="+mn-cs"/>
                        </a:rPr>
                        <a:t>//find the hash of the value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//reduce the hash to get an index</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//check if value is not at index</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//return false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50000"/>
                            </a:schemeClr>
                          </a:solidFill>
                          <a:effectLst/>
                          <a:latin typeface="Consolas" panose="020B0609020204030204" pitchFamily="49" charset="0"/>
                          <a:ea typeface="+mn-ea"/>
                          <a:cs typeface="+mn-cs"/>
                        </a:rPr>
                        <a:t>    //otherwise, search based on collision resolution strategy </a:t>
                      </a: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1" name="Title 1">
            <a:extLst>
              <a:ext uri="{FF2B5EF4-FFF2-40B4-BE49-F238E27FC236}">
                <a16:creationId xmlns:a16="http://schemas.microsoft.com/office/drawing/2014/main" id="{0FB86DBC-8F27-41C6-A7F4-A2D844A3EB91}"/>
              </a:ext>
            </a:extLst>
          </p:cNvPr>
          <p:cNvSpPr txBox="1">
            <a:spLocks/>
          </p:cNvSpPr>
          <p:nvPr/>
        </p:nvSpPr>
        <p:spPr>
          <a:xfrm>
            <a:off x="7298657" y="2871374"/>
            <a:ext cx="4531393"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4572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Gotham Bold" pitchFamily="50" charset="0"/>
                <a:ea typeface="+mj-ea"/>
                <a:cs typeface="+mj-cs"/>
              </a:rPr>
              <a:t>Remember C++ Unordered Maps and Sets are backed by Hash Tables</a:t>
            </a:r>
          </a:p>
        </p:txBody>
      </p:sp>
      <p:sp>
        <p:nvSpPr>
          <p:cNvPr id="3" name="Slide Number Placeholder 2">
            <a:extLst>
              <a:ext uri="{FF2B5EF4-FFF2-40B4-BE49-F238E27FC236}">
                <a16:creationId xmlns:a16="http://schemas.microsoft.com/office/drawing/2014/main" id="{2CB00BFC-E643-436D-9546-7B97CE944994}"/>
              </a:ext>
            </a:extLst>
          </p:cNvPr>
          <p:cNvSpPr>
            <a:spLocks noGrp="1"/>
          </p:cNvSpPr>
          <p:nvPr>
            <p:ph type="sldNum" sz="quarter" idx="12"/>
          </p:nvPr>
        </p:nvSpPr>
        <p:spPr/>
        <p:txBody>
          <a:bodyPr/>
          <a:lstStyle/>
          <a:p>
            <a:fld id="{017C28E0-2F8B-4999-AEA2-B3AA3AE8994F}" type="slidenum">
              <a:rPr lang="en-US" smtClean="0"/>
              <a:t>80</a:t>
            </a:fld>
            <a:endParaRPr lang="en-US"/>
          </a:p>
        </p:txBody>
      </p:sp>
      <p:grpSp>
        <p:nvGrpSpPr>
          <p:cNvPr id="7" name="Group 6">
            <a:extLst>
              <a:ext uri="{FF2B5EF4-FFF2-40B4-BE49-F238E27FC236}">
                <a16:creationId xmlns:a16="http://schemas.microsoft.com/office/drawing/2014/main" id="{47176404-4232-4233-9C3B-5A885CCD3C31}"/>
              </a:ext>
            </a:extLst>
          </p:cNvPr>
          <p:cNvGrpSpPr/>
          <p:nvPr/>
        </p:nvGrpSpPr>
        <p:grpSpPr>
          <a:xfrm>
            <a:off x="11337354" y="6025684"/>
            <a:ext cx="841781" cy="748032"/>
            <a:chOff x="11337354" y="6025684"/>
            <a:chExt cx="841781" cy="748032"/>
          </a:xfrm>
        </p:grpSpPr>
        <p:pic>
          <p:nvPicPr>
            <p:cNvPr id="8" name="Picture 2">
              <a:extLst>
                <a:ext uri="{FF2B5EF4-FFF2-40B4-BE49-F238E27FC236}">
                  <a16:creationId xmlns:a16="http://schemas.microsoft.com/office/drawing/2014/main" id="{035D2555-008E-417E-9080-F2E57BAEC70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98DE4DEB-3715-45EB-BAAF-163B6693A80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12886261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 and Maps in C++ Example</a:t>
            </a:r>
          </a:p>
        </p:txBody>
      </p:sp>
      <p:sp>
        <p:nvSpPr>
          <p:cNvPr id="9" name="Rectangle 8">
            <a:extLst>
              <a:ext uri="{FF2B5EF4-FFF2-40B4-BE49-F238E27FC236}">
                <a16:creationId xmlns:a16="http://schemas.microsoft.com/office/drawing/2014/main" id="{D4908C4E-4AAC-4740-AD0A-C11E89188029}"/>
              </a:ext>
            </a:extLst>
          </p:cNvPr>
          <p:cNvSpPr/>
          <p:nvPr/>
        </p:nvSpPr>
        <p:spPr>
          <a:xfrm>
            <a:off x="4390293" y="6308209"/>
            <a:ext cx="3775393" cy="338554"/>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https://onlinegdb.com/SyMCuHOlD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graphicFrame>
        <p:nvGraphicFramePr>
          <p:cNvPr id="18" name="Table 17">
            <a:extLst>
              <a:ext uri="{FF2B5EF4-FFF2-40B4-BE49-F238E27FC236}">
                <a16:creationId xmlns:a16="http://schemas.microsoft.com/office/drawing/2014/main" id="{83975AD7-2255-4EA4-8B7B-4E94FEDB647E}"/>
              </a:ext>
            </a:extLst>
          </p:cNvPr>
          <p:cNvGraphicFramePr>
            <a:graphicFrameLocks noGrp="1"/>
          </p:cNvGraphicFramePr>
          <p:nvPr/>
        </p:nvGraphicFramePr>
        <p:xfrm>
          <a:off x="1248373" y="1509713"/>
          <a:ext cx="394989" cy="3982530"/>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19</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0" name="Table 19">
            <a:extLst>
              <a:ext uri="{FF2B5EF4-FFF2-40B4-BE49-F238E27FC236}">
                <a16:creationId xmlns:a16="http://schemas.microsoft.com/office/drawing/2014/main" id="{B0CF4AED-BA95-4765-9EC0-7D372318B153}"/>
              </a:ext>
              <a:ext uri="{C183D7F6-B498-43B3-948B-1728B52AA6E4}">
                <adec:decorative xmlns:adec="http://schemas.microsoft.com/office/drawing/2017/decorative" val="1"/>
              </a:ext>
            </a:extLst>
          </p:cNvPr>
          <p:cNvGraphicFramePr>
            <a:graphicFrameLocks noGrp="1"/>
          </p:cNvGraphicFramePr>
          <p:nvPr/>
        </p:nvGraphicFramePr>
        <p:xfrm>
          <a:off x="1639496" y="1509713"/>
          <a:ext cx="4717552" cy="3982530"/>
        </p:xfrm>
        <a:graphic>
          <a:graphicData uri="http://schemas.openxmlformats.org/drawingml/2006/table">
            <a:tbl>
              <a:tblPr>
                <a:solidFill>
                  <a:srgbClr val="000000"/>
                </a:solidFill>
                <a:tableStyleId>{5C22544A-7EE6-4342-B048-85BDC9FD1C3A}</a:tableStyleId>
              </a:tblPr>
              <a:tblGrid>
                <a:gridCol w="4717552">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//Unordered Set – Hash-based</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rgbClr val="EB6E19"/>
                          </a:solidFill>
                          <a:effectLst/>
                          <a:latin typeface="Consolas" panose="020B0609020204030204" pitchFamily="49" charset="0"/>
                          <a:ea typeface="+mn-ea"/>
                          <a:cs typeface="+mn-cs"/>
                        </a:rPr>
                        <a:t>unordered_set </a:t>
                      </a:r>
                      <a:r>
                        <a:rPr lang="en-US" sz="1200" kern="1200" baseline="0" dirty="0">
                          <a:solidFill>
                            <a:schemeClr val="bg1"/>
                          </a:solidFill>
                          <a:effectLst/>
                          <a:latin typeface="Consolas" panose="020B0609020204030204" pitchFamily="49" charset="0"/>
                          <a:ea typeface="+mn-ea"/>
                          <a:cs typeface="+mn-cs"/>
                        </a:rPr>
                        <a:t>&lt;int&gt; s2;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s2.insert(5);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s2.insert(4);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s2.insert(11);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s2.insert(2); </a:t>
                      </a:r>
                      <a:r>
                        <a:rPr lang="en-US" sz="1200" kern="1200" baseline="0" dirty="0">
                          <a:solidFill>
                            <a:schemeClr val="bg2">
                              <a:lumMod val="75000"/>
                            </a:schemeClr>
                          </a:solidFill>
                          <a:effectLst/>
                          <a:latin typeface="Consolas" panose="020B0609020204030204" pitchFamily="49" charset="0"/>
                          <a:ea typeface="+mn-ea"/>
                          <a:cs typeface="+mn-cs"/>
                        </a:rPr>
                        <a:t>// only one 2 will be added to the set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set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unordered_set &lt;int&gt; :: iterator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"The set s2 is:";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 (itr2 = s2.begin(); itr2 != s2.end();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  " &lt;&lt; *itr2;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endl</a:t>
                      </a: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"Bucket count: " &lt;&lt; s2.bucket_count();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nLoad</a:t>
                      </a:r>
                      <a:r>
                        <a:rPr lang="en-US" sz="1200" kern="1200" baseline="0" dirty="0">
                          <a:solidFill>
                            <a:schemeClr val="bg1"/>
                          </a:solidFill>
                          <a:effectLst/>
                          <a:latin typeface="Consolas" panose="020B0609020204030204" pitchFamily="49" charset="0"/>
                          <a:ea typeface="+mn-ea"/>
                          <a:cs typeface="+mn-cs"/>
                        </a:rPr>
                        <a:t> Factor: " &lt;&lt; s2.load_factor();</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nMax</a:t>
                      </a:r>
                      <a:r>
                        <a:rPr lang="en-US" sz="1200" kern="1200" baseline="0" dirty="0">
                          <a:solidFill>
                            <a:schemeClr val="bg1"/>
                          </a:solidFill>
                          <a:effectLst/>
                          <a:latin typeface="Consolas" panose="020B0609020204030204" pitchFamily="49" charset="0"/>
                          <a:ea typeface="+mn-ea"/>
                          <a:cs typeface="+mn-cs"/>
                        </a:rPr>
                        <a:t> Load Factor:" &lt;&lt; s2.max_load_factor();</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22" name="Rectangle 21">
            <a:extLst>
              <a:ext uri="{FF2B5EF4-FFF2-40B4-BE49-F238E27FC236}">
                <a16:creationId xmlns:a16="http://schemas.microsoft.com/office/drawing/2014/main" id="{089DDDA7-8CCF-4180-BC06-5BEBABE0DF3D}"/>
              </a:ext>
            </a:extLst>
          </p:cNvPr>
          <p:cNvSpPr/>
          <p:nvPr/>
        </p:nvSpPr>
        <p:spPr>
          <a:xfrm>
            <a:off x="1248373" y="5711735"/>
            <a:ext cx="2662813" cy="830997"/>
          </a:xfrm>
          <a:prstGeom prst="rect">
            <a:avLst/>
          </a:prstGeom>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The set s2 is: 11  4  5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Bucket count: 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Load Factor: 0.571429</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Max Load Factor: 1</a:t>
            </a:r>
          </a:p>
        </p:txBody>
      </p:sp>
      <p:graphicFrame>
        <p:nvGraphicFramePr>
          <p:cNvPr id="11" name="Table 10">
            <a:extLst>
              <a:ext uri="{FF2B5EF4-FFF2-40B4-BE49-F238E27FC236}">
                <a16:creationId xmlns:a16="http://schemas.microsoft.com/office/drawing/2014/main" id="{C6BA94B6-B4DC-4C98-84D0-0FA00B566B48}"/>
              </a:ext>
            </a:extLst>
          </p:cNvPr>
          <p:cNvGraphicFramePr>
            <a:graphicFrameLocks noGrp="1"/>
          </p:cNvGraphicFramePr>
          <p:nvPr/>
        </p:nvGraphicFramePr>
        <p:xfrm>
          <a:off x="6528991" y="1530862"/>
          <a:ext cx="394989" cy="3042793"/>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12" name="Table 11">
            <a:extLst>
              <a:ext uri="{FF2B5EF4-FFF2-40B4-BE49-F238E27FC236}">
                <a16:creationId xmlns:a16="http://schemas.microsoft.com/office/drawing/2014/main" id="{B00DFC3F-41CB-498E-A184-B672B02486F0}"/>
              </a:ext>
              <a:ext uri="{C183D7F6-B498-43B3-948B-1728B52AA6E4}">
                <adec:decorative xmlns:adec="http://schemas.microsoft.com/office/drawing/2017/decorative" val="1"/>
              </a:ext>
            </a:extLst>
          </p:cNvPr>
          <p:cNvGraphicFramePr>
            <a:graphicFrameLocks noGrp="1"/>
          </p:cNvGraphicFramePr>
          <p:nvPr/>
        </p:nvGraphicFramePr>
        <p:xfrm>
          <a:off x="6920113" y="1530862"/>
          <a:ext cx="5089341" cy="3042793"/>
        </p:xfrm>
        <a:graphic>
          <a:graphicData uri="http://schemas.openxmlformats.org/drawingml/2006/table">
            <a:tbl>
              <a:tblPr>
                <a:solidFill>
                  <a:srgbClr val="000000"/>
                </a:solidFill>
                <a:tableStyleId>{5C22544A-7EE6-4342-B048-85BDC9FD1C3A}</a:tableStyleId>
              </a:tblPr>
              <a:tblGrid>
                <a:gridCol w="508934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//Unordered Map – Hash-based</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rgbClr val="EB6E19"/>
                          </a:solidFill>
                          <a:effectLst/>
                          <a:latin typeface="Consolas" panose="020B0609020204030204" pitchFamily="49" charset="0"/>
                          <a:ea typeface="+mn-ea"/>
                          <a:cs typeface="+mn-cs"/>
                        </a:rPr>
                        <a:t>unordered_map</a:t>
                      </a:r>
                      <a:r>
                        <a:rPr lang="en-US" sz="1200" kern="1200" baseline="0" dirty="0">
                          <a:solidFill>
                            <a:srgbClr val="EB6E19"/>
                          </a:solidFill>
                          <a:effectLst/>
                          <a:latin typeface="Consolas" panose="020B0609020204030204" pitchFamily="49" charset="0"/>
                          <a:ea typeface="+mn-ea"/>
                          <a:cs typeface="+mn-cs"/>
                        </a:rPr>
                        <a:t>&lt;</a:t>
                      </a:r>
                      <a:r>
                        <a:rPr lang="en-US" sz="1200" kern="1200" baseline="0" dirty="0" err="1">
                          <a:solidFill>
                            <a:srgbClr val="EB6E19"/>
                          </a:solidFill>
                          <a:effectLst/>
                          <a:latin typeface="Consolas" panose="020B0609020204030204" pitchFamily="49" charset="0"/>
                          <a:ea typeface="+mn-ea"/>
                          <a:cs typeface="+mn-cs"/>
                        </a:rPr>
                        <a:t>char,int</a:t>
                      </a:r>
                      <a:r>
                        <a:rPr lang="en-US" sz="1200" kern="1200" baseline="0" dirty="0">
                          <a:solidFill>
                            <a:srgbClr val="EB6E19"/>
                          </a:solidFill>
                          <a:effectLst/>
                          <a:latin typeface="Consolas" panose="020B0609020204030204" pitchFamily="49" charset="0"/>
                          <a:ea typeface="+mn-ea"/>
                          <a:cs typeface="+mn-cs"/>
                        </a:rPr>
                        <a:t>&gt; </a:t>
                      </a: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rgbClr val="EB6E19"/>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insert elements in random order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['b']=30;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['a']=10;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['c']=50;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['a']=40;</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2">
                            <a:lumMod val="75000"/>
                          </a:schemeClr>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2">
                              <a:lumMod val="75000"/>
                            </a:schemeClr>
                          </a:solidFill>
                          <a:effectLst/>
                          <a:latin typeface="Consolas" panose="020B0609020204030204" pitchFamily="49" charset="0"/>
                          <a:ea typeface="+mn-ea"/>
                          <a:cs typeface="+mn-cs"/>
                        </a:rPr>
                        <a:t>// printing set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for(auto member: </a:t>
                      </a:r>
                      <a:r>
                        <a:rPr lang="en-US" sz="1200" kern="1200" baseline="0" dirty="0" err="1">
                          <a:solidFill>
                            <a:schemeClr val="bg1"/>
                          </a:solidFill>
                          <a:effectLst/>
                          <a:latin typeface="Consolas" panose="020B0609020204030204" pitchFamily="49" charset="0"/>
                          <a:ea typeface="+mn-ea"/>
                          <a:cs typeface="+mn-cs"/>
                        </a:rPr>
                        <a:t>table_unordered</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a:t>
                      </a:r>
                      <a:r>
                        <a:rPr lang="en-US" sz="1200" kern="1200" baseline="0" dirty="0" err="1">
                          <a:solidFill>
                            <a:schemeClr val="bg1"/>
                          </a:solidFill>
                          <a:effectLst/>
                          <a:latin typeface="Consolas" panose="020B0609020204030204" pitchFamily="49" charset="0"/>
                          <a:ea typeface="+mn-ea"/>
                          <a:cs typeface="+mn-cs"/>
                        </a:rPr>
                        <a:t>member.first</a:t>
                      </a:r>
                      <a:r>
                        <a:rPr lang="en-US" sz="1200" kern="1200" baseline="0" dirty="0">
                          <a:solidFill>
                            <a:schemeClr val="bg1"/>
                          </a:solidFill>
                          <a:effectLst/>
                          <a:latin typeface="Consolas" panose="020B0609020204030204" pitchFamily="49" charset="0"/>
                          <a:ea typeface="+mn-ea"/>
                          <a:cs typeface="+mn-cs"/>
                        </a:rPr>
                        <a:t> &lt;&lt; " " &lt;&lt; </a:t>
                      </a:r>
                      <a:r>
                        <a:rPr lang="en-US" sz="1200" kern="1200" baseline="0" dirty="0" err="1">
                          <a:solidFill>
                            <a:schemeClr val="bg1"/>
                          </a:solidFill>
                          <a:effectLst/>
                          <a:latin typeface="Consolas" panose="020B0609020204030204" pitchFamily="49" charset="0"/>
                          <a:ea typeface="+mn-ea"/>
                          <a:cs typeface="+mn-cs"/>
                        </a:rPr>
                        <a:t>member.second</a:t>
                      </a:r>
                      <a:r>
                        <a:rPr lang="en-US" sz="1200" kern="1200" baseline="0" dirty="0">
                          <a:solidFill>
                            <a:schemeClr val="bg1"/>
                          </a:solidFill>
                          <a:effectLst/>
                          <a:latin typeface="Consolas" panose="020B0609020204030204" pitchFamily="49" charset="0"/>
                          <a:ea typeface="+mn-ea"/>
                          <a:cs typeface="+mn-cs"/>
                        </a:rPr>
                        <a:t> &lt;&lt;"\n";</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2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err="1">
                          <a:solidFill>
                            <a:schemeClr val="bg1"/>
                          </a:solidFill>
                          <a:effectLst/>
                          <a:latin typeface="Consolas" panose="020B0609020204030204" pitchFamily="49" charset="0"/>
                          <a:ea typeface="+mn-ea"/>
                          <a:cs typeface="+mn-cs"/>
                        </a:rPr>
                        <a:t>cout</a:t>
                      </a:r>
                      <a:r>
                        <a:rPr lang="en-US" sz="1200" kern="1200" baseline="0" dirty="0">
                          <a:solidFill>
                            <a:schemeClr val="bg1"/>
                          </a:solidFill>
                          <a:effectLst/>
                          <a:latin typeface="Consolas" panose="020B0609020204030204" pitchFamily="49" charset="0"/>
                          <a:ea typeface="+mn-ea"/>
                          <a:cs typeface="+mn-cs"/>
                        </a:rPr>
                        <a:t> &lt;&lt; "Load Factor: " &lt;&lt; </a:t>
                      </a:r>
                      <a:r>
                        <a:rPr lang="en-US" sz="1200" kern="1200" baseline="0" dirty="0" err="1">
                          <a:solidFill>
                            <a:schemeClr val="bg1"/>
                          </a:solidFill>
                          <a:effectLst/>
                          <a:latin typeface="Consolas" panose="020B0609020204030204" pitchFamily="49" charset="0"/>
                          <a:ea typeface="+mn-ea"/>
                          <a:cs typeface="+mn-cs"/>
                        </a:rPr>
                        <a:t>table_unordered.load_factor</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600" kern="1200" baseline="0" dirty="0">
                        <a:solidFill>
                          <a:schemeClr val="bg1"/>
                        </a:solidFill>
                        <a:effectLst/>
                        <a:latin typeface="Consolas" panose="020B0609020204030204" pitchFamily="49" charset="0"/>
                        <a:ea typeface="+mn-ea"/>
                        <a:cs typeface="+mn-cs"/>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3" name="Rectangle 12">
            <a:extLst>
              <a:ext uri="{FF2B5EF4-FFF2-40B4-BE49-F238E27FC236}">
                <a16:creationId xmlns:a16="http://schemas.microsoft.com/office/drawing/2014/main" id="{E3255D62-DA3E-4F77-80E2-EA2175760A80}"/>
              </a:ext>
            </a:extLst>
          </p:cNvPr>
          <p:cNvSpPr/>
          <p:nvPr/>
        </p:nvSpPr>
        <p:spPr>
          <a:xfrm>
            <a:off x="7849438" y="4880738"/>
            <a:ext cx="2662813" cy="830997"/>
          </a:xfrm>
          <a:prstGeom prst="rect">
            <a:avLst/>
          </a:prstGeom>
          <a:ln>
            <a:solidFill>
              <a:srgbClr val="0081E2"/>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c 50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b 30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Load Factor: 0.428571</a:t>
            </a:r>
          </a:p>
        </p:txBody>
      </p:sp>
      <p:sp>
        <p:nvSpPr>
          <p:cNvPr id="14" name="Rectangle 13">
            <a:extLst>
              <a:ext uri="{FF2B5EF4-FFF2-40B4-BE49-F238E27FC236}">
                <a16:creationId xmlns:a16="http://schemas.microsoft.com/office/drawing/2014/main" id="{331B8128-A348-4FC0-B8C1-7EF9DD8C7759}"/>
              </a:ext>
            </a:extLst>
          </p:cNvPr>
          <p:cNvSpPr/>
          <p:nvPr/>
        </p:nvSpPr>
        <p:spPr>
          <a:xfrm>
            <a:off x="7293147" y="5849541"/>
            <a:ext cx="3775393"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4">
                  <a:extLst>
                    <a:ext uri="{A12FA001-AC4F-418D-AE19-62706E023703}">
                      <ahyp:hlinkClr xmlns:ahyp="http://schemas.microsoft.com/office/drawing/2018/hyperlinkcolor" val="tx"/>
                    </a:ext>
                  </a:extLst>
                </a:hlinkClick>
              </a:rPr>
              <a:t>https://onlinegdb.com/SkHykUnlP</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3" name="Slide Number Placeholder 2">
            <a:extLst>
              <a:ext uri="{FF2B5EF4-FFF2-40B4-BE49-F238E27FC236}">
                <a16:creationId xmlns:a16="http://schemas.microsoft.com/office/drawing/2014/main" id="{5BFEB984-D20F-4981-805A-24A16D2563BE}"/>
              </a:ext>
            </a:extLst>
          </p:cNvPr>
          <p:cNvSpPr>
            <a:spLocks noGrp="1"/>
          </p:cNvSpPr>
          <p:nvPr>
            <p:ph type="sldNum" sz="quarter" idx="12"/>
          </p:nvPr>
        </p:nvSpPr>
        <p:spPr/>
        <p:txBody>
          <a:bodyPr/>
          <a:lstStyle/>
          <a:p>
            <a:fld id="{017C28E0-2F8B-4999-AEA2-B3AA3AE8994F}" type="slidenum">
              <a:rPr lang="en-US" smtClean="0"/>
              <a:t>81</a:t>
            </a:fld>
            <a:endParaRPr lang="en-US"/>
          </a:p>
        </p:txBody>
      </p:sp>
      <p:grpSp>
        <p:nvGrpSpPr>
          <p:cNvPr id="15" name="Group 14">
            <a:extLst>
              <a:ext uri="{FF2B5EF4-FFF2-40B4-BE49-F238E27FC236}">
                <a16:creationId xmlns:a16="http://schemas.microsoft.com/office/drawing/2014/main" id="{B8BC76B8-9A98-4C35-8B2D-8E83271598C2}"/>
              </a:ext>
            </a:extLst>
          </p:cNvPr>
          <p:cNvGrpSpPr/>
          <p:nvPr/>
        </p:nvGrpSpPr>
        <p:grpSpPr>
          <a:xfrm>
            <a:off x="11337354" y="6025684"/>
            <a:ext cx="841781" cy="748032"/>
            <a:chOff x="11337354" y="6025684"/>
            <a:chExt cx="841781" cy="748032"/>
          </a:xfrm>
        </p:grpSpPr>
        <p:pic>
          <p:nvPicPr>
            <p:cNvPr id="16" name="Picture 2">
              <a:extLst>
                <a:ext uri="{FF2B5EF4-FFF2-40B4-BE49-F238E27FC236}">
                  <a16:creationId xmlns:a16="http://schemas.microsoft.com/office/drawing/2014/main" id="{385B5C11-89D0-4948-A109-55B6519DDE1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Logo COP3530">
              <a:extLst>
                <a:ext uri="{FF2B5EF4-FFF2-40B4-BE49-F238E27FC236}">
                  <a16:creationId xmlns:a16="http://schemas.microsoft.com/office/drawing/2014/main" id="{24F865EC-A96D-4D84-92DF-383A48DF040B}"/>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501396627"/>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sp>
        <p:nvSpPr>
          <p:cNvPr id="3" name="Slide Number Placeholder 2">
            <a:extLst>
              <a:ext uri="{FF2B5EF4-FFF2-40B4-BE49-F238E27FC236}">
                <a16:creationId xmlns:a16="http://schemas.microsoft.com/office/drawing/2014/main" id="{A3A4C0D4-D7E1-47E8-8FEE-E5765CB08031}"/>
              </a:ext>
            </a:extLst>
          </p:cNvPr>
          <p:cNvSpPr>
            <a:spLocks noGrp="1"/>
          </p:cNvSpPr>
          <p:nvPr>
            <p:ph type="sldNum" sz="quarter" idx="12"/>
          </p:nvPr>
        </p:nvSpPr>
        <p:spPr/>
        <p:txBody>
          <a:bodyPr/>
          <a:lstStyle/>
          <a:p>
            <a:fld id="{017C28E0-2F8B-4999-AEA2-B3AA3AE8994F}" type="slidenum">
              <a:rPr lang="en-US" smtClean="0"/>
              <a:t>82</a:t>
            </a:fld>
            <a:endParaRPr lang="en-US"/>
          </a:p>
        </p:txBody>
      </p:sp>
      <p:grpSp>
        <p:nvGrpSpPr>
          <p:cNvPr id="4" name="Group 3">
            <a:extLst>
              <a:ext uri="{FF2B5EF4-FFF2-40B4-BE49-F238E27FC236}">
                <a16:creationId xmlns:a16="http://schemas.microsoft.com/office/drawing/2014/main" id="{71519902-704F-4D22-B294-76C3BE4EF619}"/>
              </a:ext>
            </a:extLst>
          </p:cNvPr>
          <p:cNvGrpSpPr/>
          <p:nvPr/>
        </p:nvGrpSpPr>
        <p:grpSpPr>
          <a:xfrm>
            <a:off x="11337354" y="6025684"/>
            <a:ext cx="841781" cy="748032"/>
            <a:chOff x="11337354" y="6025684"/>
            <a:chExt cx="841781" cy="748032"/>
          </a:xfrm>
        </p:grpSpPr>
        <p:pic>
          <p:nvPicPr>
            <p:cNvPr id="5" name="Picture 2">
              <a:extLst>
                <a:ext uri="{FF2B5EF4-FFF2-40B4-BE49-F238E27FC236}">
                  <a16:creationId xmlns:a16="http://schemas.microsoft.com/office/drawing/2014/main" id="{E90E47B7-B8C7-4C0F-9F25-9EFDF88BDCE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7658BB4-EC65-4536-BAC9-3427FD79E0B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83812833"/>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sp>
        <p:nvSpPr>
          <p:cNvPr id="5" name="Title 1">
            <a:extLst>
              <a:ext uri="{FF2B5EF4-FFF2-40B4-BE49-F238E27FC236}">
                <a16:creationId xmlns:a16="http://schemas.microsoft.com/office/drawing/2014/main" id="{3E4B59E4-224A-4F87-9CB0-1EA49A42A04B}"/>
              </a:ext>
            </a:extLst>
          </p:cNvPr>
          <p:cNvSpPr txBox="1">
            <a:spLocks/>
          </p:cNvSpPr>
          <p:nvPr/>
        </p:nvSpPr>
        <p:spPr>
          <a:xfrm>
            <a:off x="2062005" y="2766218"/>
            <a:ext cx="290816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81E2"/>
                </a:solidFill>
                <a:effectLst/>
                <a:uLnTx/>
                <a:uFillTx/>
                <a:latin typeface="Gotham Bold" pitchFamily="50" charset="0"/>
                <a:ea typeface="+mj-ea"/>
                <a:cs typeface="+mj-cs"/>
              </a:rPr>
              <a:t>Menti.com </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rgbClr val="EB6E19"/>
              </a:solidFill>
              <a:effectLst/>
              <a:uLnTx/>
              <a:uFillTx/>
              <a:latin typeface="Gotham Bold" pitchFamily="50"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EB6E19"/>
                </a:solidFill>
                <a:effectLst/>
                <a:uLnTx/>
                <a:uFillTx/>
                <a:latin typeface="Gotham Bold" pitchFamily="50" charset="0"/>
                <a:ea typeface="+mj-ea"/>
                <a:cs typeface="+mj-cs"/>
              </a:rPr>
              <a:t>4481 0013</a:t>
            </a:r>
          </a:p>
        </p:txBody>
      </p:sp>
      <p:sp>
        <p:nvSpPr>
          <p:cNvPr id="3" name="Slide Number Placeholder 2">
            <a:extLst>
              <a:ext uri="{FF2B5EF4-FFF2-40B4-BE49-F238E27FC236}">
                <a16:creationId xmlns:a16="http://schemas.microsoft.com/office/drawing/2014/main" id="{E86A7564-8787-499E-81AD-1CABEAD73D47}"/>
              </a:ext>
            </a:extLst>
          </p:cNvPr>
          <p:cNvSpPr>
            <a:spLocks noGrp="1"/>
          </p:cNvSpPr>
          <p:nvPr>
            <p:ph type="sldNum" sz="quarter" idx="12"/>
          </p:nvPr>
        </p:nvSpPr>
        <p:spPr/>
        <p:txBody>
          <a:bodyPr/>
          <a:lstStyle/>
          <a:p>
            <a:fld id="{017C28E0-2F8B-4999-AEA2-B3AA3AE8994F}" type="slidenum">
              <a:rPr lang="en-US" smtClean="0"/>
              <a:t>83</a:t>
            </a:fld>
            <a:endParaRPr lang="en-US"/>
          </a:p>
        </p:txBody>
      </p:sp>
      <p:grpSp>
        <p:nvGrpSpPr>
          <p:cNvPr id="8" name="Group 7">
            <a:extLst>
              <a:ext uri="{FF2B5EF4-FFF2-40B4-BE49-F238E27FC236}">
                <a16:creationId xmlns:a16="http://schemas.microsoft.com/office/drawing/2014/main" id="{A566D7B0-9A94-41E5-B912-D8F169433E4C}"/>
              </a:ext>
            </a:extLst>
          </p:cNvPr>
          <p:cNvGrpSpPr/>
          <p:nvPr/>
        </p:nvGrpSpPr>
        <p:grpSpPr>
          <a:xfrm>
            <a:off x="11337354" y="6025684"/>
            <a:ext cx="841781" cy="748032"/>
            <a:chOff x="11337354" y="6025684"/>
            <a:chExt cx="841781" cy="748032"/>
          </a:xfrm>
        </p:grpSpPr>
        <p:pic>
          <p:nvPicPr>
            <p:cNvPr id="9" name="Picture 2">
              <a:extLst>
                <a:ext uri="{FF2B5EF4-FFF2-40B4-BE49-F238E27FC236}">
                  <a16:creationId xmlns:a16="http://schemas.microsoft.com/office/drawing/2014/main" id="{1FC152F4-9E6B-4B75-9F31-3A9038A06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E3D0D954-C611-4525-81AF-746DF4D364E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6" name="Picture 5" descr="Qr code&#10;&#10;Description automatically generated">
            <a:extLst>
              <a:ext uri="{FF2B5EF4-FFF2-40B4-BE49-F238E27FC236}">
                <a16:creationId xmlns:a16="http://schemas.microsoft.com/office/drawing/2014/main" id="{2F99F0BA-C5ED-9C01-0B17-DB3BCEEA8CC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41523" y="1582427"/>
            <a:ext cx="4215319" cy="4215319"/>
          </a:xfrm>
          <a:prstGeom prst="rect">
            <a:avLst/>
          </a:prstGeom>
        </p:spPr>
      </p:pic>
    </p:spTree>
    <p:extLst>
      <p:ext uri="{BB962C8B-B14F-4D97-AF65-F5344CB8AC3E}">
        <p14:creationId xmlns:p14="http://schemas.microsoft.com/office/powerpoint/2010/main" val="103911845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sp>
        <p:nvSpPr>
          <p:cNvPr id="5" name="Title 1">
            <a:extLst>
              <a:ext uri="{FF2B5EF4-FFF2-40B4-BE49-F238E27FC236}">
                <a16:creationId xmlns:a16="http://schemas.microsoft.com/office/drawing/2014/main" id="{3E4B59E4-224A-4F87-9CB0-1EA49A42A04B}"/>
              </a:ext>
            </a:extLst>
          </p:cNvPr>
          <p:cNvSpPr txBox="1">
            <a:spLocks/>
          </p:cNvSpPr>
          <p:nvPr/>
        </p:nvSpPr>
        <p:spPr>
          <a:xfrm>
            <a:off x="2062005" y="2766218"/>
            <a:ext cx="2908160" cy="1325563"/>
          </a:xfrm>
          <a:prstGeom prst="rect">
            <a:avLst/>
          </a:prstGeom>
        </p:spPr>
        <p:txBody>
          <a:bodyPr vert="horz" lIns="91440" tIns="45720" rIns="91440" bIns="45720" rtlCol="0" anchor="ctr">
            <a:normAutofit fontScale="8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0081E2"/>
                </a:solidFill>
                <a:effectLst/>
                <a:uLnTx/>
                <a:uFillTx/>
                <a:latin typeface="Gotham Bold" pitchFamily="50" charset="0"/>
                <a:ea typeface="+mj-ea"/>
                <a:cs typeface="+mj-cs"/>
              </a:rPr>
              <a:t>Menti.com </a:t>
            </a:r>
          </a:p>
          <a:p>
            <a:pPr marL="0" marR="0" lvl="0" indent="0" algn="ctr" defTabSz="914400" rtl="0" eaLnBrk="1" fontAlgn="auto" latinLnBrk="0" hangingPunct="1">
              <a:lnSpc>
                <a:spcPct val="90000"/>
              </a:lnSpc>
              <a:spcBef>
                <a:spcPct val="0"/>
              </a:spcBef>
              <a:spcAft>
                <a:spcPts val="0"/>
              </a:spcAft>
              <a:buClrTx/>
              <a:buSzTx/>
              <a:buFontTx/>
              <a:buNone/>
              <a:tabLst/>
              <a:defRPr/>
            </a:pPr>
            <a:endParaRPr kumimoji="0" lang="en-US" sz="4400" b="0" i="0" u="none" strike="noStrike" kern="1200" cap="none" spc="0" normalizeH="0" baseline="0" noProof="0" dirty="0">
              <a:ln>
                <a:noFill/>
              </a:ln>
              <a:solidFill>
                <a:srgbClr val="EB6E19"/>
              </a:solidFill>
              <a:effectLst/>
              <a:uLnTx/>
              <a:uFillTx/>
              <a:latin typeface="Gotham Bold" pitchFamily="50" charset="0"/>
              <a:ea typeface="+mj-ea"/>
              <a:cs typeface="+mj-cs"/>
            </a:endParaRPr>
          </a:p>
          <a:p>
            <a:pPr marL="0" marR="0" lvl="0" indent="0" algn="ctr"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srgbClr val="EB6E19"/>
                </a:solidFill>
                <a:effectLst/>
                <a:uLnTx/>
                <a:uFillTx/>
                <a:latin typeface="Gotham Bold" pitchFamily="50" charset="0"/>
                <a:ea typeface="+mj-ea"/>
                <a:cs typeface="+mj-cs"/>
              </a:rPr>
              <a:t> 2056 3140 </a:t>
            </a:r>
          </a:p>
        </p:txBody>
      </p:sp>
      <p:sp>
        <p:nvSpPr>
          <p:cNvPr id="3" name="Slide Number Placeholder 2">
            <a:extLst>
              <a:ext uri="{FF2B5EF4-FFF2-40B4-BE49-F238E27FC236}">
                <a16:creationId xmlns:a16="http://schemas.microsoft.com/office/drawing/2014/main" id="{E86A7564-8787-499E-81AD-1CABEAD73D47}"/>
              </a:ext>
            </a:extLst>
          </p:cNvPr>
          <p:cNvSpPr>
            <a:spLocks noGrp="1"/>
          </p:cNvSpPr>
          <p:nvPr>
            <p:ph type="sldNum" sz="quarter" idx="12"/>
          </p:nvPr>
        </p:nvSpPr>
        <p:spPr/>
        <p:txBody>
          <a:bodyPr/>
          <a:lstStyle/>
          <a:p>
            <a:fld id="{017C28E0-2F8B-4999-AEA2-B3AA3AE8994F}" type="slidenum">
              <a:rPr lang="en-US" smtClean="0"/>
              <a:t>84</a:t>
            </a:fld>
            <a:endParaRPr lang="en-US"/>
          </a:p>
        </p:txBody>
      </p:sp>
      <p:grpSp>
        <p:nvGrpSpPr>
          <p:cNvPr id="8" name="Group 7">
            <a:extLst>
              <a:ext uri="{FF2B5EF4-FFF2-40B4-BE49-F238E27FC236}">
                <a16:creationId xmlns:a16="http://schemas.microsoft.com/office/drawing/2014/main" id="{A566D7B0-9A94-41E5-B912-D8F169433E4C}"/>
              </a:ext>
            </a:extLst>
          </p:cNvPr>
          <p:cNvGrpSpPr/>
          <p:nvPr/>
        </p:nvGrpSpPr>
        <p:grpSpPr>
          <a:xfrm>
            <a:off x="11337354" y="6025684"/>
            <a:ext cx="841781" cy="748032"/>
            <a:chOff x="11337354" y="6025684"/>
            <a:chExt cx="841781" cy="748032"/>
          </a:xfrm>
        </p:grpSpPr>
        <p:pic>
          <p:nvPicPr>
            <p:cNvPr id="9" name="Picture 2">
              <a:extLst>
                <a:ext uri="{FF2B5EF4-FFF2-40B4-BE49-F238E27FC236}">
                  <a16:creationId xmlns:a16="http://schemas.microsoft.com/office/drawing/2014/main" id="{1FC152F4-9E6B-4B75-9F31-3A9038A062E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0" name="Picture 9" descr="Logo COP3530">
              <a:extLst>
                <a:ext uri="{FF2B5EF4-FFF2-40B4-BE49-F238E27FC236}">
                  <a16:creationId xmlns:a16="http://schemas.microsoft.com/office/drawing/2014/main" id="{E3D0D954-C611-4525-81AF-746DF4D364EC}"/>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pic>
        <p:nvPicPr>
          <p:cNvPr id="6" name="Picture 5" descr="Qr code&#10;&#10;Description automatically generated">
            <a:extLst>
              <a:ext uri="{FF2B5EF4-FFF2-40B4-BE49-F238E27FC236}">
                <a16:creationId xmlns:a16="http://schemas.microsoft.com/office/drawing/2014/main" id="{D03CF826-D2E8-6142-D73A-6723195C1B6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520405" y="1672657"/>
            <a:ext cx="4353027" cy="4353027"/>
          </a:xfrm>
          <a:prstGeom prst="rect">
            <a:avLst/>
          </a:prstGeom>
        </p:spPr>
      </p:pic>
    </p:spTree>
    <p:extLst>
      <p:ext uri="{BB962C8B-B14F-4D97-AF65-F5344CB8AC3E}">
        <p14:creationId xmlns:p14="http://schemas.microsoft.com/office/powerpoint/2010/main" val="2258462737"/>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10.1.2 Two Sum Problem</a:t>
            </a:r>
          </a:p>
        </p:txBody>
      </p:sp>
      <p:sp>
        <p:nvSpPr>
          <p:cNvPr id="3" name="Rectangle 2">
            <a:extLst>
              <a:ext uri="{FF2B5EF4-FFF2-40B4-BE49-F238E27FC236}">
                <a16:creationId xmlns:a16="http://schemas.microsoft.com/office/drawing/2014/main" id="{DE267477-F627-42EF-9475-AC8D8868B8B1}"/>
              </a:ext>
            </a:extLst>
          </p:cNvPr>
          <p:cNvSpPr/>
          <p:nvPr/>
        </p:nvSpPr>
        <p:spPr>
          <a:xfrm>
            <a:off x="3926100" y="6492875"/>
            <a:ext cx="4560864"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https://stepik.org/lesson/390638/step/2</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6" name="Rectangle 2">
            <a:extLst>
              <a:ext uri="{FF2B5EF4-FFF2-40B4-BE49-F238E27FC236}">
                <a16:creationId xmlns:a16="http://schemas.microsoft.com/office/drawing/2014/main" id="{99917AD0-0C34-49E0-8FEE-6F4765C4DC80}"/>
              </a:ext>
            </a:extLst>
          </p:cNvPr>
          <p:cNvSpPr>
            <a:spLocks noChangeArrowheads="1"/>
          </p:cNvSpPr>
          <p:nvPr/>
        </p:nvSpPr>
        <p:spPr bwMode="auto">
          <a:xfrm>
            <a:off x="978876" y="1544929"/>
            <a:ext cx="10637019" cy="2462213"/>
          </a:xfrm>
          <a:prstGeom prst="rect">
            <a:avLst/>
          </a:prstGeom>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N-sum</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a common problem where you are given an array and asked to see if there are </a:t>
            </a:r>
            <a:r>
              <a:rPr kumimoji="0" lang="en-US" altLang="en-US" sz="1400" b="1" i="1"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numbers that add up to a target. For this </a:t>
            </a: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stepik</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module, you'll be asked to complete Two-Sum. This means you'll be given an array of integers and you have to determine if there are 2 values that sum to a desired target. The method signature is pair&lt;int, int&gt; </a:t>
            </a:r>
            <a:r>
              <a:rPr kumimoji="0" lang="en-US" alt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two_sum</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(vector&lt;int&gt; arr, int target)</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which returns a pair of the indices whose values sum to the desired target. If no such 2 value exists, return the pair {-1,-1}. Make sure that the smaller index is first.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Example: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arr</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[3, 5, 11, 12, 15]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target = 17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Output = {1,3}</a:t>
            </a:r>
          </a:p>
        </p:txBody>
      </p:sp>
      <p:sp>
        <p:nvSpPr>
          <p:cNvPr id="4" name="Slide Number Placeholder 3">
            <a:extLst>
              <a:ext uri="{FF2B5EF4-FFF2-40B4-BE49-F238E27FC236}">
                <a16:creationId xmlns:a16="http://schemas.microsoft.com/office/drawing/2014/main" id="{F428A43E-DCCB-40EB-A503-A7D638ED782E}"/>
              </a:ext>
            </a:extLst>
          </p:cNvPr>
          <p:cNvSpPr>
            <a:spLocks noGrp="1"/>
          </p:cNvSpPr>
          <p:nvPr>
            <p:ph type="sldNum" sz="quarter" idx="12"/>
          </p:nvPr>
        </p:nvSpPr>
        <p:spPr/>
        <p:txBody>
          <a:bodyPr/>
          <a:lstStyle/>
          <a:p>
            <a:fld id="{017C28E0-2F8B-4999-AEA2-B3AA3AE8994F}" type="slidenum">
              <a:rPr lang="en-US" smtClean="0"/>
              <a:t>85</a:t>
            </a:fld>
            <a:endParaRPr lang="en-US"/>
          </a:p>
        </p:txBody>
      </p:sp>
    </p:spTree>
    <p:extLst>
      <p:ext uri="{BB962C8B-B14F-4D97-AF65-F5344CB8AC3E}">
        <p14:creationId xmlns:p14="http://schemas.microsoft.com/office/powerpoint/2010/main" val="40855410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10.1.2 Two Sum Problem</a:t>
            </a:r>
          </a:p>
        </p:txBody>
      </p:sp>
      <p:sp>
        <p:nvSpPr>
          <p:cNvPr id="3" name="Rectangle 2">
            <a:extLst>
              <a:ext uri="{FF2B5EF4-FFF2-40B4-BE49-F238E27FC236}">
                <a16:creationId xmlns:a16="http://schemas.microsoft.com/office/drawing/2014/main" id="{DE267477-F627-42EF-9475-AC8D8868B8B1}"/>
              </a:ext>
            </a:extLst>
          </p:cNvPr>
          <p:cNvSpPr/>
          <p:nvPr/>
        </p:nvSpPr>
        <p:spPr>
          <a:xfrm>
            <a:off x="3926100" y="6492875"/>
            <a:ext cx="4560864" cy="338554"/>
          </a:xfrm>
          <a:prstGeom prst="rect">
            <a:avLst/>
          </a:prstGeom>
        </p:spPr>
        <p:txBody>
          <a:bodyPr wrap="none">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https://stepik.org/lesson/390638/step/2</a:t>
            </a: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6" name="Rectangle 2">
            <a:extLst>
              <a:ext uri="{FF2B5EF4-FFF2-40B4-BE49-F238E27FC236}">
                <a16:creationId xmlns:a16="http://schemas.microsoft.com/office/drawing/2014/main" id="{99917AD0-0C34-49E0-8FEE-6F4765C4DC80}"/>
              </a:ext>
            </a:extLst>
          </p:cNvPr>
          <p:cNvSpPr>
            <a:spLocks noChangeArrowheads="1"/>
          </p:cNvSpPr>
          <p:nvPr/>
        </p:nvSpPr>
        <p:spPr bwMode="auto">
          <a:xfrm>
            <a:off x="978876" y="1544929"/>
            <a:ext cx="10637019" cy="2462213"/>
          </a:xfrm>
          <a:prstGeom prst="rect">
            <a:avLst/>
          </a:prstGeom>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N-sum</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a common problem where you are given an array and asked to see if there are </a:t>
            </a:r>
            <a:r>
              <a:rPr kumimoji="0" lang="en-US" altLang="en-US" sz="1400" b="1" i="1"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numbers that add up to a target. For this </a:t>
            </a: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stepik</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module, you'll be asked to complete Two-Sum. This means you'll be given an array of integers and you have to determine if there are 2 values that sum to a desired target. The method signature is pair&lt;int, int&gt; </a:t>
            </a:r>
            <a:r>
              <a:rPr kumimoji="0" lang="en-US" alt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two_sum</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(vector&lt;int&gt; arr, int target)</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which returns a pair of the indices whose values sum to the desired target. If no such 2 value exists, return the pair {-1,-1}. Make sure that the smaller index is first.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Example: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arr</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[3, 5, 11, 12, 15]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target = 17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Output = {1,3}</a:t>
            </a:r>
          </a:p>
        </p:txBody>
      </p:sp>
      <p:sp>
        <p:nvSpPr>
          <p:cNvPr id="4" name="Slide Number Placeholder 3">
            <a:extLst>
              <a:ext uri="{FF2B5EF4-FFF2-40B4-BE49-F238E27FC236}">
                <a16:creationId xmlns:a16="http://schemas.microsoft.com/office/drawing/2014/main" id="{2A0008EE-97DB-4686-9EAD-3763AC4D5391}"/>
              </a:ext>
            </a:extLst>
          </p:cNvPr>
          <p:cNvSpPr>
            <a:spLocks noGrp="1"/>
          </p:cNvSpPr>
          <p:nvPr>
            <p:ph type="sldNum" sz="quarter" idx="12"/>
          </p:nvPr>
        </p:nvSpPr>
        <p:spPr/>
        <p:txBody>
          <a:bodyPr/>
          <a:lstStyle/>
          <a:p>
            <a:fld id="{017C28E0-2F8B-4999-AEA2-B3AA3AE8994F}" type="slidenum">
              <a:rPr lang="en-US" smtClean="0"/>
              <a:t>86</a:t>
            </a:fld>
            <a:endParaRPr lang="en-US"/>
          </a:p>
        </p:txBody>
      </p:sp>
    </p:spTree>
    <p:extLst>
      <p:ext uri="{BB962C8B-B14F-4D97-AF65-F5344CB8AC3E}">
        <p14:creationId xmlns:p14="http://schemas.microsoft.com/office/powerpoint/2010/main" val="2507493254"/>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10.1.2 Two Sum Problem</a:t>
            </a:r>
          </a:p>
        </p:txBody>
      </p:sp>
      <p:sp>
        <p:nvSpPr>
          <p:cNvPr id="6" name="Rectangle 2">
            <a:extLst>
              <a:ext uri="{FF2B5EF4-FFF2-40B4-BE49-F238E27FC236}">
                <a16:creationId xmlns:a16="http://schemas.microsoft.com/office/drawing/2014/main" id="{99917AD0-0C34-49E0-8FEE-6F4765C4DC80}"/>
              </a:ext>
            </a:extLst>
          </p:cNvPr>
          <p:cNvSpPr>
            <a:spLocks noChangeArrowheads="1"/>
          </p:cNvSpPr>
          <p:nvPr/>
        </p:nvSpPr>
        <p:spPr bwMode="auto">
          <a:xfrm>
            <a:off x="978876" y="1544929"/>
            <a:ext cx="10637019" cy="2462213"/>
          </a:xfrm>
          <a:prstGeom prst="rect">
            <a:avLst/>
          </a:prstGeom>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N-sum</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a common problem where you are given an array and asked to see if there are </a:t>
            </a:r>
            <a:r>
              <a:rPr kumimoji="0" lang="en-US" altLang="en-US" sz="1400" b="1" i="1"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N</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numbers that add up to a target. For this </a:t>
            </a: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stepik</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module, you'll be asked to complete Two-Sum. This means you'll be given an array of integers and you have to determine if there are 2 values that sum to a desired target. The method signature is pair&lt;int, int&gt; </a:t>
            </a:r>
            <a:r>
              <a:rPr kumimoji="0" lang="en-US" altLang="en-US" sz="1400" b="0" i="0" u="none" strike="noStrike" kern="1200" cap="none" spc="0" normalizeH="0" baseline="0" noProof="0" dirty="0" err="1">
                <a:ln>
                  <a:noFill/>
                </a:ln>
                <a:solidFill>
                  <a:srgbClr val="EB6E19"/>
                </a:solidFill>
                <a:effectLst/>
                <a:uLnTx/>
                <a:uFillTx/>
                <a:latin typeface="Consolas" panose="020B0609020204030204" pitchFamily="49" charset="0"/>
                <a:ea typeface="+mn-ea"/>
                <a:cs typeface="+mn-cs"/>
              </a:rPr>
              <a:t>two_sum</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(vector&lt;int&gt; arr, int target)</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t>
            </a: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which returns a pair of the indices whose values sum to the desired target. If no such 2 value exists, return the pair {-1,-1}. Make sure that the smaller index is first.</a:t>
            </a:r>
          </a:p>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Example: </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err="1">
                <a:ln>
                  <a:noFill/>
                </a:ln>
                <a:solidFill>
                  <a:srgbClr val="0081E2"/>
                </a:solidFill>
                <a:effectLst/>
                <a:uLnTx/>
                <a:uFillTx/>
                <a:latin typeface="Consolas" panose="020B0609020204030204" pitchFamily="49" charset="0"/>
                <a:ea typeface="+mn-ea"/>
                <a:cs typeface="+mn-cs"/>
              </a:rPr>
              <a:t>arr</a:t>
            </a: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 [3, 5, 11, 12, 15]</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target = 17</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Output = {1,3}</a:t>
            </a:r>
          </a:p>
        </p:txBody>
      </p:sp>
      <p:graphicFrame>
        <p:nvGraphicFramePr>
          <p:cNvPr id="4" name="Table 3">
            <a:extLst>
              <a:ext uri="{FF2B5EF4-FFF2-40B4-BE49-F238E27FC236}">
                <a16:creationId xmlns:a16="http://schemas.microsoft.com/office/drawing/2014/main" id="{7E49388A-0200-4844-A509-058B0786B8D9}"/>
              </a:ext>
            </a:extLst>
          </p:cNvPr>
          <p:cNvGraphicFramePr>
            <a:graphicFrameLocks noGrp="1"/>
          </p:cNvGraphicFramePr>
          <p:nvPr/>
        </p:nvGraphicFramePr>
        <p:xfrm>
          <a:off x="4624586" y="2819146"/>
          <a:ext cx="394989" cy="3561906"/>
        </p:xfrm>
        <a:graphic>
          <a:graphicData uri="http://schemas.openxmlformats.org/drawingml/2006/table">
            <a:tbl>
              <a:tblPr>
                <a:tableStyleId>{5C22544A-7EE6-4342-B048-85BDC9FD1C3A}</a:tableStyleId>
              </a:tblPr>
              <a:tblGrid>
                <a:gridCol w="394989">
                  <a:extLst>
                    <a:ext uri="{9D8B030D-6E8A-4147-A177-3AD203B41FA5}">
                      <a16:colId xmlns:a16="http://schemas.microsoft.com/office/drawing/2014/main" val="2652359085"/>
                    </a:ext>
                  </a:extLst>
                </a:gridCol>
              </a:tblGrid>
              <a:tr h="1344083">
                <a:tc>
                  <a:txBody>
                    <a:bodyPr/>
                    <a:lstStyle/>
                    <a:p>
                      <a:pPr marL="0" marR="0" algn="ctr">
                        <a:lnSpc>
                          <a:spcPct val="115000"/>
                        </a:lnSpc>
                        <a:spcBef>
                          <a:spcPts val="0"/>
                        </a:spcBef>
                        <a:spcAft>
                          <a:spcPts val="0"/>
                        </a:spcAft>
                        <a:tabLst>
                          <a:tab pos="571500" algn="l"/>
                        </a:tabLst>
                      </a:pPr>
                      <a:r>
                        <a:rPr lang="en-US" sz="12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200" baseline="0" dirty="0">
                          <a:solidFill>
                            <a:schemeClr val="bg1"/>
                          </a:solidFill>
                          <a:effectLst/>
                          <a:latin typeface="Consolas" panose="020B0609020204030204" pitchFamily="49" charset="0"/>
                        </a:rPr>
                        <a:t>17</a:t>
                      </a:r>
                      <a:endParaRPr lang="en-US" sz="600" baseline="0" dirty="0">
                        <a:solidFill>
                          <a:schemeClr val="bg1"/>
                        </a:solidFill>
                        <a:effectLst/>
                        <a:latin typeface="Consolas" panose="020B0609020204030204" pitchFamily="49" charset="0"/>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ED48E5AD-C6DF-445D-8408-74771C20A1D3}"/>
              </a:ext>
              <a:ext uri="{C183D7F6-B498-43B3-948B-1728B52AA6E4}">
                <adec:decorative xmlns:adec="http://schemas.microsoft.com/office/drawing/2017/decorative" val="1"/>
              </a:ext>
            </a:extLst>
          </p:cNvPr>
          <p:cNvGraphicFramePr>
            <a:graphicFrameLocks noGrp="1"/>
          </p:cNvGraphicFramePr>
          <p:nvPr/>
        </p:nvGraphicFramePr>
        <p:xfrm>
          <a:off x="5015708" y="2819146"/>
          <a:ext cx="6971975" cy="3561906"/>
        </p:xfrm>
        <a:graphic>
          <a:graphicData uri="http://schemas.openxmlformats.org/drawingml/2006/table">
            <a:tbl>
              <a:tblPr>
                <a:solidFill>
                  <a:srgbClr val="000000"/>
                </a:solidFill>
                <a:tableStyleId>{5C22544A-7EE6-4342-B048-85BDC9FD1C3A}</a:tableStyleId>
              </a:tblPr>
              <a:tblGrid>
                <a:gridCol w="6971975">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pair&lt;int, int&gt; </a:t>
                      </a:r>
                      <a:r>
                        <a:rPr lang="en-US" sz="1200" kern="1200" baseline="0" dirty="0" err="1">
                          <a:solidFill>
                            <a:srgbClr val="EB6E19"/>
                          </a:solidFill>
                          <a:effectLst/>
                          <a:latin typeface="Consolas" panose="020B0609020204030204" pitchFamily="49" charset="0"/>
                          <a:ea typeface="+mn-ea"/>
                          <a:cs typeface="+mn-cs"/>
                        </a:rPr>
                        <a:t>two_sum</a:t>
                      </a:r>
                      <a:r>
                        <a:rPr lang="en-US" sz="1200" kern="1200" baseline="0" dirty="0">
                          <a:solidFill>
                            <a:schemeClr val="bg1"/>
                          </a:solidFill>
                          <a:effectLst/>
                          <a:latin typeface="Consolas" panose="020B0609020204030204" pitchFamily="49" charset="0"/>
                          <a:ea typeface="+mn-ea"/>
                          <a:cs typeface="+mn-cs"/>
                        </a:rPr>
                        <a:t>(vector&lt;int&gt;&amp; arr, int target)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bg1"/>
                          </a:solidFill>
                          <a:effectLst/>
                          <a:latin typeface="Consolas" panose="020B0609020204030204" pitchFamily="49" charset="0"/>
                          <a:ea typeface="+mn-ea"/>
                          <a:cs typeface="+mn-cs"/>
                        </a:rPr>
                        <a:t>unordered_map</a:t>
                      </a:r>
                      <a:r>
                        <a:rPr lang="en-US" sz="1200" kern="1200" baseline="0" dirty="0">
                          <a:solidFill>
                            <a:schemeClr val="bg1"/>
                          </a:solidFill>
                          <a:effectLst/>
                          <a:latin typeface="Consolas" panose="020B0609020204030204" pitchFamily="49" charset="0"/>
                          <a:ea typeface="+mn-ea"/>
                          <a:cs typeface="+mn-cs"/>
                        </a:rPr>
                        <a:t>&lt;int, int&gt; </a:t>
                      </a:r>
                      <a:r>
                        <a:rPr lang="en-US" sz="1200" kern="1200" baseline="0" dirty="0">
                          <a:solidFill>
                            <a:schemeClr val="accent4">
                              <a:lumMod val="40000"/>
                              <a:lumOff val="60000"/>
                            </a:schemeClr>
                          </a:solidFill>
                          <a:effectLst/>
                          <a:latin typeface="Consolas" panose="020B0609020204030204" pitchFamily="49" charset="0"/>
                          <a:ea typeface="+mn-ea"/>
                          <a:cs typeface="+mn-cs"/>
                        </a:rPr>
                        <a:t>map</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pair&lt;int, int&gt; </a:t>
                      </a:r>
                      <a:r>
                        <a:rPr lang="en-US" sz="1200" kern="1200" baseline="0" dirty="0">
                          <a:solidFill>
                            <a:schemeClr val="accent6">
                              <a:lumMod val="40000"/>
                              <a:lumOff val="60000"/>
                            </a:schemeClr>
                          </a:solidFill>
                          <a:effectLst/>
                          <a:latin typeface="Consolas" panose="020B0609020204030204" pitchFamily="49" charset="0"/>
                          <a:ea typeface="+mn-ea"/>
                          <a:cs typeface="+mn-cs"/>
                        </a:rPr>
                        <a:t>result</a:t>
                      </a:r>
                      <a:r>
                        <a:rPr lang="en-US" sz="1200" kern="1200" baseline="0" dirty="0">
                          <a:solidFill>
                            <a:schemeClr val="bg1"/>
                          </a:solidFill>
                          <a:effectLst/>
                          <a:latin typeface="Consolas" panose="020B0609020204030204" pitchFamily="49" charset="0"/>
                          <a:ea typeface="+mn-ea"/>
                          <a:cs typeface="+mn-cs"/>
                        </a:rPr>
                        <a:t>(-1, -1);</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for (int i = 0; i &lt; </a:t>
                      </a:r>
                      <a:r>
                        <a:rPr lang="en-US" sz="1200" kern="1200" baseline="0" dirty="0" err="1">
                          <a:solidFill>
                            <a:schemeClr val="bg1"/>
                          </a:solidFill>
                          <a:effectLst/>
                          <a:latin typeface="Consolas" panose="020B0609020204030204" pitchFamily="49" charset="0"/>
                          <a:ea typeface="+mn-ea"/>
                          <a:cs typeface="+mn-cs"/>
                        </a:rPr>
                        <a:t>arr.size</a:t>
                      </a:r>
                      <a:r>
                        <a:rPr lang="en-US" sz="1200" kern="1200" baseline="0" dirty="0">
                          <a:solidFill>
                            <a:schemeClr val="bg1"/>
                          </a:solidFill>
                          <a:effectLst/>
                          <a:latin typeface="Consolas" panose="020B0609020204030204" pitchFamily="49" charset="0"/>
                          <a:ea typeface="+mn-ea"/>
                          <a:cs typeface="+mn-cs"/>
                        </a:rPr>
                        <a:t>(); i++)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int diff = target - arr[i];</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if(</a:t>
                      </a:r>
                      <a:r>
                        <a:rPr lang="en-US" sz="1200" kern="1200" baseline="0" dirty="0" err="1">
                          <a:solidFill>
                            <a:schemeClr val="accent4">
                              <a:lumMod val="40000"/>
                              <a:lumOff val="60000"/>
                            </a:schemeClr>
                          </a:solidFill>
                          <a:effectLst/>
                          <a:latin typeface="Consolas" panose="020B0609020204030204" pitchFamily="49" charset="0"/>
                          <a:ea typeface="+mn-ea"/>
                          <a:cs typeface="+mn-cs"/>
                        </a:rPr>
                        <a:t>map</a:t>
                      </a:r>
                      <a:r>
                        <a:rPr lang="en-US" sz="1200" kern="1200" baseline="0" dirty="0" err="1">
                          <a:solidFill>
                            <a:schemeClr val="bg1"/>
                          </a:solidFill>
                          <a:effectLst/>
                          <a:latin typeface="Consolas" panose="020B0609020204030204" pitchFamily="49" charset="0"/>
                          <a:ea typeface="+mn-ea"/>
                          <a:cs typeface="+mn-cs"/>
                        </a:rPr>
                        <a:t>.count</a:t>
                      </a:r>
                      <a:r>
                        <a:rPr lang="en-US" sz="1200" kern="1200" baseline="0" dirty="0">
                          <a:solidFill>
                            <a:schemeClr val="bg1"/>
                          </a:solidFill>
                          <a:effectLst/>
                          <a:latin typeface="Consolas" panose="020B0609020204030204" pitchFamily="49" charset="0"/>
                          <a:ea typeface="+mn-ea"/>
                          <a:cs typeface="+mn-cs"/>
                        </a:rPr>
                        <a:t>(diff))          </a:t>
                      </a:r>
                      <a:r>
                        <a:rPr lang="en-US" sz="1200" kern="1200" baseline="0" dirty="0">
                          <a:solidFill>
                            <a:schemeClr val="accent2">
                              <a:lumMod val="60000"/>
                              <a:lumOff val="40000"/>
                            </a:schemeClr>
                          </a:solidFill>
                          <a:effectLst/>
                          <a:latin typeface="Consolas" panose="020B0609020204030204" pitchFamily="49" charset="0"/>
                          <a:ea typeface="+mn-ea"/>
                          <a:cs typeface="+mn-cs"/>
                        </a:rPr>
                        <a:t>//check if complement is present in the set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accent6">
                              <a:lumMod val="40000"/>
                              <a:lumOff val="60000"/>
                            </a:schemeClr>
                          </a:solidFill>
                          <a:effectLst/>
                          <a:latin typeface="Consolas" panose="020B0609020204030204" pitchFamily="49" charset="0"/>
                          <a:ea typeface="+mn-ea"/>
                          <a:cs typeface="+mn-cs"/>
                        </a:rPr>
                        <a:t>result</a:t>
                      </a:r>
                      <a:r>
                        <a:rPr lang="en-US" sz="1200" kern="1200" baseline="0" dirty="0" err="1">
                          <a:solidFill>
                            <a:schemeClr val="bg1"/>
                          </a:solidFill>
                          <a:effectLst/>
                          <a:latin typeface="Consolas" panose="020B0609020204030204" pitchFamily="49" charset="0"/>
                          <a:ea typeface="+mn-ea"/>
                          <a:cs typeface="+mn-cs"/>
                        </a:rPr>
                        <a:t>.first</a:t>
                      </a:r>
                      <a:r>
                        <a:rPr lang="en-US" sz="1200" kern="1200" baseline="0" dirty="0">
                          <a:solidFill>
                            <a:schemeClr val="bg1"/>
                          </a:solidFill>
                          <a:effectLst/>
                          <a:latin typeface="Consolas" panose="020B0609020204030204" pitchFamily="49" charset="0"/>
                          <a:ea typeface="+mn-ea"/>
                          <a:cs typeface="+mn-cs"/>
                        </a:rPr>
                        <a:t> = </a:t>
                      </a:r>
                      <a:r>
                        <a:rPr lang="en-US" sz="1200" kern="1200" baseline="0" dirty="0">
                          <a:solidFill>
                            <a:schemeClr val="accent4">
                              <a:lumMod val="40000"/>
                              <a:lumOff val="60000"/>
                            </a:schemeClr>
                          </a:solidFill>
                          <a:effectLst/>
                          <a:latin typeface="Consolas" panose="020B0609020204030204" pitchFamily="49" charset="0"/>
                          <a:ea typeface="+mn-ea"/>
                          <a:cs typeface="+mn-cs"/>
                        </a:rPr>
                        <a:t>map</a:t>
                      </a:r>
                      <a:r>
                        <a:rPr lang="en-US" sz="1200" kern="1200" baseline="0" dirty="0">
                          <a:solidFill>
                            <a:schemeClr val="bg1"/>
                          </a:solidFill>
                          <a:effectLst/>
                          <a:latin typeface="Consolas" panose="020B0609020204030204" pitchFamily="49" charset="0"/>
                          <a:ea typeface="+mn-ea"/>
                          <a:cs typeface="+mn-cs"/>
                        </a:rPr>
                        <a:t>[diff];</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err="1">
                          <a:solidFill>
                            <a:schemeClr val="accent6">
                              <a:lumMod val="40000"/>
                              <a:lumOff val="60000"/>
                            </a:schemeClr>
                          </a:solidFill>
                          <a:effectLst/>
                          <a:latin typeface="Consolas" panose="020B0609020204030204" pitchFamily="49" charset="0"/>
                          <a:ea typeface="+mn-ea"/>
                          <a:cs typeface="+mn-cs"/>
                        </a:rPr>
                        <a:t>result</a:t>
                      </a:r>
                      <a:r>
                        <a:rPr lang="en-US" sz="1200" kern="1200" baseline="0" dirty="0" err="1">
                          <a:solidFill>
                            <a:schemeClr val="bg1"/>
                          </a:solidFill>
                          <a:effectLst/>
                          <a:latin typeface="Consolas" panose="020B0609020204030204" pitchFamily="49" charset="0"/>
                          <a:ea typeface="+mn-ea"/>
                          <a:cs typeface="+mn-cs"/>
                        </a:rPr>
                        <a:t>.second</a:t>
                      </a:r>
                      <a:r>
                        <a:rPr lang="en-US" sz="1200" kern="1200" baseline="0" dirty="0">
                          <a:solidFill>
                            <a:schemeClr val="bg1"/>
                          </a:solidFill>
                          <a:effectLst/>
                          <a:latin typeface="Consolas" panose="020B0609020204030204" pitchFamily="49" charset="0"/>
                          <a:ea typeface="+mn-ea"/>
                          <a:cs typeface="+mn-cs"/>
                        </a:rPr>
                        <a:t> = i;</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break;</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r>
                        <a:rPr lang="en-US" sz="1200" kern="1200" baseline="0" dirty="0">
                          <a:solidFill>
                            <a:schemeClr val="accent4">
                              <a:lumMod val="40000"/>
                              <a:lumOff val="60000"/>
                            </a:schemeClr>
                          </a:solidFill>
                          <a:effectLst/>
                          <a:latin typeface="Consolas" panose="020B0609020204030204" pitchFamily="49" charset="0"/>
                          <a:ea typeface="+mn-ea"/>
                          <a:cs typeface="+mn-cs"/>
                        </a:rPr>
                        <a:t>map</a:t>
                      </a:r>
                      <a:r>
                        <a:rPr lang="en-US" sz="1200" kern="1200" baseline="0" dirty="0">
                          <a:solidFill>
                            <a:schemeClr val="bg1"/>
                          </a:solidFill>
                          <a:effectLst/>
                          <a:latin typeface="Consolas" panose="020B0609020204030204" pitchFamily="49" charset="0"/>
                          <a:ea typeface="+mn-ea"/>
                          <a:cs typeface="+mn-cs"/>
                        </a:rPr>
                        <a:t>[arr[i]] = i;             </a:t>
                      </a:r>
                      <a:r>
                        <a:rPr lang="en-US" sz="1200" kern="1200" baseline="0" dirty="0">
                          <a:solidFill>
                            <a:schemeClr val="accent2">
                              <a:lumMod val="60000"/>
                              <a:lumOff val="40000"/>
                            </a:schemeClr>
                          </a:solidFill>
                          <a:effectLst/>
                          <a:latin typeface="Consolas" panose="020B0609020204030204" pitchFamily="49" charset="0"/>
                          <a:ea typeface="+mn-ea"/>
                          <a:cs typeface="+mn-cs"/>
                        </a:rPr>
                        <a:t>//add the element to the set otherwise</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    return </a:t>
                      </a:r>
                      <a:r>
                        <a:rPr lang="en-US" sz="1200" kern="1200" baseline="0" dirty="0">
                          <a:solidFill>
                            <a:schemeClr val="accent6">
                              <a:lumMod val="40000"/>
                              <a:lumOff val="60000"/>
                            </a:schemeClr>
                          </a:solidFill>
                          <a:effectLst/>
                          <a:latin typeface="Consolas" panose="020B0609020204030204" pitchFamily="49" charset="0"/>
                          <a:ea typeface="+mn-ea"/>
                          <a:cs typeface="+mn-cs"/>
                        </a:rPr>
                        <a:t>result</a:t>
                      </a:r>
                      <a:r>
                        <a:rPr lang="en-US" sz="1200" kern="1200" baseline="0" dirty="0">
                          <a:solidFill>
                            <a:schemeClr val="bg1"/>
                          </a:solidFill>
                          <a:effectLst/>
                          <a:latin typeface="Consolas" panose="020B0609020204030204" pitchFamily="49" charset="0"/>
                          <a:ea typeface="+mn-ea"/>
                          <a:cs typeface="+mn-cs"/>
                        </a:rPr>
                        <a: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200" kern="1200" baseline="0" dirty="0">
                          <a:solidFill>
                            <a:schemeClr val="bg1"/>
                          </a:solidFill>
                          <a:effectLst/>
                          <a:latin typeface="Consolas" panose="020B0609020204030204" pitchFamily="49" charset="0"/>
                          <a:ea typeface="+mn-ea"/>
                          <a:cs typeface="+mn-cs"/>
                        </a:rPr>
                        <a:t>}</a:t>
                      </a:r>
                      <a:endParaRPr lang="en-US" sz="600" kern="1200" baseline="0" dirty="0">
                        <a:solidFill>
                          <a:schemeClr val="bg1"/>
                        </a:solidFill>
                        <a:effectLst/>
                        <a:latin typeface="Consolas" panose="020B0609020204030204" pitchFamily="49" charset="0"/>
                        <a:ea typeface="+mn-ea"/>
                        <a:cs typeface="+mn-cs"/>
                      </a:endParaRP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5" name="Slide Number Placeholder 4">
            <a:extLst>
              <a:ext uri="{FF2B5EF4-FFF2-40B4-BE49-F238E27FC236}">
                <a16:creationId xmlns:a16="http://schemas.microsoft.com/office/drawing/2014/main" id="{EFD45BC4-1001-4BC1-B00A-34FAA27215F0}"/>
              </a:ext>
            </a:extLst>
          </p:cNvPr>
          <p:cNvSpPr>
            <a:spLocks noGrp="1"/>
          </p:cNvSpPr>
          <p:nvPr>
            <p:ph type="sldNum" sz="quarter" idx="12"/>
          </p:nvPr>
        </p:nvSpPr>
        <p:spPr/>
        <p:txBody>
          <a:bodyPr/>
          <a:lstStyle/>
          <a:p>
            <a:fld id="{017C28E0-2F8B-4999-AEA2-B3AA3AE8994F}" type="slidenum">
              <a:rPr lang="en-US" smtClean="0"/>
              <a:t>87</a:t>
            </a:fld>
            <a:endParaRPr lang="en-US"/>
          </a:p>
        </p:txBody>
      </p:sp>
    </p:spTree>
    <p:extLst>
      <p:ext uri="{BB962C8B-B14F-4D97-AF65-F5344CB8AC3E}">
        <p14:creationId xmlns:p14="http://schemas.microsoft.com/office/powerpoint/2010/main" val="3447830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Sets in C++</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4046976478"/>
              </p:ext>
            </p:extLst>
          </p:nvPr>
        </p:nvGraphicFramePr>
        <p:xfrm>
          <a:off x="1138533" y="1550468"/>
          <a:ext cx="9653675" cy="4393017"/>
        </p:xfrm>
        <a:graphic>
          <a:graphicData uri="http://schemas.openxmlformats.org/drawingml/2006/table">
            <a:tbl>
              <a:tblPr firstRow="1" bandRow="1">
                <a:tableStyleId>{793D81CF-94F2-401A-BA57-92F5A7B2D0C5}</a:tableStyleId>
              </a:tblPr>
              <a:tblGrid>
                <a:gridCol w="2454533">
                  <a:extLst>
                    <a:ext uri="{9D8B030D-6E8A-4147-A177-3AD203B41FA5}">
                      <a16:colId xmlns:a16="http://schemas.microsoft.com/office/drawing/2014/main" val="1241222671"/>
                    </a:ext>
                  </a:extLst>
                </a:gridCol>
                <a:gridCol w="3282407">
                  <a:extLst>
                    <a:ext uri="{9D8B030D-6E8A-4147-A177-3AD203B41FA5}">
                      <a16:colId xmlns:a16="http://schemas.microsoft.com/office/drawing/2014/main" val="3302313541"/>
                    </a:ext>
                  </a:extLst>
                </a:gridCol>
                <a:gridCol w="3916735">
                  <a:extLst>
                    <a:ext uri="{9D8B030D-6E8A-4147-A177-3AD203B41FA5}">
                      <a16:colId xmlns:a16="http://schemas.microsoft.com/office/drawing/2014/main" val="3807218254"/>
                    </a:ext>
                  </a:extLst>
                </a:gridCol>
              </a:tblGrid>
              <a:tr h="361163">
                <a:tc>
                  <a:txBody>
                    <a:bodyPr/>
                    <a:lstStyle/>
                    <a:p>
                      <a:pPr algn="ctr"/>
                      <a:endParaRPr lang="en-US" sz="20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800" b="0" dirty="0">
                          <a:solidFill>
                            <a:srgbClr val="EB6E19"/>
                          </a:solidFill>
                          <a:latin typeface="Consolas" panose="020B0609020204030204" pitchFamily="49" charset="0"/>
                        </a:rPr>
                        <a:t>std::set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800" b="0" dirty="0">
                          <a:solidFill>
                            <a:srgbClr val="EB6E19"/>
                          </a:solidFill>
                          <a:latin typeface="Consolas" panose="020B0609020204030204" pitchFamily="49" charset="0"/>
                        </a:rPr>
                        <a:t>std::unordered_set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696520">
                <a:tc>
                  <a:txBody>
                    <a:bodyPr/>
                    <a:lstStyle/>
                    <a:p>
                      <a:pPr algn="ctr"/>
                      <a:r>
                        <a:rPr lang="en-US" sz="1600" b="0" dirty="0">
                          <a:solidFill>
                            <a:srgbClr val="0081E2"/>
                          </a:solidFill>
                          <a:latin typeface="Consolas" panose="020B0609020204030204" pitchFamily="49" charset="0"/>
                        </a:rPr>
                        <a:t>Order in Elements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Yes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No</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779279">
                <a:tc>
                  <a:txBody>
                    <a:bodyPr/>
                    <a:lstStyle/>
                    <a:p>
                      <a:pPr algn="ctr"/>
                      <a:r>
                        <a:rPr lang="en-US" sz="1600" b="0" dirty="0">
                          <a:solidFill>
                            <a:srgbClr val="0081E2"/>
                          </a:solidFill>
                          <a:latin typeface="Consolas" panose="020B0609020204030204" pitchFamily="49" charset="0"/>
                        </a:rPr>
                        <a:t>Initialization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std::set&lt;type&gt; 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da-DK" sz="1600" b="0" dirty="0">
                          <a:solidFill>
                            <a:schemeClr val="bg1">
                              <a:lumMod val="95000"/>
                            </a:schemeClr>
                          </a:solidFill>
                          <a:latin typeface="Consolas" panose="020B0609020204030204" pitchFamily="49" charset="0"/>
                        </a:rPr>
                        <a:t> std::unordered_set&lt;type&gt; s;</a:t>
                      </a:r>
                      <a:endParaRPr lang="en-US" sz="16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779279">
                <a:tc>
                  <a:txBody>
                    <a:bodyPr/>
                    <a:lstStyle/>
                    <a:p>
                      <a:pPr algn="ctr"/>
                      <a:r>
                        <a:rPr lang="en-US" sz="1600" b="0" dirty="0">
                          <a:solidFill>
                            <a:srgbClr val="0081E2"/>
                          </a:solidFill>
                          <a:latin typeface="Consolas" panose="020B0609020204030204" pitchFamily="49" charset="0"/>
                        </a:rPr>
                        <a:t>Common Methods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insert, erase, find, count, size, empty </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solidFill>
                            <a:schemeClr val="bg1">
                              <a:lumMod val="95000"/>
                            </a:schemeClr>
                          </a:solidFill>
                          <a:latin typeface="Consolas" panose="020B0609020204030204" pitchFamily="49" charset="0"/>
                        </a:rPr>
                        <a:t>insert, erase, find, count, size, empty, </a:t>
                      </a:r>
                      <a:r>
                        <a:rPr lang="en-US" sz="1600" b="0" dirty="0" err="1">
                          <a:solidFill>
                            <a:schemeClr val="bg1">
                              <a:lumMod val="95000"/>
                            </a:schemeClr>
                          </a:solidFill>
                          <a:latin typeface="Consolas" panose="020B0609020204030204" pitchFamily="49" charset="0"/>
                        </a:rPr>
                        <a:t>bucket_size</a:t>
                      </a:r>
                      <a:r>
                        <a:rPr lang="en-US" sz="1600" b="0" dirty="0">
                          <a:solidFill>
                            <a:schemeClr val="bg1">
                              <a:lumMod val="95000"/>
                            </a:schemeClr>
                          </a:solidFill>
                          <a:latin typeface="Consolas" panose="020B0609020204030204" pitchFamily="49" charset="0"/>
                        </a:rPr>
                        <a:t>, </a:t>
                      </a:r>
                      <a:r>
                        <a:rPr lang="en-US" sz="1600" b="0" dirty="0" err="1">
                          <a:solidFill>
                            <a:schemeClr val="bg1">
                              <a:lumMod val="95000"/>
                            </a:schemeClr>
                          </a:solidFill>
                          <a:latin typeface="Consolas" panose="020B0609020204030204" pitchFamily="49" charset="0"/>
                        </a:rPr>
                        <a:t>load_factor</a:t>
                      </a:r>
                      <a:endParaRPr lang="en-US" sz="1600" b="0" dirty="0">
                        <a:solidFill>
                          <a:schemeClr val="bg1">
                            <a:lumMod val="95000"/>
                          </a:schemeClr>
                        </a:solidFill>
                        <a:latin typeface="Consolas" panose="020B0609020204030204" pitchFamily="49" charset="0"/>
                      </a:endParaRPr>
                    </a:p>
                    <a:p>
                      <a:pPr algn="ctr"/>
                      <a:endParaRPr lang="en-US" sz="16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2400797126"/>
                  </a:ext>
                </a:extLst>
              </a:tr>
              <a:tr h="849009">
                <a:tc>
                  <a:txBody>
                    <a:bodyPr/>
                    <a:lstStyle/>
                    <a:p>
                      <a:pPr algn="ctr"/>
                      <a:r>
                        <a:rPr lang="en-US" sz="1600" b="0" dirty="0">
                          <a:solidFill>
                            <a:srgbClr val="0081E2"/>
                          </a:solidFill>
                          <a:latin typeface="Consolas" panose="020B0609020204030204" pitchFamily="49" charset="0"/>
                        </a:rPr>
                        <a:t>Implementations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Binary Search Tree</a:t>
                      </a:r>
                    </a:p>
                    <a:p>
                      <a:pPr algn="ctr"/>
                      <a:r>
                        <a:rPr lang="en-US" sz="1600" b="0" dirty="0">
                          <a:solidFill>
                            <a:schemeClr val="bg1">
                              <a:lumMod val="95000"/>
                            </a:schemeClr>
                          </a:solidFill>
                          <a:latin typeface="Consolas" panose="020B0609020204030204" pitchFamily="49" charset="0"/>
                        </a:rPr>
                        <a:t>(</a:t>
                      </a:r>
                      <a:r>
                        <a:rPr lang="en-US" sz="1600" b="0" dirty="0" err="1">
                          <a:solidFill>
                            <a:schemeClr val="bg1">
                              <a:lumMod val="95000"/>
                            </a:schemeClr>
                          </a:solidFill>
                          <a:latin typeface="Consolas" panose="020B0609020204030204" pitchFamily="49" charset="0"/>
                        </a:rPr>
                        <a:t>TreeSet</a:t>
                      </a:r>
                      <a:r>
                        <a:rPr lang="en-US" sz="1600" b="0" dirty="0">
                          <a:solidFill>
                            <a:schemeClr val="bg1">
                              <a:lumMod val="95000"/>
                            </a:schemeClr>
                          </a:solidFill>
                          <a:latin typeface="Consolas" panose="020B0609020204030204" pitchFamily="49" charset="0"/>
                        </a:rPr>
                        <a: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Hash Table </a:t>
                      </a:r>
                    </a:p>
                    <a:p>
                      <a:pPr algn="ctr"/>
                      <a:r>
                        <a:rPr lang="en-US" sz="1600" b="0" dirty="0">
                          <a:solidFill>
                            <a:schemeClr val="bg1">
                              <a:lumMod val="95000"/>
                            </a:schemeClr>
                          </a:solidFill>
                          <a:latin typeface="Consolas" panose="020B0609020204030204" pitchFamily="49" charset="0"/>
                        </a:rPr>
                        <a:t>(Hash Set)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r h="849009">
                <a:tc>
                  <a:txBody>
                    <a:bodyPr/>
                    <a:lstStyle/>
                    <a:p>
                      <a:pPr algn="ctr"/>
                      <a:r>
                        <a:rPr lang="en-US" sz="1600" b="0" dirty="0">
                          <a:solidFill>
                            <a:srgbClr val="0081E2"/>
                          </a:solidFill>
                          <a:latin typeface="Consolas" panose="020B0609020204030204" pitchFamily="49" charset="0"/>
                        </a:rPr>
                        <a:t>Time Complexity of Common Operations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O(log n) for a Self-Balancing BST, e.g. Red Black Tree</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600" b="0" dirty="0">
                          <a:solidFill>
                            <a:schemeClr val="bg1">
                              <a:lumMod val="95000"/>
                            </a:schemeClr>
                          </a:solidFill>
                          <a:latin typeface="Consolas" panose="020B0609020204030204" pitchFamily="49" charset="0"/>
                        </a:rPr>
                        <a:t>O(1) + O(k) for hash</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140441494"/>
                  </a:ext>
                </a:extLst>
              </a:tr>
            </a:tbl>
          </a:graphicData>
        </a:graphic>
      </p:graphicFrame>
      <p:sp>
        <p:nvSpPr>
          <p:cNvPr id="3" name="Rectangle 2">
            <a:extLst>
              <a:ext uri="{FF2B5EF4-FFF2-40B4-BE49-F238E27FC236}">
                <a16:creationId xmlns:a16="http://schemas.microsoft.com/office/drawing/2014/main" id="{F0921C41-19C3-4324-A7E7-D4C2C35ACAFE}"/>
              </a:ext>
            </a:extLst>
          </p:cNvPr>
          <p:cNvSpPr/>
          <p:nvPr/>
        </p:nvSpPr>
        <p:spPr>
          <a:xfrm>
            <a:off x="2629446" y="6154501"/>
            <a:ext cx="7654660" cy="830997"/>
          </a:xfrm>
          <a:prstGeom prst="rect">
            <a:avLst/>
          </a:prstGeom>
        </p:spPr>
        <p:txBody>
          <a:bodyPr wrap="none">
            <a:spAutoFit/>
          </a:bodyPr>
          <a:lstStyle/>
          <a:p>
            <a:pPr algn="ctr"/>
            <a:r>
              <a:rPr lang="en-US" sz="1600" dirty="0">
                <a:solidFill>
                  <a:srgbClr val="0081E2"/>
                </a:solidFill>
                <a:latin typeface="Consolas" panose="020B0609020204030204" pitchFamily="49" charset="0"/>
                <a:hlinkClick r:id="rId3">
                  <a:extLst>
                    <a:ext uri="{A12FA001-AC4F-418D-AE19-62706E023703}">
                      <ahyp:hlinkClr xmlns:ahyp="http://schemas.microsoft.com/office/drawing/2018/hyperlinkcolor" val="tx"/>
                    </a:ext>
                  </a:extLst>
                </a:hlinkClick>
              </a:rPr>
              <a:t>http://www.cplusplus.com/reference/set/set/</a:t>
            </a:r>
            <a:endParaRPr lang="en-US" sz="1600" dirty="0">
              <a:solidFill>
                <a:srgbClr val="0081E2"/>
              </a:solidFill>
              <a:latin typeface="Consolas" panose="020B0609020204030204" pitchFamily="49" charset="0"/>
            </a:endParaRPr>
          </a:p>
          <a:p>
            <a:pPr algn="ctr"/>
            <a:r>
              <a:rPr lang="en-US" sz="1600" dirty="0">
                <a:solidFill>
                  <a:srgbClr val="0081E2"/>
                </a:solidFill>
                <a:latin typeface="Consolas" panose="020B0609020204030204" pitchFamily="49" charset="0"/>
                <a:hlinkClick r:id="rId4">
                  <a:extLst>
                    <a:ext uri="{A12FA001-AC4F-418D-AE19-62706E023703}">
                      <ahyp:hlinkClr xmlns:ahyp="http://schemas.microsoft.com/office/drawing/2018/hyperlinkcolor" val="tx"/>
                    </a:ext>
                  </a:extLst>
                </a:hlinkClick>
              </a:rPr>
              <a:t>http://www.cplusplus.com/reference/unordered_set/unordered_set/</a:t>
            </a:r>
            <a:r>
              <a:rPr lang="en-US" sz="1600" dirty="0">
                <a:solidFill>
                  <a:srgbClr val="0081E2"/>
                </a:solidFill>
                <a:latin typeface="Consolas" panose="020B0609020204030204" pitchFamily="49" charset="0"/>
              </a:rPr>
              <a:t> </a:t>
            </a:r>
          </a:p>
          <a:p>
            <a:pPr marL="285750" indent="-285750" algn="ctr">
              <a:buFont typeface="Wingdings" panose="05000000000000000000" pitchFamily="2" charset="2"/>
              <a:buChar char="§"/>
            </a:pPr>
            <a:endParaRPr lang="en-US" sz="1600" dirty="0">
              <a:solidFill>
                <a:srgbClr val="0081E2"/>
              </a:solidFill>
              <a:latin typeface="Consolas" panose="020B0609020204030204" pitchFamily="49" charset="0"/>
            </a:endParaRPr>
          </a:p>
        </p:txBody>
      </p:sp>
      <p:sp>
        <p:nvSpPr>
          <p:cNvPr id="4" name="Slide Number Placeholder 3">
            <a:extLst>
              <a:ext uri="{FF2B5EF4-FFF2-40B4-BE49-F238E27FC236}">
                <a16:creationId xmlns:a16="http://schemas.microsoft.com/office/drawing/2014/main" id="{640E01F4-24B3-4204-AD3E-B35E76AA85B9}"/>
              </a:ext>
            </a:extLst>
          </p:cNvPr>
          <p:cNvSpPr>
            <a:spLocks noGrp="1"/>
          </p:cNvSpPr>
          <p:nvPr>
            <p:ph type="sldNum" sz="quarter" idx="12"/>
          </p:nvPr>
        </p:nvSpPr>
        <p:spPr/>
        <p:txBody>
          <a:bodyPr/>
          <a:lstStyle/>
          <a:p>
            <a:fld id="{017C28E0-2F8B-4999-AEA2-B3AA3AE8994F}" type="slidenum">
              <a:rPr lang="en-US" smtClean="0"/>
              <a:t>9</a:t>
            </a:fld>
            <a:endParaRPr lang="en-US"/>
          </a:p>
        </p:txBody>
      </p:sp>
      <p:grpSp>
        <p:nvGrpSpPr>
          <p:cNvPr id="6" name="Group 5">
            <a:extLst>
              <a:ext uri="{FF2B5EF4-FFF2-40B4-BE49-F238E27FC236}">
                <a16:creationId xmlns:a16="http://schemas.microsoft.com/office/drawing/2014/main" id="{9C864D83-51A8-489C-B45F-A82B9DE32F49}"/>
              </a:ext>
            </a:extLst>
          </p:cNvPr>
          <p:cNvGrpSpPr/>
          <p:nvPr/>
        </p:nvGrpSpPr>
        <p:grpSpPr>
          <a:xfrm>
            <a:off x="11337354" y="6025684"/>
            <a:ext cx="841781" cy="748032"/>
            <a:chOff x="11337354" y="6025684"/>
            <a:chExt cx="841781" cy="748032"/>
          </a:xfrm>
        </p:grpSpPr>
        <p:pic>
          <p:nvPicPr>
            <p:cNvPr id="7" name="Picture 2">
              <a:extLst>
                <a:ext uri="{FF2B5EF4-FFF2-40B4-BE49-F238E27FC236}">
                  <a16:creationId xmlns:a16="http://schemas.microsoft.com/office/drawing/2014/main" id="{E66720E1-9C8B-4A8C-8D0D-D7128ED7A2B3}"/>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DC938137-C6C6-4933-966D-41C16975D794}"/>
                </a:ext>
              </a:extLst>
            </p:cNvPr>
            <p:cNvPicPr>
              <a:picLocks noChangeAspect="1"/>
            </p:cNvPicPr>
            <p:nvPr/>
          </p:nvPicPr>
          <p:blipFill rotWithShape="1">
            <a:blip r:embed="rId6"/>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153733281"/>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4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11650</TotalTime>
  <Words>13430</Words>
  <Application>Microsoft Office PowerPoint</Application>
  <PresentationFormat>Widescreen</PresentationFormat>
  <Paragraphs>2357</Paragraphs>
  <Slides>87</Slides>
  <Notes>87</Notes>
  <HiddenSlides>0</HiddenSlides>
  <MMClips>0</MMClips>
  <ScaleCrop>false</ScaleCrop>
  <HeadingPairs>
    <vt:vector size="6" baseType="variant">
      <vt:variant>
        <vt:lpstr>Fonts Used</vt:lpstr>
      </vt:variant>
      <vt:variant>
        <vt:i4>9</vt:i4>
      </vt:variant>
      <vt:variant>
        <vt:lpstr>Theme</vt:lpstr>
      </vt:variant>
      <vt:variant>
        <vt:i4>4</vt:i4>
      </vt:variant>
      <vt:variant>
        <vt:lpstr>Slide Titles</vt:lpstr>
      </vt:variant>
      <vt:variant>
        <vt:i4>87</vt:i4>
      </vt:variant>
    </vt:vector>
  </HeadingPairs>
  <TitlesOfParts>
    <vt:vector size="100" baseType="lpstr">
      <vt:lpstr>-apple-system</vt:lpstr>
      <vt:lpstr>Arial</vt:lpstr>
      <vt:lpstr>Calibri</vt:lpstr>
      <vt:lpstr>Calibri Light</vt:lpstr>
      <vt:lpstr>Consolas</vt:lpstr>
      <vt:lpstr>Courier New</vt:lpstr>
      <vt:lpstr>Gotham Bold</vt:lpstr>
      <vt:lpstr>Tw Cen MT</vt:lpstr>
      <vt:lpstr>Wingdings</vt:lpstr>
      <vt:lpstr>1_Office Theme</vt:lpstr>
      <vt:lpstr>2_Office Theme</vt:lpstr>
      <vt:lpstr>3_Office Theme</vt:lpstr>
      <vt:lpstr>4_Office Theme</vt:lpstr>
      <vt:lpstr>PowerPoint Presentation</vt:lpstr>
      <vt:lpstr>  Categories of Data Structures  </vt:lpstr>
      <vt:lpstr>PowerPoint Presentation</vt:lpstr>
      <vt:lpstr>Sets</vt:lpstr>
      <vt:lpstr>Sets</vt:lpstr>
      <vt:lpstr>Sets</vt:lpstr>
      <vt:lpstr>Sets</vt:lpstr>
      <vt:lpstr>Lists vs Sets</vt:lpstr>
      <vt:lpstr>Sets in C++</vt:lpstr>
      <vt:lpstr>Sets in C++ Example</vt:lpstr>
      <vt:lpstr>PowerPoint Presentation</vt:lpstr>
      <vt:lpstr>Maps</vt:lpstr>
      <vt:lpstr>Maps</vt:lpstr>
      <vt:lpstr>Maps in C++</vt:lpstr>
      <vt:lpstr>Maps in C++ Example</vt:lpstr>
      <vt:lpstr>Questions</vt:lpstr>
      <vt:lpstr>PowerPoint Presentation</vt:lpstr>
      <vt:lpstr>Problems with Tree Based Maps and Sets</vt:lpstr>
      <vt:lpstr>What if we use an Array: Exploiting constant access?</vt:lpstr>
      <vt:lpstr>What if we use an Array: Exploiting constant access?</vt:lpstr>
      <vt:lpstr>What if we use an Array: Exploiting constant access?</vt:lpstr>
      <vt:lpstr>What if we use an Array: Exploiting constant access?</vt:lpstr>
      <vt:lpstr>What if we use an Array: Exploiting constant access?</vt:lpstr>
      <vt:lpstr>What if we use an Array: Exploiting constant access?</vt:lpstr>
      <vt:lpstr>How to deal with Strings?</vt:lpstr>
      <vt:lpstr>How to deal with Strings?</vt:lpstr>
      <vt:lpstr>How to deal with Strings?</vt:lpstr>
      <vt:lpstr>How to deal with Strings?</vt:lpstr>
      <vt:lpstr>How to deal with Strings?</vt:lpstr>
      <vt:lpstr>How to deal with Strings?</vt:lpstr>
      <vt:lpstr>How to deal with Strings – ASCII and Unicode?</vt:lpstr>
      <vt:lpstr>How to deal with Strings – ASCII and Unicode?</vt:lpstr>
      <vt:lpstr>How to deal with Strings – ASCII and Unicode?</vt:lpstr>
      <vt:lpstr>Crux of the Problem</vt:lpstr>
      <vt:lpstr>Crux of the Problem</vt:lpstr>
      <vt:lpstr>Hash Tables</vt:lpstr>
      <vt:lpstr>Hash Function</vt:lpstr>
      <vt:lpstr>Hash Function Examples</vt:lpstr>
      <vt:lpstr>Hash Function Examples</vt:lpstr>
      <vt:lpstr>Hash Function Examples</vt:lpstr>
      <vt:lpstr>Collision Resolution</vt:lpstr>
      <vt:lpstr>Collision Resolution: Terms</vt:lpstr>
      <vt:lpstr>Collision Resolution: Separate Chaining</vt:lpstr>
      <vt:lpstr>Collision Resolution: Open Addressing (Linear Probing)</vt:lpstr>
      <vt:lpstr>Collision Resolution: Open Addressing (Quadratic Probing)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Separate Chaining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Linear Probing</vt:lpstr>
      <vt:lpstr>Hash Table Example: Open addressing with Quadratic Probing</vt:lpstr>
      <vt:lpstr>Hash Table Example: Open addressing with Quadratic Probing</vt:lpstr>
      <vt:lpstr>Hash Table Example: Open addressing with Quadratic Probing</vt:lpstr>
      <vt:lpstr>Hash Table Performance</vt:lpstr>
      <vt:lpstr>Hash Tables and Map vs Set</vt:lpstr>
      <vt:lpstr>Sets and Maps in C++ Example</vt:lpstr>
      <vt:lpstr>Questions</vt:lpstr>
      <vt:lpstr>Mentimeter</vt:lpstr>
      <vt:lpstr>Mentimeter</vt:lpstr>
      <vt:lpstr>10.1.2 Two Sum Problem</vt:lpstr>
      <vt:lpstr>10.1.2 Two Sum Problem</vt:lpstr>
      <vt:lpstr>10.1.2 Two Sum Problem</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amanpreet kapoor</dc:creator>
  <cp:lastModifiedBy>amanpreet kapoor</cp:lastModifiedBy>
  <cp:revision>689</cp:revision>
  <dcterms:created xsi:type="dcterms:W3CDTF">2020-04-14T17:15:24Z</dcterms:created>
  <dcterms:modified xsi:type="dcterms:W3CDTF">2022-06-25T17:21:40Z</dcterms:modified>
</cp:coreProperties>
</file>