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696" r:id="rId3"/>
  </p:sldMasterIdLst>
  <p:notesMasterIdLst>
    <p:notesMasterId r:id="rId65"/>
  </p:notesMasterIdLst>
  <p:sldIdLst>
    <p:sldId id="548" r:id="rId4"/>
    <p:sldId id="550" r:id="rId5"/>
    <p:sldId id="384" r:id="rId6"/>
    <p:sldId id="812" r:id="rId7"/>
    <p:sldId id="733" r:id="rId8"/>
    <p:sldId id="743" r:id="rId9"/>
    <p:sldId id="824" r:id="rId10"/>
    <p:sldId id="813" r:id="rId11"/>
    <p:sldId id="825" r:id="rId12"/>
    <p:sldId id="827" r:id="rId13"/>
    <p:sldId id="829" r:id="rId14"/>
    <p:sldId id="664" r:id="rId15"/>
    <p:sldId id="665" r:id="rId16"/>
    <p:sldId id="830" r:id="rId17"/>
    <p:sldId id="683" r:id="rId18"/>
    <p:sldId id="686" r:id="rId19"/>
    <p:sldId id="687" r:id="rId20"/>
    <p:sldId id="689" r:id="rId21"/>
    <p:sldId id="690" r:id="rId22"/>
    <p:sldId id="620" r:id="rId23"/>
    <p:sldId id="621" r:id="rId24"/>
    <p:sldId id="633" r:id="rId25"/>
    <p:sldId id="634" r:id="rId26"/>
    <p:sldId id="692" r:id="rId27"/>
    <p:sldId id="693" r:id="rId28"/>
    <p:sldId id="703" r:id="rId29"/>
    <p:sldId id="704" r:id="rId30"/>
    <p:sldId id="717" r:id="rId31"/>
    <p:sldId id="656" r:id="rId32"/>
    <p:sldId id="759" r:id="rId33"/>
    <p:sldId id="758" r:id="rId34"/>
    <p:sldId id="720" r:id="rId35"/>
    <p:sldId id="816" r:id="rId36"/>
    <p:sldId id="817" r:id="rId37"/>
    <p:sldId id="819" r:id="rId38"/>
    <p:sldId id="818" r:id="rId39"/>
    <p:sldId id="721" r:id="rId40"/>
    <p:sldId id="722" r:id="rId41"/>
    <p:sldId id="723" r:id="rId42"/>
    <p:sldId id="724" r:id="rId43"/>
    <p:sldId id="725" r:id="rId44"/>
    <p:sldId id="726" r:id="rId45"/>
    <p:sldId id="727" r:id="rId46"/>
    <p:sldId id="728" r:id="rId47"/>
    <p:sldId id="729" r:id="rId48"/>
    <p:sldId id="730" r:id="rId49"/>
    <p:sldId id="731" r:id="rId50"/>
    <p:sldId id="732" r:id="rId51"/>
    <p:sldId id="635" r:id="rId52"/>
    <p:sldId id="637" r:id="rId53"/>
    <p:sldId id="638" r:id="rId54"/>
    <p:sldId id="639" r:id="rId55"/>
    <p:sldId id="640" r:id="rId56"/>
    <p:sldId id="641" r:id="rId57"/>
    <p:sldId id="642" r:id="rId58"/>
    <p:sldId id="643" r:id="rId59"/>
    <p:sldId id="644" r:id="rId60"/>
    <p:sldId id="645" r:id="rId61"/>
    <p:sldId id="646" r:id="rId62"/>
    <p:sldId id="636" r:id="rId63"/>
    <p:sldId id="734" r:id="rId6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1E2"/>
    <a:srgbClr val="F7FA82"/>
    <a:srgbClr val="EB6E19"/>
    <a:srgbClr val="00DA63"/>
    <a:srgbClr val="FF9393"/>
    <a:srgbClr val="E60000"/>
    <a:srgbClr val="00B050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64" autoAdjust="0"/>
    <p:restoredTop sz="96357" autoAdjust="0"/>
  </p:normalViewPr>
  <p:slideViewPr>
    <p:cSldViewPr snapToGrid="0">
      <p:cViewPr varScale="1">
        <p:scale>
          <a:sx n="110" d="100"/>
          <a:sy n="110" d="100"/>
        </p:scale>
        <p:origin x="80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63" Type="http://schemas.openxmlformats.org/officeDocument/2006/relationships/slide" Target="slides/slide60.xml"/><Relationship Id="rId68" Type="http://schemas.openxmlformats.org/officeDocument/2006/relationships/theme" Target="theme/theme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66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61" Type="http://schemas.openxmlformats.org/officeDocument/2006/relationships/slide" Target="slides/slide58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tableStyles" Target="tableStyle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viewProps" Target="viewProp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11/15/2022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96872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96910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67277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25796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679184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816525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006085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90024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2697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56562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168344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8649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4402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4100567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480984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37066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52824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66632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5321911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779357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882027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25371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219909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221815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89467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363016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42872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57780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6691985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30483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35210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3654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629379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1957737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61647782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364188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9574226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11657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412970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1416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0374222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427290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3575061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8754520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14708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86767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855371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504425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667029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331854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95377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219679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868266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FFFF"/>
                </a:solidFill>
                <a:latin typeface="Tw Cen MT" charset="0"/>
                <a:ea typeface="ＭＳ Ｐゴシック" charset="0"/>
                <a:cs typeface="Arial" charset="0"/>
              </a:rPr>
              <a:t>In an undirected graph a cycle must contain at least three distinct vertices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940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In the last lecture we covered BFS and DFS and today we will continue with some applications of these traversals in common problem.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17193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31671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63084" indent="0">
              <a:buNone/>
            </a:pPr>
            <a:r>
              <a:rPr lang="en-US" dirty="0"/>
              <a:t>For any possible way of organizing data, we must think about cost;</a:t>
            </a:r>
          </a:p>
          <a:p>
            <a:pPr marL="163084" indent="0">
              <a:buNone/>
            </a:pPr>
            <a:r>
              <a:rPr lang="en-US" dirty="0"/>
              <a:t> minimize time cost of most frequent operations; </a:t>
            </a:r>
          </a:p>
          <a:p>
            <a:pPr marL="163084" indent="0">
              <a:buNone/>
            </a:pPr>
            <a:r>
              <a:rPr lang="en-US" dirty="0"/>
              <a:t>Lets say we have a social network, we might need to find If a is friends with 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534727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B481B-CA3D-49DA-9810-DAA223BF111B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38EB21-F3C6-4C1B-B991-81D52E23E466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E49434-7199-4A2A-B564-E9ED1ED4C9D3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131261-E3DB-430F-8829-0A17669D3621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5E2723-B0DF-4C68-BFA9-38E0D4BF5CB4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82062-3C90-4973-9C27-42C5A7EA9093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277FA4-DAB0-42A2-B025-A30442254E62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AC384-88DE-4B88-B39E-934C988EF2A2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C77E1-B904-404D-A80D-1BB4EFB29B4B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5694C-9964-49AD-AA44-35D2219E0FC2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381F44-A03C-43D0-B570-6DF30565B725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20C2-C8B3-449F-957D-38664E863223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DCDE1-0BF8-4D70-9AEC-38DF644227EA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F7C1C-88F5-467A-AFE3-ADEF25F02E16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F6875A-8D03-4ECD-9B82-80C64DAF868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1B4C1F-4F87-4955-8E2A-E78118B6D0A4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449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32731-AFC9-4D5B-BCF1-9418462126E8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6902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5C7E7D-6818-4C05-B0A3-FDDA67165618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37287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1E4541-9AD7-4989-A6C9-7F2A861896A0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19545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39EDB-401C-4CAA-9A86-C5349179FB98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95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BB478-1E88-426F-A6B6-76AA28757128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30952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282EAC-1FCE-4594-857C-81A9CA2088C3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386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70286-8BA5-41A0-972E-F67B967A4537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93310A-F8BA-40A7-B587-CBD8CE3295BF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67915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A3EB40-82FD-49CF-A062-8BF16B58AF00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39106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7D9DC-8022-41FB-B8A5-29BBF12BB507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382386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A19778-4F9F-41C0-A553-1669C634F796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11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76A5B-7D26-44CD-A3A1-27CDC7DF3F7A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DD77CB-41F0-46EC-9438-8E584235DADA}" type="datetime1">
              <a:rPr lang="en-US" smtClean="0"/>
              <a:t>11/15/2022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8BE78-4876-4F9C-94CB-1A9029039651}" type="datetime1">
              <a:rPr lang="en-US" smtClean="0"/>
              <a:t>11/15/2022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3957-F2AC-466C-9432-171EADB8C13A}" type="datetime1">
              <a:rPr lang="en-US" smtClean="0"/>
              <a:t>11/15/2022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97EA37-C33F-4A7D-863B-E4A569B6D103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129491-D377-4089-84E9-449D175D2645}" type="datetime1">
              <a:rPr lang="en-US" smtClean="0"/>
              <a:t>11/15/2022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5E9CFA-AE21-41F6-B7D4-AC15FBE927E2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2341B1-7F12-4428-AF7A-3C9312EE56C7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9C11D8-3A88-487F-8D94-CC55286026B0}" type="datetime1">
              <a:rPr lang="en-US" smtClean="0"/>
              <a:t>11/15/2022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430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5857" y="535181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</p:spTree>
    <p:extLst>
      <p:ext uri="{BB962C8B-B14F-4D97-AF65-F5344CB8AC3E}">
        <p14:creationId xmlns:p14="http://schemas.microsoft.com/office/powerpoint/2010/main" val="16613375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Problem with s-t Path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1980069" y="2401739"/>
            <a:ext cx="537413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1: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will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4203BA2-00BE-4D06-A7A6-ACFA8BA9448D}"/>
              </a:ext>
            </a:extLst>
          </p:cNvPr>
          <p:cNvGrpSpPr/>
          <p:nvPr/>
        </p:nvGrpSpPr>
        <p:grpSpPr>
          <a:xfrm>
            <a:off x="7259560" y="2308969"/>
            <a:ext cx="3162507" cy="2178010"/>
            <a:chOff x="1962778" y="2848065"/>
            <a:chExt cx="3162507" cy="217801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8C6524CF-CBE0-465F-B30B-EE2741805E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9D1F094B-6140-4D20-86A6-543F36DB92EA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2342FF8C-F2B6-4763-8C7A-91A2952F0A97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28F74198-943A-4E5E-A14E-AC02BAAE7DD5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6094B56C-9E9B-41BE-8679-70C3BFAA5DA8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7785283A-6085-42D3-8448-5234C02159CF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85CCE7D-8E2A-4E73-AF17-7F2968199925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0B56E1E3-3415-48D1-8E7E-F4D9F06C895A}"/>
                  </a:ext>
                </a:extLst>
              </p:cNvPr>
              <p:cNvCxnSpPr>
                <a:cxnSpLocks/>
                <a:stCxn id="40" idx="7"/>
                <a:endCxn id="39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59412168-E8F5-4F26-BB69-B9494C8089F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697F5830-608D-48C7-B7CF-4C950703C020}"/>
                  </a:ext>
                </a:extLst>
              </p:cNvPr>
              <p:cNvCxnSpPr>
                <a:cxnSpLocks/>
                <a:endCxn id="44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Arrow Connector 48">
                <a:extLst>
                  <a:ext uri="{FF2B5EF4-FFF2-40B4-BE49-F238E27FC236}">
                    <a16:creationId xmlns:a16="http://schemas.microsoft.com/office/drawing/2014/main" id="{28087313-0137-4CAA-B20E-DC3F56892131}"/>
                  </a:ext>
                </a:extLst>
              </p:cNvPr>
              <p:cNvCxnSpPr>
                <a:cxnSpLocks/>
                <a:endCxn id="41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6F4773D5-75E1-4539-AC74-1EDD855D6524}"/>
                  </a:ext>
                </a:extLst>
              </p:cNvPr>
              <p:cNvCxnSpPr>
                <a:cxnSpLocks/>
                <a:endCxn id="45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D66421D-499B-4374-A95E-9CD8522E7907}"/>
                  </a:ext>
                </a:extLst>
              </p:cNvPr>
              <p:cNvCxnSpPr>
                <a:cxnSpLocks/>
                <a:endCxn id="42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85986211-AFEA-4385-8967-63C05566C548}"/>
                  </a:ext>
                </a:extLst>
              </p:cNvPr>
              <p:cNvCxnSpPr>
                <a:cxnSpLocks/>
                <a:endCxn id="44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C62AE4DF-110A-4186-9D11-8BBE097DC2ED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AD5876BB-690F-43B0-8EB8-EF3FDB85F230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7345E93B-46AB-4890-9A17-03275C21DF9D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D27D2DD3-B49D-4E47-B666-D838D6C56D7E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F1AE70C4-5E40-4294-82D5-BD6A82CAEEE4}"/>
                </a:ext>
              </a:extLst>
            </p:cNvPr>
            <p:cNvSpPr/>
            <p:nvPr/>
          </p:nvSpPr>
          <p:spPr>
            <a:xfrm>
              <a:off x="2422677" y="456488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356D52CD-5B06-4C9F-9D73-1D651B49B8C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7B0FC030-682B-4748-A254-93BA4953A39A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21EF3DB2-1780-4E0D-9154-EDD5BB27269E}"/>
              </a:ext>
            </a:extLst>
          </p:cNvPr>
          <p:cNvGrpSpPr/>
          <p:nvPr/>
        </p:nvGrpSpPr>
        <p:grpSpPr>
          <a:xfrm>
            <a:off x="1217278" y="4256215"/>
            <a:ext cx="3162507" cy="2178010"/>
            <a:chOff x="1962778" y="2848065"/>
            <a:chExt cx="3162507" cy="217801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0301F737-4714-4D0A-8C38-125279EECC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628212D6-4AC8-4FEE-A319-1A31C227FDF5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0FE0C156-E58C-469B-9EDD-458E144F07D1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4EAA444F-5C7F-41A1-8425-0CB34A29BD30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67C48E91-1100-4ABA-BA3B-35B4C08856AD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2247F890-71BB-4A81-9A80-69D426E0C53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214B35C3-0273-4C91-B86C-7458E5E51066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7BC364CA-D362-4FCA-84AB-604C0AC7CC20}"/>
                  </a:ext>
                </a:extLst>
              </p:cNvPr>
              <p:cNvCxnSpPr>
                <a:cxnSpLocks/>
                <a:stCxn id="63" idx="7"/>
                <a:endCxn id="6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Arrow Connector 68">
                <a:extLst>
                  <a:ext uri="{FF2B5EF4-FFF2-40B4-BE49-F238E27FC236}">
                    <a16:creationId xmlns:a16="http://schemas.microsoft.com/office/drawing/2014/main" id="{11A75A97-CC65-47D7-B9D6-F5DC22AFBC2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Arrow Connector 69">
                <a:extLst>
                  <a:ext uri="{FF2B5EF4-FFF2-40B4-BE49-F238E27FC236}">
                    <a16:creationId xmlns:a16="http://schemas.microsoft.com/office/drawing/2014/main" id="{2892E0FD-28CF-4C8E-95B9-4E9E2775656E}"/>
                  </a:ext>
                </a:extLst>
              </p:cNvPr>
              <p:cNvCxnSpPr>
                <a:cxnSpLocks/>
                <a:endCxn id="6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7AE9AEFD-EFB8-4FB2-B9B6-928C108B4DCE}"/>
                  </a:ext>
                </a:extLst>
              </p:cNvPr>
              <p:cNvCxnSpPr>
                <a:cxnSpLocks/>
                <a:endCxn id="6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Straight Arrow Connector 71">
                <a:extLst>
                  <a:ext uri="{FF2B5EF4-FFF2-40B4-BE49-F238E27FC236}">
                    <a16:creationId xmlns:a16="http://schemas.microsoft.com/office/drawing/2014/main" id="{7504F683-4AD0-402F-8BC6-3FD9EDE2CB01}"/>
                  </a:ext>
                </a:extLst>
              </p:cNvPr>
              <p:cNvCxnSpPr>
                <a:cxnSpLocks/>
                <a:endCxn id="6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0C0AB48D-62EE-48A5-8059-471B4BF53585}"/>
                  </a:ext>
                </a:extLst>
              </p:cNvPr>
              <p:cNvCxnSpPr>
                <a:cxnSpLocks/>
                <a:endCxn id="6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Arrow Connector 73">
                <a:extLst>
                  <a:ext uri="{FF2B5EF4-FFF2-40B4-BE49-F238E27FC236}">
                    <a16:creationId xmlns:a16="http://schemas.microsoft.com/office/drawing/2014/main" id="{02A8C1EB-7221-4A7F-982F-216F18200485}"/>
                  </a:ext>
                </a:extLst>
              </p:cNvPr>
              <p:cNvCxnSpPr>
                <a:cxnSpLocks/>
                <a:endCxn id="6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9E1996DA-8E2A-4583-A665-EE7FDABB34B6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4BEEBE4-1C0E-4827-907B-D50350DC7C99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A141CC0-6A1D-4408-9C33-4CF264C91852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D336E5C5-3C2E-4028-B84E-BF219D6C213D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DC64BBE0-36DB-4EA5-9AC3-80584E75E564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FA19CC4C-9973-4C4D-956D-5FFC6C8A1915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4789DD8-B1A6-4303-B811-62D7D83D483E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75" name="Rectangle 74">
            <a:extLst>
              <a:ext uri="{FF2B5EF4-FFF2-40B4-BE49-F238E27FC236}">
                <a16:creationId xmlns:a16="http://schemas.microsoft.com/office/drawing/2014/main" id="{09C2FB19-2EEE-4631-A31E-81968D41B290}"/>
              </a:ext>
            </a:extLst>
          </p:cNvPr>
          <p:cNvSpPr/>
          <p:nvPr/>
        </p:nvSpPr>
        <p:spPr>
          <a:xfrm>
            <a:off x="4499330" y="5105261"/>
            <a:ext cx="537413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 2: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Path for A to C will be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a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 traversal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which might have a total cost of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250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against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45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for the path directly from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A-B-D-C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76CC7E-E630-49D2-9B57-D098466DAE86}"/>
              </a:ext>
            </a:extLst>
          </p:cNvPr>
          <p:cNvSpPr/>
          <p:nvPr/>
        </p:nvSpPr>
        <p:spPr>
          <a:xfrm>
            <a:off x="1331785" y="1698854"/>
            <a:ext cx="6096000" cy="769441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if the edges are weighted?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algorithms do not consider the weights.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A3F536-C094-4386-B960-636E8000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746A89F-E26E-4CAF-950F-43068771E6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7" name="Picture 76">
              <a:extLst>
                <a:ext uri="{FF2B5EF4-FFF2-40B4-BE49-F238E27FC236}">
                  <a16:creationId xmlns:a16="http://schemas.microsoft.com/office/drawing/2014/main" id="{29C4AE25-1AE1-4A42-840D-59DEA6827E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8" name="Picture 77" descr="Logo COP3530">
              <a:extLst>
                <a:ext uri="{FF2B5EF4-FFF2-40B4-BE49-F238E27FC236}">
                  <a16:creationId xmlns:a16="http://schemas.microsoft.com/office/drawing/2014/main" id="{E68A279F-B95C-42C4-B4E7-BEE6F52D12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2592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3200" dirty="0">
                <a:solidFill>
                  <a:prstClr val="white"/>
                </a:solidFill>
                <a:latin typeface="Gotham Bold" pitchFamily="50" charset="0"/>
              </a:rPr>
              <a:t>Shortest Weighted s-t Path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10004681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What is the shortest weighted path between vertices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825004" y="2706827"/>
            <a:ext cx="5173164" cy="37240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Dijkstra’s Algorithm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Directed Graphs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Bellman Ford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Single Source: Path to all vertices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Negative Weights allowed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 negative weight cycles allowed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Floyd-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Warshall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pair shortest paths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A* Search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F1023C-EED7-4BF5-A6E8-49CAF1692EDA}"/>
              </a:ext>
            </a:extLst>
          </p:cNvPr>
          <p:cNvGrpSpPr/>
          <p:nvPr/>
        </p:nvGrpSpPr>
        <p:grpSpPr>
          <a:xfrm>
            <a:off x="1448390" y="3131331"/>
            <a:ext cx="3162507" cy="2178010"/>
            <a:chOff x="1962778" y="2848065"/>
            <a:chExt cx="3162507" cy="217801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4478A3E2-D3EC-4882-B0D2-1A13CCF47C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>
              <a:off x="1962778" y="2874222"/>
              <a:ext cx="3162507" cy="2151853"/>
              <a:chOff x="5833534" y="912535"/>
              <a:chExt cx="3162507" cy="2151853"/>
            </a:xfrm>
          </p:grpSpPr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8BF5F44E-2557-46A2-8277-BA582C7A85BF}"/>
                  </a:ext>
                </a:extLst>
              </p:cNvPr>
              <p:cNvSpPr/>
              <p:nvPr/>
            </p:nvSpPr>
            <p:spPr>
              <a:xfrm>
                <a:off x="6536268" y="1312313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B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ED5C065D-D573-456F-A439-F2843E935B1E}"/>
                  </a:ext>
                </a:extLst>
              </p:cNvPr>
              <p:cNvSpPr/>
              <p:nvPr/>
            </p:nvSpPr>
            <p:spPr>
              <a:xfrm>
                <a:off x="5833534" y="212936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BB68E0F7-D045-4E93-8E25-2E53C270CB2C}"/>
                  </a:ext>
                </a:extLst>
              </p:cNvPr>
              <p:cNvSpPr/>
              <p:nvPr/>
            </p:nvSpPr>
            <p:spPr>
              <a:xfrm>
                <a:off x="7958667" y="225001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E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7C5F1214-5496-4907-A166-8DAE9529FA0F}"/>
                  </a:ext>
                </a:extLst>
              </p:cNvPr>
              <p:cNvSpPr/>
              <p:nvPr/>
            </p:nvSpPr>
            <p:spPr>
              <a:xfrm>
                <a:off x="8538841" y="1360046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717291ED-2603-44AB-B782-4720ABA2B4F9}"/>
                  </a:ext>
                </a:extLst>
              </p:cNvPr>
              <p:cNvSpPr/>
              <p:nvPr/>
            </p:nvSpPr>
            <p:spPr>
              <a:xfrm>
                <a:off x="6807200" y="2607188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C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280DC374-8A10-426D-A163-7B41B41AC982}"/>
                  </a:ext>
                </a:extLst>
              </p:cNvPr>
              <p:cNvSpPr/>
              <p:nvPr/>
            </p:nvSpPr>
            <p:spPr>
              <a:xfrm>
                <a:off x="7703887" y="912535"/>
                <a:ext cx="457200" cy="457200"/>
              </a:xfrm>
              <a:prstGeom prst="ellipse">
                <a:avLst/>
              </a:prstGeom>
              <a:noFill/>
              <a:ln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D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2AF18E1F-DD6F-4947-989F-DD17FF5100F7}"/>
                  </a:ext>
                </a:extLst>
              </p:cNvPr>
              <p:cNvCxnSpPr>
                <a:cxnSpLocks/>
                <a:stCxn id="33" idx="7"/>
                <a:endCxn id="32" idx="3"/>
              </p:cNvCxnSpPr>
              <p:nvPr/>
            </p:nvCxnSpPr>
            <p:spPr>
              <a:xfrm flipV="1">
                <a:off x="6223779" y="1702558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6F189192-F0C4-4DCB-85AB-D665EFF7D4E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291203" y="1769513"/>
                <a:ext cx="379444" cy="493763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C8D0EB8F-72FA-4B89-ABEE-1570E3DD3082}"/>
                  </a:ext>
                </a:extLst>
              </p:cNvPr>
              <p:cNvCxnSpPr>
                <a:cxnSpLocks/>
                <a:endCxn id="36" idx="0"/>
              </p:cNvCxnSpPr>
              <p:nvPr/>
            </p:nvCxnSpPr>
            <p:spPr>
              <a:xfrm flipH="1">
                <a:off x="7035800" y="1360046"/>
                <a:ext cx="803322" cy="124714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BF696248-7075-419E-B4EF-7CF0200F5ADE}"/>
                  </a:ext>
                </a:extLst>
              </p:cNvPr>
              <p:cNvCxnSpPr>
                <a:cxnSpLocks/>
                <a:endCxn id="34" idx="2"/>
              </p:cNvCxnSpPr>
              <p:nvPr/>
            </p:nvCxnSpPr>
            <p:spPr>
              <a:xfrm flipV="1">
                <a:off x="7274425" y="2478616"/>
                <a:ext cx="684242" cy="365146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D50AD9B3-0504-4BEF-B9E7-20C0D89589F5}"/>
                  </a:ext>
                </a:extLst>
              </p:cNvPr>
              <p:cNvCxnSpPr>
                <a:cxnSpLocks/>
                <a:endCxn id="37" idx="1"/>
              </p:cNvCxnSpPr>
              <p:nvPr/>
            </p:nvCxnSpPr>
            <p:spPr>
              <a:xfrm flipV="1">
                <a:off x="6977767" y="979490"/>
                <a:ext cx="793075" cy="432092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383E20C3-2213-44C9-BA59-AFBB954B9177}"/>
                  </a:ext>
                </a:extLst>
              </p:cNvPr>
              <p:cNvCxnSpPr>
                <a:cxnSpLocks/>
                <a:endCxn id="35" idx="1"/>
              </p:cNvCxnSpPr>
              <p:nvPr/>
            </p:nvCxnSpPr>
            <p:spPr>
              <a:xfrm>
                <a:off x="8142303" y="1208081"/>
                <a:ext cx="463493" cy="218920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5650365F-32C1-466F-B2A9-0453AEA3E19B}"/>
                  </a:ext>
                </a:extLst>
              </p:cNvPr>
              <p:cNvCxnSpPr>
                <a:cxnSpLocks/>
                <a:endCxn id="36" idx="1"/>
              </p:cNvCxnSpPr>
              <p:nvPr/>
            </p:nvCxnSpPr>
            <p:spPr>
              <a:xfrm>
                <a:off x="6255996" y="2478616"/>
                <a:ext cx="618159" cy="195527"/>
              </a:xfrm>
              <a:prstGeom prst="straightConnector1">
                <a:avLst/>
              </a:prstGeom>
              <a:ln>
                <a:solidFill>
                  <a:srgbClr val="EB6E19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B38F7429-03E0-4D63-B731-C6C144BF98DF}"/>
                </a:ext>
              </a:extLst>
            </p:cNvPr>
            <p:cNvSpPr/>
            <p:nvPr/>
          </p:nvSpPr>
          <p:spPr>
            <a:xfrm>
              <a:off x="2172609" y="3701082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F7464B0-5413-4CF3-BBC7-25535DCF70E2}"/>
                </a:ext>
              </a:extLst>
            </p:cNvPr>
            <p:cNvSpPr/>
            <p:nvPr/>
          </p:nvSpPr>
          <p:spPr>
            <a:xfrm>
              <a:off x="3232938" y="284806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17C961AD-D714-4957-AD1A-0F866C29A3CF}"/>
                </a:ext>
              </a:extLst>
            </p:cNvPr>
            <p:cNvSpPr/>
            <p:nvPr/>
          </p:nvSpPr>
          <p:spPr>
            <a:xfrm>
              <a:off x="4403790" y="2930936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471073E3-E2BA-4F72-B709-91EEF2A50337}"/>
                </a:ext>
              </a:extLst>
            </p:cNvPr>
            <p:cNvSpPr/>
            <p:nvPr/>
          </p:nvSpPr>
          <p:spPr>
            <a:xfrm>
              <a:off x="3184548" y="3731078"/>
              <a:ext cx="418942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BA68093-1A8B-4F03-9915-583F36D1C999}"/>
                </a:ext>
              </a:extLst>
            </p:cNvPr>
            <p:cNvSpPr/>
            <p:nvPr/>
          </p:nvSpPr>
          <p:spPr>
            <a:xfrm>
              <a:off x="2336683" y="4634798"/>
              <a:ext cx="498359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250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1C4CE79B-A752-438F-BE87-5BF9DC2ED713}"/>
                </a:ext>
              </a:extLst>
            </p:cNvPr>
            <p:cNvSpPr/>
            <p:nvPr/>
          </p:nvSpPr>
          <p:spPr>
            <a:xfrm>
              <a:off x="3507444" y="4358831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6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1DFB23E-16EE-4288-8619-41C3162BEDDB}"/>
                </a:ext>
              </a:extLst>
            </p:cNvPr>
            <p:cNvSpPr/>
            <p:nvPr/>
          </p:nvSpPr>
          <p:spPr>
            <a:xfrm>
              <a:off x="4321491" y="3754755"/>
              <a:ext cx="379444" cy="27699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14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F193843-0F1B-439F-B2C3-721497140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60C0F4B-531A-4939-B971-B802822C5B5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CAF9A0F7-87E2-4662-8299-CDFDA46E62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5AA3376-76A4-4488-B525-7CBAB7E093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8087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152857" cy="4758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Specify a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vertex,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arrays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sets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the vertices for which we have computed the shortest distance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 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be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empty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Set V-S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the vertices we still need to process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Initialize V-S by placing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vertices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into it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contain shortest distance from s to v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d[v]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’s will be set to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infinity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except for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source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which will be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p[v]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will predecessor of v in the path from s to v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Initially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all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p[v]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’s will be set to -1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04343A3-B3F0-481F-AEF3-03CCB7573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1532AB92-2E62-4114-8F77-F7F1C8CDC3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EA69EA-1607-4C6B-A31E-026C40223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B2BC1215-05A5-4388-B40D-51D3F48EC1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5782E91C-12AB-4B8A-ADB8-F9DD36D49C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5BF32B0-4EC1-4F38-BD60-9D72321C193D}"/>
              </a:ext>
            </a:extLst>
          </p:cNvPr>
          <p:cNvCxnSpPr>
            <a:stCxn id="21" idx="3"/>
            <a:endCxn id="22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501B2FE-E6B9-4B09-9013-DC64A994C2F7}"/>
              </a:ext>
            </a:extLst>
          </p:cNvPr>
          <p:cNvCxnSpPr>
            <a:stCxn id="22" idx="4"/>
            <a:endCxn id="24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55C2040-1AC5-43FE-969C-4FF30C49388B}"/>
              </a:ext>
            </a:extLst>
          </p:cNvPr>
          <p:cNvCxnSpPr>
            <a:stCxn id="24" idx="7"/>
            <a:endCxn id="23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B2127A-9D93-4E07-92D2-59D3CD7D7506}"/>
              </a:ext>
            </a:extLst>
          </p:cNvPr>
          <p:cNvCxnSpPr>
            <a:cxnSpLocks/>
            <a:stCxn id="21" idx="4"/>
            <a:endCxn id="25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E76D455-DDBA-498A-85C7-D387225698B2}"/>
              </a:ext>
            </a:extLst>
          </p:cNvPr>
          <p:cNvCxnSpPr>
            <a:stCxn id="25" idx="2"/>
            <a:endCxn id="24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E6A2498E-3177-4DED-B141-F24533025BD9}"/>
              </a:ext>
            </a:extLst>
          </p:cNvPr>
          <p:cNvCxnSpPr>
            <a:stCxn id="25" idx="7"/>
            <a:endCxn id="23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F214FDD-9556-4A7D-98B7-39D31F55B530}"/>
              </a:ext>
            </a:extLst>
          </p:cNvPr>
          <p:cNvCxnSpPr>
            <a:stCxn id="21" idx="5"/>
            <a:endCxn id="23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48">
            <a:extLst>
              <a:ext uri="{FF2B5EF4-FFF2-40B4-BE49-F238E27FC236}">
                <a16:creationId xmlns:a16="http://schemas.microsoft.com/office/drawing/2014/main" id="{EB3C986C-4DFD-4DEE-9888-DD623BC8F8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4" name="TextBox 49">
            <a:extLst>
              <a:ext uri="{FF2B5EF4-FFF2-40B4-BE49-F238E27FC236}">
                <a16:creationId xmlns:a16="http://schemas.microsoft.com/office/drawing/2014/main" id="{16B98A38-DC38-4FEA-8C41-FDDB76E174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35" name="TextBox 50">
            <a:extLst>
              <a:ext uri="{FF2B5EF4-FFF2-40B4-BE49-F238E27FC236}">
                <a16:creationId xmlns:a16="http://schemas.microsoft.com/office/drawing/2014/main" id="{C3CD057A-84C9-4E43-9606-C8EB7CBCCA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36" name="TextBox 51">
            <a:extLst>
              <a:ext uri="{FF2B5EF4-FFF2-40B4-BE49-F238E27FC236}">
                <a16:creationId xmlns:a16="http://schemas.microsoft.com/office/drawing/2014/main" id="{E122CCB0-FB54-48CE-AD9D-5875A81E58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37" name="TextBox 52">
            <a:extLst>
              <a:ext uri="{FF2B5EF4-FFF2-40B4-BE49-F238E27FC236}">
                <a16:creationId xmlns:a16="http://schemas.microsoft.com/office/drawing/2014/main" id="{F4633DE4-9983-4597-A5AE-6730C31BF6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38" name="TextBox 53">
            <a:extLst>
              <a:ext uri="{FF2B5EF4-FFF2-40B4-BE49-F238E27FC236}">
                <a16:creationId xmlns:a16="http://schemas.microsoft.com/office/drawing/2014/main" id="{DE4A1E58-56C8-4E20-8F7B-F19786E9A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39" name="TextBox 54">
            <a:extLst>
              <a:ext uri="{FF2B5EF4-FFF2-40B4-BE49-F238E27FC236}">
                <a16:creationId xmlns:a16="http://schemas.microsoft.com/office/drawing/2014/main" id="{C3ED7787-B77A-4619-815E-66D68EA07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40" name="TextBox 58">
            <a:extLst>
              <a:ext uri="{FF2B5EF4-FFF2-40B4-BE49-F238E27FC236}">
                <a16:creationId xmlns:a16="http://schemas.microsoft.com/office/drawing/2014/main" id="{F7EDDDE4-837E-43AE-8BA0-997EA3E67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033576B-586E-4FBC-AF88-ADA2C5DE7DAD}"/>
              </a:ext>
            </a:extLst>
          </p:cNvPr>
          <p:cNvCxnSpPr>
            <a:stCxn id="25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9">
            <a:extLst>
              <a:ext uri="{FF2B5EF4-FFF2-40B4-BE49-F238E27FC236}">
                <a16:creationId xmlns:a16="http://schemas.microsoft.com/office/drawing/2014/main" id="{65655BDB-5AFE-4B1A-916F-E74FE8637A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013ADD7B-3B57-496A-B88F-1ADDE693FA35}"/>
              </a:ext>
            </a:extLst>
          </p:cNvPr>
          <p:cNvCxnSpPr>
            <a:stCxn id="22" idx="5"/>
            <a:endCxn id="25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TextBox 50">
            <a:extLst>
              <a:ext uri="{FF2B5EF4-FFF2-40B4-BE49-F238E27FC236}">
                <a16:creationId xmlns:a16="http://schemas.microsoft.com/office/drawing/2014/main" id="{34617AED-ED2F-489E-BD8D-F74A1606AC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FF1915-2213-4203-A506-93E1943E9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27ED298A-4356-480A-99C8-3904B92FEAD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778589F2-B16C-404B-9C1E-F52C144E38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794948B1-DC8E-4E25-B7EA-3A3637F254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545538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B76B-C2FC-425F-9D23-88AEF2FF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AB9700-9535-4B50-99BD-F9D7C6E132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AC9B9F-1C8D-47FA-AE9B-82D4341D2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73983906-B896-4D5B-9A2A-342B17565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88283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070183" cy="1192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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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chemeClr val="bg2">
                <a:lumMod val="90000"/>
              </a:schemeClr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0B76B-C2FC-425F-9D23-88AEF2FF5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EAB9700-9535-4B50-99BD-F9D7C6E1327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2AC9B9F-1C8D-47FA-AE9B-82D4341D22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73983906-B896-4D5B-9A2A-342B17565D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0746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316539" y="1550011"/>
            <a:ext cx="6829457" cy="16542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Example: 4 is now done and V-S is empty. Stop.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AAF3C4-F96B-4C8C-848F-ADB41DCFB8CA}"/>
              </a:ext>
            </a:extLst>
          </p:cNvPr>
          <p:cNvSpPr txBox="1"/>
          <p:nvPr/>
        </p:nvSpPr>
        <p:spPr>
          <a:xfrm>
            <a:off x="1497204" y="2394418"/>
            <a:ext cx="4598796" cy="115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Computed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S = {0, 1, 2, 3, 4}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9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Needs processing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V-S = {}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7C02C69-C53A-412E-85F5-0127819E7BD8}"/>
              </a:ext>
            </a:extLst>
          </p:cNvPr>
          <p:cNvGraphicFramePr>
            <a:graphicFrameLocks noGrp="1"/>
          </p:cNvGraphicFramePr>
          <p:nvPr/>
        </p:nvGraphicFramePr>
        <p:xfrm>
          <a:off x="1768056" y="3666776"/>
          <a:ext cx="3439935" cy="222504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146645">
                  <a:extLst>
                    <a:ext uri="{9D8B030D-6E8A-4147-A177-3AD203B41FA5}">
                      <a16:colId xmlns:a16="http://schemas.microsoft.com/office/drawing/2014/main" val="3226907316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3249487910"/>
                    </a:ext>
                  </a:extLst>
                </a:gridCol>
                <a:gridCol w="1146645">
                  <a:extLst>
                    <a:ext uri="{9D8B030D-6E8A-4147-A177-3AD203B41FA5}">
                      <a16:colId xmlns:a16="http://schemas.microsoft.com/office/drawing/2014/main" val="140864166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v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d[v]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solidFill>
                            <a:schemeClr val="accent2"/>
                          </a:solidFill>
                          <a:latin typeface="Consolas" panose="020B0609020204030204" pitchFamily="49" charset="0"/>
                        </a:rPr>
                        <a:t>p[v]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391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631780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  <a:sym typeface="Symbol" panose="05050102010706020507" pitchFamily="18" charset="2"/>
                        </a:rPr>
                        <a:t>10</a:t>
                      </a:r>
                      <a:endParaRPr lang="en-US" sz="1600" dirty="0">
                        <a:solidFill>
                          <a:srgbClr val="0081E2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090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50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62795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30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974068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DA63"/>
                          </a:solidFill>
                          <a:latin typeface="Consolas" panose="020B0609020204030204" pitchFamily="49" charset="0"/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81E2"/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  <a:sym typeface="Symbol" panose="05050102010706020507" pitchFamily="18" charset="2"/>
                        </a:rPr>
                        <a:t>60</a:t>
                      </a:r>
                      <a:endParaRPr kumimoji="0" lang="en-US" sz="16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81E2"/>
                        </a:solidFill>
                        <a:effectLst/>
                        <a:uLnTx/>
                        <a:uFillTx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rgbClr val="0081E2"/>
                          </a:solidFill>
                          <a:latin typeface="Consolas" panose="020B0609020204030204" pitchFamily="49" charset="0"/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77277136"/>
                  </a:ext>
                </a:extLst>
              </a:tr>
            </a:tbl>
          </a:graphicData>
        </a:graphic>
      </p:graphicFrame>
      <p:sp>
        <p:nvSpPr>
          <p:cNvPr id="44" name="Oval 43">
            <a:extLst>
              <a:ext uri="{FF2B5EF4-FFF2-40B4-BE49-F238E27FC236}">
                <a16:creationId xmlns:a16="http://schemas.microsoft.com/office/drawing/2014/main" id="{42E063EC-EABD-4C32-8516-0E179D1AA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495326" y="2279301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2747B282-E45E-4244-9146-6C2169380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18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AB5F37ED-98E0-48AE-8994-3C486B8AEC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868514" y="3209576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B31B495-867D-4669-94FB-5FECF98954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03139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6B1AF94-0415-4E35-8236-FB29B79F8F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404964" y="5119339"/>
            <a:ext cx="457200" cy="457200"/>
          </a:xfrm>
          <a:prstGeom prst="ellipse">
            <a:avLst/>
          </a:prstGeom>
          <a:noFill/>
          <a:ln w="28575">
            <a:solidFill>
              <a:srgbClr val="00DA63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1674044-F82F-4B36-A6D5-093B2A49D7DB}"/>
              </a:ext>
            </a:extLst>
          </p:cNvPr>
          <p:cNvCxnSpPr>
            <a:stCxn id="44" idx="3"/>
            <a:endCxn id="45" idx="7"/>
          </p:cNvCxnSpPr>
          <p:nvPr/>
        </p:nvCxnSpPr>
        <p:spPr>
          <a:xfrm flipH="1">
            <a:off x="8452339" y="2669826"/>
            <a:ext cx="1111250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2086CB-C62B-4A41-939E-6141D74CE8BC}"/>
              </a:ext>
            </a:extLst>
          </p:cNvPr>
          <p:cNvCxnSpPr>
            <a:stCxn id="45" idx="4"/>
            <a:endCxn id="47" idx="0"/>
          </p:cNvCxnSpPr>
          <p:nvPr/>
        </p:nvCxnSpPr>
        <p:spPr>
          <a:xfrm>
            <a:off x="8290414" y="3666776"/>
            <a:ext cx="441325" cy="145256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CF9D6CFD-E057-46AC-8D13-F5A542EB7D87}"/>
              </a:ext>
            </a:extLst>
          </p:cNvPr>
          <p:cNvCxnSpPr>
            <a:stCxn id="47" idx="7"/>
            <a:endCxn id="46" idx="3"/>
          </p:cNvCxnSpPr>
          <p:nvPr/>
        </p:nvCxnSpPr>
        <p:spPr>
          <a:xfrm flipV="1">
            <a:off x="8892076" y="3600101"/>
            <a:ext cx="2043113" cy="1585913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27E3955F-CED7-49EF-AB52-1D9C44F87002}"/>
              </a:ext>
            </a:extLst>
          </p:cNvPr>
          <p:cNvCxnSpPr>
            <a:cxnSpLocks/>
            <a:stCxn id="44" idx="4"/>
            <a:endCxn id="48" idx="0"/>
          </p:cNvCxnSpPr>
          <p:nvPr/>
        </p:nvCxnSpPr>
        <p:spPr>
          <a:xfrm>
            <a:off x="9723926" y="2736501"/>
            <a:ext cx="909638" cy="23828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913DAE1-4B4C-4E09-A5A4-C242206BC345}"/>
              </a:ext>
            </a:extLst>
          </p:cNvPr>
          <p:cNvCxnSpPr>
            <a:stCxn id="48" idx="2"/>
            <a:endCxn id="47" idx="6"/>
          </p:cNvCxnSpPr>
          <p:nvPr/>
        </p:nvCxnSpPr>
        <p:spPr>
          <a:xfrm flipH="1">
            <a:off x="8960339" y="5347939"/>
            <a:ext cx="1444625" cy="0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AFFF473-09B4-48E0-AB79-F06171D3193B}"/>
              </a:ext>
            </a:extLst>
          </p:cNvPr>
          <p:cNvCxnSpPr>
            <a:stCxn id="48" idx="7"/>
            <a:endCxn id="46" idx="4"/>
          </p:cNvCxnSpPr>
          <p:nvPr/>
        </p:nvCxnSpPr>
        <p:spPr>
          <a:xfrm flipV="1">
            <a:off x="10793901" y="3666776"/>
            <a:ext cx="303213" cy="151923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AD68667-4816-47D9-8749-22F6D3B5B623}"/>
              </a:ext>
            </a:extLst>
          </p:cNvPr>
          <p:cNvCxnSpPr>
            <a:stCxn id="44" idx="5"/>
            <a:endCxn id="46" idx="1"/>
          </p:cNvCxnSpPr>
          <p:nvPr/>
        </p:nvCxnSpPr>
        <p:spPr>
          <a:xfrm>
            <a:off x="9885851" y="2669826"/>
            <a:ext cx="1049338" cy="606425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48">
            <a:extLst>
              <a:ext uri="{FF2B5EF4-FFF2-40B4-BE49-F238E27FC236}">
                <a16:creationId xmlns:a16="http://schemas.microsoft.com/office/drawing/2014/main" id="{16B2FC7A-B520-491F-83DC-8F3612DB02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251" y="2736501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7" name="TextBox 49">
            <a:extLst>
              <a:ext uri="{FF2B5EF4-FFF2-40B4-BE49-F238E27FC236}">
                <a16:creationId xmlns:a16="http://schemas.microsoft.com/office/drawing/2014/main" id="{E1913FFE-A2AC-4056-9AB3-E43D64858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82112" y="4322403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sp>
        <p:nvSpPr>
          <p:cNvPr id="58" name="TextBox 50">
            <a:extLst>
              <a:ext uri="{FF2B5EF4-FFF2-40B4-BE49-F238E27FC236}">
                <a16:creationId xmlns:a16="http://schemas.microsoft.com/office/drawing/2014/main" id="{259FE362-E8C2-489A-9AFE-CFDB7320A2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98326" y="42398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59" name="TextBox 51">
            <a:extLst>
              <a:ext uri="{FF2B5EF4-FFF2-40B4-BE49-F238E27FC236}">
                <a16:creationId xmlns:a16="http://schemas.microsoft.com/office/drawing/2014/main" id="{D8C3C05B-1EE1-4B06-AB92-3DA9F8AE5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11201" y="534793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20</a:t>
            </a:r>
          </a:p>
        </p:txBody>
      </p:sp>
      <p:sp>
        <p:nvSpPr>
          <p:cNvPr id="60" name="TextBox 52">
            <a:extLst>
              <a:ext uri="{FF2B5EF4-FFF2-40B4-BE49-F238E27FC236}">
                <a16:creationId xmlns:a16="http://schemas.microsoft.com/office/drawing/2014/main" id="{E6B544B3-9B7C-4D16-AF14-ECA42A4CFF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44714" y="439226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60</a:t>
            </a:r>
          </a:p>
        </p:txBody>
      </p:sp>
      <p:sp>
        <p:nvSpPr>
          <p:cNvPr id="62" name="TextBox 53">
            <a:extLst>
              <a:ext uri="{FF2B5EF4-FFF2-40B4-BE49-F238E27FC236}">
                <a16:creationId xmlns:a16="http://schemas.microsoft.com/office/drawing/2014/main" id="{5C25ADCB-11DF-4129-902B-AB98719C58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70491" y="3378832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30</a:t>
            </a:r>
          </a:p>
        </p:txBody>
      </p:sp>
      <p:sp>
        <p:nvSpPr>
          <p:cNvPr id="63" name="TextBox 54">
            <a:extLst>
              <a:ext uri="{FF2B5EF4-FFF2-40B4-BE49-F238E27FC236}">
                <a16:creationId xmlns:a16="http://schemas.microsoft.com/office/drawing/2014/main" id="{EB43AF54-4571-4100-89C9-4EB77C0671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354164" y="2665064"/>
            <a:ext cx="521297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100</a:t>
            </a:r>
          </a:p>
        </p:txBody>
      </p:sp>
      <p:sp>
        <p:nvSpPr>
          <p:cNvPr id="64" name="TextBox 58">
            <a:extLst>
              <a:ext uri="{FF2B5EF4-FFF2-40B4-BE49-F238E27FC236}">
                <a16:creationId xmlns:a16="http://schemas.microsoft.com/office/drawing/2014/main" id="{D49D0526-72A9-4FA6-B333-F501F4C83A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73794" y="1845854"/>
            <a:ext cx="32573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S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4CB6130E-F0B7-49E5-B38A-C31DF490672B}"/>
              </a:ext>
            </a:extLst>
          </p:cNvPr>
          <p:cNvCxnSpPr>
            <a:stCxn id="48" idx="1"/>
          </p:cNvCxnSpPr>
          <p:nvPr/>
        </p:nvCxnSpPr>
        <p:spPr>
          <a:xfrm flipH="1" flipV="1">
            <a:off x="8519015" y="3438177"/>
            <a:ext cx="1952904" cy="1748117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49">
            <a:extLst>
              <a:ext uri="{FF2B5EF4-FFF2-40B4-BE49-F238E27FC236}">
                <a16:creationId xmlns:a16="http://schemas.microsoft.com/office/drawing/2014/main" id="{A3DBF0EA-090F-4C52-B94A-6A650B7F97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89101" y="3620929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10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7B2C47A-5038-451C-BFC0-35A1B6FDE52F}"/>
              </a:ext>
            </a:extLst>
          </p:cNvPr>
          <p:cNvCxnSpPr>
            <a:stCxn id="45" idx="5"/>
            <a:endCxn id="48" idx="2"/>
          </p:cNvCxnSpPr>
          <p:nvPr/>
        </p:nvCxnSpPr>
        <p:spPr>
          <a:xfrm>
            <a:off x="8452059" y="3599821"/>
            <a:ext cx="1952905" cy="1748118"/>
          </a:xfrm>
          <a:prstGeom prst="straightConnector1">
            <a:avLst/>
          </a:prstGeom>
          <a:ln w="19050">
            <a:solidFill>
              <a:schemeClr val="bg2">
                <a:lumMod val="9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50">
            <a:extLst>
              <a:ext uri="{FF2B5EF4-FFF2-40B4-BE49-F238E27FC236}">
                <a16:creationId xmlns:a16="http://schemas.microsoft.com/office/drawing/2014/main" id="{005EEA25-2EAB-4B68-B0A6-086DA6695E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67749" y="4054504"/>
            <a:ext cx="409086" cy="3385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ＭＳ Ｐゴシック" charset="0"/>
              </a:rPr>
              <a:t>50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4316269-5D4C-4E7C-A9E1-E4AB93C21BC9}"/>
              </a:ext>
            </a:extLst>
          </p:cNvPr>
          <p:cNvSpPr/>
          <p:nvPr/>
        </p:nvSpPr>
        <p:spPr>
          <a:xfrm>
            <a:off x="7541218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10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91D24A4-6F79-40EA-9E5A-9B5CEAEF9E06}"/>
              </a:ext>
            </a:extLst>
          </p:cNvPr>
          <p:cNvSpPr/>
          <p:nvPr/>
        </p:nvSpPr>
        <p:spPr>
          <a:xfrm>
            <a:off x="8054819" y="5334130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50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B38DA95-4521-4B14-9F8A-B47EDC84E629}"/>
              </a:ext>
            </a:extLst>
          </p:cNvPr>
          <p:cNvSpPr/>
          <p:nvPr/>
        </p:nvSpPr>
        <p:spPr>
          <a:xfrm>
            <a:off x="11371527" y="3234691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60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615F7BA-B505-4BE7-86CC-1A65938B9CF8}"/>
              </a:ext>
            </a:extLst>
          </p:cNvPr>
          <p:cNvSpPr/>
          <p:nvPr/>
        </p:nvSpPr>
        <p:spPr>
          <a:xfrm>
            <a:off x="10911881" y="5245309"/>
            <a:ext cx="4379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30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458DC3D-BDFA-412C-B84B-728E6276278E}"/>
              </a:ext>
            </a:extLst>
          </p:cNvPr>
          <p:cNvSpPr/>
          <p:nvPr/>
        </p:nvSpPr>
        <p:spPr>
          <a:xfrm>
            <a:off x="9956014" y="2312246"/>
            <a:ext cx="29687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2D1DCA7-C347-4675-BFC4-AF1F00CA32AF}"/>
              </a:ext>
            </a:extLst>
          </p:cNvPr>
          <p:cNvSpPr txBox="1"/>
          <p:nvPr/>
        </p:nvSpPr>
        <p:spPr>
          <a:xfrm>
            <a:off x="3547200" y="6068908"/>
            <a:ext cx="4598796" cy="4213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Path from 0 to 4: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3 2 4 (Cost: 60)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6C8B14-9EE9-4175-9C15-61E9E3823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AC3074E-5893-4696-8526-58E20F3E853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FC16AEAA-ABBA-4784-AE3D-B75C2A13E98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4424E202-FB4E-4C84-ACDD-339D77F3A5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121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Shortest Path Algorithm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91920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(source, 0)  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For other vertices v,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PQ.add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infinity)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While PQ is not empty: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 =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PQ.removeSmallest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Relax all edges from p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Relaxing an edge u → v with weight w:</a:t>
            </a:r>
          </a:p>
          <a:p>
            <a:pPr marL="10160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d[u] + w &lt; d[v]: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d[v] = d[u] + w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p[v] = u</a:t>
            </a:r>
          </a:p>
          <a:p>
            <a:pPr marL="558800" marR="0" lvl="1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ts val="2000"/>
              <a:buFont typeface="Arial" panose="020B0604020202020204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PQ.changePriority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(v, d[v])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B1D0B-D1D7-419E-81E4-734564164878}"/>
              </a:ext>
            </a:extLst>
          </p:cNvPr>
          <p:cNvSpPr/>
          <p:nvPr/>
        </p:nvSpPr>
        <p:spPr>
          <a:xfrm>
            <a:off x="8252432" y="246056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7FA8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BB675DF-C390-4876-944E-D7890DDAB050}"/>
              </a:ext>
            </a:extLst>
          </p:cNvPr>
          <p:cNvSpPr/>
          <p:nvPr/>
        </p:nvSpPr>
        <p:spPr>
          <a:xfrm>
            <a:off x="8252432" y="3202923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9CBF835-C031-43DC-9BF6-6228F2DED986}"/>
              </a:ext>
            </a:extLst>
          </p:cNvPr>
          <p:cNvSpPr/>
          <p:nvPr/>
        </p:nvSpPr>
        <p:spPr>
          <a:xfrm>
            <a:off x="8252432" y="5385090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O(E*log V)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67AAD9-45A5-4C49-9DC4-41C465EB16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6B04652-6E7F-4A40-8C50-9FF231ADAA36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EE6580-A2AD-454B-85DC-557698862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BEE51F08-E104-4341-ABAE-C45B9D7C082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1004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Dijkstra’s Properties</a:t>
            </a:r>
          </a:p>
        </p:txBody>
      </p:sp>
      <p:sp>
        <p:nvSpPr>
          <p:cNvPr id="5" name="Google Shape;1089;p41">
            <a:extLst>
              <a:ext uri="{FF2B5EF4-FFF2-40B4-BE49-F238E27FC236}">
                <a16:creationId xmlns:a16="http://schemas.microsoft.com/office/drawing/2014/main" id="{B35EAF0D-22A4-4A3D-B529-2BDE076CB682}"/>
              </a:ext>
            </a:extLst>
          </p:cNvPr>
          <p:cNvSpPr txBox="1">
            <a:spLocks/>
          </p:cNvSpPr>
          <p:nvPr/>
        </p:nvSpPr>
        <p:spPr>
          <a:xfrm>
            <a:off x="1227737" y="1880297"/>
            <a:ext cx="9011533" cy="43434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Greedy Algorithm: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 vertices in order of best-known distance from source. On visit, relax every edge from the visited vertex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guaranteed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return 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correct result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all edges are non-negative. 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Dijkstra’s is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guaranteed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be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so long as there are no negative edges.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Overall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runtime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O(V*log(V) + V*log(V) + E*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logV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). 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Assuming E &gt; V, this is just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log V)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a connected graph.</a:t>
            </a: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236C365-391A-4A55-AF61-00E459E6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1F0E0B1-7B75-4F2E-B184-E781150799D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D2E9D0-A61C-4EF3-A6FE-070D0E2695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F5BE6C3E-D68E-4D2A-9CA4-0DBB3E7446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525737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</a:t>
            </a:r>
          </a:p>
        </p:txBody>
      </p:sp>
    </p:spTree>
    <p:extLst>
      <p:ext uri="{BB962C8B-B14F-4D97-AF65-F5344CB8AC3E}">
        <p14:creationId xmlns:p14="http://schemas.microsoft.com/office/powerpoint/2010/main" val="2650065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Spanning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703262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spanning tree is a subset of the edges of a graph such that there is only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one edge between each vertex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and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of the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vertices are connected. The tree is connected and acyclic.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cost of a spanning tree is the sum of the weights of the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Minimum spanning tree is the spanning tree with the smallest cost.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Spanning tree with N vertices will have N-1 edges.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Used in networks, laying wires for electricity/telephones, routing for internet connections, etc.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24146" y="1573439"/>
            <a:ext cx="2782054" cy="2942071"/>
            <a:chOff x="5158154" y="1676399"/>
            <a:chExt cx="2079942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pic>
        <p:nvPicPr>
          <p:cNvPr id="5" name="Graphic 4" descr="Treasure Map">
            <a:extLst>
              <a:ext uri="{FF2B5EF4-FFF2-40B4-BE49-F238E27FC236}">
                <a16:creationId xmlns:a16="http://schemas.microsoft.com/office/drawing/2014/main" id="{1EA8FAA2-00AB-40C5-A01F-8A8663BCFF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336629" y="4786283"/>
            <a:ext cx="1706592" cy="170659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70141A2-B7B9-4629-A91F-41D1A8D1A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62F44B0-A2F7-4E75-8F42-B35BDC5FC9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E396815-5D3D-4DEA-9F8A-AACA197508C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6F0672C6-D93B-42C3-974C-8E9589D072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0968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4DB381-7B52-41B2-8E52-1BD72E165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3BB328B-DE67-4EFB-B9FF-FF5E7F529ED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DE5A0CFB-34CC-4C45-9A27-18469B0CE4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40567A58-7742-4D0C-8A58-154E960D86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70595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209436" y="1936245"/>
            <a:ext cx="703262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Prims algorithm analyzes all the connections between vertices and finds the set with minimum total weight that makes the graph connected.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vertices are divided into two sets: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S, the set of vertices in the spanning tree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And V-S, the remaining vertices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Next, we choose the edge with the smallest weight that connects a vertex in S to a vertex in V-S and add it to the minimum spanning tree.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724146" y="1573439"/>
            <a:ext cx="2782054" cy="2942071"/>
            <a:chOff x="5158154" y="1676399"/>
            <a:chExt cx="2079942" cy="222132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D5DBF1-5C9E-4C42-9538-686C0E604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9F4E7EA-C068-45C2-9F7E-4A521BBF51A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C8B9BA0F-76CA-4CE6-9F55-3CC04820DAB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0B24E730-1D1E-4546-926B-3856AD187C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534859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9" name="TextBox 15">
              <a:extLst>
                <a:ext uri="{FF2B5EF4-FFF2-40B4-BE49-F238E27FC236}">
                  <a16:creationId xmlns:a16="http://schemas.microsoft.com/office/drawing/2014/main" id="{39463FC2-BCDA-4119-BEC3-7401FD6FF9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60" name="TextBox 16">
              <a:extLst>
                <a:ext uri="{FF2B5EF4-FFF2-40B4-BE49-F238E27FC236}">
                  <a16:creationId xmlns:a16="http://schemas.microsoft.com/office/drawing/2014/main" id="{DC4305DE-7E17-4A91-941A-666A84D9BB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5" name="TextBox 21">
              <a:extLst>
                <a:ext uri="{FF2B5EF4-FFF2-40B4-BE49-F238E27FC236}">
                  <a16:creationId xmlns:a16="http://schemas.microsoft.com/office/drawing/2014/main" id="{E8C7657F-3DBC-443B-B703-A8259D62D4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71E4D09A-BAEB-456A-BEA1-C806B8BD3985}"/>
                </a:ext>
              </a:extLst>
            </p:cNvPr>
            <p:cNvCxnSpPr>
              <a:stCxn id="55" idx="7"/>
              <a:endCxn id="54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34C755BA-B3EA-45C8-953F-2CA171372950}"/>
                </a:ext>
              </a:extLst>
            </p:cNvPr>
            <p:cNvCxnSpPr>
              <a:stCxn id="54" idx="5"/>
              <a:endCxn id="5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D9FA39A-5EE1-4C09-ADAD-9AAA88AC9FD1}"/>
                </a:ext>
              </a:extLst>
            </p:cNvPr>
            <p:cNvCxnSpPr>
              <a:stCxn id="66" idx="1"/>
              <a:endCxn id="5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64DE5DBB-8D6D-462C-A843-FE62E0FBE6E8}"/>
                </a:ext>
              </a:extLst>
            </p:cNvPr>
            <p:cNvCxnSpPr>
              <a:stCxn id="66" idx="7"/>
              <a:endCxn id="5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E379F39F-D4E5-48D2-93A8-2213118A16AB}"/>
                </a:ext>
              </a:extLst>
            </p:cNvPr>
            <p:cNvCxnSpPr>
              <a:stCxn id="66" idx="3"/>
              <a:endCxn id="5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84">
              <a:extLst>
                <a:ext uri="{FF2B5EF4-FFF2-40B4-BE49-F238E27FC236}">
                  <a16:creationId xmlns:a16="http://schemas.microsoft.com/office/drawing/2014/main" id="{BB4AA466-E80C-493E-9199-103BB4207A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79" name="TextBox 86">
              <a:extLst>
                <a:ext uri="{FF2B5EF4-FFF2-40B4-BE49-F238E27FC236}">
                  <a16:creationId xmlns:a16="http://schemas.microsoft.com/office/drawing/2014/main" id="{8FCD17B3-3215-4981-8755-C6726FD01E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9DC7025-1F62-48BC-A714-925CB369C4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FAC4A8EC-A6FF-44AB-B3AB-1140CC220FF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867103FB-6B4E-4B0A-BF46-5DC453219C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4A190E2D-5B8F-4D73-BF08-55BCDCFA0F6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33464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F860A6D-1852-4239-B2D2-7BDA674DE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35077" y="2306838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V-S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3" name="Group 87">
            <a:extLst>
              <a:ext uri="{FF2B5EF4-FFF2-40B4-BE49-F238E27FC236}">
                <a16:creationId xmlns:a16="http://schemas.microsoft.com/office/drawing/2014/main" id="{96D6CD5F-7A86-4158-8C00-FD8DCA4C9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580740" y="1690687"/>
            <a:ext cx="2522689" cy="2695504"/>
            <a:chOff x="5158154" y="1676399"/>
            <a:chExt cx="2079942" cy="221916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21B519C9-0F4D-4D5D-B842-E89C807D26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F3462B6-B1AF-4351-A226-C829F8556F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9579E39F-46A1-418A-B315-55CD775E13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BAC2DF8-3330-4A1D-AAB8-C7893D21B5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86871CB0-83D8-4F09-9025-39F44C5FAF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61" name="TextBox 17">
              <a:extLst>
                <a:ext uri="{FF2B5EF4-FFF2-40B4-BE49-F238E27FC236}">
                  <a16:creationId xmlns:a16="http://schemas.microsoft.com/office/drawing/2014/main" id="{44350C4A-AF99-43AD-B3EB-6FA86B4DD3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2" name="TextBox 18">
              <a:extLst>
                <a:ext uri="{FF2B5EF4-FFF2-40B4-BE49-F238E27FC236}">
                  <a16:creationId xmlns:a16="http://schemas.microsoft.com/office/drawing/2014/main" id="{6F0299F5-40B9-492C-89E2-D217FB11AE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  <p:sp>
          <p:nvSpPr>
            <p:cNvPr id="63" name="TextBox 19">
              <a:extLst>
                <a:ext uri="{FF2B5EF4-FFF2-40B4-BE49-F238E27FC236}">
                  <a16:creationId xmlns:a16="http://schemas.microsoft.com/office/drawing/2014/main" id="{DD6DFE74-1AC2-49AF-AB4F-854F140BC2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4" name="TextBox 20">
              <a:extLst>
                <a:ext uri="{FF2B5EF4-FFF2-40B4-BE49-F238E27FC236}">
                  <a16:creationId xmlns:a16="http://schemas.microsoft.com/office/drawing/2014/main" id="{6F28D579-9989-45ED-AA03-F9F4566381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753943BC-7CFE-4CE2-AB95-CB205E54AE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19050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EC64ADDC-084A-4BAC-BAE8-E4B4B5ED60A0}"/>
                </a:ext>
              </a:extLst>
            </p:cNvPr>
            <p:cNvCxnSpPr>
              <a:stCxn id="57" idx="0"/>
              <a:endCxn id="5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5689DD3-64BB-4191-9B4B-FD8B37800C3A}"/>
                </a:ext>
              </a:extLst>
            </p:cNvPr>
            <p:cNvCxnSpPr>
              <a:stCxn id="58" idx="0"/>
              <a:endCxn id="5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6CDAF91B-30D8-45F5-A897-EEFF81779DC0}"/>
                </a:ext>
              </a:extLst>
            </p:cNvPr>
            <p:cNvCxnSpPr>
              <a:stCxn id="58" idx="2"/>
              <a:endCxn id="5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59E62205-3305-4160-9EF6-97DF0ABC3E2F}"/>
                </a:ext>
              </a:extLst>
            </p:cNvPr>
            <p:cNvCxnSpPr>
              <a:stCxn id="66" idx="0"/>
              <a:endCxn id="54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120AF173-94CA-4EEE-AA00-E49626CC347F}"/>
                </a:ext>
              </a:extLst>
            </p:cNvPr>
            <p:cNvCxnSpPr>
              <a:stCxn id="66" idx="5"/>
              <a:endCxn id="5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85">
              <a:extLst>
                <a:ext uri="{FF2B5EF4-FFF2-40B4-BE49-F238E27FC236}">
                  <a16:creationId xmlns:a16="http://schemas.microsoft.com/office/drawing/2014/main" id="{BAE2B1E6-C578-48C2-BEA5-42E4F0C5CD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34199" cy="2533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</p:grpSp>
      <p:sp>
        <p:nvSpPr>
          <p:cNvPr id="32" name="Rectangle 31">
            <a:extLst>
              <a:ext uri="{FF2B5EF4-FFF2-40B4-BE49-F238E27FC236}">
                <a16:creationId xmlns:a16="http://schemas.microsoft.com/office/drawing/2014/main" id="{60D16159-FC36-4774-B1BE-E6B8CD066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291831" y="2323292"/>
            <a:ext cx="1936380" cy="1092607"/>
          </a:xfrm>
          <a:prstGeom prst="rect">
            <a:avLst/>
          </a:prstGeom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0 1 2 3 4 5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CCFCDA-083E-4A2A-A046-B811C5950990}"/>
              </a:ext>
            </a:extLst>
          </p:cNvPr>
          <p:cNvSpPr/>
          <p:nvPr/>
        </p:nvSpPr>
        <p:spPr>
          <a:xfrm>
            <a:off x="1436914" y="477436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Sum of MST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6AA69B-FA74-449E-859C-02CEC5972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6105CBC-1606-48AA-AA6C-BC514A37A1A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74D49E04-309F-4786-8C97-0DAE360FF1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ED4F8EE0-302E-4909-BA14-5C66A973D0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098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Prim’s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A14CA3-0EBA-47B4-8DCF-425A021E76C1}"/>
              </a:ext>
            </a:extLst>
          </p:cNvPr>
          <p:cNvSpPr/>
          <p:nvPr/>
        </p:nvSpPr>
        <p:spPr>
          <a:xfrm>
            <a:off x="1306286" y="1887141"/>
            <a:ext cx="814251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 undirected, connected, weighted graph 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Output: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T, a minimum spanning tree for 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 := ∅.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Pick any vertex in G and add it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 j = 1 to n-1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C be the set of edges with one endpoint inside T and one endpoint outside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Let e be a minimum weight edge in 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Add e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Add the endpoint of e not already in T to 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End-for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O(EV) or O(E log V) – using priority queues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9C4717-D8B0-4CE1-B8D6-1A630479E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CE3F937-090C-4026-A91F-C6F9767634D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E39B8248-A80A-4AFD-9EAD-83B071D61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F9A425A-7141-4FCF-814D-B64B20EB91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12582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344245" y="2521189"/>
            <a:ext cx="112688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– Kruskal’s</a:t>
            </a:r>
          </a:p>
        </p:txBody>
      </p:sp>
    </p:spTree>
    <p:extLst>
      <p:ext uri="{BB962C8B-B14F-4D97-AF65-F5344CB8AC3E}">
        <p14:creationId xmlns:p14="http://schemas.microsoft.com/office/powerpoint/2010/main" val="20736375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9356E3-5050-4053-A470-A3F1A0280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6D4F4FC0-EA2D-4F95-892E-037AB280296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F2918A0D-587F-4E40-B3B3-64F36198F4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08D71238-71F1-4E20-8D7F-E198CD3E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074671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Add edges in order as long as they don’t create a cycle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C25D53-6A37-49F1-AB2E-42D1A0688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777CD36-AF94-41AF-9C8D-02491F04815E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7890438E-9326-48F3-9821-09ED1563EA1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994D5FCE-FE16-47AC-AA3C-8CE4FC09EAE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251012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1077516" y="5215256"/>
            <a:ext cx="7764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Spanning Tree Sum =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18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F8387B-9B9C-4BC9-A77A-0A01D6135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A4E5701-2461-456A-82EC-73F8A61BC4A8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A755C7DB-AF64-48D0-9C6B-C5F31A254B0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F388369-8EF8-4F13-9FD0-F4B812DC457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104947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 using DFS. Find back edges.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chemeClr val="accent2"/>
                </a:solidFill>
                <a:latin typeface="Consolas" panose="020B0609020204030204" pitchFamily="49" charset="0"/>
              </a:rPr>
              <a:t>Back Edge: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An edge that connects an ancestor during DFS traversal.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B2E67-FAD2-4054-9836-238BABA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26584-4C63-4455-8548-3AF0744665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E916C-E8CB-499D-B85D-6EB3BD9D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BF1A8AA1-EB37-4DD4-A111-C5679E990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735959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48862" y="1892472"/>
            <a:ext cx="1430866" cy="1752075"/>
            <a:chOff x="5833534" y="1312313"/>
            <a:chExt cx="1430866" cy="1752075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stCxn id="9" idx="5"/>
              <a:endCxn id="13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373AB1D-41F8-4D3D-8352-B4E2B8B4F209}"/>
              </a:ext>
            </a:extLst>
          </p:cNvPr>
          <p:cNvGrpSpPr/>
          <p:nvPr/>
        </p:nvGrpSpPr>
        <p:grpSpPr>
          <a:xfrm>
            <a:off x="462222" y="4674336"/>
            <a:ext cx="2571751" cy="2183664"/>
            <a:chOff x="355449" y="4185562"/>
            <a:chExt cx="2571751" cy="2183664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F11D846-18C4-446B-9541-5A684207DFAD}"/>
                </a:ext>
              </a:extLst>
            </p:cNvPr>
            <p:cNvSpPr txBox="1"/>
            <p:nvPr/>
          </p:nvSpPr>
          <p:spPr>
            <a:xfrm>
              <a:off x="355449" y="4185562"/>
              <a:ext cx="1496147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D3144B9-C22F-4718-81F9-DE783BD90CA5}"/>
                </a:ext>
              </a:extLst>
            </p:cNvPr>
            <p:cNvSpPr txBox="1"/>
            <p:nvPr/>
          </p:nvSpPr>
          <p:spPr>
            <a:xfrm>
              <a:off x="2242957" y="4185562"/>
              <a:ext cx="684243" cy="1754326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17ED4BB-F7AA-4E97-AD5B-3BD3F5C82D40}"/>
                </a:ext>
              </a:extLst>
            </p:cNvPr>
            <p:cNvSpPr txBox="1"/>
            <p:nvPr/>
          </p:nvSpPr>
          <p:spPr>
            <a:xfrm>
              <a:off x="511671" y="5999894"/>
              <a:ext cx="23190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visited       s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EF6BA166-82C9-4117-A4E4-58610B71F0C5}"/>
              </a:ext>
            </a:extLst>
          </p:cNvPr>
          <p:cNvSpPr txBox="1"/>
          <p:nvPr/>
        </p:nvSpPr>
        <p:spPr>
          <a:xfrm>
            <a:off x="423296" y="3940384"/>
            <a:ext cx="3877621" cy="369332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48E2628-FB48-4C40-A365-35DB87F7C5CE}"/>
              </a:ext>
            </a:extLst>
          </p:cNvPr>
          <p:cNvSpPr txBox="1"/>
          <p:nvPr/>
        </p:nvSpPr>
        <p:spPr>
          <a:xfrm>
            <a:off x="3202906" y="4396256"/>
            <a:ext cx="12842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parent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47CEF9-1497-40BA-A37D-C3933C8F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9D891E-51AA-48CD-81F2-7CEF964DDDF9}"/>
              </a:ext>
            </a:extLst>
          </p:cNvPr>
          <p:cNvSpPr txBox="1"/>
          <p:nvPr/>
        </p:nvSpPr>
        <p:spPr>
          <a:xfrm>
            <a:off x="4814609" y="1492694"/>
            <a:ext cx="6096000" cy="5016758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dirty="0">
                <a:solidFill>
                  <a:srgbClr val="D4D4D4"/>
                </a:solidFill>
                <a:latin typeface="Consolas" panose="020B0609020204030204" pitchFamily="49" charset="0"/>
              </a:rPr>
              <a:t>                   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20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}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spcAft>
                <a:spcPts val="100"/>
              </a:spcAft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7DE90927-51D7-42B7-AEA0-6A0BFCE58510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52EDAA73-2E62-4733-ABE3-F79BCAC2442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605E335-65EC-4663-B5BA-D179E73CA9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736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294828" y="1587824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4.1.1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Graph Implementations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Edge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Adjacency Matrix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Adjacency List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Graph Traversals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640080" marR="0" lvl="2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48640" marR="0" lvl="1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501D5C-865F-4336-A0A1-C6DDFE5E7722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F523855-47F7-4FDF-B78B-B40EBCE970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DCBB6E78-6940-46DD-BDBF-FDFBD933FE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8741DB6-BAF7-4FEC-9D89-771EE1932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7.3.1 Detect whether there is a Cycle in an Undirected Graph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0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E0BE9B-C163-43D1-8CAF-080CBB018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2238D1E-ADEB-4A88-AA40-A47B442E42B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44A29279-673F-45FA-8B0A-F3FBABADCB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B1CAD865-EF39-4021-B372-E077A1D5FAE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58BAAB44-CB59-435A-9776-0D68BF0628EE}"/>
              </a:ext>
            </a:extLst>
          </p:cNvPr>
          <p:cNvSpPr txBox="1"/>
          <p:nvPr/>
        </p:nvSpPr>
        <p:spPr>
          <a:xfrm>
            <a:off x="5137298" y="1474681"/>
            <a:ext cx="5383279" cy="510139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>
            <a:spAutoFit/>
          </a:bodyPr>
          <a:lstStyle/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anyCycle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set&lt;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visited;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vector&lt;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105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-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stack&lt;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&gt; s;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i=</a:t>
            </a:r>
            <a:r>
              <a:rPr lang="en-US" sz="105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i&lt;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numVertices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i++)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(i)==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(i);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while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(!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empty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u =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pop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v: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graph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adjList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[u])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{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((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(v)==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()))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{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visited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</a:t>
            </a:r>
            <a:r>
              <a:rPr lang="en-US" sz="1050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05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push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(v);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[v] = u;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}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05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parent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[u] != v)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    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05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05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228600" indent="-457200">
              <a:buClr>
                <a:schemeClr val="tx1">
                  <a:lumMod val="65000"/>
                  <a:lumOff val="35000"/>
                </a:schemeClr>
              </a:buClr>
              <a:buFont typeface="+mj-lt"/>
              <a:buAutoNum type="arabicPeriod"/>
            </a:pPr>
            <a:r>
              <a:rPr lang="en-US" sz="105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9DDF485-A372-404B-98A9-8ACE3A4187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49538" y="4943975"/>
            <a:ext cx="1430866" cy="1752075"/>
            <a:chOff x="5833534" y="1312313"/>
            <a:chExt cx="1430866" cy="1752075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74C2995E-9494-4D45-8ACC-48A5949F1B13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dirty="0">
                  <a:solidFill>
                    <a:srgbClr val="0081E2"/>
                  </a:solidFill>
                  <a:latin typeface="Consolas" panose="020B0609020204030204" pitchFamily="49" charset="0"/>
                </a:rPr>
                <a:t>6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55CE62DA-DB6A-4F44-BBE6-4CD7C2985B94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14E7E46-2159-430A-98F2-A4D4073C3F02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6EBBD44-EB15-443F-BB41-AB8FB1254414}"/>
                </a:ext>
              </a:extLst>
            </p:cNvPr>
            <p:cNvCxnSpPr>
              <a:cxnSpLocks/>
              <a:stCxn id="29" idx="7"/>
              <a:endCxn id="28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A2219AC-8822-4DA7-91B4-FA797DF8E64B}"/>
                </a:ext>
              </a:extLst>
            </p:cNvPr>
            <p:cNvCxnSpPr>
              <a:cxnSpLocks/>
              <a:stCxn id="28" idx="5"/>
              <a:endCxn id="32" idx="0"/>
            </p:cNvCxnSpPr>
            <p:nvPr/>
          </p:nvCxnSpPr>
          <p:spPr>
            <a:xfrm>
              <a:off x="6926513" y="1702558"/>
              <a:ext cx="109287" cy="904630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94DC6EA7-E381-4160-B730-68A3CC26702F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059201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1: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 using DFS.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Works correctly but is computationally more expensive.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(V+E))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14B2E67-FAD2-4054-9836-238BABAD6A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8826584-4C63-4455-8548-3AF0744665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2C9E916C-E8CB-499D-B85D-6EB3BD9D41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1" descr="Logo COP3530">
              <a:extLst>
                <a:ext uri="{FF2B5EF4-FFF2-40B4-BE49-F238E27FC236}">
                  <a16:creationId xmlns:a16="http://schemas.microsoft.com/office/drawing/2014/main" id="{BF1A8AA1-EB37-4DD4-A111-C5679E99032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658884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41686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How can we detect a cycle when adding an edge?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Method 2b: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sng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Weighted Union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group of sets. There is no item in common in any of the sets.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represent connected components.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cycle is created by adding an edge for which both vertices are in the same connected component.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Complexity: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O(E log V)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7FE5948-9963-45AD-8B0A-8D6B443B8B4F}"/>
              </a:ext>
            </a:extLst>
          </p:cNvPr>
          <p:cNvSpPr/>
          <p:nvPr/>
        </p:nvSpPr>
        <p:spPr>
          <a:xfrm>
            <a:off x="7956245" y="4515233"/>
            <a:ext cx="3717704" cy="923330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Disconnected Components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Two connected components: {0,2} and {3,5}</a:t>
            </a: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>
                      <a:lumMod val="50000"/>
                      <a:lumOff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0B7D58-8BC6-47D7-ABAA-234738081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DA7730A-F9AB-4EEF-AB13-47E01EFA717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DD25B416-EA43-4D63-9F88-30420C0EAF3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DE5C2B9E-52C5-4D7E-89B3-D9F22B8729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2919551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Union/Find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Optimally represented as an array where each index stores the parent of the “index” vertex. An entire set is represented as a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13B4D5C-410E-40B9-AD73-F205F0DB1FD7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A32789EB-23E7-4E1C-9FB0-BD141F9511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5F8F02F0-7EA5-4D47-8CBF-BC1B63A5B8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65D6A4-A278-4EAB-9B16-AB94E597C9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57367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 – Union/Find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Optimally represented as an array where each index stores the parent of the “index” vertex. An entire set is represented as a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DB0C503-1E01-4AE4-89C3-6E0A4DB9BC5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D8A87820-38C7-4C20-8DFE-702BAD2F6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D3670D4E-4CA1-4DBC-A5FC-03F2E8B63E9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E3B7AE-FDA8-42D0-B967-0CB915C19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15610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3" y="1357786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3CB584-153A-48B2-875D-0F76301DFBC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08F310A-FDBC-4B9F-A2C2-9B01012F0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F75614E-FC6A-4E39-BEB8-CE15D4F87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BB6CAD-FA3B-4F88-92B3-7B548CB4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78889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Disjoint Sets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6282555" cy="4062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Operations: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merge the set that contains i and the set that contains j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pi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(i)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(j)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arr [pi]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pj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identify the set that contains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if(arr[i]) == -1)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i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return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(arr[i])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1" name="Group 87">
            <a:extLst>
              <a:ext uri="{FF2B5EF4-FFF2-40B4-BE49-F238E27FC236}">
                <a16:creationId xmlns:a16="http://schemas.microsoft.com/office/drawing/2014/main" id="{3703142C-E459-4A73-9514-84669C2D12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9247998" y="219271"/>
            <a:ext cx="2782053" cy="2942834"/>
            <a:chOff x="5158154" y="1676399"/>
            <a:chExt cx="2079941" cy="2221323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3C6FD9FE-9E82-42F1-BE5A-07A7A28E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8AAB3963-3E74-49FE-91D5-F2BB5309E23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940114B-37FF-4D1C-8E92-3562B9BAF4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5" y="2294004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D1F86D13-0C2F-45AC-A3C9-F56F4808A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2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22B4E5B4-D799-40E0-AC8D-D845E5708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57" name="TextBox 15">
              <a:extLst>
                <a:ext uri="{FF2B5EF4-FFF2-40B4-BE49-F238E27FC236}">
                  <a16:creationId xmlns:a16="http://schemas.microsoft.com/office/drawing/2014/main" id="{21DD385C-7C52-4A1B-8260-F626B711CC5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58" name="TextBox 16">
              <a:extLst>
                <a:ext uri="{FF2B5EF4-FFF2-40B4-BE49-F238E27FC236}">
                  <a16:creationId xmlns:a16="http://schemas.microsoft.com/office/drawing/2014/main" id="{BC702448-3043-463B-9521-C0A02BF468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59" name="TextBox 17">
              <a:extLst>
                <a:ext uri="{FF2B5EF4-FFF2-40B4-BE49-F238E27FC236}">
                  <a16:creationId xmlns:a16="http://schemas.microsoft.com/office/drawing/2014/main" id="{5FA9E3BF-E488-4422-BA3A-6A5476B13F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60" name="TextBox 18">
              <a:extLst>
                <a:ext uri="{FF2B5EF4-FFF2-40B4-BE49-F238E27FC236}">
                  <a16:creationId xmlns:a16="http://schemas.microsoft.com/office/drawing/2014/main" id="{E03F26B2-CD79-4BAC-916B-92EEE78FE3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61" name="TextBox 19">
              <a:extLst>
                <a:ext uri="{FF2B5EF4-FFF2-40B4-BE49-F238E27FC236}">
                  <a16:creationId xmlns:a16="http://schemas.microsoft.com/office/drawing/2014/main" id="{4457EFB4-A561-4E34-B5ED-547AD5C2E2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62" name="TextBox 20">
              <a:extLst>
                <a:ext uri="{FF2B5EF4-FFF2-40B4-BE49-F238E27FC236}">
                  <a16:creationId xmlns:a16="http://schemas.microsoft.com/office/drawing/2014/main" id="{5321056E-DF3F-4C75-AD28-58F56976CF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63" name="TextBox 21">
              <a:extLst>
                <a:ext uri="{FF2B5EF4-FFF2-40B4-BE49-F238E27FC236}">
                  <a16:creationId xmlns:a16="http://schemas.microsoft.com/office/drawing/2014/main" id="{24CED233-7C0C-41AE-8CB1-A94709A6B0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ADA29BD1-48E2-4DF6-B66B-FD61BADA7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652FBFF-E5B1-4333-9969-E96CB99222F6}"/>
                </a:ext>
              </a:extLst>
            </p:cNvPr>
            <p:cNvCxnSpPr>
              <a:stCxn id="55" idx="0"/>
              <a:endCxn id="53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66E6DAF2-D434-4B95-B2E4-4B335C6637EF}"/>
                </a:ext>
              </a:extLst>
            </p:cNvPr>
            <p:cNvCxnSpPr>
              <a:stCxn id="56" idx="0"/>
              <a:endCxn id="54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51EB9D3-8793-4F9D-9D9E-0939E886F2DF}"/>
                </a:ext>
              </a:extLst>
            </p:cNvPr>
            <p:cNvCxnSpPr>
              <a:stCxn id="56" idx="2"/>
              <a:endCxn id="55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AC2DAACA-044D-4298-B6E8-982A714DE124}"/>
                </a:ext>
              </a:extLst>
            </p:cNvPr>
            <p:cNvCxnSpPr>
              <a:stCxn id="53" idx="7"/>
              <a:endCxn id="5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995CC14E-113C-40A9-9545-31F24BC5D45E}"/>
                </a:ext>
              </a:extLst>
            </p:cNvPr>
            <p:cNvCxnSpPr>
              <a:stCxn id="52" idx="5"/>
              <a:endCxn id="54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34223F35-51DB-4631-B395-8BEADCF86E6C}"/>
                </a:ext>
              </a:extLst>
            </p:cNvPr>
            <p:cNvCxnSpPr>
              <a:stCxn id="64" idx="0"/>
              <a:endCxn id="5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DCA932D8-C35D-4A5D-B36F-19A68CD0AD49}"/>
                </a:ext>
              </a:extLst>
            </p:cNvPr>
            <p:cNvCxnSpPr>
              <a:stCxn id="64" idx="1"/>
              <a:endCxn id="53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EA508A62-9892-4335-9768-A0E67B03C27A}"/>
                </a:ext>
              </a:extLst>
            </p:cNvPr>
            <p:cNvCxnSpPr>
              <a:stCxn id="64" idx="7"/>
              <a:endCxn id="54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C7B4ED09-15B0-4877-9F1C-D98FA43A1AC5}"/>
                </a:ext>
              </a:extLst>
            </p:cNvPr>
            <p:cNvCxnSpPr>
              <a:stCxn id="64" idx="3"/>
              <a:endCxn id="55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C69484CB-EFCB-4510-87C4-D97315DF283C}"/>
                </a:ext>
              </a:extLst>
            </p:cNvPr>
            <p:cNvCxnSpPr>
              <a:stCxn id="64" idx="5"/>
              <a:endCxn id="56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5" name="TextBox 84">
              <a:extLst>
                <a:ext uri="{FF2B5EF4-FFF2-40B4-BE49-F238E27FC236}">
                  <a16:creationId xmlns:a16="http://schemas.microsoft.com/office/drawing/2014/main" id="{03D55DBC-B191-4CEF-BD7D-A0C51F382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305844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76" name="TextBox 85">
              <a:extLst>
                <a:ext uri="{FF2B5EF4-FFF2-40B4-BE49-F238E27FC236}">
                  <a16:creationId xmlns:a16="http://schemas.microsoft.com/office/drawing/2014/main" id="{28D2F0AE-5FCC-4808-8318-8D2ADF11E2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77" name="TextBox 86">
              <a:extLst>
                <a:ext uri="{FF2B5EF4-FFF2-40B4-BE49-F238E27FC236}">
                  <a16:creationId xmlns:a16="http://schemas.microsoft.com/office/drawing/2014/main" id="{9EEA0585-1291-45CB-8CA4-B40D8A2560B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21953" cy="2555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93CB584-153A-48B2-875D-0F76301DFBC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F08F310A-FDBC-4B9F-A2C2-9B01012F0D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F75614E-FC6A-4E39-BEB8-CE15D4F87F4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BB6CAD-FA3B-4F88-92B3-7B548CB45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F4ABF4B-0A3E-0C1E-730C-467639A06707}"/>
              </a:ext>
            </a:extLst>
          </p:cNvPr>
          <p:cNvSpPr/>
          <p:nvPr/>
        </p:nvSpPr>
        <p:spPr>
          <a:xfrm>
            <a:off x="10061744" y="3296853"/>
            <a:ext cx="15885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74DE51-8251-4207-83EB-84E7FB13A7E5}"/>
              </a:ext>
            </a:extLst>
          </p:cNvPr>
          <p:cNvSpPr txBox="1"/>
          <p:nvPr/>
        </p:nvSpPr>
        <p:spPr>
          <a:xfrm>
            <a:off x="1225904" y="4771642"/>
            <a:ext cx="5027061" cy="1384995"/>
          </a:xfrm>
          <a:prstGeom prst="rect">
            <a:avLst/>
          </a:prstGeom>
          <a:noFill/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 detection: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if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find(i) != find(j)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accent4">
                    <a:lumMod val="75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union(i, j)   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//merge sets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EB6E19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	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“There is a cycle”</a:t>
            </a:r>
          </a:p>
        </p:txBody>
      </p:sp>
    </p:spTree>
    <p:extLst>
      <p:ext uri="{BB962C8B-B14F-4D97-AF65-F5344CB8AC3E}">
        <p14:creationId xmlns:p14="http://schemas.microsoft.com/office/powerpoint/2010/main" val="4693531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{0}, {1}, {2}, {3}, {4}, {5}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4F1B1D-4AFC-4E52-98A0-D54F29E7A5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9D81C27-D958-48EE-B39E-7D95036A224B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2FD66F1-06C7-4D4C-8367-394EB682194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A2A6305-2075-428E-9896-E738C0861A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51965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6A22F5AB-C306-4CBC-9B35-D172C5834DE2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2}, {1}, {3}, {4}, {5}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1000933-D6F2-4452-A254-4B141AC84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0104CA4-64A4-459E-9FC9-445538B50A19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B3BC7979-A792-4C72-ADFA-3588986C96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AF0A4543-CD7B-4720-84F9-D7BDB6F68C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716361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05AC6430-2657-4EE1-8D8B-E5DF07957BE6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2}, {1}, {3,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EC905-4FB0-4439-8C3D-64391D6DC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2B5290F-72DA-47C2-87E8-F52B5881AF6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09418F7-DF0A-4710-9B1B-67BE6BCDA4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61B8F87C-EDDC-47A4-A7ED-6766052520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3160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dirty="0">
                <a:solidFill>
                  <a:prstClr val="white"/>
                </a:solidFill>
                <a:latin typeface="Gotham Bold" pitchFamily="50" charset="0"/>
              </a:rPr>
              <a:t>              BFS          vs          DFS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F952157E-6DA3-4E16-BB71-67EC49361944}"/>
              </a:ext>
            </a:extLst>
          </p:cNvPr>
          <p:cNvGraphicFramePr>
            <a:graphicFrameLocks noGrp="1"/>
          </p:cNvGraphicFramePr>
          <p:nvPr/>
        </p:nvGraphicFramePr>
        <p:xfrm>
          <a:off x="6837780" y="1690688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2CB2C6-C06F-43D6-B68B-6659CE23EB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7215957" y="1690688"/>
          <a:ext cx="3998003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98003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std::stack&lt;string&gt; s;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&lt;&lt;“DFS: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s.top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B22B6C1F-BA29-402D-85C0-48D7AFBC5041}"/>
              </a:ext>
            </a:extLst>
          </p:cNvPr>
          <p:cNvGraphicFramePr>
            <a:graphicFrameLocks noGrp="1"/>
          </p:cNvGraphicFramePr>
          <p:nvPr/>
        </p:nvGraphicFramePr>
        <p:xfrm>
          <a:off x="1513504" y="1687592"/>
          <a:ext cx="378179" cy="44218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13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14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15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16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17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18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19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20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21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22</a:t>
                      </a: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23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6788F24-DDB6-4257-9DCF-A761FB333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1891682" y="1687592"/>
          <a:ext cx="3969344" cy="4421823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396934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57979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source = "A";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std::set&lt;string&gt; visited;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std::queue&lt;string&gt; q;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00DA6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(source);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&lt;&lt;"BFS: ";    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kern="1200" baseline="0" dirty="0">
                        <a:solidFill>
                          <a:schemeClr val="bg1"/>
                        </a:solidFill>
                        <a:effectLst/>
                        <a:latin typeface="Consolas" panose="020B0609020204030204" pitchFamily="49" charset="0"/>
                        <a:ea typeface="+mn-ea"/>
                        <a:cs typeface="+mn-cs"/>
                      </a:endParaRP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while(!</a:t>
                      </a:r>
                      <a:r>
                        <a:rPr lang="en-US" sz="1100" kern="1200" baseline="0" dirty="0" err="1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q.empty</a:t>
                      </a:r>
                      <a:r>
                        <a:rPr lang="en-US" sz="1100" kern="1200" baseline="0" dirty="0">
                          <a:solidFill>
                            <a:srgbClr val="00B0F0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()) 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string u = </a:t>
                      </a: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q.front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cout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&lt;&lt;u;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q.pop</a:t>
                      </a:r>
                      <a:r>
                        <a:rPr lang="en-US" sz="1100" kern="1200" baseline="0" dirty="0">
                          <a:solidFill>
                            <a:srgbClr val="F7FA8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();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vector&lt;string&gt; neighbors = graph[u];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for(string v: neighbors)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if(</a:t>
                      </a:r>
                      <a:r>
                        <a:rPr lang="en-US" sz="1100" kern="1200" baseline="0" dirty="0" err="1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visited.count</a:t>
                      </a: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(v)==0) 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{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visited.insert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     </a:t>
                      </a:r>
                    </a:p>
                    <a:p>
                      <a:pPr marL="1371600" marR="0" lvl="3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 err="1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q.push</a:t>
                      </a:r>
                      <a:r>
                        <a:rPr lang="en-US" sz="1100" kern="1200" baseline="0" dirty="0">
                          <a:solidFill>
                            <a:srgbClr val="FF9393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(v);           </a:t>
                      </a:r>
                    </a:p>
                    <a:p>
                      <a:pPr marL="914400" marR="0" lvl="2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0081E2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        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 </a:t>
                      </a: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   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kern="12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}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1199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AEFFE343-9CA6-4D34-BAC5-0FC2B963EB11}"/>
              </a:ext>
            </a:extLst>
          </p:cNvPr>
          <p:cNvSpPr txBox="1"/>
          <p:nvPr/>
        </p:nvSpPr>
        <p:spPr>
          <a:xfrm>
            <a:off x="4119825" y="6308209"/>
            <a:ext cx="42869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Theoretical Complexity: O(V+E)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B6376F0-F271-4A87-BFEC-AF3952EF954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C7541419-ED5B-4734-882B-C46261F1EC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CB14A052-195D-4BB1-8979-ACAA1D0E16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B13B8AE-3BFE-4772-98C6-10980B60F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492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30879E7-973A-4CBC-9512-BD204B6ED80E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2, 3, 5}, {1},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B4DEA3-90E1-490E-8751-15ABC8B17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FF9C5B1-53A9-4061-B98C-740D755F08D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2C53707E-9C9A-4AE6-975A-47EA37BD84F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AB7399B-A781-4CF9-8C24-783E72485E3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7283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9CB1EB93-B8FB-411C-80B0-CFDAED92543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374BE-B53F-44C4-94C4-8B7DA382E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A5AE55CA-7C94-47F7-9807-0E65E9E7C06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C11D817B-BBCA-45EF-93FC-76BFDCDA6A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746AD96B-A34D-4E59-A3DC-B0F88DB3E1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454919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70AF6761-BB1F-43A7-A88E-D6A861AF83EA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7005DEA-889C-4C44-A038-6C12D3B9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59A14F3-7988-4669-AEC7-2A4EF2BB2F9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D860E432-F44A-4DD2-B5D5-904CA9BD99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5F8A4F04-EC22-4870-85CA-487C593FE6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70783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C5D6271E-6A45-41B2-8E44-2CA0D250D4F1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0C97E1-57D9-40F9-A0F7-290E1FAC6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49255AC-B638-4B71-91C2-5D57CC4868E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43B8CEDC-6B33-4E34-94BD-1E36DA86BE9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7C3E24B2-14E0-4E55-8326-2113616BDB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1464236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9AE00D8F-1FC2-4A34-9F7F-FD30991C2EEA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5}, {4}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803D03-54B0-4C7B-BFAA-27D20A0A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85BE3C9-E2EF-44FC-9D2B-6CB84908BFF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1" name="Picture 50">
              <a:extLst>
                <a:ext uri="{FF2B5EF4-FFF2-40B4-BE49-F238E27FC236}">
                  <a16:creationId xmlns:a16="http://schemas.microsoft.com/office/drawing/2014/main" id="{96B25338-604F-4BA2-988C-8A6082B2B0D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D6C5B449-E5AB-4414-B425-841F28FA21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8218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02ADA8D6-0763-40AD-AE0B-6ED3B23A428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4,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942E2F-9E55-4612-8FFA-E8352CCC0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0159DB4A-963A-483B-97DC-0F5B567AE4C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0EADB5B0-CF06-4EE1-9CE3-E835AC531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C145FE98-E3EB-408B-A076-ED11D1E9873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815463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Kruskal’s Algorithm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4716057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Arrange edges in ascending order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0-2   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3-5    2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0-3   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1-2    4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   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2-5   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0-1    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1-4    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4-5    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sng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2-4    10</a:t>
            </a:r>
          </a:p>
        </p:txBody>
      </p:sp>
      <p:grpSp>
        <p:nvGrpSpPr>
          <p:cNvPr id="21" name="Group 87">
            <a:extLst>
              <a:ext uri="{FF2B5EF4-FFF2-40B4-BE49-F238E27FC236}">
                <a16:creationId xmlns:a16="http://schemas.microsoft.com/office/drawing/2014/main" id="{5DB673FC-0725-4379-B573-522880F998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>
            <a:off x="8230812" y="1357786"/>
            <a:ext cx="2782054" cy="3052849"/>
            <a:chOff x="5158154" y="1676399"/>
            <a:chExt cx="2079942" cy="2304365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C723458-5328-4654-BF0B-4525498E6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9963" y="1676399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0</a:t>
              </a: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F0F7CCD6-3F41-4391-B7CF-46E23AFD62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8154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1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AC10FD38-B3B9-41CA-9893-A4E91BC22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80826" y="2294004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3</a:t>
              </a:r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4384BAED-39B6-4AB4-AED0-CDC55C2BF1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560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4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5064331-D888-4F21-87D8-383772B40E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42665" y="3408552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5</a:t>
              </a:r>
            </a:p>
          </p:txBody>
        </p:sp>
        <p:sp>
          <p:nvSpPr>
            <p:cNvPr id="29" name="TextBox 15">
              <a:extLst>
                <a:ext uri="{FF2B5EF4-FFF2-40B4-BE49-F238E27FC236}">
                  <a16:creationId xmlns:a16="http://schemas.microsoft.com/office/drawing/2014/main" id="{D08B8A8E-F634-4D59-AA1A-FA6FD56504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74945" y="1986177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7</a:t>
              </a:r>
            </a:p>
          </p:txBody>
        </p:sp>
        <p:sp>
          <p:nvSpPr>
            <p:cNvPr id="30" name="TextBox 16">
              <a:extLst>
                <a:ext uri="{FF2B5EF4-FFF2-40B4-BE49-F238E27FC236}">
                  <a16:creationId xmlns:a16="http://schemas.microsoft.com/office/drawing/2014/main" id="{277C82A1-FDEB-427E-957D-C4E00458597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58891" y="260707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4</a:t>
              </a:r>
            </a:p>
          </p:txBody>
        </p:sp>
        <p:sp>
          <p:nvSpPr>
            <p:cNvPr id="31" name="TextBox 17">
              <a:extLst>
                <a:ext uri="{FF2B5EF4-FFF2-40B4-BE49-F238E27FC236}">
                  <a16:creationId xmlns:a16="http://schemas.microsoft.com/office/drawing/2014/main" id="{235AC0B5-0663-418F-B86C-EB6DD2C26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05647" y="307956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8</a:t>
              </a:r>
            </a:p>
          </p:txBody>
        </p:sp>
        <p:sp>
          <p:nvSpPr>
            <p:cNvPr id="32" name="TextBox 18">
              <a:extLst>
                <a:ext uri="{FF2B5EF4-FFF2-40B4-BE49-F238E27FC236}">
                  <a16:creationId xmlns:a16="http://schemas.microsoft.com/office/drawing/2014/main" id="{0AECDC3E-CC94-4676-B3FC-D50E7839EA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047659" y="3642173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9</a:t>
              </a:r>
            </a:p>
          </p:txBody>
        </p:sp>
        <p:sp>
          <p:nvSpPr>
            <p:cNvPr id="33" name="TextBox 19">
              <a:extLst>
                <a:ext uri="{FF2B5EF4-FFF2-40B4-BE49-F238E27FC236}">
                  <a16:creationId xmlns:a16="http://schemas.microsoft.com/office/drawing/2014/main" id="{5D163901-C67A-429C-8911-0EE1014FB6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47851" y="3012648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2</a:t>
              </a:r>
            </a:p>
          </p:txBody>
        </p:sp>
        <p:sp>
          <p:nvSpPr>
            <p:cNvPr id="34" name="TextBox 20">
              <a:extLst>
                <a:ext uri="{FF2B5EF4-FFF2-40B4-BE49-F238E27FC236}">
                  <a16:creationId xmlns:a16="http://schemas.microsoft.com/office/drawing/2014/main" id="{4DF6122E-3DC5-4D76-911A-7344C200E6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128719" y="2293954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</a:t>
              </a:r>
            </a:p>
          </p:txBody>
        </p:sp>
        <p:sp>
          <p:nvSpPr>
            <p:cNvPr id="35" name="TextBox 21">
              <a:extLst>
                <a:ext uri="{FF2B5EF4-FFF2-40B4-BE49-F238E27FC236}">
                  <a16:creationId xmlns:a16="http://schemas.microsoft.com/office/drawing/2014/main" id="{9DAC7BF0-9E9A-46D4-8962-5D773C7E418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45096" y="1997556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3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0BE815DC-5246-46E7-8ED4-2E842D25D7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53612" y="2686160"/>
              <a:ext cx="457270" cy="457250"/>
            </a:xfrm>
            <a:prstGeom prst="ellipse">
              <a:avLst/>
            </a:prstGeom>
            <a:noFill/>
            <a:ln w="28575">
              <a:solidFill>
                <a:srgbClr val="0081E2"/>
              </a:solidFill>
              <a:round/>
              <a:headEnd/>
              <a:tailEnd/>
            </a:ln>
            <a:effectLst>
              <a:outerShdw blurRad="63500" dist="30000" dir="5400000" rotWithShape="0">
                <a:srgbClr val="000000">
                  <a:alpha val="45000"/>
                </a:srgbClr>
              </a:outerShdw>
            </a:effectLst>
          </p:spPr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Courier New" pitchFamily="49" charset="0"/>
                </a:rPr>
                <a:t>2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45821017-3D37-4373-9E6B-D5B4C54EE343}"/>
                </a:ext>
              </a:extLst>
            </p:cNvPr>
            <p:cNvCxnSpPr>
              <a:stCxn id="27" idx="0"/>
              <a:endCxn id="25" idx="4"/>
            </p:cNvCxnSpPr>
            <p:nvPr/>
          </p:nvCxnSpPr>
          <p:spPr>
            <a:xfrm flipH="1" flipV="1">
              <a:off x="5386789" y="2751255"/>
              <a:ext cx="206406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E7D3506-53C4-4992-958B-C105D8AF9A01}"/>
                </a:ext>
              </a:extLst>
            </p:cNvPr>
            <p:cNvCxnSpPr>
              <a:stCxn id="28" idx="0"/>
              <a:endCxn id="26" idx="4"/>
            </p:cNvCxnSpPr>
            <p:nvPr/>
          </p:nvCxnSpPr>
          <p:spPr>
            <a:xfrm flipV="1">
              <a:off x="6771300" y="2751255"/>
              <a:ext cx="238161" cy="657298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283E820-63DE-43CE-A6BA-BBF6072597A8}"/>
                </a:ext>
              </a:extLst>
            </p:cNvPr>
            <p:cNvCxnSpPr>
              <a:stCxn id="28" idx="2"/>
              <a:endCxn id="27" idx="6"/>
            </p:cNvCxnSpPr>
            <p:nvPr/>
          </p:nvCxnSpPr>
          <p:spPr>
            <a:xfrm flipH="1">
              <a:off x="5821830" y="3637177"/>
              <a:ext cx="720835" cy="0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FB91263-6EFC-4874-95CB-3CFFDEE82B2F}"/>
                </a:ext>
              </a:extLst>
            </p:cNvPr>
            <p:cNvCxnSpPr>
              <a:stCxn id="25" idx="7"/>
              <a:endCxn id="22" idx="3"/>
            </p:cNvCxnSpPr>
            <p:nvPr/>
          </p:nvCxnSpPr>
          <p:spPr>
            <a:xfrm flipV="1">
              <a:off x="5548739" y="2066967"/>
              <a:ext cx="477910" cy="293719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5C78CC96-9531-48B7-AC72-70CCB3A662EA}"/>
                </a:ext>
              </a:extLst>
            </p:cNvPr>
            <p:cNvCxnSpPr>
              <a:stCxn id="22" idx="5"/>
              <a:endCxn id="26" idx="1"/>
            </p:cNvCxnSpPr>
            <p:nvPr/>
          </p:nvCxnSpPr>
          <p:spPr>
            <a:xfrm>
              <a:off x="6350548" y="2066967"/>
              <a:ext cx="496964" cy="293719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A300EA7-C1E3-4892-8FE7-F49D01E86F71}"/>
                </a:ext>
              </a:extLst>
            </p:cNvPr>
            <p:cNvCxnSpPr>
              <a:stCxn id="36" idx="0"/>
              <a:endCxn id="22" idx="4"/>
            </p:cNvCxnSpPr>
            <p:nvPr/>
          </p:nvCxnSpPr>
          <p:spPr>
            <a:xfrm flipV="1">
              <a:off x="6182247" y="2133649"/>
              <a:ext cx="6351" cy="552511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979C5E4-7D13-4FAC-8743-F99B916EB3BA}"/>
                </a:ext>
              </a:extLst>
            </p:cNvPr>
            <p:cNvCxnSpPr>
              <a:stCxn id="36" idx="1"/>
              <a:endCxn id="25" idx="6"/>
            </p:cNvCxnSpPr>
            <p:nvPr/>
          </p:nvCxnSpPr>
          <p:spPr>
            <a:xfrm flipH="1" flipV="1">
              <a:off x="5615424" y="2522629"/>
              <a:ext cx="404874" cy="230213"/>
            </a:xfrm>
            <a:prstGeom prst="line">
              <a:avLst/>
            </a:prstGeom>
            <a:ln w="28575">
              <a:solidFill>
                <a:srgbClr val="00DA6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59F7715-A6FB-4328-B2E9-E1DA4407F587}"/>
                </a:ext>
              </a:extLst>
            </p:cNvPr>
            <p:cNvCxnSpPr>
              <a:stCxn id="36" idx="7"/>
              <a:endCxn id="26" idx="2"/>
            </p:cNvCxnSpPr>
            <p:nvPr/>
          </p:nvCxnSpPr>
          <p:spPr>
            <a:xfrm flipV="1">
              <a:off x="6342610" y="2522629"/>
              <a:ext cx="438217" cy="230213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09E28E18-EEEE-4C9B-B904-A6839DFE13C7}"/>
                </a:ext>
              </a:extLst>
            </p:cNvPr>
            <p:cNvCxnSpPr>
              <a:stCxn id="36" idx="3"/>
              <a:endCxn id="27" idx="7"/>
            </p:cNvCxnSpPr>
            <p:nvPr/>
          </p:nvCxnSpPr>
          <p:spPr>
            <a:xfrm flipH="1">
              <a:off x="5753557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6BD4A431-503A-4E12-B8F8-56B1AC929523}"/>
                </a:ext>
              </a:extLst>
            </p:cNvPr>
            <p:cNvCxnSpPr>
              <a:stCxn id="36" idx="5"/>
              <a:endCxn id="28" idx="1"/>
            </p:cNvCxnSpPr>
            <p:nvPr/>
          </p:nvCxnSpPr>
          <p:spPr>
            <a:xfrm>
              <a:off x="6342610" y="3076729"/>
              <a:ext cx="266741" cy="398506"/>
            </a:xfrm>
            <a:prstGeom prst="line">
              <a:avLst/>
            </a:prstGeom>
            <a:ln w="952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84">
              <a:extLst>
                <a:ext uri="{FF2B5EF4-FFF2-40B4-BE49-F238E27FC236}">
                  <a16:creationId xmlns:a16="http://schemas.microsoft.com/office/drawing/2014/main" id="{0820CB6B-ACA7-48C4-96BD-DC342C3181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79219" y="3076500"/>
              <a:ext cx="409148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10</a:t>
              </a:r>
            </a:p>
          </p:txBody>
        </p:sp>
        <p:sp>
          <p:nvSpPr>
            <p:cNvPr id="49" name="TextBox 85">
              <a:extLst>
                <a:ext uri="{FF2B5EF4-FFF2-40B4-BE49-F238E27FC236}">
                  <a16:creationId xmlns:a16="http://schemas.microsoft.com/office/drawing/2014/main" id="{DD7BA25D-A94D-4102-BF73-1C949DB727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22243" y="3100190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6</a:t>
              </a:r>
            </a:p>
          </p:txBody>
        </p:sp>
        <p:sp>
          <p:nvSpPr>
            <p:cNvPr id="50" name="TextBox 86">
              <a:extLst>
                <a:ext uri="{FF2B5EF4-FFF2-40B4-BE49-F238E27FC236}">
                  <a16:creationId xmlns:a16="http://schemas.microsoft.com/office/drawing/2014/main" id="{2D6A90E3-9D4E-4DD9-A184-177F008CAA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436177" y="2597265"/>
              <a:ext cx="296921" cy="3385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ＭＳ Ｐゴシック" charset="0"/>
                </a:rPr>
                <a:t>5</a:t>
              </a:r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35E17E5-666A-4C20-8833-1863777FFD93}"/>
              </a:ext>
            </a:extLst>
          </p:cNvPr>
          <p:cNvSpPr txBox="1"/>
          <p:nvPr/>
        </p:nvSpPr>
        <p:spPr>
          <a:xfrm flipH="1">
            <a:off x="919758" y="5183163"/>
            <a:ext cx="103524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Kruskal’s algorithm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– choose an edge i-j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if find(i) != find(j) 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//not in same disjoint set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union(i, j) 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//add the edge, which joins the components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Disjoint sets: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{0, 1, 2, 3, 4,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EF7D6A-F816-4E73-8EE9-ADB6D7B39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817FEEF-818C-4F39-834D-5072A6A3000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2" name="Picture 51">
              <a:extLst>
                <a:ext uri="{FF2B5EF4-FFF2-40B4-BE49-F238E27FC236}">
                  <a16:creationId xmlns:a16="http://schemas.microsoft.com/office/drawing/2014/main" id="{D953BC99-8D03-4196-B450-B904BA0345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2" descr="Logo COP3530">
              <a:extLst>
                <a:ext uri="{FF2B5EF4-FFF2-40B4-BE49-F238E27FC236}">
                  <a16:creationId xmlns:a16="http://schemas.microsoft.com/office/drawing/2014/main" id="{155ABFD3-06F4-482E-A048-F1017DB374E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65785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Topological Sort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91127CB-5B8C-40D1-B43C-1BB197FADE2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F2C961F-C5DA-456E-B406-447D346D2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9588C96-CE96-4833-AC56-82C6ACE3766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7109148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E8F730-6516-4462-ADA4-54A5C5F60541}"/>
              </a:ext>
            </a:extLst>
          </p:cNvPr>
          <p:cNvSpPr/>
          <p:nvPr/>
        </p:nvSpPr>
        <p:spPr>
          <a:xfrm>
            <a:off x="1458685" y="1669268"/>
            <a:ext cx="9100458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topological sort is an ordering of vertices such that if there is an edge from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to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then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</a:t>
            </a:r>
            <a:r>
              <a:rPr kumimoji="0" lang="en-US" sz="1800" b="0" i="0" u="none" strike="noStrike" kern="1200" cap="none" spc="0" normalizeH="0" baseline="-2500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j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comes after v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C15802A-F503-44BF-A304-194D255D6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8685" y="3429000"/>
            <a:ext cx="3949700" cy="20574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7CF3868A-3FA8-47CB-A59E-E1C409EF51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8543" y="2672292"/>
            <a:ext cx="5094111" cy="382058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B0BE75-EA2A-467A-A5E2-4327BCE97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E9E0CEE-414C-4115-85B9-E7884F6CA5E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59E67865-513F-41D4-942E-C3F56A185D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D80426FA-1F50-486F-B242-6C4F442A60F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2828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F707-E83B-4CCC-A338-D918C8C9A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913" y="172771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31078-CC45-4AB7-83D3-F8DB588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722930" y="2117956"/>
            <a:ext cx="599938" cy="368873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36424-4A84-4145-A4A1-193C9CE7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646158" y="2117956"/>
            <a:ext cx="426218" cy="323518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4B9E0B5-85B3-4ED5-B194-7B15FBD6A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7868707-4AB9-4DED-8D3E-AB386E068D8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483D19E-CE23-455B-8ADD-4FC95F1BB4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46FF49E-02ED-45E8-A336-B70BC1BC1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27753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481B293-5981-4365-A28F-8A90301A3253}"/>
              </a:ext>
            </a:extLst>
          </p:cNvPr>
          <p:cNvSpPr/>
          <p:nvPr/>
        </p:nvSpPr>
        <p:spPr>
          <a:xfrm>
            <a:off x="1473333" y="3205054"/>
            <a:ext cx="3773341" cy="14465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 Menti.com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8880 8243 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2C0900-BFD3-49D3-BD2A-238CF3F3A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8AB1BEA-6979-4083-A1BD-AA5894D3B5A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149AC58-9570-4E29-AE75-FFD5CCB74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6174504-0DAB-48E2-87FD-EE64389B91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10" name="Picture 9" descr="Qr code&#10;&#10;Description automatically generated">
            <a:extLst>
              <a:ext uri="{FF2B5EF4-FFF2-40B4-BE49-F238E27FC236}">
                <a16:creationId xmlns:a16="http://schemas.microsoft.com/office/drawing/2014/main" id="{5135BAD4-AA6D-D523-2E31-B8312E0FC5C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0281" y="1888971"/>
            <a:ext cx="3901849" cy="3901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5342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A10F707-E83B-4CCC-A338-D918C8C9A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255913" y="172771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0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C631078-CC45-4AB7-83D3-F8DB588BE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3"/>
            <a:endCxn id="8" idx="7"/>
          </p:cNvCxnSpPr>
          <p:nvPr/>
        </p:nvCxnSpPr>
        <p:spPr>
          <a:xfrm flipH="1">
            <a:off x="8722930" y="2117956"/>
            <a:ext cx="599938" cy="368873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A036424-4A84-4145-A4A1-193C9CE788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7" idx="5"/>
            <a:endCxn id="9" idx="1"/>
          </p:cNvCxnSpPr>
          <p:nvPr/>
        </p:nvCxnSpPr>
        <p:spPr>
          <a:xfrm>
            <a:off x="9646158" y="2117956"/>
            <a:ext cx="426218" cy="323518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18678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{0, 5}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DC930F-F0E5-4AEA-8CA6-AA57A9577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90AA352-9C27-4DDD-9FB3-8103AAB2211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E7015EF5-D669-45A0-AE31-553F43A69D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7" descr="Logo COP3530">
              <a:extLst>
                <a:ext uri="{FF2B5EF4-FFF2-40B4-BE49-F238E27FC236}">
                  <a16:creationId xmlns:a16="http://schemas.microsoft.com/office/drawing/2014/main" id="{48836DC6-CAB4-4C1D-A46B-E5813B2E9B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7310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5F782EAF-E0CF-4EB3-A0E8-E24506A6CD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9409" y="168735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5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FBAB6B8-D0E9-475E-A487-DEFEBA1C8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8" idx="4"/>
            <a:endCxn id="9" idx="0"/>
          </p:cNvCxnSpPr>
          <p:nvPr/>
        </p:nvCxnSpPr>
        <p:spPr>
          <a:xfrm flipH="1">
            <a:off x="10234021" y="2144554"/>
            <a:ext cx="173988" cy="229965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19800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{5, 1}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1B943D-83B8-410A-B45F-C21903B1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B6EF8F-3ECF-4402-816E-A97E5022F8F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098D4B92-4424-4DB0-B9D8-B683B442A7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0F07977E-202D-4D64-8AE0-BB3B6F3B8C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163759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889F47E-FF41-4B66-9412-F831BB5F53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332685" y="2419874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87E1EC-6B01-4B08-86E5-0C1F55DE09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4"/>
            <a:endCxn id="10" idx="0"/>
          </p:cNvCxnSpPr>
          <p:nvPr/>
        </p:nvCxnSpPr>
        <p:spPr>
          <a:xfrm>
            <a:off x="8561285" y="2877074"/>
            <a:ext cx="135155" cy="6021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36D743-7D76-429D-9168-C619A5445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11" idx="2"/>
          </p:cNvCxnSpPr>
          <p:nvPr/>
        </p:nvCxnSpPr>
        <p:spPr>
          <a:xfrm>
            <a:off x="8722930" y="2810119"/>
            <a:ext cx="1272526" cy="852364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157529D-804A-4AA1-B63B-801A1FD9F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8" idx="5"/>
            <a:endCxn id="24" idx="0"/>
          </p:cNvCxnSpPr>
          <p:nvPr/>
        </p:nvCxnSpPr>
        <p:spPr>
          <a:xfrm>
            <a:off x="8722930" y="2810119"/>
            <a:ext cx="1072085" cy="15408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31666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{1, 4}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79161F-F9EC-45F6-B25A-E239DFA6F8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26DC45C-B5CF-4786-83FC-467A7484ABF4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86D1C732-DD44-4CF1-9201-39BDCEB8A6C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105C3830-5D7A-449E-8162-83E6E71490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264811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{4, 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A09112-D485-44B4-981E-AF9BD2255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53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81D8BD7-864A-4EE4-8344-6DD7798B07C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8FF97F89-9A60-4B78-8F3C-E43599DEDA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F1E3825-C7A1-4467-97E8-1BFA8011B3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53614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44474C4-088D-40EB-A69C-D5071AB9C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05421" y="2374519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A3D8513-BE31-4F0D-9E43-4041D5A0D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endCxn id="10" idx="7"/>
          </p:cNvCxnSpPr>
          <p:nvPr/>
        </p:nvCxnSpPr>
        <p:spPr>
          <a:xfrm flipH="1">
            <a:off x="8858085" y="2787441"/>
            <a:ext cx="1202952" cy="758752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6EE3836-9CF2-43B3-9044-6BA6918ED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9" idx="4"/>
            <a:endCxn id="11" idx="1"/>
          </p:cNvCxnSpPr>
          <p:nvPr/>
        </p:nvCxnSpPr>
        <p:spPr>
          <a:xfrm flipH="1">
            <a:off x="10062411" y="2831719"/>
            <a:ext cx="171610" cy="669119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653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{4, 7}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C54BE2-D2C9-497E-BFFB-0D9430B9C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C7575FB2-BB08-4893-949B-1E2355F10EDA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1C573194-6F1D-40CD-9F2C-1929FB0BF8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69B54216-E826-40B3-83E0-2C90DE73A5A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50975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9A491361-41BB-4F95-ADBF-3AECCC0E6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66415" y="4350971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29899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{7, 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4D29BB-7F00-4927-A7F6-CEE5413E1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FE6FDDE-DE29-44CA-B847-6834EC5956A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F1528AAF-86A9-482D-ADCD-B2F83B8E30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2995BC2-9E39-4D16-A7E6-9E7DCBC39A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580556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7ABE46-8EA9-4462-B7B1-036A6B273B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7840" y="347923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2AE3199-70CC-4BCF-BCB5-A2AB746171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stCxn id="10" idx="4"/>
            <a:endCxn id="20" idx="0"/>
          </p:cNvCxnSpPr>
          <p:nvPr/>
        </p:nvCxnSpPr>
        <p:spPr>
          <a:xfrm>
            <a:off x="8696440" y="3936438"/>
            <a:ext cx="95702" cy="375520"/>
          </a:xfrm>
          <a:prstGeom prst="straightConnector1">
            <a:avLst/>
          </a:prstGeom>
          <a:ln w="19050">
            <a:solidFill>
              <a:srgbClr val="0081E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{2, 3}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BAA63A-CB35-4355-8A03-B50BE2483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C52A44-EAD2-4C92-8C07-2A7CA2E64EBF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82AAA642-2206-4382-97D6-BDEDCF2C53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F86ABA1E-734F-47DF-88C2-6C0A8C6CAF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0689049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A54A76E-61CD-4285-9AF8-6AE82C2BEA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995456" y="3433883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3887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{3, 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AEFD04D-BD43-40C7-AFA9-CA8CDCF35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D9FE195-4DE6-42C4-83DD-76AB6322064D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05F6FB4-2C67-4BD7-82E6-FB0B1447FD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01A6442B-212E-4B19-AC25-366BFD2C6AD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761447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18314A25-B8AF-42BD-A54F-B505CA63D4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563542" y="4311958"/>
            <a:ext cx="457200" cy="457200"/>
          </a:xfrm>
          <a:prstGeom prst="ellipse">
            <a:avLst/>
          </a:prstGeom>
          <a:noFill/>
          <a:ln w="19050">
            <a:solidFill>
              <a:srgbClr val="0081E2"/>
            </a:solidFill>
            <a:round/>
            <a:headEnd/>
            <a:tailEnd/>
          </a:ln>
          <a:effectLst>
            <a:outerShdw blurRad="63500" dist="30000" dir="5400000" rotWithShape="0">
              <a:srgbClr val="000000">
                <a:alpha val="45000"/>
              </a:srgbClr>
            </a:outerShdw>
          </a:effectLst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411202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{6}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2, 3 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C319CDB-C1CC-4432-B14B-725742B10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2289C1B-2C0E-4C90-B204-25D3DDE533C5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8C1B98D6-10CB-41A2-B22A-0D0A1E4411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2447AD0E-25CE-4DA5-AC8C-D593160FBC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4766191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550943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simple algorithm to find a topological ordering is first to find any vertex with no incoming edges.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We can then print this vertex, and remove it, along with its edges, from the graph.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Then we apply this same strategy to the rest of the graph.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E81AC66-6464-4DBA-9E10-C21856A28663}"/>
              </a:ext>
            </a:extLst>
          </p:cNvPr>
          <p:cNvSpPr txBox="1"/>
          <p:nvPr/>
        </p:nvSpPr>
        <p:spPr>
          <a:xfrm>
            <a:off x="2053785" y="4803030"/>
            <a:ext cx="433644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V0 = {}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Sort Order = {0, 5, 1, 4, 7, 2, 3, 6}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61525F2-AB73-43E0-8728-C0B37995E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BA1A2C-508C-456A-A196-DD007639768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6BE4290-4EA8-4BFA-9881-A052C27CF9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8880B5DD-EAB2-47AA-BC3C-62AD4343C5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5808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D476DA-DE1D-4A76-97E3-2B4B68FED0C8}"/>
              </a:ext>
            </a:extLst>
          </p:cNvPr>
          <p:cNvGrpSpPr/>
          <p:nvPr/>
        </p:nvGrpSpPr>
        <p:grpSpPr>
          <a:xfrm>
            <a:off x="1066800" y="1976643"/>
            <a:ext cx="5403272" cy="2724171"/>
            <a:chOff x="1519381" y="2946461"/>
            <a:chExt cx="5403272" cy="2724171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D033B89-18B0-4A1F-93E3-513BF04CE24C}"/>
                </a:ext>
              </a:extLst>
            </p:cNvPr>
            <p:cNvSpPr/>
            <p:nvPr/>
          </p:nvSpPr>
          <p:spPr>
            <a:xfrm>
              <a:off x="6465453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G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4D1E8C5-EF28-46E5-BB83-EC9F4ACAC9A6}"/>
                </a:ext>
              </a:extLst>
            </p:cNvPr>
            <p:cNvSpPr/>
            <p:nvPr/>
          </p:nvSpPr>
          <p:spPr>
            <a:xfrm>
              <a:off x="1519381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A9B8360-31D1-4536-9EEA-31CB8E47E2E8}"/>
                </a:ext>
              </a:extLst>
            </p:cNvPr>
            <p:cNvSpPr/>
            <p:nvPr/>
          </p:nvSpPr>
          <p:spPr>
            <a:xfrm>
              <a:off x="3860799" y="4040909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65C21EC-E553-469D-921B-841DF650E02D}"/>
                </a:ext>
              </a:extLst>
            </p:cNvPr>
            <p:cNvSpPr/>
            <p:nvPr/>
          </p:nvSpPr>
          <p:spPr>
            <a:xfrm>
              <a:off x="5121563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D6F36A8-88A7-4F4D-90D2-15F48D21FB99}"/>
                </a:ext>
              </a:extLst>
            </p:cNvPr>
            <p:cNvSpPr/>
            <p:nvPr/>
          </p:nvSpPr>
          <p:spPr>
            <a:xfrm>
              <a:off x="2572325" y="5028766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F1D4B3B-D42F-40EE-9F8A-8D451081419D}"/>
                </a:ext>
              </a:extLst>
            </p:cNvPr>
            <p:cNvSpPr/>
            <p:nvPr/>
          </p:nvSpPr>
          <p:spPr>
            <a:xfrm>
              <a:off x="5121563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8E27707-2E86-48DC-B7C6-7914EF862EF5}"/>
                </a:ext>
              </a:extLst>
            </p:cNvPr>
            <p:cNvSpPr/>
            <p:nvPr/>
          </p:nvSpPr>
          <p:spPr>
            <a:xfrm>
              <a:off x="2576944" y="3131127"/>
              <a:ext cx="457200" cy="45720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71E47EC-60A0-487C-BFEE-B430F55F4C3A}"/>
                </a:ext>
              </a:extLst>
            </p:cNvPr>
            <p:cNvCxnSpPr>
              <a:stCxn id="11" idx="6"/>
              <a:endCxn id="10" idx="2"/>
            </p:cNvCxnSpPr>
            <p:nvPr/>
          </p:nvCxnSpPr>
          <p:spPr>
            <a:xfrm>
              <a:off x="3034144" y="3359727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FBB9D7C-1D74-4507-AE7F-BC57F50D3DE8}"/>
                </a:ext>
              </a:extLst>
            </p:cNvPr>
            <p:cNvCxnSpPr/>
            <p:nvPr/>
          </p:nvCxnSpPr>
          <p:spPr>
            <a:xfrm>
              <a:off x="3045689" y="5278148"/>
              <a:ext cx="2087419" cy="0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09F7AF2D-87F8-45DE-89B8-FCCA62050B20}"/>
                </a:ext>
              </a:extLst>
            </p:cNvPr>
            <p:cNvCxnSpPr>
              <a:cxnSpLocks/>
              <a:stCxn id="11" idx="4"/>
              <a:endCxn id="9" idx="0"/>
            </p:cNvCxnSpPr>
            <p:nvPr/>
          </p:nvCxnSpPr>
          <p:spPr>
            <a:xfrm flipH="1">
              <a:off x="2800925" y="3588327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7D6C30C-965B-4A12-A387-8C35222BE5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5544" y="3588326"/>
              <a:ext cx="4619" cy="1440439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4D2FE31-3B01-4C93-9B3A-09A99D3C371B}"/>
                </a:ext>
              </a:extLst>
            </p:cNvPr>
            <p:cNvCxnSpPr>
              <a:cxnSpLocks/>
              <a:stCxn id="10" idx="5"/>
              <a:endCxn id="5" idx="1"/>
            </p:cNvCxnSpPr>
            <p:nvPr/>
          </p:nvCxnSpPr>
          <p:spPr>
            <a:xfrm>
              <a:off x="5511808" y="3521372"/>
              <a:ext cx="1020600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F06CB4D3-53BF-436D-A295-F82A5C1D91C4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1853077" y="4498109"/>
              <a:ext cx="786203" cy="5976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302660E-D283-4215-AF5C-85C2699E0A86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960254" y="3514726"/>
              <a:ext cx="967500" cy="59313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8440545-9B5E-401E-BDD7-A2C374FEE197}"/>
                </a:ext>
              </a:extLst>
            </p:cNvPr>
            <p:cNvCxnSpPr>
              <a:cxnSpLocks/>
              <a:endCxn id="8" idx="1"/>
            </p:cNvCxnSpPr>
            <p:nvPr/>
          </p:nvCxnSpPr>
          <p:spPr>
            <a:xfrm>
              <a:off x="4277599" y="4388295"/>
              <a:ext cx="910919" cy="707426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123645D-3428-49D0-A7A9-E43E978FFAD9}"/>
                </a:ext>
              </a:extLst>
            </p:cNvPr>
            <p:cNvCxnSpPr>
              <a:cxnSpLocks/>
              <a:stCxn id="6" idx="7"/>
              <a:endCxn id="11" idx="3"/>
            </p:cNvCxnSpPr>
            <p:nvPr/>
          </p:nvCxnSpPr>
          <p:spPr>
            <a:xfrm flipV="1">
              <a:off x="1909626" y="3521372"/>
              <a:ext cx="734273" cy="58649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56361E5-6196-497D-A927-71B7B174EE75}"/>
                </a:ext>
              </a:extLst>
            </p:cNvPr>
            <p:cNvCxnSpPr>
              <a:cxnSpLocks/>
              <a:endCxn id="7" idx="3"/>
            </p:cNvCxnSpPr>
            <p:nvPr/>
          </p:nvCxnSpPr>
          <p:spPr>
            <a:xfrm flipV="1">
              <a:off x="2996052" y="4431154"/>
              <a:ext cx="931702" cy="67842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F0C32AF-8012-4BD0-BEE9-95497DA98FFD}"/>
                </a:ext>
              </a:extLst>
            </p:cNvPr>
            <p:cNvCxnSpPr>
              <a:cxnSpLocks/>
              <a:endCxn id="10" idx="3"/>
            </p:cNvCxnSpPr>
            <p:nvPr/>
          </p:nvCxnSpPr>
          <p:spPr>
            <a:xfrm flipV="1">
              <a:off x="4262580" y="3521372"/>
              <a:ext cx="925938" cy="618412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569A858-E559-48CC-8CB3-B3A263F94E2A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flipV="1">
              <a:off x="5502561" y="4431154"/>
              <a:ext cx="1029847" cy="676618"/>
            </a:xfrm>
            <a:prstGeom prst="line">
              <a:avLst/>
            </a:prstGeom>
            <a:ln w="28575"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696B6CB-A909-47DA-BC82-6CB852767F85}"/>
                </a:ext>
              </a:extLst>
            </p:cNvPr>
            <p:cNvSpPr txBox="1"/>
            <p:nvPr/>
          </p:nvSpPr>
          <p:spPr>
            <a:xfrm>
              <a:off x="4053228" y="2946461"/>
              <a:ext cx="4187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10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F2067D0-E8A9-4DD2-BF6D-2775864CF70E}"/>
                </a:ext>
              </a:extLst>
            </p:cNvPr>
            <p:cNvSpPr txBox="1"/>
            <p:nvPr/>
          </p:nvSpPr>
          <p:spPr>
            <a:xfrm>
              <a:off x="1853077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E917E61-C7B3-4C69-B808-4313B6514E98}"/>
                </a:ext>
              </a:extLst>
            </p:cNvPr>
            <p:cNvSpPr txBox="1"/>
            <p:nvPr/>
          </p:nvSpPr>
          <p:spPr>
            <a:xfrm>
              <a:off x="1777421" y="484409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F257232-A479-44C5-B289-423BFC2204D6}"/>
                </a:ext>
              </a:extLst>
            </p:cNvPr>
            <p:cNvSpPr txBox="1"/>
            <p:nvPr/>
          </p:nvSpPr>
          <p:spPr>
            <a:xfrm>
              <a:off x="2491155" y="4061822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57EE485-22B4-4D4D-8633-738B614887B8}"/>
                </a:ext>
              </a:extLst>
            </p:cNvPr>
            <p:cNvSpPr txBox="1"/>
            <p:nvPr/>
          </p:nvSpPr>
          <p:spPr>
            <a:xfrm>
              <a:off x="5367543" y="409937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5C2EAEA1-8FA8-4CFA-B409-47E6AB2C4648}"/>
                </a:ext>
              </a:extLst>
            </p:cNvPr>
            <p:cNvSpPr txBox="1"/>
            <p:nvPr/>
          </p:nvSpPr>
          <p:spPr>
            <a:xfrm>
              <a:off x="6065220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6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6696F64-DC59-48A4-9AD3-25233C68F71A}"/>
                </a:ext>
              </a:extLst>
            </p:cNvPr>
            <p:cNvSpPr txBox="1"/>
            <p:nvPr/>
          </p:nvSpPr>
          <p:spPr>
            <a:xfrm>
              <a:off x="6076022" y="4788701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D9ED8649-4247-4F75-BB8D-94A627DB3B79}"/>
                </a:ext>
              </a:extLst>
            </p:cNvPr>
            <p:cNvSpPr txBox="1"/>
            <p:nvPr/>
          </p:nvSpPr>
          <p:spPr>
            <a:xfrm>
              <a:off x="4527373" y="346599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7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46E9751-3D8D-481A-A7AF-9FC4DDF0A270}"/>
                </a:ext>
              </a:extLst>
            </p:cNvPr>
            <p:cNvSpPr txBox="1"/>
            <p:nvPr/>
          </p:nvSpPr>
          <p:spPr>
            <a:xfrm>
              <a:off x="3980530" y="530130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636BAF9-B401-4C63-9741-C6E9F76AB090}"/>
                </a:ext>
              </a:extLst>
            </p:cNvPr>
            <p:cNvSpPr txBox="1"/>
            <p:nvPr/>
          </p:nvSpPr>
          <p:spPr>
            <a:xfrm>
              <a:off x="3420505" y="3441963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83BA1C5-B5BC-4321-9756-A1EF53F09EBF}"/>
                </a:ext>
              </a:extLst>
            </p:cNvPr>
            <p:cNvSpPr txBox="1"/>
            <p:nvPr/>
          </p:nvSpPr>
          <p:spPr>
            <a:xfrm>
              <a:off x="3548725" y="4622068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91EA1C-BC29-4F9B-A1FD-1FDC9C82329A}"/>
                </a:ext>
              </a:extLst>
            </p:cNvPr>
            <p:cNvSpPr txBox="1"/>
            <p:nvPr/>
          </p:nvSpPr>
          <p:spPr>
            <a:xfrm>
              <a:off x="4403084" y="465473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2B5ED8F-5022-4F2B-99D8-7CF6537B3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48872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Topological Sort Pseudocode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D336B82-F272-4070-A732-C19842D5F76E}"/>
              </a:ext>
            </a:extLst>
          </p:cNvPr>
          <p:cNvSpPr/>
          <p:nvPr/>
        </p:nvSpPr>
        <p:spPr>
          <a:xfrm>
            <a:off x="1555391" y="1687354"/>
            <a:ext cx="8493388" cy="47705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void Graph::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topsort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Queue&lt;Vertex&gt; q;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counter = 0;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q.makeEmpty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for each Vertex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if(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v.indegree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q.enqueue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v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	while( !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q.isEmpty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        Vertex v =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q.dequeue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v.topNum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++counter;  // Assign next number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for each Vertex w adjacent to v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if( --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w.indegree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0 )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               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q.enqueue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 w 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if( counter != NUM_VERTICES 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  throw 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CycleFoundException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};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252375-6576-4669-A208-BCB86C31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7D8C002-76BB-4169-A997-2CCE18384F91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20E624FD-69E4-4E7E-8DF8-A20D680F198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2D713EDA-14BC-46C1-BE44-F1D5A2643E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232753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2587-59E7-404D-8B9E-C9CAC87E9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8203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800" dirty="0">
                <a:solidFill>
                  <a:prstClr val="white"/>
                </a:solidFill>
                <a:latin typeface="Gotham Bold" pitchFamily="50" charset="0"/>
              </a:rPr>
              <a:t>s-t Path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962778" y="2874222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747555" y="5279117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8990E5C-A296-4D44-B853-EFCE81788BE9}"/>
              </a:ext>
            </a:extLst>
          </p:cNvPr>
          <p:cNvSpPr/>
          <p:nvPr/>
        </p:nvSpPr>
        <p:spPr>
          <a:xfrm>
            <a:off x="1179134" y="1548659"/>
            <a:ext cx="8999845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s and 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4F0EEB6-4A83-457F-8061-539A91F20B28}"/>
              </a:ext>
            </a:extLst>
          </p:cNvPr>
          <p:cNvSpPr/>
          <p:nvPr/>
        </p:nvSpPr>
        <p:spPr>
          <a:xfrm>
            <a:off x="5679057" y="3188512"/>
            <a:ext cx="5173164" cy="29238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C?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there a path between vertices A and Q? -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Solution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Perform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BFS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with source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and if we encounter “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” in the path/traversal, then return True otherwise False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01067BD-C533-4FCC-9268-8E428ACE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CC2500B-1A06-432B-9503-D3B81F24DCFC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6BEC270B-7DB4-4BED-986F-39069D2153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4" descr="Logo COP3530">
              <a:extLst>
                <a:ext uri="{FF2B5EF4-FFF2-40B4-BE49-F238E27FC236}">
                  <a16:creationId xmlns:a16="http://schemas.microsoft.com/office/drawing/2014/main" id="{E207EC8C-85B8-4D88-88AA-01ECE7C450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825828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(Iterative)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2045524" y="5624149"/>
            <a:ext cx="3306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9ED73D-DFD6-4C28-B49B-EA5231FD9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5D2C6A4-EC8B-4007-B4FD-C3FADD566052}"/>
              </a:ext>
            </a:extLst>
          </p:cNvPr>
          <p:cNvSpPr txBox="1"/>
          <p:nvPr/>
        </p:nvSpPr>
        <p:spPr>
          <a:xfrm>
            <a:off x="5394390" y="1457853"/>
            <a:ext cx="5282320" cy="518603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set&lt;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visited;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stack&lt;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s;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while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(!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empty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u 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top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pop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auto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v: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adjList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[u])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find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end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()))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{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(v);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push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(v);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}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7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F545D3D-975A-4A6C-836C-4EDA8CB75B33}"/>
              </a:ext>
            </a:extLst>
          </p:cNvPr>
          <p:cNvGrpSpPr/>
          <p:nvPr/>
        </p:nvGrpSpPr>
        <p:grpSpPr>
          <a:xfrm>
            <a:off x="11317255" y="5989103"/>
            <a:ext cx="841781" cy="748032"/>
            <a:chOff x="11337354" y="6025684"/>
            <a:chExt cx="841781" cy="748032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F96B8180-2626-42C1-A56C-656DB7947C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9527B4BC-E199-46BE-AD08-F4D6B82C53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962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 defTabSz="457200">
              <a:lnSpc>
                <a:spcPct val="100000"/>
              </a:lnSpc>
              <a:spcBef>
                <a:spcPts val="0"/>
              </a:spcBef>
              <a:defRPr/>
            </a:pPr>
            <a:r>
              <a:rPr lang="en-US" sz="2400" dirty="0">
                <a:solidFill>
                  <a:prstClr val="white"/>
                </a:solidFill>
                <a:latin typeface="Gotham Bold" pitchFamily="50" charset="0"/>
              </a:rPr>
              <a:t>7.2.1 DFS to Find Whether a Given Vertex is Reachable (Recursive)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84C942C-6E5D-479C-9FAE-83B30F2904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390022" y="2459299"/>
            <a:ext cx="3162507" cy="2151853"/>
            <a:chOff x="5833534" y="912535"/>
            <a:chExt cx="3162507" cy="215185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807EEA8-DF68-459A-B099-8BD999D95480}"/>
                </a:ext>
              </a:extLst>
            </p:cNvPr>
            <p:cNvSpPr/>
            <p:nvPr/>
          </p:nvSpPr>
          <p:spPr>
            <a:xfrm>
              <a:off x="6536268" y="1312313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0AA20F3-3E20-4D6D-AB3E-DE160E8F9933}"/>
                </a:ext>
              </a:extLst>
            </p:cNvPr>
            <p:cNvSpPr/>
            <p:nvPr/>
          </p:nvSpPr>
          <p:spPr>
            <a:xfrm>
              <a:off x="5833534" y="212936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7964250C-263F-4B8B-8BA6-351AEE9C8EE2}"/>
                </a:ext>
              </a:extLst>
            </p:cNvPr>
            <p:cNvSpPr/>
            <p:nvPr/>
          </p:nvSpPr>
          <p:spPr>
            <a:xfrm>
              <a:off x="7958667" y="225001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020796-B4B3-4D49-92F5-E42722638794}"/>
                </a:ext>
              </a:extLst>
            </p:cNvPr>
            <p:cNvSpPr/>
            <p:nvPr/>
          </p:nvSpPr>
          <p:spPr>
            <a:xfrm>
              <a:off x="8538841" y="1360046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F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1695667-E0D0-4FCA-969D-48D8A908DB11}"/>
                </a:ext>
              </a:extLst>
            </p:cNvPr>
            <p:cNvSpPr/>
            <p:nvPr/>
          </p:nvSpPr>
          <p:spPr>
            <a:xfrm>
              <a:off x="6807200" y="2607188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63B3D0E-5FBB-4F4D-A15C-0E5DA253A531}"/>
                </a:ext>
              </a:extLst>
            </p:cNvPr>
            <p:cNvSpPr/>
            <p:nvPr/>
          </p:nvSpPr>
          <p:spPr>
            <a:xfrm>
              <a:off x="7703887" y="912535"/>
              <a:ext cx="457200" cy="457200"/>
            </a:xfrm>
            <a:prstGeom prst="ellipse">
              <a:avLst/>
            </a:prstGeom>
            <a:noFill/>
            <a:ln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D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9F3699E-0FDD-4E85-B262-7CA1E0346264}"/>
                </a:ext>
              </a:extLst>
            </p:cNvPr>
            <p:cNvCxnSpPr>
              <a:cxnSpLocks/>
              <a:stCxn id="10" idx="7"/>
              <a:endCxn id="9" idx="3"/>
            </p:cNvCxnSpPr>
            <p:nvPr/>
          </p:nvCxnSpPr>
          <p:spPr>
            <a:xfrm flipV="1">
              <a:off x="6223779" y="1702558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1D9B20F7-2A6A-4EB1-A3AE-5783C51794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1203" y="1769513"/>
              <a:ext cx="379444" cy="493763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A0AFCC68-B57B-4B63-9256-801067A0238B}"/>
                </a:ext>
              </a:extLst>
            </p:cNvPr>
            <p:cNvCxnSpPr>
              <a:cxnSpLocks/>
              <a:endCxn id="13" idx="0"/>
            </p:cNvCxnSpPr>
            <p:nvPr/>
          </p:nvCxnSpPr>
          <p:spPr>
            <a:xfrm flipH="1">
              <a:off x="7035800" y="1360046"/>
              <a:ext cx="803322" cy="124714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3D77CB4C-902D-4339-A50D-298DB6B12FFF}"/>
                </a:ext>
              </a:extLst>
            </p:cNvPr>
            <p:cNvCxnSpPr>
              <a:cxnSpLocks/>
              <a:endCxn id="11" idx="2"/>
            </p:cNvCxnSpPr>
            <p:nvPr/>
          </p:nvCxnSpPr>
          <p:spPr>
            <a:xfrm flipV="1">
              <a:off x="7274425" y="2478616"/>
              <a:ext cx="684242" cy="365146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9FBBD41F-BBF6-431D-9FB9-85816FDC296E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 flipV="1">
              <a:off x="6977767" y="979490"/>
              <a:ext cx="793075" cy="432092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ABEEB49-2621-49CC-8A06-24111FA03085}"/>
                </a:ext>
              </a:extLst>
            </p:cNvPr>
            <p:cNvCxnSpPr>
              <a:cxnSpLocks/>
              <a:endCxn id="12" idx="1"/>
            </p:cNvCxnSpPr>
            <p:nvPr/>
          </p:nvCxnSpPr>
          <p:spPr>
            <a:xfrm>
              <a:off x="8142303" y="1208081"/>
              <a:ext cx="463493" cy="218920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D433D70-AD93-4094-8963-4F20C8AEE86F}"/>
                </a:ext>
              </a:extLst>
            </p:cNvPr>
            <p:cNvCxnSpPr>
              <a:cxnSpLocks/>
              <a:endCxn id="13" idx="1"/>
            </p:cNvCxnSpPr>
            <p:nvPr/>
          </p:nvCxnSpPr>
          <p:spPr>
            <a:xfrm>
              <a:off x="6255996" y="2478616"/>
              <a:ext cx="618159" cy="195527"/>
            </a:xfrm>
            <a:prstGeom prst="straightConnector1">
              <a:avLst/>
            </a:prstGeom>
            <a:ln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Oval 42">
            <a:extLst>
              <a:ext uri="{FF2B5EF4-FFF2-40B4-BE49-F238E27FC236}">
                <a16:creationId xmlns:a16="http://schemas.microsoft.com/office/drawing/2014/main" id="{A7995191-F83B-42BE-BDD7-7D303B536A21}"/>
              </a:ext>
            </a:extLst>
          </p:cNvPr>
          <p:cNvSpPr/>
          <p:nvPr/>
        </p:nvSpPr>
        <p:spPr>
          <a:xfrm>
            <a:off x="3174799" y="4864194"/>
            <a:ext cx="457200" cy="457200"/>
          </a:xfrm>
          <a:prstGeom prst="ellips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Q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9E7A33-A6ED-43FE-94C2-950126D9027A}"/>
              </a:ext>
            </a:extLst>
          </p:cNvPr>
          <p:cNvSpPr txBox="1"/>
          <p:nvPr/>
        </p:nvSpPr>
        <p:spPr>
          <a:xfrm>
            <a:off x="1390022" y="5624149"/>
            <a:ext cx="39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s-t Path: Recursive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795F6-5387-40D8-A827-5D4C32C9F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2A5ED-5E97-4745-89DF-A768810F2138}"/>
              </a:ext>
            </a:extLst>
          </p:cNvPr>
          <p:cNvSpPr txBox="1"/>
          <p:nvPr/>
        </p:nvSpPr>
        <p:spPr>
          <a:xfrm>
            <a:off x="4800166" y="1534622"/>
            <a:ext cx="7104837" cy="473975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vector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 =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neighbor :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adjList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(!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[neighbor]) 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(graph, neighbor,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visited))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    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true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}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false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569CD6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const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&amp;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 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vector&lt;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bool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&gt;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visited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graph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numVertices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  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dfs_helper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(graph,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src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visited);</a:t>
            </a:r>
          </a:p>
          <a:p>
            <a:pPr marL="228600" marR="0" lvl="0" indent="-36576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300"/>
              </a:spcAft>
              <a:buClr>
                <a:prstClr val="black">
                  <a:lumMod val="65000"/>
                  <a:lumOff val="35000"/>
                </a:prstClr>
              </a:buClr>
              <a:buSzPct val="85000"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76157860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4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9885</TotalTime>
  <Words>6601</Words>
  <Application>Microsoft Office PowerPoint</Application>
  <PresentationFormat>Widescreen</PresentationFormat>
  <Paragraphs>1662</Paragraphs>
  <Slides>61</Slides>
  <Notes>61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61</vt:i4>
      </vt:variant>
    </vt:vector>
  </HeadingPairs>
  <TitlesOfParts>
    <vt:vector size="72" baseType="lpstr">
      <vt:lpstr>Arial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4_Office Theme</vt:lpstr>
      <vt:lpstr>PowerPoint Presentation</vt:lpstr>
      <vt:lpstr>  Categories of Data Structures  </vt:lpstr>
      <vt:lpstr>   Recap   </vt:lpstr>
      <vt:lpstr>              BFS          vs          DFS</vt:lpstr>
      <vt:lpstr>Mentimeter</vt:lpstr>
      <vt:lpstr>Mentimeter</vt:lpstr>
      <vt:lpstr>s-t Path</vt:lpstr>
      <vt:lpstr>7.2.1 DFS to Find Whether a Given Vertex is Reachable (Iterative)</vt:lpstr>
      <vt:lpstr>7.2.1 DFS to Find Whether a Given Vertex is Reachable (Recursive)</vt:lpstr>
      <vt:lpstr>Problem with s-t Path</vt:lpstr>
      <vt:lpstr>Shortest Weighted s-t Path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Shortest Path Algorithm</vt:lpstr>
      <vt:lpstr>Dijkstra’s Properties</vt:lpstr>
      <vt:lpstr>PowerPoint Presentation</vt:lpstr>
      <vt:lpstr>Spanning Tree</vt:lpstr>
      <vt:lpstr>Prim’s Algorithm</vt:lpstr>
      <vt:lpstr>Prim’s Algorithm</vt:lpstr>
      <vt:lpstr>Prim’s Algorithm</vt:lpstr>
      <vt:lpstr>Prim’s Algorithm</vt:lpstr>
      <vt:lpstr>PowerPoint Presentation</vt:lpstr>
      <vt:lpstr>Kruskal’s Algorithm</vt:lpstr>
      <vt:lpstr>Kruskal’s Algorithm</vt:lpstr>
      <vt:lpstr>Kruskal’s Algorithm</vt:lpstr>
      <vt:lpstr>Kruskal’s Algorithm</vt:lpstr>
      <vt:lpstr>7.3.1 Detect whether there is a Cycle in an Undirected Graph</vt:lpstr>
      <vt:lpstr>7.3.1 Detect whether there is a Cycle in an Undirected Graph</vt:lpstr>
      <vt:lpstr>Kruskal’s Algorithm</vt:lpstr>
      <vt:lpstr>Kruskal’s Algorithm</vt:lpstr>
      <vt:lpstr>Disjoint Sets </vt:lpstr>
      <vt:lpstr>Disjoint Sets </vt:lpstr>
      <vt:lpstr>Disjoint Sets </vt:lpstr>
      <vt:lpstr>Disjoint Sets 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Kruskal’s Algorithm</vt:lpstr>
      <vt:lpstr>PowerPoint Presentation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</vt:lpstr>
      <vt:lpstr>Topological Sort Pseudocode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Graphs</dc:title>
  <dc:creator>amanpreet kapoor</dc:creator>
  <cp:lastModifiedBy>amanpreet kapoor</cp:lastModifiedBy>
  <cp:revision>599</cp:revision>
  <dcterms:created xsi:type="dcterms:W3CDTF">2020-04-14T17:15:24Z</dcterms:created>
  <dcterms:modified xsi:type="dcterms:W3CDTF">2022-11-15T17:28:18Z</dcterms:modified>
</cp:coreProperties>
</file>