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  <p:sldMasterId id="2147483696" r:id="rId3"/>
  </p:sldMasterIdLst>
  <p:notesMasterIdLst>
    <p:notesMasterId r:id="rId133"/>
  </p:notesMasterIdLst>
  <p:sldIdLst>
    <p:sldId id="268" r:id="rId4"/>
    <p:sldId id="440" r:id="rId5"/>
    <p:sldId id="384" r:id="rId6"/>
    <p:sldId id="377" r:id="rId7"/>
    <p:sldId id="540" r:id="rId8"/>
    <p:sldId id="553" r:id="rId9"/>
    <p:sldId id="554" r:id="rId10"/>
    <p:sldId id="388" r:id="rId11"/>
    <p:sldId id="481" r:id="rId12"/>
    <p:sldId id="603" r:id="rId13"/>
    <p:sldId id="604" r:id="rId14"/>
    <p:sldId id="552" r:id="rId15"/>
    <p:sldId id="605" r:id="rId16"/>
    <p:sldId id="606" r:id="rId17"/>
    <p:sldId id="578" r:id="rId18"/>
    <p:sldId id="579" r:id="rId19"/>
    <p:sldId id="663" r:id="rId20"/>
    <p:sldId id="664" r:id="rId21"/>
    <p:sldId id="665" r:id="rId22"/>
    <p:sldId id="666" r:id="rId23"/>
    <p:sldId id="667" r:id="rId24"/>
    <p:sldId id="668" r:id="rId25"/>
    <p:sldId id="669" r:id="rId26"/>
    <p:sldId id="670" r:id="rId27"/>
    <p:sldId id="671" r:id="rId28"/>
    <p:sldId id="672" r:id="rId29"/>
    <p:sldId id="673" r:id="rId30"/>
    <p:sldId id="674" r:id="rId31"/>
    <p:sldId id="675" r:id="rId32"/>
    <p:sldId id="676" r:id="rId33"/>
    <p:sldId id="677" r:id="rId34"/>
    <p:sldId id="678" r:id="rId35"/>
    <p:sldId id="679" r:id="rId36"/>
    <p:sldId id="680" r:id="rId37"/>
    <p:sldId id="681" r:id="rId38"/>
    <p:sldId id="682" r:id="rId39"/>
    <p:sldId id="683" r:id="rId40"/>
    <p:sldId id="684" r:id="rId41"/>
    <p:sldId id="685" r:id="rId42"/>
    <p:sldId id="686" r:id="rId43"/>
    <p:sldId id="687" r:id="rId44"/>
    <p:sldId id="688" r:id="rId45"/>
    <p:sldId id="689" r:id="rId46"/>
    <p:sldId id="690" r:id="rId47"/>
    <p:sldId id="691" r:id="rId48"/>
    <p:sldId id="620" r:id="rId49"/>
    <p:sldId id="621" r:id="rId50"/>
    <p:sldId id="622" r:id="rId51"/>
    <p:sldId id="625" r:id="rId52"/>
    <p:sldId id="623" r:id="rId53"/>
    <p:sldId id="626" r:id="rId54"/>
    <p:sldId id="627" r:id="rId55"/>
    <p:sldId id="628" r:id="rId56"/>
    <p:sldId id="629" r:id="rId57"/>
    <p:sldId id="630" r:id="rId58"/>
    <p:sldId id="631" r:id="rId59"/>
    <p:sldId id="632" r:id="rId60"/>
    <p:sldId id="633" r:id="rId61"/>
    <p:sldId id="634" r:id="rId62"/>
    <p:sldId id="692" r:id="rId63"/>
    <p:sldId id="693" r:id="rId64"/>
    <p:sldId id="694" r:id="rId65"/>
    <p:sldId id="695" r:id="rId66"/>
    <p:sldId id="696" r:id="rId67"/>
    <p:sldId id="697" r:id="rId68"/>
    <p:sldId id="698" r:id="rId69"/>
    <p:sldId id="699" r:id="rId70"/>
    <p:sldId id="700" r:id="rId71"/>
    <p:sldId id="701" r:id="rId72"/>
    <p:sldId id="702" r:id="rId73"/>
    <p:sldId id="703" r:id="rId74"/>
    <p:sldId id="704" r:id="rId75"/>
    <p:sldId id="705" r:id="rId76"/>
    <p:sldId id="717" r:id="rId77"/>
    <p:sldId id="656" r:id="rId78"/>
    <p:sldId id="718" r:id="rId79"/>
    <p:sldId id="655" r:id="rId80"/>
    <p:sldId id="719" r:id="rId81"/>
    <p:sldId id="759" r:id="rId82"/>
    <p:sldId id="758" r:id="rId83"/>
    <p:sldId id="733" r:id="rId84"/>
    <p:sldId id="743" r:id="rId85"/>
    <p:sldId id="710" r:id="rId86"/>
    <p:sldId id="711" r:id="rId87"/>
    <p:sldId id="712" r:id="rId88"/>
    <p:sldId id="713" r:id="rId89"/>
    <p:sldId id="714" r:id="rId90"/>
    <p:sldId id="715" r:id="rId91"/>
    <p:sldId id="716" r:id="rId92"/>
    <p:sldId id="720" r:id="rId93"/>
    <p:sldId id="816" r:id="rId94"/>
    <p:sldId id="817" r:id="rId95"/>
    <p:sldId id="818" r:id="rId96"/>
    <p:sldId id="721" r:id="rId97"/>
    <p:sldId id="722" r:id="rId98"/>
    <p:sldId id="723" r:id="rId99"/>
    <p:sldId id="724" r:id="rId100"/>
    <p:sldId id="725" r:id="rId101"/>
    <p:sldId id="726" r:id="rId102"/>
    <p:sldId id="727" r:id="rId103"/>
    <p:sldId id="728" r:id="rId104"/>
    <p:sldId id="729" r:id="rId105"/>
    <p:sldId id="730" r:id="rId106"/>
    <p:sldId id="731" r:id="rId107"/>
    <p:sldId id="732" r:id="rId108"/>
    <p:sldId id="635" r:id="rId109"/>
    <p:sldId id="637" r:id="rId110"/>
    <p:sldId id="638" r:id="rId111"/>
    <p:sldId id="639" r:id="rId112"/>
    <p:sldId id="640" r:id="rId113"/>
    <p:sldId id="641" r:id="rId114"/>
    <p:sldId id="642" r:id="rId115"/>
    <p:sldId id="643" r:id="rId116"/>
    <p:sldId id="644" r:id="rId117"/>
    <p:sldId id="645" r:id="rId118"/>
    <p:sldId id="646" r:id="rId119"/>
    <p:sldId id="636" r:id="rId120"/>
    <p:sldId id="734" r:id="rId121"/>
    <p:sldId id="735" r:id="rId122"/>
    <p:sldId id="652" r:id="rId123"/>
    <p:sldId id="736" r:id="rId124"/>
    <p:sldId id="654" r:id="rId125"/>
    <p:sldId id="653" r:id="rId126"/>
    <p:sldId id="744" r:id="rId127"/>
    <p:sldId id="745" r:id="rId128"/>
    <p:sldId id="746" r:id="rId129"/>
    <p:sldId id="747" r:id="rId130"/>
    <p:sldId id="749" r:id="rId131"/>
    <p:sldId id="750" r:id="rId1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1E2"/>
    <a:srgbClr val="F7FA82"/>
    <a:srgbClr val="EB6E19"/>
    <a:srgbClr val="00DA63"/>
    <a:srgbClr val="FF9393"/>
    <a:srgbClr val="E60000"/>
    <a:srgbClr val="00B05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16" autoAdjust="0"/>
    <p:restoredTop sz="96357" autoAdjust="0"/>
  </p:normalViewPr>
  <p:slideViewPr>
    <p:cSldViewPr snapToGrid="0">
      <p:cViewPr varScale="1">
        <p:scale>
          <a:sx n="110" d="100"/>
          <a:sy n="110" d="100"/>
        </p:scale>
        <p:origin x="100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117" Type="http://schemas.openxmlformats.org/officeDocument/2006/relationships/slide" Target="slides/slide114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84" Type="http://schemas.openxmlformats.org/officeDocument/2006/relationships/slide" Target="slides/slide81.xml"/><Relationship Id="rId89" Type="http://schemas.openxmlformats.org/officeDocument/2006/relationships/slide" Target="slides/slide86.xml"/><Relationship Id="rId112" Type="http://schemas.openxmlformats.org/officeDocument/2006/relationships/slide" Target="slides/slide109.xml"/><Relationship Id="rId133" Type="http://schemas.openxmlformats.org/officeDocument/2006/relationships/notesMaster" Target="notesMasters/notesMaster1.xml"/><Relationship Id="rId16" Type="http://schemas.openxmlformats.org/officeDocument/2006/relationships/slide" Target="slides/slide13.xml"/><Relationship Id="rId107" Type="http://schemas.openxmlformats.org/officeDocument/2006/relationships/slide" Target="slides/slide104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102" Type="http://schemas.openxmlformats.org/officeDocument/2006/relationships/slide" Target="slides/slide99.xml"/><Relationship Id="rId123" Type="http://schemas.openxmlformats.org/officeDocument/2006/relationships/slide" Target="slides/slide120.xml"/><Relationship Id="rId128" Type="http://schemas.openxmlformats.org/officeDocument/2006/relationships/slide" Target="slides/slide125.xml"/><Relationship Id="rId5" Type="http://schemas.openxmlformats.org/officeDocument/2006/relationships/slide" Target="slides/slide2.xml"/><Relationship Id="rId90" Type="http://schemas.openxmlformats.org/officeDocument/2006/relationships/slide" Target="slides/slide87.xml"/><Relationship Id="rId95" Type="http://schemas.openxmlformats.org/officeDocument/2006/relationships/slide" Target="slides/slide92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slide" Target="slides/slide74.xml"/><Relationship Id="rId100" Type="http://schemas.openxmlformats.org/officeDocument/2006/relationships/slide" Target="slides/slide97.xml"/><Relationship Id="rId105" Type="http://schemas.openxmlformats.org/officeDocument/2006/relationships/slide" Target="slides/slide102.xml"/><Relationship Id="rId113" Type="http://schemas.openxmlformats.org/officeDocument/2006/relationships/slide" Target="slides/slide110.xml"/><Relationship Id="rId118" Type="http://schemas.openxmlformats.org/officeDocument/2006/relationships/slide" Target="slides/slide115.xml"/><Relationship Id="rId126" Type="http://schemas.openxmlformats.org/officeDocument/2006/relationships/slide" Target="slides/slide123.xml"/><Relationship Id="rId134" Type="http://schemas.openxmlformats.org/officeDocument/2006/relationships/presProps" Target="pres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80" Type="http://schemas.openxmlformats.org/officeDocument/2006/relationships/slide" Target="slides/slide77.xml"/><Relationship Id="rId85" Type="http://schemas.openxmlformats.org/officeDocument/2006/relationships/slide" Target="slides/slide82.xml"/><Relationship Id="rId93" Type="http://schemas.openxmlformats.org/officeDocument/2006/relationships/slide" Target="slides/slide90.xml"/><Relationship Id="rId98" Type="http://schemas.openxmlformats.org/officeDocument/2006/relationships/slide" Target="slides/slide95.xml"/><Relationship Id="rId121" Type="http://schemas.openxmlformats.org/officeDocument/2006/relationships/slide" Target="slides/slide11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103" Type="http://schemas.openxmlformats.org/officeDocument/2006/relationships/slide" Target="slides/slide100.xml"/><Relationship Id="rId108" Type="http://schemas.openxmlformats.org/officeDocument/2006/relationships/slide" Target="slides/slide105.xml"/><Relationship Id="rId116" Type="http://schemas.openxmlformats.org/officeDocument/2006/relationships/slide" Target="slides/slide113.xml"/><Relationship Id="rId124" Type="http://schemas.openxmlformats.org/officeDocument/2006/relationships/slide" Target="slides/slide121.xml"/><Relationship Id="rId129" Type="http://schemas.openxmlformats.org/officeDocument/2006/relationships/slide" Target="slides/slide126.xml"/><Relationship Id="rId137" Type="http://schemas.openxmlformats.org/officeDocument/2006/relationships/tableStyles" Target="tableStyle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83" Type="http://schemas.openxmlformats.org/officeDocument/2006/relationships/slide" Target="slides/slide80.xml"/><Relationship Id="rId88" Type="http://schemas.openxmlformats.org/officeDocument/2006/relationships/slide" Target="slides/slide85.xml"/><Relationship Id="rId91" Type="http://schemas.openxmlformats.org/officeDocument/2006/relationships/slide" Target="slides/slide88.xml"/><Relationship Id="rId96" Type="http://schemas.openxmlformats.org/officeDocument/2006/relationships/slide" Target="slides/slide93.xml"/><Relationship Id="rId111" Type="http://schemas.openxmlformats.org/officeDocument/2006/relationships/slide" Target="slides/slide108.xml"/><Relationship Id="rId132" Type="http://schemas.openxmlformats.org/officeDocument/2006/relationships/slide" Target="slides/slide12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6" Type="http://schemas.openxmlformats.org/officeDocument/2006/relationships/slide" Target="slides/slide103.xml"/><Relationship Id="rId114" Type="http://schemas.openxmlformats.org/officeDocument/2006/relationships/slide" Target="slides/slide111.xml"/><Relationship Id="rId119" Type="http://schemas.openxmlformats.org/officeDocument/2006/relationships/slide" Target="slides/slide116.xml"/><Relationship Id="rId127" Type="http://schemas.openxmlformats.org/officeDocument/2006/relationships/slide" Target="slides/slide12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slide" Target="slides/slide78.xml"/><Relationship Id="rId86" Type="http://schemas.openxmlformats.org/officeDocument/2006/relationships/slide" Target="slides/slide83.xml"/><Relationship Id="rId94" Type="http://schemas.openxmlformats.org/officeDocument/2006/relationships/slide" Target="slides/slide91.xml"/><Relationship Id="rId99" Type="http://schemas.openxmlformats.org/officeDocument/2006/relationships/slide" Target="slides/slide96.xml"/><Relationship Id="rId101" Type="http://schemas.openxmlformats.org/officeDocument/2006/relationships/slide" Target="slides/slide98.xml"/><Relationship Id="rId122" Type="http://schemas.openxmlformats.org/officeDocument/2006/relationships/slide" Target="slides/slide119.xml"/><Relationship Id="rId130" Type="http://schemas.openxmlformats.org/officeDocument/2006/relationships/slide" Target="slides/slide127.xml"/><Relationship Id="rId135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109" Type="http://schemas.openxmlformats.org/officeDocument/2006/relationships/slide" Target="slides/slide10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97" Type="http://schemas.openxmlformats.org/officeDocument/2006/relationships/slide" Target="slides/slide94.xml"/><Relationship Id="rId104" Type="http://schemas.openxmlformats.org/officeDocument/2006/relationships/slide" Target="slides/slide101.xml"/><Relationship Id="rId120" Type="http://schemas.openxmlformats.org/officeDocument/2006/relationships/slide" Target="slides/slide117.xml"/><Relationship Id="rId125" Type="http://schemas.openxmlformats.org/officeDocument/2006/relationships/slide" Target="slides/slide122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92" Type="http://schemas.openxmlformats.org/officeDocument/2006/relationships/slide" Target="slides/slide8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slide" Target="slides/slide63.xml"/><Relationship Id="rId87" Type="http://schemas.openxmlformats.org/officeDocument/2006/relationships/slide" Target="slides/slide84.xml"/><Relationship Id="rId110" Type="http://schemas.openxmlformats.org/officeDocument/2006/relationships/slide" Target="slides/slide107.xml"/><Relationship Id="rId115" Type="http://schemas.openxmlformats.org/officeDocument/2006/relationships/slide" Target="slides/slide112.xml"/><Relationship Id="rId131" Type="http://schemas.openxmlformats.org/officeDocument/2006/relationships/slide" Target="slides/slide128.xml"/><Relationship Id="rId136" Type="http://schemas.openxmlformats.org/officeDocument/2006/relationships/theme" Target="theme/theme1.xml"/><Relationship Id="rId61" Type="http://schemas.openxmlformats.org/officeDocument/2006/relationships/slide" Target="slides/slide58.xml"/><Relationship Id="rId82" Type="http://schemas.openxmlformats.org/officeDocument/2006/relationships/slide" Target="slides/slide79.xml"/><Relationship Id="rId19" Type="http://schemas.openxmlformats.org/officeDocument/2006/relationships/slide" Target="slides/slide1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86AF1-EF24-4659-9089-2771856A9EA2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B3017C-A127-4C06-BF43-1875A8859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606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21835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5656212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1647782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3641882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5742266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1165753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4129702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1719360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141658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4272900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5750610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87545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1719360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147080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7867671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8553717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5044257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6670293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3185464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9537751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8682663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FFFF"/>
                </a:solidFill>
                <a:latin typeface="Tw Cen MT" charset="0"/>
                <a:ea typeface="ＭＳ Ｐゴシック" charset="0"/>
                <a:cs typeface="Arial" charset="0"/>
              </a:rPr>
              <a:t>In an undirected graph a cycle must contain at least three distinct vertices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7940533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69649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3167171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2663073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1205136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2736760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1942576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80332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6964983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2663073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1942576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2736760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FFFF"/>
                </a:solidFill>
                <a:latin typeface="Tw Cen MT" charset="0"/>
                <a:ea typeface="ＭＳ Ｐゴシック" charset="0"/>
                <a:cs typeface="Arial" charset="0"/>
              </a:rPr>
              <a:t>In an undirected graph a cycle must contain at least three distinct vertices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13229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34727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10291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687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93088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96910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67277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25796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86316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70999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40855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28163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83596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93096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3075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141301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543097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536970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14499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Discussed, touched upon, went over, covered</a:t>
            </a:r>
          </a:p>
          <a:p>
            <a:r>
              <a:rPr lang="en-US" dirty="0"/>
              <a:t>Emerges out of the limitations offered by our second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153784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945700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512748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205901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685121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305522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13496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533817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816525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652320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91237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Discussed, touched upon, went over, covered</a:t>
            </a:r>
          </a:p>
          <a:p>
            <a:r>
              <a:rPr lang="en-US" dirty="0"/>
              <a:t>Emerges out of the limitations offered by our second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677851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060857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900242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FFFF"/>
                </a:solidFill>
                <a:latin typeface="Tw Cen MT" charset="0"/>
                <a:ea typeface="ＭＳ Ｐゴシック" charset="0"/>
                <a:cs typeface="Arial" charset="0"/>
              </a:rPr>
              <a:t>In an undirected graph a cycle must contain at least three distinct vertices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794053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426970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565621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437401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168344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86498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190774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6893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120513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422380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288090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736145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261637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32102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479985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460194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318444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44022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10056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449087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809842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370661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450111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0443253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490473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9401868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572392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9493331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0472519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05772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6586453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9966697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282456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6663254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FFFF"/>
                </a:solidFill>
                <a:latin typeface="Tw Cen MT" charset="0"/>
                <a:ea typeface="ＭＳ Ｐゴシック" charset="0"/>
                <a:cs typeface="Arial" charset="0"/>
              </a:rPr>
              <a:t>In an undirected graph a cycle must contain at least three distinct vertices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7940533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3219113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7935731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0708374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4963599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6586453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88202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2196798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2537175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374222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2196798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5218766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5941563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8648376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0768239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3992458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3094353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19159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8098423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2199090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2218157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894671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4287271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5778035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6919853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3048308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2365404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6293797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1957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B481B-CA3D-49DA-9810-DAA223BF111B}" type="datetime1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162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8EB21-F3C6-4C1B-B991-81D52E23E466}" type="datetime1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797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9434-7199-4A2A-B564-E9ED1ED4C9D3}" type="datetime1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558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31261-E3DB-430F-8829-0A17669D3621}" type="datetime1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0263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E2723-B0DF-4C68-BFA9-38E0D4BF5CB4}" type="datetime1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3860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2062-3C90-4973-9C27-42C5A7EA9093}" type="datetime1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0753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77FA4-DAB0-42A2-B025-A30442254E62}" type="datetime1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9326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AC384-88DE-4B88-B39E-934C988EF2A2}" type="datetime1">
              <a:rPr lang="en-US" smtClean="0"/>
              <a:t>4/6/2022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4572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C77E1-B904-404D-A80D-1BB4EFB29B4B}" type="datetime1">
              <a:rPr lang="en-US" smtClean="0"/>
              <a:t>4/6/2022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3456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5694C-9964-49AD-AA44-35D2219E0FC2}" type="datetime1">
              <a:rPr lang="en-US" smtClean="0"/>
              <a:t>4/6/2022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5914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81F44-A03C-43D0-B570-6DF30565B725}" type="datetime1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828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20C2-C8B3-449F-957D-38664E863223}" type="datetime1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4627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DCDE1-0BF8-4D70-9AEC-38DF644227EA}" type="datetime1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449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F7C1C-88F5-467A-AFE3-ADEF25F02E16}" type="datetime1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4999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6875A-8D03-4ECD-9B82-80C64DAF8680}" type="datetime1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242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B4C1F-4F87-4955-8E2A-E78118B6D0A4}" type="datetime1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9449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32731-AFC9-4D5B-BCF1-9418462126E8}" type="datetime1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8690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C7E7D-6818-4C05-B0A3-FDDA67165618}" type="datetime1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3728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E4541-9AD7-4989-A6C9-7F2A861896A0}" type="datetime1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19545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39EDB-401C-4CAA-9A86-C5349179FB98}" type="datetime1">
              <a:rPr lang="en-US" smtClean="0"/>
              <a:t>4/6/2022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73955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BB478-1E88-426F-A6B6-76AA28757128}" type="datetime1">
              <a:rPr lang="en-US" smtClean="0"/>
              <a:t>4/6/2022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30952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82EAC-1FCE-4594-857C-81A9CA2088C3}" type="datetime1">
              <a:rPr lang="en-US" smtClean="0"/>
              <a:t>4/6/2022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386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0286-8BA5-41A0-972E-F67B967A4537}" type="datetime1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67924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3310A-F8BA-40A7-B587-CBD8CE3295BF}" type="datetime1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7915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3EB40-82FD-49CF-A062-8BF16B58AF00}" type="datetime1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39106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7D9DC-8022-41FB-B8A5-29BBF12BB507}" type="datetime1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82386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19778-4F9F-41C0-A553-1669C634F796}" type="datetime1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011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76A5B-7D26-44CD-A3A1-27CDC7DF3F7A}" type="datetime1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070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D77CB-41F0-46EC-9438-8E584235DADA}" type="datetime1">
              <a:rPr lang="en-US" smtClean="0"/>
              <a:t>4/6/2022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909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8BE78-4876-4F9C-94CB-1A9029039651}" type="datetime1">
              <a:rPr lang="en-US" smtClean="0"/>
              <a:t>4/6/2022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976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23957-F2AC-466C-9432-171EADB8C13A}" type="datetime1">
              <a:rPr lang="en-US" smtClean="0"/>
              <a:t>4/6/2022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642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7EA37-C33F-4A7D-863B-E4A569B6D103}" type="datetime1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752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29491-D377-4089-84E9-449D175D2645}" type="datetime1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050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E9CFA-AE21-41F6-B7D4-AC15FBE927E2}" type="datetime1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987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341B1-7F12-4428-AF7A-3C9312EE56C7}" type="datetime1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236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C11D8-3A88-487F-8D94-CC55286026B0}" type="datetime1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430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13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13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13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13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athoverflow.net/questions/330512/adjacency-definition-for-a-directed-graph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 COP3530">
            <a:extLst>
              <a:ext uri="{FF2B5EF4-FFF2-40B4-BE49-F238E27FC236}">
                <a16:creationId xmlns:a16="http://schemas.microsoft.com/office/drawing/2014/main" id="{F5930E70-AA2A-4DEA-8F19-8204A14E7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9207" y="5282150"/>
            <a:ext cx="2162976" cy="15061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09D5D4F-8054-48EF-9170-C7D04C6E7DC6}"/>
              </a:ext>
            </a:extLst>
          </p:cNvPr>
          <p:cNvSpPr txBox="1"/>
          <p:nvPr/>
        </p:nvSpPr>
        <p:spPr>
          <a:xfrm>
            <a:off x="578855" y="2521189"/>
            <a:ext cx="1103428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Graphs</a:t>
            </a:r>
          </a:p>
        </p:txBody>
      </p:sp>
    </p:spTree>
    <p:extLst>
      <p:ext uri="{BB962C8B-B14F-4D97-AF65-F5344CB8AC3E}">
        <p14:creationId xmlns:p14="http://schemas.microsoft.com/office/powerpoint/2010/main" val="30600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s-t Path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84C942C-6E5D-479C-9FAE-83B30F290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962778" y="2874222"/>
            <a:ext cx="3162507" cy="2151853"/>
            <a:chOff x="5833534" y="912535"/>
            <a:chExt cx="3162507" cy="215185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807EEA8-DF68-459A-B099-8BD999D95480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0AA20F3-3E20-4D6D-AB3E-DE160E8F9933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964250C-263F-4B8B-8BA6-351AEE9C8EE2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E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3020796-B4B3-4D49-92F5-E42722638794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F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695667-E0D0-4FCA-969D-48D8A908DB11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63B3D0E-5FBB-4F4D-A15C-0E5DA253A531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D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9F3699E-0FDD-4E85-B262-7CA1E0346264}"/>
                </a:ext>
              </a:extLst>
            </p:cNvPr>
            <p:cNvCxnSpPr>
              <a:cxnSpLocks/>
              <a:stCxn id="10" idx="7"/>
              <a:endCxn id="9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D9B20F7-2A6A-4EB1-A3AE-5783C51794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0AFCC68-B57B-4B63-9256-801067A0238B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D77CB4C-902D-4339-A50D-298DB6B12FFF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FBBD41F-BBF6-431D-9FB9-85816FDC296E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ABEEB49-2621-49CC-8A06-24111FA03085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D433D70-AD93-4094-8963-4F20C8AEE86F}"/>
                </a:ext>
              </a:extLst>
            </p:cNvPr>
            <p:cNvCxnSpPr>
              <a:cxnSpLocks/>
              <a:endCxn id="13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Oval 42">
            <a:extLst>
              <a:ext uri="{FF2B5EF4-FFF2-40B4-BE49-F238E27FC236}">
                <a16:creationId xmlns:a16="http://schemas.microsoft.com/office/drawing/2014/main" id="{A7995191-F83B-42BE-BDD7-7D303B536A21}"/>
              </a:ext>
            </a:extLst>
          </p:cNvPr>
          <p:cNvSpPr/>
          <p:nvPr/>
        </p:nvSpPr>
        <p:spPr>
          <a:xfrm>
            <a:off x="3747555" y="5279117"/>
            <a:ext cx="457200" cy="457200"/>
          </a:xfrm>
          <a:prstGeom prst="ellipse">
            <a:avLst/>
          </a:prstGeom>
          <a:noFill/>
          <a:ln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Q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899984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Is there a path between vertices s and t?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4F0EEB6-4A83-457F-8061-539A91F20B28}"/>
              </a:ext>
            </a:extLst>
          </p:cNvPr>
          <p:cNvSpPr/>
          <p:nvPr/>
        </p:nvSpPr>
        <p:spPr>
          <a:xfrm>
            <a:off x="5679056" y="3188512"/>
            <a:ext cx="5595195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Is there a path between vertices A and C? -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Yes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Is there a path between vertices A and Q? -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205D6B-FA03-4BD4-9FFC-0BFD5B4DD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</a:t>
            </a:fld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B978D29-522B-4B8D-BBD2-EA5966FB0BDC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3416995E-9832-4E08-8B60-B5568701DD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4" descr="Logo COP3530">
              <a:extLst>
                <a:ext uri="{FF2B5EF4-FFF2-40B4-BE49-F238E27FC236}">
                  <a16:creationId xmlns:a16="http://schemas.microsoft.com/office/drawing/2014/main" id="{FD95DA49-7086-4E2E-8602-7471A109A6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6302746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Kruskal’s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47160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Arrange edges in ascending order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0-2   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3-5   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0-3   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1-2    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2-3   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2-5   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0-1    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1-4    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4-5    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2-4    10</a:t>
            </a:r>
          </a:p>
        </p:txBody>
      </p:sp>
      <p:grpSp>
        <p:nvGrpSpPr>
          <p:cNvPr id="21" name="Group 87">
            <a:extLst>
              <a:ext uri="{FF2B5EF4-FFF2-40B4-BE49-F238E27FC236}">
                <a16:creationId xmlns:a16="http://schemas.microsoft.com/office/drawing/2014/main" id="{5DB673FC-0725-4379-B573-522880F99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230812" y="1357786"/>
            <a:ext cx="2782054" cy="3052849"/>
            <a:chOff x="5158154" y="1676399"/>
            <a:chExt cx="2079942" cy="2304365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723458-5328-4654-BF0B-4525498E6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0F7CCD6-3F41-4391-B7CF-46E23AFD6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C10FD38-B3B9-41CA-9893-A4E91BC22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384BAED-39B6-4AB4-AED0-CDC55C2BF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5064331-D888-4F21-87D8-383772B40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29" name="TextBox 15">
              <a:extLst>
                <a:ext uri="{FF2B5EF4-FFF2-40B4-BE49-F238E27FC236}">
                  <a16:creationId xmlns:a16="http://schemas.microsoft.com/office/drawing/2014/main" id="{D08B8A8E-F634-4D59-AA1A-FA6FD5650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30" name="TextBox 16">
              <a:extLst>
                <a:ext uri="{FF2B5EF4-FFF2-40B4-BE49-F238E27FC236}">
                  <a16:creationId xmlns:a16="http://schemas.microsoft.com/office/drawing/2014/main" id="{277C82A1-FDEB-427E-957D-C4E004585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31" name="TextBox 17">
              <a:extLst>
                <a:ext uri="{FF2B5EF4-FFF2-40B4-BE49-F238E27FC236}">
                  <a16:creationId xmlns:a16="http://schemas.microsoft.com/office/drawing/2014/main" id="{235AC0B5-0663-418F-B86C-EB6DD2C26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32" name="TextBox 18">
              <a:extLst>
                <a:ext uri="{FF2B5EF4-FFF2-40B4-BE49-F238E27FC236}">
                  <a16:creationId xmlns:a16="http://schemas.microsoft.com/office/drawing/2014/main" id="{0AECDC3E-CC94-4676-B3FC-D50E7839E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33" name="TextBox 19">
              <a:extLst>
                <a:ext uri="{FF2B5EF4-FFF2-40B4-BE49-F238E27FC236}">
                  <a16:creationId xmlns:a16="http://schemas.microsoft.com/office/drawing/2014/main" id="{5D163901-C67A-429C-8911-0EE1014FB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34" name="TextBox 20">
              <a:extLst>
                <a:ext uri="{FF2B5EF4-FFF2-40B4-BE49-F238E27FC236}">
                  <a16:creationId xmlns:a16="http://schemas.microsoft.com/office/drawing/2014/main" id="{4DF6122E-3DC5-4D76-911A-7344C200E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35" name="TextBox 21">
              <a:extLst>
                <a:ext uri="{FF2B5EF4-FFF2-40B4-BE49-F238E27FC236}">
                  <a16:creationId xmlns:a16="http://schemas.microsoft.com/office/drawing/2014/main" id="{9DAC7BF0-9E9A-46D4-8962-5D773C7E4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BE815DC-5246-46E7-8ED4-2E842D25D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5821017-3D37-4373-9E6B-D5B4C54EE343}"/>
                </a:ext>
              </a:extLst>
            </p:cNvPr>
            <p:cNvCxnSpPr>
              <a:stCxn id="27" idx="0"/>
              <a:endCxn id="2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E7D3506-53C4-4992-958B-C105D8AF9A01}"/>
                </a:ext>
              </a:extLst>
            </p:cNvPr>
            <p:cNvCxnSpPr>
              <a:stCxn id="28" idx="0"/>
              <a:endCxn id="2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283E820-63DE-43CE-A6BA-BBF6072597A8}"/>
                </a:ext>
              </a:extLst>
            </p:cNvPr>
            <p:cNvCxnSpPr>
              <a:stCxn id="28" idx="2"/>
              <a:endCxn id="2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FB91263-6EFC-4874-95CB-3CFFDEE82B2F}"/>
                </a:ext>
              </a:extLst>
            </p:cNvPr>
            <p:cNvCxnSpPr>
              <a:stCxn id="25" idx="7"/>
              <a:endCxn id="22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C78CC96-9531-48B7-AC72-70CCB3A662EA}"/>
                </a:ext>
              </a:extLst>
            </p:cNvPr>
            <p:cNvCxnSpPr>
              <a:stCxn id="22" idx="5"/>
              <a:endCxn id="2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A300EA7-C1E3-4892-8FE7-F49D01E86F71}"/>
                </a:ext>
              </a:extLst>
            </p:cNvPr>
            <p:cNvCxnSpPr>
              <a:stCxn id="36" idx="0"/>
              <a:endCxn id="22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979C5E4-7D13-4FAC-8743-F99B916EB3BA}"/>
                </a:ext>
              </a:extLst>
            </p:cNvPr>
            <p:cNvCxnSpPr>
              <a:stCxn id="36" idx="1"/>
              <a:endCxn id="2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59F7715-A6FB-4328-B2E9-E1DA4407F587}"/>
                </a:ext>
              </a:extLst>
            </p:cNvPr>
            <p:cNvCxnSpPr>
              <a:stCxn id="36" idx="7"/>
              <a:endCxn id="2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E28E18-EEEE-4C9B-B904-A6839DFE13C7}"/>
                </a:ext>
              </a:extLst>
            </p:cNvPr>
            <p:cNvCxnSpPr>
              <a:stCxn id="36" idx="3"/>
              <a:endCxn id="2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BD4A431-503A-4E12-B8F8-56B1AC929523}"/>
                </a:ext>
              </a:extLst>
            </p:cNvPr>
            <p:cNvCxnSpPr>
              <a:stCxn id="36" idx="5"/>
              <a:endCxn id="2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84">
              <a:extLst>
                <a:ext uri="{FF2B5EF4-FFF2-40B4-BE49-F238E27FC236}">
                  <a16:creationId xmlns:a16="http://schemas.microsoft.com/office/drawing/2014/main" id="{0820CB6B-ACA7-48C4-96BD-DC342C318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409148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49" name="TextBox 85">
              <a:extLst>
                <a:ext uri="{FF2B5EF4-FFF2-40B4-BE49-F238E27FC236}">
                  <a16:creationId xmlns:a16="http://schemas.microsoft.com/office/drawing/2014/main" id="{DD7BA25D-A94D-4102-BF73-1C949DB72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50" name="TextBox 86">
              <a:extLst>
                <a:ext uri="{FF2B5EF4-FFF2-40B4-BE49-F238E27FC236}">
                  <a16:creationId xmlns:a16="http://schemas.microsoft.com/office/drawing/2014/main" id="{2D6A90E3-9D4E-4DD9-A184-177F008CA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C5D6271E-6A45-41B2-8E44-2CA0D250D4F1}"/>
              </a:ext>
            </a:extLst>
          </p:cNvPr>
          <p:cNvSpPr txBox="1"/>
          <p:nvPr/>
        </p:nvSpPr>
        <p:spPr>
          <a:xfrm flipH="1">
            <a:off x="919758" y="5183163"/>
            <a:ext cx="103524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Kruskal’s algorithm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– choose an edge i-j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         if find(i) != find(j)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//not in same disjoint set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            union(i, j)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//add the edge, which joins the components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Disjoint sets: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{0, 1, 2, 3, 5}, {4}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0C97E1-57D9-40F9-A0F7-290E1FAC6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100</a:t>
            </a:fld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49255AC-B638-4B71-91C2-5D57CC4868E1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43B8CEDC-6B33-4E34-94BD-1E36DA86BE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52" descr="Logo COP3530">
              <a:extLst>
                <a:ext uri="{FF2B5EF4-FFF2-40B4-BE49-F238E27FC236}">
                  <a16:creationId xmlns:a16="http://schemas.microsoft.com/office/drawing/2014/main" id="{7C3E24B2-14E0-4E55-8326-2113616BDBB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14642360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Kruskal’s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47160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Arrange edges in ascending order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0-2   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3-5   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0-3   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1-2    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2-3   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2-5   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0-1    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1-4    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4-5    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2-4    10</a:t>
            </a:r>
          </a:p>
        </p:txBody>
      </p:sp>
      <p:grpSp>
        <p:nvGrpSpPr>
          <p:cNvPr id="21" name="Group 87">
            <a:extLst>
              <a:ext uri="{FF2B5EF4-FFF2-40B4-BE49-F238E27FC236}">
                <a16:creationId xmlns:a16="http://schemas.microsoft.com/office/drawing/2014/main" id="{5DB673FC-0725-4379-B573-522880F99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230812" y="1357786"/>
            <a:ext cx="2782054" cy="3052849"/>
            <a:chOff x="5158154" y="1676399"/>
            <a:chExt cx="2079942" cy="2304365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723458-5328-4654-BF0B-4525498E6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0F7CCD6-3F41-4391-B7CF-46E23AFD6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C10FD38-B3B9-41CA-9893-A4E91BC22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384BAED-39B6-4AB4-AED0-CDC55C2BF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5064331-D888-4F21-87D8-383772B40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29" name="TextBox 15">
              <a:extLst>
                <a:ext uri="{FF2B5EF4-FFF2-40B4-BE49-F238E27FC236}">
                  <a16:creationId xmlns:a16="http://schemas.microsoft.com/office/drawing/2014/main" id="{D08B8A8E-F634-4D59-AA1A-FA6FD5650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30" name="TextBox 16">
              <a:extLst>
                <a:ext uri="{FF2B5EF4-FFF2-40B4-BE49-F238E27FC236}">
                  <a16:creationId xmlns:a16="http://schemas.microsoft.com/office/drawing/2014/main" id="{277C82A1-FDEB-427E-957D-C4E004585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31" name="TextBox 17">
              <a:extLst>
                <a:ext uri="{FF2B5EF4-FFF2-40B4-BE49-F238E27FC236}">
                  <a16:creationId xmlns:a16="http://schemas.microsoft.com/office/drawing/2014/main" id="{235AC0B5-0663-418F-B86C-EB6DD2C26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32" name="TextBox 18">
              <a:extLst>
                <a:ext uri="{FF2B5EF4-FFF2-40B4-BE49-F238E27FC236}">
                  <a16:creationId xmlns:a16="http://schemas.microsoft.com/office/drawing/2014/main" id="{0AECDC3E-CC94-4676-B3FC-D50E7839E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33" name="TextBox 19">
              <a:extLst>
                <a:ext uri="{FF2B5EF4-FFF2-40B4-BE49-F238E27FC236}">
                  <a16:creationId xmlns:a16="http://schemas.microsoft.com/office/drawing/2014/main" id="{5D163901-C67A-429C-8911-0EE1014FB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34" name="TextBox 20">
              <a:extLst>
                <a:ext uri="{FF2B5EF4-FFF2-40B4-BE49-F238E27FC236}">
                  <a16:creationId xmlns:a16="http://schemas.microsoft.com/office/drawing/2014/main" id="{4DF6122E-3DC5-4D76-911A-7344C200E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35" name="TextBox 21">
              <a:extLst>
                <a:ext uri="{FF2B5EF4-FFF2-40B4-BE49-F238E27FC236}">
                  <a16:creationId xmlns:a16="http://schemas.microsoft.com/office/drawing/2014/main" id="{9DAC7BF0-9E9A-46D4-8962-5D773C7E4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BE815DC-5246-46E7-8ED4-2E842D25D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5821017-3D37-4373-9E6B-D5B4C54EE343}"/>
                </a:ext>
              </a:extLst>
            </p:cNvPr>
            <p:cNvCxnSpPr>
              <a:stCxn id="27" idx="0"/>
              <a:endCxn id="2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E7D3506-53C4-4992-958B-C105D8AF9A01}"/>
                </a:ext>
              </a:extLst>
            </p:cNvPr>
            <p:cNvCxnSpPr>
              <a:stCxn id="28" idx="0"/>
              <a:endCxn id="2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283E820-63DE-43CE-A6BA-BBF6072597A8}"/>
                </a:ext>
              </a:extLst>
            </p:cNvPr>
            <p:cNvCxnSpPr>
              <a:stCxn id="28" idx="2"/>
              <a:endCxn id="2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FB91263-6EFC-4874-95CB-3CFFDEE82B2F}"/>
                </a:ext>
              </a:extLst>
            </p:cNvPr>
            <p:cNvCxnSpPr>
              <a:stCxn id="25" idx="7"/>
              <a:endCxn id="22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C78CC96-9531-48B7-AC72-70CCB3A662EA}"/>
                </a:ext>
              </a:extLst>
            </p:cNvPr>
            <p:cNvCxnSpPr>
              <a:stCxn id="22" idx="5"/>
              <a:endCxn id="2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A300EA7-C1E3-4892-8FE7-F49D01E86F71}"/>
                </a:ext>
              </a:extLst>
            </p:cNvPr>
            <p:cNvCxnSpPr>
              <a:stCxn id="36" idx="0"/>
              <a:endCxn id="22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979C5E4-7D13-4FAC-8743-F99B916EB3BA}"/>
                </a:ext>
              </a:extLst>
            </p:cNvPr>
            <p:cNvCxnSpPr>
              <a:stCxn id="36" idx="1"/>
              <a:endCxn id="2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59F7715-A6FB-4328-B2E9-E1DA4407F587}"/>
                </a:ext>
              </a:extLst>
            </p:cNvPr>
            <p:cNvCxnSpPr>
              <a:stCxn id="36" idx="7"/>
              <a:endCxn id="2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E28E18-EEEE-4C9B-B904-A6839DFE13C7}"/>
                </a:ext>
              </a:extLst>
            </p:cNvPr>
            <p:cNvCxnSpPr>
              <a:stCxn id="36" idx="3"/>
              <a:endCxn id="2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BD4A431-503A-4E12-B8F8-56B1AC929523}"/>
                </a:ext>
              </a:extLst>
            </p:cNvPr>
            <p:cNvCxnSpPr>
              <a:stCxn id="36" idx="5"/>
              <a:endCxn id="2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84">
              <a:extLst>
                <a:ext uri="{FF2B5EF4-FFF2-40B4-BE49-F238E27FC236}">
                  <a16:creationId xmlns:a16="http://schemas.microsoft.com/office/drawing/2014/main" id="{0820CB6B-ACA7-48C4-96BD-DC342C318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409148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49" name="TextBox 85">
              <a:extLst>
                <a:ext uri="{FF2B5EF4-FFF2-40B4-BE49-F238E27FC236}">
                  <a16:creationId xmlns:a16="http://schemas.microsoft.com/office/drawing/2014/main" id="{DD7BA25D-A94D-4102-BF73-1C949DB72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50" name="TextBox 86">
              <a:extLst>
                <a:ext uri="{FF2B5EF4-FFF2-40B4-BE49-F238E27FC236}">
                  <a16:creationId xmlns:a16="http://schemas.microsoft.com/office/drawing/2014/main" id="{2D6A90E3-9D4E-4DD9-A184-177F008CA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9AE00D8F-1FC2-4A34-9F7F-FD30991C2EEA}"/>
              </a:ext>
            </a:extLst>
          </p:cNvPr>
          <p:cNvSpPr txBox="1"/>
          <p:nvPr/>
        </p:nvSpPr>
        <p:spPr>
          <a:xfrm flipH="1">
            <a:off x="919758" y="5183163"/>
            <a:ext cx="103524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Kruskal’s algorithm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– choose an edge i-j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         if find(i) != find(j)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//not in same disjoint set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            union(i, j)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//add the edge, which joins the components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Disjoint sets: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{0, 1, 2, 3, 5}, {4}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A803D03-54B0-4C7B-BFAA-27D20A0A5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101</a:t>
            </a:fld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85BE3C9-E2EF-44FC-9D2B-6CB84908BFFD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96B25338-604F-4BA2-988C-8A6082B2B0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52" descr="Logo COP3530">
              <a:extLst>
                <a:ext uri="{FF2B5EF4-FFF2-40B4-BE49-F238E27FC236}">
                  <a16:creationId xmlns:a16="http://schemas.microsoft.com/office/drawing/2014/main" id="{D6C5B449-E5AB-4414-B425-841F28FA21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78218685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Kruskal’s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47160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Arrange edges in ascending order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0-2   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3-5   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0-3   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1-2    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2-3   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2-5   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0-1    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1-4    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4-5    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2-4    10</a:t>
            </a:r>
          </a:p>
        </p:txBody>
      </p:sp>
      <p:grpSp>
        <p:nvGrpSpPr>
          <p:cNvPr id="21" name="Group 87">
            <a:extLst>
              <a:ext uri="{FF2B5EF4-FFF2-40B4-BE49-F238E27FC236}">
                <a16:creationId xmlns:a16="http://schemas.microsoft.com/office/drawing/2014/main" id="{5DB673FC-0725-4379-B573-522880F99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230812" y="1357786"/>
            <a:ext cx="2782054" cy="3052849"/>
            <a:chOff x="5158154" y="1676399"/>
            <a:chExt cx="2079942" cy="2304365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723458-5328-4654-BF0B-4525498E6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0F7CCD6-3F41-4391-B7CF-46E23AFD6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C10FD38-B3B9-41CA-9893-A4E91BC22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384BAED-39B6-4AB4-AED0-CDC55C2BF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5064331-D888-4F21-87D8-383772B40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29" name="TextBox 15">
              <a:extLst>
                <a:ext uri="{FF2B5EF4-FFF2-40B4-BE49-F238E27FC236}">
                  <a16:creationId xmlns:a16="http://schemas.microsoft.com/office/drawing/2014/main" id="{D08B8A8E-F634-4D59-AA1A-FA6FD5650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30" name="TextBox 16">
              <a:extLst>
                <a:ext uri="{FF2B5EF4-FFF2-40B4-BE49-F238E27FC236}">
                  <a16:creationId xmlns:a16="http://schemas.microsoft.com/office/drawing/2014/main" id="{277C82A1-FDEB-427E-957D-C4E004585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31" name="TextBox 17">
              <a:extLst>
                <a:ext uri="{FF2B5EF4-FFF2-40B4-BE49-F238E27FC236}">
                  <a16:creationId xmlns:a16="http://schemas.microsoft.com/office/drawing/2014/main" id="{235AC0B5-0663-418F-B86C-EB6DD2C26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32" name="TextBox 18">
              <a:extLst>
                <a:ext uri="{FF2B5EF4-FFF2-40B4-BE49-F238E27FC236}">
                  <a16:creationId xmlns:a16="http://schemas.microsoft.com/office/drawing/2014/main" id="{0AECDC3E-CC94-4676-B3FC-D50E7839E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33" name="TextBox 19">
              <a:extLst>
                <a:ext uri="{FF2B5EF4-FFF2-40B4-BE49-F238E27FC236}">
                  <a16:creationId xmlns:a16="http://schemas.microsoft.com/office/drawing/2014/main" id="{5D163901-C67A-429C-8911-0EE1014FB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34" name="TextBox 20">
              <a:extLst>
                <a:ext uri="{FF2B5EF4-FFF2-40B4-BE49-F238E27FC236}">
                  <a16:creationId xmlns:a16="http://schemas.microsoft.com/office/drawing/2014/main" id="{4DF6122E-3DC5-4D76-911A-7344C200E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35" name="TextBox 21">
              <a:extLst>
                <a:ext uri="{FF2B5EF4-FFF2-40B4-BE49-F238E27FC236}">
                  <a16:creationId xmlns:a16="http://schemas.microsoft.com/office/drawing/2014/main" id="{9DAC7BF0-9E9A-46D4-8962-5D773C7E4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BE815DC-5246-46E7-8ED4-2E842D25D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5821017-3D37-4373-9E6B-D5B4C54EE343}"/>
                </a:ext>
              </a:extLst>
            </p:cNvPr>
            <p:cNvCxnSpPr>
              <a:stCxn id="27" idx="0"/>
              <a:endCxn id="2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E7D3506-53C4-4992-958B-C105D8AF9A01}"/>
                </a:ext>
              </a:extLst>
            </p:cNvPr>
            <p:cNvCxnSpPr>
              <a:stCxn id="28" idx="0"/>
              <a:endCxn id="2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283E820-63DE-43CE-A6BA-BBF6072597A8}"/>
                </a:ext>
              </a:extLst>
            </p:cNvPr>
            <p:cNvCxnSpPr>
              <a:stCxn id="28" idx="2"/>
              <a:endCxn id="2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FB91263-6EFC-4874-95CB-3CFFDEE82B2F}"/>
                </a:ext>
              </a:extLst>
            </p:cNvPr>
            <p:cNvCxnSpPr>
              <a:stCxn id="25" idx="7"/>
              <a:endCxn id="22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C78CC96-9531-48B7-AC72-70CCB3A662EA}"/>
                </a:ext>
              </a:extLst>
            </p:cNvPr>
            <p:cNvCxnSpPr>
              <a:stCxn id="22" idx="5"/>
              <a:endCxn id="2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A300EA7-C1E3-4892-8FE7-F49D01E86F71}"/>
                </a:ext>
              </a:extLst>
            </p:cNvPr>
            <p:cNvCxnSpPr>
              <a:stCxn id="36" idx="0"/>
              <a:endCxn id="22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979C5E4-7D13-4FAC-8743-F99B916EB3BA}"/>
                </a:ext>
              </a:extLst>
            </p:cNvPr>
            <p:cNvCxnSpPr>
              <a:stCxn id="36" idx="1"/>
              <a:endCxn id="2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59F7715-A6FB-4328-B2E9-E1DA4407F587}"/>
                </a:ext>
              </a:extLst>
            </p:cNvPr>
            <p:cNvCxnSpPr>
              <a:stCxn id="36" idx="7"/>
              <a:endCxn id="2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E28E18-EEEE-4C9B-B904-A6839DFE13C7}"/>
                </a:ext>
              </a:extLst>
            </p:cNvPr>
            <p:cNvCxnSpPr>
              <a:stCxn id="36" idx="3"/>
              <a:endCxn id="2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BD4A431-503A-4E12-B8F8-56B1AC929523}"/>
                </a:ext>
              </a:extLst>
            </p:cNvPr>
            <p:cNvCxnSpPr>
              <a:stCxn id="36" idx="5"/>
              <a:endCxn id="2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84">
              <a:extLst>
                <a:ext uri="{FF2B5EF4-FFF2-40B4-BE49-F238E27FC236}">
                  <a16:creationId xmlns:a16="http://schemas.microsoft.com/office/drawing/2014/main" id="{0820CB6B-ACA7-48C4-96BD-DC342C318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409148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49" name="TextBox 85">
              <a:extLst>
                <a:ext uri="{FF2B5EF4-FFF2-40B4-BE49-F238E27FC236}">
                  <a16:creationId xmlns:a16="http://schemas.microsoft.com/office/drawing/2014/main" id="{DD7BA25D-A94D-4102-BF73-1C949DB72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50" name="TextBox 86">
              <a:extLst>
                <a:ext uri="{FF2B5EF4-FFF2-40B4-BE49-F238E27FC236}">
                  <a16:creationId xmlns:a16="http://schemas.microsoft.com/office/drawing/2014/main" id="{2D6A90E3-9D4E-4DD9-A184-177F008CA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02ADA8D6-0763-40AD-AE0B-6ED3B23A4283}"/>
              </a:ext>
            </a:extLst>
          </p:cNvPr>
          <p:cNvSpPr txBox="1"/>
          <p:nvPr/>
        </p:nvSpPr>
        <p:spPr>
          <a:xfrm flipH="1">
            <a:off x="919758" y="5183163"/>
            <a:ext cx="103524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Kruskal’s algorithm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– choose an edge i-j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         if find(i) != find(j)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//not in same disjoint set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            union(i, j)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//add the edge, which joins the components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Disjoint sets: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{0, 1, 2, 3, 4, 5}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942E2F-9E55-4612-8FFA-E8352CCC0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102</a:t>
            </a:fld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59DB4A-963A-483B-97DC-0F5B567AE4CF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0EADB5B0-CF06-4EE1-9CE3-E835AC531E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52" descr="Logo COP3530">
              <a:extLst>
                <a:ext uri="{FF2B5EF4-FFF2-40B4-BE49-F238E27FC236}">
                  <a16:creationId xmlns:a16="http://schemas.microsoft.com/office/drawing/2014/main" id="{C145FE98-E3EB-408B-A076-ED11D1E987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81546301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Kruskal’s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47160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Arrange edges in ascending order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0-2   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3-5   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0-3   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1-2    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2-3   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2-5   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0-1    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1-4    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4-5    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2-4    10</a:t>
            </a:r>
          </a:p>
        </p:txBody>
      </p:sp>
      <p:grpSp>
        <p:nvGrpSpPr>
          <p:cNvPr id="21" name="Group 87">
            <a:extLst>
              <a:ext uri="{FF2B5EF4-FFF2-40B4-BE49-F238E27FC236}">
                <a16:creationId xmlns:a16="http://schemas.microsoft.com/office/drawing/2014/main" id="{5DB673FC-0725-4379-B573-522880F99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230812" y="1357786"/>
            <a:ext cx="2782054" cy="3052849"/>
            <a:chOff x="5158154" y="1676399"/>
            <a:chExt cx="2079942" cy="2304365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723458-5328-4654-BF0B-4525498E6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0F7CCD6-3F41-4391-B7CF-46E23AFD6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C10FD38-B3B9-41CA-9893-A4E91BC22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384BAED-39B6-4AB4-AED0-CDC55C2BF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5064331-D888-4F21-87D8-383772B40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29" name="TextBox 15">
              <a:extLst>
                <a:ext uri="{FF2B5EF4-FFF2-40B4-BE49-F238E27FC236}">
                  <a16:creationId xmlns:a16="http://schemas.microsoft.com/office/drawing/2014/main" id="{D08B8A8E-F634-4D59-AA1A-FA6FD5650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30" name="TextBox 16">
              <a:extLst>
                <a:ext uri="{FF2B5EF4-FFF2-40B4-BE49-F238E27FC236}">
                  <a16:creationId xmlns:a16="http://schemas.microsoft.com/office/drawing/2014/main" id="{277C82A1-FDEB-427E-957D-C4E004585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31" name="TextBox 17">
              <a:extLst>
                <a:ext uri="{FF2B5EF4-FFF2-40B4-BE49-F238E27FC236}">
                  <a16:creationId xmlns:a16="http://schemas.microsoft.com/office/drawing/2014/main" id="{235AC0B5-0663-418F-B86C-EB6DD2C26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32" name="TextBox 18">
              <a:extLst>
                <a:ext uri="{FF2B5EF4-FFF2-40B4-BE49-F238E27FC236}">
                  <a16:creationId xmlns:a16="http://schemas.microsoft.com/office/drawing/2014/main" id="{0AECDC3E-CC94-4676-B3FC-D50E7839E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33" name="TextBox 19">
              <a:extLst>
                <a:ext uri="{FF2B5EF4-FFF2-40B4-BE49-F238E27FC236}">
                  <a16:creationId xmlns:a16="http://schemas.microsoft.com/office/drawing/2014/main" id="{5D163901-C67A-429C-8911-0EE1014FB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34" name="TextBox 20">
              <a:extLst>
                <a:ext uri="{FF2B5EF4-FFF2-40B4-BE49-F238E27FC236}">
                  <a16:creationId xmlns:a16="http://schemas.microsoft.com/office/drawing/2014/main" id="{4DF6122E-3DC5-4D76-911A-7344C200E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35" name="TextBox 21">
              <a:extLst>
                <a:ext uri="{FF2B5EF4-FFF2-40B4-BE49-F238E27FC236}">
                  <a16:creationId xmlns:a16="http://schemas.microsoft.com/office/drawing/2014/main" id="{9DAC7BF0-9E9A-46D4-8962-5D773C7E4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BE815DC-5246-46E7-8ED4-2E842D25D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5821017-3D37-4373-9E6B-D5B4C54EE343}"/>
                </a:ext>
              </a:extLst>
            </p:cNvPr>
            <p:cNvCxnSpPr>
              <a:stCxn id="27" idx="0"/>
              <a:endCxn id="2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E7D3506-53C4-4992-958B-C105D8AF9A01}"/>
                </a:ext>
              </a:extLst>
            </p:cNvPr>
            <p:cNvCxnSpPr>
              <a:stCxn id="28" idx="0"/>
              <a:endCxn id="2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283E820-63DE-43CE-A6BA-BBF6072597A8}"/>
                </a:ext>
              </a:extLst>
            </p:cNvPr>
            <p:cNvCxnSpPr>
              <a:stCxn id="28" idx="2"/>
              <a:endCxn id="2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FB91263-6EFC-4874-95CB-3CFFDEE82B2F}"/>
                </a:ext>
              </a:extLst>
            </p:cNvPr>
            <p:cNvCxnSpPr>
              <a:stCxn id="25" idx="7"/>
              <a:endCxn id="22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C78CC96-9531-48B7-AC72-70CCB3A662EA}"/>
                </a:ext>
              </a:extLst>
            </p:cNvPr>
            <p:cNvCxnSpPr>
              <a:stCxn id="22" idx="5"/>
              <a:endCxn id="2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A300EA7-C1E3-4892-8FE7-F49D01E86F71}"/>
                </a:ext>
              </a:extLst>
            </p:cNvPr>
            <p:cNvCxnSpPr>
              <a:stCxn id="36" idx="0"/>
              <a:endCxn id="22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979C5E4-7D13-4FAC-8743-F99B916EB3BA}"/>
                </a:ext>
              </a:extLst>
            </p:cNvPr>
            <p:cNvCxnSpPr>
              <a:stCxn id="36" idx="1"/>
              <a:endCxn id="2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59F7715-A6FB-4328-B2E9-E1DA4407F587}"/>
                </a:ext>
              </a:extLst>
            </p:cNvPr>
            <p:cNvCxnSpPr>
              <a:stCxn id="36" idx="7"/>
              <a:endCxn id="2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E28E18-EEEE-4C9B-B904-A6839DFE13C7}"/>
                </a:ext>
              </a:extLst>
            </p:cNvPr>
            <p:cNvCxnSpPr>
              <a:stCxn id="36" idx="3"/>
              <a:endCxn id="2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BD4A431-503A-4E12-B8F8-56B1AC929523}"/>
                </a:ext>
              </a:extLst>
            </p:cNvPr>
            <p:cNvCxnSpPr>
              <a:stCxn id="36" idx="5"/>
              <a:endCxn id="2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84">
              <a:extLst>
                <a:ext uri="{FF2B5EF4-FFF2-40B4-BE49-F238E27FC236}">
                  <a16:creationId xmlns:a16="http://schemas.microsoft.com/office/drawing/2014/main" id="{0820CB6B-ACA7-48C4-96BD-DC342C318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409148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49" name="TextBox 85">
              <a:extLst>
                <a:ext uri="{FF2B5EF4-FFF2-40B4-BE49-F238E27FC236}">
                  <a16:creationId xmlns:a16="http://schemas.microsoft.com/office/drawing/2014/main" id="{DD7BA25D-A94D-4102-BF73-1C949DB72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50" name="TextBox 86">
              <a:extLst>
                <a:ext uri="{FF2B5EF4-FFF2-40B4-BE49-F238E27FC236}">
                  <a16:creationId xmlns:a16="http://schemas.microsoft.com/office/drawing/2014/main" id="{2D6A90E3-9D4E-4DD9-A184-177F008CA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A35E17E5-666A-4C20-8833-1863777FFD93}"/>
              </a:ext>
            </a:extLst>
          </p:cNvPr>
          <p:cNvSpPr txBox="1"/>
          <p:nvPr/>
        </p:nvSpPr>
        <p:spPr>
          <a:xfrm flipH="1">
            <a:off x="919758" y="5183163"/>
            <a:ext cx="103524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Kruskal’s algorithm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– choose an edge i-j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         if find(i) != find(j)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//not in same disjoint set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            union(i, j)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//add the edge, which joins the components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Disjoint sets: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{0, 1, 2, 3, 4, 5}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EF7D6A-F816-4E73-8EE9-ADB6D7B39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103</a:t>
            </a:fld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1817FEEF-818C-4F39-834D-5072A6A30005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D953BC99-8D03-4196-B450-B904BA0345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52" descr="Logo COP3530">
              <a:extLst>
                <a:ext uri="{FF2B5EF4-FFF2-40B4-BE49-F238E27FC236}">
                  <a16:creationId xmlns:a16="http://schemas.microsoft.com/office/drawing/2014/main" id="{155ABFD3-06F4-482E-A048-F1017DB374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6578568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9D5D4F-8054-48EF-9170-C7D04C6E7DC6}"/>
              </a:ext>
            </a:extLst>
          </p:cNvPr>
          <p:cNvSpPr txBox="1"/>
          <p:nvPr/>
        </p:nvSpPr>
        <p:spPr>
          <a:xfrm>
            <a:off x="578855" y="2521189"/>
            <a:ext cx="11034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Topological Sort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91127CB-5B8C-40D1-B43C-1BB197FADE2F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F2C961F-C5DA-456E-B406-447D346D23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09588C96-CE96-4833-AC56-82C6ACE376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71091481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Topological Sort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7E8F730-6516-4462-ADA4-54A5C5F60541}"/>
              </a:ext>
            </a:extLst>
          </p:cNvPr>
          <p:cNvSpPr/>
          <p:nvPr/>
        </p:nvSpPr>
        <p:spPr>
          <a:xfrm>
            <a:off x="1458685" y="1669268"/>
            <a:ext cx="910045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topological sort is an ordering of vertices such that if there is an edge from v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to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</a:t>
            </a:r>
            <a:r>
              <a:rPr kumimoji="0" lang="en-US" sz="18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j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then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</a:t>
            </a:r>
            <a:r>
              <a:rPr kumimoji="0" lang="en-US" sz="18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j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comes after v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C15802A-F503-44BF-A304-194D255D6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8685" y="3429000"/>
            <a:ext cx="3949700" cy="20574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CF3868A-3FA8-47CB-A59E-E1C409EF51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8543" y="2672292"/>
            <a:ext cx="5094111" cy="382058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B0BE75-EA2A-467A-A5E2-4327BCE97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105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E9E0CEE-414C-4115-85B9-E7884F6CA5EA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9E67865-513F-41D4-942E-C3F56A185D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D80426FA-1F50-486F-B242-6C4F442A60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3282862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Topological Sort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336B82-F272-4070-A732-C19842D5F76E}"/>
              </a:ext>
            </a:extLst>
          </p:cNvPr>
          <p:cNvSpPr/>
          <p:nvPr/>
        </p:nvSpPr>
        <p:spPr>
          <a:xfrm>
            <a:off x="1555391" y="1687354"/>
            <a:ext cx="550943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simple algorithm to find a topological ordering is first to find any vertex with no incoming edges.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We can then print this vertex, and remove it, along with its edges, from the graph.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Then we apply this same strategy to the rest of the graph.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10F707-E83B-4CCC-A338-D918C8C9A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9255913" y="1727711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0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889F47E-FF41-4B66-9412-F831BB5F5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2685" y="2419874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44474C4-088D-40EB-A69C-D5071AB9C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5421" y="2374519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77ABE46-8EA9-4462-B7B1-036A6B273B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7840" y="3479238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A54A76E-61CD-4285-9AF8-6AE82C2BE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5456" y="3433883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C631078-CC45-4AB7-83D3-F8DB588BE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7" idx="3"/>
            <a:endCxn id="8" idx="7"/>
          </p:cNvCxnSpPr>
          <p:nvPr/>
        </p:nvCxnSpPr>
        <p:spPr>
          <a:xfrm flipH="1">
            <a:off x="8722930" y="2117956"/>
            <a:ext cx="599938" cy="368873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587E1EC-6B01-4B08-86E5-0C1F55DE0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8" idx="4"/>
            <a:endCxn id="10" idx="0"/>
          </p:cNvCxnSpPr>
          <p:nvPr/>
        </p:nvCxnSpPr>
        <p:spPr>
          <a:xfrm>
            <a:off x="8561285" y="2877074"/>
            <a:ext cx="135155" cy="602164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A3D8513-BE31-4F0D-9E43-4041D5A0D9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endCxn id="10" idx="7"/>
          </p:cNvCxnSpPr>
          <p:nvPr/>
        </p:nvCxnSpPr>
        <p:spPr>
          <a:xfrm flipH="1">
            <a:off x="8858085" y="2787441"/>
            <a:ext cx="1202952" cy="758752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6EE3836-9CF2-43B3-9044-6BA6918ED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9" idx="4"/>
            <a:endCxn id="11" idx="1"/>
          </p:cNvCxnSpPr>
          <p:nvPr/>
        </p:nvCxnSpPr>
        <p:spPr>
          <a:xfrm flipH="1">
            <a:off x="10062411" y="2831719"/>
            <a:ext cx="171610" cy="669119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A036424-4A84-4145-A4A1-193C9CE78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7" idx="5"/>
            <a:endCxn id="9" idx="1"/>
          </p:cNvCxnSpPr>
          <p:nvPr/>
        </p:nvCxnSpPr>
        <p:spPr>
          <a:xfrm>
            <a:off x="9646158" y="2117956"/>
            <a:ext cx="426218" cy="323518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A36D743-7D76-429D-9168-C619A5445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8" idx="5"/>
            <a:endCxn id="11" idx="2"/>
          </p:cNvCxnSpPr>
          <p:nvPr/>
        </p:nvCxnSpPr>
        <p:spPr>
          <a:xfrm>
            <a:off x="8722930" y="2810119"/>
            <a:ext cx="1272526" cy="852364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5F782EAF-E0CF-4EB3-A0E8-E24506A6CD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79409" y="1687354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5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FBAB6B8-D0E9-475E-A487-DEFEBA1C8C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8" idx="4"/>
            <a:endCxn id="9" idx="0"/>
          </p:cNvCxnSpPr>
          <p:nvPr/>
        </p:nvCxnSpPr>
        <p:spPr>
          <a:xfrm flipH="1">
            <a:off x="10234021" y="2144554"/>
            <a:ext cx="173988" cy="229965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18314A25-B8AF-42BD-A54F-B505CA63D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3542" y="4311958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6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2AE3199-70CC-4BCF-BCB5-A2AB74617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0" idx="4"/>
            <a:endCxn id="20" idx="0"/>
          </p:cNvCxnSpPr>
          <p:nvPr/>
        </p:nvCxnSpPr>
        <p:spPr>
          <a:xfrm>
            <a:off x="8696440" y="3936438"/>
            <a:ext cx="95702" cy="375520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9A491361-41BB-4F95-ADBF-3AECCC0E6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6415" y="4350971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7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157529D-804A-4AA1-B63B-801A1FD9F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8" idx="5"/>
            <a:endCxn id="24" idx="0"/>
          </p:cNvCxnSpPr>
          <p:nvPr/>
        </p:nvCxnSpPr>
        <p:spPr>
          <a:xfrm>
            <a:off x="8722930" y="2810119"/>
            <a:ext cx="1072085" cy="1540852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B9E0B5-85B3-4ED5-B194-7B15FBD6A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106</a:t>
            </a:fld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7868707-4AB9-4DED-8D3E-AB386E068D8C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0483D19E-CE23-455B-8ADD-4FC95F1BB4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6" descr="Logo COP3530">
              <a:extLst>
                <a:ext uri="{FF2B5EF4-FFF2-40B4-BE49-F238E27FC236}">
                  <a16:creationId xmlns:a16="http://schemas.microsoft.com/office/drawing/2014/main" id="{746FF49E-02ED-45E8-A336-B70BC1BC18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42775306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Topological Sort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336B82-F272-4070-A732-C19842D5F76E}"/>
              </a:ext>
            </a:extLst>
          </p:cNvPr>
          <p:cNvSpPr/>
          <p:nvPr/>
        </p:nvSpPr>
        <p:spPr>
          <a:xfrm>
            <a:off x="1555391" y="1687354"/>
            <a:ext cx="550943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simple algorithm to find a topological ordering is first to find any vertex with no incoming edges.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We can then print this vertex, and remove it, along with its edges, from the graph.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Then we apply this same strategy to the rest of the graph.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10F707-E83B-4CCC-A338-D918C8C9A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9255913" y="1727711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0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889F47E-FF41-4B66-9412-F831BB5F5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2685" y="2419874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44474C4-088D-40EB-A69C-D5071AB9C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5421" y="2374519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77ABE46-8EA9-4462-B7B1-036A6B273B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7840" y="3479238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A54A76E-61CD-4285-9AF8-6AE82C2BE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5456" y="3433883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C631078-CC45-4AB7-83D3-F8DB588BE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7" idx="3"/>
            <a:endCxn id="8" idx="7"/>
          </p:cNvCxnSpPr>
          <p:nvPr/>
        </p:nvCxnSpPr>
        <p:spPr>
          <a:xfrm flipH="1">
            <a:off x="8722930" y="2117956"/>
            <a:ext cx="599938" cy="368873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587E1EC-6B01-4B08-86E5-0C1F55DE0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8" idx="4"/>
            <a:endCxn id="10" idx="0"/>
          </p:cNvCxnSpPr>
          <p:nvPr/>
        </p:nvCxnSpPr>
        <p:spPr>
          <a:xfrm>
            <a:off x="8561285" y="2877074"/>
            <a:ext cx="135155" cy="602164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A3D8513-BE31-4F0D-9E43-4041D5A0D9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endCxn id="10" idx="7"/>
          </p:cNvCxnSpPr>
          <p:nvPr/>
        </p:nvCxnSpPr>
        <p:spPr>
          <a:xfrm flipH="1">
            <a:off x="8858085" y="2787441"/>
            <a:ext cx="1202952" cy="758752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6EE3836-9CF2-43B3-9044-6BA6918ED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9" idx="4"/>
            <a:endCxn id="11" idx="1"/>
          </p:cNvCxnSpPr>
          <p:nvPr/>
        </p:nvCxnSpPr>
        <p:spPr>
          <a:xfrm flipH="1">
            <a:off x="10062411" y="2831719"/>
            <a:ext cx="171610" cy="669119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A036424-4A84-4145-A4A1-193C9CE78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7" idx="5"/>
            <a:endCxn id="9" idx="1"/>
          </p:cNvCxnSpPr>
          <p:nvPr/>
        </p:nvCxnSpPr>
        <p:spPr>
          <a:xfrm>
            <a:off x="9646158" y="2117956"/>
            <a:ext cx="426218" cy="323518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A36D743-7D76-429D-9168-C619A5445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8" idx="5"/>
            <a:endCxn id="11" idx="2"/>
          </p:cNvCxnSpPr>
          <p:nvPr/>
        </p:nvCxnSpPr>
        <p:spPr>
          <a:xfrm>
            <a:off x="8722930" y="2810119"/>
            <a:ext cx="1272526" cy="852364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5F782EAF-E0CF-4EB3-A0E8-E24506A6CD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79409" y="1687354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5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FBAB6B8-D0E9-475E-A487-DEFEBA1C8C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8" idx="4"/>
            <a:endCxn id="9" idx="0"/>
          </p:cNvCxnSpPr>
          <p:nvPr/>
        </p:nvCxnSpPr>
        <p:spPr>
          <a:xfrm flipH="1">
            <a:off x="10234021" y="2144554"/>
            <a:ext cx="173988" cy="229965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18314A25-B8AF-42BD-A54F-B505CA63D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3542" y="4311958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6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2AE3199-70CC-4BCF-BCB5-A2AB74617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0" idx="4"/>
            <a:endCxn id="20" idx="0"/>
          </p:cNvCxnSpPr>
          <p:nvPr/>
        </p:nvCxnSpPr>
        <p:spPr>
          <a:xfrm>
            <a:off x="8696440" y="3936438"/>
            <a:ext cx="95702" cy="375520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9A491361-41BB-4F95-ADBF-3AECCC0E6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6415" y="4350971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7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157529D-804A-4AA1-B63B-801A1FD9F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8" idx="5"/>
            <a:endCxn id="24" idx="0"/>
          </p:cNvCxnSpPr>
          <p:nvPr/>
        </p:nvCxnSpPr>
        <p:spPr>
          <a:xfrm>
            <a:off x="8722930" y="2810119"/>
            <a:ext cx="1072085" cy="1540852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E81AC66-6464-4DBA-9E10-C21856A28663}"/>
              </a:ext>
            </a:extLst>
          </p:cNvPr>
          <p:cNvSpPr txBox="1"/>
          <p:nvPr/>
        </p:nvSpPr>
        <p:spPr>
          <a:xfrm>
            <a:off x="2053785" y="4803030"/>
            <a:ext cx="18678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V0 = {0, 5}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Sort Order = {}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DC930F-F0E5-4AEA-8CA6-AA57A9577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107</a:t>
            </a:fld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90AA352-9C27-4DDD-9FB3-8103AAB2211D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E7015EF5-D669-45A0-AE31-553F43A69D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7" descr="Logo COP3530">
              <a:extLst>
                <a:ext uri="{FF2B5EF4-FFF2-40B4-BE49-F238E27FC236}">
                  <a16:creationId xmlns:a16="http://schemas.microsoft.com/office/drawing/2014/main" id="{48836DC6-CAB4-4C1D-A46B-E5813B2E9B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32731026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Topological Sort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336B82-F272-4070-A732-C19842D5F76E}"/>
              </a:ext>
            </a:extLst>
          </p:cNvPr>
          <p:cNvSpPr/>
          <p:nvPr/>
        </p:nvSpPr>
        <p:spPr>
          <a:xfrm>
            <a:off x="1555391" y="1687354"/>
            <a:ext cx="550943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simple algorithm to find a topological ordering is first to find any vertex with no incoming edges.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We can then print this vertex, and remove it, along with its edges, from the graph.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Then we apply this same strategy to the rest of the graph.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889F47E-FF41-4B66-9412-F831BB5F5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2685" y="2419874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44474C4-088D-40EB-A69C-D5071AB9C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5421" y="2374519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77ABE46-8EA9-4462-B7B1-036A6B273B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7840" y="3479238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A54A76E-61CD-4285-9AF8-6AE82C2BE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5456" y="3433883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587E1EC-6B01-4B08-86E5-0C1F55DE0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8" idx="4"/>
            <a:endCxn id="10" idx="0"/>
          </p:cNvCxnSpPr>
          <p:nvPr/>
        </p:nvCxnSpPr>
        <p:spPr>
          <a:xfrm>
            <a:off x="8561285" y="2877074"/>
            <a:ext cx="135155" cy="602164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A3D8513-BE31-4F0D-9E43-4041D5A0D9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endCxn id="10" idx="7"/>
          </p:cNvCxnSpPr>
          <p:nvPr/>
        </p:nvCxnSpPr>
        <p:spPr>
          <a:xfrm flipH="1">
            <a:off x="8858085" y="2787441"/>
            <a:ext cx="1202952" cy="758752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6EE3836-9CF2-43B3-9044-6BA6918ED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9" idx="4"/>
            <a:endCxn id="11" idx="1"/>
          </p:cNvCxnSpPr>
          <p:nvPr/>
        </p:nvCxnSpPr>
        <p:spPr>
          <a:xfrm flipH="1">
            <a:off x="10062411" y="2831719"/>
            <a:ext cx="171610" cy="669119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A36D743-7D76-429D-9168-C619A5445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8" idx="5"/>
            <a:endCxn id="11" idx="2"/>
          </p:cNvCxnSpPr>
          <p:nvPr/>
        </p:nvCxnSpPr>
        <p:spPr>
          <a:xfrm>
            <a:off x="8722930" y="2810119"/>
            <a:ext cx="1272526" cy="852364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5F782EAF-E0CF-4EB3-A0E8-E24506A6CD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79409" y="1687354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5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FBAB6B8-D0E9-475E-A487-DEFEBA1C8C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8" idx="4"/>
            <a:endCxn id="9" idx="0"/>
          </p:cNvCxnSpPr>
          <p:nvPr/>
        </p:nvCxnSpPr>
        <p:spPr>
          <a:xfrm flipH="1">
            <a:off x="10234021" y="2144554"/>
            <a:ext cx="173988" cy="229965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18314A25-B8AF-42BD-A54F-B505CA63D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3542" y="4311958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6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2AE3199-70CC-4BCF-BCB5-A2AB74617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0" idx="4"/>
            <a:endCxn id="20" idx="0"/>
          </p:cNvCxnSpPr>
          <p:nvPr/>
        </p:nvCxnSpPr>
        <p:spPr>
          <a:xfrm>
            <a:off x="8696440" y="3936438"/>
            <a:ext cx="95702" cy="375520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9A491361-41BB-4F95-ADBF-3AECCC0E6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6415" y="4350971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7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157529D-804A-4AA1-B63B-801A1FD9F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8" idx="5"/>
            <a:endCxn id="24" idx="0"/>
          </p:cNvCxnSpPr>
          <p:nvPr/>
        </p:nvCxnSpPr>
        <p:spPr>
          <a:xfrm>
            <a:off x="8722930" y="2810119"/>
            <a:ext cx="1072085" cy="1540852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E81AC66-6464-4DBA-9E10-C21856A28663}"/>
              </a:ext>
            </a:extLst>
          </p:cNvPr>
          <p:cNvSpPr txBox="1"/>
          <p:nvPr/>
        </p:nvSpPr>
        <p:spPr>
          <a:xfrm>
            <a:off x="2053785" y="4803030"/>
            <a:ext cx="19800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V0 = {5, 1}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Sort Order = {0}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1B943D-83B8-410A-B45F-C21903B17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108</a:t>
            </a:fld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DB6EF8F-3ECF-4402-816E-A97E5022F8F5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098D4B92-4424-4DB0-B9D8-B683B442A7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6" descr="Logo COP3530">
              <a:extLst>
                <a:ext uri="{FF2B5EF4-FFF2-40B4-BE49-F238E27FC236}">
                  <a16:creationId xmlns:a16="http://schemas.microsoft.com/office/drawing/2014/main" id="{0F07977E-202D-4D64-8AE0-BB3B6F3B8C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16375927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Topological Sort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336B82-F272-4070-A732-C19842D5F76E}"/>
              </a:ext>
            </a:extLst>
          </p:cNvPr>
          <p:cNvSpPr/>
          <p:nvPr/>
        </p:nvSpPr>
        <p:spPr>
          <a:xfrm>
            <a:off x="1555391" y="1687354"/>
            <a:ext cx="550943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simple algorithm to find a topological ordering is first to find any vertex with no incoming edges.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We can then print this vertex, and remove it, along with its edges, from the graph.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Then we apply this same strategy to the rest of the graph.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889F47E-FF41-4B66-9412-F831BB5F5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2685" y="2419874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44474C4-088D-40EB-A69C-D5071AB9C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5421" y="2374519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77ABE46-8EA9-4462-B7B1-036A6B273B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7840" y="3479238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A54A76E-61CD-4285-9AF8-6AE82C2BE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5456" y="3433883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587E1EC-6B01-4B08-86E5-0C1F55DE0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8" idx="4"/>
            <a:endCxn id="10" idx="0"/>
          </p:cNvCxnSpPr>
          <p:nvPr/>
        </p:nvCxnSpPr>
        <p:spPr>
          <a:xfrm>
            <a:off x="8561285" y="2877074"/>
            <a:ext cx="135155" cy="602164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A3D8513-BE31-4F0D-9E43-4041D5A0D9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endCxn id="10" idx="7"/>
          </p:cNvCxnSpPr>
          <p:nvPr/>
        </p:nvCxnSpPr>
        <p:spPr>
          <a:xfrm flipH="1">
            <a:off x="8858085" y="2787441"/>
            <a:ext cx="1202952" cy="758752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6EE3836-9CF2-43B3-9044-6BA6918ED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9" idx="4"/>
            <a:endCxn id="11" idx="1"/>
          </p:cNvCxnSpPr>
          <p:nvPr/>
        </p:nvCxnSpPr>
        <p:spPr>
          <a:xfrm flipH="1">
            <a:off x="10062411" y="2831719"/>
            <a:ext cx="171610" cy="669119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A36D743-7D76-429D-9168-C619A5445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8" idx="5"/>
            <a:endCxn id="11" idx="2"/>
          </p:cNvCxnSpPr>
          <p:nvPr/>
        </p:nvCxnSpPr>
        <p:spPr>
          <a:xfrm>
            <a:off x="8722930" y="2810119"/>
            <a:ext cx="1272526" cy="852364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18314A25-B8AF-42BD-A54F-B505CA63D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3542" y="4311958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6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2AE3199-70CC-4BCF-BCB5-A2AB74617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0" idx="4"/>
            <a:endCxn id="20" idx="0"/>
          </p:cNvCxnSpPr>
          <p:nvPr/>
        </p:nvCxnSpPr>
        <p:spPr>
          <a:xfrm>
            <a:off x="8696440" y="3936438"/>
            <a:ext cx="95702" cy="375520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9A491361-41BB-4F95-ADBF-3AECCC0E6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6415" y="4350971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7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157529D-804A-4AA1-B63B-801A1FD9F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8" idx="5"/>
            <a:endCxn id="24" idx="0"/>
          </p:cNvCxnSpPr>
          <p:nvPr/>
        </p:nvCxnSpPr>
        <p:spPr>
          <a:xfrm>
            <a:off x="8722930" y="2810119"/>
            <a:ext cx="1072085" cy="1540852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E81AC66-6464-4DBA-9E10-C21856A28663}"/>
              </a:ext>
            </a:extLst>
          </p:cNvPr>
          <p:cNvSpPr txBox="1"/>
          <p:nvPr/>
        </p:nvSpPr>
        <p:spPr>
          <a:xfrm>
            <a:off x="2053785" y="4803030"/>
            <a:ext cx="23166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V0 = {1, 4}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Sort Order = {0, 5}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79161F-F9EC-45F6-B25A-E239DFA6F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109</a:t>
            </a:fld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26DC45C-B5CF-4786-83FC-467A7484ABF4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86D1C732-DD44-4CF1-9201-39BDCEB8A6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1" descr="Logo COP3530">
              <a:extLst>
                <a:ext uri="{FF2B5EF4-FFF2-40B4-BE49-F238E27FC236}">
                  <a16:creationId xmlns:a16="http://schemas.microsoft.com/office/drawing/2014/main" id="{105C3830-5D7A-449E-8162-83E6E71490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26481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s-t Path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84C942C-6E5D-479C-9FAE-83B30F290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962778" y="2874222"/>
            <a:ext cx="3162507" cy="2151853"/>
            <a:chOff x="5833534" y="912535"/>
            <a:chExt cx="3162507" cy="215185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807EEA8-DF68-459A-B099-8BD999D95480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0AA20F3-3E20-4D6D-AB3E-DE160E8F9933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964250C-263F-4B8B-8BA6-351AEE9C8EE2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E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3020796-B4B3-4D49-92F5-E42722638794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F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695667-E0D0-4FCA-969D-48D8A908DB11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63B3D0E-5FBB-4F4D-A15C-0E5DA253A531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D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9F3699E-0FDD-4E85-B262-7CA1E0346264}"/>
                </a:ext>
              </a:extLst>
            </p:cNvPr>
            <p:cNvCxnSpPr>
              <a:cxnSpLocks/>
              <a:stCxn id="10" idx="7"/>
              <a:endCxn id="9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D9B20F7-2A6A-4EB1-A3AE-5783C51794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0AFCC68-B57B-4B63-9256-801067A0238B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D77CB4C-902D-4339-A50D-298DB6B12FFF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FBBD41F-BBF6-431D-9FB9-85816FDC296E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ABEEB49-2621-49CC-8A06-24111FA03085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D433D70-AD93-4094-8963-4F20C8AEE86F}"/>
                </a:ext>
              </a:extLst>
            </p:cNvPr>
            <p:cNvCxnSpPr>
              <a:cxnSpLocks/>
              <a:endCxn id="13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Oval 42">
            <a:extLst>
              <a:ext uri="{FF2B5EF4-FFF2-40B4-BE49-F238E27FC236}">
                <a16:creationId xmlns:a16="http://schemas.microsoft.com/office/drawing/2014/main" id="{A7995191-F83B-42BE-BDD7-7D303B536A21}"/>
              </a:ext>
            </a:extLst>
          </p:cNvPr>
          <p:cNvSpPr/>
          <p:nvPr/>
        </p:nvSpPr>
        <p:spPr>
          <a:xfrm>
            <a:off x="3747555" y="5279117"/>
            <a:ext cx="457200" cy="457200"/>
          </a:xfrm>
          <a:prstGeom prst="ellipse">
            <a:avLst/>
          </a:prstGeom>
          <a:noFill/>
          <a:ln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Q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899984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Is there a path between vertices s and t?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4F0EEB6-4A83-457F-8061-539A91F20B28}"/>
              </a:ext>
            </a:extLst>
          </p:cNvPr>
          <p:cNvSpPr/>
          <p:nvPr/>
        </p:nvSpPr>
        <p:spPr>
          <a:xfrm>
            <a:off x="5679057" y="3188512"/>
            <a:ext cx="5173164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Is there a path between vertices A and C? -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Yes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Is there a path between vertices A and Q? -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Solution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Perform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DFS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or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BFS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with source “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” and if we encounter “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” in the path/traversal, then return True otherwise False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1067BD-C533-4FCC-9268-8E428ACE6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11</a:t>
            </a:fld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CC2500B-1A06-432B-9503-D3B81F24DCFC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6BEC270B-7DB4-4BED-986F-39069D2153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4" descr="Logo COP3530">
              <a:extLst>
                <a:ext uri="{FF2B5EF4-FFF2-40B4-BE49-F238E27FC236}">
                  <a16:creationId xmlns:a16="http://schemas.microsoft.com/office/drawing/2014/main" id="{E207EC8C-85B8-4D88-88AA-01ECE7C450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27782842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Topological Sort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336B82-F272-4070-A732-C19842D5F76E}"/>
              </a:ext>
            </a:extLst>
          </p:cNvPr>
          <p:cNvSpPr/>
          <p:nvPr/>
        </p:nvSpPr>
        <p:spPr>
          <a:xfrm>
            <a:off x="1555391" y="1687354"/>
            <a:ext cx="550943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simple algorithm to find a topological ordering is first to find any vertex with no incoming edges.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We can then print this vertex, and remove it, along with its edges, from the graph.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Then we apply this same strategy to the rest of the graph.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44474C4-088D-40EB-A69C-D5071AB9C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5421" y="2374519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77ABE46-8EA9-4462-B7B1-036A6B273B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7840" y="3479238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A54A76E-61CD-4285-9AF8-6AE82C2BE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5456" y="3433883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A3D8513-BE31-4F0D-9E43-4041D5A0D9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endCxn id="10" idx="7"/>
          </p:cNvCxnSpPr>
          <p:nvPr/>
        </p:nvCxnSpPr>
        <p:spPr>
          <a:xfrm flipH="1">
            <a:off x="8858085" y="2787441"/>
            <a:ext cx="1202952" cy="758752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6EE3836-9CF2-43B3-9044-6BA6918ED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9" idx="4"/>
            <a:endCxn id="11" idx="1"/>
          </p:cNvCxnSpPr>
          <p:nvPr/>
        </p:nvCxnSpPr>
        <p:spPr>
          <a:xfrm flipH="1">
            <a:off x="10062411" y="2831719"/>
            <a:ext cx="171610" cy="669119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18314A25-B8AF-42BD-A54F-B505CA63D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3542" y="4311958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6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2AE3199-70CC-4BCF-BCB5-A2AB74617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0" idx="4"/>
            <a:endCxn id="20" idx="0"/>
          </p:cNvCxnSpPr>
          <p:nvPr/>
        </p:nvCxnSpPr>
        <p:spPr>
          <a:xfrm>
            <a:off x="8696440" y="3936438"/>
            <a:ext cx="95702" cy="375520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9A491361-41BB-4F95-ADBF-3AECCC0E6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6415" y="4350971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81AC66-6464-4DBA-9E10-C21856A28663}"/>
              </a:ext>
            </a:extLst>
          </p:cNvPr>
          <p:cNvSpPr txBox="1"/>
          <p:nvPr/>
        </p:nvSpPr>
        <p:spPr>
          <a:xfrm>
            <a:off x="2053785" y="4803030"/>
            <a:ext cx="26532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V0 = {4, 7}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Sort Order = {0, 5, 1}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A09112-D485-44B4-981E-AF9BD2255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110</a:t>
            </a:fld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81D8BD7-864A-4EE4-8344-6DD7798B07C1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8FF97F89-9A60-4B78-8F3C-E43599DEDA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7" descr="Logo COP3530">
              <a:extLst>
                <a:ext uri="{FF2B5EF4-FFF2-40B4-BE49-F238E27FC236}">
                  <a16:creationId xmlns:a16="http://schemas.microsoft.com/office/drawing/2014/main" id="{2F1E3825-C7A1-4467-97E8-1BFA8011B3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45361401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Topological Sort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336B82-F272-4070-A732-C19842D5F76E}"/>
              </a:ext>
            </a:extLst>
          </p:cNvPr>
          <p:cNvSpPr/>
          <p:nvPr/>
        </p:nvSpPr>
        <p:spPr>
          <a:xfrm>
            <a:off x="1555391" y="1687354"/>
            <a:ext cx="550943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simple algorithm to find a topological ordering is first to find any vertex with no incoming edges.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We can then print this vertex, and remove it, along with its edges, from the graph.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Then we apply this same strategy to the rest of the graph.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44474C4-088D-40EB-A69C-D5071AB9C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5421" y="2374519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77ABE46-8EA9-4462-B7B1-036A6B273B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7840" y="3479238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A54A76E-61CD-4285-9AF8-6AE82C2BE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5456" y="3433883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A3D8513-BE31-4F0D-9E43-4041D5A0D9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endCxn id="10" idx="7"/>
          </p:cNvCxnSpPr>
          <p:nvPr/>
        </p:nvCxnSpPr>
        <p:spPr>
          <a:xfrm flipH="1">
            <a:off x="8858085" y="2787441"/>
            <a:ext cx="1202952" cy="758752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6EE3836-9CF2-43B3-9044-6BA6918ED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9" idx="4"/>
            <a:endCxn id="11" idx="1"/>
          </p:cNvCxnSpPr>
          <p:nvPr/>
        </p:nvCxnSpPr>
        <p:spPr>
          <a:xfrm flipH="1">
            <a:off x="10062411" y="2831719"/>
            <a:ext cx="171610" cy="669119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18314A25-B8AF-42BD-A54F-B505CA63D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3542" y="4311958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6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2AE3199-70CC-4BCF-BCB5-A2AB74617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0" idx="4"/>
            <a:endCxn id="20" idx="0"/>
          </p:cNvCxnSpPr>
          <p:nvPr/>
        </p:nvCxnSpPr>
        <p:spPr>
          <a:xfrm>
            <a:off x="8696440" y="3936438"/>
            <a:ext cx="95702" cy="375520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9A491361-41BB-4F95-ADBF-3AECCC0E6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6415" y="4350971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81AC66-6464-4DBA-9E10-C21856A28663}"/>
              </a:ext>
            </a:extLst>
          </p:cNvPr>
          <p:cNvSpPr txBox="1"/>
          <p:nvPr/>
        </p:nvSpPr>
        <p:spPr>
          <a:xfrm>
            <a:off x="2053785" y="4803030"/>
            <a:ext cx="26532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V0 = {4, 7}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Sort Order = {0, 5, 1}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C54BE2-D2C9-497E-BFFB-0D9430B9C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111</a:t>
            </a:fld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7575FB2-BB08-4893-949B-1E2355F10EDA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1C573194-6F1D-40CD-9F2C-1929FB0BF8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7" descr="Logo COP3530">
              <a:extLst>
                <a:ext uri="{FF2B5EF4-FFF2-40B4-BE49-F238E27FC236}">
                  <a16:creationId xmlns:a16="http://schemas.microsoft.com/office/drawing/2014/main" id="{69B54216-E826-40B3-83E0-2C90DE73A5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95097509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Topological Sort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336B82-F272-4070-A732-C19842D5F76E}"/>
              </a:ext>
            </a:extLst>
          </p:cNvPr>
          <p:cNvSpPr/>
          <p:nvPr/>
        </p:nvSpPr>
        <p:spPr>
          <a:xfrm>
            <a:off x="1555391" y="1687354"/>
            <a:ext cx="550943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simple algorithm to find a topological ordering is first to find any vertex with no incoming edges.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We can then print this vertex, and remove it, along with its edges, from the graph.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Then we apply this same strategy to the rest of the graph.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77ABE46-8EA9-4462-B7B1-036A6B273B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7840" y="3479238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A54A76E-61CD-4285-9AF8-6AE82C2BE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5456" y="3433883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8314A25-B8AF-42BD-A54F-B505CA63D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3542" y="4311958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6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2AE3199-70CC-4BCF-BCB5-A2AB74617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0" idx="4"/>
            <a:endCxn id="20" idx="0"/>
          </p:cNvCxnSpPr>
          <p:nvPr/>
        </p:nvCxnSpPr>
        <p:spPr>
          <a:xfrm>
            <a:off x="8696440" y="3936438"/>
            <a:ext cx="95702" cy="375520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9A491361-41BB-4F95-ADBF-3AECCC0E6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6415" y="4350971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81AC66-6464-4DBA-9E10-C21856A28663}"/>
              </a:ext>
            </a:extLst>
          </p:cNvPr>
          <p:cNvSpPr txBox="1"/>
          <p:nvPr/>
        </p:nvSpPr>
        <p:spPr>
          <a:xfrm>
            <a:off x="2053785" y="4803030"/>
            <a:ext cx="29899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V0 = {7, 2, 3}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Sort Order = {0, 5, 1, 4}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4D29BB-7F00-4927-A7F6-CEE5413E1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112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FE6FDDE-DE29-44CA-B847-6834EC5956AD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1528AAF-86A9-482D-ADCD-B2F83B8E30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3" descr="Logo COP3530">
              <a:extLst>
                <a:ext uri="{FF2B5EF4-FFF2-40B4-BE49-F238E27FC236}">
                  <a16:creationId xmlns:a16="http://schemas.microsoft.com/office/drawing/2014/main" id="{F2995BC2-9E39-4D16-A7E6-9E7DCBC39A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75805568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Topological Sort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336B82-F272-4070-A732-C19842D5F76E}"/>
              </a:ext>
            </a:extLst>
          </p:cNvPr>
          <p:cNvSpPr/>
          <p:nvPr/>
        </p:nvSpPr>
        <p:spPr>
          <a:xfrm>
            <a:off x="1555391" y="1687354"/>
            <a:ext cx="550943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simple algorithm to find a topological ordering is first to find any vertex with no incoming edges.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We can then print this vertex, and remove it, along with its edges, from the graph.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Then we apply this same strategy to the rest of the graph.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77ABE46-8EA9-4462-B7B1-036A6B273B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7840" y="3479238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A54A76E-61CD-4285-9AF8-6AE82C2BE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5456" y="3433883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8314A25-B8AF-42BD-A54F-B505CA63D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3542" y="4311958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6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2AE3199-70CC-4BCF-BCB5-A2AB74617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0" idx="4"/>
            <a:endCxn id="20" idx="0"/>
          </p:cNvCxnSpPr>
          <p:nvPr/>
        </p:nvCxnSpPr>
        <p:spPr>
          <a:xfrm>
            <a:off x="8696440" y="3936438"/>
            <a:ext cx="95702" cy="375520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E81AC66-6464-4DBA-9E10-C21856A28663}"/>
              </a:ext>
            </a:extLst>
          </p:cNvPr>
          <p:cNvSpPr txBox="1"/>
          <p:nvPr/>
        </p:nvSpPr>
        <p:spPr>
          <a:xfrm>
            <a:off x="2053785" y="4803030"/>
            <a:ext cx="33265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V0 = {2, 3}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Sort Order = {0, 5, 1, 4, 7}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BAA63A-CB35-4355-8A03-B50BE2483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113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BC52A44-EAD2-4C92-8C07-2A7CA2E64EBF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2AAA642-2206-4382-97D6-BDEDCF2C53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3" descr="Logo COP3530">
              <a:extLst>
                <a:ext uri="{FF2B5EF4-FFF2-40B4-BE49-F238E27FC236}">
                  <a16:creationId xmlns:a16="http://schemas.microsoft.com/office/drawing/2014/main" id="{F86ABA1E-734F-47DF-88C2-6C0A8C6CAF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06890491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Topological Sort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336B82-F272-4070-A732-C19842D5F76E}"/>
              </a:ext>
            </a:extLst>
          </p:cNvPr>
          <p:cNvSpPr/>
          <p:nvPr/>
        </p:nvSpPr>
        <p:spPr>
          <a:xfrm>
            <a:off x="1555391" y="1687354"/>
            <a:ext cx="550943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simple algorithm to find a topological ordering is first to find any vertex with no incoming edges.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We can then print this vertex, and remove it, along with its edges, from the graph.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Then we apply this same strategy to the rest of the graph.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A54A76E-61CD-4285-9AF8-6AE82C2BE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5456" y="3433883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8314A25-B8AF-42BD-A54F-B505CA63D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3542" y="4311958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81AC66-6464-4DBA-9E10-C21856A28663}"/>
              </a:ext>
            </a:extLst>
          </p:cNvPr>
          <p:cNvSpPr txBox="1"/>
          <p:nvPr/>
        </p:nvSpPr>
        <p:spPr>
          <a:xfrm>
            <a:off x="2053785" y="4803030"/>
            <a:ext cx="38876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V0 = {3, 6}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Sort Order = {0, 5, 1, 4, 7, 2 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EFD04D-BD43-40C7-AFA9-CA8CDCF35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114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D9FE195-4DE6-42C4-83DD-76AB6322064D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05F6FB4-2C67-4BD7-82E6-FB0B1447FD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Logo COP3530">
              <a:extLst>
                <a:ext uri="{FF2B5EF4-FFF2-40B4-BE49-F238E27FC236}">
                  <a16:creationId xmlns:a16="http://schemas.microsoft.com/office/drawing/2014/main" id="{01A6442B-212E-4B19-AC25-366BFD2C6A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7614470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Topological Sort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336B82-F272-4070-A732-C19842D5F76E}"/>
              </a:ext>
            </a:extLst>
          </p:cNvPr>
          <p:cNvSpPr/>
          <p:nvPr/>
        </p:nvSpPr>
        <p:spPr>
          <a:xfrm>
            <a:off x="1555391" y="1687354"/>
            <a:ext cx="550943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simple algorithm to find a topological ordering is first to find any vertex with no incoming edges.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We can then print this vertex, and remove it, along with its edges, from the graph.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Then we apply this same strategy to the rest of the graph.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8314A25-B8AF-42BD-A54F-B505CA63D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3542" y="4311958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81AC66-6464-4DBA-9E10-C21856A28663}"/>
              </a:ext>
            </a:extLst>
          </p:cNvPr>
          <p:cNvSpPr txBox="1"/>
          <p:nvPr/>
        </p:nvSpPr>
        <p:spPr>
          <a:xfrm>
            <a:off x="2053785" y="4803030"/>
            <a:ext cx="41120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V0 = {6}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Sort Order = {0, 5, 1, 4, 7, 2, 3 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319CDB-C1CC-4432-B14B-725742B10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115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2289C1B-2C0E-4C90-B204-25D3DDE533C5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C1B98D6-10CB-41A2-B22A-0D0A1E4411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2447AD0E-25CE-4DA5-AC8C-D593160FBC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47661917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Topological Sort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336B82-F272-4070-A732-C19842D5F76E}"/>
              </a:ext>
            </a:extLst>
          </p:cNvPr>
          <p:cNvSpPr/>
          <p:nvPr/>
        </p:nvSpPr>
        <p:spPr>
          <a:xfrm>
            <a:off x="1555391" y="1687354"/>
            <a:ext cx="550943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simple algorithm to find a topological ordering is first to find any vertex with no incoming edges.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We can then print this vertex, and remove it, along with its edges, from the graph.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Then we apply this same strategy to the rest of the graph.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81AC66-6464-4DBA-9E10-C21856A28663}"/>
              </a:ext>
            </a:extLst>
          </p:cNvPr>
          <p:cNvSpPr txBox="1"/>
          <p:nvPr/>
        </p:nvSpPr>
        <p:spPr>
          <a:xfrm>
            <a:off x="2053785" y="4803030"/>
            <a:ext cx="43364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V0 = {}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Sort Order = {0, 5, 1, 4, 7, 2, 3, 6}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1525F2-AB73-43E0-8728-C0B37995E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116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3BA1A2C-508C-456A-A196-DD0076397681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6BE4290-4EA8-4BFA-9881-A052C27CF9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8880B5DD-EAB2-47AA-BC3C-62AD4343C5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65808793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Topological Sort Pseudocode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336B82-F272-4070-A732-C19842D5F76E}"/>
              </a:ext>
            </a:extLst>
          </p:cNvPr>
          <p:cNvSpPr/>
          <p:nvPr/>
        </p:nvSpPr>
        <p:spPr>
          <a:xfrm>
            <a:off x="1555391" y="1687354"/>
            <a:ext cx="8493388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void Graph::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topsort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 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Queue&lt;Vertex&gt; q;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counter = 0;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q.makeEmpty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 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for each Vertex v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     if(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v.indegree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== 0 )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         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q.enqueue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 v 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	while( !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q.isEmpty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 ) 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        Vertex v =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q.dequeue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 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  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v.topNum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++counter;  // Assign next number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   for each Vertex w adjacent to v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          if( --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w.indegree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== 0 )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                 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q.enqueue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 w 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if( counter != NUM_VERTICES 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  throw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CycleFoundException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 };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7252375-6576-4669-A208-BCB86C31B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117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7D8C002-76BB-4169-A997-2CCE18384F91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0E624FD-69E4-4E7E-8DF8-A20D680F19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2D713EDA-14BC-46C1-BE44-F1D5A2643E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42327534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6041" y="2666197"/>
            <a:ext cx="5170715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Questions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452587-59E7-404D-8B9E-C9CAC87E9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820363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Dijkstra’s Shortest Path Algorithm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AF6C71-27D1-47B2-93C7-9CA4464A3299}"/>
              </a:ext>
            </a:extLst>
          </p:cNvPr>
          <p:cNvSpPr txBox="1"/>
          <p:nvPr/>
        </p:nvSpPr>
        <p:spPr>
          <a:xfrm>
            <a:off x="5295481" y="1945365"/>
            <a:ext cx="5730959" cy="1157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Computed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S = {}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Needs processing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V-S = {A, B, C, D, E}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0B9E7D1-67B5-4AEF-A791-7679C7E2CEFB}"/>
              </a:ext>
            </a:extLst>
          </p:cNvPr>
          <p:cNvGraphicFramePr>
            <a:graphicFrameLocks noGrp="1"/>
          </p:cNvGraphicFramePr>
          <p:nvPr/>
        </p:nvGraphicFramePr>
        <p:xfrm>
          <a:off x="6003649" y="3504638"/>
          <a:ext cx="3439935" cy="22250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46645">
                  <a:extLst>
                    <a:ext uri="{9D8B030D-6E8A-4147-A177-3AD203B41FA5}">
                      <a16:colId xmlns:a16="http://schemas.microsoft.com/office/drawing/2014/main" val="3226907316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3249487910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14086416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d[v]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p[v]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9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3178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0</a:t>
                      </a:r>
                      <a:endParaRPr lang="en-US" sz="16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090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</a:t>
                      </a:r>
                      <a:endParaRPr lang="en-US" sz="16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2795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7406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277136"/>
                  </a:ext>
                </a:extLst>
              </a:tr>
            </a:tbl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CACD49A9-7D2B-4CF2-B7EF-E2E8DF14E7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3946" y="2378812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20D94C0-B006-462E-8B1E-6902884673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0434" y="3309087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BB65DDE-D6B6-40A4-9FC1-E554F26C81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7134" y="3309087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B8CE4E6-6EAF-42CC-9057-B0600868F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759" y="5218850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0B85DF6-4943-494A-A250-A0CF06941E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3584" y="5218850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384FF2D-2784-4783-942F-F4A080DAB491}"/>
              </a:ext>
            </a:extLst>
          </p:cNvPr>
          <p:cNvCxnSpPr>
            <a:stCxn id="6" idx="3"/>
            <a:endCxn id="7" idx="7"/>
          </p:cNvCxnSpPr>
          <p:nvPr/>
        </p:nvCxnSpPr>
        <p:spPr>
          <a:xfrm flipH="1">
            <a:off x="1930959" y="2769337"/>
            <a:ext cx="1111250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03A0067-A356-4D39-9454-0942F313587D}"/>
              </a:ext>
            </a:extLst>
          </p:cNvPr>
          <p:cNvCxnSpPr>
            <a:stCxn id="7" idx="4"/>
            <a:endCxn id="9" idx="0"/>
          </p:cNvCxnSpPr>
          <p:nvPr/>
        </p:nvCxnSpPr>
        <p:spPr>
          <a:xfrm>
            <a:off x="1769034" y="3766287"/>
            <a:ext cx="441325" cy="145256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45A2ABD-8EDF-43B2-AC07-115FE41F488B}"/>
              </a:ext>
            </a:extLst>
          </p:cNvPr>
          <p:cNvCxnSpPr>
            <a:stCxn id="9" idx="7"/>
            <a:endCxn id="8" idx="3"/>
          </p:cNvCxnSpPr>
          <p:nvPr/>
        </p:nvCxnSpPr>
        <p:spPr>
          <a:xfrm flipV="1">
            <a:off x="2370696" y="3699612"/>
            <a:ext cx="2043113" cy="158591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340869C-079F-4593-9937-60DC0E5E2EF5}"/>
              </a:ext>
            </a:extLst>
          </p:cNvPr>
          <p:cNvCxnSpPr>
            <a:cxnSpLocks/>
            <a:stCxn id="6" idx="4"/>
            <a:endCxn id="10" idx="0"/>
          </p:cNvCxnSpPr>
          <p:nvPr/>
        </p:nvCxnSpPr>
        <p:spPr>
          <a:xfrm>
            <a:off x="3202546" y="2836012"/>
            <a:ext cx="909638" cy="23828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11A5615-BB0A-4895-982F-062B3133A7B8}"/>
              </a:ext>
            </a:extLst>
          </p:cNvPr>
          <p:cNvCxnSpPr>
            <a:stCxn id="10" idx="2"/>
            <a:endCxn id="9" idx="6"/>
          </p:cNvCxnSpPr>
          <p:nvPr/>
        </p:nvCxnSpPr>
        <p:spPr>
          <a:xfrm flipH="1">
            <a:off x="2438959" y="5447450"/>
            <a:ext cx="1444625" cy="0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8D28527-235C-48EF-B638-20EF2EB5E879}"/>
              </a:ext>
            </a:extLst>
          </p:cNvPr>
          <p:cNvCxnSpPr>
            <a:stCxn id="10" idx="7"/>
            <a:endCxn id="8" idx="4"/>
          </p:cNvCxnSpPr>
          <p:nvPr/>
        </p:nvCxnSpPr>
        <p:spPr>
          <a:xfrm flipV="1">
            <a:off x="4272521" y="3766287"/>
            <a:ext cx="303213" cy="15192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0DF6738-F7F9-42F7-9914-0CBA05280624}"/>
              </a:ext>
            </a:extLst>
          </p:cNvPr>
          <p:cNvCxnSpPr>
            <a:stCxn id="6" idx="5"/>
            <a:endCxn id="8" idx="1"/>
          </p:cNvCxnSpPr>
          <p:nvPr/>
        </p:nvCxnSpPr>
        <p:spPr>
          <a:xfrm>
            <a:off x="3364471" y="2769337"/>
            <a:ext cx="1049338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48">
            <a:extLst>
              <a:ext uri="{FF2B5EF4-FFF2-40B4-BE49-F238E27FC236}">
                <a16:creationId xmlns:a16="http://schemas.microsoft.com/office/drawing/2014/main" id="{59782147-86D8-4236-89EC-287A46F766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9871" y="2836012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19" name="TextBox 49">
            <a:extLst>
              <a:ext uri="{FF2B5EF4-FFF2-40B4-BE49-F238E27FC236}">
                <a16:creationId xmlns:a16="http://schemas.microsoft.com/office/drawing/2014/main" id="{44645CAC-3344-4D3F-A94E-2735F69907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0732" y="442191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20" name="TextBox 50">
            <a:extLst>
              <a:ext uri="{FF2B5EF4-FFF2-40B4-BE49-F238E27FC236}">
                <a16:creationId xmlns:a16="http://schemas.microsoft.com/office/drawing/2014/main" id="{71B13416-826A-420D-B5FE-F052837949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6946" y="4339375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21" name="TextBox 51">
            <a:extLst>
              <a:ext uri="{FF2B5EF4-FFF2-40B4-BE49-F238E27FC236}">
                <a16:creationId xmlns:a16="http://schemas.microsoft.com/office/drawing/2014/main" id="{7CA268CE-1D62-453B-BD34-1280C5D1D6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9821" y="5447450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20</a:t>
            </a:r>
          </a:p>
        </p:txBody>
      </p:sp>
      <p:sp>
        <p:nvSpPr>
          <p:cNvPr id="22" name="TextBox 52">
            <a:extLst>
              <a:ext uri="{FF2B5EF4-FFF2-40B4-BE49-F238E27FC236}">
                <a16:creationId xmlns:a16="http://schemas.microsoft.com/office/drawing/2014/main" id="{922DEB3C-1B88-4F8C-92AB-71BA6B6849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3334" y="4491775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60</a:t>
            </a:r>
          </a:p>
        </p:txBody>
      </p:sp>
      <p:sp>
        <p:nvSpPr>
          <p:cNvPr id="23" name="TextBox 53">
            <a:extLst>
              <a:ext uri="{FF2B5EF4-FFF2-40B4-BE49-F238E27FC236}">
                <a16:creationId xmlns:a16="http://schemas.microsoft.com/office/drawing/2014/main" id="{15D5162C-B8D1-402C-B9C4-DA152E985C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111" y="3478343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30</a:t>
            </a:r>
          </a:p>
        </p:txBody>
      </p:sp>
      <p:sp>
        <p:nvSpPr>
          <p:cNvPr id="24" name="TextBox 54">
            <a:extLst>
              <a:ext uri="{FF2B5EF4-FFF2-40B4-BE49-F238E27FC236}">
                <a16:creationId xmlns:a16="http://schemas.microsoft.com/office/drawing/2014/main" id="{D0678289-B63B-41D2-A3CE-849DAF31B9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2784" y="2764575"/>
            <a:ext cx="5212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100</a:t>
            </a:r>
          </a:p>
        </p:txBody>
      </p:sp>
      <p:sp>
        <p:nvSpPr>
          <p:cNvPr id="25" name="TextBox 58">
            <a:extLst>
              <a:ext uri="{FF2B5EF4-FFF2-40B4-BE49-F238E27FC236}">
                <a16:creationId xmlns:a16="http://schemas.microsoft.com/office/drawing/2014/main" id="{B7DD3152-BA71-4C71-A43C-474B8203F9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3742" y="3337632"/>
            <a:ext cx="325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96B115E-0624-4772-8EDB-DCBF088A832A}"/>
              </a:ext>
            </a:extLst>
          </p:cNvPr>
          <p:cNvCxnSpPr>
            <a:stCxn id="10" idx="1"/>
          </p:cNvCxnSpPr>
          <p:nvPr/>
        </p:nvCxnSpPr>
        <p:spPr>
          <a:xfrm flipH="1" flipV="1">
            <a:off x="1997635" y="3537688"/>
            <a:ext cx="1952904" cy="1748117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49">
            <a:extLst>
              <a:ext uri="{FF2B5EF4-FFF2-40B4-BE49-F238E27FC236}">
                <a16:creationId xmlns:a16="http://schemas.microsoft.com/office/drawing/2014/main" id="{6BA2D3CF-9205-4470-9D7E-B23EBDAFAB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7721" y="3720440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0193D4C-2A53-48C5-BF1E-BD9158AD3F2B}"/>
              </a:ext>
            </a:extLst>
          </p:cNvPr>
          <p:cNvCxnSpPr>
            <a:stCxn id="7" idx="5"/>
            <a:endCxn id="10" idx="2"/>
          </p:cNvCxnSpPr>
          <p:nvPr/>
        </p:nvCxnSpPr>
        <p:spPr>
          <a:xfrm>
            <a:off x="1930679" y="3699332"/>
            <a:ext cx="1952905" cy="174811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50">
            <a:extLst>
              <a:ext uri="{FF2B5EF4-FFF2-40B4-BE49-F238E27FC236}">
                <a16:creationId xmlns:a16="http://schemas.microsoft.com/office/drawing/2014/main" id="{FE1F06EA-0033-499A-A0ED-305B366B4C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6369" y="4154015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79BFAE-CDEC-4F31-8F8B-B70718562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017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400" dirty="0">
                <a:solidFill>
                  <a:prstClr val="white"/>
                </a:solidFill>
                <a:latin typeface="Gotham Bold" pitchFamily="50" charset="0"/>
              </a:rPr>
              <a:t>7.2.1 DFS to Find Whether a Given Vertex is Reachable (Iterative)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84C942C-6E5D-479C-9FAE-83B30F290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90022" y="2459299"/>
            <a:ext cx="3162507" cy="2151853"/>
            <a:chOff x="5833534" y="912535"/>
            <a:chExt cx="3162507" cy="215185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807EEA8-DF68-459A-B099-8BD999D95480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0AA20F3-3E20-4D6D-AB3E-DE160E8F9933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964250C-263F-4B8B-8BA6-351AEE9C8EE2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E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3020796-B4B3-4D49-92F5-E42722638794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F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695667-E0D0-4FCA-969D-48D8A908DB11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63B3D0E-5FBB-4F4D-A15C-0E5DA253A531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D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9F3699E-0FDD-4E85-B262-7CA1E0346264}"/>
                </a:ext>
              </a:extLst>
            </p:cNvPr>
            <p:cNvCxnSpPr>
              <a:cxnSpLocks/>
              <a:stCxn id="10" idx="7"/>
              <a:endCxn id="9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D9B20F7-2A6A-4EB1-A3AE-5783C51794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0AFCC68-B57B-4B63-9256-801067A0238B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D77CB4C-902D-4339-A50D-298DB6B12FFF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FBBD41F-BBF6-431D-9FB9-85816FDC296E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ABEEB49-2621-49CC-8A06-24111FA03085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D433D70-AD93-4094-8963-4F20C8AEE86F}"/>
                </a:ext>
              </a:extLst>
            </p:cNvPr>
            <p:cNvCxnSpPr>
              <a:cxnSpLocks/>
              <a:endCxn id="13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Oval 42">
            <a:extLst>
              <a:ext uri="{FF2B5EF4-FFF2-40B4-BE49-F238E27FC236}">
                <a16:creationId xmlns:a16="http://schemas.microsoft.com/office/drawing/2014/main" id="{A7995191-F83B-42BE-BDD7-7D303B536A21}"/>
              </a:ext>
            </a:extLst>
          </p:cNvPr>
          <p:cNvSpPr/>
          <p:nvPr/>
        </p:nvSpPr>
        <p:spPr>
          <a:xfrm>
            <a:off x="3174799" y="4864194"/>
            <a:ext cx="457200" cy="457200"/>
          </a:xfrm>
          <a:prstGeom prst="ellipse">
            <a:avLst/>
          </a:prstGeom>
          <a:noFill/>
          <a:ln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Q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9E7A33-A6ED-43FE-94C2-950126D9027A}"/>
              </a:ext>
            </a:extLst>
          </p:cNvPr>
          <p:cNvSpPr txBox="1"/>
          <p:nvPr/>
        </p:nvSpPr>
        <p:spPr>
          <a:xfrm>
            <a:off x="2045524" y="5624149"/>
            <a:ext cx="3306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s-t Path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9ED73D-DFD6-4C28-B49B-EA5231FD9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12</a:t>
            </a:fld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5D2C6A4-EC8B-4007-B4FD-C3FADD566052}"/>
              </a:ext>
            </a:extLst>
          </p:cNvPr>
          <p:cNvSpPr txBox="1"/>
          <p:nvPr/>
        </p:nvSpPr>
        <p:spPr>
          <a:xfrm>
            <a:off x="5394390" y="1457853"/>
            <a:ext cx="5282320" cy="518603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7000"/>
              <a:buFont typeface="+mj-lt"/>
              <a:buAutoNum type="arabicPeriod"/>
            </a:pP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dfs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7000"/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7000"/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set&lt;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visited;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7000"/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stack&lt;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s;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7000"/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7000"/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7000"/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(!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empty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7000"/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7000"/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u =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top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7000"/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7000"/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v: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adjList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[u])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7000"/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7000"/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(v == 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dest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7000"/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7000"/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((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(v) ==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())) 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7000"/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{ 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7000"/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(v); 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7000"/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(v);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7000"/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} 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7000"/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5000"/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7000"/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7000"/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F545D3D-975A-4A6C-836C-4EDA8CB75B33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F96B8180-2626-42C1-A56C-656DB7947C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6" descr="Logo COP3530">
              <a:extLst>
                <a:ext uri="{FF2B5EF4-FFF2-40B4-BE49-F238E27FC236}">
                  <a16:creationId xmlns:a16="http://schemas.microsoft.com/office/drawing/2014/main" id="{9527B4BC-E199-46BE-AD08-F4D6B82C53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79064457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Dijkstra’s Shortest Path Algorithm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AF6C71-27D1-47B2-93C7-9CA4464A3299}"/>
              </a:ext>
            </a:extLst>
          </p:cNvPr>
          <p:cNvSpPr txBox="1"/>
          <p:nvPr/>
        </p:nvSpPr>
        <p:spPr>
          <a:xfrm>
            <a:off x="5295481" y="1945365"/>
            <a:ext cx="5730959" cy="79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Computed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S = {B}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Needs processing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V-S = {A, C, D, E}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0B9E7D1-67B5-4AEF-A791-7679C7E2CEFB}"/>
              </a:ext>
            </a:extLst>
          </p:cNvPr>
          <p:cNvGraphicFramePr>
            <a:graphicFrameLocks noGrp="1"/>
          </p:cNvGraphicFramePr>
          <p:nvPr/>
        </p:nvGraphicFramePr>
        <p:xfrm>
          <a:off x="5368175" y="3429000"/>
          <a:ext cx="5054791" cy="22250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754943">
                  <a:extLst>
                    <a:ext uri="{9D8B030D-6E8A-4147-A177-3AD203B41FA5}">
                      <a16:colId xmlns:a16="http://schemas.microsoft.com/office/drawing/2014/main" val="3226907316"/>
                    </a:ext>
                  </a:extLst>
                </a:gridCol>
                <a:gridCol w="2245849">
                  <a:extLst>
                    <a:ext uri="{9D8B030D-6E8A-4147-A177-3AD203B41FA5}">
                      <a16:colId xmlns:a16="http://schemas.microsoft.com/office/drawing/2014/main" val="3249487910"/>
                    </a:ext>
                  </a:extLst>
                </a:gridCol>
                <a:gridCol w="2053999">
                  <a:extLst>
                    <a:ext uri="{9D8B030D-6E8A-4147-A177-3AD203B41FA5}">
                      <a16:colId xmlns:a16="http://schemas.microsoft.com/office/drawing/2014/main" val="14086416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d[v]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p[v]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9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3178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0</a:t>
                      </a:r>
                      <a:endParaRPr lang="en-US" sz="1600" dirty="0">
                        <a:solidFill>
                          <a:srgbClr val="00DA63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090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</a:t>
                      </a:r>
                      <a:endParaRPr lang="en-US" sz="16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2795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7406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277136"/>
                  </a:ext>
                </a:extLst>
              </a:tr>
            </a:tbl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CACD49A9-7D2B-4CF2-B7EF-E2E8DF14E7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3946" y="2378812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20D94C0-B006-462E-8B1E-6902884673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0434" y="3309087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BB65DDE-D6B6-40A4-9FC1-E554F26C81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7134" y="3309087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B8CE4E6-6EAF-42CC-9057-B0600868F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759" y="5218850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0B85DF6-4943-494A-A250-A0CF06941E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3584" y="5218850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384FF2D-2784-4783-942F-F4A080DAB491}"/>
              </a:ext>
            </a:extLst>
          </p:cNvPr>
          <p:cNvCxnSpPr>
            <a:stCxn id="6" idx="3"/>
            <a:endCxn id="7" idx="7"/>
          </p:cNvCxnSpPr>
          <p:nvPr/>
        </p:nvCxnSpPr>
        <p:spPr>
          <a:xfrm flipH="1">
            <a:off x="1930959" y="2769337"/>
            <a:ext cx="1111250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03A0067-A356-4D39-9454-0942F313587D}"/>
              </a:ext>
            </a:extLst>
          </p:cNvPr>
          <p:cNvCxnSpPr>
            <a:stCxn id="7" idx="4"/>
            <a:endCxn id="9" idx="0"/>
          </p:cNvCxnSpPr>
          <p:nvPr/>
        </p:nvCxnSpPr>
        <p:spPr>
          <a:xfrm>
            <a:off x="1769034" y="3766287"/>
            <a:ext cx="441325" cy="145256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45A2ABD-8EDF-43B2-AC07-115FE41F488B}"/>
              </a:ext>
            </a:extLst>
          </p:cNvPr>
          <p:cNvCxnSpPr>
            <a:stCxn id="9" idx="7"/>
            <a:endCxn id="8" idx="3"/>
          </p:cNvCxnSpPr>
          <p:nvPr/>
        </p:nvCxnSpPr>
        <p:spPr>
          <a:xfrm flipV="1">
            <a:off x="2370696" y="3699612"/>
            <a:ext cx="2043113" cy="158591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340869C-079F-4593-9937-60DC0E5E2EF5}"/>
              </a:ext>
            </a:extLst>
          </p:cNvPr>
          <p:cNvCxnSpPr>
            <a:cxnSpLocks/>
            <a:stCxn id="6" idx="4"/>
            <a:endCxn id="10" idx="0"/>
          </p:cNvCxnSpPr>
          <p:nvPr/>
        </p:nvCxnSpPr>
        <p:spPr>
          <a:xfrm>
            <a:off x="3202546" y="2836012"/>
            <a:ext cx="909638" cy="23828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11A5615-BB0A-4895-982F-062B3133A7B8}"/>
              </a:ext>
            </a:extLst>
          </p:cNvPr>
          <p:cNvCxnSpPr>
            <a:stCxn id="10" idx="2"/>
            <a:endCxn id="9" idx="6"/>
          </p:cNvCxnSpPr>
          <p:nvPr/>
        </p:nvCxnSpPr>
        <p:spPr>
          <a:xfrm flipH="1">
            <a:off x="2438959" y="5447450"/>
            <a:ext cx="1444625" cy="0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8D28527-235C-48EF-B638-20EF2EB5E879}"/>
              </a:ext>
            </a:extLst>
          </p:cNvPr>
          <p:cNvCxnSpPr>
            <a:stCxn id="10" idx="7"/>
            <a:endCxn id="8" idx="4"/>
          </p:cNvCxnSpPr>
          <p:nvPr/>
        </p:nvCxnSpPr>
        <p:spPr>
          <a:xfrm flipV="1">
            <a:off x="4272521" y="3766287"/>
            <a:ext cx="303213" cy="15192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0DF6738-F7F9-42F7-9914-0CBA05280624}"/>
              </a:ext>
            </a:extLst>
          </p:cNvPr>
          <p:cNvCxnSpPr>
            <a:stCxn id="6" idx="5"/>
            <a:endCxn id="8" idx="1"/>
          </p:cNvCxnSpPr>
          <p:nvPr/>
        </p:nvCxnSpPr>
        <p:spPr>
          <a:xfrm>
            <a:off x="3364471" y="2769337"/>
            <a:ext cx="1049338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48">
            <a:extLst>
              <a:ext uri="{FF2B5EF4-FFF2-40B4-BE49-F238E27FC236}">
                <a16:creationId xmlns:a16="http://schemas.microsoft.com/office/drawing/2014/main" id="{59782147-86D8-4236-89EC-287A46F766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9871" y="2836012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19" name="TextBox 49">
            <a:extLst>
              <a:ext uri="{FF2B5EF4-FFF2-40B4-BE49-F238E27FC236}">
                <a16:creationId xmlns:a16="http://schemas.microsoft.com/office/drawing/2014/main" id="{44645CAC-3344-4D3F-A94E-2735F69907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0732" y="442191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20" name="TextBox 50">
            <a:extLst>
              <a:ext uri="{FF2B5EF4-FFF2-40B4-BE49-F238E27FC236}">
                <a16:creationId xmlns:a16="http://schemas.microsoft.com/office/drawing/2014/main" id="{71B13416-826A-420D-B5FE-F052837949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6946" y="4339375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21" name="TextBox 51">
            <a:extLst>
              <a:ext uri="{FF2B5EF4-FFF2-40B4-BE49-F238E27FC236}">
                <a16:creationId xmlns:a16="http://schemas.microsoft.com/office/drawing/2014/main" id="{7CA268CE-1D62-453B-BD34-1280C5D1D6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9821" y="5447450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20</a:t>
            </a:r>
          </a:p>
        </p:txBody>
      </p:sp>
      <p:sp>
        <p:nvSpPr>
          <p:cNvPr id="22" name="TextBox 52">
            <a:extLst>
              <a:ext uri="{FF2B5EF4-FFF2-40B4-BE49-F238E27FC236}">
                <a16:creationId xmlns:a16="http://schemas.microsoft.com/office/drawing/2014/main" id="{922DEB3C-1B88-4F8C-92AB-71BA6B6849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3334" y="4491775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60</a:t>
            </a:r>
          </a:p>
        </p:txBody>
      </p:sp>
      <p:sp>
        <p:nvSpPr>
          <p:cNvPr id="23" name="TextBox 53">
            <a:extLst>
              <a:ext uri="{FF2B5EF4-FFF2-40B4-BE49-F238E27FC236}">
                <a16:creationId xmlns:a16="http://schemas.microsoft.com/office/drawing/2014/main" id="{15D5162C-B8D1-402C-B9C4-DA152E985C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111" y="3478343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30</a:t>
            </a:r>
          </a:p>
        </p:txBody>
      </p:sp>
      <p:sp>
        <p:nvSpPr>
          <p:cNvPr id="24" name="TextBox 54">
            <a:extLst>
              <a:ext uri="{FF2B5EF4-FFF2-40B4-BE49-F238E27FC236}">
                <a16:creationId xmlns:a16="http://schemas.microsoft.com/office/drawing/2014/main" id="{D0678289-B63B-41D2-A3CE-849DAF31B9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2784" y="2764575"/>
            <a:ext cx="5212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100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96B115E-0624-4772-8EDB-DCBF088A832A}"/>
              </a:ext>
            </a:extLst>
          </p:cNvPr>
          <p:cNvCxnSpPr>
            <a:stCxn id="10" idx="1"/>
          </p:cNvCxnSpPr>
          <p:nvPr/>
        </p:nvCxnSpPr>
        <p:spPr>
          <a:xfrm flipH="1" flipV="1">
            <a:off x="1997635" y="3537688"/>
            <a:ext cx="1952904" cy="1748117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49">
            <a:extLst>
              <a:ext uri="{FF2B5EF4-FFF2-40B4-BE49-F238E27FC236}">
                <a16:creationId xmlns:a16="http://schemas.microsoft.com/office/drawing/2014/main" id="{6BA2D3CF-9205-4470-9D7E-B23EBDAFAB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7721" y="3720440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0193D4C-2A53-48C5-BF1E-BD9158AD3F2B}"/>
              </a:ext>
            </a:extLst>
          </p:cNvPr>
          <p:cNvCxnSpPr>
            <a:stCxn id="7" idx="5"/>
            <a:endCxn id="10" idx="2"/>
          </p:cNvCxnSpPr>
          <p:nvPr/>
        </p:nvCxnSpPr>
        <p:spPr>
          <a:xfrm>
            <a:off x="1930679" y="3699332"/>
            <a:ext cx="1952905" cy="174811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50">
            <a:extLst>
              <a:ext uri="{FF2B5EF4-FFF2-40B4-BE49-F238E27FC236}">
                <a16:creationId xmlns:a16="http://schemas.microsoft.com/office/drawing/2014/main" id="{FE1F06EA-0033-499A-A0ED-305B366B4C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6369" y="4154015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3" name="TextBox 58">
            <a:extLst>
              <a:ext uri="{FF2B5EF4-FFF2-40B4-BE49-F238E27FC236}">
                <a16:creationId xmlns:a16="http://schemas.microsoft.com/office/drawing/2014/main" id="{DD16E761-72F0-41F7-BC8A-55CE86A157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3742" y="3337632"/>
            <a:ext cx="325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S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89109D57-2243-4AC9-B428-CE8FEEC9F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348698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9D5D4F-8054-48EF-9170-C7D04C6E7DC6}"/>
              </a:ext>
            </a:extLst>
          </p:cNvPr>
          <p:cNvSpPr txBox="1"/>
          <p:nvPr/>
        </p:nvSpPr>
        <p:spPr>
          <a:xfrm>
            <a:off x="578855" y="2521189"/>
            <a:ext cx="11034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Problems on Stepik</a:t>
            </a:r>
          </a:p>
        </p:txBody>
      </p:sp>
    </p:spTree>
    <p:extLst>
      <p:ext uri="{BB962C8B-B14F-4D97-AF65-F5344CB8AC3E}">
        <p14:creationId xmlns:p14="http://schemas.microsoft.com/office/powerpoint/2010/main" val="1790411756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8.2 Dijkstra’s Algorithm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F952157E-6DA3-4E16-BB71-67EC49361944}"/>
              </a:ext>
            </a:extLst>
          </p:cNvPr>
          <p:cNvGraphicFramePr>
            <a:graphicFrameLocks noGrp="1"/>
          </p:cNvGraphicFramePr>
          <p:nvPr/>
        </p:nvGraphicFramePr>
        <p:xfrm>
          <a:off x="4219217" y="1492694"/>
          <a:ext cx="378179" cy="48073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998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462CB2C6-C06F-43D6-B68B-6659CE23EB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4597394" y="1492694"/>
          <a:ext cx="6992350" cy="4807395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6992350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5797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vector&lt;int&gt; </a:t>
                      </a:r>
                      <a:r>
                        <a:rPr lang="en-US" sz="1100" kern="1200" baseline="0" dirty="0" err="1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dijkstra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(const Graph&amp; graph, int 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100" kern="1200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// pair&lt;int, int&gt; : distance, node – default priority is first element of pair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priority_queue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&lt;pair&lt;int, int&gt;, vector&lt;pair&lt;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int,int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&gt;&gt;, greater&lt;pair&lt;int, int&gt;&gt;&gt; </a:t>
                      </a: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pq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vector&lt;int&gt; </a:t>
                      </a: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dist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graph.numVertices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INT_MAX);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pq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.push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make_pair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(0, 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)); </a:t>
                      </a:r>
                      <a:r>
                        <a:rPr lang="en-US" sz="1100" kern="1200" baseline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// push the source node into </a:t>
                      </a:r>
                      <a:r>
                        <a:rPr lang="en-US" sz="1100" kern="1200" baseline="0" dirty="0" err="1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pq</a:t>
                      </a:r>
                      <a:r>
                        <a:rPr lang="en-US" sz="1100" kern="1200" baseline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with 0 priority (0, 0)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dist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 = 0;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while (!</a:t>
                      </a: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pq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.empty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()) 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pair&lt;int, int&gt; 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curr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pq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.top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(); </a:t>
                      </a:r>
                      <a:r>
                        <a:rPr lang="en-US" sz="1100" kern="1200" baseline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// look at the front item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pq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.pop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int u = 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curr.second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sz="1100" kern="1200" baseline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// look at each neighbor of the current node u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for (auto it=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graph.adjList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[u].begin(); it != 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graph.adjList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[u].end(); it++) 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int v = it-&gt;first;  </a:t>
                      </a:r>
                      <a:r>
                        <a:rPr lang="en-US" sz="1100" kern="1200" baseline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// neighbor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int w = it-&gt;second; </a:t>
                      </a:r>
                      <a:r>
                        <a:rPr lang="en-US" sz="1100" kern="1200" baseline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// u-&gt;v the weight of the edge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if (</a:t>
                      </a: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dist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[v] &gt; </a:t>
                      </a: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dist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[u] + w) 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</a:t>
                      </a: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dist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[v] = </a:t>
                      </a: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dist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[u] + w;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</a:t>
                      </a: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pq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.push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make_pair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dist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[v], v));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}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}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return 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dist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23" name="Oval 22">
            <a:extLst>
              <a:ext uri="{FF2B5EF4-FFF2-40B4-BE49-F238E27FC236}">
                <a16:creationId xmlns:a16="http://schemas.microsoft.com/office/drawing/2014/main" id="{55A342DD-1751-4469-B5F6-B2CD1254C0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9256" y="2288377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0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3F1CD1E-0C92-45E5-998D-B77E04529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744" y="3218652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F3DD146-88B8-4FFB-9BD0-0D0B87298E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2444" y="3218652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2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AA38D32-F96A-43B7-BE34-6DDBC209F8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7069" y="5128415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3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8413F2B-AF60-4951-9B84-ABEFE024F4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8894" y="5128415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4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78C5F32-90C8-4B0B-A0B2-CF18E98023D7}"/>
              </a:ext>
            </a:extLst>
          </p:cNvPr>
          <p:cNvCxnSpPr>
            <a:stCxn id="23" idx="3"/>
            <a:endCxn id="25" idx="7"/>
          </p:cNvCxnSpPr>
          <p:nvPr/>
        </p:nvCxnSpPr>
        <p:spPr>
          <a:xfrm flipH="1">
            <a:off x="956269" y="2678902"/>
            <a:ext cx="1111250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EE483D0-5C35-4018-9182-96F0E6E74BF3}"/>
              </a:ext>
            </a:extLst>
          </p:cNvPr>
          <p:cNvCxnSpPr>
            <a:stCxn id="25" idx="4"/>
            <a:endCxn id="27" idx="0"/>
          </p:cNvCxnSpPr>
          <p:nvPr/>
        </p:nvCxnSpPr>
        <p:spPr>
          <a:xfrm>
            <a:off x="794344" y="3675852"/>
            <a:ext cx="441325" cy="145256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69EEC01-F9C5-404B-8818-87EEC8FAA65F}"/>
              </a:ext>
            </a:extLst>
          </p:cNvPr>
          <p:cNvCxnSpPr>
            <a:stCxn id="27" idx="7"/>
            <a:endCxn id="26" idx="3"/>
          </p:cNvCxnSpPr>
          <p:nvPr/>
        </p:nvCxnSpPr>
        <p:spPr>
          <a:xfrm flipV="1">
            <a:off x="1396006" y="3609177"/>
            <a:ext cx="2043113" cy="158591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96FD9E7-50A4-4894-A932-9331008A3946}"/>
              </a:ext>
            </a:extLst>
          </p:cNvPr>
          <p:cNvCxnSpPr>
            <a:cxnSpLocks/>
            <a:stCxn id="23" idx="4"/>
            <a:endCxn id="28" idx="0"/>
          </p:cNvCxnSpPr>
          <p:nvPr/>
        </p:nvCxnSpPr>
        <p:spPr>
          <a:xfrm>
            <a:off x="2227856" y="2745577"/>
            <a:ext cx="909638" cy="23828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C973B80-9199-495D-AAE1-839F804390A3}"/>
              </a:ext>
            </a:extLst>
          </p:cNvPr>
          <p:cNvCxnSpPr>
            <a:stCxn id="28" idx="2"/>
            <a:endCxn id="27" idx="6"/>
          </p:cNvCxnSpPr>
          <p:nvPr/>
        </p:nvCxnSpPr>
        <p:spPr>
          <a:xfrm flipH="1">
            <a:off x="1464269" y="5357015"/>
            <a:ext cx="1444625" cy="0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C140293-C88A-4CFA-89C3-8C6C6A3E426C}"/>
              </a:ext>
            </a:extLst>
          </p:cNvPr>
          <p:cNvCxnSpPr>
            <a:stCxn id="28" idx="7"/>
            <a:endCxn id="26" idx="4"/>
          </p:cNvCxnSpPr>
          <p:nvPr/>
        </p:nvCxnSpPr>
        <p:spPr>
          <a:xfrm flipV="1">
            <a:off x="3297831" y="3675852"/>
            <a:ext cx="303213" cy="15192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579476F-D0AF-4774-A30F-5ABCA07AF0CF}"/>
              </a:ext>
            </a:extLst>
          </p:cNvPr>
          <p:cNvCxnSpPr>
            <a:stCxn id="23" idx="5"/>
            <a:endCxn id="26" idx="1"/>
          </p:cNvCxnSpPr>
          <p:nvPr/>
        </p:nvCxnSpPr>
        <p:spPr>
          <a:xfrm>
            <a:off x="2389781" y="2678902"/>
            <a:ext cx="1049338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48">
            <a:extLst>
              <a:ext uri="{FF2B5EF4-FFF2-40B4-BE49-F238E27FC236}">
                <a16:creationId xmlns:a16="http://schemas.microsoft.com/office/drawing/2014/main" id="{3621DEED-5429-4E20-ACE1-D8E723B623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5181" y="2745577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37" name="TextBox 49">
            <a:extLst>
              <a:ext uri="{FF2B5EF4-FFF2-40B4-BE49-F238E27FC236}">
                <a16:creationId xmlns:a16="http://schemas.microsoft.com/office/drawing/2014/main" id="{65829705-0506-4D08-B9D9-1D24F9103F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6042" y="433147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38" name="TextBox 50">
            <a:extLst>
              <a:ext uri="{FF2B5EF4-FFF2-40B4-BE49-F238E27FC236}">
                <a16:creationId xmlns:a16="http://schemas.microsoft.com/office/drawing/2014/main" id="{8E7F3DF7-77E4-49D8-A2E2-7943F7DE1A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256" y="4248940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39" name="TextBox 51">
            <a:extLst>
              <a:ext uri="{FF2B5EF4-FFF2-40B4-BE49-F238E27FC236}">
                <a16:creationId xmlns:a16="http://schemas.microsoft.com/office/drawing/2014/main" id="{5941D3CB-0A70-4F08-9CD4-C16AF31C46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5131" y="5357015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20</a:t>
            </a:r>
          </a:p>
        </p:txBody>
      </p:sp>
      <p:sp>
        <p:nvSpPr>
          <p:cNvPr id="40" name="TextBox 52">
            <a:extLst>
              <a:ext uri="{FF2B5EF4-FFF2-40B4-BE49-F238E27FC236}">
                <a16:creationId xmlns:a16="http://schemas.microsoft.com/office/drawing/2014/main" id="{C41D8F2C-6B7D-42AA-9BC6-59E98B3BF9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8644" y="4401340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60</a:t>
            </a:r>
          </a:p>
        </p:txBody>
      </p:sp>
      <p:sp>
        <p:nvSpPr>
          <p:cNvPr id="41" name="TextBox 53">
            <a:extLst>
              <a:ext uri="{FF2B5EF4-FFF2-40B4-BE49-F238E27FC236}">
                <a16:creationId xmlns:a16="http://schemas.microsoft.com/office/drawing/2014/main" id="{D7F6946B-C0DE-4520-AAE3-4C81C75858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4421" y="3387908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30</a:t>
            </a:r>
          </a:p>
        </p:txBody>
      </p:sp>
      <p:sp>
        <p:nvSpPr>
          <p:cNvPr id="42" name="TextBox 54">
            <a:extLst>
              <a:ext uri="{FF2B5EF4-FFF2-40B4-BE49-F238E27FC236}">
                <a16:creationId xmlns:a16="http://schemas.microsoft.com/office/drawing/2014/main" id="{68FFDB7F-AD81-4891-9ACD-548AF59133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8094" y="2674140"/>
            <a:ext cx="5212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100</a:t>
            </a:r>
          </a:p>
        </p:txBody>
      </p:sp>
      <p:sp>
        <p:nvSpPr>
          <p:cNvPr id="43" name="TextBox 58">
            <a:extLst>
              <a:ext uri="{FF2B5EF4-FFF2-40B4-BE49-F238E27FC236}">
                <a16:creationId xmlns:a16="http://schemas.microsoft.com/office/drawing/2014/main" id="{8A12B440-484E-49E2-883C-FC86BBCF77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7724" y="1854930"/>
            <a:ext cx="325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S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86BFC2E-CF6E-4301-83D9-23DD4506810A}"/>
              </a:ext>
            </a:extLst>
          </p:cNvPr>
          <p:cNvCxnSpPr>
            <a:stCxn id="28" idx="1"/>
          </p:cNvCxnSpPr>
          <p:nvPr/>
        </p:nvCxnSpPr>
        <p:spPr>
          <a:xfrm flipH="1" flipV="1">
            <a:off x="1022945" y="3447253"/>
            <a:ext cx="1952904" cy="1748117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9">
            <a:extLst>
              <a:ext uri="{FF2B5EF4-FFF2-40B4-BE49-F238E27FC236}">
                <a16:creationId xmlns:a16="http://schemas.microsoft.com/office/drawing/2014/main" id="{E3A4C4A1-FC51-4948-A685-E1CAF066C4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3031" y="3630005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4872565-D835-4524-8C60-C74DB551A555}"/>
              </a:ext>
            </a:extLst>
          </p:cNvPr>
          <p:cNvCxnSpPr>
            <a:stCxn id="25" idx="5"/>
            <a:endCxn id="28" idx="2"/>
          </p:cNvCxnSpPr>
          <p:nvPr/>
        </p:nvCxnSpPr>
        <p:spPr>
          <a:xfrm>
            <a:off x="955989" y="3608897"/>
            <a:ext cx="1952905" cy="174811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50">
            <a:extLst>
              <a:ext uri="{FF2B5EF4-FFF2-40B4-BE49-F238E27FC236}">
                <a16:creationId xmlns:a16="http://schemas.microsoft.com/office/drawing/2014/main" id="{043FDADE-883D-43DD-892C-BB553CC83B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1679" y="4063580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58EDD0-8498-4480-B0F7-24DA83E90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831319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Dijkstra’s Shortest Path Algorithm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AF6C71-27D1-47B2-93C7-9CA4464A3299}"/>
              </a:ext>
            </a:extLst>
          </p:cNvPr>
          <p:cNvSpPr txBox="1"/>
          <p:nvPr/>
        </p:nvSpPr>
        <p:spPr>
          <a:xfrm>
            <a:off x="5295481" y="1945365"/>
            <a:ext cx="5730959" cy="79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Computed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S = {B}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Needs processing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V-S = {A, C, D, E}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0B9E7D1-67B5-4AEF-A791-7679C7E2CEFB}"/>
              </a:ext>
            </a:extLst>
          </p:cNvPr>
          <p:cNvGraphicFramePr>
            <a:graphicFrameLocks noGrp="1"/>
          </p:cNvGraphicFramePr>
          <p:nvPr/>
        </p:nvGraphicFramePr>
        <p:xfrm>
          <a:off x="5981124" y="3309087"/>
          <a:ext cx="3979831" cy="22250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754943">
                  <a:extLst>
                    <a:ext uri="{9D8B030D-6E8A-4147-A177-3AD203B41FA5}">
                      <a16:colId xmlns:a16="http://schemas.microsoft.com/office/drawing/2014/main" val="3226907316"/>
                    </a:ext>
                  </a:extLst>
                </a:gridCol>
                <a:gridCol w="561462">
                  <a:extLst>
                    <a:ext uri="{9D8B030D-6E8A-4147-A177-3AD203B41FA5}">
                      <a16:colId xmlns:a16="http://schemas.microsoft.com/office/drawing/2014/main" val="3249487910"/>
                    </a:ext>
                  </a:extLst>
                </a:gridCol>
                <a:gridCol w="561463">
                  <a:extLst>
                    <a:ext uri="{9D8B030D-6E8A-4147-A177-3AD203B41FA5}">
                      <a16:colId xmlns:a16="http://schemas.microsoft.com/office/drawing/2014/main" val="225547607"/>
                    </a:ext>
                  </a:extLst>
                </a:gridCol>
                <a:gridCol w="561463">
                  <a:extLst>
                    <a:ext uri="{9D8B030D-6E8A-4147-A177-3AD203B41FA5}">
                      <a16:colId xmlns:a16="http://schemas.microsoft.com/office/drawing/2014/main" val="530512331"/>
                    </a:ext>
                  </a:extLst>
                </a:gridCol>
                <a:gridCol w="513500">
                  <a:extLst>
                    <a:ext uri="{9D8B030D-6E8A-4147-A177-3AD203B41FA5}">
                      <a16:colId xmlns:a16="http://schemas.microsoft.com/office/drawing/2014/main" val="1408641666"/>
                    </a:ext>
                  </a:extLst>
                </a:gridCol>
                <a:gridCol w="513500">
                  <a:extLst>
                    <a:ext uri="{9D8B030D-6E8A-4147-A177-3AD203B41FA5}">
                      <a16:colId xmlns:a16="http://schemas.microsoft.com/office/drawing/2014/main" val="2158818347"/>
                    </a:ext>
                  </a:extLst>
                </a:gridCol>
                <a:gridCol w="513500">
                  <a:extLst>
                    <a:ext uri="{9D8B030D-6E8A-4147-A177-3AD203B41FA5}">
                      <a16:colId xmlns:a16="http://schemas.microsoft.com/office/drawing/2014/main" val="14697832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d[v]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p[v]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9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3178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0</a:t>
                      </a:r>
                      <a:endParaRPr lang="en-US" sz="1600" dirty="0">
                        <a:solidFill>
                          <a:srgbClr val="00DA63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0</a:t>
                      </a:r>
                      <a:endParaRPr lang="en-US" sz="16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0</a:t>
                      </a:r>
                      <a:endParaRPr lang="en-US" sz="16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090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</a:t>
                      </a:r>
                      <a:endParaRPr lang="en-US" sz="16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50</a:t>
                      </a:r>
                      <a:endParaRPr lang="en-US" sz="1600" dirty="0">
                        <a:solidFill>
                          <a:srgbClr val="00DA63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50</a:t>
                      </a:r>
                      <a:endParaRPr lang="en-US" sz="16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2795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DA63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60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DA63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7406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DA63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50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DA63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50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277136"/>
                  </a:ext>
                </a:extLst>
              </a:tr>
            </a:tbl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CACD49A9-7D2B-4CF2-B7EF-E2E8DF14E7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3946" y="2378812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20D94C0-B006-462E-8B1E-6902884673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0434" y="3309087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BB65DDE-D6B6-40A4-9FC1-E554F26C81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7134" y="3309087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B8CE4E6-6EAF-42CC-9057-B0600868F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759" y="5218850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0B85DF6-4943-494A-A250-A0CF06941E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3584" y="5218850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384FF2D-2784-4783-942F-F4A080DAB491}"/>
              </a:ext>
            </a:extLst>
          </p:cNvPr>
          <p:cNvCxnSpPr>
            <a:stCxn id="6" idx="3"/>
            <a:endCxn id="7" idx="7"/>
          </p:cNvCxnSpPr>
          <p:nvPr/>
        </p:nvCxnSpPr>
        <p:spPr>
          <a:xfrm flipH="1">
            <a:off x="1930959" y="2769337"/>
            <a:ext cx="1111250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03A0067-A356-4D39-9454-0942F313587D}"/>
              </a:ext>
            </a:extLst>
          </p:cNvPr>
          <p:cNvCxnSpPr>
            <a:stCxn id="7" idx="4"/>
            <a:endCxn id="9" idx="0"/>
          </p:cNvCxnSpPr>
          <p:nvPr/>
        </p:nvCxnSpPr>
        <p:spPr>
          <a:xfrm>
            <a:off x="1769034" y="3766287"/>
            <a:ext cx="441325" cy="145256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45A2ABD-8EDF-43B2-AC07-115FE41F488B}"/>
              </a:ext>
            </a:extLst>
          </p:cNvPr>
          <p:cNvCxnSpPr>
            <a:stCxn id="9" idx="7"/>
            <a:endCxn id="8" idx="3"/>
          </p:cNvCxnSpPr>
          <p:nvPr/>
        </p:nvCxnSpPr>
        <p:spPr>
          <a:xfrm flipV="1">
            <a:off x="2370696" y="3699612"/>
            <a:ext cx="2043113" cy="158591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340869C-079F-4593-9937-60DC0E5E2EF5}"/>
              </a:ext>
            </a:extLst>
          </p:cNvPr>
          <p:cNvCxnSpPr>
            <a:cxnSpLocks/>
            <a:stCxn id="6" idx="4"/>
            <a:endCxn id="10" idx="0"/>
          </p:cNvCxnSpPr>
          <p:nvPr/>
        </p:nvCxnSpPr>
        <p:spPr>
          <a:xfrm>
            <a:off x="3202546" y="2836012"/>
            <a:ext cx="909638" cy="23828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11A5615-BB0A-4895-982F-062B3133A7B8}"/>
              </a:ext>
            </a:extLst>
          </p:cNvPr>
          <p:cNvCxnSpPr>
            <a:stCxn id="10" idx="2"/>
            <a:endCxn id="9" idx="6"/>
          </p:cNvCxnSpPr>
          <p:nvPr/>
        </p:nvCxnSpPr>
        <p:spPr>
          <a:xfrm flipH="1">
            <a:off x="2438959" y="5447450"/>
            <a:ext cx="1444625" cy="0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8D28527-235C-48EF-B638-20EF2EB5E879}"/>
              </a:ext>
            </a:extLst>
          </p:cNvPr>
          <p:cNvCxnSpPr>
            <a:stCxn id="10" idx="7"/>
            <a:endCxn id="8" idx="4"/>
          </p:cNvCxnSpPr>
          <p:nvPr/>
        </p:nvCxnSpPr>
        <p:spPr>
          <a:xfrm flipV="1">
            <a:off x="4272521" y="3766287"/>
            <a:ext cx="303213" cy="15192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0DF6738-F7F9-42F7-9914-0CBA05280624}"/>
              </a:ext>
            </a:extLst>
          </p:cNvPr>
          <p:cNvCxnSpPr>
            <a:stCxn id="6" idx="5"/>
            <a:endCxn id="8" idx="1"/>
          </p:cNvCxnSpPr>
          <p:nvPr/>
        </p:nvCxnSpPr>
        <p:spPr>
          <a:xfrm>
            <a:off x="3364471" y="2769337"/>
            <a:ext cx="1049338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48">
            <a:extLst>
              <a:ext uri="{FF2B5EF4-FFF2-40B4-BE49-F238E27FC236}">
                <a16:creationId xmlns:a16="http://schemas.microsoft.com/office/drawing/2014/main" id="{59782147-86D8-4236-89EC-287A46F766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9871" y="2836012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19" name="TextBox 49">
            <a:extLst>
              <a:ext uri="{FF2B5EF4-FFF2-40B4-BE49-F238E27FC236}">
                <a16:creationId xmlns:a16="http://schemas.microsoft.com/office/drawing/2014/main" id="{44645CAC-3344-4D3F-A94E-2735F69907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0732" y="442191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20" name="TextBox 50">
            <a:extLst>
              <a:ext uri="{FF2B5EF4-FFF2-40B4-BE49-F238E27FC236}">
                <a16:creationId xmlns:a16="http://schemas.microsoft.com/office/drawing/2014/main" id="{71B13416-826A-420D-B5FE-F052837949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6946" y="4339375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21" name="TextBox 51">
            <a:extLst>
              <a:ext uri="{FF2B5EF4-FFF2-40B4-BE49-F238E27FC236}">
                <a16:creationId xmlns:a16="http://schemas.microsoft.com/office/drawing/2014/main" id="{7CA268CE-1D62-453B-BD34-1280C5D1D6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9821" y="5447450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20</a:t>
            </a:r>
          </a:p>
        </p:txBody>
      </p:sp>
      <p:sp>
        <p:nvSpPr>
          <p:cNvPr id="22" name="TextBox 52">
            <a:extLst>
              <a:ext uri="{FF2B5EF4-FFF2-40B4-BE49-F238E27FC236}">
                <a16:creationId xmlns:a16="http://schemas.microsoft.com/office/drawing/2014/main" id="{922DEB3C-1B88-4F8C-92AB-71BA6B6849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3334" y="4491775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60</a:t>
            </a:r>
          </a:p>
        </p:txBody>
      </p:sp>
      <p:sp>
        <p:nvSpPr>
          <p:cNvPr id="23" name="TextBox 53">
            <a:extLst>
              <a:ext uri="{FF2B5EF4-FFF2-40B4-BE49-F238E27FC236}">
                <a16:creationId xmlns:a16="http://schemas.microsoft.com/office/drawing/2014/main" id="{15D5162C-B8D1-402C-B9C4-DA152E985C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111" y="3478343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30</a:t>
            </a:r>
          </a:p>
        </p:txBody>
      </p:sp>
      <p:sp>
        <p:nvSpPr>
          <p:cNvPr id="24" name="TextBox 54">
            <a:extLst>
              <a:ext uri="{FF2B5EF4-FFF2-40B4-BE49-F238E27FC236}">
                <a16:creationId xmlns:a16="http://schemas.microsoft.com/office/drawing/2014/main" id="{D0678289-B63B-41D2-A3CE-849DAF31B9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2784" y="2764575"/>
            <a:ext cx="5212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100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96B115E-0624-4772-8EDB-DCBF088A832A}"/>
              </a:ext>
            </a:extLst>
          </p:cNvPr>
          <p:cNvCxnSpPr>
            <a:stCxn id="10" idx="1"/>
          </p:cNvCxnSpPr>
          <p:nvPr/>
        </p:nvCxnSpPr>
        <p:spPr>
          <a:xfrm flipH="1" flipV="1">
            <a:off x="1997635" y="3537688"/>
            <a:ext cx="1952904" cy="1748117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49">
            <a:extLst>
              <a:ext uri="{FF2B5EF4-FFF2-40B4-BE49-F238E27FC236}">
                <a16:creationId xmlns:a16="http://schemas.microsoft.com/office/drawing/2014/main" id="{6BA2D3CF-9205-4470-9D7E-B23EBDAFAB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7721" y="3720440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0193D4C-2A53-48C5-BF1E-BD9158AD3F2B}"/>
              </a:ext>
            </a:extLst>
          </p:cNvPr>
          <p:cNvCxnSpPr>
            <a:stCxn id="7" idx="5"/>
            <a:endCxn id="10" idx="2"/>
          </p:cNvCxnSpPr>
          <p:nvPr/>
        </p:nvCxnSpPr>
        <p:spPr>
          <a:xfrm>
            <a:off x="1930679" y="3699332"/>
            <a:ext cx="1952905" cy="174811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50">
            <a:extLst>
              <a:ext uri="{FF2B5EF4-FFF2-40B4-BE49-F238E27FC236}">
                <a16:creationId xmlns:a16="http://schemas.microsoft.com/office/drawing/2014/main" id="{FE1F06EA-0033-499A-A0ED-305B366B4C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6369" y="4154015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3" name="TextBox 58">
            <a:extLst>
              <a:ext uri="{FF2B5EF4-FFF2-40B4-BE49-F238E27FC236}">
                <a16:creationId xmlns:a16="http://schemas.microsoft.com/office/drawing/2014/main" id="{2B2A092D-9F72-4686-9B82-13E726E89E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3742" y="3337632"/>
            <a:ext cx="325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S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CC0316AD-69AF-4D1D-8D98-09A35F805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17722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Mentimeter</a:t>
            </a: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BD476DA-DE1D-4A76-97E3-2B4B68FED0C8}"/>
              </a:ext>
            </a:extLst>
          </p:cNvPr>
          <p:cNvGrpSpPr/>
          <p:nvPr/>
        </p:nvGrpSpPr>
        <p:grpSpPr>
          <a:xfrm>
            <a:off x="1066800" y="1976643"/>
            <a:ext cx="5403272" cy="2724171"/>
            <a:chOff x="1519381" y="2946461"/>
            <a:chExt cx="5403272" cy="272417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D033B89-18B0-4A1F-93E3-513BF04CE24C}"/>
                </a:ext>
              </a:extLst>
            </p:cNvPr>
            <p:cNvSpPr/>
            <p:nvPr/>
          </p:nvSpPr>
          <p:spPr>
            <a:xfrm>
              <a:off x="6465453" y="4040909"/>
              <a:ext cx="457200" cy="4572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4D1E8C5-EF28-46E5-BB83-EC9F4ACAC9A6}"/>
                </a:ext>
              </a:extLst>
            </p:cNvPr>
            <p:cNvSpPr/>
            <p:nvPr/>
          </p:nvSpPr>
          <p:spPr>
            <a:xfrm>
              <a:off x="1519381" y="4040909"/>
              <a:ext cx="457200" cy="4572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A9B8360-31D1-4536-9EEA-31CB8E47E2E8}"/>
                </a:ext>
              </a:extLst>
            </p:cNvPr>
            <p:cNvSpPr/>
            <p:nvPr/>
          </p:nvSpPr>
          <p:spPr>
            <a:xfrm>
              <a:off x="3860799" y="4040909"/>
              <a:ext cx="457200" cy="4572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65C21EC-E553-469D-921B-841DF650E02D}"/>
                </a:ext>
              </a:extLst>
            </p:cNvPr>
            <p:cNvSpPr/>
            <p:nvPr/>
          </p:nvSpPr>
          <p:spPr>
            <a:xfrm>
              <a:off x="5121563" y="5028766"/>
              <a:ext cx="457200" cy="4572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D6F36A8-88A7-4F4D-90D2-15F48D21FB99}"/>
                </a:ext>
              </a:extLst>
            </p:cNvPr>
            <p:cNvSpPr/>
            <p:nvPr/>
          </p:nvSpPr>
          <p:spPr>
            <a:xfrm>
              <a:off x="2572325" y="5028766"/>
              <a:ext cx="457200" cy="4572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F1D4B3B-D42F-40EE-9F8A-8D451081419D}"/>
                </a:ext>
              </a:extLst>
            </p:cNvPr>
            <p:cNvSpPr/>
            <p:nvPr/>
          </p:nvSpPr>
          <p:spPr>
            <a:xfrm>
              <a:off x="5121563" y="3131127"/>
              <a:ext cx="457200" cy="4572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8E27707-2E86-48DC-B7C6-7914EF862EF5}"/>
                </a:ext>
              </a:extLst>
            </p:cNvPr>
            <p:cNvSpPr/>
            <p:nvPr/>
          </p:nvSpPr>
          <p:spPr>
            <a:xfrm>
              <a:off x="2576944" y="3131127"/>
              <a:ext cx="457200" cy="4572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71E47EC-60A0-487C-BFEE-B430F55F4C3A}"/>
                </a:ext>
              </a:extLst>
            </p:cNvPr>
            <p:cNvCxnSpPr>
              <a:stCxn id="11" idx="6"/>
              <a:endCxn id="10" idx="2"/>
            </p:cNvCxnSpPr>
            <p:nvPr/>
          </p:nvCxnSpPr>
          <p:spPr>
            <a:xfrm>
              <a:off x="3034144" y="3359727"/>
              <a:ext cx="2087419" cy="0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FBB9D7C-1D74-4507-AE7F-BC57F50D3DE8}"/>
                </a:ext>
              </a:extLst>
            </p:cNvPr>
            <p:cNvCxnSpPr/>
            <p:nvPr/>
          </p:nvCxnSpPr>
          <p:spPr>
            <a:xfrm>
              <a:off x="3045689" y="5278148"/>
              <a:ext cx="2087419" cy="0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9F7AF2D-87F8-45DE-89B8-FCCA62050B20}"/>
                </a:ext>
              </a:extLst>
            </p:cNvPr>
            <p:cNvCxnSpPr>
              <a:cxnSpLocks/>
              <a:stCxn id="11" idx="4"/>
              <a:endCxn id="9" idx="0"/>
            </p:cNvCxnSpPr>
            <p:nvPr/>
          </p:nvCxnSpPr>
          <p:spPr>
            <a:xfrm flipH="1">
              <a:off x="2800925" y="3588327"/>
              <a:ext cx="4619" cy="1440439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7D6C30C-965B-4A12-A387-8C35222BE5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45544" y="3588326"/>
              <a:ext cx="4619" cy="1440439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4D2FE31-3B01-4C93-9B3A-09A99D3C371B}"/>
                </a:ext>
              </a:extLst>
            </p:cNvPr>
            <p:cNvCxnSpPr>
              <a:cxnSpLocks/>
              <a:stCxn id="10" idx="5"/>
              <a:endCxn id="5" idx="1"/>
            </p:cNvCxnSpPr>
            <p:nvPr/>
          </p:nvCxnSpPr>
          <p:spPr>
            <a:xfrm>
              <a:off x="5511808" y="3521372"/>
              <a:ext cx="1020600" cy="586492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06CB4D3-53BF-436D-A295-F82A5C1D91C4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>
              <a:off x="1853077" y="4498109"/>
              <a:ext cx="786203" cy="597612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302660E-D283-4215-AF5C-85C2699E0A86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>
              <a:off x="2960254" y="3514726"/>
              <a:ext cx="967500" cy="593138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440545-9B5E-401E-BDD7-A2C374FEE197}"/>
                </a:ext>
              </a:extLst>
            </p:cNvPr>
            <p:cNvCxnSpPr>
              <a:cxnSpLocks/>
              <a:endCxn id="8" idx="1"/>
            </p:cNvCxnSpPr>
            <p:nvPr/>
          </p:nvCxnSpPr>
          <p:spPr>
            <a:xfrm>
              <a:off x="4277599" y="4388295"/>
              <a:ext cx="910919" cy="707426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23645D-3428-49D0-A7A9-E43E978FFAD9}"/>
                </a:ext>
              </a:extLst>
            </p:cNvPr>
            <p:cNvCxnSpPr>
              <a:cxnSpLocks/>
              <a:stCxn id="6" idx="7"/>
              <a:endCxn id="11" idx="3"/>
            </p:cNvCxnSpPr>
            <p:nvPr/>
          </p:nvCxnSpPr>
          <p:spPr>
            <a:xfrm flipV="1">
              <a:off x="1909626" y="3521372"/>
              <a:ext cx="734273" cy="586492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56361E5-6196-497D-A927-71B7B174EE75}"/>
                </a:ext>
              </a:extLst>
            </p:cNvPr>
            <p:cNvCxnSpPr>
              <a:cxnSpLocks/>
              <a:endCxn id="7" idx="3"/>
            </p:cNvCxnSpPr>
            <p:nvPr/>
          </p:nvCxnSpPr>
          <p:spPr>
            <a:xfrm flipV="1">
              <a:off x="2996052" y="4431154"/>
              <a:ext cx="931702" cy="678422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F0C32AF-8012-4BD0-BEE9-95497DA98FFD}"/>
                </a:ext>
              </a:extLst>
            </p:cNvPr>
            <p:cNvCxnSpPr>
              <a:cxnSpLocks/>
              <a:endCxn id="10" idx="3"/>
            </p:cNvCxnSpPr>
            <p:nvPr/>
          </p:nvCxnSpPr>
          <p:spPr>
            <a:xfrm flipV="1">
              <a:off x="4262580" y="3521372"/>
              <a:ext cx="925938" cy="618412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569A858-E559-48CC-8CB3-B3A263F94E2A}"/>
                </a:ext>
              </a:extLst>
            </p:cNvPr>
            <p:cNvCxnSpPr>
              <a:cxnSpLocks/>
              <a:endCxn id="5" idx="3"/>
            </p:cNvCxnSpPr>
            <p:nvPr/>
          </p:nvCxnSpPr>
          <p:spPr>
            <a:xfrm flipV="1">
              <a:off x="5502561" y="4431154"/>
              <a:ext cx="1029847" cy="676618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696B6CB-A909-47DA-BC82-6CB852767F85}"/>
                </a:ext>
              </a:extLst>
            </p:cNvPr>
            <p:cNvSpPr txBox="1"/>
            <p:nvPr/>
          </p:nvSpPr>
          <p:spPr>
            <a:xfrm>
              <a:off x="4053228" y="294646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10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F2067D0-E8A9-4DD2-BF6D-2775864CF70E}"/>
                </a:ext>
              </a:extLst>
            </p:cNvPr>
            <p:cNvSpPr txBox="1"/>
            <p:nvPr/>
          </p:nvSpPr>
          <p:spPr>
            <a:xfrm>
              <a:off x="1853077" y="346599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E917E61-C7B3-4C69-B808-4313B6514E98}"/>
                </a:ext>
              </a:extLst>
            </p:cNvPr>
            <p:cNvSpPr txBox="1"/>
            <p:nvPr/>
          </p:nvSpPr>
          <p:spPr>
            <a:xfrm>
              <a:off x="1777421" y="484409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8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F257232-A479-44C5-B289-423BFC2204D6}"/>
                </a:ext>
              </a:extLst>
            </p:cNvPr>
            <p:cNvSpPr txBox="1"/>
            <p:nvPr/>
          </p:nvSpPr>
          <p:spPr>
            <a:xfrm>
              <a:off x="2491155" y="406182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9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57EE485-22B4-4D4D-8633-738B614887B8}"/>
                </a:ext>
              </a:extLst>
            </p:cNvPr>
            <p:cNvSpPr txBox="1"/>
            <p:nvPr/>
          </p:nvSpPr>
          <p:spPr>
            <a:xfrm>
              <a:off x="5367543" y="409937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C2EAEA1-8FA8-4CFA-B409-47E6AB2C4648}"/>
                </a:ext>
              </a:extLst>
            </p:cNvPr>
            <p:cNvSpPr txBox="1"/>
            <p:nvPr/>
          </p:nvSpPr>
          <p:spPr>
            <a:xfrm>
              <a:off x="6065220" y="346599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6696F64-DC59-48A4-9AD3-25233C68F71A}"/>
                </a:ext>
              </a:extLst>
            </p:cNvPr>
            <p:cNvSpPr txBox="1"/>
            <p:nvPr/>
          </p:nvSpPr>
          <p:spPr>
            <a:xfrm>
              <a:off x="6076022" y="478870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9ED8649-4247-4F75-BB8D-94A627DB3B79}"/>
                </a:ext>
              </a:extLst>
            </p:cNvPr>
            <p:cNvSpPr txBox="1"/>
            <p:nvPr/>
          </p:nvSpPr>
          <p:spPr>
            <a:xfrm>
              <a:off x="4527373" y="346599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46E9751-3D8D-481A-A7AF-9FC4DDF0A270}"/>
                </a:ext>
              </a:extLst>
            </p:cNvPr>
            <p:cNvSpPr txBox="1"/>
            <p:nvPr/>
          </p:nvSpPr>
          <p:spPr>
            <a:xfrm>
              <a:off x="3980530" y="53013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636BAF9-B401-4C63-9741-C6E9F76AB090}"/>
                </a:ext>
              </a:extLst>
            </p:cNvPr>
            <p:cNvSpPr txBox="1"/>
            <p:nvPr/>
          </p:nvSpPr>
          <p:spPr>
            <a:xfrm>
              <a:off x="3420505" y="344196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8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83BA1C5-B5BC-4321-9756-A1EF53F09EBF}"/>
                </a:ext>
              </a:extLst>
            </p:cNvPr>
            <p:cNvSpPr txBox="1"/>
            <p:nvPr/>
          </p:nvSpPr>
          <p:spPr>
            <a:xfrm>
              <a:off x="3548725" y="4622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D91EA1C-BC29-4F9B-A1FD-1FDC9C82329A}"/>
                </a:ext>
              </a:extLst>
            </p:cNvPr>
            <p:cNvSpPr txBox="1"/>
            <p:nvPr/>
          </p:nvSpPr>
          <p:spPr>
            <a:xfrm>
              <a:off x="4403084" y="465473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9</a:t>
              </a: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5A496A-BE7D-4C7A-AFC5-2504C446B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124</a:t>
            </a:fld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711D77E-9F47-4F0F-A023-52856A703C05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0D877E59-69D5-4ECA-B4A6-5785557FBB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50" descr="Logo COP3530">
              <a:extLst>
                <a:ext uri="{FF2B5EF4-FFF2-40B4-BE49-F238E27FC236}">
                  <a16:creationId xmlns:a16="http://schemas.microsoft.com/office/drawing/2014/main" id="{4023496A-5B54-4AB8-9A53-559014D55E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46613002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Dijkstra’s Shortest Path Algorithm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AF6C71-27D1-47B2-93C7-9CA4464A3299}"/>
              </a:ext>
            </a:extLst>
          </p:cNvPr>
          <p:cNvSpPr txBox="1"/>
          <p:nvPr/>
        </p:nvSpPr>
        <p:spPr>
          <a:xfrm>
            <a:off x="5295481" y="1945365"/>
            <a:ext cx="5730959" cy="1157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Computed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S = {};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Start source: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Needs processing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V-S = {A, B, C, D, E}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0B9E7D1-67B5-4AEF-A791-7679C7E2CEFB}"/>
              </a:ext>
            </a:extLst>
          </p:cNvPr>
          <p:cNvGraphicFramePr>
            <a:graphicFrameLocks noGrp="1"/>
          </p:cNvGraphicFramePr>
          <p:nvPr/>
        </p:nvGraphicFramePr>
        <p:xfrm>
          <a:off x="6003649" y="3504638"/>
          <a:ext cx="3439935" cy="22250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46645">
                  <a:extLst>
                    <a:ext uri="{9D8B030D-6E8A-4147-A177-3AD203B41FA5}">
                      <a16:colId xmlns:a16="http://schemas.microsoft.com/office/drawing/2014/main" val="3226907316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3249487910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14086416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d[v]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p[v]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9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3178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0</a:t>
                      </a:r>
                      <a:endParaRPr lang="en-US" sz="16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090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</a:t>
                      </a:r>
                      <a:endParaRPr lang="en-US" sz="16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2795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7406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277136"/>
                  </a:ext>
                </a:extLst>
              </a:tr>
            </a:tbl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CACD49A9-7D2B-4CF2-B7EF-E2E8DF14E7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3946" y="2378812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20D94C0-B006-462E-8B1E-6902884673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0434" y="3309087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BB65DDE-D6B6-40A4-9FC1-E554F26C81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7134" y="3309087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B8CE4E6-6EAF-42CC-9057-B0600868F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759" y="5218850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0B85DF6-4943-494A-A250-A0CF06941E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3584" y="5218850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384FF2D-2784-4783-942F-F4A080DAB491}"/>
              </a:ext>
            </a:extLst>
          </p:cNvPr>
          <p:cNvCxnSpPr>
            <a:stCxn id="6" idx="3"/>
            <a:endCxn id="7" idx="7"/>
          </p:cNvCxnSpPr>
          <p:nvPr/>
        </p:nvCxnSpPr>
        <p:spPr>
          <a:xfrm flipH="1">
            <a:off x="1930959" y="2769337"/>
            <a:ext cx="1111250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03A0067-A356-4D39-9454-0942F313587D}"/>
              </a:ext>
            </a:extLst>
          </p:cNvPr>
          <p:cNvCxnSpPr>
            <a:stCxn id="7" idx="4"/>
            <a:endCxn id="9" idx="0"/>
          </p:cNvCxnSpPr>
          <p:nvPr/>
        </p:nvCxnSpPr>
        <p:spPr>
          <a:xfrm>
            <a:off x="1769034" y="3766287"/>
            <a:ext cx="441325" cy="145256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45A2ABD-8EDF-43B2-AC07-115FE41F488B}"/>
              </a:ext>
            </a:extLst>
          </p:cNvPr>
          <p:cNvCxnSpPr>
            <a:stCxn id="9" idx="7"/>
            <a:endCxn id="8" idx="3"/>
          </p:cNvCxnSpPr>
          <p:nvPr/>
        </p:nvCxnSpPr>
        <p:spPr>
          <a:xfrm flipV="1">
            <a:off x="2370696" y="3699612"/>
            <a:ext cx="2043113" cy="158591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340869C-079F-4593-9937-60DC0E5E2EF5}"/>
              </a:ext>
            </a:extLst>
          </p:cNvPr>
          <p:cNvCxnSpPr>
            <a:cxnSpLocks/>
            <a:stCxn id="6" idx="4"/>
            <a:endCxn id="10" idx="0"/>
          </p:cNvCxnSpPr>
          <p:nvPr/>
        </p:nvCxnSpPr>
        <p:spPr>
          <a:xfrm>
            <a:off x="3202546" y="2836012"/>
            <a:ext cx="909638" cy="23828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11A5615-BB0A-4895-982F-062B3133A7B8}"/>
              </a:ext>
            </a:extLst>
          </p:cNvPr>
          <p:cNvCxnSpPr>
            <a:stCxn id="10" idx="2"/>
            <a:endCxn id="9" idx="6"/>
          </p:cNvCxnSpPr>
          <p:nvPr/>
        </p:nvCxnSpPr>
        <p:spPr>
          <a:xfrm flipH="1">
            <a:off x="2438959" y="5447450"/>
            <a:ext cx="1444625" cy="0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8D28527-235C-48EF-B638-20EF2EB5E879}"/>
              </a:ext>
            </a:extLst>
          </p:cNvPr>
          <p:cNvCxnSpPr>
            <a:stCxn id="10" idx="7"/>
            <a:endCxn id="8" idx="4"/>
          </p:cNvCxnSpPr>
          <p:nvPr/>
        </p:nvCxnSpPr>
        <p:spPr>
          <a:xfrm flipV="1">
            <a:off x="4272521" y="3766287"/>
            <a:ext cx="303213" cy="15192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0DF6738-F7F9-42F7-9914-0CBA05280624}"/>
              </a:ext>
            </a:extLst>
          </p:cNvPr>
          <p:cNvCxnSpPr>
            <a:stCxn id="6" idx="5"/>
            <a:endCxn id="8" idx="1"/>
          </p:cNvCxnSpPr>
          <p:nvPr/>
        </p:nvCxnSpPr>
        <p:spPr>
          <a:xfrm>
            <a:off x="3364471" y="2769337"/>
            <a:ext cx="1049338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48">
            <a:extLst>
              <a:ext uri="{FF2B5EF4-FFF2-40B4-BE49-F238E27FC236}">
                <a16:creationId xmlns:a16="http://schemas.microsoft.com/office/drawing/2014/main" id="{59782147-86D8-4236-89EC-287A46F766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9871" y="2836012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19" name="TextBox 49">
            <a:extLst>
              <a:ext uri="{FF2B5EF4-FFF2-40B4-BE49-F238E27FC236}">
                <a16:creationId xmlns:a16="http://schemas.microsoft.com/office/drawing/2014/main" id="{44645CAC-3344-4D3F-A94E-2735F69907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0732" y="442191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20" name="TextBox 50">
            <a:extLst>
              <a:ext uri="{FF2B5EF4-FFF2-40B4-BE49-F238E27FC236}">
                <a16:creationId xmlns:a16="http://schemas.microsoft.com/office/drawing/2014/main" id="{71B13416-826A-420D-B5FE-F052837949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6946" y="4339375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21" name="TextBox 51">
            <a:extLst>
              <a:ext uri="{FF2B5EF4-FFF2-40B4-BE49-F238E27FC236}">
                <a16:creationId xmlns:a16="http://schemas.microsoft.com/office/drawing/2014/main" id="{7CA268CE-1D62-453B-BD34-1280C5D1D6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9821" y="5447450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20</a:t>
            </a:r>
          </a:p>
        </p:txBody>
      </p:sp>
      <p:sp>
        <p:nvSpPr>
          <p:cNvPr id="22" name="TextBox 52">
            <a:extLst>
              <a:ext uri="{FF2B5EF4-FFF2-40B4-BE49-F238E27FC236}">
                <a16:creationId xmlns:a16="http://schemas.microsoft.com/office/drawing/2014/main" id="{922DEB3C-1B88-4F8C-92AB-71BA6B6849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3334" y="4491775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60</a:t>
            </a:r>
          </a:p>
        </p:txBody>
      </p:sp>
      <p:sp>
        <p:nvSpPr>
          <p:cNvPr id="23" name="TextBox 53">
            <a:extLst>
              <a:ext uri="{FF2B5EF4-FFF2-40B4-BE49-F238E27FC236}">
                <a16:creationId xmlns:a16="http://schemas.microsoft.com/office/drawing/2014/main" id="{15D5162C-B8D1-402C-B9C4-DA152E985C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111" y="3478343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30</a:t>
            </a:r>
          </a:p>
        </p:txBody>
      </p:sp>
      <p:sp>
        <p:nvSpPr>
          <p:cNvPr id="24" name="TextBox 54">
            <a:extLst>
              <a:ext uri="{FF2B5EF4-FFF2-40B4-BE49-F238E27FC236}">
                <a16:creationId xmlns:a16="http://schemas.microsoft.com/office/drawing/2014/main" id="{D0678289-B63B-41D2-A3CE-849DAF31B9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2784" y="2764575"/>
            <a:ext cx="5212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100</a:t>
            </a:r>
          </a:p>
        </p:txBody>
      </p:sp>
      <p:sp>
        <p:nvSpPr>
          <p:cNvPr id="25" name="TextBox 58">
            <a:extLst>
              <a:ext uri="{FF2B5EF4-FFF2-40B4-BE49-F238E27FC236}">
                <a16:creationId xmlns:a16="http://schemas.microsoft.com/office/drawing/2014/main" id="{B7DD3152-BA71-4C71-A43C-474B8203F9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3742" y="3337632"/>
            <a:ext cx="325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96B115E-0624-4772-8EDB-DCBF088A832A}"/>
              </a:ext>
            </a:extLst>
          </p:cNvPr>
          <p:cNvCxnSpPr>
            <a:stCxn id="10" idx="1"/>
          </p:cNvCxnSpPr>
          <p:nvPr/>
        </p:nvCxnSpPr>
        <p:spPr>
          <a:xfrm flipH="1" flipV="1">
            <a:off x="1997635" y="3537688"/>
            <a:ext cx="1952904" cy="1748117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49">
            <a:extLst>
              <a:ext uri="{FF2B5EF4-FFF2-40B4-BE49-F238E27FC236}">
                <a16:creationId xmlns:a16="http://schemas.microsoft.com/office/drawing/2014/main" id="{6BA2D3CF-9205-4470-9D7E-B23EBDAFAB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7721" y="3720440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0193D4C-2A53-48C5-BF1E-BD9158AD3F2B}"/>
              </a:ext>
            </a:extLst>
          </p:cNvPr>
          <p:cNvCxnSpPr>
            <a:stCxn id="7" idx="5"/>
            <a:endCxn id="10" idx="2"/>
          </p:cNvCxnSpPr>
          <p:nvPr/>
        </p:nvCxnSpPr>
        <p:spPr>
          <a:xfrm>
            <a:off x="1930679" y="3699332"/>
            <a:ext cx="1952905" cy="174811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50">
            <a:extLst>
              <a:ext uri="{FF2B5EF4-FFF2-40B4-BE49-F238E27FC236}">
                <a16:creationId xmlns:a16="http://schemas.microsoft.com/office/drawing/2014/main" id="{FE1F06EA-0033-499A-A0ED-305B366B4C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6369" y="4154015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64E57A-B9FF-41B0-87FA-A0ED83495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125</a:t>
            </a:fld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1CF13A5-9D6F-40C1-B39C-4EB028AF6917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DC75C526-B808-4CB3-B398-2879C4F9D3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31" descr="Logo COP3530">
              <a:extLst>
                <a:ext uri="{FF2B5EF4-FFF2-40B4-BE49-F238E27FC236}">
                  <a16:creationId xmlns:a16="http://schemas.microsoft.com/office/drawing/2014/main" id="{77710150-446A-4E7B-A44D-0FE8663D62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24638113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Dijkstra’s Shortest Path Algorithm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AF6C71-27D1-47B2-93C7-9CA4464A3299}"/>
              </a:ext>
            </a:extLst>
          </p:cNvPr>
          <p:cNvSpPr txBox="1"/>
          <p:nvPr/>
        </p:nvSpPr>
        <p:spPr>
          <a:xfrm>
            <a:off x="5295481" y="1945365"/>
            <a:ext cx="5730959" cy="79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Computed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S = {B}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Needs processing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V-S = {A, C, D, E}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0B9E7D1-67B5-4AEF-A791-7679C7E2CEFB}"/>
              </a:ext>
            </a:extLst>
          </p:cNvPr>
          <p:cNvGraphicFramePr>
            <a:graphicFrameLocks noGrp="1"/>
          </p:cNvGraphicFramePr>
          <p:nvPr/>
        </p:nvGraphicFramePr>
        <p:xfrm>
          <a:off x="5368175" y="3429000"/>
          <a:ext cx="5054791" cy="22250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754943">
                  <a:extLst>
                    <a:ext uri="{9D8B030D-6E8A-4147-A177-3AD203B41FA5}">
                      <a16:colId xmlns:a16="http://schemas.microsoft.com/office/drawing/2014/main" val="3226907316"/>
                    </a:ext>
                  </a:extLst>
                </a:gridCol>
                <a:gridCol w="2245849">
                  <a:extLst>
                    <a:ext uri="{9D8B030D-6E8A-4147-A177-3AD203B41FA5}">
                      <a16:colId xmlns:a16="http://schemas.microsoft.com/office/drawing/2014/main" val="3249487910"/>
                    </a:ext>
                  </a:extLst>
                </a:gridCol>
                <a:gridCol w="2053999">
                  <a:extLst>
                    <a:ext uri="{9D8B030D-6E8A-4147-A177-3AD203B41FA5}">
                      <a16:colId xmlns:a16="http://schemas.microsoft.com/office/drawing/2014/main" val="14086416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d[v]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p[v]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9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3178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0</a:t>
                      </a:r>
                      <a:endParaRPr lang="en-US" sz="1600" dirty="0">
                        <a:solidFill>
                          <a:srgbClr val="00DA63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090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</a:t>
                      </a:r>
                      <a:endParaRPr lang="en-US" sz="16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2795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7406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277136"/>
                  </a:ext>
                </a:extLst>
              </a:tr>
            </a:tbl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CACD49A9-7D2B-4CF2-B7EF-E2E8DF14E7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3946" y="2378812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20D94C0-B006-462E-8B1E-6902884673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0434" y="3309087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BB65DDE-D6B6-40A4-9FC1-E554F26C81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7134" y="3309087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B8CE4E6-6EAF-42CC-9057-B0600868F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759" y="5218850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0B85DF6-4943-494A-A250-A0CF06941E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3584" y="5218850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384FF2D-2784-4783-942F-F4A080DAB491}"/>
              </a:ext>
            </a:extLst>
          </p:cNvPr>
          <p:cNvCxnSpPr>
            <a:stCxn id="6" idx="3"/>
            <a:endCxn id="7" idx="7"/>
          </p:cNvCxnSpPr>
          <p:nvPr/>
        </p:nvCxnSpPr>
        <p:spPr>
          <a:xfrm flipH="1">
            <a:off x="1930959" y="2769337"/>
            <a:ext cx="1111250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03A0067-A356-4D39-9454-0942F313587D}"/>
              </a:ext>
            </a:extLst>
          </p:cNvPr>
          <p:cNvCxnSpPr>
            <a:stCxn id="7" idx="4"/>
            <a:endCxn id="9" idx="0"/>
          </p:cNvCxnSpPr>
          <p:nvPr/>
        </p:nvCxnSpPr>
        <p:spPr>
          <a:xfrm>
            <a:off x="1769034" y="3766287"/>
            <a:ext cx="441325" cy="145256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45A2ABD-8EDF-43B2-AC07-115FE41F488B}"/>
              </a:ext>
            </a:extLst>
          </p:cNvPr>
          <p:cNvCxnSpPr>
            <a:stCxn id="9" idx="7"/>
            <a:endCxn id="8" idx="3"/>
          </p:cNvCxnSpPr>
          <p:nvPr/>
        </p:nvCxnSpPr>
        <p:spPr>
          <a:xfrm flipV="1">
            <a:off x="2370696" y="3699612"/>
            <a:ext cx="2043113" cy="158591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340869C-079F-4593-9937-60DC0E5E2EF5}"/>
              </a:ext>
            </a:extLst>
          </p:cNvPr>
          <p:cNvCxnSpPr>
            <a:cxnSpLocks/>
            <a:stCxn id="6" idx="4"/>
            <a:endCxn id="10" idx="0"/>
          </p:cNvCxnSpPr>
          <p:nvPr/>
        </p:nvCxnSpPr>
        <p:spPr>
          <a:xfrm>
            <a:off x="3202546" y="2836012"/>
            <a:ext cx="909638" cy="23828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11A5615-BB0A-4895-982F-062B3133A7B8}"/>
              </a:ext>
            </a:extLst>
          </p:cNvPr>
          <p:cNvCxnSpPr>
            <a:stCxn id="10" idx="2"/>
            <a:endCxn id="9" idx="6"/>
          </p:cNvCxnSpPr>
          <p:nvPr/>
        </p:nvCxnSpPr>
        <p:spPr>
          <a:xfrm flipH="1">
            <a:off x="2438959" y="5447450"/>
            <a:ext cx="1444625" cy="0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8D28527-235C-48EF-B638-20EF2EB5E879}"/>
              </a:ext>
            </a:extLst>
          </p:cNvPr>
          <p:cNvCxnSpPr>
            <a:stCxn id="10" idx="7"/>
            <a:endCxn id="8" idx="4"/>
          </p:cNvCxnSpPr>
          <p:nvPr/>
        </p:nvCxnSpPr>
        <p:spPr>
          <a:xfrm flipV="1">
            <a:off x="4272521" y="3766287"/>
            <a:ext cx="303213" cy="15192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0DF6738-F7F9-42F7-9914-0CBA05280624}"/>
              </a:ext>
            </a:extLst>
          </p:cNvPr>
          <p:cNvCxnSpPr>
            <a:stCxn id="6" idx="5"/>
            <a:endCxn id="8" idx="1"/>
          </p:cNvCxnSpPr>
          <p:nvPr/>
        </p:nvCxnSpPr>
        <p:spPr>
          <a:xfrm>
            <a:off x="3364471" y="2769337"/>
            <a:ext cx="1049338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48">
            <a:extLst>
              <a:ext uri="{FF2B5EF4-FFF2-40B4-BE49-F238E27FC236}">
                <a16:creationId xmlns:a16="http://schemas.microsoft.com/office/drawing/2014/main" id="{59782147-86D8-4236-89EC-287A46F766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9871" y="2836012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19" name="TextBox 49">
            <a:extLst>
              <a:ext uri="{FF2B5EF4-FFF2-40B4-BE49-F238E27FC236}">
                <a16:creationId xmlns:a16="http://schemas.microsoft.com/office/drawing/2014/main" id="{44645CAC-3344-4D3F-A94E-2735F69907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0732" y="442191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20" name="TextBox 50">
            <a:extLst>
              <a:ext uri="{FF2B5EF4-FFF2-40B4-BE49-F238E27FC236}">
                <a16:creationId xmlns:a16="http://schemas.microsoft.com/office/drawing/2014/main" id="{71B13416-826A-420D-B5FE-F052837949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6946" y="4339375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21" name="TextBox 51">
            <a:extLst>
              <a:ext uri="{FF2B5EF4-FFF2-40B4-BE49-F238E27FC236}">
                <a16:creationId xmlns:a16="http://schemas.microsoft.com/office/drawing/2014/main" id="{7CA268CE-1D62-453B-BD34-1280C5D1D6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9821" y="5447450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20</a:t>
            </a:r>
          </a:p>
        </p:txBody>
      </p:sp>
      <p:sp>
        <p:nvSpPr>
          <p:cNvPr id="22" name="TextBox 52">
            <a:extLst>
              <a:ext uri="{FF2B5EF4-FFF2-40B4-BE49-F238E27FC236}">
                <a16:creationId xmlns:a16="http://schemas.microsoft.com/office/drawing/2014/main" id="{922DEB3C-1B88-4F8C-92AB-71BA6B6849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3334" y="4491775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60</a:t>
            </a:r>
          </a:p>
        </p:txBody>
      </p:sp>
      <p:sp>
        <p:nvSpPr>
          <p:cNvPr id="23" name="TextBox 53">
            <a:extLst>
              <a:ext uri="{FF2B5EF4-FFF2-40B4-BE49-F238E27FC236}">
                <a16:creationId xmlns:a16="http://schemas.microsoft.com/office/drawing/2014/main" id="{15D5162C-B8D1-402C-B9C4-DA152E985C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111" y="3478343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30</a:t>
            </a:r>
          </a:p>
        </p:txBody>
      </p:sp>
      <p:sp>
        <p:nvSpPr>
          <p:cNvPr id="24" name="TextBox 54">
            <a:extLst>
              <a:ext uri="{FF2B5EF4-FFF2-40B4-BE49-F238E27FC236}">
                <a16:creationId xmlns:a16="http://schemas.microsoft.com/office/drawing/2014/main" id="{D0678289-B63B-41D2-A3CE-849DAF31B9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2784" y="2764575"/>
            <a:ext cx="5212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100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96B115E-0624-4772-8EDB-DCBF088A832A}"/>
              </a:ext>
            </a:extLst>
          </p:cNvPr>
          <p:cNvCxnSpPr>
            <a:stCxn id="10" idx="1"/>
          </p:cNvCxnSpPr>
          <p:nvPr/>
        </p:nvCxnSpPr>
        <p:spPr>
          <a:xfrm flipH="1" flipV="1">
            <a:off x="1997635" y="3537688"/>
            <a:ext cx="1952904" cy="1748117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49">
            <a:extLst>
              <a:ext uri="{FF2B5EF4-FFF2-40B4-BE49-F238E27FC236}">
                <a16:creationId xmlns:a16="http://schemas.microsoft.com/office/drawing/2014/main" id="{6BA2D3CF-9205-4470-9D7E-B23EBDAFAB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7721" y="3720440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0193D4C-2A53-48C5-BF1E-BD9158AD3F2B}"/>
              </a:ext>
            </a:extLst>
          </p:cNvPr>
          <p:cNvCxnSpPr>
            <a:stCxn id="7" idx="5"/>
            <a:endCxn id="10" idx="2"/>
          </p:cNvCxnSpPr>
          <p:nvPr/>
        </p:nvCxnSpPr>
        <p:spPr>
          <a:xfrm>
            <a:off x="1930679" y="3699332"/>
            <a:ext cx="1952905" cy="174811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50">
            <a:extLst>
              <a:ext uri="{FF2B5EF4-FFF2-40B4-BE49-F238E27FC236}">
                <a16:creationId xmlns:a16="http://schemas.microsoft.com/office/drawing/2014/main" id="{FE1F06EA-0033-499A-A0ED-305B366B4C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6369" y="4154015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3" name="TextBox 58">
            <a:extLst>
              <a:ext uri="{FF2B5EF4-FFF2-40B4-BE49-F238E27FC236}">
                <a16:creationId xmlns:a16="http://schemas.microsoft.com/office/drawing/2014/main" id="{DD16E761-72F0-41F7-BC8A-55CE86A157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3742" y="3337632"/>
            <a:ext cx="325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S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B3E9121E-8261-45A9-87B5-25B2BA99D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126</a:t>
            </a:fld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62557D3-684C-4E33-B616-8930FF773640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5ACA153E-C813-485C-8014-B84522461D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31" descr="Logo COP3530">
              <a:extLst>
                <a:ext uri="{FF2B5EF4-FFF2-40B4-BE49-F238E27FC236}">
                  <a16:creationId xmlns:a16="http://schemas.microsoft.com/office/drawing/2014/main" id="{A45941B2-B8C6-414B-A4B8-D072594A52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43121208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Dijkstra’s Shortest Path Algorithm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AF6C71-27D1-47B2-93C7-9CA4464A3299}"/>
              </a:ext>
            </a:extLst>
          </p:cNvPr>
          <p:cNvSpPr txBox="1"/>
          <p:nvPr/>
        </p:nvSpPr>
        <p:spPr>
          <a:xfrm>
            <a:off x="5295481" y="1945365"/>
            <a:ext cx="5730959" cy="79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Computed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S = {B}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Needs processing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V-S = {A, C, D, E}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0B9E7D1-67B5-4AEF-A791-7679C7E2CEFB}"/>
              </a:ext>
            </a:extLst>
          </p:cNvPr>
          <p:cNvGraphicFramePr>
            <a:graphicFrameLocks noGrp="1"/>
          </p:cNvGraphicFramePr>
          <p:nvPr/>
        </p:nvGraphicFramePr>
        <p:xfrm>
          <a:off x="5981124" y="3309087"/>
          <a:ext cx="3979831" cy="22250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754943">
                  <a:extLst>
                    <a:ext uri="{9D8B030D-6E8A-4147-A177-3AD203B41FA5}">
                      <a16:colId xmlns:a16="http://schemas.microsoft.com/office/drawing/2014/main" val="3226907316"/>
                    </a:ext>
                  </a:extLst>
                </a:gridCol>
                <a:gridCol w="561462">
                  <a:extLst>
                    <a:ext uri="{9D8B030D-6E8A-4147-A177-3AD203B41FA5}">
                      <a16:colId xmlns:a16="http://schemas.microsoft.com/office/drawing/2014/main" val="3249487910"/>
                    </a:ext>
                  </a:extLst>
                </a:gridCol>
                <a:gridCol w="561463">
                  <a:extLst>
                    <a:ext uri="{9D8B030D-6E8A-4147-A177-3AD203B41FA5}">
                      <a16:colId xmlns:a16="http://schemas.microsoft.com/office/drawing/2014/main" val="225547607"/>
                    </a:ext>
                  </a:extLst>
                </a:gridCol>
                <a:gridCol w="561463">
                  <a:extLst>
                    <a:ext uri="{9D8B030D-6E8A-4147-A177-3AD203B41FA5}">
                      <a16:colId xmlns:a16="http://schemas.microsoft.com/office/drawing/2014/main" val="530512331"/>
                    </a:ext>
                  </a:extLst>
                </a:gridCol>
                <a:gridCol w="513500">
                  <a:extLst>
                    <a:ext uri="{9D8B030D-6E8A-4147-A177-3AD203B41FA5}">
                      <a16:colId xmlns:a16="http://schemas.microsoft.com/office/drawing/2014/main" val="1408641666"/>
                    </a:ext>
                  </a:extLst>
                </a:gridCol>
                <a:gridCol w="513500">
                  <a:extLst>
                    <a:ext uri="{9D8B030D-6E8A-4147-A177-3AD203B41FA5}">
                      <a16:colId xmlns:a16="http://schemas.microsoft.com/office/drawing/2014/main" val="2158818347"/>
                    </a:ext>
                  </a:extLst>
                </a:gridCol>
                <a:gridCol w="513500">
                  <a:extLst>
                    <a:ext uri="{9D8B030D-6E8A-4147-A177-3AD203B41FA5}">
                      <a16:colId xmlns:a16="http://schemas.microsoft.com/office/drawing/2014/main" val="14697832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d[v]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p[v]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9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3178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0</a:t>
                      </a:r>
                      <a:endParaRPr lang="en-US" sz="1600" dirty="0">
                        <a:solidFill>
                          <a:srgbClr val="00DA63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0</a:t>
                      </a:r>
                      <a:endParaRPr lang="en-US" sz="16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0</a:t>
                      </a:r>
                      <a:endParaRPr lang="en-US" sz="16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090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</a:t>
                      </a:r>
                      <a:endParaRPr lang="en-US" sz="16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50</a:t>
                      </a:r>
                      <a:endParaRPr lang="en-US" sz="1600" dirty="0">
                        <a:solidFill>
                          <a:srgbClr val="00DA63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50</a:t>
                      </a:r>
                      <a:endParaRPr lang="en-US" sz="16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2795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DA63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60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DA63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7406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DA63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50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DA63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50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277136"/>
                  </a:ext>
                </a:extLst>
              </a:tr>
            </a:tbl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CACD49A9-7D2B-4CF2-B7EF-E2E8DF14E7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3946" y="2378812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20D94C0-B006-462E-8B1E-6902884673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0434" y="3309087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BB65DDE-D6B6-40A4-9FC1-E554F26C81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7134" y="3309087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B8CE4E6-6EAF-42CC-9057-B0600868F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759" y="5218850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0B85DF6-4943-494A-A250-A0CF06941E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3584" y="5218850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384FF2D-2784-4783-942F-F4A080DAB491}"/>
              </a:ext>
            </a:extLst>
          </p:cNvPr>
          <p:cNvCxnSpPr>
            <a:stCxn id="6" idx="3"/>
            <a:endCxn id="7" idx="7"/>
          </p:cNvCxnSpPr>
          <p:nvPr/>
        </p:nvCxnSpPr>
        <p:spPr>
          <a:xfrm flipH="1">
            <a:off x="1930959" y="2769337"/>
            <a:ext cx="1111250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03A0067-A356-4D39-9454-0942F313587D}"/>
              </a:ext>
            </a:extLst>
          </p:cNvPr>
          <p:cNvCxnSpPr>
            <a:stCxn id="7" idx="4"/>
            <a:endCxn id="9" idx="0"/>
          </p:cNvCxnSpPr>
          <p:nvPr/>
        </p:nvCxnSpPr>
        <p:spPr>
          <a:xfrm>
            <a:off x="1769034" y="3766287"/>
            <a:ext cx="441325" cy="145256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45A2ABD-8EDF-43B2-AC07-115FE41F488B}"/>
              </a:ext>
            </a:extLst>
          </p:cNvPr>
          <p:cNvCxnSpPr>
            <a:stCxn id="9" idx="7"/>
            <a:endCxn id="8" idx="3"/>
          </p:cNvCxnSpPr>
          <p:nvPr/>
        </p:nvCxnSpPr>
        <p:spPr>
          <a:xfrm flipV="1">
            <a:off x="2370696" y="3699612"/>
            <a:ext cx="2043113" cy="158591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340869C-079F-4593-9937-60DC0E5E2EF5}"/>
              </a:ext>
            </a:extLst>
          </p:cNvPr>
          <p:cNvCxnSpPr>
            <a:cxnSpLocks/>
            <a:stCxn id="6" idx="4"/>
            <a:endCxn id="10" idx="0"/>
          </p:cNvCxnSpPr>
          <p:nvPr/>
        </p:nvCxnSpPr>
        <p:spPr>
          <a:xfrm>
            <a:off x="3202546" y="2836012"/>
            <a:ext cx="909638" cy="23828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11A5615-BB0A-4895-982F-062B3133A7B8}"/>
              </a:ext>
            </a:extLst>
          </p:cNvPr>
          <p:cNvCxnSpPr>
            <a:stCxn id="10" idx="2"/>
            <a:endCxn id="9" idx="6"/>
          </p:cNvCxnSpPr>
          <p:nvPr/>
        </p:nvCxnSpPr>
        <p:spPr>
          <a:xfrm flipH="1">
            <a:off x="2438959" y="5447450"/>
            <a:ext cx="1444625" cy="0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8D28527-235C-48EF-B638-20EF2EB5E879}"/>
              </a:ext>
            </a:extLst>
          </p:cNvPr>
          <p:cNvCxnSpPr>
            <a:stCxn id="10" idx="7"/>
            <a:endCxn id="8" idx="4"/>
          </p:cNvCxnSpPr>
          <p:nvPr/>
        </p:nvCxnSpPr>
        <p:spPr>
          <a:xfrm flipV="1">
            <a:off x="4272521" y="3766287"/>
            <a:ext cx="303213" cy="15192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0DF6738-F7F9-42F7-9914-0CBA05280624}"/>
              </a:ext>
            </a:extLst>
          </p:cNvPr>
          <p:cNvCxnSpPr>
            <a:stCxn id="6" idx="5"/>
            <a:endCxn id="8" idx="1"/>
          </p:cNvCxnSpPr>
          <p:nvPr/>
        </p:nvCxnSpPr>
        <p:spPr>
          <a:xfrm>
            <a:off x="3364471" y="2769337"/>
            <a:ext cx="1049338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48">
            <a:extLst>
              <a:ext uri="{FF2B5EF4-FFF2-40B4-BE49-F238E27FC236}">
                <a16:creationId xmlns:a16="http://schemas.microsoft.com/office/drawing/2014/main" id="{59782147-86D8-4236-89EC-287A46F766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9871" y="2836012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19" name="TextBox 49">
            <a:extLst>
              <a:ext uri="{FF2B5EF4-FFF2-40B4-BE49-F238E27FC236}">
                <a16:creationId xmlns:a16="http://schemas.microsoft.com/office/drawing/2014/main" id="{44645CAC-3344-4D3F-A94E-2735F69907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0732" y="442191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20" name="TextBox 50">
            <a:extLst>
              <a:ext uri="{FF2B5EF4-FFF2-40B4-BE49-F238E27FC236}">
                <a16:creationId xmlns:a16="http://schemas.microsoft.com/office/drawing/2014/main" id="{71B13416-826A-420D-B5FE-F052837949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6946" y="4339375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21" name="TextBox 51">
            <a:extLst>
              <a:ext uri="{FF2B5EF4-FFF2-40B4-BE49-F238E27FC236}">
                <a16:creationId xmlns:a16="http://schemas.microsoft.com/office/drawing/2014/main" id="{7CA268CE-1D62-453B-BD34-1280C5D1D6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9821" y="5447450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20</a:t>
            </a:r>
          </a:p>
        </p:txBody>
      </p:sp>
      <p:sp>
        <p:nvSpPr>
          <p:cNvPr id="22" name="TextBox 52">
            <a:extLst>
              <a:ext uri="{FF2B5EF4-FFF2-40B4-BE49-F238E27FC236}">
                <a16:creationId xmlns:a16="http://schemas.microsoft.com/office/drawing/2014/main" id="{922DEB3C-1B88-4F8C-92AB-71BA6B6849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3334" y="4491775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60</a:t>
            </a:r>
          </a:p>
        </p:txBody>
      </p:sp>
      <p:sp>
        <p:nvSpPr>
          <p:cNvPr id="23" name="TextBox 53">
            <a:extLst>
              <a:ext uri="{FF2B5EF4-FFF2-40B4-BE49-F238E27FC236}">
                <a16:creationId xmlns:a16="http://schemas.microsoft.com/office/drawing/2014/main" id="{15D5162C-B8D1-402C-B9C4-DA152E985C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111" y="3478343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30</a:t>
            </a:r>
          </a:p>
        </p:txBody>
      </p:sp>
      <p:sp>
        <p:nvSpPr>
          <p:cNvPr id="24" name="TextBox 54">
            <a:extLst>
              <a:ext uri="{FF2B5EF4-FFF2-40B4-BE49-F238E27FC236}">
                <a16:creationId xmlns:a16="http://schemas.microsoft.com/office/drawing/2014/main" id="{D0678289-B63B-41D2-A3CE-849DAF31B9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2784" y="2764575"/>
            <a:ext cx="5212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100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96B115E-0624-4772-8EDB-DCBF088A832A}"/>
              </a:ext>
            </a:extLst>
          </p:cNvPr>
          <p:cNvCxnSpPr>
            <a:stCxn id="10" idx="1"/>
          </p:cNvCxnSpPr>
          <p:nvPr/>
        </p:nvCxnSpPr>
        <p:spPr>
          <a:xfrm flipH="1" flipV="1">
            <a:off x="1997635" y="3537688"/>
            <a:ext cx="1952904" cy="1748117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49">
            <a:extLst>
              <a:ext uri="{FF2B5EF4-FFF2-40B4-BE49-F238E27FC236}">
                <a16:creationId xmlns:a16="http://schemas.microsoft.com/office/drawing/2014/main" id="{6BA2D3CF-9205-4470-9D7E-B23EBDAFAB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7721" y="3720440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0193D4C-2A53-48C5-BF1E-BD9158AD3F2B}"/>
              </a:ext>
            </a:extLst>
          </p:cNvPr>
          <p:cNvCxnSpPr>
            <a:stCxn id="7" idx="5"/>
            <a:endCxn id="10" idx="2"/>
          </p:cNvCxnSpPr>
          <p:nvPr/>
        </p:nvCxnSpPr>
        <p:spPr>
          <a:xfrm>
            <a:off x="1930679" y="3699332"/>
            <a:ext cx="1952905" cy="174811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50">
            <a:extLst>
              <a:ext uri="{FF2B5EF4-FFF2-40B4-BE49-F238E27FC236}">
                <a16:creationId xmlns:a16="http://schemas.microsoft.com/office/drawing/2014/main" id="{FE1F06EA-0033-499A-A0ED-305B366B4C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6369" y="4154015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3" name="TextBox 58">
            <a:extLst>
              <a:ext uri="{FF2B5EF4-FFF2-40B4-BE49-F238E27FC236}">
                <a16:creationId xmlns:a16="http://schemas.microsoft.com/office/drawing/2014/main" id="{2B2A092D-9F72-4686-9B82-13E726E89E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3742" y="3337632"/>
            <a:ext cx="325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S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225AD2E5-9203-4F0D-98E4-402DF8ACA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127</a:t>
            </a:fld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B9EB45F-C05C-4F7B-BCCB-5508488218F3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EC336898-316A-4F55-B880-B9490D935C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31" descr="Logo COP3530">
              <a:extLst>
                <a:ext uri="{FF2B5EF4-FFF2-40B4-BE49-F238E27FC236}">
                  <a16:creationId xmlns:a16="http://schemas.microsoft.com/office/drawing/2014/main" id="{155F5242-83B3-405F-9485-AAC71ACD61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17034775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8.2 Dijkstra’s Algorithm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F952157E-6DA3-4E16-BB71-67EC49361944}"/>
              </a:ext>
            </a:extLst>
          </p:cNvPr>
          <p:cNvGraphicFramePr>
            <a:graphicFrameLocks noGrp="1"/>
          </p:cNvGraphicFramePr>
          <p:nvPr/>
        </p:nvGraphicFramePr>
        <p:xfrm>
          <a:off x="4219217" y="1492694"/>
          <a:ext cx="378179" cy="48073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998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462CB2C6-C06F-43D6-B68B-6659CE23EB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4597394" y="1492694"/>
          <a:ext cx="6992350" cy="4807395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6992350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5797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vector&lt;int&gt; </a:t>
                      </a:r>
                      <a:r>
                        <a:rPr lang="en-US" sz="1100" kern="1200" baseline="0" dirty="0" err="1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dijkstra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(const Graph&amp; graph, int 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100" kern="1200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// pair&lt;int, int&gt; : distance, node – default priority is first element of pair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priority_queue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&lt;pair&lt;int, int&gt;, vector&lt;pair&lt;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int,int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&gt;&gt;, greater&lt;pair&lt;int, int&gt;&gt;&gt; </a:t>
                      </a: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pq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vector&lt;int&gt; </a:t>
                      </a: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dist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graph.numVertices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INT_MAX);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pq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.push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make_pair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(0, 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)); </a:t>
                      </a:r>
                      <a:r>
                        <a:rPr lang="en-US" sz="1100" kern="1200" baseline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// push the source node into </a:t>
                      </a:r>
                      <a:r>
                        <a:rPr lang="en-US" sz="1100" kern="1200" baseline="0" dirty="0" err="1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pq</a:t>
                      </a:r>
                      <a:r>
                        <a:rPr lang="en-US" sz="1100" kern="1200" baseline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with 0 priority (0, 0)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dist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 = 0;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while (!</a:t>
                      </a: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pq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.empty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()) 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pair&lt;int, int&gt; 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curr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pq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.top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(); </a:t>
                      </a:r>
                      <a:r>
                        <a:rPr lang="en-US" sz="1100" kern="1200" baseline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// look at the front item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pq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.pop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int u = 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curr.second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sz="1100" kern="1200" baseline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// look at each neighbor of the current node u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for (auto it=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graph.adjList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[u].begin(); it != 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graph.adjList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[u].end(); it++) 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int v = it-&gt;first;  </a:t>
                      </a:r>
                      <a:r>
                        <a:rPr lang="en-US" sz="1100" kern="1200" baseline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// neighbor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int w = it-&gt;second; </a:t>
                      </a:r>
                      <a:r>
                        <a:rPr lang="en-US" sz="1100" kern="1200" baseline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// u-&gt;v the weight of the edge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if (</a:t>
                      </a: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dist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[v] &gt; </a:t>
                      </a: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dist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[u] + w) 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</a:t>
                      </a: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dist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[v] = </a:t>
                      </a: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dist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[u] + w;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</a:t>
                      </a: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pq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.push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make_pair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dist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[v], v));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}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}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return 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dist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23" name="Oval 22">
            <a:extLst>
              <a:ext uri="{FF2B5EF4-FFF2-40B4-BE49-F238E27FC236}">
                <a16:creationId xmlns:a16="http://schemas.microsoft.com/office/drawing/2014/main" id="{55A342DD-1751-4469-B5F6-B2CD1254C0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9256" y="2288377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0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3F1CD1E-0C92-45E5-998D-B77E04529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744" y="3218652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F3DD146-88B8-4FFB-9BD0-0D0B87298E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2444" y="3218652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2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AA38D32-F96A-43B7-BE34-6DDBC209F8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7069" y="5128415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3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8413F2B-AF60-4951-9B84-ABEFE024F4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8894" y="5128415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4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78C5F32-90C8-4B0B-A0B2-CF18E98023D7}"/>
              </a:ext>
            </a:extLst>
          </p:cNvPr>
          <p:cNvCxnSpPr>
            <a:stCxn id="23" idx="3"/>
            <a:endCxn id="25" idx="7"/>
          </p:cNvCxnSpPr>
          <p:nvPr/>
        </p:nvCxnSpPr>
        <p:spPr>
          <a:xfrm flipH="1">
            <a:off x="956269" y="2678902"/>
            <a:ext cx="1111250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EE483D0-5C35-4018-9182-96F0E6E74BF3}"/>
              </a:ext>
            </a:extLst>
          </p:cNvPr>
          <p:cNvCxnSpPr>
            <a:stCxn id="25" idx="4"/>
            <a:endCxn id="27" idx="0"/>
          </p:cNvCxnSpPr>
          <p:nvPr/>
        </p:nvCxnSpPr>
        <p:spPr>
          <a:xfrm>
            <a:off x="794344" y="3675852"/>
            <a:ext cx="441325" cy="145256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69EEC01-F9C5-404B-8818-87EEC8FAA65F}"/>
              </a:ext>
            </a:extLst>
          </p:cNvPr>
          <p:cNvCxnSpPr>
            <a:stCxn id="27" idx="7"/>
            <a:endCxn id="26" idx="3"/>
          </p:cNvCxnSpPr>
          <p:nvPr/>
        </p:nvCxnSpPr>
        <p:spPr>
          <a:xfrm flipV="1">
            <a:off x="1396006" y="3609177"/>
            <a:ext cx="2043113" cy="158591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96FD9E7-50A4-4894-A932-9331008A3946}"/>
              </a:ext>
            </a:extLst>
          </p:cNvPr>
          <p:cNvCxnSpPr>
            <a:cxnSpLocks/>
            <a:stCxn id="23" idx="4"/>
            <a:endCxn id="28" idx="0"/>
          </p:cNvCxnSpPr>
          <p:nvPr/>
        </p:nvCxnSpPr>
        <p:spPr>
          <a:xfrm>
            <a:off x="2227856" y="2745577"/>
            <a:ext cx="909638" cy="23828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C973B80-9199-495D-AAE1-839F804390A3}"/>
              </a:ext>
            </a:extLst>
          </p:cNvPr>
          <p:cNvCxnSpPr>
            <a:stCxn id="28" idx="2"/>
            <a:endCxn id="27" idx="6"/>
          </p:cNvCxnSpPr>
          <p:nvPr/>
        </p:nvCxnSpPr>
        <p:spPr>
          <a:xfrm flipH="1">
            <a:off x="1464269" y="5357015"/>
            <a:ext cx="1444625" cy="0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C140293-C88A-4CFA-89C3-8C6C6A3E426C}"/>
              </a:ext>
            </a:extLst>
          </p:cNvPr>
          <p:cNvCxnSpPr>
            <a:stCxn id="28" idx="7"/>
            <a:endCxn id="26" idx="4"/>
          </p:cNvCxnSpPr>
          <p:nvPr/>
        </p:nvCxnSpPr>
        <p:spPr>
          <a:xfrm flipV="1">
            <a:off x="3297831" y="3675852"/>
            <a:ext cx="303213" cy="15192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579476F-D0AF-4774-A30F-5ABCA07AF0CF}"/>
              </a:ext>
            </a:extLst>
          </p:cNvPr>
          <p:cNvCxnSpPr>
            <a:stCxn id="23" idx="5"/>
            <a:endCxn id="26" idx="1"/>
          </p:cNvCxnSpPr>
          <p:nvPr/>
        </p:nvCxnSpPr>
        <p:spPr>
          <a:xfrm>
            <a:off x="2389781" y="2678902"/>
            <a:ext cx="1049338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48">
            <a:extLst>
              <a:ext uri="{FF2B5EF4-FFF2-40B4-BE49-F238E27FC236}">
                <a16:creationId xmlns:a16="http://schemas.microsoft.com/office/drawing/2014/main" id="{3621DEED-5429-4E20-ACE1-D8E723B623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5181" y="2745577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37" name="TextBox 49">
            <a:extLst>
              <a:ext uri="{FF2B5EF4-FFF2-40B4-BE49-F238E27FC236}">
                <a16:creationId xmlns:a16="http://schemas.microsoft.com/office/drawing/2014/main" id="{65829705-0506-4D08-B9D9-1D24F9103F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6042" y="433147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38" name="TextBox 50">
            <a:extLst>
              <a:ext uri="{FF2B5EF4-FFF2-40B4-BE49-F238E27FC236}">
                <a16:creationId xmlns:a16="http://schemas.microsoft.com/office/drawing/2014/main" id="{8E7F3DF7-77E4-49D8-A2E2-7943F7DE1A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256" y="4248940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39" name="TextBox 51">
            <a:extLst>
              <a:ext uri="{FF2B5EF4-FFF2-40B4-BE49-F238E27FC236}">
                <a16:creationId xmlns:a16="http://schemas.microsoft.com/office/drawing/2014/main" id="{5941D3CB-0A70-4F08-9CD4-C16AF31C46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5131" y="5357015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20</a:t>
            </a:r>
          </a:p>
        </p:txBody>
      </p:sp>
      <p:sp>
        <p:nvSpPr>
          <p:cNvPr id="40" name="TextBox 52">
            <a:extLst>
              <a:ext uri="{FF2B5EF4-FFF2-40B4-BE49-F238E27FC236}">
                <a16:creationId xmlns:a16="http://schemas.microsoft.com/office/drawing/2014/main" id="{C41D8F2C-6B7D-42AA-9BC6-59E98B3BF9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8644" y="4401340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60</a:t>
            </a:r>
          </a:p>
        </p:txBody>
      </p:sp>
      <p:sp>
        <p:nvSpPr>
          <p:cNvPr id="41" name="TextBox 53">
            <a:extLst>
              <a:ext uri="{FF2B5EF4-FFF2-40B4-BE49-F238E27FC236}">
                <a16:creationId xmlns:a16="http://schemas.microsoft.com/office/drawing/2014/main" id="{D7F6946B-C0DE-4520-AAE3-4C81C75858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4421" y="3387908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30</a:t>
            </a:r>
          </a:p>
        </p:txBody>
      </p:sp>
      <p:sp>
        <p:nvSpPr>
          <p:cNvPr id="42" name="TextBox 54">
            <a:extLst>
              <a:ext uri="{FF2B5EF4-FFF2-40B4-BE49-F238E27FC236}">
                <a16:creationId xmlns:a16="http://schemas.microsoft.com/office/drawing/2014/main" id="{68FFDB7F-AD81-4891-9ACD-548AF59133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8094" y="2674140"/>
            <a:ext cx="5212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100</a:t>
            </a:r>
          </a:p>
        </p:txBody>
      </p:sp>
      <p:sp>
        <p:nvSpPr>
          <p:cNvPr id="43" name="TextBox 58">
            <a:extLst>
              <a:ext uri="{FF2B5EF4-FFF2-40B4-BE49-F238E27FC236}">
                <a16:creationId xmlns:a16="http://schemas.microsoft.com/office/drawing/2014/main" id="{8A12B440-484E-49E2-883C-FC86BBCF77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7724" y="1854930"/>
            <a:ext cx="325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S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86BFC2E-CF6E-4301-83D9-23DD4506810A}"/>
              </a:ext>
            </a:extLst>
          </p:cNvPr>
          <p:cNvCxnSpPr>
            <a:stCxn id="28" idx="1"/>
          </p:cNvCxnSpPr>
          <p:nvPr/>
        </p:nvCxnSpPr>
        <p:spPr>
          <a:xfrm flipH="1" flipV="1">
            <a:off x="1022945" y="3447253"/>
            <a:ext cx="1952904" cy="1748117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9">
            <a:extLst>
              <a:ext uri="{FF2B5EF4-FFF2-40B4-BE49-F238E27FC236}">
                <a16:creationId xmlns:a16="http://schemas.microsoft.com/office/drawing/2014/main" id="{E3A4C4A1-FC51-4948-A685-E1CAF066C4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3031" y="3630005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4872565-D835-4524-8C60-C74DB551A555}"/>
              </a:ext>
            </a:extLst>
          </p:cNvPr>
          <p:cNvCxnSpPr>
            <a:stCxn id="25" idx="5"/>
            <a:endCxn id="28" idx="2"/>
          </p:cNvCxnSpPr>
          <p:nvPr/>
        </p:nvCxnSpPr>
        <p:spPr>
          <a:xfrm>
            <a:off x="955989" y="3608897"/>
            <a:ext cx="1952905" cy="174811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50">
            <a:extLst>
              <a:ext uri="{FF2B5EF4-FFF2-40B4-BE49-F238E27FC236}">
                <a16:creationId xmlns:a16="http://schemas.microsoft.com/office/drawing/2014/main" id="{043FDADE-883D-43DD-892C-BB553CC83B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1679" y="4063580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66FB5E-9C50-4305-A44D-064DE4A97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621731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6041" y="2666197"/>
            <a:ext cx="5170715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Questions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C5CD9B-FDB8-4C5A-B064-47E9EDEFE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129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40796D8-A32E-486E-8E88-D0212D201F77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65F3D1D-4319-4F01-85B1-FFA42A5A3B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E9F0E049-F5FF-4DA3-B250-5AC88AE31D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46583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400" dirty="0">
                <a:solidFill>
                  <a:prstClr val="white"/>
                </a:solidFill>
                <a:latin typeface="Gotham Bold" pitchFamily="50" charset="0"/>
              </a:rPr>
              <a:t>7.2.1 DFS to Find Whether a Given Vertex is Reachable (Recursive)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84C942C-6E5D-479C-9FAE-83B30F290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90022" y="2459299"/>
            <a:ext cx="3162507" cy="2151853"/>
            <a:chOff x="5833534" y="912535"/>
            <a:chExt cx="3162507" cy="215185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807EEA8-DF68-459A-B099-8BD999D95480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0AA20F3-3E20-4D6D-AB3E-DE160E8F9933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964250C-263F-4B8B-8BA6-351AEE9C8EE2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E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3020796-B4B3-4D49-92F5-E42722638794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F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695667-E0D0-4FCA-969D-48D8A908DB11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63B3D0E-5FBB-4F4D-A15C-0E5DA253A531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D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9F3699E-0FDD-4E85-B262-7CA1E0346264}"/>
                </a:ext>
              </a:extLst>
            </p:cNvPr>
            <p:cNvCxnSpPr>
              <a:cxnSpLocks/>
              <a:stCxn id="10" idx="7"/>
              <a:endCxn id="9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D9B20F7-2A6A-4EB1-A3AE-5783C51794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0AFCC68-B57B-4B63-9256-801067A0238B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D77CB4C-902D-4339-A50D-298DB6B12FFF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FBBD41F-BBF6-431D-9FB9-85816FDC296E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ABEEB49-2621-49CC-8A06-24111FA03085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D433D70-AD93-4094-8963-4F20C8AEE86F}"/>
                </a:ext>
              </a:extLst>
            </p:cNvPr>
            <p:cNvCxnSpPr>
              <a:cxnSpLocks/>
              <a:endCxn id="13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Oval 42">
            <a:extLst>
              <a:ext uri="{FF2B5EF4-FFF2-40B4-BE49-F238E27FC236}">
                <a16:creationId xmlns:a16="http://schemas.microsoft.com/office/drawing/2014/main" id="{A7995191-F83B-42BE-BDD7-7D303B536A21}"/>
              </a:ext>
            </a:extLst>
          </p:cNvPr>
          <p:cNvSpPr/>
          <p:nvPr/>
        </p:nvSpPr>
        <p:spPr>
          <a:xfrm>
            <a:off x="3174799" y="4864194"/>
            <a:ext cx="457200" cy="457200"/>
          </a:xfrm>
          <a:prstGeom prst="ellipse">
            <a:avLst/>
          </a:prstGeom>
          <a:noFill/>
          <a:ln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Q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9E7A33-A6ED-43FE-94C2-950126D9027A}"/>
              </a:ext>
            </a:extLst>
          </p:cNvPr>
          <p:cNvSpPr txBox="1"/>
          <p:nvPr/>
        </p:nvSpPr>
        <p:spPr>
          <a:xfrm>
            <a:off x="1390022" y="5624149"/>
            <a:ext cx="3962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s-t Path: Recursive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8795F6-5387-40D8-A827-5D4C32C9F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13</a:t>
            </a:fld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322A5ED-5E97-4745-89DF-A768810F2138}"/>
              </a:ext>
            </a:extLst>
          </p:cNvPr>
          <p:cNvSpPr txBox="1"/>
          <p:nvPr/>
        </p:nvSpPr>
        <p:spPr>
          <a:xfrm>
            <a:off x="4800166" y="1534622"/>
            <a:ext cx="7104837" cy="4739759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5000"/>
              <a:buFont typeface="+mj-lt"/>
              <a:buAutoNum type="arabicPeriod"/>
            </a:pP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dfs_helper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5000"/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5000"/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5000"/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5000"/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dest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5000"/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5000"/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5000"/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neighbor :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adjList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 {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5000"/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(!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[neighbor]) {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5000"/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dfs_helper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(graph, neighbor, 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dest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visited))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5000"/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5000"/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5000"/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5000"/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5000"/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5000"/>
              <a:buFont typeface="+mj-lt"/>
              <a:buAutoNum type="arabicPeriod"/>
            </a:pP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5000"/>
              <a:buFont typeface="+mj-lt"/>
              <a:buAutoNum type="arabicPeriod"/>
            </a:pP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dfs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5000"/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5000"/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vector&lt;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numVertices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5000"/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dfs_helper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(graph, 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dest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visited);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5000"/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094866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Problem with s-t Path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4203BA2-00BE-4D06-A7A6-ACFA8BA9448D}"/>
              </a:ext>
            </a:extLst>
          </p:cNvPr>
          <p:cNvGrpSpPr/>
          <p:nvPr/>
        </p:nvGrpSpPr>
        <p:grpSpPr>
          <a:xfrm>
            <a:off x="7259560" y="2308969"/>
            <a:ext cx="3162507" cy="2178010"/>
            <a:chOff x="1962778" y="2848065"/>
            <a:chExt cx="3162507" cy="2178010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8C6524CF-CBE0-465F-B30B-EE2741805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1962778" y="2874222"/>
              <a:ext cx="3162507" cy="2151853"/>
              <a:chOff x="5833534" y="912535"/>
              <a:chExt cx="3162507" cy="2151853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9D1F094B-6140-4D20-86A6-543F36DB92EA}"/>
                  </a:ext>
                </a:extLst>
              </p:cNvPr>
              <p:cNvSpPr/>
              <p:nvPr/>
            </p:nvSpPr>
            <p:spPr>
              <a:xfrm>
                <a:off x="6536268" y="1312313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B</a:t>
                </a:r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2342FF8C-F2B6-4763-8C7A-91A2952F0A97}"/>
                  </a:ext>
                </a:extLst>
              </p:cNvPr>
              <p:cNvSpPr/>
              <p:nvPr/>
            </p:nvSpPr>
            <p:spPr>
              <a:xfrm>
                <a:off x="5833534" y="212936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28F74198-943A-4E5E-A14E-AC02BAAE7DD5}"/>
                  </a:ext>
                </a:extLst>
              </p:cNvPr>
              <p:cNvSpPr/>
              <p:nvPr/>
            </p:nvSpPr>
            <p:spPr>
              <a:xfrm>
                <a:off x="7958667" y="225001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E</a:t>
                </a:r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6094B56C-9E9B-41BE-8679-70C3BFAA5DA8}"/>
                  </a:ext>
                </a:extLst>
              </p:cNvPr>
              <p:cNvSpPr/>
              <p:nvPr/>
            </p:nvSpPr>
            <p:spPr>
              <a:xfrm>
                <a:off x="8538841" y="136004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</a:t>
                </a: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7785283A-6085-42D3-8448-5234C02159CF}"/>
                  </a:ext>
                </a:extLst>
              </p:cNvPr>
              <p:cNvSpPr/>
              <p:nvPr/>
            </p:nvSpPr>
            <p:spPr>
              <a:xfrm>
                <a:off x="6807200" y="2607188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085CCE7D-8E2A-4E73-AF17-7F2968199925}"/>
                  </a:ext>
                </a:extLst>
              </p:cNvPr>
              <p:cNvSpPr/>
              <p:nvPr/>
            </p:nvSpPr>
            <p:spPr>
              <a:xfrm>
                <a:off x="7703887" y="912535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D</a:t>
                </a:r>
              </a:p>
            </p:txBody>
          </p: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0B56E1E3-3415-48D1-8E7E-F4D9F06C895A}"/>
                  </a:ext>
                </a:extLst>
              </p:cNvPr>
              <p:cNvCxnSpPr>
                <a:cxnSpLocks/>
                <a:stCxn id="40" idx="7"/>
                <a:endCxn id="39" idx="3"/>
              </p:cNvCxnSpPr>
              <p:nvPr/>
            </p:nvCxnSpPr>
            <p:spPr>
              <a:xfrm flipV="1">
                <a:off x="6223779" y="1702558"/>
                <a:ext cx="379444" cy="493763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59412168-E8F5-4F26-BB69-B9494C8089F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91203" y="1769513"/>
                <a:ext cx="379444" cy="493763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697F5830-608D-48C7-B7CF-4C950703C020}"/>
                  </a:ext>
                </a:extLst>
              </p:cNvPr>
              <p:cNvCxnSpPr>
                <a:cxnSpLocks/>
                <a:endCxn id="44" idx="0"/>
              </p:cNvCxnSpPr>
              <p:nvPr/>
            </p:nvCxnSpPr>
            <p:spPr>
              <a:xfrm flipH="1">
                <a:off x="7035800" y="1360046"/>
                <a:ext cx="803322" cy="1247142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28087313-0137-4CAA-B20E-DC3F56892131}"/>
                  </a:ext>
                </a:extLst>
              </p:cNvPr>
              <p:cNvCxnSpPr>
                <a:cxnSpLocks/>
                <a:endCxn id="41" idx="2"/>
              </p:cNvCxnSpPr>
              <p:nvPr/>
            </p:nvCxnSpPr>
            <p:spPr>
              <a:xfrm flipV="1">
                <a:off x="7274425" y="2478616"/>
                <a:ext cx="684242" cy="365146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6F4773D5-75E1-4539-AC74-1EDD855D6524}"/>
                  </a:ext>
                </a:extLst>
              </p:cNvPr>
              <p:cNvCxnSpPr>
                <a:cxnSpLocks/>
                <a:endCxn id="45" idx="1"/>
              </p:cNvCxnSpPr>
              <p:nvPr/>
            </p:nvCxnSpPr>
            <p:spPr>
              <a:xfrm flipV="1">
                <a:off x="6977767" y="979490"/>
                <a:ext cx="793075" cy="432092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7D66421D-499B-4374-A95E-9CD8522E7907}"/>
                  </a:ext>
                </a:extLst>
              </p:cNvPr>
              <p:cNvCxnSpPr>
                <a:cxnSpLocks/>
                <a:endCxn id="42" idx="1"/>
              </p:cNvCxnSpPr>
              <p:nvPr/>
            </p:nvCxnSpPr>
            <p:spPr>
              <a:xfrm>
                <a:off x="8142303" y="1208081"/>
                <a:ext cx="463493" cy="218920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85986211-AFEA-4385-8967-63C05566C548}"/>
                  </a:ext>
                </a:extLst>
              </p:cNvPr>
              <p:cNvCxnSpPr>
                <a:cxnSpLocks/>
                <a:endCxn id="44" idx="1"/>
              </p:cNvCxnSpPr>
              <p:nvPr/>
            </p:nvCxnSpPr>
            <p:spPr>
              <a:xfrm>
                <a:off x="6255996" y="2478616"/>
                <a:ext cx="618159" cy="195527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62AE4DF-110A-4186-9D11-8BBE097DC2ED}"/>
                </a:ext>
              </a:extLst>
            </p:cNvPr>
            <p:cNvSpPr/>
            <p:nvPr/>
          </p:nvSpPr>
          <p:spPr>
            <a:xfrm>
              <a:off x="2172609" y="3701082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D5876BB-690F-43B0-8EB8-EF3FDB85F230}"/>
                </a:ext>
              </a:extLst>
            </p:cNvPr>
            <p:cNvSpPr/>
            <p:nvPr/>
          </p:nvSpPr>
          <p:spPr>
            <a:xfrm>
              <a:off x="3232938" y="2848065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15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345E93B-46AB-4890-9A17-03275C21DF9D}"/>
                </a:ext>
              </a:extLst>
            </p:cNvPr>
            <p:cNvSpPr/>
            <p:nvPr/>
          </p:nvSpPr>
          <p:spPr>
            <a:xfrm>
              <a:off x="4403790" y="2930936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5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27D2DD3-B49D-4E47-B666-D838D6C56D7E}"/>
                </a:ext>
              </a:extLst>
            </p:cNvPr>
            <p:cNvSpPr/>
            <p:nvPr/>
          </p:nvSpPr>
          <p:spPr>
            <a:xfrm>
              <a:off x="3184548" y="3731078"/>
              <a:ext cx="41894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20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1AE70C4-5E40-4294-82D5-BD6A82CAEEE4}"/>
                </a:ext>
              </a:extLst>
            </p:cNvPr>
            <p:cNvSpPr/>
            <p:nvPr/>
          </p:nvSpPr>
          <p:spPr>
            <a:xfrm>
              <a:off x="2422677" y="4564886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25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56D52CD-5B06-4C9F-9D73-1D651B49B8C5}"/>
                </a:ext>
              </a:extLst>
            </p:cNvPr>
            <p:cNvSpPr/>
            <p:nvPr/>
          </p:nvSpPr>
          <p:spPr>
            <a:xfrm>
              <a:off x="3507444" y="4358831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6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B0FC030-682B-4748-A254-93BA4953A39A}"/>
                </a:ext>
              </a:extLst>
            </p:cNvPr>
            <p:cNvSpPr/>
            <p:nvPr/>
          </p:nvSpPr>
          <p:spPr>
            <a:xfrm>
              <a:off x="4321491" y="3754755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0F76CC7E-E630-49D2-9B57-D098466DAE86}"/>
              </a:ext>
            </a:extLst>
          </p:cNvPr>
          <p:cNvSpPr/>
          <p:nvPr/>
        </p:nvSpPr>
        <p:spPr>
          <a:xfrm>
            <a:off x="1331785" y="1698854"/>
            <a:ext cx="6096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What if the edges are weighted?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The algorithms do not consider the weights.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9879C4D-D4DA-4D29-A954-3D7054698954}"/>
              </a:ext>
            </a:extLst>
          </p:cNvPr>
          <p:cNvGrpSpPr/>
          <p:nvPr/>
        </p:nvGrpSpPr>
        <p:grpSpPr>
          <a:xfrm>
            <a:off x="1217278" y="4256215"/>
            <a:ext cx="3162507" cy="2178010"/>
            <a:chOff x="1962778" y="2848065"/>
            <a:chExt cx="3162507" cy="2178010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116A27D4-B694-4AC8-A4AA-E59A8928A7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1962778" y="2874222"/>
              <a:ext cx="3162507" cy="2151853"/>
              <a:chOff x="5833534" y="912535"/>
              <a:chExt cx="3162507" cy="2151853"/>
            </a:xfrm>
          </p:grpSpPr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882C3FFE-96D8-48E4-B148-F424DA7D03EB}"/>
                  </a:ext>
                </a:extLst>
              </p:cNvPr>
              <p:cNvSpPr/>
              <p:nvPr/>
            </p:nvSpPr>
            <p:spPr>
              <a:xfrm>
                <a:off x="6536268" y="1312313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B</a:t>
                </a:r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C269EC91-8DB8-4CE5-A5FB-B5BA5A4617BC}"/>
                  </a:ext>
                </a:extLst>
              </p:cNvPr>
              <p:cNvSpPr/>
              <p:nvPr/>
            </p:nvSpPr>
            <p:spPr>
              <a:xfrm>
                <a:off x="5833534" y="212936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5CFBB249-072E-4DA9-8309-3BE98072FEBF}"/>
                  </a:ext>
                </a:extLst>
              </p:cNvPr>
              <p:cNvSpPr/>
              <p:nvPr/>
            </p:nvSpPr>
            <p:spPr>
              <a:xfrm>
                <a:off x="7958667" y="225001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E</a:t>
                </a:r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0BDA2D20-5ADB-4A37-BA56-6C10DFAD0CFC}"/>
                  </a:ext>
                </a:extLst>
              </p:cNvPr>
              <p:cNvSpPr/>
              <p:nvPr/>
            </p:nvSpPr>
            <p:spPr>
              <a:xfrm>
                <a:off x="8538841" y="136004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</a:t>
                </a:r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3C126392-7B71-412D-A884-AA6264D1DB42}"/>
                  </a:ext>
                </a:extLst>
              </p:cNvPr>
              <p:cNvSpPr/>
              <p:nvPr/>
            </p:nvSpPr>
            <p:spPr>
              <a:xfrm>
                <a:off x="6807200" y="2607188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D855036E-323C-49B4-BDFF-7A49CA0212A2}"/>
                  </a:ext>
                </a:extLst>
              </p:cNvPr>
              <p:cNvSpPr/>
              <p:nvPr/>
            </p:nvSpPr>
            <p:spPr>
              <a:xfrm>
                <a:off x="7703887" y="912535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D</a:t>
                </a:r>
              </a:p>
            </p:txBody>
          </p:sp>
          <p:cxnSp>
            <p:nvCxnSpPr>
              <p:cNvPr id="91" name="Straight Arrow Connector 90">
                <a:extLst>
                  <a:ext uri="{FF2B5EF4-FFF2-40B4-BE49-F238E27FC236}">
                    <a16:creationId xmlns:a16="http://schemas.microsoft.com/office/drawing/2014/main" id="{EB5EB5F5-228C-473A-AED7-640092C79A62}"/>
                  </a:ext>
                </a:extLst>
              </p:cNvPr>
              <p:cNvCxnSpPr>
                <a:cxnSpLocks/>
                <a:stCxn id="86" idx="7"/>
                <a:endCxn id="85" idx="3"/>
              </p:cNvCxnSpPr>
              <p:nvPr/>
            </p:nvCxnSpPr>
            <p:spPr>
              <a:xfrm flipV="1">
                <a:off x="6223779" y="1702558"/>
                <a:ext cx="379444" cy="493763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>
                <a:extLst>
                  <a:ext uri="{FF2B5EF4-FFF2-40B4-BE49-F238E27FC236}">
                    <a16:creationId xmlns:a16="http://schemas.microsoft.com/office/drawing/2014/main" id="{F7BE20CB-79BF-487D-A955-7383E44D4E1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91203" y="1769513"/>
                <a:ext cx="379444" cy="493763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>
                <a:extLst>
                  <a:ext uri="{FF2B5EF4-FFF2-40B4-BE49-F238E27FC236}">
                    <a16:creationId xmlns:a16="http://schemas.microsoft.com/office/drawing/2014/main" id="{2B40E8D0-F4F6-4DC4-B55C-3F103D796015}"/>
                  </a:ext>
                </a:extLst>
              </p:cNvPr>
              <p:cNvCxnSpPr>
                <a:cxnSpLocks/>
                <a:endCxn id="89" idx="0"/>
              </p:cNvCxnSpPr>
              <p:nvPr/>
            </p:nvCxnSpPr>
            <p:spPr>
              <a:xfrm flipH="1">
                <a:off x="7035800" y="1360046"/>
                <a:ext cx="803322" cy="1247142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>
                <a:extLst>
                  <a:ext uri="{FF2B5EF4-FFF2-40B4-BE49-F238E27FC236}">
                    <a16:creationId xmlns:a16="http://schemas.microsoft.com/office/drawing/2014/main" id="{1883EB24-1B44-4A39-8106-43B3AA0619F5}"/>
                  </a:ext>
                </a:extLst>
              </p:cNvPr>
              <p:cNvCxnSpPr>
                <a:cxnSpLocks/>
                <a:endCxn id="87" idx="2"/>
              </p:cNvCxnSpPr>
              <p:nvPr/>
            </p:nvCxnSpPr>
            <p:spPr>
              <a:xfrm flipV="1">
                <a:off x="7274425" y="2478616"/>
                <a:ext cx="684242" cy="365146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>
                <a:extLst>
                  <a:ext uri="{FF2B5EF4-FFF2-40B4-BE49-F238E27FC236}">
                    <a16:creationId xmlns:a16="http://schemas.microsoft.com/office/drawing/2014/main" id="{662FB5B3-987D-4C68-A2B9-F832E39DB77A}"/>
                  </a:ext>
                </a:extLst>
              </p:cNvPr>
              <p:cNvCxnSpPr>
                <a:cxnSpLocks/>
                <a:endCxn id="90" idx="1"/>
              </p:cNvCxnSpPr>
              <p:nvPr/>
            </p:nvCxnSpPr>
            <p:spPr>
              <a:xfrm flipV="1">
                <a:off x="6977767" y="979490"/>
                <a:ext cx="793075" cy="432092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>
                <a:extLst>
                  <a:ext uri="{FF2B5EF4-FFF2-40B4-BE49-F238E27FC236}">
                    <a16:creationId xmlns:a16="http://schemas.microsoft.com/office/drawing/2014/main" id="{F18F0E64-A9F0-4BE4-ADAE-F9CA85EEC070}"/>
                  </a:ext>
                </a:extLst>
              </p:cNvPr>
              <p:cNvCxnSpPr>
                <a:cxnSpLocks/>
                <a:endCxn id="88" idx="1"/>
              </p:cNvCxnSpPr>
              <p:nvPr/>
            </p:nvCxnSpPr>
            <p:spPr>
              <a:xfrm>
                <a:off x="8142303" y="1208081"/>
                <a:ext cx="463493" cy="218920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>
                <a:extLst>
                  <a:ext uri="{FF2B5EF4-FFF2-40B4-BE49-F238E27FC236}">
                    <a16:creationId xmlns:a16="http://schemas.microsoft.com/office/drawing/2014/main" id="{4A162AF3-65D1-4B23-9C41-4B613FD2BFC7}"/>
                  </a:ext>
                </a:extLst>
              </p:cNvPr>
              <p:cNvCxnSpPr>
                <a:cxnSpLocks/>
                <a:endCxn id="89" idx="1"/>
              </p:cNvCxnSpPr>
              <p:nvPr/>
            </p:nvCxnSpPr>
            <p:spPr>
              <a:xfrm>
                <a:off x="6255996" y="2478616"/>
                <a:ext cx="618159" cy="195527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41976816-F112-4BE3-B4B5-45BECE49FF9F}"/>
                </a:ext>
              </a:extLst>
            </p:cNvPr>
            <p:cNvSpPr/>
            <p:nvPr/>
          </p:nvSpPr>
          <p:spPr>
            <a:xfrm>
              <a:off x="2172609" y="3701082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1D7BD093-A1E1-4D6E-88CC-4A551A7DB0E9}"/>
                </a:ext>
              </a:extLst>
            </p:cNvPr>
            <p:cNvSpPr/>
            <p:nvPr/>
          </p:nvSpPr>
          <p:spPr>
            <a:xfrm>
              <a:off x="3232938" y="2848065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15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26064CCA-E57A-4F9B-835E-8989A2260CF6}"/>
                </a:ext>
              </a:extLst>
            </p:cNvPr>
            <p:cNvSpPr/>
            <p:nvPr/>
          </p:nvSpPr>
          <p:spPr>
            <a:xfrm>
              <a:off x="4403790" y="2930936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5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43C90A2F-87BC-4245-A20D-604FE1EF3233}"/>
                </a:ext>
              </a:extLst>
            </p:cNvPr>
            <p:cNvSpPr/>
            <p:nvPr/>
          </p:nvSpPr>
          <p:spPr>
            <a:xfrm>
              <a:off x="3184548" y="3731078"/>
              <a:ext cx="41894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20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98A5C307-0065-4EBF-B4B4-AC6ED279E276}"/>
                </a:ext>
              </a:extLst>
            </p:cNvPr>
            <p:cNvSpPr/>
            <p:nvPr/>
          </p:nvSpPr>
          <p:spPr>
            <a:xfrm>
              <a:off x="2336683" y="4634798"/>
              <a:ext cx="498359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250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BAD21EB5-1E98-42C5-9FCC-B35C771CB366}"/>
                </a:ext>
              </a:extLst>
            </p:cNvPr>
            <p:cNvSpPr/>
            <p:nvPr/>
          </p:nvSpPr>
          <p:spPr>
            <a:xfrm>
              <a:off x="3507444" y="4358831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6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C52B0580-DE52-4753-9DBE-4B4F607A8919}"/>
                </a:ext>
              </a:extLst>
            </p:cNvPr>
            <p:cNvSpPr/>
            <p:nvPr/>
          </p:nvSpPr>
          <p:spPr>
            <a:xfrm>
              <a:off x="4321491" y="3754755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58A79A-5F56-4309-8F0A-E3DC0C96C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14</a:t>
            </a:fld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14DAD19-2C33-40E0-B391-6908740DA796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BAC32727-5AFA-4F37-BF2F-28607B0294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5" name="Picture 54" descr="Logo COP3530">
              <a:extLst>
                <a:ext uri="{FF2B5EF4-FFF2-40B4-BE49-F238E27FC236}">
                  <a16:creationId xmlns:a16="http://schemas.microsoft.com/office/drawing/2014/main" id="{0B94DB19-AAFC-4B45-B9C6-7451759593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675971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Problem with s-t Path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4F0EEB6-4A83-457F-8061-539A91F20B28}"/>
              </a:ext>
            </a:extLst>
          </p:cNvPr>
          <p:cNvSpPr/>
          <p:nvPr/>
        </p:nvSpPr>
        <p:spPr>
          <a:xfrm>
            <a:off x="1980069" y="2401739"/>
            <a:ext cx="537413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 1: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Path for A to C will be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A-B-D-C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for a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DFS traversal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which will have a total cost of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45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against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for the path directly from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A-C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4203BA2-00BE-4D06-A7A6-ACFA8BA9448D}"/>
              </a:ext>
            </a:extLst>
          </p:cNvPr>
          <p:cNvGrpSpPr/>
          <p:nvPr/>
        </p:nvGrpSpPr>
        <p:grpSpPr>
          <a:xfrm>
            <a:off x="7259560" y="2308969"/>
            <a:ext cx="3162507" cy="2178010"/>
            <a:chOff x="1962778" y="2848065"/>
            <a:chExt cx="3162507" cy="2178010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8C6524CF-CBE0-465F-B30B-EE2741805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1962778" y="2874222"/>
              <a:ext cx="3162507" cy="2151853"/>
              <a:chOff x="5833534" y="912535"/>
              <a:chExt cx="3162507" cy="2151853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9D1F094B-6140-4D20-86A6-543F36DB92EA}"/>
                  </a:ext>
                </a:extLst>
              </p:cNvPr>
              <p:cNvSpPr/>
              <p:nvPr/>
            </p:nvSpPr>
            <p:spPr>
              <a:xfrm>
                <a:off x="6536268" y="1312313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B</a:t>
                </a:r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2342FF8C-F2B6-4763-8C7A-91A2952F0A97}"/>
                  </a:ext>
                </a:extLst>
              </p:cNvPr>
              <p:cNvSpPr/>
              <p:nvPr/>
            </p:nvSpPr>
            <p:spPr>
              <a:xfrm>
                <a:off x="5833534" y="212936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28F74198-943A-4E5E-A14E-AC02BAAE7DD5}"/>
                  </a:ext>
                </a:extLst>
              </p:cNvPr>
              <p:cNvSpPr/>
              <p:nvPr/>
            </p:nvSpPr>
            <p:spPr>
              <a:xfrm>
                <a:off x="7958667" y="225001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E</a:t>
                </a:r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6094B56C-9E9B-41BE-8679-70C3BFAA5DA8}"/>
                  </a:ext>
                </a:extLst>
              </p:cNvPr>
              <p:cNvSpPr/>
              <p:nvPr/>
            </p:nvSpPr>
            <p:spPr>
              <a:xfrm>
                <a:off x="8538841" y="136004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</a:t>
                </a: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7785283A-6085-42D3-8448-5234C02159CF}"/>
                  </a:ext>
                </a:extLst>
              </p:cNvPr>
              <p:cNvSpPr/>
              <p:nvPr/>
            </p:nvSpPr>
            <p:spPr>
              <a:xfrm>
                <a:off x="6807200" y="2607188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085CCE7D-8E2A-4E73-AF17-7F2968199925}"/>
                  </a:ext>
                </a:extLst>
              </p:cNvPr>
              <p:cNvSpPr/>
              <p:nvPr/>
            </p:nvSpPr>
            <p:spPr>
              <a:xfrm>
                <a:off x="7703887" y="912535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D</a:t>
                </a:r>
              </a:p>
            </p:txBody>
          </p: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0B56E1E3-3415-48D1-8E7E-F4D9F06C895A}"/>
                  </a:ext>
                </a:extLst>
              </p:cNvPr>
              <p:cNvCxnSpPr>
                <a:cxnSpLocks/>
                <a:stCxn id="40" idx="7"/>
                <a:endCxn id="39" idx="3"/>
              </p:cNvCxnSpPr>
              <p:nvPr/>
            </p:nvCxnSpPr>
            <p:spPr>
              <a:xfrm flipV="1">
                <a:off x="6223779" y="1702558"/>
                <a:ext cx="379444" cy="493763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59412168-E8F5-4F26-BB69-B9494C8089F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91203" y="1769513"/>
                <a:ext cx="379444" cy="493763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697F5830-608D-48C7-B7CF-4C950703C020}"/>
                  </a:ext>
                </a:extLst>
              </p:cNvPr>
              <p:cNvCxnSpPr>
                <a:cxnSpLocks/>
                <a:endCxn id="44" idx="0"/>
              </p:cNvCxnSpPr>
              <p:nvPr/>
            </p:nvCxnSpPr>
            <p:spPr>
              <a:xfrm flipH="1">
                <a:off x="7035800" y="1360046"/>
                <a:ext cx="803322" cy="1247142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28087313-0137-4CAA-B20E-DC3F56892131}"/>
                  </a:ext>
                </a:extLst>
              </p:cNvPr>
              <p:cNvCxnSpPr>
                <a:cxnSpLocks/>
                <a:endCxn id="41" idx="2"/>
              </p:cNvCxnSpPr>
              <p:nvPr/>
            </p:nvCxnSpPr>
            <p:spPr>
              <a:xfrm flipV="1">
                <a:off x="7274425" y="2478616"/>
                <a:ext cx="684242" cy="365146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6F4773D5-75E1-4539-AC74-1EDD855D6524}"/>
                  </a:ext>
                </a:extLst>
              </p:cNvPr>
              <p:cNvCxnSpPr>
                <a:cxnSpLocks/>
                <a:endCxn id="45" idx="1"/>
              </p:cNvCxnSpPr>
              <p:nvPr/>
            </p:nvCxnSpPr>
            <p:spPr>
              <a:xfrm flipV="1">
                <a:off x="6977767" y="979490"/>
                <a:ext cx="793075" cy="432092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7D66421D-499B-4374-A95E-9CD8522E7907}"/>
                  </a:ext>
                </a:extLst>
              </p:cNvPr>
              <p:cNvCxnSpPr>
                <a:cxnSpLocks/>
                <a:endCxn id="42" idx="1"/>
              </p:cNvCxnSpPr>
              <p:nvPr/>
            </p:nvCxnSpPr>
            <p:spPr>
              <a:xfrm>
                <a:off x="8142303" y="1208081"/>
                <a:ext cx="463493" cy="218920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85986211-AFEA-4385-8967-63C05566C548}"/>
                  </a:ext>
                </a:extLst>
              </p:cNvPr>
              <p:cNvCxnSpPr>
                <a:cxnSpLocks/>
                <a:endCxn id="44" idx="1"/>
              </p:cNvCxnSpPr>
              <p:nvPr/>
            </p:nvCxnSpPr>
            <p:spPr>
              <a:xfrm>
                <a:off x="6255996" y="2478616"/>
                <a:ext cx="618159" cy="195527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62AE4DF-110A-4186-9D11-8BBE097DC2ED}"/>
                </a:ext>
              </a:extLst>
            </p:cNvPr>
            <p:cNvSpPr/>
            <p:nvPr/>
          </p:nvSpPr>
          <p:spPr>
            <a:xfrm>
              <a:off x="2172609" y="3701082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D5876BB-690F-43B0-8EB8-EF3FDB85F230}"/>
                </a:ext>
              </a:extLst>
            </p:cNvPr>
            <p:cNvSpPr/>
            <p:nvPr/>
          </p:nvSpPr>
          <p:spPr>
            <a:xfrm>
              <a:off x="3232938" y="2848065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15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345E93B-46AB-4890-9A17-03275C21DF9D}"/>
                </a:ext>
              </a:extLst>
            </p:cNvPr>
            <p:cNvSpPr/>
            <p:nvPr/>
          </p:nvSpPr>
          <p:spPr>
            <a:xfrm>
              <a:off x="4403790" y="2930936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5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27D2DD3-B49D-4E47-B666-D838D6C56D7E}"/>
                </a:ext>
              </a:extLst>
            </p:cNvPr>
            <p:cNvSpPr/>
            <p:nvPr/>
          </p:nvSpPr>
          <p:spPr>
            <a:xfrm>
              <a:off x="3184548" y="3731078"/>
              <a:ext cx="41894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20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1AE70C4-5E40-4294-82D5-BD6A82CAEEE4}"/>
                </a:ext>
              </a:extLst>
            </p:cNvPr>
            <p:cNvSpPr/>
            <p:nvPr/>
          </p:nvSpPr>
          <p:spPr>
            <a:xfrm>
              <a:off x="2422677" y="4564886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25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56D52CD-5B06-4C9F-9D73-1D651B49B8C5}"/>
                </a:ext>
              </a:extLst>
            </p:cNvPr>
            <p:cNvSpPr/>
            <p:nvPr/>
          </p:nvSpPr>
          <p:spPr>
            <a:xfrm>
              <a:off x="3507444" y="4358831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6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B0FC030-682B-4748-A254-93BA4953A39A}"/>
                </a:ext>
              </a:extLst>
            </p:cNvPr>
            <p:cNvSpPr/>
            <p:nvPr/>
          </p:nvSpPr>
          <p:spPr>
            <a:xfrm>
              <a:off x="4321491" y="3754755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1EF3DB2-1780-4E0D-9154-EDD5BB27269E}"/>
              </a:ext>
            </a:extLst>
          </p:cNvPr>
          <p:cNvGrpSpPr/>
          <p:nvPr/>
        </p:nvGrpSpPr>
        <p:grpSpPr>
          <a:xfrm>
            <a:off x="1217278" y="4256215"/>
            <a:ext cx="3162507" cy="2178010"/>
            <a:chOff x="1962778" y="2848065"/>
            <a:chExt cx="3162507" cy="2178010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0301F737-4714-4D0A-8C38-125279EEC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1962778" y="2874222"/>
              <a:ext cx="3162507" cy="2151853"/>
              <a:chOff x="5833534" y="912535"/>
              <a:chExt cx="3162507" cy="2151853"/>
            </a:xfrm>
          </p:grpSpPr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628212D6-4AC8-4FEE-A319-1A31C227FDF5}"/>
                  </a:ext>
                </a:extLst>
              </p:cNvPr>
              <p:cNvSpPr/>
              <p:nvPr/>
            </p:nvSpPr>
            <p:spPr>
              <a:xfrm>
                <a:off x="6536268" y="1312313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B</a:t>
                </a:r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0FE0C156-E58C-469B-9EDD-458E144F07D1}"/>
                  </a:ext>
                </a:extLst>
              </p:cNvPr>
              <p:cNvSpPr/>
              <p:nvPr/>
            </p:nvSpPr>
            <p:spPr>
              <a:xfrm>
                <a:off x="5833534" y="212936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4EAA444F-5C7F-41A1-8425-0CB34A29BD30}"/>
                  </a:ext>
                </a:extLst>
              </p:cNvPr>
              <p:cNvSpPr/>
              <p:nvPr/>
            </p:nvSpPr>
            <p:spPr>
              <a:xfrm>
                <a:off x="7958667" y="225001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E</a:t>
                </a:r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67C48E91-1100-4ABA-BA3B-35B4C08856AD}"/>
                  </a:ext>
                </a:extLst>
              </p:cNvPr>
              <p:cNvSpPr/>
              <p:nvPr/>
            </p:nvSpPr>
            <p:spPr>
              <a:xfrm>
                <a:off x="8538841" y="136004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</a:t>
                </a:r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2247F890-71BB-4A81-9A80-69D426E0C539}"/>
                  </a:ext>
                </a:extLst>
              </p:cNvPr>
              <p:cNvSpPr/>
              <p:nvPr/>
            </p:nvSpPr>
            <p:spPr>
              <a:xfrm>
                <a:off x="6807200" y="2607188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214B35C3-0273-4C91-B86C-7458E5E51066}"/>
                  </a:ext>
                </a:extLst>
              </p:cNvPr>
              <p:cNvSpPr/>
              <p:nvPr/>
            </p:nvSpPr>
            <p:spPr>
              <a:xfrm>
                <a:off x="7703887" y="912535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D</a:t>
                </a:r>
              </a:p>
            </p:txBody>
          </p: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7BC364CA-D362-4FCA-84AB-604C0AC7CC20}"/>
                  </a:ext>
                </a:extLst>
              </p:cNvPr>
              <p:cNvCxnSpPr>
                <a:cxnSpLocks/>
                <a:stCxn id="63" idx="7"/>
                <a:endCxn id="62" idx="3"/>
              </p:cNvCxnSpPr>
              <p:nvPr/>
            </p:nvCxnSpPr>
            <p:spPr>
              <a:xfrm flipV="1">
                <a:off x="6223779" y="1702558"/>
                <a:ext cx="379444" cy="493763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11A75A97-CC65-47D7-B9D6-F5DC22AFBC2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91203" y="1769513"/>
                <a:ext cx="379444" cy="493763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2892E0FD-28CF-4C8E-95B9-4E9E2775656E}"/>
                  </a:ext>
                </a:extLst>
              </p:cNvPr>
              <p:cNvCxnSpPr>
                <a:cxnSpLocks/>
                <a:endCxn id="66" idx="0"/>
              </p:cNvCxnSpPr>
              <p:nvPr/>
            </p:nvCxnSpPr>
            <p:spPr>
              <a:xfrm flipH="1">
                <a:off x="7035800" y="1360046"/>
                <a:ext cx="803322" cy="1247142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7AE9AEFD-EFB8-4FB2-B9B6-928C108B4DCE}"/>
                  </a:ext>
                </a:extLst>
              </p:cNvPr>
              <p:cNvCxnSpPr>
                <a:cxnSpLocks/>
                <a:endCxn id="64" idx="2"/>
              </p:cNvCxnSpPr>
              <p:nvPr/>
            </p:nvCxnSpPr>
            <p:spPr>
              <a:xfrm flipV="1">
                <a:off x="7274425" y="2478616"/>
                <a:ext cx="684242" cy="365146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7504F683-4AD0-402F-8BC6-3FD9EDE2CB01}"/>
                  </a:ext>
                </a:extLst>
              </p:cNvPr>
              <p:cNvCxnSpPr>
                <a:cxnSpLocks/>
                <a:endCxn id="67" idx="1"/>
              </p:cNvCxnSpPr>
              <p:nvPr/>
            </p:nvCxnSpPr>
            <p:spPr>
              <a:xfrm flipV="1">
                <a:off x="6977767" y="979490"/>
                <a:ext cx="793075" cy="432092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0C0AB48D-62EE-48A5-8059-471B4BF53585}"/>
                  </a:ext>
                </a:extLst>
              </p:cNvPr>
              <p:cNvCxnSpPr>
                <a:cxnSpLocks/>
                <a:endCxn id="65" idx="1"/>
              </p:cNvCxnSpPr>
              <p:nvPr/>
            </p:nvCxnSpPr>
            <p:spPr>
              <a:xfrm>
                <a:off x="8142303" y="1208081"/>
                <a:ext cx="463493" cy="218920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02A8C1EB-7221-4A7F-982F-216F18200485}"/>
                  </a:ext>
                </a:extLst>
              </p:cNvPr>
              <p:cNvCxnSpPr>
                <a:cxnSpLocks/>
                <a:endCxn id="66" idx="1"/>
              </p:cNvCxnSpPr>
              <p:nvPr/>
            </p:nvCxnSpPr>
            <p:spPr>
              <a:xfrm>
                <a:off x="6255996" y="2478616"/>
                <a:ext cx="618159" cy="195527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9E1996DA-8E2A-4583-A665-EE7FDABB34B6}"/>
                </a:ext>
              </a:extLst>
            </p:cNvPr>
            <p:cNvSpPr/>
            <p:nvPr/>
          </p:nvSpPr>
          <p:spPr>
            <a:xfrm>
              <a:off x="2172609" y="3701082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4BEEBE4-1C0E-4827-907B-D50350DC7C99}"/>
                </a:ext>
              </a:extLst>
            </p:cNvPr>
            <p:cNvSpPr/>
            <p:nvPr/>
          </p:nvSpPr>
          <p:spPr>
            <a:xfrm>
              <a:off x="3232938" y="2848065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15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A141CC0-6A1D-4408-9C33-4CF264C91852}"/>
                </a:ext>
              </a:extLst>
            </p:cNvPr>
            <p:cNvSpPr/>
            <p:nvPr/>
          </p:nvSpPr>
          <p:spPr>
            <a:xfrm>
              <a:off x="4403790" y="2930936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5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D336E5C5-3C2E-4028-B84E-BF219D6C213D}"/>
                </a:ext>
              </a:extLst>
            </p:cNvPr>
            <p:cNvSpPr/>
            <p:nvPr/>
          </p:nvSpPr>
          <p:spPr>
            <a:xfrm>
              <a:off x="3184548" y="3731078"/>
              <a:ext cx="41894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20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DC64BBE0-36DB-4EA5-9AC3-80584E75E564}"/>
                </a:ext>
              </a:extLst>
            </p:cNvPr>
            <p:cNvSpPr/>
            <p:nvPr/>
          </p:nvSpPr>
          <p:spPr>
            <a:xfrm>
              <a:off x="2336683" y="4634798"/>
              <a:ext cx="498359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250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A19CC4C-9973-4C4D-956D-5FFC6C8A1915}"/>
                </a:ext>
              </a:extLst>
            </p:cNvPr>
            <p:cNvSpPr/>
            <p:nvPr/>
          </p:nvSpPr>
          <p:spPr>
            <a:xfrm>
              <a:off x="3507444" y="4358831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6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64789DD8-B1A6-4303-B811-62D7D83D483E}"/>
                </a:ext>
              </a:extLst>
            </p:cNvPr>
            <p:cNvSpPr/>
            <p:nvPr/>
          </p:nvSpPr>
          <p:spPr>
            <a:xfrm>
              <a:off x="4321491" y="3754755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09C2FB19-2EEE-4631-A31E-81968D41B290}"/>
              </a:ext>
            </a:extLst>
          </p:cNvPr>
          <p:cNvSpPr/>
          <p:nvPr/>
        </p:nvSpPr>
        <p:spPr>
          <a:xfrm>
            <a:off x="4499330" y="5105261"/>
            <a:ext cx="537413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 2: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Path for A to C will be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A-C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for a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BFS traversal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which might have a total cost of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250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against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45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for the path directly from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A-B-D-C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76CC7E-E630-49D2-9B57-D098466DAE86}"/>
              </a:ext>
            </a:extLst>
          </p:cNvPr>
          <p:cNvSpPr/>
          <p:nvPr/>
        </p:nvSpPr>
        <p:spPr>
          <a:xfrm>
            <a:off x="1331785" y="1698854"/>
            <a:ext cx="6096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What if the edges are weighted?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The algorithms do not consider the weights.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A3F536-C094-4386-B960-636E80009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15</a:t>
            </a:fld>
            <a:endParaRPr lang="en-US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0746A89F-E26E-4CAF-950F-43068771E6A4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29C4AE25-1AE1-4A42-840D-59DEA6827E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8" name="Picture 77" descr="Logo COP3530">
              <a:extLst>
                <a:ext uri="{FF2B5EF4-FFF2-40B4-BE49-F238E27FC236}">
                  <a16:creationId xmlns:a16="http://schemas.microsoft.com/office/drawing/2014/main" id="{E68A279F-B95C-42C4-B4E7-BEE6F52D12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168729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200" dirty="0">
                <a:solidFill>
                  <a:prstClr val="white"/>
                </a:solidFill>
                <a:latin typeface="Gotham Bold" pitchFamily="50" charset="0"/>
              </a:rPr>
              <a:t>Shortest Weighted s-t Path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100046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What is the shortest weighted path between vertices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and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?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8F1023C-EED7-4BF5-A6E8-49CAF1692EDA}"/>
              </a:ext>
            </a:extLst>
          </p:cNvPr>
          <p:cNvGrpSpPr/>
          <p:nvPr/>
        </p:nvGrpSpPr>
        <p:grpSpPr>
          <a:xfrm>
            <a:off x="1448390" y="3131331"/>
            <a:ext cx="3162507" cy="2178010"/>
            <a:chOff x="1962778" y="2848065"/>
            <a:chExt cx="3162507" cy="2178010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4478A3E2-D3EC-4882-B0D2-1A13CCF47C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1962778" y="2874222"/>
              <a:ext cx="3162507" cy="2151853"/>
              <a:chOff x="5833534" y="912535"/>
              <a:chExt cx="3162507" cy="2151853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BF5F44E-2557-46A2-8277-BA582C7A85BF}"/>
                  </a:ext>
                </a:extLst>
              </p:cNvPr>
              <p:cNvSpPr/>
              <p:nvPr/>
            </p:nvSpPr>
            <p:spPr>
              <a:xfrm>
                <a:off x="6536268" y="1312313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B</a:t>
                </a:r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ED5C065D-D573-456F-A439-F2843E935B1E}"/>
                  </a:ext>
                </a:extLst>
              </p:cNvPr>
              <p:cNvSpPr/>
              <p:nvPr/>
            </p:nvSpPr>
            <p:spPr>
              <a:xfrm>
                <a:off x="5833534" y="212936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BB68E0F7-D045-4E93-8E25-2E53C270CB2C}"/>
                  </a:ext>
                </a:extLst>
              </p:cNvPr>
              <p:cNvSpPr/>
              <p:nvPr/>
            </p:nvSpPr>
            <p:spPr>
              <a:xfrm>
                <a:off x="7958667" y="225001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E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7C5F1214-5496-4907-A166-8DAE9529FA0F}"/>
                  </a:ext>
                </a:extLst>
              </p:cNvPr>
              <p:cNvSpPr/>
              <p:nvPr/>
            </p:nvSpPr>
            <p:spPr>
              <a:xfrm>
                <a:off x="8538841" y="136004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717291ED-2603-44AB-B782-4720ABA2B4F9}"/>
                  </a:ext>
                </a:extLst>
              </p:cNvPr>
              <p:cNvSpPr/>
              <p:nvPr/>
            </p:nvSpPr>
            <p:spPr>
              <a:xfrm>
                <a:off x="6807200" y="2607188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280DC374-8A10-426D-A163-7B41B41AC982}"/>
                  </a:ext>
                </a:extLst>
              </p:cNvPr>
              <p:cNvSpPr/>
              <p:nvPr/>
            </p:nvSpPr>
            <p:spPr>
              <a:xfrm>
                <a:off x="7703887" y="912535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D</a:t>
                </a:r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2AF18E1F-DD6F-4947-989F-DD17FF5100F7}"/>
                  </a:ext>
                </a:extLst>
              </p:cNvPr>
              <p:cNvCxnSpPr>
                <a:cxnSpLocks/>
                <a:stCxn id="33" idx="7"/>
                <a:endCxn id="32" idx="3"/>
              </p:cNvCxnSpPr>
              <p:nvPr/>
            </p:nvCxnSpPr>
            <p:spPr>
              <a:xfrm flipV="1">
                <a:off x="6223779" y="1702558"/>
                <a:ext cx="379444" cy="493763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6F189192-F0C4-4DCB-85AB-D665EFF7D4E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91203" y="1769513"/>
                <a:ext cx="379444" cy="493763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C8D0EB8F-72FA-4B89-ABEE-1570E3DD3082}"/>
                  </a:ext>
                </a:extLst>
              </p:cNvPr>
              <p:cNvCxnSpPr>
                <a:cxnSpLocks/>
                <a:endCxn id="36" idx="0"/>
              </p:cNvCxnSpPr>
              <p:nvPr/>
            </p:nvCxnSpPr>
            <p:spPr>
              <a:xfrm flipH="1">
                <a:off x="7035800" y="1360046"/>
                <a:ext cx="803322" cy="1247142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BF696248-7075-419E-B4EF-7CF0200F5ADE}"/>
                  </a:ext>
                </a:extLst>
              </p:cNvPr>
              <p:cNvCxnSpPr>
                <a:cxnSpLocks/>
                <a:endCxn id="34" idx="2"/>
              </p:cNvCxnSpPr>
              <p:nvPr/>
            </p:nvCxnSpPr>
            <p:spPr>
              <a:xfrm flipV="1">
                <a:off x="7274425" y="2478616"/>
                <a:ext cx="684242" cy="365146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D50AD9B3-0504-4BEF-B9E7-20C0D89589F5}"/>
                  </a:ext>
                </a:extLst>
              </p:cNvPr>
              <p:cNvCxnSpPr>
                <a:cxnSpLocks/>
                <a:endCxn id="37" idx="1"/>
              </p:cNvCxnSpPr>
              <p:nvPr/>
            </p:nvCxnSpPr>
            <p:spPr>
              <a:xfrm flipV="1">
                <a:off x="6977767" y="979490"/>
                <a:ext cx="793075" cy="432092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383E20C3-2213-44C9-BA59-AFBB954B9177}"/>
                  </a:ext>
                </a:extLst>
              </p:cNvPr>
              <p:cNvCxnSpPr>
                <a:cxnSpLocks/>
                <a:endCxn id="35" idx="1"/>
              </p:cNvCxnSpPr>
              <p:nvPr/>
            </p:nvCxnSpPr>
            <p:spPr>
              <a:xfrm>
                <a:off x="8142303" y="1208081"/>
                <a:ext cx="463493" cy="218920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5650365F-32C1-466F-B2A9-0453AEA3E19B}"/>
                  </a:ext>
                </a:extLst>
              </p:cNvPr>
              <p:cNvCxnSpPr>
                <a:cxnSpLocks/>
                <a:endCxn id="36" idx="1"/>
              </p:cNvCxnSpPr>
              <p:nvPr/>
            </p:nvCxnSpPr>
            <p:spPr>
              <a:xfrm>
                <a:off x="6255996" y="2478616"/>
                <a:ext cx="618159" cy="195527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38F7429-03E0-4D63-B731-C6C144BF98DF}"/>
                </a:ext>
              </a:extLst>
            </p:cNvPr>
            <p:cNvSpPr/>
            <p:nvPr/>
          </p:nvSpPr>
          <p:spPr>
            <a:xfrm>
              <a:off x="2172609" y="3701082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F7464B0-5413-4CF3-BBC7-25535DCF70E2}"/>
                </a:ext>
              </a:extLst>
            </p:cNvPr>
            <p:cNvSpPr/>
            <p:nvPr/>
          </p:nvSpPr>
          <p:spPr>
            <a:xfrm>
              <a:off x="3232938" y="2848065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15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7C961AD-D714-4957-AD1A-0F866C29A3CF}"/>
                </a:ext>
              </a:extLst>
            </p:cNvPr>
            <p:cNvSpPr/>
            <p:nvPr/>
          </p:nvSpPr>
          <p:spPr>
            <a:xfrm>
              <a:off x="4403790" y="2930936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5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71073E3-E2BA-4F72-B709-91EEF2A50337}"/>
                </a:ext>
              </a:extLst>
            </p:cNvPr>
            <p:cNvSpPr/>
            <p:nvPr/>
          </p:nvSpPr>
          <p:spPr>
            <a:xfrm>
              <a:off x="3184548" y="3731078"/>
              <a:ext cx="41894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20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BA68093-1A8B-4F03-9915-583F36D1C999}"/>
                </a:ext>
              </a:extLst>
            </p:cNvPr>
            <p:cNvSpPr/>
            <p:nvPr/>
          </p:nvSpPr>
          <p:spPr>
            <a:xfrm>
              <a:off x="2336683" y="4634798"/>
              <a:ext cx="498359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250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C4CE79B-A752-438F-BE87-5BF9DC2ED713}"/>
                </a:ext>
              </a:extLst>
            </p:cNvPr>
            <p:cNvSpPr/>
            <p:nvPr/>
          </p:nvSpPr>
          <p:spPr>
            <a:xfrm>
              <a:off x="3507444" y="4358831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6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1DFB23E-16EE-4288-8619-41C3162BEDDB}"/>
                </a:ext>
              </a:extLst>
            </p:cNvPr>
            <p:cNvSpPr/>
            <p:nvPr/>
          </p:nvSpPr>
          <p:spPr>
            <a:xfrm>
              <a:off x="4321491" y="3754755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33220A-D87B-4C46-8C95-322D9F37B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16</a:t>
            </a:fld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2B3471F-AB5E-4C1D-91D1-06AA3DC5A11E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6EFC3DE1-AB04-4637-A835-C0F5E56CC7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46" descr="Logo COP3530">
              <a:extLst>
                <a:ext uri="{FF2B5EF4-FFF2-40B4-BE49-F238E27FC236}">
                  <a16:creationId xmlns:a16="http://schemas.microsoft.com/office/drawing/2014/main" id="{0EAF9402-E8DA-4A9B-8FD8-7DBF58E916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46478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200" dirty="0">
                <a:solidFill>
                  <a:prstClr val="white"/>
                </a:solidFill>
                <a:latin typeface="Gotham Bold" pitchFamily="50" charset="0"/>
              </a:rPr>
              <a:t>Shortest Weighted s-t Path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100046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What is the shortest weighted path between vertices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and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?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4F0EEB6-4A83-457F-8061-539A91F20B28}"/>
              </a:ext>
            </a:extLst>
          </p:cNvPr>
          <p:cNvSpPr/>
          <p:nvPr/>
        </p:nvSpPr>
        <p:spPr>
          <a:xfrm>
            <a:off x="5825004" y="2706827"/>
            <a:ext cx="5173164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Dijkstra’s Algorithm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Single Source: Path to all vertices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Directed Graphs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No negative weights allowed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No negative weight cycles allowed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Bellman Ford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Single Source: Path to all vertices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Negative Weights allowed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No negative weight cycles allowed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Floyd-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Warshall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All pair shortest paths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A* Search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8F1023C-EED7-4BF5-A6E8-49CAF1692EDA}"/>
              </a:ext>
            </a:extLst>
          </p:cNvPr>
          <p:cNvGrpSpPr/>
          <p:nvPr/>
        </p:nvGrpSpPr>
        <p:grpSpPr>
          <a:xfrm>
            <a:off x="1448390" y="3131331"/>
            <a:ext cx="3162507" cy="2178010"/>
            <a:chOff x="1962778" y="2848065"/>
            <a:chExt cx="3162507" cy="2178010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4478A3E2-D3EC-4882-B0D2-1A13CCF47C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1962778" y="2874222"/>
              <a:ext cx="3162507" cy="2151853"/>
              <a:chOff x="5833534" y="912535"/>
              <a:chExt cx="3162507" cy="2151853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BF5F44E-2557-46A2-8277-BA582C7A85BF}"/>
                  </a:ext>
                </a:extLst>
              </p:cNvPr>
              <p:cNvSpPr/>
              <p:nvPr/>
            </p:nvSpPr>
            <p:spPr>
              <a:xfrm>
                <a:off x="6536268" y="1312313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B</a:t>
                </a:r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ED5C065D-D573-456F-A439-F2843E935B1E}"/>
                  </a:ext>
                </a:extLst>
              </p:cNvPr>
              <p:cNvSpPr/>
              <p:nvPr/>
            </p:nvSpPr>
            <p:spPr>
              <a:xfrm>
                <a:off x="5833534" y="212936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BB68E0F7-D045-4E93-8E25-2E53C270CB2C}"/>
                  </a:ext>
                </a:extLst>
              </p:cNvPr>
              <p:cNvSpPr/>
              <p:nvPr/>
            </p:nvSpPr>
            <p:spPr>
              <a:xfrm>
                <a:off x="7958667" y="225001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E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7C5F1214-5496-4907-A166-8DAE9529FA0F}"/>
                  </a:ext>
                </a:extLst>
              </p:cNvPr>
              <p:cNvSpPr/>
              <p:nvPr/>
            </p:nvSpPr>
            <p:spPr>
              <a:xfrm>
                <a:off x="8538841" y="136004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717291ED-2603-44AB-B782-4720ABA2B4F9}"/>
                  </a:ext>
                </a:extLst>
              </p:cNvPr>
              <p:cNvSpPr/>
              <p:nvPr/>
            </p:nvSpPr>
            <p:spPr>
              <a:xfrm>
                <a:off x="6807200" y="2607188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280DC374-8A10-426D-A163-7B41B41AC982}"/>
                  </a:ext>
                </a:extLst>
              </p:cNvPr>
              <p:cNvSpPr/>
              <p:nvPr/>
            </p:nvSpPr>
            <p:spPr>
              <a:xfrm>
                <a:off x="7703887" y="912535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D</a:t>
                </a:r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2AF18E1F-DD6F-4947-989F-DD17FF5100F7}"/>
                  </a:ext>
                </a:extLst>
              </p:cNvPr>
              <p:cNvCxnSpPr>
                <a:cxnSpLocks/>
                <a:stCxn id="33" idx="7"/>
                <a:endCxn id="32" idx="3"/>
              </p:cNvCxnSpPr>
              <p:nvPr/>
            </p:nvCxnSpPr>
            <p:spPr>
              <a:xfrm flipV="1">
                <a:off x="6223779" y="1702558"/>
                <a:ext cx="379444" cy="493763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6F189192-F0C4-4DCB-85AB-D665EFF7D4E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91203" y="1769513"/>
                <a:ext cx="379444" cy="493763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C8D0EB8F-72FA-4B89-ABEE-1570E3DD3082}"/>
                  </a:ext>
                </a:extLst>
              </p:cNvPr>
              <p:cNvCxnSpPr>
                <a:cxnSpLocks/>
                <a:endCxn id="36" idx="0"/>
              </p:cNvCxnSpPr>
              <p:nvPr/>
            </p:nvCxnSpPr>
            <p:spPr>
              <a:xfrm flipH="1">
                <a:off x="7035800" y="1360046"/>
                <a:ext cx="803322" cy="1247142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BF696248-7075-419E-B4EF-7CF0200F5ADE}"/>
                  </a:ext>
                </a:extLst>
              </p:cNvPr>
              <p:cNvCxnSpPr>
                <a:cxnSpLocks/>
                <a:endCxn id="34" idx="2"/>
              </p:cNvCxnSpPr>
              <p:nvPr/>
            </p:nvCxnSpPr>
            <p:spPr>
              <a:xfrm flipV="1">
                <a:off x="7274425" y="2478616"/>
                <a:ext cx="684242" cy="365146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D50AD9B3-0504-4BEF-B9E7-20C0D89589F5}"/>
                  </a:ext>
                </a:extLst>
              </p:cNvPr>
              <p:cNvCxnSpPr>
                <a:cxnSpLocks/>
                <a:endCxn id="37" idx="1"/>
              </p:cNvCxnSpPr>
              <p:nvPr/>
            </p:nvCxnSpPr>
            <p:spPr>
              <a:xfrm flipV="1">
                <a:off x="6977767" y="979490"/>
                <a:ext cx="793075" cy="432092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383E20C3-2213-44C9-BA59-AFBB954B9177}"/>
                  </a:ext>
                </a:extLst>
              </p:cNvPr>
              <p:cNvCxnSpPr>
                <a:cxnSpLocks/>
                <a:endCxn id="35" idx="1"/>
              </p:cNvCxnSpPr>
              <p:nvPr/>
            </p:nvCxnSpPr>
            <p:spPr>
              <a:xfrm>
                <a:off x="8142303" y="1208081"/>
                <a:ext cx="463493" cy="218920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5650365F-32C1-466F-B2A9-0453AEA3E19B}"/>
                  </a:ext>
                </a:extLst>
              </p:cNvPr>
              <p:cNvCxnSpPr>
                <a:cxnSpLocks/>
                <a:endCxn id="36" idx="1"/>
              </p:cNvCxnSpPr>
              <p:nvPr/>
            </p:nvCxnSpPr>
            <p:spPr>
              <a:xfrm>
                <a:off x="6255996" y="2478616"/>
                <a:ext cx="618159" cy="195527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38F7429-03E0-4D63-B731-C6C144BF98DF}"/>
                </a:ext>
              </a:extLst>
            </p:cNvPr>
            <p:cNvSpPr/>
            <p:nvPr/>
          </p:nvSpPr>
          <p:spPr>
            <a:xfrm>
              <a:off x="2172609" y="3701082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F7464B0-5413-4CF3-BBC7-25535DCF70E2}"/>
                </a:ext>
              </a:extLst>
            </p:cNvPr>
            <p:cNvSpPr/>
            <p:nvPr/>
          </p:nvSpPr>
          <p:spPr>
            <a:xfrm>
              <a:off x="3232938" y="2848065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15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7C961AD-D714-4957-AD1A-0F866C29A3CF}"/>
                </a:ext>
              </a:extLst>
            </p:cNvPr>
            <p:cNvSpPr/>
            <p:nvPr/>
          </p:nvSpPr>
          <p:spPr>
            <a:xfrm>
              <a:off x="4403790" y="2930936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5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71073E3-E2BA-4F72-B709-91EEF2A50337}"/>
                </a:ext>
              </a:extLst>
            </p:cNvPr>
            <p:cNvSpPr/>
            <p:nvPr/>
          </p:nvSpPr>
          <p:spPr>
            <a:xfrm>
              <a:off x="3184548" y="3731078"/>
              <a:ext cx="41894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20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BA68093-1A8B-4F03-9915-583F36D1C999}"/>
                </a:ext>
              </a:extLst>
            </p:cNvPr>
            <p:cNvSpPr/>
            <p:nvPr/>
          </p:nvSpPr>
          <p:spPr>
            <a:xfrm>
              <a:off x="2336683" y="4634798"/>
              <a:ext cx="498359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250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C4CE79B-A752-438F-BE87-5BF9DC2ED713}"/>
                </a:ext>
              </a:extLst>
            </p:cNvPr>
            <p:cNvSpPr/>
            <p:nvPr/>
          </p:nvSpPr>
          <p:spPr>
            <a:xfrm>
              <a:off x="3507444" y="4358831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6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1DFB23E-16EE-4288-8619-41C3162BEDDB}"/>
                </a:ext>
              </a:extLst>
            </p:cNvPr>
            <p:cNvSpPr/>
            <p:nvPr/>
          </p:nvSpPr>
          <p:spPr>
            <a:xfrm>
              <a:off x="4321491" y="3754755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193843-0F1B-439F-B2C3-721497140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17</a:t>
            </a:fld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60C0F4B-531A-4939-B971-B802822C5B5B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CAF9A0F7-87E2-4662-8299-CDFDA46E62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46" descr="Logo COP3530">
              <a:extLst>
                <a:ext uri="{FF2B5EF4-FFF2-40B4-BE49-F238E27FC236}">
                  <a16:creationId xmlns:a16="http://schemas.microsoft.com/office/drawing/2014/main" id="{35AA3376-76A4-4488-B525-7CBAB7E093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080079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Dijkstra’s Shortest Path Algorithm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16539" y="1550011"/>
            <a:ext cx="6152857" cy="4758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Specify a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source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vertex,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Initialize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two arrays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and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two sets 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Set S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will contain the vertices for which we have computed the shortest distance</a:t>
            </a:r>
          </a:p>
          <a:p>
            <a:pPr marL="1257300" marR="0" lvl="2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Initially S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will be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empty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Set V-S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will contain the vertices we still need to process</a:t>
            </a:r>
          </a:p>
          <a:p>
            <a:pPr marL="1257300" marR="0" lvl="2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Initialize V-S by placing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all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vertices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into it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d[v]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will contain shortest distance from s to v</a:t>
            </a:r>
          </a:p>
          <a:p>
            <a:pPr marL="1257300" marR="0" lvl="2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Initially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all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d[v]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’s will be set to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infinity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except for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source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which will be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p[v]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will predecessor of v in the path from s to v</a:t>
            </a:r>
          </a:p>
          <a:p>
            <a:pPr marL="1257300" marR="0" lvl="2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Initially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all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p[v]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’s will be set to -1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04343A3-B3F0-481F-AEF3-03CCB75731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5326" y="2279301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0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532AB92-2E62-4114-8F77-F7F1C8CDC3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1814" y="3209576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1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3EA69EA-1607-4C6B-A31E-026C40223F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68514" y="3209576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4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2BC1215-05A5-4388-B40D-51D3F48EC1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3139" y="5119339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2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782E91C-12AB-4B8A-ADB8-F9DD36D49C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4964" y="5119339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3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5BF32B0-4EC1-4F38-BD60-9D72321C193D}"/>
              </a:ext>
            </a:extLst>
          </p:cNvPr>
          <p:cNvCxnSpPr>
            <a:stCxn id="21" idx="3"/>
            <a:endCxn id="22" idx="7"/>
          </p:cNvCxnSpPr>
          <p:nvPr/>
        </p:nvCxnSpPr>
        <p:spPr>
          <a:xfrm flipH="1">
            <a:off x="8452339" y="2669826"/>
            <a:ext cx="1111250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501B2FE-E6B9-4B09-9013-DC64A994C2F7}"/>
              </a:ext>
            </a:extLst>
          </p:cNvPr>
          <p:cNvCxnSpPr>
            <a:stCxn id="22" idx="4"/>
            <a:endCxn id="24" idx="0"/>
          </p:cNvCxnSpPr>
          <p:nvPr/>
        </p:nvCxnSpPr>
        <p:spPr>
          <a:xfrm>
            <a:off x="8290414" y="3666776"/>
            <a:ext cx="441325" cy="145256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55C2040-1AC5-43FE-969C-4FF30C49388B}"/>
              </a:ext>
            </a:extLst>
          </p:cNvPr>
          <p:cNvCxnSpPr>
            <a:stCxn id="24" idx="7"/>
            <a:endCxn id="23" idx="3"/>
          </p:cNvCxnSpPr>
          <p:nvPr/>
        </p:nvCxnSpPr>
        <p:spPr>
          <a:xfrm flipV="1">
            <a:off x="8892076" y="3600101"/>
            <a:ext cx="2043113" cy="158591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0B2127A-9D93-4E07-92D2-59D3CD7D7506}"/>
              </a:ext>
            </a:extLst>
          </p:cNvPr>
          <p:cNvCxnSpPr>
            <a:cxnSpLocks/>
            <a:stCxn id="21" idx="4"/>
            <a:endCxn id="25" idx="0"/>
          </p:cNvCxnSpPr>
          <p:nvPr/>
        </p:nvCxnSpPr>
        <p:spPr>
          <a:xfrm>
            <a:off x="9723926" y="2736501"/>
            <a:ext cx="909638" cy="23828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E76D455-DDBA-498A-85C7-D387225698B2}"/>
              </a:ext>
            </a:extLst>
          </p:cNvPr>
          <p:cNvCxnSpPr>
            <a:stCxn id="25" idx="2"/>
            <a:endCxn id="24" idx="6"/>
          </p:cNvCxnSpPr>
          <p:nvPr/>
        </p:nvCxnSpPr>
        <p:spPr>
          <a:xfrm flipH="1">
            <a:off x="8960339" y="5347939"/>
            <a:ext cx="1444625" cy="0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6A2498E-3177-4DED-B141-F24533025BD9}"/>
              </a:ext>
            </a:extLst>
          </p:cNvPr>
          <p:cNvCxnSpPr>
            <a:stCxn id="25" idx="7"/>
            <a:endCxn id="23" idx="4"/>
          </p:cNvCxnSpPr>
          <p:nvPr/>
        </p:nvCxnSpPr>
        <p:spPr>
          <a:xfrm flipV="1">
            <a:off x="10793901" y="3666776"/>
            <a:ext cx="303213" cy="15192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F214FDD-9556-4A7D-98B7-39D31F55B530}"/>
              </a:ext>
            </a:extLst>
          </p:cNvPr>
          <p:cNvCxnSpPr>
            <a:stCxn id="21" idx="5"/>
            <a:endCxn id="23" idx="1"/>
          </p:cNvCxnSpPr>
          <p:nvPr/>
        </p:nvCxnSpPr>
        <p:spPr>
          <a:xfrm>
            <a:off x="9885851" y="2669826"/>
            <a:ext cx="1049338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48">
            <a:extLst>
              <a:ext uri="{FF2B5EF4-FFF2-40B4-BE49-F238E27FC236}">
                <a16:creationId xmlns:a16="http://schemas.microsoft.com/office/drawing/2014/main" id="{EB3C986C-4DFD-4DEE-9888-DD623BC8F8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1251" y="2736501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34" name="TextBox 49">
            <a:extLst>
              <a:ext uri="{FF2B5EF4-FFF2-40B4-BE49-F238E27FC236}">
                <a16:creationId xmlns:a16="http://schemas.microsoft.com/office/drawing/2014/main" id="{16B98A38-DC38-4FEA-8C41-FDDB76E174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82112" y="4322403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35" name="TextBox 50">
            <a:extLst>
              <a:ext uri="{FF2B5EF4-FFF2-40B4-BE49-F238E27FC236}">
                <a16:creationId xmlns:a16="http://schemas.microsoft.com/office/drawing/2014/main" id="{C3CD057A-84C9-4E43-9606-C8EB7CBCCA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8326" y="42398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36" name="TextBox 51">
            <a:extLst>
              <a:ext uri="{FF2B5EF4-FFF2-40B4-BE49-F238E27FC236}">
                <a16:creationId xmlns:a16="http://schemas.microsoft.com/office/drawing/2014/main" id="{E122CCB0-FB54-48CE-AD9D-5875A81E58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1201" y="534793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20</a:t>
            </a:r>
          </a:p>
        </p:txBody>
      </p:sp>
      <p:sp>
        <p:nvSpPr>
          <p:cNvPr id="37" name="TextBox 52">
            <a:extLst>
              <a:ext uri="{FF2B5EF4-FFF2-40B4-BE49-F238E27FC236}">
                <a16:creationId xmlns:a16="http://schemas.microsoft.com/office/drawing/2014/main" id="{F4633DE4-9983-4597-A5AE-6730C31BF6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44714" y="43922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60</a:t>
            </a:r>
          </a:p>
        </p:txBody>
      </p:sp>
      <p:sp>
        <p:nvSpPr>
          <p:cNvPr id="38" name="TextBox 53">
            <a:extLst>
              <a:ext uri="{FF2B5EF4-FFF2-40B4-BE49-F238E27FC236}">
                <a16:creationId xmlns:a16="http://schemas.microsoft.com/office/drawing/2014/main" id="{DE4A1E58-56C8-4E20-8F7B-F19786E9A3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70491" y="3378832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30</a:t>
            </a:r>
          </a:p>
        </p:txBody>
      </p:sp>
      <p:sp>
        <p:nvSpPr>
          <p:cNvPr id="39" name="TextBox 54">
            <a:extLst>
              <a:ext uri="{FF2B5EF4-FFF2-40B4-BE49-F238E27FC236}">
                <a16:creationId xmlns:a16="http://schemas.microsoft.com/office/drawing/2014/main" id="{C3ED7787-B77A-4619-815E-66D68EA07B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54164" y="2665064"/>
            <a:ext cx="5212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100</a:t>
            </a:r>
          </a:p>
        </p:txBody>
      </p:sp>
      <p:sp>
        <p:nvSpPr>
          <p:cNvPr id="40" name="TextBox 58">
            <a:extLst>
              <a:ext uri="{FF2B5EF4-FFF2-40B4-BE49-F238E27FC236}">
                <a16:creationId xmlns:a16="http://schemas.microsoft.com/office/drawing/2014/main" id="{F7EDDDE4-837E-43AE-8BA0-997EA3E673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3794" y="1845854"/>
            <a:ext cx="325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033576B-586E-4FBC-AF88-ADA2C5DE7DAD}"/>
              </a:ext>
            </a:extLst>
          </p:cNvPr>
          <p:cNvCxnSpPr>
            <a:stCxn id="25" idx="1"/>
          </p:cNvCxnSpPr>
          <p:nvPr/>
        </p:nvCxnSpPr>
        <p:spPr>
          <a:xfrm flipH="1" flipV="1">
            <a:off x="8519015" y="3438177"/>
            <a:ext cx="1952904" cy="1748117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9">
            <a:extLst>
              <a:ext uri="{FF2B5EF4-FFF2-40B4-BE49-F238E27FC236}">
                <a16:creationId xmlns:a16="http://schemas.microsoft.com/office/drawing/2014/main" id="{65655BDB-5AFE-4B1A-916F-E74FE8637A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9101" y="362092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13ADD7B-3B57-496A-B88F-1ADDE693FA35}"/>
              </a:ext>
            </a:extLst>
          </p:cNvPr>
          <p:cNvCxnSpPr>
            <a:stCxn id="22" idx="5"/>
            <a:endCxn id="25" idx="2"/>
          </p:cNvCxnSpPr>
          <p:nvPr/>
        </p:nvCxnSpPr>
        <p:spPr>
          <a:xfrm>
            <a:off x="8452059" y="3599821"/>
            <a:ext cx="1952905" cy="174811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50">
            <a:extLst>
              <a:ext uri="{FF2B5EF4-FFF2-40B4-BE49-F238E27FC236}">
                <a16:creationId xmlns:a16="http://schemas.microsoft.com/office/drawing/2014/main" id="{34617AED-ED2F-489E-BD8D-F74A1606AC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7749" y="405450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FF1915-2213-4203-A506-93E1943E9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18</a:t>
            </a:fld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7ED298A-4356-480A-99C8-3904B92FEAD8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778589F2-B16C-404B-9C1E-F52C144E38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45" descr="Logo COP3530">
              <a:extLst>
                <a:ext uri="{FF2B5EF4-FFF2-40B4-BE49-F238E27FC236}">
                  <a16:creationId xmlns:a16="http://schemas.microsoft.com/office/drawing/2014/main" id="{794948B1-DC8E-4E25-B7EA-3A3637F254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545538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Dijkstra’s Shortest Path Algorithm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16539" y="1550011"/>
            <a:ext cx="6070183" cy="1192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AAF3C4-F96B-4C8C-848F-ADB41DCFB8CA}"/>
              </a:ext>
            </a:extLst>
          </p:cNvPr>
          <p:cNvSpPr txBox="1"/>
          <p:nvPr/>
        </p:nvSpPr>
        <p:spPr>
          <a:xfrm>
            <a:off x="1497204" y="2394418"/>
            <a:ext cx="4598796" cy="1157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Computed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S = {}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Needs processing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V-S = {0, 1, 2, 3, 4}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7C02C69-C53A-412E-85F5-0127819E7BD8}"/>
              </a:ext>
            </a:extLst>
          </p:cNvPr>
          <p:cNvGraphicFramePr>
            <a:graphicFrameLocks noGrp="1"/>
          </p:cNvGraphicFramePr>
          <p:nvPr/>
        </p:nvGraphicFramePr>
        <p:xfrm>
          <a:off x="1768056" y="3666776"/>
          <a:ext cx="3439935" cy="22250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46645">
                  <a:extLst>
                    <a:ext uri="{9D8B030D-6E8A-4147-A177-3AD203B41FA5}">
                      <a16:colId xmlns:a16="http://schemas.microsoft.com/office/drawing/2014/main" val="3226907316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3249487910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14086416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d[v]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p[v]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9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3178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</a:t>
                      </a:r>
                      <a:endParaRPr lang="en-US" sz="16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090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2795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7406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277136"/>
                  </a:ext>
                </a:extLst>
              </a:tr>
            </a:tbl>
          </a:graphicData>
        </a:graphic>
      </p:graphicFrame>
      <p:sp>
        <p:nvSpPr>
          <p:cNvPr id="44" name="Oval 43">
            <a:extLst>
              <a:ext uri="{FF2B5EF4-FFF2-40B4-BE49-F238E27FC236}">
                <a16:creationId xmlns:a16="http://schemas.microsoft.com/office/drawing/2014/main" id="{42E063EC-EABD-4C32-8516-0E179D1AA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5326" y="2279301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0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747B282-E45E-4244-9146-6C2169380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1814" y="3209576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1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B5F37ED-98E0-48AE-8994-3C486B8AE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68514" y="3209576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4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B31B495-867D-4669-94FB-5FECF9895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3139" y="5119339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2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6B1AF94-0415-4E35-8236-FB29B79F8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4964" y="5119339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3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1674044-F82F-4B36-A6D5-093B2A49D7DB}"/>
              </a:ext>
            </a:extLst>
          </p:cNvPr>
          <p:cNvCxnSpPr>
            <a:stCxn id="44" idx="3"/>
            <a:endCxn id="45" idx="7"/>
          </p:cNvCxnSpPr>
          <p:nvPr/>
        </p:nvCxnSpPr>
        <p:spPr>
          <a:xfrm flipH="1">
            <a:off x="8452339" y="2669826"/>
            <a:ext cx="1111250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82086CB-C62B-4A41-939E-6141D74CE8BC}"/>
              </a:ext>
            </a:extLst>
          </p:cNvPr>
          <p:cNvCxnSpPr>
            <a:stCxn id="45" idx="4"/>
            <a:endCxn id="47" idx="0"/>
          </p:cNvCxnSpPr>
          <p:nvPr/>
        </p:nvCxnSpPr>
        <p:spPr>
          <a:xfrm>
            <a:off x="8290414" y="3666776"/>
            <a:ext cx="441325" cy="145256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F9D6CFD-E057-46AC-8D13-F5A542EB7D87}"/>
              </a:ext>
            </a:extLst>
          </p:cNvPr>
          <p:cNvCxnSpPr>
            <a:stCxn id="47" idx="7"/>
            <a:endCxn id="46" idx="3"/>
          </p:cNvCxnSpPr>
          <p:nvPr/>
        </p:nvCxnSpPr>
        <p:spPr>
          <a:xfrm flipV="1">
            <a:off x="8892076" y="3600101"/>
            <a:ext cx="2043113" cy="158591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7E3955F-CED7-49EF-AB52-1D9C44F87002}"/>
              </a:ext>
            </a:extLst>
          </p:cNvPr>
          <p:cNvCxnSpPr>
            <a:cxnSpLocks/>
            <a:stCxn id="44" idx="4"/>
            <a:endCxn id="48" idx="0"/>
          </p:cNvCxnSpPr>
          <p:nvPr/>
        </p:nvCxnSpPr>
        <p:spPr>
          <a:xfrm>
            <a:off x="9723926" y="2736501"/>
            <a:ext cx="909638" cy="23828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913DAE1-4B4C-4E09-A5A4-C242206BC345}"/>
              </a:ext>
            </a:extLst>
          </p:cNvPr>
          <p:cNvCxnSpPr>
            <a:stCxn id="48" idx="2"/>
            <a:endCxn id="47" idx="6"/>
          </p:cNvCxnSpPr>
          <p:nvPr/>
        </p:nvCxnSpPr>
        <p:spPr>
          <a:xfrm flipH="1">
            <a:off x="8960339" y="5347939"/>
            <a:ext cx="1444625" cy="0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AFFF473-09B4-48E0-AB79-F06171D3193B}"/>
              </a:ext>
            </a:extLst>
          </p:cNvPr>
          <p:cNvCxnSpPr>
            <a:stCxn id="48" idx="7"/>
            <a:endCxn id="46" idx="4"/>
          </p:cNvCxnSpPr>
          <p:nvPr/>
        </p:nvCxnSpPr>
        <p:spPr>
          <a:xfrm flipV="1">
            <a:off x="10793901" y="3666776"/>
            <a:ext cx="303213" cy="15192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AD68667-4816-47D9-8749-22F6D3B5B623}"/>
              </a:ext>
            </a:extLst>
          </p:cNvPr>
          <p:cNvCxnSpPr>
            <a:stCxn id="44" idx="5"/>
            <a:endCxn id="46" idx="1"/>
          </p:cNvCxnSpPr>
          <p:nvPr/>
        </p:nvCxnSpPr>
        <p:spPr>
          <a:xfrm>
            <a:off x="9885851" y="2669826"/>
            <a:ext cx="1049338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48">
            <a:extLst>
              <a:ext uri="{FF2B5EF4-FFF2-40B4-BE49-F238E27FC236}">
                <a16:creationId xmlns:a16="http://schemas.microsoft.com/office/drawing/2014/main" id="{16B2FC7A-B520-491F-83DC-8F3612DB0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1251" y="2736501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57" name="TextBox 49">
            <a:extLst>
              <a:ext uri="{FF2B5EF4-FFF2-40B4-BE49-F238E27FC236}">
                <a16:creationId xmlns:a16="http://schemas.microsoft.com/office/drawing/2014/main" id="{E1913FFE-A2AC-4056-9AB3-E43D64858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82112" y="4322403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58" name="TextBox 50">
            <a:extLst>
              <a:ext uri="{FF2B5EF4-FFF2-40B4-BE49-F238E27FC236}">
                <a16:creationId xmlns:a16="http://schemas.microsoft.com/office/drawing/2014/main" id="{259FE362-E8C2-489A-9AFE-CFDB7320A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8326" y="42398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59" name="TextBox 51">
            <a:extLst>
              <a:ext uri="{FF2B5EF4-FFF2-40B4-BE49-F238E27FC236}">
                <a16:creationId xmlns:a16="http://schemas.microsoft.com/office/drawing/2014/main" id="{D8C3C05B-1EE1-4B06-AB92-3DA9F8AE5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1201" y="534793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20</a:t>
            </a:r>
          </a:p>
        </p:txBody>
      </p:sp>
      <p:sp>
        <p:nvSpPr>
          <p:cNvPr id="60" name="TextBox 52">
            <a:extLst>
              <a:ext uri="{FF2B5EF4-FFF2-40B4-BE49-F238E27FC236}">
                <a16:creationId xmlns:a16="http://schemas.microsoft.com/office/drawing/2014/main" id="{E6B544B3-9B7C-4D16-AF14-ECA42A4CFF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44714" y="43922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60</a:t>
            </a:r>
          </a:p>
        </p:txBody>
      </p:sp>
      <p:sp>
        <p:nvSpPr>
          <p:cNvPr id="62" name="TextBox 53">
            <a:extLst>
              <a:ext uri="{FF2B5EF4-FFF2-40B4-BE49-F238E27FC236}">
                <a16:creationId xmlns:a16="http://schemas.microsoft.com/office/drawing/2014/main" id="{5C25ADCB-11DF-4129-902B-AB98719C5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70491" y="3378832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30</a:t>
            </a:r>
          </a:p>
        </p:txBody>
      </p:sp>
      <p:sp>
        <p:nvSpPr>
          <p:cNvPr id="63" name="TextBox 54">
            <a:extLst>
              <a:ext uri="{FF2B5EF4-FFF2-40B4-BE49-F238E27FC236}">
                <a16:creationId xmlns:a16="http://schemas.microsoft.com/office/drawing/2014/main" id="{EB43AF54-4571-4100-89C9-4EB77C067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54164" y="2665064"/>
            <a:ext cx="5212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100</a:t>
            </a:r>
          </a:p>
        </p:txBody>
      </p:sp>
      <p:sp>
        <p:nvSpPr>
          <p:cNvPr id="64" name="TextBox 58">
            <a:extLst>
              <a:ext uri="{FF2B5EF4-FFF2-40B4-BE49-F238E27FC236}">
                <a16:creationId xmlns:a16="http://schemas.microsoft.com/office/drawing/2014/main" id="{D49D0526-72A9-4FA6-B333-F501F4C83A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3794" y="1845854"/>
            <a:ext cx="325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S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CB6130E-F0B7-49E5-B38A-C31DF490672B}"/>
              </a:ext>
            </a:extLst>
          </p:cNvPr>
          <p:cNvCxnSpPr>
            <a:stCxn id="48" idx="1"/>
          </p:cNvCxnSpPr>
          <p:nvPr/>
        </p:nvCxnSpPr>
        <p:spPr>
          <a:xfrm flipH="1" flipV="1">
            <a:off x="8519015" y="3438177"/>
            <a:ext cx="1952904" cy="1748117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49">
            <a:extLst>
              <a:ext uri="{FF2B5EF4-FFF2-40B4-BE49-F238E27FC236}">
                <a16:creationId xmlns:a16="http://schemas.microsoft.com/office/drawing/2014/main" id="{A3DBF0EA-090F-4C52-B94A-6A650B7F97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9101" y="362092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7B2C47A-5038-451C-BFC0-35A1B6FDE52F}"/>
              </a:ext>
            </a:extLst>
          </p:cNvPr>
          <p:cNvCxnSpPr>
            <a:stCxn id="45" idx="5"/>
            <a:endCxn id="48" idx="2"/>
          </p:cNvCxnSpPr>
          <p:nvPr/>
        </p:nvCxnSpPr>
        <p:spPr>
          <a:xfrm>
            <a:off x="8452059" y="3599821"/>
            <a:ext cx="1952905" cy="174811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50">
            <a:extLst>
              <a:ext uri="{FF2B5EF4-FFF2-40B4-BE49-F238E27FC236}">
                <a16:creationId xmlns:a16="http://schemas.microsoft.com/office/drawing/2014/main" id="{005EEA25-2EAB-4B68-B0A6-086DA6695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7749" y="405450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0B76B-C2FC-425F-9D23-88AEF2FF5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19</a:t>
            </a:fld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EAB9700-9535-4B50-99BD-F9D7C6E13273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D2AC9B9F-1C8D-47FA-AE9B-82D4341D22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32" descr="Logo COP3530">
              <a:extLst>
                <a:ext uri="{FF2B5EF4-FFF2-40B4-BE49-F238E27FC236}">
                  <a16:creationId xmlns:a16="http://schemas.microsoft.com/office/drawing/2014/main" id="{73983906-B896-4D5B-9A2A-342B17565D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08828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29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Categories of Data Structures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1175426" y="3221815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6" name="Rectangle 3" descr="Linear Ordered&#10;">
            <a:extLst>
              <a:ext uri="{FF2B5EF4-FFF2-40B4-BE49-F238E27FC236}">
                <a16:creationId xmlns:a16="http://schemas.microsoft.com/office/drawing/2014/main" id="{DE85FF53-6E49-47B6-8225-7E1DAC29F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223" y="1869648"/>
            <a:ext cx="2286000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Linear Ordered</a:t>
            </a:r>
          </a:p>
        </p:txBody>
      </p:sp>
      <p:sp>
        <p:nvSpPr>
          <p:cNvPr id="7" name="Rectangle 4" descr="Non-linear Ordered&#10;">
            <a:extLst>
              <a:ext uri="{FF2B5EF4-FFF2-40B4-BE49-F238E27FC236}">
                <a16:creationId xmlns:a16="http://schemas.microsoft.com/office/drawing/2014/main" id="{730497DA-87E3-4A4E-9552-C89037D50A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3120" y="1869648"/>
            <a:ext cx="2286000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Gotham Bold" pitchFamily="50" charset="0"/>
              </a:rPr>
              <a:t>Non-linear Ordered</a:t>
            </a:r>
          </a:p>
        </p:txBody>
      </p:sp>
      <p:sp>
        <p:nvSpPr>
          <p:cNvPr id="8" name="Rectangle 12" descr="Not Ordered&#10;">
            <a:extLst>
              <a:ext uri="{FF2B5EF4-FFF2-40B4-BE49-F238E27FC236}">
                <a16:creationId xmlns:a16="http://schemas.microsoft.com/office/drawing/2014/main" id="{D25B0EDD-7867-4D65-BDBC-5EDF27FB2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7017" y="1869648"/>
            <a:ext cx="2286000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Not Ordered</a:t>
            </a:r>
          </a:p>
        </p:txBody>
      </p:sp>
      <p:sp>
        <p:nvSpPr>
          <p:cNvPr id="11" name="Rectangle 5" descr="lists">
            <a:extLst>
              <a:ext uri="{FF2B5EF4-FFF2-40B4-BE49-F238E27FC236}">
                <a16:creationId xmlns:a16="http://schemas.microsoft.com/office/drawing/2014/main" id="{BBD6B998-2174-4960-9806-558F886FCB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223" y="2588102"/>
            <a:ext cx="2286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Lists</a:t>
            </a:r>
          </a:p>
        </p:txBody>
      </p:sp>
      <p:sp>
        <p:nvSpPr>
          <p:cNvPr id="13" name="Rectangle 6" descr="stacks">
            <a:extLst>
              <a:ext uri="{FF2B5EF4-FFF2-40B4-BE49-F238E27FC236}">
                <a16:creationId xmlns:a16="http://schemas.microsoft.com/office/drawing/2014/main" id="{93E8E40F-D540-4C4F-975D-8707208E0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223" y="3301425"/>
            <a:ext cx="2286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Stacks</a:t>
            </a:r>
          </a:p>
        </p:txBody>
      </p:sp>
      <p:sp>
        <p:nvSpPr>
          <p:cNvPr id="14" name="Rectangle 7" descr="queues">
            <a:extLst>
              <a:ext uri="{FF2B5EF4-FFF2-40B4-BE49-F238E27FC236}">
                <a16:creationId xmlns:a16="http://schemas.microsoft.com/office/drawing/2014/main" id="{DBB16A03-0ADE-4DE8-A76F-D33130AF0B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223" y="4014748"/>
            <a:ext cx="2286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Queues</a:t>
            </a:r>
          </a:p>
        </p:txBody>
      </p:sp>
      <p:sp>
        <p:nvSpPr>
          <p:cNvPr id="15" name="Rectangle 8" descr="trees">
            <a:extLst>
              <a:ext uri="{FF2B5EF4-FFF2-40B4-BE49-F238E27FC236}">
                <a16:creationId xmlns:a16="http://schemas.microsoft.com/office/drawing/2014/main" id="{CA97C4B6-41C6-4BDA-B757-AFF8296F1F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3120" y="2599434"/>
            <a:ext cx="2286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1600">
                <a:solidFill>
                  <a:srgbClr val="000000"/>
                </a:solidFill>
                <a:latin typeface="Gotham Bold" pitchFamily="50" charset="0"/>
              </a:rPr>
              <a:t>Trees</a:t>
            </a:r>
          </a:p>
        </p:txBody>
      </p:sp>
      <p:sp>
        <p:nvSpPr>
          <p:cNvPr id="16" name="Rectangle 9" descr="graphs">
            <a:extLst>
              <a:ext uri="{FF2B5EF4-FFF2-40B4-BE49-F238E27FC236}">
                <a16:creationId xmlns:a16="http://schemas.microsoft.com/office/drawing/2014/main" id="{5A639A53-6E3A-46B8-96B3-AE35D359F2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0154" y="3301425"/>
            <a:ext cx="2286000" cy="457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Graphs</a:t>
            </a:r>
          </a:p>
        </p:txBody>
      </p:sp>
      <p:sp>
        <p:nvSpPr>
          <p:cNvPr id="17" name="Rectangle 10" descr="sets">
            <a:extLst>
              <a:ext uri="{FF2B5EF4-FFF2-40B4-BE49-F238E27FC236}">
                <a16:creationId xmlns:a16="http://schemas.microsoft.com/office/drawing/2014/main" id="{427D114F-9822-4AEC-85B6-AB7AA86FC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7017" y="2584634"/>
            <a:ext cx="2286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Sets</a:t>
            </a:r>
          </a:p>
        </p:txBody>
      </p:sp>
      <p:sp>
        <p:nvSpPr>
          <p:cNvPr id="18" name="Rectangle 11" descr="tables/maps">
            <a:extLst>
              <a:ext uri="{FF2B5EF4-FFF2-40B4-BE49-F238E27FC236}">
                <a16:creationId xmlns:a16="http://schemas.microsoft.com/office/drawing/2014/main" id="{91B71668-7876-4A5F-BBA8-A87FE41059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7017" y="3301425"/>
            <a:ext cx="2286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Tables/Maps</a:t>
            </a:r>
          </a:p>
        </p:txBody>
      </p:sp>
      <p:grpSp>
        <p:nvGrpSpPr>
          <p:cNvPr id="19" name="Group 18" descr="Unordered Data Structures">
            <a:extLst>
              <a:ext uri="{FF2B5EF4-FFF2-40B4-BE49-F238E27FC236}">
                <a16:creationId xmlns:a16="http://schemas.microsoft.com/office/drawing/2014/main" id="{9DB3FDB7-0936-41DB-AB4E-89612624879A}"/>
              </a:ext>
            </a:extLst>
          </p:cNvPr>
          <p:cNvGrpSpPr/>
          <p:nvPr/>
        </p:nvGrpSpPr>
        <p:grpSpPr>
          <a:xfrm>
            <a:off x="7735077" y="4418737"/>
            <a:ext cx="1752600" cy="1447800"/>
            <a:chOff x="6664452" y="3364300"/>
            <a:chExt cx="1752600" cy="1447800"/>
          </a:xfrm>
        </p:grpSpPr>
        <p:sp>
          <p:nvSpPr>
            <p:cNvPr id="20" name="Oval 34">
              <a:extLst>
                <a:ext uri="{FF2B5EF4-FFF2-40B4-BE49-F238E27FC236}">
                  <a16:creationId xmlns:a16="http://schemas.microsoft.com/office/drawing/2014/main" id="{4DA0BD3C-FE2F-43DD-82C7-53C99E3536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5091" y="3583885"/>
              <a:ext cx="301752" cy="301752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Oval 35">
              <a:extLst>
                <a:ext uri="{FF2B5EF4-FFF2-40B4-BE49-F238E27FC236}">
                  <a16:creationId xmlns:a16="http://schemas.microsoft.com/office/drawing/2014/main" id="{6F36547F-F6D3-4F93-A534-9BE6FD9677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4691" y="3812485"/>
              <a:ext cx="301752" cy="301752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Oval 36">
              <a:extLst>
                <a:ext uri="{FF2B5EF4-FFF2-40B4-BE49-F238E27FC236}">
                  <a16:creationId xmlns:a16="http://schemas.microsoft.com/office/drawing/2014/main" id="{7ED1D9A0-9254-4941-8BA5-7F80FC0B6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6491" y="4193485"/>
              <a:ext cx="301752" cy="301752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val 37">
              <a:extLst>
                <a:ext uri="{FF2B5EF4-FFF2-40B4-BE49-F238E27FC236}">
                  <a16:creationId xmlns:a16="http://schemas.microsoft.com/office/drawing/2014/main" id="{7EAC7BCB-669A-4D38-907E-A5D53411E6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63420" y="4191292"/>
              <a:ext cx="301752" cy="301752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Oval 33">
              <a:extLst>
                <a:ext uri="{FF2B5EF4-FFF2-40B4-BE49-F238E27FC236}">
                  <a16:creationId xmlns:a16="http://schemas.microsoft.com/office/drawing/2014/main" id="{34594F30-7AE2-4A79-A664-861715F4D7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64452" y="3364300"/>
              <a:ext cx="1752600" cy="1447800"/>
            </a:xfrm>
            <a:prstGeom prst="ellipse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5" name="Group 24" descr="Linear Data Structures">
            <a:extLst>
              <a:ext uri="{FF2B5EF4-FFF2-40B4-BE49-F238E27FC236}">
                <a16:creationId xmlns:a16="http://schemas.microsoft.com/office/drawing/2014/main" id="{C4FE9C71-86DE-4070-982E-BADCC35B4E91}"/>
              </a:ext>
            </a:extLst>
          </p:cNvPr>
          <p:cNvGrpSpPr/>
          <p:nvPr/>
        </p:nvGrpSpPr>
        <p:grpSpPr>
          <a:xfrm>
            <a:off x="1831868" y="4993848"/>
            <a:ext cx="1456888" cy="304800"/>
            <a:chOff x="877748" y="4343400"/>
            <a:chExt cx="1456888" cy="304800"/>
          </a:xfrm>
          <a:solidFill>
            <a:schemeClr val="accent6">
              <a:lumMod val="75000"/>
            </a:schemeClr>
          </a:solidFill>
        </p:grpSpPr>
        <p:sp>
          <p:nvSpPr>
            <p:cNvPr id="26" name="Oval 13">
              <a:extLst>
                <a:ext uri="{FF2B5EF4-FFF2-40B4-BE49-F238E27FC236}">
                  <a16:creationId xmlns:a16="http://schemas.microsoft.com/office/drawing/2014/main" id="{1FDDD2FA-8EB8-4969-BDE9-BBEFF8E17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7748" y="4343400"/>
              <a:ext cx="304800" cy="304800"/>
            </a:xfrm>
            <a:prstGeom prst="ellipse">
              <a:avLst/>
            </a:prstGeom>
            <a:grpFill/>
            <a:ln w="952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Oval 14">
              <a:extLst>
                <a:ext uri="{FF2B5EF4-FFF2-40B4-BE49-F238E27FC236}">
                  <a16:creationId xmlns:a16="http://schemas.microsoft.com/office/drawing/2014/main" id="{81226823-D927-4CFC-9D60-DFF0326588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3792" y="4343400"/>
              <a:ext cx="304800" cy="304800"/>
            </a:xfrm>
            <a:prstGeom prst="ellipse">
              <a:avLst/>
            </a:prstGeom>
            <a:grpFill/>
            <a:ln w="952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Oval 15">
              <a:extLst>
                <a:ext uri="{FF2B5EF4-FFF2-40B4-BE49-F238E27FC236}">
                  <a16:creationId xmlns:a16="http://schemas.microsoft.com/office/drawing/2014/main" id="{44CAFCF0-8DD4-458A-BF11-416332294B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9836" y="4343400"/>
              <a:ext cx="304800" cy="304800"/>
            </a:xfrm>
            <a:prstGeom prst="ellipse">
              <a:avLst/>
            </a:prstGeom>
            <a:grpFill/>
            <a:ln w="952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49FE957-18FD-4073-A520-F7172DE43CA8}"/>
                </a:ext>
              </a:extLst>
            </p:cNvPr>
            <p:cNvCxnSpPr>
              <a:cxnSpLocks noChangeShapeType="1"/>
              <a:stCxn id="26" idx="6"/>
              <a:endCxn id="27" idx="2"/>
            </p:cNvCxnSpPr>
            <p:nvPr/>
          </p:nvCxnSpPr>
          <p:spPr bwMode="auto">
            <a:xfrm>
              <a:off x="1182548" y="4495800"/>
              <a:ext cx="271244" cy="0"/>
            </a:xfrm>
            <a:prstGeom prst="line">
              <a:avLst/>
            </a:prstGeom>
            <a:grpFill/>
            <a:ln w="2540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B6D8996-2669-4634-9753-F687C728F27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750203" y="4495800"/>
              <a:ext cx="304800" cy="0"/>
            </a:xfrm>
            <a:prstGeom prst="line">
              <a:avLst/>
            </a:prstGeom>
            <a:grpFill/>
            <a:ln w="2540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31" name="Group 30" descr="Non-Linear Data Structures">
            <a:extLst>
              <a:ext uri="{FF2B5EF4-FFF2-40B4-BE49-F238E27FC236}">
                <a16:creationId xmlns:a16="http://schemas.microsoft.com/office/drawing/2014/main" id="{BBCA3FB5-E4E4-4A55-A2BA-67A34490B071}"/>
              </a:ext>
            </a:extLst>
          </p:cNvPr>
          <p:cNvGrpSpPr/>
          <p:nvPr/>
        </p:nvGrpSpPr>
        <p:grpSpPr>
          <a:xfrm>
            <a:off x="5225372" y="4686961"/>
            <a:ext cx="987552" cy="911352"/>
            <a:chOff x="4079846" y="3744286"/>
            <a:chExt cx="987552" cy="911352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D06E595-9B3B-4CCB-9BDB-BBDFCB0F34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9846" y="37442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247F677-4DCC-4D8C-A1AE-1F791E081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5646" y="38204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9D2F77B-58EA-434A-9B0C-23C2FAFE2A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2246" y="43538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3AE1F873-515C-4395-9A03-190B6BF121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9446" y="42776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6" name="Straight Connector 27">
              <a:extLst>
                <a:ext uri="{FF2B5EF4-FFF2-40B4-BE49-F238E27FC236}">
                  <a16:creationId xmlns:a16="http://schemas.microsoft.com/office/drawing/2014/main" id="{5A300474-4AF3-4B14-AC0F-944DB12EE000}"/>
                </a:ext>
              </a:extLst>
            </p:cNvPr>
            <p:cNvCxnSpPr>
              <a:cxnSpLocks noChangeShapeType="1"/>
              <a:stCxn id="32" idx="6"/>
              <a:endCxn id="33" idx="2"/>
            </p:cNvCxnSpPr>
            <p:nvPr/>
          </p:nvCxnSpPr>
          <p:spPr bwMode="auto">
            <a:xfrm>
              <a:off x="4381598" y="3895162"/>
              <a:ext cx="384048" cy="76200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7" name="Straight Connector 29">
              <a:extLst>
                <a:ext uri="{FF2B5EF4-FFF2-40B4-BE49-F238E27FC236}">
                  <a16:creationId xmlns:a16="http://schemas.microsoft.com/office/drawing/2014/main" id="{2B26994C-2449-49C4-959A-08A707E3B0EA}"/>
                </a:ext>
              </a:extLst>
            </p:cNvPr>
            <p:cNvCxnSpPr>
              <a:cxnSpLocks noChangeShapeType="1"/>
              <a:stCxn id="33" idx="4"/>
              <a:endCxn id="35" idx="0"/>
            </p:cNvCxnSpPr>
            <p:nvPr/>
          </p:nvCxnSpPr>
          <p:spPr bwMode="auto">
            <a:xfrm flipH="1">
              <a:off x="4840322" y="4122238"/>
              <a:ext cx="76200" cy="155448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8" name="Straight Connector 31">
              <a:extLst>
                <a:ext uri="{FF2B5EF4-FFF2-40B4-BE49-F238E27FC236}">
                  <a16:creationId xmlns:a16="http://schemas.microsoft.com/office/drawing/2014/main" id="{16A74199-DDE2-460E-8EF9-DC0C699CAD5D}"/>
                </a:ext>
              </a:extLst>
            </p:cNvPr>
            <p:cNvCxnSpPr>
              <a:cxnSpLocks noChangeShapeType="1"/>
              <a:stCxn id="32" idx="5"/>
              <a:endCxn id="35" idx="1"/>
            </p:cNvCxnSpPr>
            <p:nvPr/>
          </p:nvCxnSpPr>
          <p:spPr bwMode="auto">
            <a:xfrm>
              <a:off x="4337407" y="4001847"/>
              <a:ext cx="396230" cy="320030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9" name="Straight Connector 31">
              <a:extLst>
                <a:ext uri="{FF2B5EF4-FFF2-40B4-BE49-F238E27FC236}">
                  <a16:creationId xmlns:a16="http://schemas.microsoft.com/office/drawing/2014/main" id="{F8A83CAE-9C4A-4C60-8A1C-7F6AE7A2B7EC}"/>
                </a:ext>
              </a:extLst>
            </p:cNvPr>
            <p:cNvCxnSpPr>
              <a:cxnSpLocks noChangeShapeType="1"/>
              <a:stCxn id="32" idx="4"/>
            </p:cNvCxnSpPr>
            <p:nvPr/>
          </p:nvCxnSpPr>
          <p:spPr bwMode="auto">
            <a:xfrm>
              <a:off x="4230722" y="4046038"/>
              <a:ext cx="169093" cy="363987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7232F06-CF28-4C33-98A8-B08C35EED427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ACCC71D6-4469-4952-B998-5225FBFB85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41" descr="Logo COP3530">
              <a:extLst>
                <a:ext uri="{FF2B5EF4-FFF2-40B4-BE49-F238E27FC236}">
                  <a16:creationId xmlns:a16="http://schemas.microsoft.com/office/drawing/2014/main" id="{B7B0398C-B357-4783-BE9B-DBAD884E2B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15B787-CD7A-4A58-B833-7C1170ABC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8402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Dijkstra’s Shortest Path Algorithm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16539" y="1550011"/>
            <a:ext cx="6070183" cy="1561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Start with vertex that has minimum distance in d[v], i.e. 0 and add to Computed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AAF3C4-F96B-4C8C-848F-ADB41DCFB8CA}"/>
              </a:ext>
            </a:extLst>
          </p:cNvPr>
          <p:cNvSpPr txBox="1"/>
          <p:nvPr/>
        </p:nvSpPr>
        <p:spPr>
          <a:xfrm>
            <a:off x="1497204" y="2394418"/>
            <a:ext cx="4598796" cy="1157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Computed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S = {0}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Needs processing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V-S = {1, 2, 3, 4}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7C02C69-C53A-412E-85F5-0127819E7BD8}"/>
              </a:ext>
            </a:extLst>
          </p:cNvPr>
          <p:cNvGraphicFramePr>
            <a:graphicFrameLocks noGrp="1"/>
          </p:cNvGraphicFramePr>
          <p:nvPr/>
        </p:nvGraphicFramePr>
        <p:xfrm>
          <a:off x="1768056" y="3666776"/>
          <a:ext cx="3439935" cy="22250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46645">
                  <a:extLst>
                    <a:ext uri="{9D8B030D-6E8A-4147-A177-3AD203B41FA5}">
                      <a16:colId xmlns:a16="http://schemas.microsoft.com/office/drawing/2014/main" val="3226907316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3249487910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14086416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d[v]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p[v]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9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3178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</a:t>
                      </a:r>
                      <a:endParaRPr lang="en-US" sz="16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090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2795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7406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277136"/>
                  </a:ext>
                </a:extLst>
              </a:tr>
            </a:tbl>
          </a:graphicData>
        </a:graphic>
      </p:graphicFrame>
      <p:sp>
        <p:nvSpPr>
          <p:cNvPr id="44" name="Oval 43">
            <a:extLst>
              <a:ext uri="{FF2B5EF4-FFF2-40B4-BE49-F238E27FC236}">
                <a16:creationId xmlns:a16="http://schemas.microsoft.com/office/drawing/2014/main" id="{42E063EC-EABD-4C32-8516-0E179D1AA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5326" y="2279301"/>
            <a:ext cx="457200" cy="457200"/>
          </a:xfrm>
          <a:prstGeom prst="ellipse">
            <a:avLst/>
          </a:prstGeom>
          <a:noFill/>
          <a:ln w="28575">
            <a:solidFill>
              <a:srgbClr val="F7FA8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0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747B282-E45E-4244-9146-6C2169380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1814" y="3209576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1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B5F37ED-98E0-48AE-8994-3C486B8AE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68514" y="3209576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4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B31B495-867D-4669-94FB-5FECF9895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3139" y="5119339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2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6B1AF94-0415-4E35-8236-FB29B79F8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4964" y="5119339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3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1674044-F82F-4B36-A6D5-093B2A49D7DB}"/>
              </a:ext>
            </a:extLst>
          </p:cNvPr>
          <p:cNvCxnSpPr>
            <a:stCxn id="44" idx="3"/>
            <a:endCxn id="45" idx="7"/>
          </p:cNvCxnSpPr>
          <p:nvPr/>
        </p:nvCxnSpPr>
        <p:spPr>
          <a:xfrm flipH="1">
            <a:off x="8452339" y="2669826"/>
            <a:ext cx="1111250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82086CB-C62B-4A41-939E-6141D74CE8BC}"/>
              </a:ext>
            </a:extLst>
          </p:cNvPr>
          <p:cNvCxnSpPr>
            <a:stCxn id="45" idx="4"/>
            <a:endCxn id="47" idx="0"/>
          </p:cNvCxnSpPr>
          <p:nvPr/>
        </p:nvCxnSpPr>
        <p:spPr>
          <a:xfrm>
            <a:off x="8290414" y="3666776"/>
            <a:ext cx="441325" cy="145256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F9D6CFD-E057-46AC-8D13-F5A542EB7D87}"/>
              </a:ext>
            </a:extLst>
          </p:cNvPr>
          <p:cNvCxnSpPr>
            <a:stCxn id="47" idx="7"/>
            <a:endCxn id="46" idx="3"/>
          </p:cNvCxnSpPr>
          <p:nvPr/>
        </p:nvCxnSpPr>
        <p:spPr>
          <a:xfrm flipV="1">
            <a:off x="8892076" y="3600101"/>
            <a:ext cx="2043113" cy="158591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7E3955F-CED7-49EF-AB52-1D9C44F87002}"/>
              </a:ext>
            </a:extLst>
          </p:cNvPr>
          <p:cNvCxnSpPr>
            <a:cxnSpLocks/>
            <a:stCxn id="44" idx="4"/>
            <a:endCxn id="48" idx="0"/>
          </p:cNvCxnSpPr>
          <p:nvPr/>
        </p:nvCxnSpPr>
        <p:spPr>
          <a:xfrm>
            <a:off x="9723926" y="2736501"/>
            <a:ext cx="909638" cy="23828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913DAE1-4B4C-4E09-A5A4-C242206BC345}"/>
              </a:ext>
            </a:extLst>
          </p:cNvPr>
          <p:cNvCxnSpPr>
            <a:stCxn id="48" idx="2"/>
            <a:endCxn id="47" idx="6"/>
          </p:cNvCxnSpPr>
          <p:nvPr/>
        </p:nvCxnSpPr>
        <p:spPr>
          <a:xfrm flipH="1">
            <a:off x="8960339" y="5347939"/>
            <a:ext cx="1444625" cy="0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AFFF473-09B4-48E0-AB79-F06171D3193B}"/>
              </a:ext>
            </a:extLst>
          </p:cNvPr>
          <p:cNvCxnSpPr>
            <a:stCxn id="48" idx="7"/>
            <a:endCxn id="46" idx="4"/>
          </p:cNvCxnSpPr>
          <p:nvPr/>
        </p:nvCxnSpPr>
        <p:spPr>
          <a:xfrm flipV="1">
            <a:off x="10793901" y="3666776"/>
            <a:ext cx="303213" cy="15192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AD68667-4816-47D9-8749-22F6D3B5B623}"/>
              </a:ext>
            </a:extLst>
          </p:cNvPr>
          <p:cNvCxnSpPr>
            <a:stCxn id="44" idx="5"/>
            <a:endCxn id="46" idx="1"/>
          </p:cNvCxnSpPr>
          <p:nvPr/>
        </p:nvCxnSpPr>
        <p:spPr>
          <a:xfrm>
            <a:off x="9885851" y="2669826"/>
            <a:ext cx="1049338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48">
            <a:extLst>
              <a:ext uri="{FF2B5EF4-FFF2-40B4-BE49-F238E27FC236}">
                <a16:creationId xmlns:a16="http://schemas.microsoft.com/office/drawing/2014/main" id="{16B2FC7A-B520-491F-83DC-8F3612DB0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1251" y="2736501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57" name="TextBox 49">
            <a:extLst>
              <a:ext uri="{FF2B5EF4-FFF2-40B4-BE49-F238E27FC236}">
                <a16:creationId xmlns:a16="http://schemas.microsoft.com/office/drawing/2014/main" id="{E1913FFE-A2AC-4056-9AB3-E43D64858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82112" y="4322403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58" name="TextBox 50">
            <a:extLst>
              <a:ext uri="{FF2B5EF4-FFF2-40B4-BE49-F238E27FC236}">
                <a16:creationId xmlns:a16="http://schemas.microsoft.com/office/drawing/2014/main" id="{259FE362-E8C2-489A-9AFE-CFDB7320A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8326" y="42398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59" name="TextBox 51">
            <a:extLst>
              <a:ext uri="{FF2B5EF4-FFF2-40B4-BE49-F238E27FC236}">
                <a16:creationId xmlns:a16="http://schemas.microsoft.com/office/drawing/2014/main" id="{D8C3C05B-1EE1-4B06-AB92-3DA9F8AE5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1201" y="534793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20</a:t>
            </a:r>
          </a:p>
        </p:txBody>
      </p:sp>
      <p:sp>
        <p:nvSpPr>
          <p:cNvPr id="60" name="TextBox 52">
            <a:extLst>
              <a:ext uri="{FF2B5EF4-FFF2-40B4-BE49-F238E27FC236}">
                <a16:creationId xmlns:a16="http://schemas.microsoft.com/office/drawing/2014/main" id="{E6B544B3-9B7C-4D16-AF14-ECA42A4CFF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44714" y="43922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60</a:t>
            </a:r>
          </a:p>
        </p:txBody>
      </p:sp>
      <p:sp>
        <p:nvSpPr>
          <p:cNvPr id="62" name="TextBox 53">
            <a:extLst>
              <a:ext uri="{FF2B5EF4-FFF2-40B4-BE49-F238E27FC236}">
                <a16:creationId xmlns:a16="http://schemas.microsoft.com/office/drawing/2014/main" id="{5C25ADCB-11DF-4129-902B-AB98719C5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70491" y="3378832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30</a:t>
            </a:r>
          </a:p>
        </p:txBody>
      </p:sp>
      <p:sp>
        <p:nvSpPr>
          <p:cNvPr id="63" name="TextBox 54">
            <a:extLst>
              <a:ext uri="{FF2B5EF4-FFF2-40B4-BE49-F238E27FC236}">
                <a16:creationId xmlns:a16="http://schemas.microsoft.com/office/drawing/2014/main" id="{EB43AF54-4571-4100-89C9-4EB77C067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54164" y="2665064"/>
            <a:ext cx="5212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100</a:t>
            </a:r>
          </a:p>
        </p:txBody>
      </p:sp>
      <p:sp>
        <p:nvSpPr>
          <p:cNvPr id="64" name="TextBox 58">
            <a:extLst>
              <a:ext uri="{FF2B5EF4-FFF2-40B4-BE49-F238E27FC236}">
                <a16:creationId xmlns:a16="http://schemas.microsoft.com/office/drawing/2014/main" id="{D49D0526-72A9-4FA6-B333-F501F4C83A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3794" y="1845854"/>
            <a:ext cx="325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S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CB6130E-F0B7-49E5-B38A-C31DF490672B}"/>
              </a:ext>
            </a:extLst>
          </p:cNvPr>
          <p:cNvCxnSpPr>
            <a:stCxn id="48" idx="1"/>
          </p:cNvCxnSpPr>
          <p:nvPr/>
        </p:nvCxnSpPr>
        <p:spPr>
          <a:xfrm flipH="1" flipV="1">
            <a:off x="8519015" y="3438177"/>
            <a:ext cx="1952904" cy="1748117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49">
            <a:extLst>
              <a:ext uri="{FF2B5EF4-FFF2-40B4-BE49-F238E27FC236}">
                <a16:creationId xmlns:a16="http://schemas.microsoft.com/office/drawing/2014/main" id="{A3DBF0EA-090F-4C52-B94A-6A650B7F97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9101" y="362092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7B2C47A-5038-451C-BFC0-35A1B6FDE52F}"/>
              </a:ext>
            </a:extLst>
          </p:cNvPr>
          <p:cNvCxnSpPr>
            <a:stCxn id="45" idx="5"/>
            <a:endCxn id="48" idx="2"/>
          </p:cNvCxnSpPr>
          <p:nvPr/>
        </p:nvCxnSpPr>
        <p:spPr>
          <a:xfrm>
            <a:off x="8452059" y="3599821"/>
            <a:ext cx="1952905" cy="174811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50">
            <a:extLst>
              <a:ext uri="{FF2B5EF4-FFF2-40B4-BE49-F238E27FC236}">
                <a16:creationId xmlns:a16="http://schemas.microsoft.com/office/drawing/2014/main" id="{005EEA25-2EAB-4B68-B0A6-086DA6695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7749" y="405450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316269-5D4C-4E7C-A9E1-E4AB93C21BC9}"/>
              </a:ext>
            </a:extLst>
          </p:cNvPr>
          <p:cNvSpPr/>
          <p:nvPr/>
        </p:nvSpPr>
        <p:spPr>
          <a:xfrm>
            <a:off x="7585301" y="3234691"/>
            <a:ext cx="349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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91D24A4-6F79-40EA-9E5A-9B5CEAEF9E06}"/>
              </a:ext>
            </a:extLst>
          </p:cNvPr>
          <p:cNvSpPr/>
          <p:nvPr/>
        </p:nvSpPr>
        <p:spPr>
          <a:xfrm>
            <a:off x="8098902" y="5334130"/>
            <a:ext cx="349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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B38DA95-4521-4B14-9F8A-B47EDC84E629}"/>
              </a:ext>
            </a:extLst>
          </p:cNvPr>
          <p:cNvSpPr/>
          <p:nvPr/>
        </p:nvSpPr>
        <p:spPr>
          <a:xfrm>
            <a:off x="11415609" y="3234691"/>
            <a:ext cx="349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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615F7BA-B505-4BE7-86CC-1A65938B9CF8}"/>
              </a:ext>
            </a:extLst>
          </p:cNvPr>
          <p:cNvSpPr/>
          <p:nvPr/>
        </p:nvSpPr>
        <p:spPr>
          <a:xfrm>
            <a:off x="10955964" y="5245309"/>
            <a:ext cx="349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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458DC3D-BDFA-412C-B84B-728E6276278E}"/>
              </a:ext>
            </a:extLst>
          </p:cNvPr>
          <p:cNvSpPr/>
          <p:nvPr/>
        </p:nvSpPr>
        <p:spPr>
          <a:xfrm>
            <a:off x="9956014" y="2312246"/>
            <a:ext cx="2968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0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664EE9-8D39-427F-B219-9090A6F439B7}"/>
              </a:ext>
            </a:extLst>
          </p:cNvPr>
          <p:cNvSpPr txBox="1"/>
          <p:nvPr/>
        </p:nvSpPr>
        <p:spPr>
          <a:xfrm>
            <a:off x="7452324" y="5541421"/>
            <a:ext cx="891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d[v]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8181783-B7F4-4CF4-A504-C50DFD90485E}"/>
              </a:ext>
            </a:extLst>
          </p:cNvPr>
          <p:cNvCxnSpPr/>
          <p:nvPr/>
        </p:nvCxnSpPr>
        <p:spPr>
          <a:xfrm flipV="1">
            <a:off x="7935077" y="5517216"/>
            <a:ext cx="225947" cy="97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570BC23-C0A9-4851-A3AF-A7CE8D0D5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20</a:t>
            </a:fld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8C111F6-A6A5-461E-AC15-1B62942B0596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E50F0640-4EDE-42DA-B562-73E38B4B87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39" descr="Logo COP3530">
              <a:extLst>
                <a:ext uri="{FF2B5EF4-FFF2-40B4-BE49-F238E27FC236}">
                  <a16:creationId xmlns:a16="http://schemas.microsoft.com/office/drawing/2014/main" id="{2F852737-900D-446C-B5E4-935E6A693A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599361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Dijkstra’s Shortest Path Algorithm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16539" y="1550011"/>
            <a:ext cx="6070183" cy="1561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Process edges adjacent to the vertex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0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and update distances based on relaxation*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AAF3C4-F96B-4C8C-848F-ADB41DCFB8CA}"/>
              </a:ext>
            </a:extLst>
          </p:cNvPr>
          <p:cNvSpPr txBox="1"/>
          <p:nvPr/>
        </p:nvSpPr>
        <p:spPr>
          <a:xfrm>
            <a:off x="1497204" y="2394418"/>
            <a:ext cx="4598796" cy="1157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Computed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S = {0}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Needs processing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V-S = {1, 2, 3, 4}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7C02C69-C53A-412E-85F5-0127819E7BD8}"/>
              </a:ext>
            </a:extLst>
          </p:cNvPr>
          <p:cNvGraphicFramePr>
            <a:graphicFrameLocks noGrp="1"/>
          </p:cNvGraphicFramePr>
          <p:nvPr/>
        </p:nvGraphicFramePr>
        <p:xfrm>
          <a:off x="1768056" y="3666776"/>
          <a:ext cx="3439935" cy="22250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46645">
                  <a:extLst>
                    <a:ext uri="{9D8B030D-6E8A-4147-A177-3AD203B41FA5}">
                      <a16:colId xmlns:a16="http://schemas.microsoft.com/office/drawing/2014/main" val="3226907316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3249487910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14086416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d[v]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p[v]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9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3178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</a:t>
                      </a:r>
                      <a:endParaRPr lang="en-US" sz="16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090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2795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7406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277136"/>
                  </a:ext>
                </a:extLst>
              </a:tr>
            </a:tbl>
          </a:graphicData>
        </a:graphic>
      </p:graphicFrame>
      <p:sp>
        <p:nvSpPr>
          <p:cNvPr id="44" name="Oval 43">
            <a:extLst>
              <a:ext uri="{FF2B5EF4-FFF2-40B4-BE49-F238E27FC236}">
                <a16:creationId xmlns:a16="http://schemas.microsoft.com/office/drawing/2014/main" id="{42E063EC-EABD-4C32-8516-0E179D1AA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5326" y="2279301"/>
            <a:ext cx="457200" cy="457200"/>
          </a:xfrm>
          <a:prstGeom prst="ellipse">
            <a:avLst/>
          </a:prstGeom>
          <a:noFill/>
          <a:ln w="28575">
            <a:solidFill>
              <a:srgbClr val="F7FA8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0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747B282-E45E-4244-9146-6C2169380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1814" y="3209576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1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B5F37ED-98E0-48AE-8994-3C486B8AE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68514" y="3209576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4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B31B495-867D-4669-94FB-5FECF9895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3139" y="5119339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2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6B1AF94-0415-4E35-8236-FB29B79F8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4964" y="5119339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3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1674044-F82F-4B36-A6D5-093B2A49D7DB}"/>
              </a:ext>
            </a:extLst>
          </p:cNvPr>
          <p:cNvCxnSpPr>
            <a:stCxn id="44" idx="3"/>
            <a:endCxn id="45" idx="7"/>
          </p:cNvCxnSpPr>
          <p:nvPr/>
        </p:nvCxnSpPr>
        <p:spPr>
          <a:xfrm flipH="1">
            <a:off x="8452339" y="2669826"/>
            <a:ext cx="1111250" cy="606425"/>
          </a:xfrm>
          <a:prstGeom prst="straightConnector1">
            <a:avLst/>
          </a:prstGeom>
          <a:ln w="19050">
            <a:solidFill>
              <a:srgbClr val="F7FA8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82086CB-C62B-4A41-939E-6141D74CE8BC}"/>
              </a:ext>
            </a:extLst>
          </p:cNvPr>
          <p:cNvCxnSpPr>
            <a:stCxn id="45" idx="4"/>
            <a:endCxn id="47" idx="0"/>
          </p:cNvCxnSpPr>
          <p:nvPr/>
        </p:nvCxnSpPr>
        <p:spPr>
          <a:xfrm>
            <a:off x="8290414" y="3666776"/>
            <a:ext cx="441325" cy="145256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F9D6CFD-E057-46AC-8D13-F5A542EB7D87}"/>
              </a:ext>
            </a:extLst>
          </p:cNvPr>
          <p:cNvCxnSpPr>
            <a:stCxn id="47" idx="7"/>
            <a:endCxn id="46" idx="3"/>
          </p:cNvCxnSpPr>
          <p:nvPr/>
        </p:nvCxnSpPr>
        <p:spPr>
          <a:xfrm flipV="1">
            <a:off x="8892076" y="3600101"/>
            <a:ext cx="2043113" cy="158591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7E3955F-CED7-49EF-AB52-1D9C44F87002}"/>
              </a:ext>
            </a:extLst>
          </p:cNvPr>
          <p:cNvCxnSpPr>
            <a:cxnSpLocks/>
            <a:stCxn id="44" idx="4"/>
            <a:endCxn id="48" idx="0"/>
          </p:cNvCxnSpPr>
          <p:nvPr/>
        </p:nvCxnSpPr>
        <p:spPr>
          <a:xfrm>
            <a:off x="9723926" y="2736501"/>
            <a:ext cx="909638" cy="2382838"/>
          </a:xfrm>
          <a:prstGeom prst="straightConnector1">
            <a:avLst/>
          </a:prstGeom>
          <a:ln w="19050">
            <a:solidFill>
              <a:srgbClr val="F7FA8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913DAE1-4B4C-4E09-A5A4-C242206BC345}"/>
              </a:ext>
            </a:extLst>
          </p:cNvPr>
          <p:cNvCxnSpPr>
            <a:stCxn id="48" idx="2"/>
            <a:endCxn id="47" idx="6"/>
          </p:cNvCxnSpPr>
          <p:nvPr/>
        </p:nvCxnSpPr>
        <p:spPr>
          <a:xfrm flipH="1">
            <a:off x="8960339" y="5347939"/>
            <a:ext cx="1444625" cy="0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AFFF473-09B4-48E0-AB79-F06171D3193B}"/>
              </a:ext>
            </a:extLst>
          </p:cNvPr>
          <p:cNvCxnSpPr>
            <a:stCxn id="48" idx="7"/>
            <a:endCxn id="46" idx="4"/>
          </p:cNvCxnSpPr>
          <p:nvPr/>
        </p:nvCxnSpPr>
        <p:spPr>
          <a:xfrm flipV="1">
            <a:off x="10793901" y="3666776"/>
            <a:ext cx="303213" cy="15192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AD68667-4816-47D9-8749-22F6D3B5B623}"/>
              </a:ext>
            </a:extLst>
          </p:cNvPr>
          <p:cNvCxnSpPr>
            <a:stCxn id="44" idx="5"/>
            <a:endCxn id="46" idx="1"/>
          </p:cNvCxnSpPr>
          <p:nvPr/>
        </p:nvCxnSpPr>
        <p:spPr>
          <a:xfrm>
            <a:off x="9885851" y="2669826"/>
            <a:ext cx="1049338" cy="606425"/>
          </a:xfrm>
          <a:prstGeom prst="straightConnector1">
            <a:avLst/>
          </a:prstGeom>
          <a:ln w="19050">
            <a:solidFill>
              <a:srgbClr val="F7FA8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48">
            <a:extLst>
              <a:ext uri="{FF2B5EF4-FFF2-40B4-BE49-F238E27FC236}">
                <a16:creationId xmlns:a16="http://schemas.microsoft.com/office/drawing/2014/main" id="{16B2FC7A-B520-491F-83DC-8F3612DB0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1251" y="2736501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57" name="TextBox 49">
            <a:extLst>
              <a:ext uri="{FF2B5EF4-FFF2-40B4-BE49-F238E27FC236}">
                <a16:creationId xmlns:a16="http://schemas.microsoft.com/office/drawing/2014/main" id="{E1913FFE-A2AC-4056-9AB3-E43D64858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82112" y="4322403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58" name="TextBox 50">
            <a:extLst>
              <a:ext uri="{FF2B5EF4-FFF2-40B4-BE49-F238E27FC236}">
                <a16:creationId xmlns:a16="http://schemas.microsoft.com/office/drawing/2014/main" id="{259FE362-E8C2-489A-9AFE-CFDB7320A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8326" y="42398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59" name="TextBox 51">
            <a:extLst>
              <a:ext uri="{FF2B5EF4-FFF2-40B4-BE49-F238E27FC236}">
                <a16:creationId xmlns:a16="http://schemas.microsoft.com/office/drawing/2014/main" id="{D8C3C05B-1EE1-4B06-AB92-3DA9F8AE5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1201" y="534793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20</a:t>
            </a:r>
          </a:p>
        </p:txBody>
      </p:sp>
      <p:sp>
        <p:nvSpPr>
          <p:cNvPr id="60" name="TextBox 52">
            <a:extLst>
              <a:ext uri="{FF2B5EF4-FFF2-40B4-BE49-F238E27FC236}">
                <a16:creationId xmlns:a16="http://schemas.microsoft.com/office/drawing/2014/main" id="{E6B544B3-9B7C-4D16-AF14-ECA42A4CFF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44714" y="43922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60</a:t>
            </a:r>
          </a:p>
        </p:txBody>
      </p:sp>
      <p:sp>
        <p:nvSpPr>
          <p:cNvPr id="62" name="TextBox 53">
            <a:extLst>
              <a:ext uri="{FF2B5EF4-FFF2-40B4-BE49-F238E27FC236}">
                <a16:creationId xmlns:a16="http://schemas.microsoft.com/office/drawing/2014/main" id="{5C25ADCB-11DF-4129-902B-AB98719C5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70491" y="3378832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30</a:t>
            </a:r>
          </a:p>
        </p:txBody>
      </p:sp>
      <p:sp>
        <p:nvSpPr>
          <p:cNvPr id="63" name="TextBox 54">
            <a:extLst>
              <a:ext uri="{FF2B5EF4-FFF2-40B4-BE49-F238E27FC236}">
                <a16:creationId xmlns:a16="http://schemas.microsoft.com/office/drawing/2014/main" id="{EB43AF54-4571-4100-89C9-4EB77C067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54164" y="2665064"/>
            <a:ext cx="5212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100</a:t>
            </a:r>
          </a:p>
        </p:txBody>
      </p:sp>
      <p:sp>
        <p:nvSpPr>
          <p:cNvPr id="64" name="TextBox 58">
            <a:extLst>
              <a:ext uri="{FF2B5EF4-FFF2-40B4-BE49-F238E27FC236}">
                <a16:creationId xmlns:a16="http://schemas.microsoft.com/office/drawing/2014/main" id="{D49D0526-72A9-4FA6-B333-F501F4C83A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3794" y="1845854"/>
            <a:ext cx="325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S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CB6130E-F0B7-49E5-B38A-C31DF490672B}"/>
              </a:ext>
            </a:extLst>
          </p:cNvPr>
          <p:cNvCxnSpPr>
            <a:stCxn id="48" idx="1"/>
          </p:cNvCxnSpPr>
          <p:nvPr/>
        </p:nvCxnSpPr>
        <p:spPr>
          <a:xfrm flipH="1" flipV="1">
            <a:off x="8519015" y="3438177"/>
            <a:ext cx="1952904" cy="1748117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49">
            <a:extLst>
              <a:ext uri="{FF2B5EF4-FFF2-40B4-BE49-F238E27FC236}">
                <a16:creationId xmlns:a16="http://schemas.microsoft.com/office/drawing/2014/main" id="{A3DBF0EA-090F-4C52-B94A-6A650B7F97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9101" y="362092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7B2C47A-5038-451C-BFC0-35A1B6FDE52F}"/>
              </a:ext>
            </a:extLst>
          </p:cNvPr>
          <p:cNvCxnSpPr>
            <a:stCxn id="45" idx="5"/>
            <a:endCxn id="48" idx="2"/>
          </p:cNvCxnSpPr>
          <p:nvPr/>
        </p:nvCxnSpPr>
        <p:spPr>
          <a:xfrm>
            <a:off x="8452059" y="3599821"/>
            <a:ext cx="1952905" cy="174811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50">
            <a:extLst>
              <a:ext uri="{FF2B5EF4-FFF2-40B4-BE49-F238E27FC236}">
                <a16:creationId xmlns:a16="http://schemas.microsoft.com/office/drawing/2014/main" id="{005EEA25-2EAB-4B68-B0A6-086DA6695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7749" y="405450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91D24A4-6F79-40EA-9E5A-9B5CEAEF9E06}"/>
              </a:ext>
            </a:extLst>
          </p:cNvPr>
          <p:cNvSpPr/>
          <p:nvPr/>
        </p:nvSpPr>
        <p:spPr>
          <a:xfrm>
            <a:off x="8098902" y="5334130"/>
            <a:ext cx="349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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458DC3D-BDFA-412C-B84B-728E6276278E}"/>
              </a:ext>
            </a:extLst>
          </p:cNvPr>
          <p:cNvSpPr/>
          <p:nvPr/>
        </p:nvSpPr>
        <p:spPr>
          <a:xfrm>
            <a:off x="9956014" y="2312246"/>
            <a:ext cx="2968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0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347E394-61C4-4431-BC8A-076FBA5DF87F}"/>
              </a:ext>
            </a:extLst>
          </p:cNvPr>
          <p:cNvSpPr/>
          <p:nvPr/>
        </p:nvSpPr>
        <p:spPr>
          <a:xfrm>
            <a:off x="5053257" y="6030981"/>
            <a:ext cx="6096000" cy="71673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* Relaxation</a:t>
            </a:r>
          </a:p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(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dist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[v] &gt;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dist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[u] + w)</a:t>
            </a:r>
          </a:p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dist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[v] =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dist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[u] + w;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372827F-729F-4E19-95AA-28E5B7E1C21D}"/>
              </a:ext>
            </a:extLst>
          </p:cNvPr>
          <p:cNvSpPr/>
          <p:nvPr/>
        </p:nvSpPr>
        <p:spPr>
          <a:xfrm>
            <a:off x="7585301" y="3234691"/>
            <a:ext cx="349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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B4365BD-0D55-410F-8F11-75171AD0756F}"/>
              </a:ext>
            </a:extLst>
          </p:cNvPr>
          <p:cNvSpPr/>
          <p:nvPr/>
        </p:nvSpPr>
        <p:spPr>
          <a:xfrm>
            <a:off x="11415609" y="3234691"/>
            <a:ext cx="349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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6459C77-883E-44AC-A9C8-B1C87EAA74F2}"/>
              </a:ext>
            </a:extLst>
          </p:cNvPr>
          <p:cNvSpPr/>
          <p:nvPr/>
        </p:nvSpPr>
        <p:spPr>
          <a:xfrm>
            <a:off x="10955964" y="5245309"/>
            <a:ext cx="349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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373D8-12A7-445C-B30A-E040486D9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21</a:t>
            </a:fld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426841D-C1A8-4822-8CB9-D6171C6D0393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D5B37708-4F30-4D38-9BAC-B59EFA4A9B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40" descr="Logo COP3530">
              <a:extLst>
                <a:ext uri="{FF2B5EF4-FFF2-40B4-BE49-F238E27FC236}">
                  <a16:creationId xmlns:a16="http://schemas.microsoft.com/office/drawing/2014/main" id="{559BEB0F-2922-4665-BA0B-B535B54FEF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404959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Dijkstra’s Shortest Path Algorithm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16539" y="1550011"/>
            <a:ext cx="6070183" cy="1561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Process edges adjacent to the vertex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0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and update distances based on relaxation*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AAF3C4-F96B-4C8C-848F-ADB41DCFB8CA}"/>
              </a:ext>
            </a:extLst>
          </p:cNvPr>
          <p:cNvSpPr txBox="1"/>
          <p:nvPr/>
        </p:nvSpPr>
        <p:spPr>
          <a:xfrm>
            <a:off x="1497204" y="2394418"/>
            <a:ext cx="4598796" cy="1157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Computed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S = {0}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Needs processing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V-S = {1, 2, 3, 4}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7C02C69-C53A-412E-85F5-0127819E7BD8}"/>
              </a:ext>
            </a:extLst>
          </p:cNvPr>
          <p:cNvGraphicFramePr>
            <a:graphicFrameLocks noGrp="1"/>
          </p:cNvGraphicFramePr>
          <p:nvPr/>
        </p:nvGraphicFramePr>
        <p:xfrm>
          <a:off x="1768056" y="3666776"/>
          <a:ext cx="3439935" cy="22250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46645">
                  <a:extLst>
                    <a:ext uri="{9D8B030D-6E8A-4147-A177-3AD203B41FA5}">
                      <a16:colId xmlns:a16="http://schemas.microsoft.com/office/drawing/2014/main" val="3226907316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3249487910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14086416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d[v]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p[v]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9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3178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10</a:t>
                      </a:r>
                      <a:endParaRPr lang="en-US" sz="1600" dirty="0">
                        <a:solidFill>
                          <a:srgbClr val="00DA63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090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2795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DA63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30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DA63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7406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DA63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100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DA63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277136"/>
                  </a:ext>
                </a:extLst>
              </a:tr>
            </a:tbl>
          </a:graphicData>
        </a:graphic>
      </p:graphicFrame>
      <p:sp>
        <p:nvSpPr>
          <p:cNvPr id="44" name="Oval 43">
            <a:extLst>
              <a:ext uri="{FF2B5EF4-FFF2-40B4-BE49-F238E27FC236}">
                <a16:creationId xmlns:a16="http://schemas.microsoft.com/office/drawing/2014/main" id="{42E063EC-EABD-4C32-8516-0E179D1AA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5326" y="2279301"/>
            <a:ext cx="457200" cy="457200"/>
          </a:xfrm>
          <a:prstGeom prst="ellipse">
            <a:avLst/>
          </a:prstGeom>
          <a:noFill/>
          <a:ln w="28575">
            <a:solidFill>
              <a:srgbClr val="F7FA8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0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747B282-E45E-4244-9146-6C2169380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1814" y="3209576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1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B5F37ED-98E0-48AE-8994-3C486B8AE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68514" y="3209576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4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B31B495-867D-4669-94FB-5FECF9895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3139" y="5119339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2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6B1AF94-0415-4E35-8236-FB29B79F8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4964" y="5119339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3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1674044-F82F-4B36-A6D5-093B2A49D7DB}"/>
              </a:ext>
            </a:extLst>
          </p:cNvPr>
          <p:cNvCxnSpPr>
            <a:stCxn id="44" idx="3"/>
            <a:endCxn id="45" idx="7"/>
          </p:cNvCxnSpPr>
          <p:nvPr/>
        </p:nvCxnSpPr>
        <p:spPr>
          <a:xfrm flipH="1">
            <a:off x="8452339" y="2669826"/>
            <a:ext cx="1111250" cy="606425"/>
          </a:xfrm>
          <a:prstGeom prst="straightConnector1">
            <a:avLst/>
          </a:prstGeom>
          <a:ln w="19050">
            <a:solidFill>
              <a:srgbClr val="F7FA8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82086CB-C62B-4A41-939E-6141D74CE8BC}"/>
              </a:ext>
            </a:extLst>
          </p:cNvPr>
          <p:cNvCxnSpPr>
            <a:stCxn id="45" idx="4"/>
            <a:endCxn id="47" idx="0"/>
          </p:cNvCxnSpPr>
          <p:nvPr/>
        </p:nvCxnSpPr>
        <p:spPr>
          <a:xfrm>
            <a:off x="8290414" y="3666776"/>
            <a:ext cx="441325" cy="145256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F9D6CFD-E057-46AC-8D13-F5A542EB7D87}"/>
              </a:ext>
            </a:extLst>
          </p:cNvPr>
          <p:cNvCxnSpPr>
            <a:stCxn id="47" idx="7"/>
            <a:endCxn id="46" idx="3"/>
          </p:cNvCxnSpPr>
          <p:nvPr/>
        </p:nvCxnSpPr>
        <p:spPr>
          <a:xfrm flipV="1">
            <a:off x="8892076" y="3600101"/>
            <a:ext cx="2043113" cy="158591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7E3955F-CED7-49EF-AB52-1D9C44F87002}"/>
              </a:ext>
            </a:extLst>
          </p:cNvPr>
          <p:cNvCxnSpPr>
            <a:cxnSpLocks/>
            <a:stCxn id="44" idx="4"/>
            <a:endCxn id="48" idx="0"/>
          </p:cNvCxnSpPr>
          <p:nvPr/>
        </p:nvCxnSpPr>
        <p:spPr>
          <a:xfrm>
            <a:off x="9723926" y="2736501"/>
            <a:ext cx="909638" cy="2382838"/>
          </a:xfrm>
          <a:prstGeom prst="straightConnector1">
            <a:avLst/>
          </a:prstGeom>
          <a:ln w="19050">
            <a:solidFill>
              <a:srgbClr val="F7FA8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913DAE1-4B4C-4E09-A5A4-C242206BC345}"/>
              </a:ext>
            </a:extLst>
          </p:cNvPr>
          <p:cNvCxnSpPr>
            <a:stCxn id="48" idx="2"/>
            <a:endCxn id="47" idx="6"/>
          </p:cNvCxnSpPr>
          <p:nvPr/>
        </p:nvCxnSpPr>
        <p:spPr>
          <a:xfrm flipH="1">
            <a:off x="8960339" y="5347939"/>
            <a:ext cx="1444625" cy="0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AFFF473-09B4-48E0-AB79-F06171D3193B}"/>
              </a:ext>
            </a:extLst>
          </p:cNvPr>
          <p:cNvCxnSpPr>
            <a:stCxn id="48" idx="7"/>
            <a:endCxn id="46" idx="4"/>
          </p:cNvCxnSpPr>
          <p:nvPr/>
        </p:nvCxnSpPr>
        <p:spPr>
          <a:xfrm flipV="1">
            <a:off x="10793901" y="3666776"/>
            <a:ext cx="303213" cy="15192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AD68667-4816-47D9-8749-22F6D3B5B623}"/>
              </a:ext>
            </a:extLst>
          </p:cNvPr>
          <p:cNvCxnSpPr>
            <a:stCxn id="44" idx="5"/>
            <a:endCxn id="46" idx="1"/>
          </p:cNvCxnSpPr>
          <p:nvPr/>
        </p:nvCxnSpPr>
        <p:spPr>
          <a:xfrm>
            <a:off x="9885851" y="2669826"/>
            <a:ext cx="1049338" cy="606425"/>
          </a:xfrm>
          <a:prstGeom prst="straightConnector1">
            <a:avLst/>
          </a:prstGeom>
          <a:ln w="19050">
            <a:solidFill>
              <a:srgbClr val="F7FA8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48">
            <a:extLst>
              <a:ext uri="{FF2B5EF4-FFF2-40B4-BE49-F238E27FC236}">
                <a16:creationId xmlns:a16="http://schemas.microsoft.com/office/drawing/2014/main" id="{16B2FC7A-B520-491F-83DC-8F3612DB0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1251" y="2736501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57" name="TextBox 49">
            <a:extLst>
              <a:ext uri="{FF2B5EF4-FFF2-40B4-BE49-F238E27FC236}">
                <a16:creationId xmlns:a16="http://schemas.microsoft.com/office/drawing/2014/main" id="{E1913FFE-A2AC-4056-9AB3-E43D64858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82112" y="4322403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58" name="TextBox 50">
            <a:extLst>
              <a:ext uri="{FF2B5EF4-FFF2-40B4-BE49-F238E27FC236}">
                <a16:creationId xmlns:a16="http://schemas.microsoft.com/office/drawing/2014/main" id="{259FE362-E8C2-489A-9AFE-CFDB7320A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8326" y="42398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59" name="TextBox 51">
            <a:extLst>
              <a:ext uri="{FF2B5EF4-FFF2-40B4-BE49-F238E27FC236}">
                <a16:creationId xmlns:a16="http://schemas.microsoft.com/office/drawing/2014/main" id="{D8C3C05B-1EE1-4B06-AB92-3DA9F8AE5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1201" y="534793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20</a:t>
            </a:r>
          </a:p>
        </p:txBody>
      </p:sp>
      <p:sp>
        <p:nvSpPr>
          <p:cNvPr id="60" name="TextBox 52">
            <a:extLst>
              <a:ext uri="{FF2B5EF4-FFF2-40B4-BE49-F238E27FC236}">
                <a16:creationId xmlns:a16="http://schemas.microsoft.com/office/drawing/2014/main" id="{E6B544B3-9B7C-4D16-AF14-ECA42A4CFF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44714" y="43922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60</a:t>
            </a:r>
          </a:p>
        </p:txBody>
      </p:sp>
      <p:sp>
        <p:nvSpPr>
          <p:cNvPr id="62" name="TextBox 53">
            <a:extLst>
              <a:ext uri="{FF2B5EF4-FFF2-40B4-BE49-F238E27FC236}">
                <a16:creationId xmlns:a16="http://schemas.microsoft.com/office/drawing/2014/main" id="{5C25ADCB-11DF-4129-902B-AB98719C5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70491" y="3378832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30</a:t>
            </a:r>
          </a:p>
        </p:txBody>
      </p:sp>
      <p:sp>
        <p:nvSpPr>
          <p:cNvPr id="63" name="TextBox 54">
            <a:extLst>
              <a:ext uri="{FF2B5EF4-FFF2-40B4-BE49-F238E27FC236}">
                <a16:creationId xmlns:a16="http://schemas.microsoft.com/office/drawing/2014/main" id="{EB43AF54-4571-4100-89C9-4EB77C067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54164" y="2665064"/>
            <a:ext cx="5212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100</a:t>
            </a:r>
          </a:p>
        </p:txBody>
      </p:sp>
      <p:sp>
        <p:nvSpPr>
          <p:cNvPr id="64" name="TextBox 58">
            <a:extLst>
              <a:ext uri="{FF2B5EF4-FFF2-40B4-BE49-F238E27FC236}">
                <a16:creationId xmlns:a16="http://schemas.microsoft.com/office/drawing/2014/main" id="{D49D0526-72A9-4FA6-B333-F501F4C83A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3794" y="1845854"/>
            <a:ext cx="325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S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CB6130E-F0B7-49E5-B38A-C31DF490672B}"/>
              </a:ext>
            </a:extLst>
          </p:cNvPr>
          <p:cNvCxnSpPr>
            <a:stCxn id="48" idx="1"/>
          </p:cNvCxnSpPr>
          <p:nvPr/>
        </p:nvCxnSpPr>
        <p:spPr>
          <a:xfrm flipH="1" flipV="1">
            <a:off x="8519015" y="3438177"/>
            <a:ext cx="1952904" cy="1748117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49">
            <a:extLst>
              <a:ext uri="{FF2B5EF4-FFF2-40B4-BE49-F238E27FC236}">
                <a16:creationId xmlns:a16="http://schemas.microsoft.com/office/drawing/2014/main" id="{A3DBF0EA-090F-4C52-B94A-6A650B7F97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9101" y="362092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7B2C47A-5038-451C-BFC0-35A1B6FDE52F}"/>
              </a:ext>
            </a:extLst>
          </p:cNvPr>
          <p:cNvCxnSpPr>
            <a:stCxn id="45" idx="5"/>
            <a:endCxn id="48" idx="2"/>
          </p:cNvCxnSpPr>
          <p:nvPr/>
        </p:nvCxnSpPr>
        <p:spPr>
          <a:xfrm>
            <a:off x="8452059" y="3599821"/>
            <a:ext cx="1952905" cy="174811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50">
            <a:extLst>
              <a:ext uri="{FF2B5EF4-FFF2-40B4-BE49-F238E27FC236}">
                <a16:creationId xmlns:a16="http://schemas.microsoft.com/office/drawing/2014/main" id="{005EEA25-2EAB-4B68-B0A6-086DA6695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7749" y="405450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316269-5D4C-4E7C-A9E1-E4AB93C21BC9}"/>
              </a:ext>
            </a:extLst>
          </p:cNvPr>
          <p:cNvSpPr/>
          <p:nvPr/>
        </p:nvSpPr>
        <p:spPr>
          <a:xfrm>
            <a:off x="7541218" y="3234691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10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91D24A4-6F79-40EA-9E5A-9B5CEAEF9E06}"/>
              </a:ext>
            </a:extLst>
          </p:cNvPr>
          <p:cNvSpPr/>
          <p:nvPr/>
        </p:nvSpPr>
        <p:spPr>
          <a:xfrm>
            <a:off x="8098902" y="5334130"/>
            <a:ext cx="349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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B38DA95-4521-4B14-9F8A-B47EDC84E629}"/>
              </a:ext>
            </a:extLst>
          </p:cNvPr>
          <p:cNvSpPr/>
          <p:nvPr/>
        </p:nvSpPr>
        <p:spPr>
          <a:xfrm>
            <a:off x="11308208" y="3234691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100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615F7BA-B505-4BE7-86CC-1A65938B9CF8}"/>
              </a:ext>
            </a:extLst>
          </p:cNvPr>
          <p:cNvSpPr/>
          <p:nvPr/>
        </p:nvSpPr>
        <p:spPr>
          <a:xfrm>
            <a:off x="10911881" y="5245309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30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458DC3D-BDFA-412C-B84B-728E6276278E}"/>
              </a:ext>
            </a:extLst>
          </p:cNvPr>
          <p:cNvSpPr/>
          <p:nvPr/>
        </p:nvSpPr>
        <p:spPr>
          <a:xfrm>
            <a:off x="9956014" y="2312246"/>
            <a:ext cx="2968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0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CD624F6-3406-4539-9B32-8B511DFBBDAE}"/>
              </a:ext>
            </a:extLst>
          </p:cNvPr>
          <p:cNvSpPr/>
          <p:nvPr/>
        </p:nvSpPr>
        <p:spPr>
          <a:xfrm>
            <a:off x="5053257" y="6030981"/>
            <a:ext cx="6096000" cy="71673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* Relaxation</a:t>
            </a:r>
          </a:p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(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dist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[v] &gt;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dist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[u] + w)</a:t>
            </a:r>
          </a:p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dist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[v] =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dist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[u] + w;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8EED5E-57D5-447D-91E8-34A72C0DE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22</a:t>
            </a:fld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A5F4D49-92EC-4C96-873D-19D0BDDB09E6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008108FF-3FF4-42E7-BB10-04C792BBB4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38" descr="Logo COP3530">
              <a:extLst>
                <a:ext uri="{FF2B5EF4-FFF2-40B4-BE49-F238E27FC236}">
                  <a16:creationId xmlns:a16="http://schemas.microsoft.com/office/drawing/2014/main" id="{4E4A208A-1018-40CC-A533-0CA4A86B8B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842361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Dijkstra’s Shortest Path Algorithm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16539" y="1550011"/>
            <a:ext cx="6829457" cy="1561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0 is now done. Next, repeat the process picking the minimum element in d[v] that has not been computed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AAF3C4-F96B-4C8C-848F-ADB41DCFB8CA}"/>
              </a:ext>
            </a:extLst>
          </p:cNvPr>
          <p:cNvSpPr txBox="1"/>
          <p:nvPr/>
        </p:nvSpPr>
        <p:spPr>
          <a:xfrm>
            <a:off x="1497204" y="2394418"/>
            <a:ext cx="4598796" cy="1157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Computed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S = {0}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Needs processing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V-S = {1, 2, 3, 4}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7C02C69-C53A-412E-85F5-0127819E7BD8}"/>
              </a:ext>
            </a:extLst>
          </p:cNvPr>
          <p:cNvGraphicFramePr>
            <a:graphicFrameLocks noGrp="1"/>
          </p:cNvGraphicFramePr>
          <p:nvPr/>
        </p:nvGraphicFramePr>
        <p:xfrm>
          <a:off x="1768056" y="3666776"/>
          <a:ext cx="3439935" cy="22250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46645">
                  <a:extLst>
                    <a:ext uri="{9D8B030D-6E8A-4147-A177-3AD203B41FA5}">
                      <a16:colId xmlns:a16="http://schemas.microsoft.com/office/drawing/2014/main" val="3226907316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3249487910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14086416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d[v]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p[v]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9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3178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10</a:t>
                      </a:r>
                      <a:endParaRPr lang="en-US" sz="16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090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2795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30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7406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100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277136"/>
                  </a:ext>
                </a:extLst>
              </a:tr>
            </a:tbl>
          </a:graphicData>
        </a:graphic>
      </p:graphicFrame>
      <p:sp>
        <p:nvSpPr>
          <p:cNvPr id="44" name="Oval 43">
            <a:extLst>
              <a:ext uri="{FF2B5EF4-FFF2-40B4-BE49-F238E27FC236}">
                <a16:creationId xmlns:a16="http://schemas.microsoft.com/office/drawing/2014/main" id="{42E063EC-EABD-4C32-8516-0E179D1AA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5326" y="2279301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0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747B282-E45E-4244-9146-6C2169380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1814" y="3209576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1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B5F37ED-98E0-48AE-8994-3C486B8AE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68514" y="3209576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4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B31B495-867D-4669-94FB-5FECF9895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3139" y="5119339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2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6B1AF94-0415-4E35-8236-FB29B79F8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4964" y="5119339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3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1674044-F82F-4B36-A6D5-093B2A49D7DB}"/>
              </a:ext>
            </a:extLst>
          </p:cNvPr>
          <p:cNvCxnSpPr>
            <a:stCxn id="44" idx="3"/>
            <a:endCxn id="45" idx="7"/>
          </p:cNvCxnSpPr>
          <p:nvPr/>
        </p:nvCxnSpPr>
        <p:spPr>
          <a:xfrm flipH="1">
            <a:off x="8452339" y="2669826"/>
            <a:ext cx="1111250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82086CB-C62B-4A41-939E-6141D74CE8BC}"/>
              </a:ext>
            </a:extLst>
          </p:cNvPr>
          <p:cNvCxnSpPr>
            <a:stCxn id="45" idx="4"/>
            <a:endCxn id="47" idx="0"/>
          </p:cNvCxnSpPr>
          <p:nvPr/>
        </p:nvCxnSpPr>
        <p:spPr>
          <a:xfrm>
            <a:off x="8290414" y="3666776"/>
            <a:ext cx="441325" cy="145256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F9D6CFD-E057-46AC-8D13-F5A542EB7D87}"/>
              </a:ext>
            </a:extLst>
          </p:cNvPr>
          <p:cNvCxnSpPr>
            <a:stCxn id="47" idx="7"/>
            <a:endCxn id="46" idx="3"/>
          </p:cNvCxnSpPr>
          <p:nvPr/>
        </p:nvCxnSpPr>
        <p:spPr>
          <a:xfrm flipV="1">
            <a:off x="8892076" y="3600101"/>
            <a:ext cx="2043113" cy="158591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7E3955F-CED7-49EF-AB52-1D9C44F87002}"/>
              </a:ext>
            </a:extLst>
          </p:cNvPr>
          <p:cNvCxnSpPr>
            <a:cxnSpLocks/>
            <a:stCxn id="44" idx="4"/>
            <a:endCxn id="48" idx="0"/>
          </p:cNvCxnSpPr>
          <p:nvPr/>
        </p:nvCxnSpPr>
        <p:spPr>
          <a:xfrm>
            <a:off x="9723926" y="2736501"/>
            <a:ext cx="909638" cy="23828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913DAE1-4B4C-4E09-A5A4-C242206BC345}"/>
              </a:ext>
            </a:extLst>
          </p:cNvPr>
          <p:cNvCxnSpPr>
            <a:stCxn id="48" idx="2"/>
            <a:endCxn id="47" idx="6"/>
          </p:cNvCxnSpPr>
          <p:nvPr/>
        </p:nvCxnSpPr>
        <p:spPr>
          <a:xfrm flipH="1">
            <a:off x="8960339" y="5347939"/>
            <a:ext cx="1444625" cy="0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AFFF473-09B4-48E0-AB79-F06171D3193B}"/>
              </a:ext>
            </a:extLst>
          </p:cNvPr>
          <p:cNvCxnSpPr>
            <a:stCxn id="48" idx="7"/>
            <a:endCxn id="46" idx="4"/>
          </p:cNvCxnSpPr>
          <p:nvPr/>
        </p:nvCxnSpPr>
        <p:spPr>
          <a:xfrm flipV="1">
            <a:off x="10793901" y="3666776"/>
            <a:ext cx="303213" cy="15192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AD68667-4816-47D9-8749-22F6D3B5B623}"/>
              </a:ext>
            </a:extLst>
          </p:cNvPr>
          <p:cNvCxnSpPr>
            <a:stCxn id="44" idx="5"/>
            <a:endCxn id="46" idx="1"/>
          </p:cNvCxnSpPr>
          <p:nvPr/>
        </p:nvCxnSpPr>
        <p:spPr>
          <a:xfrm>
            <a:off x="9885851" y="2669826"/>
            <a:ext cx="1049338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48">
            <a:extLst>
              <a:ext uri="{FF2B5EF4-FFF2-40B4-BE49-F238E27FC236}">
                <a16:creationId xmlns:a16="http://schemas.microsoft.com/office/drawing/2014/main" id="{16B2FC7A-B520-491F-83DC-8F3612DB0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1251" y="2736501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57" name="TextBox 49">
            <a:extLst>
              <a:ext uri="{FF2B5EF4-FFF2-40B4-BE49-F238E27FC236}">
                <a16:creationId xmlns:a16="http://schemas.microsoft.com/office/drawing/2014/main" id="{E1913FFE-A2AC-4056-9AB3-E43D64858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82112" y="4322403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58" name="TextBox 50">
            <a:extLst>
              <a:ext uri="{FF2B5EF4-FFF2-40B4-BE49-F238E27FC236}">
                <a16:creationId xmlns:a16="http://schemas.microsoft.com/office/drawing/2014/main" id="{259FE362-E8C2-489A-9AFE-CFDB7320A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8326" y="42398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59" name="TextBox 51">
            <a:extLst>
              <a:ext uri="{FF2B5EF4-FFF2-40B4-BE49-F238E27FC236}">
                <a16:creationId xmlns:a16="http://schemas.microsoft.com/office/drawing/2014/main" id="{D8C3C05B-1EE1-4B06-AB92-3DA9F8AE5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1201" y="534793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20</a:t>
            </a:r>
          </a:p>
        </p:txBody>
      </p:sp>
      <p:sp>
        <p:nvSpPr>
          <p:cNvPr id="60" name="TextBox 52">
            <a:extLst>
              <a:ext uri="{FF2B5EF4-FFF2-40B4-BE49-F238E27FC236}">
                <a16:creationId xmlns:a16="http://schemas.microsoft.com/office/drawing/2014/main" id="{E6B544B3-9B7C-4D16-AF14-ECA42A4CFF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44714" y="43922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60</a:t>
            </a:r>
          </a:p>
        </p:txBody>
      </p:sp>
      <p:sp>
        <p:nvSpPr>
          <p:cNvPr id="62" name="TextBox 53">
            <a:extLst>
              <a:ext uri="{FF2B5EF4-FFF2-40B4-BE49-F238E27FC236}">
                <a16:creationId xmlns:a16="http://schemas.microsoft.com/office/drawing/2014/main" id="{5C25ADCB-11DF-4129-902B-AB98719C5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70491" y="3378832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30</a:t>
            </a:r>
          </a:p>
        </p:txBody>
      </p:sp>
      <p:sp>
        <p:nvSpPr>
          <p:cNvPr id="63" name="TextBox 54">
            <a:extLst>
              <a:ext uri="{FF2B5EF4-FFF2-40B4-BE49-F238E27FC236}">
                <a16:creationId xmlns:a16="http://schemas.microsoft.com/office/drawing/2014/main" id="{EB43AF54-4571-4100-89C9-4EB77C067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54164" y="2665064"/>
            <a:ext cx="5212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100</a:t>
            </a:r>
          </a:p>
        </p:txBody>
      </p:sp>
      <p:sp>
        <p:nvSpPr>
          <p:cNvPr id="64" name="TextBox 58">
            <a:extLst>
              <a:ext uri="{FF2B5EF4-FFF2-40B4-BE49-F238E27FC236}">
                <a16:creationId xmlns:a16="http://schemas.microsoft.com/office/drawing/2014/main" id="{D49D0526-72A9-4FA6-B333-F501F4C83A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3794" y="1845854"/>
            <a:ext cx="325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S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CB6130E-F0B7-49E5-B38A-C31DF490672B}"/>
              </a:ext>
            </a:extLst>
          </p:cNvPr>
          <p:cNvCxnSpPr>
            <a:stCxn id="48" idx="1"/>
          </p:cNvCxnSpPr>
          <p:nvPr/>
        </p:nvCxnSpPr>
        <p:spPr>
          <a:xfrm flipH="1" flipV="1">
            <a:off x="8519015" y="3438177"/>
            <a:ext cx="1952904" cy="1748117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49">
            <a:extLst>
              <a:ext uri="{FF2B5EF4-FFF2-40B4-BE49-F238E27FC236}">
                <a16:creationId xmlns:a16="http://schemas.microsoft.com/office/drawing/2014/main" id="{A3DBF0EA-090F-4C52-B94A-6A650B7F97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9101" y="362092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7B2C47A-5038-451C-BFC0-35A1B6FDE52F}"/>
              </a:ext>
            </a:extLst>
          </p:cNvPr>
          <p:cNvCxnSpPr>
            <a:stCxn id="45" idx="5"/>
            <a:endCxn id="48" idx="2"/>
          </p:cNvCxnSpPr>
          <p:nvPr/>
        </p:nvCxnSpPr>
        <p:spPr>
          <a:xfrm>
            <a:off x="8452059" y="3599821"/>
            <a:ext cx="1952905" cy="174811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50">
            <a:extLst>
              <a:ext uri="{FF2B5EF4-FFF2-40B4-BE49-F238E27FC236}">
                <a16:creationId xmlns:a16="http://schemas.microsoft.com/office/drawing/2014/main" id="{005EEA25-2EAB-4B68-B0A6-086DA6695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7749" y="405450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316269-5D4C-4E7C-A9E1-E4AB93C21BC9}"/>
              </a:ext>
            </a:extLst>
          </p:cNvPr>
          <p:cNvSpPr/>
          <p:nvPr/>
        </p:nvSpPr>
        <p:spPr>
          <a:xfrm>
            <a:off x="7541218" y="3234691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10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91D24A4-6F79-40EA-9E5A-9B5CEAEF9E06}"/>
              </a:ext>
            </a:extLst>
          </p:cNvPr>
          <p:cNvSpPr/>
          <p:nvPr/>
        </p:nvSpPr>
        <p:spPr>
          <a:xfrm>
            <a:off x="8098902" y="5334130"/>
            <a:ext cx="349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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B38DA95-4521-4B14-9F8A-B47EDC84E629}"/>
              </a:ext>
            </a:extLst>
          </p:cNvPr>
          <p:cNvSpPr/>
          <p:nvPr/>
        </p:nvSpPr>
        <p:spPr>
          <a:xfrm>
            <a:off x="11308208" y="3234691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100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615F7BA-B505-4BE7-86CC-1A65938B9CF8}"/>
              </a:ext>
            </a:extLst>
          </p:cNvPr>
          <p:cNvSpPr/>
          <p:nvPr/>
        </p:nvSpPr>
        <p:spPr>
          <a:xfrm>
            <a:off x="10911881" y="5245309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30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458DC3D-BDFA-412C-B84B-728E6276278E}"/>
              </a:ext>
            </a:extLst>
          </p:cNvPr>
          <p:cNvSpPr/>
          <p:nvPr/>
        </p:nvSpPr>
        <p:spPr>
          <a:xfrm>
            <a:off x="9956014" y="2312246"/>
            <a:ext cx="2968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0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E507FA-7DA2-4F02-A593-71E4BA126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23</a:t>
            </a:fld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3E1FCE2-12E5-45D3-8DAF-4572A7C188F0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D3A64029-0447-429D-BD6C-A23E2DC657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37" descr="Logo COP3530">
              <a:extLst>
                <a:ext uri="{FF2B5EF4-FFF2-40B4-BE49-F238E27FC236}">
                  <a16:creationId xmlns:a16="http://schemas.microsoft.com/office/drawing/2014/main" id="{2F4C5469-073E-4153-B4BB-F6960D4499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958821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Dijkstra’s Shortest Path Algorithm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16539" y="1550011"/>
            <a:ext cx="6829457" cy="1192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Pick 1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AAF3C4-F96B-4C8C-848F-ADB41DCFB8CA}"/>
              </a:ext>
            </a:extLst>
          </p:cNvPr>
          <p:cNvSpPr txBox="1"/>
          <p:nvPr/>
        </p:nvSpPr>
        <p:spPr>
          <a:xfrm>
            <a:off x="1497204" y="2394418"/>
            <a:ext cx="4598796" cy="1157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Computed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S = {0}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Needs processing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V-S = {1, 2, 3, 4}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7C02C69-C53A-412E-85F5-0127819E7BD8}"/>
              </a:ext>
            </a:extLst>
          </p:cNvPr>
          <p:cNvGraphicFramePr>
            <a:graphicFrameLocks noGrp="1"/>
          </p:cNvGraphicFramePr>
          <p:nvPr/>
        </p:nvGraphicFramePr>
        <p:xfrm>
          <a:off x="1768056" y="3666776"/>
          <a:ext cx="3439935" cy="22250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46645">
                  <a:extLst>
                    <a:ext uri="{9D8B030D-6E8A-4147-A177-3AD203B41FA5}">
                      <a16:colId xmlns:a16="http://schemas.microsoft.com/office/drawing/2014/main" val="3226907316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3249487910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14086416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d[v]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p[v]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9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3178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7FA82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10</a:t>
                      </a:r>
                      <a:endParaRPr lang="en-US" sz="16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090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2795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30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7406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100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277136"/>
                  </a:ext>
                </a:extLst>
              </a:tr>
            </a:tbl>
          </a:graphicData>
        </a:graphic>
      </p:graphicFrame>
      <p:sp>
        <p:nvSpPr>
          <p:cNvPr id="44" name="Oval 43">
            <a:extLst>
              <a:ext uri="{FF2B5EF4-FFF2-40B4-BE49-F238E27FC236}">
                <a16:creationId xmlns:a16="http://schemas.microsoft.com/office/drawing/2014/main" id="{42E063EC-EABD-4C32-8516-0E179D1AA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5326" y="2279301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0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747B282-E45E-4244-9146-6C2169380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1814" y="3209576"/>
            <a:ext cx="457200" cy="457200"/>
          </a:xfrm>
          <a:prstGeom prst="ellipse">
            <a:avLst/>
          </a:prstGeom>
          <a:noFill/>
          <a:ln w="28575">
            <a:solidFill>
              <a:srgbClr val="F7FA8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1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B5F37ED-98E0-48AE-8994-3C486B8AE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68514" y="3209576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4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B31B495-867D-4669-94FB-5FECF9895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3139" y="5119339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2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6B1AF94-0415-4E35-8236-FB29B79F8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4964" y="5119339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3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1674044-F82F-4B36-A6D5-093B2A49D7DB}"/>
              </a:ext>
            </a:extLst>
          </p:cNvPr>
          <p:cNvCxnSpPr>
            <a:stCxn id="44" idx="3"/>
            <a:endCxn id="45" idx="7"/>
          </p:cNvCxnSpPr>
          <p:nvPr/>
        </p:nvCxnSpPr>
        <p:spPr>
          <a:xfrm flipH="1">
            <a:off x="8452339" y="2669826"/>
            <a:ext cx="1111250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82086CB-C62B-4A41-939E-6141D74CE8BC}"/>
              </a:ext>
            </a:extLst>
          </p:cNvPr>
          <p:cNvCxnSpPr>
            <a:stCxn id="45" idx="4"/>
            <a:endCxn id="47" idx="0"/>
          </p:cNvCxnSpPr>
          <p:nvPr/>
        </p:nvCxnSpPr>
        <p:spPr>
          <a:xfrm>
            <a:off x="8290414" y="3666776"/>
            <a:ext cx="441325" cy="145256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F9D6CFD-E057-46AC-8D13-F5A542EB7D87}"/>
              </a:ext>
            </a:extLst>
          </p:cNvPr>
          <p:cNvCxnSpPr>
            <a:stCxn id="47" idx="7"/>
            <a:endCxn id="46" idx="3"/>
          </p:cNvCxnSpPr>
          <p:nvPr/>
        </p:nvCxnSpPr>
        <p:spPr>
          <a:xfrm flipV="1">
            <a:off x="8892076" y="3600101"/>
            <a:ext cx="2043113" cy="158591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7E3955F-CED7-49EF-AB52-1D9C44F87002}"/>
              </a:ext>
            </a:extLst>
          </p:cNvPr>
          <p:cNvCxnSpPr>
            <a:cxnSpLocks/>
            <a:stCxn id="44" idx="4"/>
            <a:endCxn id="48" idx="0"/>
          </p:cNvCxnSpPr>
          <p:nvPr/>
        </p:nvCxnSpPr>
        <p:spPr>
          <a:xfrm>
            <a:off x="9723926" y="2736501"/>
            <a:ext cx="909638" cy="23828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913DAE1-4B4C-4E09-A5A4-C242206BC345}"/>
              </a:ext>
            </a:extLst>
          </p:cNvPr>
          <p:cNvCxnSpPr>
            <a:stCxn id="48" idx="2"/>
            <a:endCxn id="47" idx="6"/>
          </p:cNvCxnSpPr>
          <p:nvPr/>
        </p:nvCxnSpPr>
        <p:spPr>
          <a:xfrm flipH="1">
            <a:off x="8960339" y="5347939"/>
            <a:ext cx="1444625" cy="0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AFFF473-09B4-48E0-AB79-F06171D3193B}"/>
              </a:ext>
            </a:extLst>
          </p:cNvPr>
          <p:cNvCxnSpPr>
            <a:stCxn id="48" idx="7"/>
            <a:endCxn id="46" idx="4"/>
          </p:cNvCxnSpPr>
          <p:nvPr/>
        </p:nvCxnSpPr>
        <p:spPr>
          <a:xfrm flipV="1">
            <a:off x="10793901" y="3666776"/>
            <a:ext cx="303213" cy="15192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AD68667-4816-47D9-8749-22F6D3B5B623}"/>
              </a:ext>
            </a:extLst>
          </p:cNvPr>
          <p:cNvCxnSpPr>
            <a:stCxn id="44" idx="5"/>
            <a:endCxn id="46" idx="1"/>
          </p:cNvCxnSpPr>
          <p:nvPr/>
        </p:nvCxnSpPr>
        <p:spPr>
          <a:xfrm>
            <a:off x="9885851" y="2669826"/>
            <a:ext cx="1049338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48">
            <a:extLst>
              <a:ext uri="{FF2B5EF4-FFF2-40B4-BE49-F238E27FC236}">
                <a16:creationId xmlns:a16="http://schemas.microsoft.com/office/drawing/2014/main" id="{16B2FC7A-B520-491F-83DC-8F3612DB0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1251" y="2736501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57" name="TextBox 49">
            <a:extLst>
              <a:ext uri="{FF2B5EF4-FFF2-40B4-BE49-F238E27FC236}">
                <a16:creationId xmlns:a16="http://schemas.microsoft.com/office/drawing/2014/main" id="{E1913FFE-A2AC-4056-9AB3-E43D64858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82112" y="4322403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58" name="TextBox 50">
            <a:extLst>
              <a:ext uri="{FF2B5EF4-FFF2-40B4-BE49-F238E27FC236}">
                <a16:creationId xmlns:a16="http://schemas.microsoft.com/office/drawing/2014/main" id="{259FE362-E8C2-489A-9AFE-CFDB7320A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8326" y="42398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59" name="TextBox 51">
            <a:extLst>
              <a:ext uri="{FF2B5EF4-FFF2-40B4-BE49-F238E27FC236}">
                <a16:creationId xmlns:a16="http://schemas.microsoft.com/office/drawing/2014/main" id="{D8C3C05B-1EE1-4B06-AB92-3DA9F8AE5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1201" y="534793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20</a:t>
            </a:r>
          </a:p>
        </p:txBody>
      </p:sp>
      <p:sp>
        <p:nvSpPr>
          <p:cNvPr id="60" name="TextBox 52">
            <a:extLst>
              <a:ext uri="{FF2B5EF4-FFF2-40B4-BE49-F238E27FC236}">
                <a16:creationId xmlns:a16="http://schemas.microsoft.com/office/drawing/2014/main" id="{E6B544B3-9B7C-4D16-AF14-ECA42A4CFF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44714" y="43922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60</a:t>
            </a:r>
          </a:p>
        </p:txBody>
      </p:sp>
      <p:sp>
        <p:nvSpPr>
          <p:cNvPr id="62" name="TextBox 53">
            <a:extLst>
              <a:ext uri="{FF2B5EF4-FFF2-40B4-BE49-F238E27FC236}">
                <a16:creationId xmlns:a16="http://schemas.microsoft.com/office/drawing/2014/main" id="{5C25ADCB-11DF-4129-902B-AB98719C5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70491" y="3378832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30</a:t>
            </a:r>
          </a:p>
        </p:txBody>
      </p:sp>
      <p:sp>
        <p:nvSpPr>
          <p:cNvPr id="63" name="TextBox 54">
            <a:extLst>
              <a:ext uri="{FF2B5EF4-FFF2-40B4-BE49-F238E27FC236}">
                <a16:creationId xmlns:a16="http://schemas.microsoft.com/office/drawing/2014/main" id="{EB43AF54-4571-4100-89C9-4EB77C067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54164" y="2665064"/>
            <a:ext cx="5212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100</a:t>
            </a:r>
          </a:p>
        </p:txBody>
      </p:sp>
      <p:sp>
        <p:nvSpPr>
          <p:cNvPr id="64" name="TextBox 58">
            <a:extLst>
              <a:ext uri="{FF2B5EF4-FFF2-40B4-BE49-F238E27FC236}">
                <a16:creationId xmlns:a16="http://schemas.microsoft.com/office/drawing/2014/main" id="{D49D0526-72A9-4FA6-B333-F501F4C83A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3794" y="1845854"/>
            <a:ext cx="325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S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CB6130E-F0B7-49E5-B38A-C31DF490672B}"/>
              </a:ext>
            </a:extLst>
          </p:cNvPr>
          <p:cNvCxnSpPr>
            <a:stCxn id="48" idx="1"/>
          </p:cNvCxnSpPr>
          <p:nvPr/>
        </p:nvCxnSpPr>
        <p:spPr>
          <a:xfrm flipH="1" flipV="1">
            <a:off x="8519015" y="3438177"/>
            <a:ext cx="1952904" cy="1748117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49">
            <a:extLst>
              <a:ext uri="{FF2B5EF4-FFF2-40B4-BE49-F238E27FC236}">
                <a16:creationId xmlns:a16="http://schemas.microsoft.com/office/drawing/2014/main" id="{A3DBF0EA-090F-4C52-B94A-6A650B7F97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9101" y="362092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7B2C47A-5038-451C-BFC0-35A1B6FDE52F}"/>
              </a:ext>
            </a:extLst>
          </p:cNvPr>
          <p:cNvCxnSpPr>
            <a:stCxn id="45" idx="5"/>
            <a:endCxn id="48" idx="2"/>
          </p:cNvCxnSpPr>
          <p:nvPr/>
        </p:nvCxnSpPr>
        <p:spPr>
          <a:xfrm>
            <a:off x="8452059" y="3599821"/>
            <a:ext cx="1952905" cy="174811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50">
            <a:extLst>
              <a:ext uri="{FF2B5EF4-FFF2-40B4-BE49-F238E27FC236}">
                <a16:creationId xmlns:a16="http://schemas.microsoft.com/office/drawing/2014/main" id="{005EEA25-2EAB-4B68-B0A6-086DA6695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7749" y="405450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316269-5D4C-4E7C-A9E1-E4AB93C21BC9}"/>
              </a:ext>
            </a:extLst>
          </p:cNvPr>
          <p:cNvSpPr/>
          <p:nvPr/>
        </p:nvSpPr>
        <p:spPr>
          <a:xfrm>
            <a:off x="7541218" y="3234691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10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91D24A4-6F79-40EA-9E5A-9B5CEAEF9E06}"/>
              </a:ext>
            </a:extLst>
          </p:cNvPr>
          <p:cNvSpPr/>
          <p:nvPr/>
        </p:nvSpPr>
        <p:spPr>
          <a:xfrm>
            <a:off x="8098902" y="5334130"/>
            <a:ext cx="349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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B38DA95-4521-4B14-9F8A-B47EDC84E629}"/>
              </a:ext>
            </a:extLst>
          </p:cNvPr>
          <p:cNvSpPr/>
          <p:nvPr/>
        </p:nvSpPr>
        <p:spPr>
          <a:xfrm>
            <a:off x="11308208" y="3234691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100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615F7BA-B505-4BE7-86CC-1A65938B9CF8}"/>
              </a:ext>
            </a:extLst>
          </p:cNvPr>
          <p:cNvSpPr/>
          <p:nvPr/>
        </p:nvSpPr>
        <p:spPr>
          <a:xfrm>
            <a:off x="10911881" y="5245309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30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458DC3D-BDFA-412C-B84B-728E6276278E}"/>
              </a:ext>
            </a:extLst>
          </p:cNvPr>
          <p:cNvSpPr/>
          <p:nvPr/>
        </p:nvSpPr>
        <p:spPr>
          <a:xfrm>
            <a:off x="9956014" y="2312246"/>
            <a:ext cx="2968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0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BB22F0-5906-4784-83D2-E2D0B8E31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24</a:t>
            </a:fld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AD00850-222F-4354-9536-64AFF79B08F8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732F9FD4-264F-4B08-87D9-4A219E0751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37" descr="Logo COP3530">
              <a:extLst>
                <a:ext uri="{FF2B5EF4-FFF2-40B4-BE49-F238E27FC236}">
                  <a16:creationId xmlns:a16="http://schemas.microsoft.com/office/drawing/2014/main" id="{FD5352C0-1EF9-4D65-B5E4-9B80F46F9A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298651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Dijkstra’s Shortest Path Algorithm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16539" y="1550011"/>
            <a:ext cx="6829457" cy="1238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Process edges adjacent to the vertex 1 and update distances based on relaxation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AAF3C4-F96B-4C8C-848F-ADB41DCFB8CA}"/>
              </a:ext>
            </a:extLst>
          </p:cNvPr>
          <p:cNvSpPr txBox="1"/>
          <p:nvPr/>
        </p:nvSpPr>
        <p:spPr>
          <a:xfrm>
            <a:off x="1497204" y="2394418"/>
            <a:ext cx="4598796" cy="1157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Computed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S = {0}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Needs processing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V-S = {1, 2, 3, 4}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7C02C69-C53A-412E-85F5-0127819E7BD8}"/>
              </a:ext>
            </a:extLst>
          </p:cNvPr>
          <p:cNvGraphicFramePr>
            <a:graphicFrameLocks noGrp="1"/>
          </p:cNvGraphicFramePr>
          <p:nvPr/>
        </p:nvGraphicFramePr>
        <p:xfrm>
          <a:off x="1768056" y="3666776"/>
          <a:ext cx="3439935" cy="22250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46645">
                  <a:extLst>
                    <a:ext uri="{9D8B030D-6E8A-4147-A177-3AD203B41FA5}">
                      <a16:colId xmlns:a16="http://schemas.microsoft.com/office/drawing/2014/main" val="3226907316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3249487910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14086416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d[v]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p[v]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9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3178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7FA82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10</a:t>
                      </a:r>
                      <a:endParaRPr lang="en-US" sz="16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090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2795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30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7406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100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277136"/>
                  </a:ext>
                </a:extLst>
              </a:tr>
            </a:tbl>
          </a:graphicData>
        </a:graphic>
      </p:graphicFrame>
      <p:sp>
        <p:nvSpPr>
          <p:cNvPr id="44" name="Oval 43">
            <a:extLst>
              <a:ext uri="{FF2B5EF4-FFF2-40B4-BE49-F238E27FC236}">
                <a16:creationId xmlns:a16="http://schemas.microsoft.com/office/drawing/2014/main" id="{42E063EC-EABD-4C32-8516-0E179D1AA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5326" y="2279301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0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747B282-E45E-4244-9146-6C2169380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1814" y="3209576"/>
            <a:ext cx="457200" cy="457200"/>
          </a:xfrm>
          <a:prstGeom prst="ellipse">
            <a:avLst/>
          </a:prstGeom>
          <a:noFill/>
          <a:ln w="28575">
            <a:solidFill>
              <a:srgbClr val="F7FA8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1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B5F37ED-98E0-48AE-8994-3C486B8AE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68514" y="3209576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4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B31B495-867D-4669-94FB-5FECF9895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3139" y="5119339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2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6B1AF94-0415-4E35-8236-FB29B79F8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4964" y="5119339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3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1674044-F82F-4B36-A6D5-093B2A49D7DB}"/>
              </a:ext>
            </a:extLst>
          </p:cNvPr>
          <p:cNvCxnSpPr>
            <a:stCxn id="44" idx="3"/>
            <a:endCxn id="45" idx="7"/>
          </p:cNvCxnSpPr>
          <p:nvPr/>
        </p:nvCxnSpPr>
        <p:spPr>
          <a:xfrm flipH="1">
            <a:off x="8452339" y="2669826"/>
            <a:ext cx="1111250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82086CB-C62B-4A41-939E-6141D74CE8BC}"/>
              </a:ext>
            </a:extLst>
          </p:cNvPr>
          <p:cNvCxnSpPr>
            <a:stCxn id="45" idx="4"/>
            <a:endCxn id="47" idx="0"/>
          </p:cNvCxnSpPr>
          <p:nvPr/>
        </p:nvCxnSpPr>
        <p:spPr>
          <a:xfrm>
            <a:off x="8290414" y="3666776"/>
            <a:ext cx="441325" cy="1452563"/>
          </a:xfrm>
          <a:prstGeom prst="straightConnector1">
            <a:avLst/>
          </a:prstGeom>
          <a:ln w="19050">
            <a:solidFill>
              <a:srgbClr val="F7FA8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F9D6CFD-E057-46AC-8D13-F5A542EB7D87}"/>
              </a:ext>
            </a:extLst>
          </p:cNvPr>
          <p:cNvCxnSpPr>
            <a:stCxn id="47" idx="7"/>
            <a:endCxn id="46" idx="3"/>
          </p:cNvCxnSpPr>
          <p:nvPr/>
        </p:nvCxnSpPr>
        <p:spPr>
          <a:xfrm flipV="1">
            <a:off x="8892076" y="3600101"/>
            <a:ext cx="2043113" cy="158591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7E3955F-CED7-49EF-AB52-1D9C44F87002}"/>
              </a:ext>
            </a:extLst>
          </p:cNvPr>
          <p:cNvCxnSpPr>
            <a:cxnSpLocks/>
            <a:stCxn id="44" idx="4"/>
            <a:endCxn id="48" idx="0"/>
          </p:cNvCxnSpPr>
          <p:nvPr/>
        </p:nvCxnSpPr>
        <p:spPr>
          <a:xfrm>
            <a:off x="9723926" y="2736501"/>
            <a:ext cx="909638" cy="23828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913DAE1-4B4C-4E09-A5A4-C242206BC345}"/>
              </a:ext>
            </a:extLst>
          </p:cNvPr>
          <p:cNvCxnSpPr>
            <a:stCxn id="48" idx="2"/>
            <a:endCxn id="47" idx="6"/>
          </p:cNvCxnSpPr>
          <p:nvPr/>
        </p:nvCxnSpPr>
        <p:spPr>
          <a:xfrm flipH="1">
            <a:off x="8960339" y="5347939"/>
            <a:ext cx="1444625" cy="0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AFFF473-09B4-48E0-AB79-F06171D3193B}"/>
              </a:ext>
            </a:extLst>
          </p:cNvPr>
          <p:cNvCxnSpPr>
            <a:stCxn id="48" idx="7"/>
            <a:endCxn id="46" idx="4"/>
          </p:cNvCxnSpPr>
          <p:nvPr/>
        </p:nvCxnSpPr>
        <p:spPr>
          <a:xfrm flipV="1">
            <a:off x="10793901" y="3666776"/>
            <a:ext cx="303213" cy="15192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AD68667-4816-47D9-8749-22F6D3B5B623}"/>
              </a:ext>
            </a:extLst>
          </p:cNvPr>
          <p:cNvCxnSpPr>
            <a:stCxn id="44" idx="5"/>
            <a:endCxn id="46" idx="1"/>
          </p:cNvCxnSpPr>
          <p:nvPr/>
        </p:nvCxnSpPr>
        <p:spPr>
          <a:xfrm>
            <a:off x="9885851" y="2669826"/>
            <a:ext cx="1049338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48">
            <a:extLst>
              <a:ext uri="{FF2B5EF4-FFF2-40B4-BE49-F238E27FC236}">
                <a16:creationId xmlns:a16="http://schemas.microsoft.com/office/drawing/2014/main" id="{16B2FC7A-B520-491F-83DC-8F3612DB0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1251" y="2736501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57" name="TextBox 49">
            <a:extLst>
              <a:ext uri="{FF2B5EF4-FFF2-40B4-BE49-F238E27FC236}">
                <a16:creationId xmlns:a16="http://schemas.microsoft.com/office/drawing/2014/main" id="{E1913FFE-A2AC-4056-9AB3-E43D64858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82112" y="4322403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58" name="TextBox 50">
            <a:extLst>
              <a:ext uri="{FF2B5EF4-FFF2-40B4-BE49-F238E27FC236}">
                <a16:creationId xmlns:a16="http://schemas.microsoft.com/office/drawing/2014/main" id="{259FE362-E8C2-489A-9AFE-CFDB7320A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8326" y="42398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59" name="TextBox 51">
            <a:extLst>
              <a:ext uri="{FF2B5EF4-FFF2-40B4-BE49-F238E27FC236}">
                <a16:creationId xmlns:a16="http://schemas.microsoft.com/office/drawing/2014/main" id="{D8C3C05B-1EE1-4B06-AB92-3DA9F8AE5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1201" y="534793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20</a:t>
            </a:r>
          </a:p>
        </p:txBody>
      </p:sp>
      <p:sp>
        <p:nvSpPr>
          <p:cNvPr id="60" name="TextBox 52">
            <a:extLst>
              <a:ext uri="{FF2B5EF4-FFF2-40B4-BE49-F238E27FC236}">
                <a16:creationId xmlns:a16="http://schemas.microsoft.com/office/drawing/2014/main" id="{E6B544B3-9B7C-4D16-AF14-ECA42A4CFF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44714" y="43922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60</a:t>
            </a:r>
          </a:p>
        </p:txBody>
      </p:sp>
      <p:sp>
        <p:nvSpPr>
          <p:cNvPr id="62" name="TextBox 53">
            <a:extLst>
              <a:ext uri="{FF2B5EF4-FFF2-40B4-BE49-F238E27FC236}">
                <a16:creationId xmlns:a16="http://schemas.microsoft.com/office/drawing/2014/main" id="{5C25ADCB-11DF-4129-902B-AB98719C5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70491" y="3378832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30</a:t>
            </a:r>
          </a:p>
        </p:txBody>
      </p:sp>
      <p:sp>
        <p:nvSpPr>
          <p:cNvPr id="63" name="TextBox 54">
            <a:extLst>
              <a:ext uri="{FF2B5EF4-FFF2-40B4-BE49-F238E27FC236}">
                <a16:creationId xmlns:a16="http://schemas.microsoft.com/office/drawing/2014/main" id="{EB43AF54-4571-4100-89C9-4EB77C067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54164" y="2665064"/>
            <a:ext cx="5212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100</a:t>
            </a:r>
          </a:p>
        </p:txBody>
      </p:sp>
      <p:sp>
        <p:nvSpPr>
          <p:cNvPr id="64" name="TextBox 58">
            <a:extLst>
              <a:ext uri="{FF2B5EF4-FFF2-40B4-BE49-F238E27FC236}">
                <a16:creationId xmlns:a16="http://schemas.microsoft.com/office/drawing/2014/main" id="{D49D0526-72A9-4FA6-B333-F501F4C83A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3794" y="1845854"/>
            <a:ext cx="325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S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CB6130E-F0B7-49E5-B38A-C31DF490672B}"/>
              </a:ext>
            </a:extLst>
          </p:cNvPr>
          <p:cNvCxnSpPr>
            <a:stCxn id="48" idx="1"/>
          </p:cNvCxnSpPr>
          <p:nvPr/>
        </p:nvCxnSpPr>
        <p:spPr>
          <a:xfrm flipH="1" flipV="1">
            <a:off x="8519015" y="3438177"/>
            <a:ext cx="1952904" cy="1748117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49">
            <a:extLst>
              <a:ext uri="{FF2B5EF4-FFF2-40B4-BE49-F238E27FC236}">
                <a16:creationId xmlns:a16="http://schemas.microsoft.com/office/drawing/2014/main" id="{A3DBF0EA-090F-4C52-B94A-6A650B7F97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9101" y="362092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7B2C47A-5038-451C-BFC0-35A1B6FDE52F}"/>
              </a:ext>
            </a:extLst>
          </p:cNvPr>
          <p:cNvCxnSpPr>
            <a:stCxn id="45" idx="5"/>
            <a:endCxn id="48" idx="2"/>
          </p:cNvCxnSpPr>
          <p:nvPr/>
        </p:nvCxnSpPr>
        <p:spPr>
          <a:xfrm>
            <a:off x="8452059" y="3599821"/>
            <a:ext cx="1952905" cy="1748118"/>
          </a:xfrm>
          <a:prstGeom prst="straightConnector1">
            <a:avLst/>
          </a:prstGeom>
          <a:ln w="19050">
            <a:solidFill>
              <a:srgbClr val="F7FA8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50">
            <a:extLst>
              <a:ext uri="{FF2B5EF4-FFF2-40B4-BE49-F238E27FC236}">
                <a16:creationId xmlns:a16="http://schemas.microsoft.com/office/drawing/2014/main" id="{005EEA25-2EAB-4B68-B0A6-086DA6695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7749" y="405450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316269-5D4C-4E7C-A9E1-E4AB93C21BC9}"/>
              </a:ext>
            </a:extLst>
          </p:cNvPr>
          <p:cNvSpPr/>
          <p:nvPr/>
        </p:nvSpPr>
        <p:spPr>
          <a:xfrm>
            <a:off x="7541218" y="3234691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10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91D24A4-6F79-40EA-9E5A-9B5CEAEF9E06}"/>
              </a:ext>
            </a:extLst>
          </p:cNvPr>
          <p:cNvSpPr/>
          <p:nvPr/>
        </p:nvSpPr>
        <p:spPr>
          <a:xfrm>
            <a:off x="8098902" y="5334130"/>
            <a:ext cx="349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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B38DA95-4521-4B14-9F8A-B47EDC84E629}"/>
              </a:ext>
            </a:extLst>
          </p:cNvPr>
          <p:cNvSpPr/>
          <p:nvPr/>
        </p:nvSpPr>
        <p:spPr>
          <a:xfrm>
            <a:off x="11308208" y="3234691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100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615F7BA-B505-4BE7-86CC-1A65938B9CF8}"/>
              </a:ext>
            </a:extLst>
          </p:cNvPr>
          <p:cNvSpPr/>
          <p:nvPr/>
        </p:nvSpPr>
        <p:spPr>
          <a:xfrm>
            <a:off x="10911881" y="5245309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30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458DC3D-BDFA-412C-B84B-728E6276278E}"/>
              </a:ext>
            </a:extLst>
          </p:cNvPr>
          <p:cNvSpPr/>
          <p:nvPr/>
        </p:nvSpPr>
        <p:spPr>
          <a:xfrm>
            <a:off x="9956014" y="2312246"/>
            <a:ext cx="2968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0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60333A-3AD8-4150-BDDD-2473AC3E7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25</a:t>
            </a:fld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669E79F-E3FC-43CE-BE21-A7C9229A9749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B927C18A-1921-4862-B5D8-3395B19705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37" descr="Logo COP3530">
              <a:extLst>
                <a:ext uri="{FF2B5EF4-FFF2-40B4-BE49-F238E27FC236}">
                  <a16:creationId xmlns:a16="http://schemas.microsoft.com/office/drawing/2014/main" id="{6A966CB9-1C46-4175-A7E9-FF9B494ECE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120843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Dijkstra’s Shortest Path Algorithm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16539" y="1550011"/>
            <a:ext cx="6829457" cy="1561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1 is now done. Next, repeat the process picking the minimum element in d[v] that has not been computed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AAF3C4-F96B-4C8C-848F-ADB41DCFB8CA}"/>
              </a:ext>
            </a:extLst>
          </p:cNvPr>
          <p:cNvSpPr txBox="1"/>
          <p:nvPr/>
        </p:nvSpPr>
        <p:spPr>
          <a:xfrm>
            <a:off x="1497204" y="2394418"/>
            <a:ext cx="4598796" cy="1157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Computed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S = {0, 1}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Needs processing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V-S = {2, 3, 4}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7C02C69-C53A-412E-85F5-0127819E7BD8}"/>
              </a:ext>
            </a:extLst>
          </p:cNvPr>
          <p:cNvGraphicFramePr>
            <a:graphicFrameLocks noGrp="1"/>
          </p:cNvGraphicFramePr>
          <p:nvPr/>
        </p:nvGraphicFramePr>
        <p:xfrm>
          <a:off x="1768056" y="3666776"/>
          <a:ext cx="3439935" cy="22250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46645">
                  <a:extLst>
                    <a:ext uri="{9D8B030D-6E8A-4147-A177-3AD203B41FA5}">
                      <a16:colId xmlns:a16="http://schemas.microsoft.com/office/drawing/2014/main" val="3226907316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3249487910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14086416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d[v]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p[v]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9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3178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10</a:t>
                      </a:r>
                      <a:endParaRPr lang="en-US" sz="16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090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DA63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60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DA63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2795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30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7406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100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277136"/>
                  </a:ext>
                </a:extLst>
              </a:tr>
            </a:tbl>
          </a:graphicData>
        </a:graphic>
      </p:graphicFrame>
      <p:sp>
        <p:nvSpPr>
          <p:cNvPr id="44" name="Oval 43">
            <a:extLst>
              <a:ext uri="{FF2B5EF4-FFF2-40B4-BE49-F238E27FC236}">
                <a16:creationId xmlns:a16="http://schemas.microsoft.com/office/drawing/2014/main" id="{42E063EC-EABD-4C32-8516-0E179D1AA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5326" y="2279301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0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747B282-E45E-4244-9146-6C2169380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1814" y="3209576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1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B5F37ED-98E0-48AE-8994-3C486B8AE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68514" y="3209576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4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B31B495-867D-4669-94FB-5FECF9895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3139" y="5119339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2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6B1AF94-0415-4E35-8236-FB29B79F8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4964" y="5119339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3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1674044-F82F-4B36-A6D5-093B2A49D7DB}"/>
              </a:ext>
            </a:extLst>
          </p:cNvPr>
          <p:cNvCxnSpPr>
            <a:stCxn id="44" idx="3"/>
            <a:endCxn id="45" idx="7"/>
          </p:cNvCxnSpPr>
          <p:nvPr/>
        </p:nvCxnSpPr>
        <p:spPr>
          <a:xfrm flipH="1">
            <a:off x="8452339" y="2669826"/>
            <a:ext cx="1111250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82086CB-C62B-4A41-939E-6141D74CE8BC}"/>
              </a:ext>
            </a:extLst>
          </p:cNvPr>
          <p:cNvCxnSpPr>
            <a:stCxn id="45" idx="4"/>
            <a:endCxn id="47" idx="0"/>
          </p:cNvCxnSpPr>
          <p:nvPr/>
        </p:nvCxnSpPr>
        <p:spPr>
          <a:xfrm>
            <a:off x="8290414" y="3666776"/>
            <a:ext cx="441325" cy="145256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F9D6CFD-E057-46AC-8D13-F5A542EB7D87}"/>
              </a:ext>
            </a:extLst>
          </p:cNvPr>
          <p:cNvCxnSpPr>
            <a:stCxn id="47" idx="7"/>
            <a:endCxn id="46" idx="3"/>
          </p:cNvCxnSpPr>
          <p:nvPr/>
        </p:nvCxnSpPr>
        <p:spPr>
          <a:xfrm flipV="1">
            <a:off x="8892076" y="3600101"/>
            <a:ext cx="2043113" cy="158591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7E3955F-CED7-49EF-AB52-1D9C44F87002}"/>
              </a:ext>
            </a:extLst>
          </p:cNvPr>
          <p:cNvCxnSpPr>
            <a:cxnSpLocks/>
            <a:stCxn id="44" idx="4"/>
            <a:endCxn id="48" idx="0"/>
          </p:cNvCxnSpPr>
          <p:nvPr/>
        </p:nvCxnSpPr>
        <p:spPr>
          <a:xfrm>
            <a:off x="9723926" y="2736501"/>
            <a:ext cx="909638" cy="23828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913DAE1-4B4C-4E09-A5A4-C242206BC345}"/>
              </a:ext>
            </a:extLst>
          </p:cNvPr>
          <p:cNvCxnSpPr>
            <a:stCxn id="48" idx="2"/>
            <a:endCxn id="47" idx="6"/>
          </p:cNvCxnSpPr>
          <p:nvPr/>
        </p:nvCxnSpPr>
        <p:spPr>
          <a:xfrm flipH="1">
            <a:off x="8960339" y="5347939"/>
            <a:ext cx="1444625" cy="0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AFFF473-09B4-48E0-AB79-F06171D3193B}"/>
              </a:ext>
            </a:extLst>
          </p:cNvPr>
          <p:cNvCxnSpPr>
            <a:stCxn id="48" idx="7"/>
            <a:endCxn id="46" idx="4"/>
          </p:cNvCxnSpPr>
          <p:nvPr/>
        </p:nvCxnSpPr>
        <p:spPr>
          <a:xfrm flipV="1">
            <a:off x="10793901" y="3666776"/>
            <a:ext cx="303213" cy="15192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AD68667-4816-47D9-8749-22F6D3B5B623}"/>
              </a:ext>
            </a:extLst>
          </p:cNvPr>
          <p:cNvCxnSpPr>
            <a:stCxn id="44" idx="5"/>
            <a:endCxn id="46" idx="1"/>
          </p:cNvCxnSpPr>
          <p:nvPr/>
        </p:nvCxnSpPr>
        <p:spPr>
          <a:xfrm>
            <a:off x="9885851" y="2669826"/>
            <a:ext cx="1049338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48">
            <a:extLst>
              <a:ext uri="{FF2B5EF4-FFF2-40B4-BE49-F238E27FC236}">
                <a16:creationId xmlns:a16="http://schemas.microsoft.com/office/drawing/2014/main" id="{16B2FC7A-B520-491F-83DC-8F3612DB0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1251" y="2736501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57" name="TextBox 49">
            <a:extLst>
              <a:ext uri="{FF2B5EF4-FFF2-40B4-BE49-F238E27FC236}">
                <a16:creationId xmlns:a16="http://schemas.microsoft.com/office/drawing/2014/main" id="{E1913FFE-A2AC-4056-9AB3-E43D64858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82112" y="4322403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58" name="TextBox 50">
            <a:extLst>
              <a:ext uri="{FF2B5EF4-FFF2-40B4-BE49-F238E27FC236}">
                <a16:creationId xmlns:a16="http://schemas.microsoft.com/office/drawing/2014/main" id="{259FE362-E8C2-489A-9AFE-CFDB7320A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8326" y="42398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59" name="TextBox 51">
            <a:extLst>
              <a:ext uri="{FF2B5EF4-FFF2-40B4-BE49-F238E27FC236}">
                <a16:creationId xmlns:a16="http://schemas.microsoft.com/office/drawing/2014/main" id="{D8C3C05B-1EE1-4B06-AB92-3DA9F8AE5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1201" y="534793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20</a:t>
            </a:r>
          </a:p>
        </p:txBody>
      </p:sp>
      <p:sp>
        <p:nvSpPr>
          <p:cNvPr id="60" name="TextBox 52">
            <a:extLst>
              <a:ext uri="{FF2B5EF4-FFF2-40B4-BE49-F238E27FC236}">
                <a16:creationId xmlns:a16="http://schemas.microsoft.com/office/drawing/2014/main" id="{E6B544B3-9B7C-4D16-AF14-ECA42A4CFF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44714" y="43922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60</a:t>
            </a:r>
          </a:p>
        </p:txBody>
      </p:sp>
      <p:sp>
        <p:nvSpPr>
          <p:cNvPr id="62" name="TextBox 53">
            <a:extLst>
              <a:ext uri="{FF2B5EF4-FFF2-40B4-BE49-F238E27FC236}">
                <a16:creationId xmlns:a16="http://schemas.microsoft.com/office/drawing/2014/main" id="{5C25ADCB-11DF-4129-902B-AB98719C5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70491" y="3378832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30</a:t>
            </a:r>
          </a:p>
        </p:txBody>
      </p:sp>
      <p:sp>
        <p:nvSpPr>
          <p:cNvPr id="63" name="TextBox 54">
            <a:extLst>
              <a:ext uri="{FF2B5EF4-FFF2-40B4-BE49-F238E27FC236}">
                <a16:creationId xmlns:a16="http://schemas.microsoft.com/office/drawing/2014/main" id="{EB43AF54-4571-4100-89C9-4EB77C067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54164" y="2665064"/>
            <a:ext cx="5212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100</a:t>
            </a:r>
          </a:p>
        </p:txBody>
      </p:sp>
      <p:sp>
        <p:nvSpPr>
          <p:cNvPr id="64" name="TextBox 58">
            <a:extLst>
              <a:ext uri="{FF2B5EF4-FFF2-40B4-BE49-F238E27FC236}">
                <a16:creationId xmlns:a16="http://schemas.microsoft.com/office/drawing/2014/main" id="{D49D0526-72A9-4FA6-B333-F501F4C83A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3794" y="1845854"/>
            <a:ext cx="325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S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CB6130E-F0B7-49E5-B38A-C31DF490672B}"/>
              </a:ext>
            </a:extLst>
          </p:cNvPr>
          <p:cNvCxnSpPr>
            <a:stCxn id="48" idx="1"/>
          </p:cNvCxnSpPr>
          <p:nvPr/>
        </p:nvCxnSpPr>
        <p:spPr>
          <a:xfrm flipH="1" flipV="1">
            <a:off x="8519015" y="3438177"/>
            <a:ext cx="1952904" cy="1748117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49">
            <a:extLst>
              <a:ext uri="{FF2B5EF4-FFF2-40B4-BE49-F238E27FC236}">
                <a16:creationId xmlns:a16="http://schemas.microsoft.com/office/drawing/2014/main" id="{A3DBF0EA-090F-4C52-B94A-6A650B7F97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9101" y="362092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7B2C47A-5038-451C-BFC0-35A1B6FDE52F}"/>
              </a:ext>
            </a:extLst>
          </p:cNvPr>
          <p:cNvCxnSpPr>
            <a:stCxn id="45" idx="5"/>
            <a:endCxn id="48" idx="2"/>
          </p:cNvCxnSpPr>
          <p:nvPr/>
        </p:nvCxnSpPr>
        <p:spPr>
          <a:xfrm>
            <a:off x="8452059" y="3599821"/>
            <a:ext cx="1952905" cy="174811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50">
            <a:extLst>
              <a:ext uri="{FF2B5EF4-FFF2-40B4-BE49-F238E27FC236}">
                <a16:creationId xmlns:a16="http://schemas.microsoft.com/office/drawing/2014/main" id="{005EEA25-2EAB-4B68-B0A6-086DA6695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7749" y="405450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316269-5D4C-4E7C-A9E1-E4AB93C21BC9}"/>
              </a:ext>
            </a:extLst>
          </p:cNvPr>
          <p:cNvSpPr/>
          <p:nvPr/>
        </p:nvSpPr>
        <p:spPr>
          <a:xfrm>
            <a:off x="7541218" y="3234691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10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91D24A4-6F79-40EA-9E5A-9B5CEAEF9E06}"/>
              </a:ext>
            </a:extLst>
          </p:cNvPr>
          <p:cNvSpPr/>
          <p:nvPr/>
        </p:nvSpPr>
        <p:spPr>
          <a:xfrm>
            <a:off x="8054819" y="5334130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60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B38DA95-4521-4B14-9F8A-B47EDC84E629}"/>
              </a:ext>
            </a:extLst>
          </p:cNvPr>
          <p:cNvSpPr/>
          <p:nvPr/>
        </p:nvSpPr>
        <p:spPr>
          <a:xfrm>
            <a:off x="11308208" y="3234691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100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615F7BA-B505-4BE7-86CC-1A65938B9CF8}"/>
              </a:ext>
            </a:extLst>
          </p:cNvPr>
          <p:cNvSpPr/>
          <p:nvPr/>
        </p:nvSpPr>
        <p:spPr>
          <a:xfrm>
            <a:off x="10911881" y="5245309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30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458DC3D-BDFA-412C-B84B-728E6276278E}"/>
              </a:ext>
            </a:extLst>
          </p:cNvPr>
          <p:cNvSpPr/>
          <p:nvPr/>
        </p:nvSpPr>
        <p:spPr>
          <a:xfrm>
            <a:off x="9956014" y="2312246"/>
            <a:ext cx="2968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0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881B29-C848-43DF-A3DD-91273EDF6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26</a:t>
            </a:fld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584E0C3-DB8E-4DE0-8BEA-958148B13EC3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AACAE116-7CF2-4BA1-AA36-8523147B46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37" descr="Logo COP3530">
              <a:extLst>
                <a:ext uri="{FF2B5EF4-FFF2-40B4-BE49-F238E27FC236}">
                  <a16:creationId xmlns:a16="http://schemas.microsoft.com/office/drawing/2014/main" id="{940E123D-78C8-417A-AE51-89266F1797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773775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Dijkstra’s Shortest Path Algorithm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16539" y="1550011"/>
            <a:ext cx="6829457" cy="1192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Pick 3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AAF3C4-F96B-4C8C-848F-ADB41DCFB8CA}"/>
              </a:ext>
            </a:extLst>
          </p:cNvPr>
          <p:cNvSpPr txBox="1"/>
          <p:nvPr/>
        </p:nvSpPr>
        <p:spPr>
          <a:xfrm>
            <a:off x="1497204" y="2394418"/>
            <a:ext cx="4598796" cy="1157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Computed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S = {0, 1}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Needs processing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V-S = {2, 3, 4}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7C02C69-C53A-412E-85F5-0127819E7BD8}"/>
              </a:ext>
            </a:extLst>
          </p:cNvPr>
          <p:cNvGraphicFramePr>
            <a:graphicFrameLocks noGrp="1"/>
          </p:cNvGraphicFramePr>
          <p:nvPr/>
        </p:nvGraphicFramePr>
        <p:xfrm>
          <a:off x="1768056" y="3666776"/>
          <a:ext cx="3439935" cy="22250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46645">
                  <a:extLst>
                    <a:ext uri="{9D8B030D-6E8A-4147-A177-3AD203B41FA5}">
                      <a16:colId xmlns:a16="http://schemas.microsoft.com/office/drawing/2014/main" val="3226907316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3249487910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14086416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d[v]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p[v]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9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3178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10</a:t>
                      </a:r>
                      <a:endParaRPr lang="en-US" sz="16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090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60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2795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7FA82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30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7406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100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277136"/>
                  </a:ext>
                </a:extLst>
              </a:tr>
            </a:tbl>
          </a:graphicData>
        </a:graphic>
      </p:graphicFrame>
      <p:sp>
        <p:nvSpPr>
          <p:cNvPr id="44" name="Oval 43">
            <a:extLst>
              <a:ext uri="{FF2B5EF4-FFF2-40B4-BE49-F238E27FC236}">
                <a16:creationId xmlns:a16="http://schemas.microsoft.com/office/drawing/2014/main" id="{42E063EC-EABD-4C32-8516-0E179D1AA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5326" y="2279301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0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747B282-E45E-4244-9146-6C2169380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1814" y="3209576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1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B5F37ED-98E0-48AE-8994-3C486B8AE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68514" y="3209576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4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B31B495-867D-4669-94FB-5FECF9895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3139" y="5119339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2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6B1AF94-0415-4E35-8236-FB29B79F8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4964" y="5119339"/>
            <a:ext cx="457200" cy="457200"/>
          </a:xfrm>
          <a:prstGeom prst="ellipse">
            <a:avLst/>
          </a:prstGeom>
          <a:noFill/>
          <a:ln w="28575">
            <a:solidFill>
              <a:srgbClr val="F7FA8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3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1674044-F82F-4B36-A6D5-093B2A49D7DB}"/>
              </a:ext>
            </a:extLst>
          </p:cNvPr>
          <p:cNvCxnSpPr>
            <a:stCxn id="44" idx="3"/>
            <a:endCxn id="45" idx="7"/>
          </p:cNvCxnSpPr>
          <p:nvPr/>
        </p:nvCxnSpPr>
        <p:spPr>
          <a:xfrm flipH="1">
            <a:off x="8452339" y="2669826"/>
            <a:ext cx="1111250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82086CB-C62B-4A41-939E-6141D74CE8BC}"/>
              </a:ext>
            </a:extLst>
          </p:cNvPr>
          <p:cNvCxnSpPr>
            <a:stCxn id="45" idx="4"/>
            <a:endCxn id="47" idx="0"/>
          </p:cNvCxnSpPr>
          <p:nvPr/>
        </p:nvCxnSpPr>
        <p:spPr>
          <a:xfrm>
            <a:off x="8290414" y="3666776"/>
            <a:ext cx="441325" cy="145256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F9D6CFD-E057-46AC-8D13-F5A542EB7D87}"/>
              </a:ext>
            </a:extLst>
          </p:cNvPr>
          <p:cNvCxnSpPr>
            <a:stCxn id="47" idx="7"/>
            <a:endCxn id="46" idx="3"/>
          </p:cNvCxnSpPr>
          <p:nvPr/>
        </p:nvCxnSpPr>
        <p:spPr>
          <a:xfrm flipV="1">
            <a:off x="8892076" y="3600101"/>
            <a:ext cx="2043113" cy="158591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7E3955F-CED7-49EF-AB52-1D9C44F87002}"/>
              </a:ext>
            </a:extLst>
          </p:cNvPr>
          <p:cNvCxnSpPr>
            <a:cxnSpLocks/>
            <a:stCxn id="44" idx="4"/>
            <a:endCxn id="48" idx="0"/>
          </p:cNvCxnSpPr>
          <p:nvPr/>
        </p:nvCxnSpPr>
        <p:spPr>
          <a:xfrm>
            <a:off x="9723926" y="2736501"/>
            <a:ext cx="909638" cy="23828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913DAE1-4B4C-4E09-A5A4-C242206BC345}"/>
              </a:ext>
            </a:extLst>
          </p:cNvPr>
          <p:cNvCxnSpPr>
            <a:stCxn id="48" idx="2"/>
            <a:endCxn id="47" idx="6"/>
          </p:cNvCxnSpPr>
          <p:nvPr/>
        </p:nvCxnSpPr>
        <p:spPr>
          <a:xfrm flipH="1">
            <a:off x="8960339" y="5347939"/>
            <a:ext cx="1444625" cy="0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AFFF473-09B4-48E0-AB79-F06171D3193B}"/>
              </a:ext>
            </a:extLst>
          </p:cNvPr>
          <p:cNvCxnSpPr>
            <a:stCxn id="48" idx="7"/>
            <a:endCxn id="46" idx="4"/>
          </p:cNvCxnSpPr>
          <p:nvPr/>
        </p:nvCxnSpPr>
        <p:spPr>
          <a:xfrm flipV="1">
            <a:off x="10793901" y="3666776"/>
            <a:ext cx="303213" cy="15192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AD68667-4816-47D9-8749-22F6D3B5B623}"/>
              </a:ext>
            </a:extLst>
          </p:cNvPr>
          <p:cNvCxnSpPr>
            <a:stCxn id="44" idx="5"/>
            <a:endCxn id="46" idx="1"/>
          </p:cNvCxnSpPr>
          <p:nvPr/>
        </p:nvCxnSpPr>
        <p:spPr>
          <a:xfrm>
            <a:off x="9885851" y="2669826"/>
            <a:ext cx="1049338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48">
            <a:extLst>
              <a:ext uri="{FF2B5EF4-FFF2-40B4-BE49-F238E27FC236}">
                <a16:creationId xmlns:a16="http://schemas.microsoft.com/office/drawing/2014/main" id="{16B2FC7A-B520-491F-83DC-8F3612DB0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1251" y="2736501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57" name="TextBox 49">
            <a:extLst>
              <a:ext uri="{FF2B5EF4-FFF2-40B4-BE49-F238E27FC236}">
                <a16:creationId xmlns:a16="http://schemas.microsoft.com/office/drawing/2014/main" id="{E1913FFE-A2AC-4056-9AB3-E43D64858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82112" y="4322403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58" name="TextBox 50">
            <a:extLst>
              <a:ext uri="{FF2B5EF4-FFF2-40B4-BE49-F238E27FC236}">
                <a16:creationId xmlns:a16="http://schemas.microsoft.com/office/drawing/2014/main" id="{259FE362-E8C2-489A-9AFE-CFDB7320A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8326" y="42398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59" name="TextBox 51">
            <a:extLst>
              <a:ext uri="{FF2B5EF4-FFF2-40B4-BE49-F238E27FC236}">
                <a16:creationId xmlns:a16="http://schemas.microsoft.com/office/drawing/2014/main" id="{D8C3C05B-1EE1-4B06-AB92-3DA9F8AE5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1201" y="534793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20</a:t>
            </a:r>
          </a:p>
        </p:txBody>
      </p:sp>
      <p:sp>
        <p:nvSpPr>
          <p:cNvPr id="60" name="TextBox 52">
            <a:extLst>
              <a:ext uri="{FF2B5EF4-FFF2-40B4-BE49-F238E27FC236}">
                <a16:creationId xmlns:a16="http://schemas.microsoft.com/office/drawing/2014/main" id="{E6B544B3-9B7C-4D16-AF14-ECA42A4CFF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44714" y="43922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60</a:t>
            </a:r>
          </a:p>
        </p:txBody>
      </p:sp>
      <p:sp>
        <p:nvSpPr>
          <p:cNvPr id="62" name="TextBox 53">
            <a:extLst>
              <a:ext uri="{FF2B5EF4-FFF2-40B4-BE49-F238E27FC236}">
                <a16:creationId xmlns:a16="http://schemas.microsoft.com/office/drawing/2014/main" id="{5C25ADCB-11DF-4129-902B-AB98719C5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70491" y="3378832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30</a:t>
            </a:r>
          </a:p>
        </p:txBody>
      </p:sp>
      <p:sp>
        <p:nvSpPr>
          <p:cNvPr id="63" name="TextBox 54">
            <a:extLst>
              <a:ext uri="{FF2B5EF4-FFF2-40B4-BE49-F238E27FC236}">
                <a16:creationId xmlns:a16="http://schemas.microsoft.com/office/drawing/2014/main" id="{EB43AF54-4571-4100-89C9-4EB77C067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54164" y="2665064"/>
            <a:ext cx="5212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100</a:t>
            </a:r>
          </a:p>
        </p:txBody>
      </p:sp>
      <p:sp>
        <p:nvSpPr>
          <p:cNvPr id="64" name="TextBox 58">
            <a:extLst>
              <a:ext uri="{FF2B5EF4-FFF2-40B4-BE49-F238E27FC236}">
                <a16:creationId xmlns:a16="http://schemas.microsoft.com/office/drawing/2014/main" id="{D49D0526-72A9-4FA6-B333-F501F4C83A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3794" y="1845854"/>
            <a:ext cx="325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S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CB6130E-F0B7-49E5-B38A-C31DF490672B}"/>
              </a:ext>
            </a:extLst>
          </p:cNvPr>
          <p:cNvCxnSpPr>
            <a:stCxn id="48" idx="1"/>
          </p:cNvCxnSpPr>
          <p:nvPr/>
        </p:nvCxnSpPr>
        <p:spPr>
          <a:xfrm flipH="1" flipV="1">
            <a:off x="8519015" y="3438177"/>
            <a:ext cx="1952904" cy="1748117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49">
            <a:extLst>
              <a:ext uri="{FF2B5EF4-FFF2-40B4-BE49-F238E27FC236}">
                <a16:creationId xmlns:a16="http://schemas.microsoft.com/office/drawing/2014/main" id="{A3DBF0EA-090F-4C52-B94A-6A650B7F97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9101" y="362092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7B2C47A-5038-451C-BFC0-35A1B6FDE52F}"/>
              </a:ext>
            </a:extLst>
          </p:cNvPr>
          <p:cNvCxnSpPr>
            <a:stCxn id="45" idx="5"/>
            <a:endCxn id="48" idx="2"/>
          </p:cNvCxnSpPr>
          <p:nvPr/>
        </p:nvCxnSpPr>
        <p:spPr>
          <a:xfrm>
            <a:off x="8452059" y="3599821"/>
            <a:ext cx="1952905" cy="174811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50">
            <a:extLst>
              <a:ext uri="{FF2B5EF4-FFF2-40B4-BE49-F238E27FC236}">
                <a16:creationId xmlns:a16="http://schemas.microsoft.com/office/drawing/2014/main" id="{005EEA25-2EAB-4B68-B0A6-086DA6695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7749" y="405450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316269-5D4C-4E7C-A9E1-E4AB93C21BC9}"/>
              </a:ext>
            </a:extLst>
          </p:cNvPr>
          <p:cNvSpPr/>
          <p:nvPr/>
        </p:nvSpPr>
        <p:spPr>
          <a:xfrm>
            <a:off x="7541218" y="3234691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10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91D24A4-6F79-40EA-9E5A-9B5CEAEF9E06}"/>
              </a:ext>
            </a:extLst>
          </p:cNvPr>
          <p:cNvSpPr/>
          <p:nvPr/>
        </p:nvSpPr>
        <p:spPr>
          <a:xfrm>
            <a:off x="8054819" y="5334130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60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B38DA95-4521-4B14-9F8A-B47EDC84E629}"/>
              </a:ext>
            </a:extLst>
          </p:cNvPr>
          <p:cNvSpPr/>
          <p:nvPr/>
        </p:nvSpPr>
        <p:spPr>
          <a:xfrm>
            <a:off x="11308208" y="3234691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100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615F7BA-B505-4BE7-86CC-1A65938B9CF8}"/>
              </a:ext>
            </a:extLst>
          </p:cNvPr>
          <p:cNvSpPr/>
          <p:nvPr/>
        </p:nvSpPr>
        <p:spPr>
          <a:xfrm>
            <a:off x="10911881" y="5245309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30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458DC3D-BDFA-412C-B84B-728E6276278E}"/>
              </a:ext>
            </a:extLst>
          </p:cNvPr>
          <p:cNvSpPr/>
          <p:nvPr/>
        </p:nvSpPr>
        <p:spPr>
          <a:xfrm>
            <a:off x="9956014" y="2312246"/>
            <a:ext cx="2968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0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28CD22-D0A0-4413-A30C-9C1FA9F85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27</a:t>
            </a:fld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BC4D2E2-5877-4A74-B0B0-5F7D004119B4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23EFE7D8-18B4-464F-AC1E-4F1E5FB153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37" descr="Logo COP3530">
              <a:extLst>
                <a:ext uri="{FF2B5EF4-FFF2-40B4-BE49-F238E27FC236}">
                  <a16:creationId xmlns:a16="http://schemas.microsoft.com/office/drawing/2014/main" id="{B473D3C5-ED1E-4F2E-91BC-B307F5BD73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657992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Dijkstra’s Shortest Path Algorithm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16539" y="1550011"/>
            <a:ext cx="6829457" cy="20236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Process edges adjacent to the vertex 3 and update distances based on relaxation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AAF3C4-F96B-4C8C-848F-ADB41DCFB8CA}"/>
              </a:ext>
            </a:extLst>
          </p:cNvPr>
          <p:cNvSpPr txBox="1"/>
          <p:nvPr/>
        </p:nvSpPr>
        <p:spPr>
          <a:xfrm>
            <a:off x="1497204" y="2394418"/>
            <a:ext cx="4598796" cy="1157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Computed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S = {0, 1, 3}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Needs processing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V-S = {2, 4}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7C02C69-C53A-412E-85F5-0127819E7BD8}"/>
              </a:ext>
            </a:extLst>
          </p:cNvPr>
          <p:cNvGraphicFramePr>
            <a:graphicFrameLocks noGrp="1"/>
          </p:cNvGraphicFramePr>
          <p:nvPr/>
        </p:nvGraphicFramePr>
        <p:xfrm>
          <a:off x="1768056" y="3666776"/>
          <a:ext cx="3439935" cy="22250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46645">
                  <a:extLst>
                    <a:ext uri="{9D8B030D-6E8A-4147-A177-3AD203B41FA5}">
                      <a16:colId xmlns:a16="http://schemas.microsoft.com/office/drawing/2014/main" val="3226907316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3249487910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14086416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d[v]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p[v]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9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3178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10</a:t>
                      </a:r>
                      <a:endParaRPr lang="en-US" sz="16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090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60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2795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7FA82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30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7406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100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277136"/>
                  </a:ext>
                </a:extLst>
              </a:tr>
            </a:tbl>
          </a:graphicData>
        </a:graphic>
      </p:graphicFrame>
      <p:sp>
        <p:nvSpPr>
          <p:cNvPr id="44" name="Oval 43">
            <a:extLst>
              <a:ext uri="{FF2B5EF4-FFF2-40B4-BE49-F238E27FC236}">
                <a16:creationId xmlns:a16="http://schemas.microsoft.com/office/drawing/2014/main" id="{42E063EC-EABD-4C32-8516-0E179D1AA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5326" y="2279301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0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747B282-E45E-4244-9146-6C2169380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1814" y="3209576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1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B5F37ED-98E0-48AE-8994-3C486B8AE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68514" y="3209576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4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B31B495-867D-4669-94FB-5FECF9895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3139" y="5119339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2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6B1AF94-0415-4E35-8236-FB29B79F8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4964" y="5119339"/>
            <a:ext cx="457200" cy="457200"/>
          </a:xfrm>
          <a:prstGeom prst="ellipse">
            <a:avLst/>
          </a:prstGeom>
          <a:noFill/>
          <a:ln w="28575">
            <a:solidFill>
              <a:srgbClr val="F7FA8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3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1674044-F82F-4B36-A6D5-093B2A49D7DB}"/>
              </a:ext>
            </a:extLst>
          </p:cNvPr>
          <p:cNvCxnSpPr>
            <a:stCxn id="44" idx="3"/>
            <a:endCxn id="45" idx="7"/>
          </p:cNvCxnSpPr>
          <p:nvPr/>
        </p:nvCxnSpPr>
        <p:spPr>
          <a:xfrm flipH="1">
            <a:off x="8452339" y="2669826"/>
            <a:ext cx="1111250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82086CB-C62B-4A41-939E-6141D74CE8BC}"/>
              </a:ext>
            </a:extLst>
          </p:cNvPr>
          <p:cNvCxnSpPr>
            <a:stCxn id="45" idx="4"/>
            <a:endCxn id="47" idx="0"/>
          </p:cNvCxnSpPr>
          <p:nvPr/>
        </p:nvCxnSpPr>
        <p:spPr>
          <a:xfrm>
            <a:off x="8290414" y="3666776"/>
            <a:ext cx="441325" cy="145256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F9D6CFD-E057-46AC-8D13-F5A542EB7D87}"/>
              </a:ext>
            </a:extLst>
          </p:cNvPr>
          <p:cNvCxnSpPr>
            <a:stCxn id="47" idx="7"/>
            <a:endCxn id="46" idx="3"/>
          </p:cNvCxnSpPr>
          <p:nvPr/>
        </p:nvCxnSpPr>
        <p:spPr>
          <a:xfrm flipV="1">
            <a:off x="8892076" y="3600101"/>
            <a:ext cx="2043113" cy="158591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7E3955F-CED7-49EF-AB52-1D9C44F87002}"/>
              </a:ext>
            </a:extLst>
          </p:cNvPr>
          <p:cNvCxnSpPr>
            <a:cxnSpLocks/>
            <a:stCxn id="44" idx="4"/>
            <a:endCxn id="48" idx="0"/>
          </p:cNvCxnSpPr>
          <p:nvPr/>
        </p:nvCxnSpPr>
        <p:spPr>
          <a:xfrm>
            <a:off x="9723926" y="2736501"/>
            <a:ext cx="909638" cy="23828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913DAE1-4B4C-4E09-A5A4-C242206BC345}"/>
              </a:ext>
            </a:extLst>
          </p:cNvPr>
          <p:cNvCxnSpPr>
            <a:stCxn id="48" idx="2"/>
            <a:endCxn id="47" idx="6"/>
          </p:cNvCxnSpPr>
          <p:nvPr/>
        </p:nvCxnSpPr>
        <p:spPr>
          <a:xfrm flipH="1">
            <a:off x="8960339" y="5347939"/>
            <a:ext cx="1444625" cy="0"/>
          </a:xfrm>
          <a:prstGeom prst="straightConnector1">
            <a:avLst/>
          </a:prstGeom>
          <a:ln w="19050">
            <a:solidFill>
              <a:srgbClr val="F7FA8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AFFF473-09B4-48E0-AB79-F06171D3193B}"/>
              </a:ext>
            </a:extLst>
          </p:cNvPr>
          <p:cNvCxnSpPr>
            <a:stCxn id="48" idx="7"/>
            <a:endCxn id="46" idx="4"/>
          </p:cNvCxnSpPr>
          <p:nvPr/>
        </p:nvCxnSpPr>
        <p:spPr>
          <a:xfrm flipV="1">
            <a:off x="10793901" y="3666776"/>
            <a:ext cx="303213" cy="1519238"/>
          </a:xfrm>
          <a:prstGeom prst="straightConnector1">
            <a:avLst/>
          </a:prstGeom>
          <a:ln w="19050">
            <a:solidFill>
              <a:srgbClr val="F7FA8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AD68667-4816-47D9-8749-22F6D3B5B623}"/>
              </a:ext>
            </a:extLst>
          </p:cNvPr>
          <p:cNvCxnSpPr>
            <a:stCxn id="44" idx="5"/>
            <a:endCxn id="46" idx="1"/>
          </p:cNvCxnSpPr>
          <p:nvPr/>
        </p:nvCxnSpPr>
        <p:spPr>
          <a:xfrm>
            <a:off x="9885851" y="2669826"/>
            <a:ext cx="1049338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48">
            <a:extLst>
              <a:ext uri="{FF2B5EF4-FFF2-40B4-BE49-F238E27FC236}">
                <a16:creationId xmlns:a16="http://schemas.microsoft.com/office/drawing/2014/main" id="{16B2FC7A-B520-491F-83DC-8F3612DB0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1251" y="2736501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57" name="TextBox 49">
            <a:extLst>
              <a:ext uri="{FF2B5EF4-FFF2-40B4-BE49-F238E27FC236}">
                <a16:creationId xmlns:a16="http://schemas.microsoft.com/office/drawing/2014/main" id="{E1913FFE-A2AC-4056-9AB3-E43D64858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82112" y="4322403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58" name="TextBox 50">
            <a:extLst>
              <a:ext uri="{FF2B5EF4-FFF2-40B4-BE49-F238E27FC236}">
                <a16:creationId xmlns:a16="http://schemas.microsoft.com/office/drawing/2014/main" id="{259FE362-E8C2-489A-9AFE-CFDB7320A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8326" y="42398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59" name="TextBox 51">
            <a:extLst>
              <a:ext uri="{FF2B5EF4-FFF2-40B4-BE49-F238E27FC236}">
                <a16:creationId xmlns:a16="http://schemas.microsoft.com/office/drawing/2014/main" id="{D8C3C05B-1EE1-4B06-AB92-3DA9F8AE5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1201" y="534793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20</a:t>
            </a:r>
          </a:p>
        </p:txBody>
      </p:sp>
      <p:sp>
        <p:nvSpPr>
          <p:cNvPr id="60" name="TextBox 52">
            <a:extLst>
              <a:ext uri="{FF2B5EF4-FFF2-40B4-BE49-F238E27FC236}">
                <a16:creationId xmlns:a16="http://schemas.microsoft.com/office/drawing/2014/main" id="{E6B544B3-9B7C-4D16-AF14-ECA42A4CFF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44714" y="43922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60</a:t>
            </a:r>
          </a:p>
        </p:txBody>
      </p:sp>
      <p:sp>
        <p:nvSpPr>
          <p:cNvPr id="62" name="TextBox 53">
            <a:extLst>
              <a:ext uri="{FF2B5EF4-FFF2-40B4-BE49-F238E27FC236}">
                <a16:creationId xmlns:a16="http://schemas.microsoft.com/office/drawing/2014/main" id="{5C25ADCB-11DF-4129-902B-AB98719C5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70491" y="3378832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30</a:t>
            </a:r>
          </a:p>
        </p:txBody>
      </p:sp>
      <p:sp>
        <p:nvSpPr>
          <p:cNvPr id="63" name="TextBox 54">
            <a:extLst>
              <a:ext uri="{FF2B5EF4-FFF2-40B4-BE49-F238E27FC236}">
                <a16:creationId xmlns:a16="http://schemas.microsoft.com/office/drawing/2014/main" id="{EB43AF54-4571-4100-89C9-4EB77C067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54164" y="2665064"/>
            <a:ext cx="5212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100</a:t>
            </a:r>
          </a:p>
        </p:txBody>
      </p:sp>
      <p:sp>
        <p:nvSpPr>
          <p:cNvPr id="64" name="TextBox 58">
            <a:extLst>
              <a:ext uri="{FF2B5EF4-FFF2-40B4-BE49-F238E27FC236}">
                <a16:creationId xmlns:a16="http://schemas.microsoft.com/office/drawing/2014/main" id="{D49D0526-72A9-4FA6-B333-F501F4C83A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3794" y="1845854"/>
            <a:ext cx="325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S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CB6130E-F0B7-49E5-B38A-C31DF490672B}"/>
              </a:ext>
            </a:extLst>
          </p:cNvPr>
          <p:cNvCxnSpPr>
            <a:stCxn id="48" idx="1"/>
          </p:cNvCxnSpPr>
          <p:nvPr/>
        </p:nvCxnSpPr>
        <p:spPr>
          <a:xfrm flipH="1" flipV="1">
            <a:off x="8519015" y="3438177"/>
            <a:ext cx="1952904" cy="1748117"/>
          </a:xfrm>
          <a:prstGeom prst="straightConnector1">
            <a:avLst/>
          </a:prstGeom>
          <a:ln w="19050">
            <a:solidFill>
              <a:srgbClr val="F7FA8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49">
            <a:extLst>
              <a:ext uri="{FF2B5EF4-FFF2-40B4-BE49-F238E27FC236}">
                <a16:creationId xmlns:a16="http://schemas.microsoft.com/office/drawing/2014/main" id="{A3DBF0EA-090F-4C52-B94A-6A650B7F97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9101" y="362092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7B2C47A-5038-451C-BFC0-35A1B6FDE52F}"/>
              </a:ext>
            </a:extLst>
          </p:cNvPr>
          <p:cNvCxnSpPr>
            <a:stCxn id="45" idx="5"/>
            <a:endCxn id="48" idx="2"/>
          </p:cNvCxnSpPr>
          <p:nvPr/>
        </p:nvCxnSpPr>
        <p:spPr>
          <a:xfrm>
            <a:off x="8452059" y="3599821"/>
            <a:ext cx="1952905" cy="174811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50">
            <a:extLst>
              <a:ext uri="{FF2B5EF4-FFF2-40B4-BE49-F238E27FC236}">
                <a16:creationId xmlns:a16="http://schemas.microsoft.com/office/drawing/2014/main" id="{005EEA25-2EAB-4B68-B0A6-086DA6695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7749" y="405450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316269-5D4C-4E7C-A9E1-E4AB93C21BC9}"/>
              </a:ext>
            </a:extLst>
          </p:cNvPr>
          <p:cNvSpPr/>
          <p:nvPr/>
        </p:nvSpPr>
        <p:spPr>
          <a:xfrm>
            <a:off x="7541218" y="3234691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10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91D24A4-6F79-40EA-9E5A-9B5CEAEF9E06}"/>
              </a:ext>
            </a:extLst>
          </p:cNvPr>
          <p:cNvSpPr/>
          <p:nvPr/>
        </p:nvSpPr>
        <p:spPr>
          <a:xfrm>
            <a:off x="8054819" y="5334130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60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B38DA95-4521-4B14-9F8A-B47EDC84E629}"/>
              </a:ext>
            </a:extLst>
          </p:cNvPr>
          <p:cNvSpPr/>
          <p:nvPr/>
        </p:nvSpPr>
        <p:spPr>
          <a:xfrm>
            <a:off x="11308209" y="3234691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100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615F7BA-B505-4BE7-86CC-1A65938B9CF8}"/>
              </a:ext>
            </a:extLst>
          </p:cNvPr>
          <p:cNvSpPr/>
          <p:nvPr/>
        </p:nvSpPr>
        <p:spPr>
          <a:xfrm>
            <a:off x="10911881" y="5245309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30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458DC3D-BDFA-412C-B84B-728E6276278E}"/>
              </a:ext>
            </a:extLst>
          </p:cNvPr>
          <p:cNvSpPr/>
          <p:nvPr/>
        </p:nvSpPr>
        <p:spPr>
          <a:xfrm>
            <a:off x="9956014" y="2312246"/>
            <a:ext cx="2968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0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79EB80-7280-4051-84CC-2078E611D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28</a:t>
            </a:fld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0381A57-88AB-43EC-9D5D-15DC7988072D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D07088D9-890E-44F4-90E6-42E9BD29D6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37" descr="Logo COP3530">
              <a:extLst>
                <a:ext uri="{FF2B5EF4-FFF2-40B4-BE49-F238E27FC236}">
                  <a16:creationId xmlns:a16="http://schemas.microsoft.com/office/drawing/2014/main" id="{3DF1AD48-E188-4ACE-A5C5-80575DE1E3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215806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Dijkstra’s Shortest Path Algorithm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16539" y="1550011"/>
            <a:ext cx="6829457" cy="1654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3 is now done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AAF3C4-F96B-4C8C-848F-ADB41DCFB8CA}"/>
              </a:ext>
            </a:extLst>
          </p:cNvPr>
          <p:cNvSpPr txBox="1"/>
          <p:nvPr/>
        </p:nvSpPr>
        <p:spPr>
          <a:xfrm>
            <a:off x="1497204" y="2394418"/>
            <a:ext cx="4598796" cy="1157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Computed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S = {0, 1, 3}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Needs processing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V-S = {2, 4}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7C02C69-C53A-412E-85F5-0127819E7BD8}"/>
              </a:ext>
            </a:extLst>
          </p:cNvPr>
          <p:cNvGraphicFramePr>
            <a:graphicFrameLocks noGrp="1"/>
          </p:cNvGraphicFramePr>
          <p:nvPr/>
        </p:nvGraphicFramePr>
        <p:xfrm>
          <a:off x="1768056" y="3666776"/>
          <a:ext cx="3439935" cy="22250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46645">
                  <a:extLst>
                    <a:ext uri="{9D8B030D-6E8A-4147-A177-3AD203B41FA5}">
                      <a16:colId xmlns:a16="http://schemas.microsoft.com/office/drawing/2014/main" val="3226907316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3249487910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14086416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d[v]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p[v]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9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3178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10</a:t>
                      </a:r>
                      <a:endParaRPr lang="en-US" sz="16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090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DA63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50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DA63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2795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30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7406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DA63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90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DA63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277136"/>
                  </a:ext>
                </a:extLst>
              </a:tr>
            </a:tbl>
          </a:graphicData>
        </a:graphic>
      </p:graphicFrame>
      <p:sp>
        <p:nvSpPr>
          <p:cNvPr id="44" name="Oval 43">
            <a:extLst>
              <a:ext uri="{FF2B5EF4-FFF2-40B4-BE49-F238E27FC236}">
                <a16:creationId xmlns:a16="http://schemas.microsoft.com/office/drawing/2014/main" id="{42E063EC-EABD-4C32-8516-0E179D1AA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5326" y="2279301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0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747B282-E45E-4244-9146-6C2169380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1814" y="3209576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1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B5F37ED-98E0-48AE-8994-3C486B8AE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68514" y="3209576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4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B31B495-867D-4669-94FB-5FECF9895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3139" y="5119339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2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6B1AF94-0415-4E35-8236-FB29B79F8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4964" y="5119339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3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1674044-F82F-4B36-A6D5-093B2A49D7DB}"/>
              </a:ext>
            </a:extLst>
          </p:cNvPr>
          <p:cNvCxnSpPr>
            <a:stCxn id="44" idx="3"/>
            <a:endCxn id="45" idx="7"/>
          </p:cNvCxnSpPr>
          <p:nvPr/>
        </p:nvCxnSpPr>
        <p:spPr>
          <a:xfrm flipH="1">
            <a:off x="8452339" y="2669826"/>
            <a:ext cx="1111250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82086CB-C62B-4A41-939E-6141D74CE8BC}"/>
              </a:ext>
            </a:extLst>
          </p:cNvPr>
          <p:cNvCxnSpPr>
            <a:stCxn id="45" idx="4"/>
            <a:endCxn id="47" idx="0"/>
          </p:cNvCxnSpPr>
          <p:nvPr/>
        </p:nvCxnSpPr>
        <p:spPr>
          <a:xfrm>
            <a:off x="8290414" y="3666776"/>
            <a:ext cx="441325" cy="145256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F9D6CFD-E057-46AC-8D13-F5A542EB7D87}"/>
              </a:ext>
            </a:extLst>
          </p:cNvPr>
          <p:cNvCxnSpPr>
            <a:stCxn id="47" idx="7"/>
            <a:endCxn id="46" idx="3"/>
          </p:cNvCxnSpPr>
          <p:nvPr/>
        </p:nvCxnSpPr>
        <p:spPr>
          <a:xfrm flipV="1">
            <a:off x="8892076" y="3600101"/>
            <a:ext cx="2043113" cy="158591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7E3955F-CED7-49EF-AB52-1D9C44F87002}"/>
              </a:ext>
            </a:extLst>
          </p:cNvPr>
          <p:cNvCxnSpPr>
            <a:cxnSpLocks/>
            <a:stCxn id="44" idx="4"/>
            <a:endCxn id="48" idx="0"/>
          </p:cNvCxnSpPr>
          <p:nvPr/>
        </p:nvCxnSpPr>
        <p:spPr>
          <a:xfrm>
            <a:off x="9723926" y="2736501"/>
            <a:ext cx="909638" cy="23828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913DAE1-4B4C-4E09-A5A4-C242206BC345}"/>
              </a:ext>
            </a:extLst>
          </p:cNvPr>
          <p:cNvCxnSpPr>
            <a:stCxn id="48" idx="2"/>
            <a:endCxn id="47" idx="6"/>
          </p:cNvCxnSpPr>
          <p:nvPr/>
        </p:nvCxnSpPr>
        <p:spPr>
          <a:xfrm flipH="1">
            <a:off x="8960339" y="5347939"/>
            <a:ext cx="1444625" cy="0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AFFF473-09B4-48E0-AB79-F06171D3193B}"/>
              </a:ext>
            </a:extLst>
          </p:cNvPr>
          <p:cNvCxnSpPr>
            <a:stCxn id="48" idx="7"/>
            <a:endCxn id="46" idx="4"/>
          </p:cNvCxnSpPr>
          <p:nvPr/>
        </p:nvCxnSpPr>
        <p:spPr>
          <a:xfrm flipV="1">
            <a:off x="10793901" y="3666776"/>
            <a:ext cx="303213" cy="15192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AD68667-4816-47D9-8749-22F6D3B5B623}"/>
              </a:ext>
            </a:extLst>
          </p:cNvPr>
          <p:cNvCxnSpPr>
            <a:stCxn id="44" idx="5"/>
            <a:endCxn id="46" idx="1"/>
          </p:cNvCxnSpPr>
          <p:nvPr/>
        </p:nvCxnSpPr>
        <p:spPr>
          <a:xfrm>
            <a:off x="9885851" y="2669826"/>
            <a:ext cx="1049338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48">
            <a:extLst>
              <a:ext uri="{FF2B5EF4-FFF2-40B4-BE49-F238E27FC236}">
                <a16:creationId xmlns:a16="http://schemas.microsoft.com/office/drawing/2014/main" id="{16B2FC7A-B520-491F-83DC-8F3612DB0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1251" y="2736501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57" name="TextBox 49">
            <a:extLst>
              <a:ext uri="{FF2B5EF4-FFF2-40B4-BE49-F238E27FC236}">
                <a16:creationId xmlns:a16="http://schemas.microsoft.com/office/drawing/2014/main" id="{E1913FFE-A2AC-4056-9AB3-E43D64858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82112" y="4322403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58" name="TextBox 50">
            <a:extLst>
              <a:ext uri="{FF2B5EF4-FFF2-40B4-BE49-F238E27FC236}">
                <a16:creationId xmlns:a16="http://schemas.microsoft.com/office/drawing/2014/main" id="{259FE362-E8C2-489A-9AFE-CFDB7320A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8326" y="42398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59" name="TextBox 51">
            <a:extLst>
              <a:ext uri="{FF2B5EF4-FFF2-40B4-BE49-F238E27FC236}">
                <a16:creationId xmlns:a16="http://schemas.microsoft.com/office/drawing/2014/main" id="{D8C3C05B-1EE1-4B06-AB92-3DA9F8AE5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1201" y="534793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20</a:t>
            </a:r>
          </a:p>
        </p:txBody>
      </p:sp>
      <p:sp>
        <p:nvSpPr>
          <p:cNvPr id="60" name="TextBox 52">
            <a:extLst>
              <a:ext uri="{FF2B5EF4-FFF2-40B4-BE49-F238E27FC236}">
                <a16:creationId xmlns:a16="http://schemas.microsoft.com/office/drawing/2014/main" id="{E6B544B3-9B7C-4D16-AF14-ECA42A4CFF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44714" y="43922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60</a:t>
            </a:r>
          </a:p>
        </p:txBody>
      </p:sp>
      <p:sp>
        <p:nvSpPr>
          <p:cNvPr id="62" name="TextBox 53">
            <a:extLst>
              <a:ext uri="{FF2B5EF4-FFF2-40B4-BE49-F238E27FC236}">
                <a16:creationId xmlns:a16="http://schemas.microsoft.com/office/drawing/2014/main" id="{5C25ADCB-11DF-4129-902B-AB98719C5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70491" y="3378832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30</a:t>
            </a:r>
          </a:p>
        </p:txBody>
      </p:sp>
      <p:sp>
        <p:nvSpPr>
          <p:cNvPr id="63" name="TextBox 54">
            <a:extLst>
              <a:ext uri="{FF2B5EF4-FFF2-40B4-BE49-F238E27FC236}">
                <a16:creationId xmlns:a16="http://schemas.microsoft.com/office/drawing/2014/main" id="{EB43AF54-4571-4100-89C9-4EB77C067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54164" y="2665064"/>
            <a:ext cx="5212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100</a:t>
            </a:r>
          </a:p>
        </p:txBody>
      </p:sp>
      <p:sp>
        <p:nvSpPr>
          <p:cNvPr id="64" name="TextBox 58">
            <a:extLst>
              <a:ext uri="{FF2B5EF4-FFF2-40B4-BE49-F238E27FC236}">
                <a16:creationId xmlns:a16="http://schemas.microsoft.com/office/drawing/2014/main" id="{D49D0526-72A9-4FA6-B333-F501F4C83A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3794" y="1845854"/>
            <a:ext cx="325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S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CB6130E-F0B7-49E5-B38A-C31DF490672B}"/>
              </a:ext>
            </a:extLst>
          </p:cNvPr>
          <p:cNvCxnSpPr>
            <a:stCxn id="48" idx="1"/>
          </p:cNvCxnSpPr>
          <p:nvPr/>
        </p:nvCxnSpPr>
        <p:spPr>
          <a:xfrm flipH="1" flipV="1">
            <a:off x="8519015" y="3438177"/>
            <a:ext cx="1952904" cy="1748117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49">
            <a:extLst>
              <a:ext uri="{FF2B5EF4-FFF2-40B4-BE49-F238E27FC236}">
                <a16:creationId xmlns:a16="http://schemas.microsoft.com/office/drawing/2014/main" id="{A3DBF0EA-090F-4C52-B94A-6A650B7F97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9101" y="362092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7B2C47A-5038-451C-BFC0-35A1B6FDE52F}"/>
              </a:ext>
            </a:extLst>
          </p:cNvPr>
          <p:cNvCxnSpPr>
            <a:stCxn id="45" idx="5"/>
            <a:endCxn id="48" idx="2"/>
          </p:cNvCxnSpPr>
          <p:nvPr/>
        </p:nvCxnSpPr>
        <p:spPr>
          <a:xfrm>
            <a:off x="8452059" y="3599821"/>
            <a:ext cx="1952905" cy="174811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50">
            <a:extLst>
              <a:ext uri="{FF2B5EF4-FFF2-40B4-BE49-F238E27FC236}">
                <a16:creationId xmlns:a16="http://schemas.microsoft.com/office/drawing/2014/main" id="{005EEA25-2EAB-4B68-B0A6-086DA6695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7749" y="405450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316269-5D4C-4E7C-A9E1-E4AB93C21BC9}"/>
              </a:ext>
            </a:extLst>
          </p:cNvPr>
          <p:cNvSpPr/>
          <p:nvPr/>
        </p:nvSpPr>
        <p:spPr>
          <a:xfrm>
            <a:off x="7541218" y="3234691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10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91D24A4-6F79-40EA-9E5A-9B5CEAEF9E06}"/>
              </a:ext>
            </a:extLst>
          </p:cNvPr>
          <p:cNvSpPr/>
          <p:nvPr/>
        </p:nvSpPr>
        <p:spPr>
          <a:xfrm>
            <a:off x="8054819" y="5334130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50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B38DA95-4521-4B14-9F8A-B47EDC84E629}"/>
              </a:ext>
            </a:extLst>
          </p:cNvPr>
          <p:cNvSpPr/>
          <p:nvPr/>
        </p:nvSpPr>
        <p:spPr>
          <a:xfrm>
            <a:off x="11371527" y="3234691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90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615F7BA-B505-4BE7-86CC-1A65938B9CF8}"/>
              </a:ext>
            </a:extLst>
          </p:cNvPr>
          <p:cNvSpPr/>
          <p:nvPr/>
        </p:nvSpPr>
        <p:spPr>
          <a:xfrm>
            <a:off x="10911881" y="5245309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30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458DC3D-BDFA-412C-B84B-728E6276278E}"/>
              </a:ext>
            </a:extLst>
          </p:cNvPr>
          <p:cNvSpPr/>
          <p:nvPr/>
        </p:nvSpPr>
        <p:spPr>
          <a:xfrm>
            <a:off x="9956014" y="2312246"/>
            <a:ext cx="2968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0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52717F-EA20-4C18-BF14-578B889A4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29</a:t>
            </a:fld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C1B79E1-4577-4443-98FB-B6472620F05B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03B31F3B-3DE5-4F1F-8B74-4C851179C4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37" descr="Logo COP3530">
              <a:extLst>
                <a:ext uri="{FF2B5EF4-FFF2-40B4-BE49-F238E27FC236}">
                  <a16:creationId xmlns:a16="http://schemas.microsoft.com/office/drawing/2014/main" id="{F267A77B-FC30-48D5-8168-7CCB9FAE7B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31460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Recap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A681ECE-2602-4BFB-B297-488969F24B6C}"/>
              </a:ext>
            </a:extLst>
          </p:cNvPr>
          <p:cNvSpPr txBox="1">
            <a:spLocks/>
          </p:cNvSpPr>
          <p:nvPr/>
        </p:nvSpPr>
        <p:spPr>
          <a:xfrm>
            <a:off x="1294828" y="1587824"/>
            <a:ext cx="9904324" cy="47556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Graphs </a:t>
            </a:r>
          </a:p>
          <a:p>
            <a:pPr marL="1005840" marR="0" lvl="2" indent="-36576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Terminology</a:t>
            </a:r>
          </a:p>
          <a:p>
            <a:pPr marL="1005840" marR="0" lvl="2" indent="-36576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Types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4.1.1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4.1.1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Graph Implementations</a:t>
            </a:r>
          </a:p>
          <a:p>
            <a:pPr marL="1005840" marR="0" lvl="2" indent="-36576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Edge List</a:t>
            </a:r>
          </a:p>
          <a:p>
            <a:pPr marL="1005840" marR="0" lvl="2" indent="-36576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Adjacency Matrix</a:t>
            </a:r>
          </a:p>
          <a:p>
            <a:pPr marL="1005840" marR="0" lvl="2" indent="-36576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Adjacency List</a:t>
            </a:r>
          </a:p>
          <a:p>
            <a:pPr marL="640080" marR="0" lvl="2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548640" marR="0" lvl="1" indent="-36576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C36E204-47D9-417A-ADFD-DBDCF3345EFD}"/>
              </a:ext>
            </a:extLst>
          </p:cNvPr>
          <p:cNvSpPr txBox="1">
            <a:spLocks/>
          </p:cNvSpPr>
          <p:nvPr/>
        </p:nvSpPr>
        <p:spPr>
          <a:xfrm>
            <a:off x="8834003" y="2146642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19" name="Rectangle 4" descr="Non-linear Ordered&#10;">
            <a:extLst>
              <a:ext uri="{FF2B5EF4-FFF2-40B4-BE49-F238E27FC236}">
                <a16:creationId xmlns:a16="http://schemas.microsoft.com/office/drawing/2014/main" id="{D2E901E1-25BD-4D82-9D45-B7361FA599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8773" y="514509"/>
            <a:ext cx="22860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Non-linear Ordered</a:t>
            </a:r>
          </a:p>
        </p:txBody>
      </p:sp>
      <p:sp>
        <p:nvSpPr>
          <p:cNvPr id="20" name="Rectangle 8" descr="trees">
            <a:extLst>
              <a:ext uri="{FF2B5EF4-FFF2-40B4-BE49-F238E27FC236}">
                <a16:creationId xmlns:a16="http://schemas.microsoft.com/office/drawing/2014/main" id="{E740CA1A-86C3-40F2-A025-176BC00E1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8773" y="1244295"/>
            <a:ext cx="22860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Graphs</a:t>
            </a:r>
          </a:p>
        </p:txBody>
      </p:sp>
      <p:grpSp>
        <p:nvGrpSpPr>
          <p:cNvPr id="21" name="Group 20" descr="Non-Linear Data Structures">
            <a:extLst>
              <a:ext uri="{FF2B5EF4-FFF2-40B4-BE49-F238E27FC236}">
                <a16:creationId xmlns:a16="http://schemas.microsoft.com/office/drawing/2014/main" id="{A648A4B6-AA11-4AF7-A71F-579E13980905}"/>
              </a:ext>
            </a:extLst>
          </p:cNvPr>
          <p:cNvGrpSpPr/>
          <p:nvPr/>
        </p:nvGrpSpPr>
        <p:grpSpPr>
          <a:xfrm>
            <a:off x="10060496" y="2323890"/>
            <a:ext cx="987552" cy="911352"/>
            <a:chOff x="4079846" y="3744286"/>
            <a:chExt cx="987552" cy="911352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18F163E5-2BC9-4F2B-9D3B-8DEA43DEE3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9846" y="37442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0415607-7EBC-4B8B-BA5B-8F9E811D7A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5646" y="38204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921CC08-C8BE-4697-94A2-507499165E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2246" y="43538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3A24D5B-D46F-4F7D-AEDB-47CFDF3D5E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9446" y="42776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6" name="Straight Connector 27">
              <a:extLst>
                <a:ext uri="{FF2B5EF4-FFF2-40B4-BE49-F238E27FC236}">
                  <a16:creationId xmlns:a16="http://schemas.microsoft.com/office/drawing/2014/main" id="{3084F417-FA7F-481F-955F-B54E99C06642}"/>
                </a:ext>
              </a:extLst>
            </p:cNvPr>
            <p:cNvCxnSpPr>
              <a:cxnSpLocks noChangeShapeType="1"/>
              <a:stCxn id="22" idx="6"/>
              <a:endCxn id="23" idx="2"/>
            </p:cNvCxnSpPr>
            <p:nvPr/>
          </p:nvCxnSpPr>
          <p:spPr bwMode="auto">
            <a:xfrm>
              <a:off x="4381598" y="3895162"/>
              <a:ext cx="384048" cy="76200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" name="Straight Connector 29">
              <a:extLst>
                <a:ext uri="{FF2B5EF4-FFF2-40B4-BE49-F238E27FC236}">
                  <a16:creationId xmlns:a16="http://schemas.microsoft.com/office/drawing/2014/main" id="{F8F08A31-A144-4AEB-A5AE-D744A66B673F}"/>
                </a:ext>
              </a:extLst>
            </p:cNvPr>
            <p:cNvCxnSpPr>
              <a:cxnSpLocks noChangeShapeType="1"/>
              <a:stCxn id="23" idx="4"/>
              <a:endCxn id="25" idx="0"/>
            </p:cNvCxnSpPr>
            <p:nvPr/>
          </p:nvCxnSpPr>
          <p:spPr bwMode="auto">
            <a:xfrm flipH="1">
              <a:off x="4840322" y="4122238"/>
              <a:ext cx="76200" cy="155448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" name="Straight Connector 31">
              <a:extLst>
                <a:ext uri="{FF2B5EF4-FFF2-40B4-BE49-F238E27FC236}">
                  <a16:creationId xmlns:a16="http://schemas.microsoft.com/office/drawing/2014/main" id="{6F402D57-5321-4DD2-A1D0-B788CD1D2256}"/>
                </a:ext>
              </a:extLst>
            </p:cNvPr>
            <p:cNvCxnSpPr>
              <a:cxnSpLocks noChangeShapeType="1"/>
              <a:stCxn id="22" idx="5"/>
              <a:endCxn id="25" idx="1"/>
            </p:cNvCxnSpPr>
            <p:nvPr/>
          </p:nvCxnSpPr>
          <p:spPr bwMode="auto">
            <a:xfrm>
              <a:off x="4337407" y="4001847"/>
              <a:ext cx="396230" cy="320030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" name="Straight Connector 31">
              <a:extLst>
                <a:ext uri="{FF2B5EF4-FFF2-40B4-BE49-F238E27FC236}">
                  <a16:creationId xmlns:a16="http://schemas.microsoft.com/office/drawing/2014/main" id="{C96190EC-85FA-433E-9BE9-6C866A192F15}"/>
                </a:ext>
              </a:extLst>
            </p:cNvPr>
            <p:cNvCxnSpPr>
              <a:cxnSpLocks noChangeShapeType="1"/>
              <a:stCxn id="22" idx="4"/>
            </p:cNvCxnSpPr>
            <p:nvPr/>
          </p:nvCxnSpPr>
          <p:spPr bwMode="auto">
            <a:xfrm>
              <a:off x="4230722" y="4046038"/>
              <a:ext cx="169093" cy="363987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C501D5C-865F-4336-A0A1-C6DDFE5E7722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2F523855-47F7-4FDF-B78B-B40EBCE970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7" descr="Logo COP3530">
              <a:extLst>
                <a:ext uri="{FF2B5EF4-FFF2-40B4-BE49-F238E27FC236}">
                  <a16:creationId xmlns:a16="http://schemas.microsoft.com/office/drawing/2014/main" id="{DCBB6E78-6940-46DD-BDBF-FDFBD933FE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41DB6-BAF7-4FEC-9D89-771EE1932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0115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Dijkstra’s Shortest Path Algorithm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16539" y="1550011"/>
            <a:ext cx="6829457" cy="2346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Next, repeat the process picking the minimum element in d[v] that has not been computed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AAF3C4-F96B-4C8C-848F-ADB41DCFB8CA}"/>
              </a:ext>
            </a:extLst>
          </p:cNvPr>
          <p:cNvSpPr txBox="1"/>
          <p:nvPr/>
        </p:nvSpPr>
        <p:spPr>
          <a:xfrm>
            <a:off x="1497204" y="2394418"/>
            <a:ext cx="4598796" cy="1157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Computed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S = {0, 1, 3}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Needs processing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V-S = {2, 4}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7C02C69-C53A-412E-85F5-0127819E7BD8}"/>
              </a:ext>
            </a:extLst>
          </p:cNvPr>
          <p:cNvGraphicFramePr>
            <a:graphicFrameLocks noGrp="1"/>
          </p:cNvGraphicFramePr>
          <p:nvPr/>
        </p:nvGraphicFramePr>
        <p:xfrm>
          <a:off x="1768056" y="3666776"/>
          <a:ext cx="3439935" cy="22250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46645">
                  <a:extLst>
                    <a:ext uri="{9D8B030D-6E8A-4147-A177-3AD203B41FA5}">
                      <a16:colId xmlns:a16="http://schemas.microsoft.com/office/drawing/2014/main" val="3226907316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3249487910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14086416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d[v]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p[v]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9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3178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10</a:t>
                      </a:r>
                      <a:endParaRPr lang="en-US" sz="16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090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50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2795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30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7406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90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277136"/>
                  </a:ext>
                </a:extLst>
              </a:tr>
            </a:tbl>
          </a:graphicData>
        </a:graphic>
      </p:graphicFrame>
      <p:sp>
        <p:nvSpPr>
          <p:cNvPr id="44" name="Oval 43">
            <a:extLst>
              <a:ext uri="{FF2B5EF4-FFF2-40B4-BE49-F238E27FC236}">
                <a16:creationId xmlns:a16="http://schemas.microsoft.com/office/drawing/2014/main" id="{42E063EC-EABD-4C32-8516-0E179D1AA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5326" y="2279301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0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747B282-E45E-4244-9146-6C2169380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1814" y="3209576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1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B5F37ED-98E0-48AE-8994-3C486B8AE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68514" y="3209576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4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B31B495-867D-4669-94FB-5FECF9895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3139" y="5119339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2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6B1AF94-0415-4E35-8236-FB29B79F8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4964" y="5119339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3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1674044-F82F-4B36-A6D5-093B2A49D7DB}"/>
              </a:ext>
            </a:extLst>
          </p:cNvPr>
          <p:cNvCxnSpPr>
            <a:stCxn id="44" idx="3"/>
            <a:endCxn id="45" idx="7"/>
          </p:cNvCxnSpPr>
          <p:nvPr/>
        </p:nvCxnSpPr>
        <p:spPr>
          <a:xfrm flipH="1">
            <a:off x="8452339" y="2669826"/>
            <a:ext cx="1111250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82086CB-C62B-4A41-939E-6141D74CE8BC}"/>
              </a:ext>
            </a:extLst>
          </p:cNvPr>
          <p:cNvCxnSpPr>
            <a:stCxn id="45" idx="4"/>
            <a:endCxn id="47" idx="0"/>
          </p:cNvCxnSpPr>
          <p:nvPr/>
        </p:nvCxnSpPr>
        <p:spPr>
          <a:xfrm>
            <a:off x="8290414" y="3666776"/>
            <a:ext cx="441325" cy="145256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F9D6CFD-E057-46AC-8D13-F5A542EB7D87}"/>
              </a:ext>
            </a:extLst>
          </p:cNvPr>
          <p:cNvCxnSpPr>
            <a:stCxn id="47" idx="7"/>
            <a:endCxn id="46" idx="3"/>
          </p:cNvCxnSpPr>
          <p:nvPr/>
        </p:nvCxnSpPr>
        <p:spPr>
          <a:xfrm flipV="1">
            <a:off x="8892076" y="3600101"/>
            <a:ext cx="2043113" cy="158591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7E3955F-CED7-49EF-AB52-1D9C44F87002}"/>
              </a:ext>
            </a:extLst>
          </p:cNvPr>
          <p:cNvCxnSpPr>
            <a:cxnSpLocks/>
            <a:stCxn id="44" idx="4"/>
            <a:endCxn id="48" idx="0"/>
          </p:cNvCxnSpPr>
          <p:nvPr/>
        </p:nvCxnSpPr>
        <p:spPr>
          <a:xfrm>
            <a:off x="9723926" y="2736501"/>
            <a:ext cx="909638" cy="23828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913DAE1-4B4C-4E09-A5A4-C242206BC345}"/>
              </a:ext>
            </a:extLst>
          </p:cNvPr>
          <p:cNvCxnSpPr>
            <a:stCxn id="48" idx="2"/>
            <a:endCxn id="47" idx="6"/>
          </p:cNvCxnSpPr>
          <p:nvPr/>
        </p:nvCxnSpPr>
        <p:spPr>
          <a:xfrm flipH="1">
            <a:off x="8960339" y="5347939"/>
            <a:ext cx="1444625" cy="0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AFFF473-09B4-48E0-AB79-F06171D3193B}"/>
              </a:ext>
            </a:extLst>
          </p:cNvPr>
          <p:cNvCxnSpPr>
            <a:stCxn id="48" idx="7"/>
            <a:endCxn id="46" idx="4"/>
          </p:cNvCxnSpPr>
          <p:nvPr/>
        </p:nvCxnSpPr>
        <p:spPr>
          <a:xfrm flipV="1">
            <a:off x="10793901" y="3666776"/>
            <a:ext cx="303213" cy="15192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AD68667-4816-47D9-8749-22F6D3B5B623}"/>
              </a:ext>
            </a:extLst>
          </p:cNvPr>
          <p:cNvCxnSpPr>
            <a:stCxn id="44" idx="5"/>
            <a:endCxn id="46" idx="1"/>
          </p:cNvCxnSpPr>
          <p:nvPr/>
        </p:nvCxnSpPr>
        <p:spPr>
          <a:xfrm>
            <a:off x="9885851" y="2669826"/>
            <a:ext cx="1049338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48">
            <a:extLst>
              <a:ext uri="{FF2B5EF4-FFF2-40B4-BE49-F238E27FC236}">
                <a16:creationId xmlns:a16="http://schemas.microsoft.com/office/drawing/2014/main" id="{16B2FC7A-B520-491F-83DC-8F3612DB0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1251" y="2736501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57" name="TextBox 49">
            <a:extLst>
              <a:ext uri="{FF2B5EF4-FFF2-40B4-BE49-F238E27FC236}">
                <a16:creationId xmlns:a16="http://schemas.microsoft.com/office/drawing/2014/main" id="{E1913FFE-A2AC-4056-9AB3-E43D64858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82112" y="4322403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58" name="TextBox 50">
            <a:extLst>
              <a:ext uri="{FF2B5EF4-FFF2-40B4-BE49-F238E27FC236}">
                <a16:creationId xmlns:a16="http://schemas.microsoft.com/office/drawing/2014/main" id="{259FE362-E8C2-489A-9AFE-CFDB7320A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8326" y="42398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59" name="TextBox 51">
            <a:extLst>
              <a:ext uri="{FF2B5EF4-FFF2-40B4-BE49-F238E27FC236}">
                <a16:creationId xmlns:a16="http://schemas.microsoft.com/office/drawing/2014/main" id="{D8C3C05B-1EE1-4B06-AB92-3DA9F8AE5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1201" y="534793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20</a:t>
            </a:r>
          </a:p>
        </p:txBody>
      </p:sp>
      <p:sp>
        <p:nvSpPr>
          <p:cNvPr id="60" name="TextBox 52">
            <a:extLst>
              <a:ext uri="{FF2B5EF4-FFF2-40B4-BE49-F238E27FC236}">
                <a16:creationId xmlns:a16="http://schemas.microsoft.com/office/drawing/2014/main" id="{E6B544B3-9B7C-4D16-AF14-ECA42A4CFF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44714" y="43922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60</a:t>
            </a:r>
          </a:p>
        </p:txBody>
      </p:sp>
      <p:sp>
        <p:nvSpPr>
          <p:cNvPr id="62" name="TextBox 53">
            <a:extLst>
              <a:ext uri="{FF2B5EF4-FFF2-40B4-BE49-F238E27FC236}">
                <a16:creationId xmlns:a16="http://schemas.microsoft.com/office/drawing/2014/main" id="{5C25ADCB-11DF-4129-902B-AB98719C5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70491" y="3378832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30</a:t>
            </a:r>
          </a:p>
        </p:txBody>
      </p:sp>
      <p:sp>
        <p:nvSpPr>
          <p:cNvPr id="63" name="TextBox 54">
            <a:extLst>
              <a:ext uri="{FF2B5EF4-FFF2-40B4-BE49-F238E27FC236}">
                <a16:creationId xmlns:a16="http://schemas.microsoft.com/office/drawing/2014/main" id="{EB43AF54-4571-4100-89C9-4EB77C067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54164" y="2665064"/>
            <a:ext cx="5212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100</a:t>
            </a:r>
          </a:p>
        </p:txBody>
      </p:sp>
      <p:sp>
        <p:nvSpPr>
          <p:cNvPr id="64" name="TextBox 58">
            <a:extLst>
              <a:ext uri="{FF2B5EF4-FFF2-40B4-BE49-F238E27FC236}">
                <a16:creationId xmlns:a16="http://schemas.microsoft.com/office/drawing/2014/main" id="{D49D0526-72A9-4FA6-B333-F501F4C83A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3794" y="1845854"/>
            <a:ext cx="325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S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CB6130E-F0B7-49E5-B38A-C31DF490672B}"/>
              </a:ext>
            </a:extLst>
          </p:cNvPr>
          <p:cNvCxnSpPr>
            <a:stCxn id="48" idx="1"/>
          </p:cNvCxnSpPr>
          <p:nvPr/>
        </p:nvCxnSpPr>
        <p:spPr>
          <a:xfrm flipH="1" flipV="1">
            <a:off x="8519015" y="3438177"/>
            <a:ext cx="1952904" cy="1748117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49">
            <a:extLst>
              <a:ext uri="{FF2B5EF4-FFF2-40B4-BE49-F238E27FC236}">
                <a16:creationId xmlns:a16="http://schemas.microsoft.com/office/drawing/2014/main" id="{A3DBF0EA-090F-4C52-B94A-6A650B7F97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9101" y="362092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7B2C47A-5038-451C-BFC0-35A1B6FDE52F}"/>
              </a:ext>
            </a:extLst>
          </p:cNvPr>
          <p:cNvCxnSpPr>
            <a:stCxn id="45" idx="5"/>
            <a:endCxn id="48" idx="2"/>
          </p:cNvCxnSpPr>
          <p:nvPr/>
        </p:nvCxnSpPr>
        <p:spPr>
          <a:xfrm>
            <a:off x="8452059" y="3599821"/>
            <a:ext cx="1952905" cy="174811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50">
            <a:extLst>
              <a:ext uri="{FF2B5EF4-FFF2-40B4-BE49-F238E27FC236}">
                <a16:creationId xmlns:a16="http://schemas.microsoft.com/office/drawing/2014/main" id="{005EEA25-2EAB-4B68-B0A6-086DA6695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7749" y="405450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316269-5D4C-4E7C-A9E1-E4AB93C21BC9}"/>
              </a:ext>
            </a:extLst>
          </p:cNvPr>
          <p:cNvSpPr/>
          <p:nvPr/>
        </p:nvSpPr>
        <p:spPr>
          <a:xfrm>
            <a:off x="7541218" y="3234691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10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91D24A4-6F79-40EA-9E5A-9B5CEAEF9E06}"/>
              </a:ext>
            </a:extLst>
          </p:cNvPr>
          <p:cNvSpPr/>
          <p:nvPr/>
        </p:nvSpPr>
        <p:spPr>
          <a:xfrm>
            <a:off x="8054819" y="5334130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50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B38DA95-4521-4B14-9F8A-B47EDC84E629}"/>
              </a:ext>
            </a:extLst>
          </p:cNvPr>
          <p:cNvSpPr/>
          <p:nvPr/>
        </p:nvSpPr>
        <p:spPr>
          <a:xfrm>
            <a:off x="11371527" y="3234691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90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615F7BA-B505-4BE7-86CC-1A65938B9CF8}"/>
              </a:ext>
            </a:extLst>
          </p:cNvPr>
          <p:cNvSpPr/>
          <p:nvPr/>
        </p:nvSpPr>
        <p:spPr>
          <a:xfrm>
            <a:off x="10911881" y="5245309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30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458DC3D-BDFA-412C-B84B-728E6276278E}"/>
              </a:ext>
            </a:extLst>
          </p:cNvPr>
          <p:cNvSpPr/>
          <p:nvPr/>
        </p:nvSpPr>
        <p:spPr>
          <a:xfrm>
            <a:off x="9956014" y="2312246"/>
            <a:ext cx="2968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0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67F147-CB23-43CA-AB0A-AC63E9C7C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30</a:t>
            </a:fld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DA6A2F7-8BF0-476A-8E9D-1D8E6548733A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65B3F228-EDB5-453A-9C53-32FA10029B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37" descr="Logo COP3530">
              <a:extLst>
                <a:ext uri="{FF2B5EF4-FFF2-40B4-BE49-F238E27FC236}">
                  <a16:creationId xmlns:a16="http://schemas.microsoft.com/office/drawing/2014/main" id="{F5CFE697-A3B1-48AB-AF35-4FD94938EE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96238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Dijkstra’s Shortest Path Algorithm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16539" y="1550011"/>
            <a:ext cx="6829457" cy="1977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Pick 2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AAF3C4-F96B-4C8C-848F-ADB41DCFB8CA}"/>
              </a:ext>
            </a:extLst>
          </p:cNvPr>
          <p:cNvSpPr txBox="1"/>
          <p:nvPr/>
        </p:nvSpPr>
        <p:spPr>
          <a:xfrm>
            <a:off x="1497204" y="2394418"/>
            <a:ext cx="4598796" cy="1157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Computed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S = {0, 1, 3}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Needs processing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V-S = {2, 4}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7C02C69-C53A-412E-85F5-0127819E7BD8}"/>
              </a:ext>
            </a:extLst>
          </p:cNvPr>
          <p:cNvGraphicFramePr>
            <a:graphicFrameLocks noGrp="1"/>
          </p:cNvGraphicFramePr>
          <p:nvPr/>
        </p:nvGraphicFramePr>
        <p:xfrm>
          <a:off x="1768056" y="3666776"/>
          <a:ext cx="3439935" cy="22250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46645">
                  <a:extLst>
                    <a:ext uri="{9D8B030D-6E8A-4147-A177-3AD203B41FA5}">
                      <a16:colId xmlns:a16="http://schemas.microsoft.com/office/drawing/2014/main" val="3226907316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3249487910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14086416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d[v]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p[v]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9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3178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10</a:t>
                      </a:r>
                      <a:endParaRPr lang="en-US" sz="16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090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7FA82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50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2795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30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7406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90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277136"/>
                  </a:ext>
                </a:extLst>
              </a:tr>
            </a:tbl>
          </a:graphicData>
        </a:graphic>
      </p:graphicFrame>
      <p:sp>
        <p:nvSpPr>
          <p:cNvPr id="44" name="Oval 43">
            <a:extLst>
              <a:ext uri="{FF2B5EF4-FFF2-40B4-BE49-F238E27FC236}">
                <a16:creationId xmlns:a16="http://schemas.microsoft.com/office/drawing/2014/main" id="{42E063EC-EABD-4C32-8516-0E179D1AA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5326" y="2279301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0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747B282-E45E-4244-9146-6C2169380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1814" y="3209576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1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B5F37ED-98E0-48AE-8994-3C486B8AE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68514" y="3209576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4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B31B495-867D-4669-94FB-5FECF9895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3139" y="5119339"/>
            <a:ext cx="457200" cy="457200"/>
          </a:xfrm>
          <a:prstGeom prst="ellipse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2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6B1AF94-0415-4E35-8236-FB29B79F8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4964" y="5119339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3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1674044-F82F-4B36-A6D5-093B2A49D7DB}"/>
              </a:ext>
            </a:extLst>
          </p:cNvPr>
          <p:cNvCxnSpPr>
            <a:stCxn id="44" idx="3"/>
            <a:endCxn id="45" idx="7"/>
          </p:cNvCxnSpPr>
          <p:nvPr/>
        </p:nvCxnSpPr>
        <p:spPr>
          <a:xfrm flipH="1">
            <a:off x="8452339" y="2669826"/>
            <a:ext cx="1111250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82086CB-C62B-4A41-939E-6141D74CE8BC}"/>
              </a:ext>
            </a:extLst>
          </p:cNvPr>
          <p:cNvCxnSpPr>
            <a:stCxn id="45" idx="4"/>
            <a:endCxn id="47" idx="0"/>
          </p:cNvCxnSpPr>
          <p:nvPr/>
        </p:nvCxnSpPr>
        <p:spPr>
          <a:xfrm>
            <a:off x="8290414" y="3666776"/>
            <a:ext cx="441325" cy="145256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F9D6CFD-E057-46AC-8D13-F5A542EB7D87}"/>
              </a:ext>
            </a:extLst>
          </p:cNvPr>
          <p:cNvCxnSpPr>
            <a:stCxn id="47" idx="7"/>
            <a:endCxn id="46" idx="3"/>
          </p:cNvCxnSpPr>
          <p:nvPr/>
        </p:nvCxnSpPr>
        <p:spPr>
          <a:xfrm flipV="1">
            <a:off x="8892076" y="3600101"/>
            <a:ext cx="2043113" cy="158591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7E3955F-CED7-49EF-AB52-1D9C44F87002}"/>
              </a:ext>
            </a:extLst>
          </p:cNvPr>
          <p:cNvCxnSpPr>
            <a:cxnSpLocks/>
            <a:stCxn id="44" idx="4"/>
            <a:endCxn id="48" idx="0"/>
          </p:cNvCxnSpPr>
          <p:nvPr/>
        </p:nvCxnSpPr>
        <p:spPr>
          <a:xfrm>
            <a:off x="9723926" y="2736501"/>
            <a:ext cx="909638" cy="23828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913DAE1-4B4C-4E09-A5A4-C242206BC345}"/>
              </a:ext>
            </a:extLst>
          </p:cNvPr>
          <p:cNvCxnSpPr>
            <a:stCxn id="48" idx="2"/>
            <a:endCxn id="47" idx="6"/>
          </p:cNvCxnSpPr>
          <p:nvPr/>
        </p:nvCxnSpPr>
        <p:spPr>
          <a:xfrm flipH="1">
            <a:off x="8960339" y="5347939"/>
            <a:ext cx="1444625" cy="0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AFFF473-09B4-48E0-AB79-F06171D3193B}"/>
              </a:ext>
            </a:extLst>
          </p:cNvPr>
          <p:cNvCxnSpPr>
            <a:stCxn id="48" idx="7"/>
            <a:endCxn id="46" idx="4"/>
          </p:cNvCxnSpPr>
          <p:nvPr/>
        </p:nvCxnSpPr>
        <p:spPr>
          <a:xfrm flipV="1">
            <a:off x="10793901" y="3666776"/>
            <a:ext cx="303213" cy="15192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AD68667-4816-47D9-8749-22F6D3B5B623}"/>
              </a:ext>
            </a:extLst>
          </p:cNvPr>
          <p:cNvCxnSpPr>
            <a:stCxn id="44" idx="5"/>
            <a:endCxn id="46" idx="1"/>
          </p:cNvCxnSpPr>
          <p:nvPr/>
        </p:nvCxnSpPr>
        <p:spPr>
          <a:xfrm>
            <a:off x="9885851" y="2669826"/>
            <a:ext cx="1049338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48">
            <a:extLst>
              <a:ext uri="{FF2B5EF4-FFF2-40B4-BE49-F238E27FC236}">
                <a16:creationId xmlns:a16="http://schemas.microsoft.com/office/drawing/2014/main" id="{16B2FC7A-B520-491F-83DC-8F3612DB0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1251" y="2736501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57" name="TextBox 49">
            <a:extLst>
              <a:ext uri="{FF2B5EF4-FFF2-40B4-BE49-F238E27FC236}">
                <a16:creationId xmlns:a16="http://schemas.microsoft.com/office/drawing/2014/main" id="{E1913FFE-A2AC-4056-9AB3-E43D64858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82112" y="4322403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58" name="TextBox 50">
            <a:extLst>
              <a:ext uri="{FF2B5EF4-FFF2-40B4-BE49-F238E27FC236}">
                <a16:creationId xmlns:a16="http://schemas.microsoft.com/office/drawing/2014/main" id="{259FE362-E8C2-489A-9AFE-CFDB7320A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8326" y="42398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59" name="TextBox 51">
            <a:extLst>
              <a:ext uri="{FF2B5EF4-FFF2-40B4-BE49-F238E27FC236}">
                <a16:creationId xmlns:a16="http://schemas.microsoft.com/office/drawing/2014/main" id="{D8C3C05B-1EE1-4B06-AB92-3DA9F8AE5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1201" y="534793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20</a:t>
            </a:r>
          </a:p>
        </p:txBody>
      </p:sp>
      <p:sp>
        <p:nvSpPr>
          <p:cNvPr id="60" name="TextBox 52">
            <a:extLst>
              <a:ext uri="{FF2B5EF4-FFF2-40B4-BE49-F238E27FC236}">
                <a16:creationId xmlns:a16="http://schemas.microsoft.com/office/drawing/2014/main" id="{E6B544B3-9B7C-4D16-AF14-ECA42A4CFF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44714" y="43922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60</a:t>
            </a:r>
          </a:p>
        </p:txBody>
      </p:sp>
      <p:sp>
        <p:nvSpPr>
          <p:cNvPr id="62" name="TextBox 53">
            <a:extLst>
              <a:ext uri="{FF2B5EF4-FFF2-40B4-BE49-F238E27FC236}">
                <a16:creationId xmlns:a16="http://schemas.microsoft.com/office/drawing/2014/main" id="{5C25ADCB-11DF-4129-902B-AB98719C5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70491" y="3378832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30</a:t>
            </a:r>
          </a:p>
        </p:txBody>
      </p:sp>
      <p:sp>
        <p:nvSpPr>
          <p:cNvPr id="63" name="TextBox 54">
            <a:extLst>
              <a:ext uri="{FF2B5EF4-FFF2-40B4-BE49-F238E27FC236}">
                <a16:creationId xmlns:a16="http://schemas.microsoft.com/office/drawing/2014/main" id="{EB43AF54-4571-4100-89C9-4EB77C067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54164" y="2665064"/>
            <a:ext cx="5212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100</a:t>
            </a:r>
          </a:p>
        </p:txBody>
      </p:sp>
      <p:sp>
        <p:nvSpPr>
          <p:cNvPr id="64" name="TextBox 58">
            <a:extLst>
              <a:ext uri="{FF2B5EF4-FFF2-40B4-BE49-F238E27FC236}">
                <a16:creationId xmlns:a16="http://schemas.microsoft.com/office/drawing/2014/main" id="{D49D0526-72A9-4FA6-B333-F501F4C83A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3794" y="1845854"/>
            <a:ext cx="325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S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CB6130E-F0B7-49E5-B38A-C31DF490672B}"/>
              </a:ext>
            </a:extLst>
          </p:cNvPr>
          <p:cNvCxnSpPr>
            <a:stCxn id="48" idx="1"/>
          </p:cNvCxnSpPr>
          <p:nvPr/>
        </p:nvCxnSpPr>
        <p:spPr>
          <a:xfrm flipH="1" flipV="1">
            <a:off x="8519015" y="3438177"/>
            <a:ext cx="1952904" cy="1748117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49">
            <a:extLst>
              <a:ext uri="{FF2B5EF4-FFF2-40B4-BE49-F238E27FC236}">
                <a16:creationId xmlns:a16="http://schemas.microsoft.com/office/drawing/2014/main" id="{A3DBF0EA-090F-4C52-B94A-6A650B7F97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9101" y="362092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7B2C47A-5038-451C-BFC0-35A1B6FDE52F}"/>
              </a:ext>
            </a:extLst>
          </p:cNvPr>
          <p:cNvCxnSpPr>
            <a:stCxn id="45" idx="5"/>
            <a:endCxn id="48" idx="2"/>
          </p:cNvCxnSpPr>
          <p:nvPr/>
        </p:nvCxnSpPr>
        <p:spPr>
          <a:xfrm>
            <a:off x="8452059" y="3599821"/>
            <a:ext cx="1952905" cy="174811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50">
            <a:extLst>
              <a:ext uri="{FF2B5EF4-FFF2-40B4-BE49-F238E27FC236}">
                <a16:creationId xmlns:a16="http://schemas.microsoft.com/office/drawing/2014/main" id="{005EEA25-2EAB-4B68-B0A6-086DA6695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7749" y="405450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316269-5D4C-4E7C-A9E1-E4AB93C21BC9}"/>
              </a:ext>
            </a:extLst>
          </p:cNvPr>
          <p:cNvSpPr/>
          <p:nvPr/>
        </p:nvSpPr>
        <p:spPr>
          <a:xfrm>
            <a:off x="7541218" y="3234691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10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91D24A4-6F79-40EA-9E5A-9B5CEAEF9E06}"/>
              </a:ext>
            </a:extLst>
          </p:cNvPr>
          <p:cNvSpPr/>
          <p:nvPr/>
        </p:nvSpPr>
        <p:spPr>
          <a:xfrm>
            <a:off x="8054819" y="5334130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50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B38DA95-4521-4B14-9F8A-B47EDC84E629}"/>
              </a:ext>
            </a:extLst>
          </p:cNvPr>
          <p:cNvSpPr/>
          <p:nvPr/>
        </p:nvSpPr>
        <p:spPr>
          <a:xfrm>
            <a:off x="11371527" y="3234691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90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615F7BA-B505-4BE7-86CC-1A65938B9CF8}"/>
              </a:ext>
            </a:extLst>
          </p:cNvPr>
          <p:cNvSpPr/>
          <p:nvPr/>
        </p:nvSpPr>
        <p:spPr>
          <a:xfrm>
            <a:off x="10911881" y="5245309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30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458DC3D-BDFA-412C-B84B-728E6276278E}"/>
              </a:ext>
            </a:extLst>
          </p:cNvPr>
          <p:cNvSpPr/>
          <p:nvPr/>
        </p:nvSpPr>
        <p:spPr>
          <a:xfrm>
            <a:off x="9956014" y="2312246"/>
            <a:ext cx="2968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0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9EF90B-975C-4AFA-9F91-4CC7A9BAE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31</a:t>
            </a:fld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32966A6-B2B8-45CB-BF59-0EACBC382BEF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DEFF2227-8932-4039-85DE-3F22922E7F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37" descr="Logo COP3530">
              <a:extLst>
                <a:ext uri="{FF2B5EF4-FFF2-40B4-BE49-F238E27FC236}">
                  <a16:creationId xmlns:a16="http://schemas.microsoft.com/office/drawing/2014/main" id="{0585490C-5DF0-4E86-AB62-2023D9637B0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560842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Dijkstra’s Shortest Path Algorithm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16539" y="1550011"/>
            <a:ext cx="6829457" cy="20236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Process edges adjacent to the vertex 2 and update distances based on relaxation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AAF3C4-F96B-4C8C-848F-ADB41DCFB8CA}"/>
              </a:ext>
            </a:extLst>
          </p:cNvPr>
          <p:cNvSpPr txBox="1"/>
          <p:nvPr/>
        </p:nvSpPr>
        <p:spPr>
          <a:xfrm>
            <a:off x="1497204" y="2394418"/>
            <a:ext cx="4598796" cy="1157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Computed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S = {0, 1, 2, 3}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Needs processing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V-S = {4}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7C02C69-C53A-412E-85F5-0127819E7BD8}"/>
              </a:ext>
            </a:extLst>
          </p:cNvPr>
          <p:cNvGraphicFramePr>
            <a:graphicFrameLocks noGrp="1"/>
          </p:cNvGraphicFramePr>
          <p:nvPr/>
        </p:nvGraphicFramePr>
        <p:xfrm>
          <a:off x="1768056" y="3666776"/>
          <a:ext cx="3439935" cy="22250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46645">
                  <a:extLst>
                    <a:ext uri="{9D8B030D-6E8A-4147-A177-3AD203B41FA5}">
                      <a16:colId xmlns:a16="http://schemas.microsoft.com/office/drawing/2014/main" val="3226907316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3249487910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14086416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d[v]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p[v]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9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3178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10</a:t>
                      </a:r>
                      <a:endParaRPr lang="en-US" sz="16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090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7FA82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50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2795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30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7406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90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277136"/>
                  </a:ext>
                </a:extLst>
              </a:tr>
            </a:tbl>
          </a:graphicData>
        </a:graphic>
      </p:graphicFrame>
      <p:sp>
        <p:nvSpPr>
          <p:cNvPr id="44" name="Oval 43">
            <a:extLst>
              <a:ext uri="{FF2B5EF4-FFF2-40B4-BE49-F238E27FC236}">
                <a16:creationId xmlns:a16="http://schemas.microsoft.com/office/drawing/2014/main" id="{42E063EC-EABD-4C32-8516-0E179D1AA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5326" y="2279301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0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747B282-E45E-4244-9146-6C2169380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1814" y="3209576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1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B5F37ED-98E0-48AE-8994-3C486B8AE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68514" y="3209576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4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B31B495-867D-4669-94FB-5FECF9895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3139" y="5119339"/>
            <a:ext cx="457200" cy="457200"/>
          </a:xfrm>
          <a:prstGeom prst="ellipse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2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6B1AF94-0415-4E35-8236-FB29B79F8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4964" y="5119339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3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1674044-F82F-4B36-A6D5-093B2A49D7DB}"/>
              </a:ext>
            </a:extLst>
          </p:cNvPr>
          <p:cNvCxnSpPr>
            <a:stCxn id="44" idx="3"/>
            <a:endCxn id="45" idx="7"/>
          </p:cNvCxnSpPr>
          <p:nvPr/>
        </p:nvCxnSpPr>
        <p:spPr>
          <a:xfrm flipH="1">
            <a:off x="8452339" y="2669826"/>
            <a:ext cx="1111250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82086CB-C62B-4A41-939E-6141D74CE8BC}"/>
              </a:ext>
            </a:extLst>
          </p:cNvPr>
          <p:cNvCxnSpPr>
            <a:stCxn id="45" idx="4"/>
            <a:endCxn id="47" idx="0"/>
          </p:cNvCxnSpPr>
          <p:nvPr/>
        </p:nvCxnSpPr>
        <p:spPr>
          <a:xfrm>
            <a:off x="8290414" y="3666776"/>
            <a:ext cx="441325" cy="145256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F9D6CFD-E057-46AC-8D13-F5A542EB7D87}"/>
              </a:ext>
            </a:extLst>
          </p:cNvPr>
          <p:cNvCxnSpPr>
            <a:stCxn id="47" idx="7"/>
            <a:endCxn id="46" idx="3"/>
          </p:cNvCxnSpPr>
          <p:nvPr/>
        </p:nvCxnSpPr>
        <p:spPr>
          <a:xfrm flipV="1">
            <a:off x="8892076" y="3600101"/>
            <a:ext cx="2043113" cy="1585913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7E3955F-CED7-49EF-AB52-1D9C44F87002}"/>
              </a:ext>
            </a:extLst>
          </p:cNvPr>
          <p:cNvCxnSpPr>
            <a:cxnSpLocks/>
            <a:stCxn id="44" idx="4"/>
            <a:endCxn id="48" idx="0"/>
          </p:cNvCxnSpPr>
          <p:nvPr/>
        </p:nvCxnSpPr>
        <p:spPr>
          <a:xfrm>
            <a:off x="9723926" y="2736501"/>
            <a:ext cx="909638" cy="23828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913DAE1-4B4C-4E09-A5A4-C242206BC345}"/>
              </a:ext>
            </a:extLst>
          </p:cNvPr>
          <p:cNvCxnSpPr>
            <a:stCxn id="48" idx="2"/>
            <a:endCxn id="47" idx="6"/>
          </p:cNvCxnSpPr>
          <p:nvPr/>
        </p:nvCxnSpPr>
        <p:spPr>
          <a:xfrm flipH="1">
            <a:off x="8960339" y="5347939"/>
            <a:ext cx="1444625" cy="0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AFFF473-09B4-48E0-AB79-F06171D3193B}"/>
              </a:ext>
            </a:extLst>
          </p:cNvPr>
          <p:cNvCxnSpPr>
            <a:stCxn id="48" idx="7"/>
            <a:endCxn id="46" idx="4"/>
          </p:cNvCxnSpPr>
          <p:nvPr/>
        </p:nvCxnSpPr>
        <p:spPr>
          <a:xfrm flipV="1">
            <a:off x="10793901" y="3666776"/>
            <a:ext cx="303213" cy="15192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AD68667-4816-47D9-8749-22F6D3B5B623}"/>
              </a:ext>
            </a:extLst>
          </p:cNvPr>
          <p:cNvCxnSpPr>
            <a:stCxn id="44" idx="5"/>
            <a:endCxn id="46" idx="1"/>
          </p:cNvCxnSpPr>
          <p:nvPr/>
        </p:nvCxnSpPr>
        <p:spPr>
          <a:xfrm>
            <a:off x="9885851" y="2669826"/>
            <a:ext cx="1049338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48">
            <a:extLst>
              <a:ext uri="{FF2B5EF4-FFF2-40B4-BE49-F238E27FC236}">
                <a16:creationId xmlns:a16="http://schemas.microsoft.com/office/drawing/2014/main" id="{16B2FC7A-B520-491F-83DC-8F3612DB0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1251" y="2736501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57" name="TextBox 49">
            <a:extLst>
              <a:ext uri="{FF2B5EF4-FFF2-40B4-BE49-F238E27FC236}">
                <a16:creationId xmlns:a16="http://schemas.microsoft.com/office/drawing/2014/main" id="{E1913FFE-A2AC-4056-9AB3-E43D64858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82112" y="4322403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58" name="TextBox 50">
            <a:extLst>
              <a:ext uri="{FF2B5EF4-FFF2-40B4-BE49-F238E27FC236}">
                <a16:creationId xmlns:a16="http://schemas.microsoft.com/office/drawing/2014/main" id="{259FE362-E8C2-489A-9AFE-CFDB7320A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8326" y="42398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59" name="TextBox 51">
            <a:extLst>
              <a:ext uri="{FF2B5EF4-FFF2-40B4-BE49-F238E27FC236}">
                <a16:creationId xmlns:a16="http://schemas.microsoft.com/office/drawing/2014/main" id="{D8C3C05B-1EE1-4B06-AB92-3DA9F8AE5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1201" y="534793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20</a:t>
            </a:r>
          </a:p>
        </p:txBody>
      </p:sp>
      <p:sp>
        <p:nvSpPr>
          <p:cNvPr id="60" name="TextBox 52">
            <a:extLst>
              <a:ext uri="{FF2B5EF4-FFF2-40B4-BE49-F238E27FC236}">
                <a16:creationId xmlns:a16="http://schemas.microsoft.com/office/drawing/2014/main" id="{E6B544B3-9B7C-4D16-AF14-ECA42A4CFF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44714" y="43922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60</a:t>
            </a:r>
          </a:p>
        </p:txBody>
      </p:sp>
      <p:sp>
        <p:nvSpPr>
          <p:cNvPr id="62" name="TextBox 53">
            <a:extLst>
              <a:ext uri="{FF2B5EF4-FFF2-40B4-BE49-F238E27FC236}">
                <a16:creationId xmlns:a16="http://schemas.microsoft.com/office/drawing/2014/main" id="{5C25ADCB-11DF-4129-902B-AB98719C5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70491" y="3378832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30</a:t>
            </a:r>
          </a:p>
        </p:txBody>
      </p:sp>
      <p:sp>
        <p:nvSpPr>
          <p:cNvPr id="63" name="TextBox 54">
            <a:extLst>
              <a:ext uri="{FF2B5EF4-FFF2-40B4-BE49-F238E27FC236}">
                <a16:creationId xmlns:a16="http://schemas.microsoft.com/office/drawing/2014/main" id="{EB43AF54-4571-4100-89C9-4EB77C067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54164" y="2665064"/>
            <a:ext cx="5212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100</a:t>
            </a:r>
          </a:p>
        </p:txBody>
      </p:sp>
      <p:sp>
        <p:nvSpPr>
          <p:cNvPr id="64" name="TextBox 58">
            <a:extLst>
              <a:ext uri="{FF2B5EF4-FFF2-40B4-BE49-F238E27FC236}">
                <a16:creationId xmlns:a16="http://schemas.microsoft.com/office/drawing/2014/main" id="{D49D0526-72A9-4FA6-B333-F501F4C83A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3794" y="1845854"/>
            <a:ext cx="325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S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CB6130E-F0B7-49E5-B38A-C31DF490672B}"/>
              </a:ext>
            </a:extLst>
          </p:cNvPr>
          <p:cNvCxnSpPr>
            <a:stCxn id="48" idx="1"/>
          </p:cNvCxnSpPr>
          <p:nvPr/>
        </p:nvCxnSpPr>
        <p:spPr>
          <a:xfrm flipH="1" flipV="1">
            <a:off x="8519015" y="3438177"/>
            <a:ext cx="1952904" cy="1748117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49">
            <a:extLst>
              <a:ext uri="{FF2B5EF4-FFF2-40B4-BE49-F238E27FC236}">
                <a16:creationId xmlns:a16="http://schemas.microsoft.com/office/drawing/2014/main" id="{A3DBF0EA-090F-4C52-B94A-6A650B7F97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9101" y="362092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7B2C47A-5038-451C-BFC0-35A1B6FDE52F}"/>
              </a:ext>
            </a:extLst>
          </p:cNvPr>
          <p:cNvCxnSpPr>
            <a:stCxn id="45" idx="5"/>
            <a:endCxn id="48" idx="2"/>
          </p:cNvCxnSpPr>
          <p:nvPr/>
        </p:nvCxnSpPr>
        <p:spPr>
          <a:xfrm>
            <a:off x="8452059" y="3599821"/>
            <a:ext cx="1952905" cy="174811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50">
            <a:extLst>
              <a:ext uri="{FF2B5EF4-FFF2-40B4-BE49-F238E27FC236}">
                <a16:creationId xmlns:a16="http://schemas.microsoft.com/office/drawing/2014/main" id="{005EEA25-2EAB-4B68-B0A6-086DA6695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7749" y="405450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316269-5D4C-4E7C-A9E1-E4AB93C21BC9}"/>
              </a:ext>
            </a:extLst>
          </p:cNvPr>
          <p:cNvSpPr/>
          <p:nvPr/>
        </p:nvSpPr>
        <p:spPr>
          <a:xfrm>
            <a:off x="7541218" y="3234691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10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91D24A4-6F79-40EA-9E5A-9B5CEAEF9E06}"/>
              </a:ext>
            </a:extLst>
          </p:cNvPr>
          <p:cNvSpPr/>
          <p:nvPr/>
        </p:nvSpPr>
        <p:spPr>
          <a:xfrm>
            <a:off x="8054819" y="5334130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50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B38DA95-4521-4B14-9F8A-B47EDC84E629}"/>
              </a:ext>
            </a:extLst>
          </p:cNvPr>
          <p:cNvSpPr/>
          <p:nvPr/>
        </p:nvSpPr>
        <p:spPr>
          <a:xfrm>
            <a:off x="11371527" y="3234691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90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615F7BA-B505-4BE7-86CC-1A65938B9CF8}"/>
              </a:ext>
            </a:extLst>
          </p:cNvPr>
          <p:cNvSpPr/>
          <p:nvPr/>
        </p:nvSpPr>
        <p:spPr>
          <a:xfrm>
            <a:off x="10911881" y="5245309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30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458DC3D-BDFA-412C-B84B-728E6276278E}"/>
              </a:ext>
            </a:extLst>
          </p:cNvPr>
          <p:cNvSpPr/>
          <p:nvPr/>
        </p:nvSpPr>
        <p:spPr>
          <a:xfrm>
            <a:off x="9956014" y="2312246"/>
            <a:ext cx="2968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0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D13D8B-2989-4F66-95E0-A9EB54D51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32</a:t>
            </a:fld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B007798-60FE-4033-9CAB-42B09B09CEA2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5A96FCDD-6F15-4368-B5F0-F42908EA43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37" descr="Logo COP3530">
              <a:extLst>
                <a:ext uri="{FF2B5EF4-FFF2-40B4-BE49-F238E27FC236}">
                  <a16:creationId xmlns:a16="http://schemas.microsoft.com/office/drawing/2014/main" id="{449292A9-8DFA-45A2-9A9E-3DBD4A6B40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876545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Dijkstra’s Shortest Path Algorithm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16539" y="1550011"/>
            <a:ext cx="6829457" cy="1654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2 is now done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AAF3C4-F96B-4C8C-848F-ADB41DCFB8CA}"/>
              </a:ext>
            </a:extLst>
          </p:cNvPr>
          <p:cNvSpPr txBox="1"/>
          <p:nvPr/>
        </p:nvSpPr>
        <p:spPr>
          <a:xfrm>
            <a:off x="1497204" y="2394418"/>
            <a:ext cx="4598796" cy="1157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Computed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S = {0, 1, 2, 3}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Needs processing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V-S = {4}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7C02C69-C53A-412E-85F5-0127819E7BD8}"/>
              </a:ext>
            </a:extLst>
          </p:cNvPr>
          <p:cNvGraphicFramePr>
            <a:graphicFrameLocks noGrp="1"/>
          </p:cNvGraphicFramePr>
          <p:nvPr/>
        </p:nvGraphicFramePr>
        <p:xfrm>
          <a:off x="1768056" y="3666776"/>
          <a:ext cx="3439935" cy="22250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46645">
                  <a:extLst>
                    <a:ext uri="{9D8B030D-6E8A-4147-A177-3AD203B41FA5}">
                      <a16:colId xmlns:a16="http://schemas.microsoft.com/office/drawing/2014/main" val="3226907316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3249487910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14086416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d[v]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p[v]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9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3178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10</a:t>
                      </a:r>
                      <a:endParaRPr lang="en-US" sz="16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090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50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2795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30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7406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DA63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60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DA63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277136"/>
                  </a:ext>
                </a:extLst>
              </a:tr>
            </a:tbl>
          </a:graphicData>
        </a:graphic>
      </p:graphicFrame>
      <p:sp>
        <p:nvSpPr>
          <p:cNvPr id="44" name="Oval 43">
            <a:extLst>
              <a:ext uri="{FF2B5EF4-FFF2-40B4-BE49-F238E27FC236}">
                <a16:creationId xmlns:a16="http://schemas.microsoft.com/office/drawing/2014/main" id="{42E063EC-EABD-4C32-8516-0E179D1AA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5326" y="2279301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0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747B282-E45E-4244-9146-6C2169380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1814" y="3209576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1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B5F37ED-98E0-48AE-8994-3C486B8AE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68514" y="3209576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4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B31B495-867D-4669-94FB-5FECF9895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3139" y="5119339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2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6B1AF94-0415-4E35-8236-FB29B79F8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4964" y="5119339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3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1674044-F82F-4B36-A6D5-093B2A49D7DB}"/>
              </a:ext>
            </a:extLst>
          </p:cNvPr>
          <p:cNvCxnSpPr>
            <a:stCxn id="44" idx="3"/>
            <a:endCxn id="45" idx="7"/>
          </p:cNvCxnSpPr>
          <p:nvPr/>
        </p:nvCxnSpPr>
        <p:spPr>
          <a:xfrm flipH="1">
            <a:off x="8452339" y="2669826"/>
            <a:ext cx="1111250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82086CB-C62B-4A41-939E-6141D74CE8BC}"/>
              </a:ext>
            </a:extLst>
          </p:cNvPr>
          <p:cNvCxnSpPr>
            <a:stCxn id="45" idx="4"/>
            <a:endCxn id="47" idx="0"/>
          </p:cNvCxnSpPr>
          <p:nvPr/>
        </p:nvCxnSpPr>
        <p:spPr>
          <a:xfrm>
            <a:off x="8290414" y="3666776"/>
            <a:ext cx="441325" cy="145256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F9D6CFD-E057-46AC-8D13-F5A542EB7D87}"/>
              </a:ext>
            </a:extLst>
          </p:cNvPr>
          <p:cNvCxnSpPr>
            <a:stCxn id="47" idx="7"/>
            <a:endCxn id="46" idx="3"/>
          </p:cNvCxnSpPr>
          <p:nvPr/>
        </p:nvCxnSpPr>
        <p:spPr>
          <a:xfrm flipV="1">
            <a:off x="8892076" y="3600101"/>
            <a:ext cx="2043113" cy="158591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7E3955F-CED7-49EF-AB52-1D9C44F87002}"/>
              </a:ext>
            </a:extLst>
          </p:cNvPr>
          <p:cNvCxnSpPr>
            <a:cxnSpLocks/>
            <a:stCxn id="44" idx="4"/>
            <a:endCxn id="48" idx="0"/>
          </p:cNvCxnSpPr>
          <p:nvPr/>
        </p:nvCxnSpPr>
        <p:spPr>
          <a:xfrm>
            <a:off x="9723926" y="2736501"/>
            <a:ext cx="909638" cy="23828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913DAE1-4B4C-4E09-A5A4-C242206BC345}"/>
              </a:ext>
            </a:extLst>
          </p:cNvPr>
          <p:cNvCxnSpPr>
            <a:stCxn id="48" idx="2"/>
            <a:endCxn id="47" idx="6"/>
          </p:cNvCxnSpPr>
          <p:nvPr/>
        </p:nvCxnSpPr>
        <p:spPr>
          <a:xfrm flipH="1">
            <a:off x="8960339" y="5347939"/>
            <a:ext cx="1444625" cy="0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AFFF473-09B4-48E0-AB79-F06171D3193B}"/>
              </a:ext>
            </a:extLst>
          </p:cNvPr>
          <p:cNvCxnSpPr>
            <a:stCxn id="48" idx="7"/>
            <a:endCxn id="46" idx="4"/>
          </p:cNvCxnSpPr>
          <p:nvPr/>
        </p:nvCxnSpPr>
        <p:spPr>
          <a:xfrm flipV="1">
            <a:off x="10793901" y="3666776"/>
            <a:ext cx="303213" cy="15192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AD68667-4816-47D9-8749-22F6D3B5B623}"/>
              </a:ext>
            </a:extLst>
          </p:cNvPr>
          <p:cNvCxnSpPr>
            <a:stCxn id="44" idx="5"/>
            <a:endCxn id="46" idx="1"/>
          </p:cNvCxnSpPr>
          <p:nvPr/>
        </p:nvCxnSpPr>
        <p:spPr>
          <a:xfrm>
            <a:off x="9885851" y="2669826"/>
            <a:ext cx="1049338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48">
            <a:extLst>
              <a:ext uri="{FF2B5EF4-FFF2-40B4-BE49-F238E27FC236}">
                <a16:creationId xmlns:a16="http://schemas.microsoft.com/office/drawing/2014/main" id="{16B2FC7A-B520-491F-83DC-8F3612DB0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1251" y="2736501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57" name="TextBox 49">
            <a:extLst>
              <a:ext uri="{FF2B5EF4-FFF2-40B4-BE49-F238E27FC236}">
                <a16:creationId xmlns:a16="http://schemas.microsoft.com/office/drawing/2014/main" id="{E1913FFE-A2AC-4056-9AB3-E43D64858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82112" y="4322403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58" name="TextBox 50">
            <a:extLst>
              <a:ext uri="{FF2B5EF4-FFF2-40B4-BE49-F238E27FC236}">
                <a16:creationId xmlns:a16="http://schemas.microsoft.com/office/drawing/2014/main" id="{259FE362-E8C2-489A-9AFE-CFDB7320A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8326" y="42398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59" name="TextBox 51">
            <a:extLst>
              <a:ext uri="{FF2B5EF4-FFF2-40B4-BE49-F238E27FC236}">
                <a16:creationId xmlns:a16="http://schemas.microsoft.com/office/drawing/2014/main" id="{D8C3C05B-1EE1-4B06-AB92-3DA9F8AE5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1201" y="534793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20</a:t>
            </a:r>
          </a:p>
        </p:txBody>
      </p:sp>
      <p:sp>
        <p:nvSpPr>
          <p:cNvPr id="60" name="TextBox 52">
            <a:extLst>
              <a:ext uri="{FF2B5EF4-FFF2-40B4-BE49-F238E27FC236}">
                <a16:creationId xmlns:a16="http://schemas.microsoft.com/office/drawing/2014/main" id="{E6B544B3-9B7C-4D16-AF14-ECA42A4CFF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44714" y="43922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60</a:t>
            </a:r>
          </a:p>
        </p:txBody>
      </p:sp>
      <p:sp>
        <p:nvSpPr>
          <p:cNvPr id="62" name="TextBox 53">
            <a:extLst>
              <a:ext uri="{FF2B5EF4-FFF2-40B4-BE49-F238E27FC236}">
                <a16:creationId xmlns:a16="http://schemas.microsoft.com/office/drawing/2014/main" id="{5C25ADCB-11DF-4129-902B-AB98719C5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70491" y="3378832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30</a:t>
            </a:r>
          </a:p>
        </p:txBody>
      </p:sp>
      <p:sp>
        <p:nvSpPr>
          <p:cNvPr id="63" name="TextBox 54">
            <a:extLst>
              <a:ext uri="{FF2B5EF4-FFF2-40B4-BE49-F238E27FC236}">
                <a16:creationId xmlns:a16="http://schemas.microsoft.com/office/drawing/2014/main" id="{EB43AF54-4571-4100-89C9-4EB77C067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54164" y="2665064"/>
            <a:ext cx="5212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100</a:t>
            </a:r>
          </a:p>
        </p:txBody>
      </p:sp>
      <p:sp>
        <p:nvSpPr>
          <p:cNvPr id="64" name="TextBox 58">
            <a:extLst>
              <a:ext uri="{FF2B5EF4-FFF2-40B4-BE49-F238E27FC236}">
                <a16:creationId xmlns:a16="http://schemas.microsoft.com/office/drawing/2014/main" id="{D49D0526-72A9-4FA6-B333-F501F4C83A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3794" y="1845854"/>
            <a:ext cx="325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S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CB6130E-F0B7-49E5-B38A-C31DF490672B}"/>
              </a:ext>
            </a:extLst>
          </p:cNvPr>
          <p:cNvCxnSpPr>
            <a:stCxn id="48" idx="1"/>
          </p:cNvCxnSpPr>
          <p:nvPr/>
        </p:nvCxnSpPr>
        <p:spPr>
          <a:xfrm flipH="1" flipV="1">
            <a:off x="8519015" y="3438177"/>
            <a:ext cx="1952904" cy="1748117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49">
            <a:extLst>
              <a:ext uri="{FF2B5EF4-FFF2-40B4-BE49-F238E27FC236}">
                <a16:creationId xmlns:a16="http://schemas.microsoft.com/office/drawing/2014/main" id="{A3DBF0EA-090F-4C52-B94A-6A650B7F97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9101" y="362092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7B2C47A-5038-451C-BFC0-35A1B6FDE52F}"/>
              </a:ext>
            </a:extLst>
          </p:cNvPr>
          <p:cNvCxnSpPr>
            <a:stCxn id="45" idx="5"/>
            <a:endCxn id="48" idx="2"/>
          </p:cNvCxnSpPr>
          <p:nvPr/>
        </p:nvCxnSpPr>
        <p:spPr>
          <a:xfrm>
            <a:off x="8452059" y="3599821"/>
            <a:ext cx="1952905" cy="174811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50">
            <a:extLst>
              <a:ext uri="{FF2B5EF4-FFF2-40B4-BE49-F238E27FC236}">
                <a16:creationId xmlns:a16="http://schemas.microsoft.com/office/drawing/2014/main" id="{005EEA25-2EAB-4B68-B0A6-086DA6695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7749" y="405450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316269-5D4C-4E7C-A9E1-E4AB93C21BC9}"/>
              </a:ext>
            </a:extLst>
          </p:cNvPr>
          <p:cNvSpPr/>
          <p:nvPr/>
        </p:nvSpPr>
        <p:spPr>
          <a:xfrm>
            <a:off x="7541218" y="3234691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10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91D24A4-6F79-40EA-9E5A-9B5CEAEF9E06}"/>
              </a:ext>
            </a:extLst>
          </p:cNvPr>
          <p:cNvSpPr/>
          <p:nvPr/>
        </p:nvSpPr>
        <p:spPr>
          <a:xfrm>
            <a:off x="8054819" y="5334130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50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B38DA95-4521-4B14-9F8A-B47EDC84E629}"/>
              </a:ext>
            </a:extLst>
          </p:cNvPr>
          <p:cNvSpPr/>
          <p:nvPr/>
        </p:nvSpPr>
        <p:spPr>
          <a:xfrm>
            <a:off x="11371527" y="3234691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60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615F7BA-B505-4BE7-86CC-1A65938B9CF8}"/>
              </a:ext>
            </a:extLst>
          </p:cNvPr>
          <p:cNvSpPr/>
          <p:nvPr/>
        </p:nvSpPr>
        <p:spPr>
          <a:xfrm>
            <a:off x="10911881" y="5245309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30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458DC3D-BDFA-412C-B84B-728E6276278E}"/>
              </a:ext>
            </a:extLst>
          </p:cNvPr>
          <p:cNvSpPr/>
          <p:nvPr/>
        </p:nvSpPr>
        <p:spPr>
          <a:xfrm>
            <a:off x="9956014" y="2312246"/>
            <a:ext cx="2968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0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BF593C-622E-4015-88E5-F4C05F296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33</a:t>
            </a:fld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AA17A1A-7736-4702-9E8A-C97EC8457E68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47F2AB82-CE0D-48AE-B5E5-090C067D2D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37" descr="Logo COP3530">
              <a:extLst>
                <a:ext uri="{FF2B5EF4-FFF2-40B4-BE49-F238E27FC236}">
                  <a16:creationId xmlns:a16="http://schemas.microsoft.com/office/drawing/2014/main" id="{4B21F9AE-1D2E-4C62-960E-9EFD54A403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328556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Dijkstra’s Shortest Path Algorithm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16539" y="1550011"/>
            <a:ext cx="6829457" cy="20236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Next, repeat the process picking the minimum element in d[v] that has not been computed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AAF3C4-F96B-4C8C-848F-ADB41DCFB8CA}"/>
              </a:ext>
            </a:extLst>
          </p:cNvPr>
          <p:cNvSpPr txBox="1"/>
          <p:nvPr/>
        </p:nvSpPr>
        <p:spPr>
          <a:xfrm>
            <a:off x="1497204" y="2394418"/>
            <a:ext cx="4598796" cy="1157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Computed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S = {0, 1, 2, 3}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Needs processing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V-S = {4}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7C02C69-C53A-412E-85F5-0127819E7BD8}"/>
              </a:ext>
            </a:extLst>
          </p:cNvPr>
          <p:cNvGraphicFramePr>
            <a:graphicFrameLocks noGrp="1"/>
          </p:cNvGraphicFramePr>
          <p:nvPr/>
        </p:nvGraphicFramePr>
        <p:xfrm>
          <a:off x="1768056" y="3666776"/>
          <a:ext cx="3439935" cy="22250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46645">
                  <a:extLst>
                    <a:ext uri="{9D8B030D-6E8A-4147-A177-3AD203B41FA5}">
                      <a16:colId xmlns:a16="http://schemas.microsoft.com/office/drawing/2014/main" val="3226907316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3249487910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14086416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d[v]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p[v]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9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3178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10</a:t>
                      </a:r>
                      <a:endParaRPr lang="en-US" sz="16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090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50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2795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30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7406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60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277136"/>
                  </a:ext>
                </a:extLst>
              </a:tr>
            </a:tbl>
          </a:graphicData>
        </a:graphic>
      </p:graphicFrame>
      <p:sp>
        <p:nvSpPr>
          <p:cNvPr id="44" name="Oval 43">
            <a:extLst>
              <a:ext uri="{FF2B5EF4-FFF2-40B4-BE49-F238E27FC236}">
                <a16:creationId xmlns:a16="http://schemas.microsoft.com/office/drawing/2014/main" id="{42E063EC-EABD-4C32-8516-0E179D1AA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5326" y="2279301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0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747B282-E45E-4244-9146-6C2169380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1814" y="3209576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1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B5F37ED-98E0-48AE-8994-3C486B8AE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68514" y="3209576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4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B31B495-867D-4669-94FB-5FECF9895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3139" y="5119339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2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6B1AF94-0415-4E35-8236-FB29B79F8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4964" y="5119339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3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1674044-F82F-4B36-A6D5-093B2A49D7DB}"/>
              </a:ext>
            </a:extLst>
          </p:cNvPr>
          <p:cNvCxnSpPr>
            <a:stCxn id="44" idx="3"/>
            <a:endCxn id="45" idx="7"/>
          </p:cNvCxnSpPr>
          <p:nvPr/>
        </p:nvCxnSpPr>
        <p:spPr>
          <a:xfrm flipH="1">
            <a:off x="8452339" y="2669826"/>
            <a:ext cx="1111250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82086CB-C62B-4A41-939E-6141D74CE8BC}"/>
              </a:ext>
            </a:extLst>
          </p:cNvPr>
          <p:cNvCxnSpPr>
            <a:stCxn id="45" idx="4"/>
            <a:endCxn id="47" idx="0"/>
          </p:cNvCxnSpPr>
          <p:nvPr/>
        </p:nvCxnSpPr>
        <p:spPr>
          <a:xfrm>
            <a:off x="8290414" y="3666776"/>
            <a:ext cx="441325" cy="145256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F9D6CFD-E057-46AC-8D13-F5A542EB7D87}"/>
              </a:ext>
            </a:extLst>
          </p:cNvPr>
          <p:cNvCxnSpPr>
            <a:stCxn id="47" idx="7"/>
            <a:endCxn id="46" idx="3"/>
          </p:cNvCxnSpPr>
          <p:nvPr/>
        </p:nvCxnSpPr>
        <p:spPr>
          <a:xfrm flipV="1">
            <a:off x="8892076" y="3600101"/>
            <a:ext cx="2043113" cy="158591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7E3955F-CED7-49EF-AB52-1D9C44F87002}"/>
              </a:ext>
            </a:extLst>
          </p:cNvPr>
          <p:cNvCxnSpPr>
            <a:cxnSpLocks/>
            <a:stCxn id="44" idx="4"/>
            <a:endCxn id="48" idx="0"/>
          </p:cNvCxnSpPr>
          <p:nvPr/>
        </p:nvCxnSpPr>
        <p:spPr>
          <a:xfrm>
            <a:off x="9723926" y="2736501"/>
            <a:ext cx="909638" cy="23828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913DAE1-4B4C-4E09-A5A4-C242206BC345}"/>
              </a:ext>
            </a:extLst>
          </p:cNvPr>
          <p:cNvCxnSpPr>
            <a:stCxn id="48" idx="2"/>
            <a:endCxn id="47" idx="6"/>
          </p:cNvCxnSpPr>
          <p:nvPr/>
        </p:nvCxnSpPr>
        <p:spPr>
          <a:xfrm flipH="1">
            <a:off x="8960339" y="5347939"/>
            <a:ext cx="1444625" cy="0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AFFF473-09B4-48E0-AB79-F06171D3193B}"/>
              </a:ext>
            </a:extLst>
          </p:cNvPr>
          <p:cNvCxnSpPr>
            <a:stCxn id="48" idx="7"/>
            <a:endCxn id="46" idx="4"/>
          </p:cNvCxnSpPr>
          <p:nvPr/>
        </p:nvCxnSpPr>
        <p:spPr>
          <a:xfrm flipV="1">
            <a:off x="10793901" y="3666776"/>
            <a:ext cx="303213" cy="15192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AD68667-4816-47D9-8749-22F6D3B5B623}"/>
              </a:ext>
            </a:extLst>
          </p:cNvPr>
          <p:cNvCxnSpPr>
            <a:stCxn id="44" idx="5"/>
            <a:endCxn id="46" idx="1"/>
          </p:cNvCxnSpPr>
          <p:nvPr/>
        </p:nvCxnSpPr>
        <p:spPr>
          <a:xfrm>
            <a:off x="9885851" y="2669826"/>
            <a:ext cx="1049338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48">
            <a:extLst>
              <a:ext uri="{FF2B5EF4-FFF2-40B4-BE49-F238E27FC236}">
                <a16:creationId xmlns:a16="http://schemas.microsoft.com/office/drawing/2014/main" id="{16B2FC7A-B520-491F-83DC-8F3612DB0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1251" y="2736501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57" name="TextBox 49">
            <a:extLst>
              <a:ext uri="{FF2B5EF4-FFF2-40B4-BE49-F238E27FC236}">
                <a16:creationId xmlns:a16="http://schemas.microsoft.com/office/drawing/2014/main" id="{E1913FFE-A2AC-4056-9AB3-E43D64858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82112" y="4322403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58" name="TextBox 50">
            <a:extLst>
              <a:ext uri="{FF2B5EF4-FFF2-40B4-BE49-F238E27FC236}">
                <a16:creationId xmlns:a16="http://schemas.microsoft.com/office/drawing/2014/main" id="{259FE362-E8C2-489A-9AFE-CFDB7320A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8326" y="42398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59" name="TextBox 51">
            <a:extLst>
              <a:ext uri="{FF2B5EF4-FFF2-40B4-BE49-F238E27FC236}">
                <a16:creationId xmlns:a16="http://schemas.microsoft.com/office/drawing/2014/main" id="{D8C3C05B-1EE1-4B06-AB92-3DA9F8AE5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1201" y="534793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20</a:t>
            </a:r>
          </a:p>
        </p:txBody>
      </p:sp>
      <p:sp>
        <p:nvSpPr>
          <p:cNvPr id="60" name="TextBox 52">
            <a:extLst>
              <a:ext uri="{FF2B5EF4-FFF2-40B4-BE49-F238E27FC236}">
                <a16:creationId xmlns:a16="http://schemas.microsoft.com/office/drawing/2014/main" id="{E6B544B3-9B7C-4D16-AF14-ECA42A4CFF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44714" y="43922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60</a:t>
            </a:r>
          </a:p>
        </p:txBody>
      </p:sp>
      <p:sp>
        <p:nvSpPr>
          <p:cNvPr id="62" name="TextBox 53">
            <a:extLst>
              <a:ext uri="{FF2B5EF4-FFF2-40B4-BE49-F238E27FC236}">
                <a16:creationId xmlns:a16="http://schemas.microsoft.com/office/drawing/2014/main" id="{5C25ADCB-11DF-4129-902B-AB98719C5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70491" y="3378832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30</a:t>
            </a:r>
          </a:p>
        </p:txBody>
      </p:sp>
      <p:sp>
        <p:nvSpPr>
          <p:cNvPr id="63" name="TextBox 54">
            <a:extLst>
              <a:ext uri="{FF2B5EF4-FFF2-40B4-BE49-F238E27FC236}">
                <a16:creationId xmlns:a16="http://schemas.microsoft.com/office/drawing/2014/main" id="{EB43AF54-4571-4100-89C9-4EB77C067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54164" y="2665064"/>
            <a:ext cx="5212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100</a:t>
            </a:r>
          </a:p>
        </p:txBody>
      </p:sp>
      <p:sp>
        <p:nvSpPr>
          <p:cNvPr id="64" name="TextBox 58">
            <a:extLst>
              <a:ext uri="{FF2B5EF4-FFF2-40B4-BE49-F238E27FC236}">
                <a16:creationId xmlns:a16="http://schemas.microsoft.com/office/drawing/2014/main" id="{D49D0526-72A9-4FA6-B333-F501F4C83A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3794" y="1845854"/>
            <a:ext cx="325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S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CB6130E-F0B7-49E5-B38A-C31DF490672B}"/>
              </a:ext>
            </a:extLst>
          </p:cNvPr>
          <p:cNvCxnSpPr>
            <a:stCxn id="48" idx="1"/>
          </p:cNvCxnSpPr>
          <p:nvPr/>
        </p:nvCxnSpPr>
        <p:spPr>
          <a:xfrm flipH="1" flipV="1">
            <a:off x="8519015" y="3438177"/>
            <a:ext cx="1952904" cy="1748117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49">
            <a:extLst>
              <a:ext uri="{FF2B5EF4-FFF2-40B4-BE49-F238E27FC236}">
                <a16:creationId xmlns:a16="http://schemas.microsoft.com/office/drawing/2014/main" id="{A3DBF0EA-090F-4C52-B94A-6A650B7F97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9101" y="362092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7B2C47A-5038-451C-BFC0-35A1B6FDE52F}"/>
              </a:ext>
            </a:extLst>
          </p:cNvPr>
          <p:cNvCxnSpPr>
            <a:stCxn id="45" idx="5"/>
            <a:endCxn id="48" idx="2"/>
          </p:cNvCxnSpPr>
          <p:nvPr/>
        </p:nvCxnSpPr>
        <p:spPr>
          <a:xfrm>
            <a:off x="8452059" y="3599821"/>
            <a:ext cx="1952905" cy="174811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50">
            <a:extLst>
              <a:ext uri="{FF2B5EF4-FFF2-40B4-BE49-F238E27FC236}">
                <a16:creationId xmlns:a16="http://schemas.microsoft.com/office/drawing/2014/main" id="{005EEA25-2EAB-4B68-B0A6-086DA6695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7749" y="405450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316269-5D4C-4E7C-A9E1-E4AB93C21BC9}"/>
              </a:ext>
            </a:extLst>
          </p:cNvPr>
          <p:cNvSpPr/>
          <p:nvPr/>
        </p:nvSpPr>
        <p:spPr>
          <a:xfrm>
            <a:off x="7541218" y="3234691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10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91D24A4-6F79-40EA-9E5A-9B5CEAEF9E06}"/>
              </a:ext>
            </a:extLst>
          </p:cNvPr>
          <p:cNvSpPr/>
          <p:nvPr/>
        </p:nvSpPr>
        <p:spPr>
          <a:xfrm>
            <a:off x="8054819" y="5334130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50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B38DA95-4521-4B14-9F8A-B47EDC84E629}"/>
              </a:ext>
            </a:extLst>
          </p:cNvPr>
          <p:cNvSpPr/>
          <p:nvPr/>
        </p:nvSpPr>
        <p:spPr>
          <a:xfrm>
            <a:off x="11371527" y="3234691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60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615F7BA-B505-4BE7-86CC-1A65938B9CF8}"/>
              </a:ext>
            </a:extLst>
          </p:cNvPr>
          <p:cNvSpPr/>
          <p:nvPr/>
        </p:nvSpPr>
        <p:spPr>
          <a:xfrm>
            <a:off x="10911881" y="5245309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30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458DC3D-BDFA-412C-B84B-728E6276278E}"/>
              </a:ext>
            </a:extLst>
          </p:cNvPr>
          <p:cNvSpPr/>
          <p:nvPr/>
        </p:nvSpPr>
        <p:spPr>
          <a:xfrm>
            <a:off x="9956014" y="2312246"/>
            <a:ext cx="2968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0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9806FA-C124-4288-8F93-AE91B3C56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34</a:t>
            </a:fld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C520AA6-570F-4AE0-804D-E47C1EFCC04E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A6CD7CB2-8C38-4F13-A824-7BF45EFBA3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37" descr="Logo COP3530">
              <a:extLst>
                <a:ext uri="{FF2B5EF4-FFF2-40B4-BE49-F238E27FC236}">
                  <a16:creationId xmlns:a16="http://schemas.microsoft.com/office/drawing/2014/main" id="{B43FCD09-2492-4909-95DC-A06596F4C5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266424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Dijkstra’s Shortest Path Algorithm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16539" y="1550011"/>
            <a:ext cx="6829457" cy="20236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Pick 4. Process edges adjacent to the vertex 4 and update distances based on relaxation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AAF3C4-F96B-4C8C-848F-ADB41DCFB8CA}"/>
              </a:ext>
            </a:extLst>
          </p:cNvPr>
          <p:cNvSpPr txBox="1"/>
          <p:nvPr/>
        </p:nvSpPr>
        <p:spPr>
          <a:xfrm>
            <a:off x="1497204" y="2394418"/>
            <a:ext cx="4598796" cy="1157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Computed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S = {0, 1, 2, 3, 4}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Needs processing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V-S = {}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7C02C69-C53A-412E-85F5-0127819E7BD8}"/>
              </a:ext>
            </a:extLst>
          </p:cNvPr>
          <p:cNvGraphicFramePr>
            <a:graphicFrameLocks noGrp="1"/>
          </p:cNvGraphicFramePr>
          <p:nvPr/>
        </p:nvGraphicFramePr>
        <p:xfrm>
          <a:off x="1768056" y="3666776"/>
          <a:ext cx="3439935" cy="22250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46645">
                  <a:extLst>
                    <a:ext uri="{9D8B030D-6E8A-4147-A177-3AD203B41FA5}">
                      <a16:colId xmlns:a16="http://schemas.microsoft.com/office/drawing/2014/main" val="3226907316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3249487910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14086416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d[v]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p[v]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9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3178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10</a:t>
                      </a:r>
                      <a:endParaRPr lang="en-US" sz="16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090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50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2795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30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7406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7FA82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60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277136"/>
                  </a:ext>
                </a:extLst>
              </a:tr>
            </a:tbl>
          </a:graphicData>
        </a:graphic>
      </p:graphicFrame>
      <p:sp>
        <p:nvSpPr>
          <p:cNvPr id="44" name="Oval 43">
            <a:extLst>
              <a:ext uri="{FF2B5EF4-FFF2-40B4-BE49-F238E27FC236}">
                <a16:creationId xmlns:a16="http://schemas.microsoft.com/office/drawing/2014/main" id="{42E063EC-EABD-4C32-8516-0E179D1AA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5326" y="2279301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0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747B282-E45E-4244-9146-6C2169380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1814" y="3209576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1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B5F37ED-98E0-48AE-8994-3C486B8AE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68514" y="3209576"/>
            <a:ext cx="457200" cy="457200"/>
          </a:xfrm>
          <a:prstGeom prst="ellipse">
            <a:avLst/>
          </a:prstGeom>
          <a:noFill/>
          <a:ln w="28575">
            <a:solidFill>
              <a:srgbClr val="F7FA8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4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B31B495-867D-4669-94FB-5FECF9895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3139" y="5119339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2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6B1AF94-0415-4E35-8236-FB29B79F8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4964" y="5119339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3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1674044-F82F-4B36-A6D5-093B2A49D7DB}"/>
              </a:ext>
            </a:extLst>
          </p:cNvPr>
          <p:cNvCxnSpPr>
            <a:stCxn id="44" idx="3"/>
            <a:endCxn id="45" idx="7"/>
          </p:cNvCxnSpPr>
          <p:nvPr/>
        </p:nvCxnSpPr>
        <p:spPr>
          <a:xfrm flipH="1">
            <a:off x="8452339" y="2669826"/>
            <a:ext cx="1111250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82086CB-C62B-4A41-939E-6141D74CE8BC}"/>
              </a:ext>
            </a:extLst>
          </p:cNvPr>
          <p:cNvCxnSpPr>
            <a:stCxn id="45" idx="4"/>
            <a:endCxn id="47" idx="0"/>
          </p:cNvCxnSpPr>
          <p:nvPr/>
        </p:nvCxnSpPr>
        <p:spPr>
          <a:xfrm>
            <a:off x="8290414" y="3666776"/>
            <a:ext cx="441325" cy="145256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F9D6CFD-E057-46AC-8D13-F5A542EB7D87}"/>
              </a:ext>
            </a:extLst>
          </p:cNvPr>
          <p:cNvCxnSpPr>
            <a:stCxn id="47" idx="7"/>
            <a:endCxn id="46" idx="3"/>
          </p:cNvCxnSpPr>
          <p:nvPr/>
        </p:nvCxnSpPr>
        <p:spPr>
          <a:xfrm flipV="1">
            <a:off x="8892076" y="3600101"/>
            <a:ext cx="2043113" cy="158591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7E3955F-CED7-49EF-AB52-1D9C44F87002}"/>
              </a:ext>
            </a:extLst>
          </p:cNvPr>
          <p:cNvCxnSpPr>
            <a:cxnSpLocks/>
            <a:stCxn id="44" idx="4"/>
            <a:endCxn id="48" idx="0"/>
          </p:cNvCxnSpPr>
          <p:nvPr/>
        </p:nvCxnSpPr>
        <p:spPr>
          <a:xfrm>
            <a:off x="9723926" y="2736501"/>
            <a:ext cx="909638" cy="23828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913DAE1-4B4C-4E09-A5A4-C242206BC345}"/>
              </a:ext>
            </a:extLst>
          </p:cNvPr>
          <p:cNvCxnSpPr>
            <a:stCxn id="48" idx="2"/>
            <a:endCxn id="47" idx="6"/>
          </p:cNvCxnSpPr>
          <p:nvPr/>
        </p:nvCxnSpPr>
        <p:spPr>
          <a:xfrm flipH="1">
            <a:off x="8960339" y="5347939"/>
            <a:ext cx="1444625" cy="0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AFFF473-09B4-48E0-AB79-F06171D3193B}"/>
              </a:ext>
            </a:extLst>
          </p:cNvPr>
          <p:cNvCxnSpPr>
            <a:stCxn id="48" idx="7"/>
            <a:endCxn id="46" idx="4"/>
          </p:cNvCxnSpPr>
          <p:nvPr/>
        </p:nvCxnSpPr>
        <p:spPr>
          <a:xfrm flipV="1">
            <a:off x="10793901" y="3666776"/>
            <a:ext cx="303213" cy="15192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AD68667-4816-47D9-8749-22F6D3B5B623}"/>
              </a:ext>
            </a:extLst>
          </p:cNvPr>
          <p:cNvCxnSpPr>
            <a:stCxn id="44" idx="5"/>
            <a:endCxn id="46" idx="1"/>
          </p:cNvCxnSpPr>
          <p:nvPr/>
        </p:nvCxnSpPr>
        <p:spPr>
          <a:xfrm>
            <a:off x="9885851" y="2669826"/>
            <a:ext cx="1049338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48">
            <a:extLst>
              <a:ext uri="{FF2B5EF4-FFF2-40B4-BE49-F238E27FC236}">
                <a16:creationId xmlns:a16="http://schemas.microsoft.com/office/drawing/2014/main" id="{16B2FC7A-B520-491F-83DC-8F3612DB0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1251" y="2736501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57" name="TextBox 49">
            <a:extLst>
              <a:ext uri="{FF2B5EF4-FFF2-40B4-BE49-F238E27FC236}">
                <a16:creationId xmlns:a16="http://schemas.microsoft.com/office/drawing/2014/main" id="{E1913FFE-A2AC-4056-9AB3-E43D64858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82112" y="4322403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58" name="TextBox 50">
            <a:extLst>
              <a:ext uri="{FF2B5EF4-FFF2-40B4-BE49-F238E27FC236}">
                <a16:creationId xmlns:a16="http://schemas.microsoft.com/office/drawing/2014/main" id="{259FE362-E8C2-489A-9AFE-CFDB7320A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8326" y="42398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59" name="TextBox 51">
            <a:extLst>
              <a:ext uri="{FF2B5EF4-FFF2-40B4-BE49-F238E27FC236}">
                <a16:creationId xmlns:a16="http://schemas.microsoft.com/office/drawing/2014/main" id="{D8C3C05B-1EE1-4B06-AB92-3DA9F8AE5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1201" y="534793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20</a:t>
            </a:r>
          </a:p>
        </p:txBody>
      </p:sp>
      <p:sp>
        <p:nvSpPr>
          <p:cNvPr id="60" name="TextBox 52">
            <a:extLst>
              <a:ext uri="{FF2B5EF4-FFF2-40B4-BE49-F238E27FC236}">
                <a16:creationId xmlns:a16="http://schemas.microsoft.com/office/drawing/2014/main" id="{E6B544B3-9B7C-4D16-AF14-ECA42A4CFF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44714" y="43922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60</a:t>
            </a:r>
          </a:p>
        </p:txBody>
      </p:sp>
      <p:sp>
        <p:nvSpPr>
          <p:cNvPr id="62" name="TextBox 53">
            <a:extLst>
              <a:ext uri="{FF2B5EF4-FFF2-40B4-BE49-F238E27FC236}">
                <a16:creationId xmlns:a16="http://schemas.microsoft.com/office/drawing/2014/main" id="{5C25ADCB-11DF-4129-902B-AB98719C5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70491" y="3378832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30</a:t>
            </a:r>
          </a:p>
        </p:txBody>
      </p:sp>
      <p:sp>
        <p:nvSpPr>
          <p:cNvPr id="63" name="TextBox 54">
            <a:extLst>
              <a:ext uri="{FF2B5EF4-FFF2-40B4-BE49-F238E27FC236}">
                <a16:creationId xmlns:a16="http://schemas.microsoft.com/office/drawing/2014/main" id="{EB43AF54-4571-4100-89C9-4EB77C067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54164" y="2665064"/>
            <a:ext cx="5212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100</a:t>
            </a:r>
          </a:p>
        </p:txBody>
      </p:sp>
      <p:sp>
        <p:nvSpPr>
          <p:cNvPr id="64" name="TextBox 58">
            <a:extLst>
              <a:ext uri="{FF2B5EF4-FFF2-40B4-BE49-F238E27FC236}">
                <a16:creationId xmlns:a16="http://schemas.microsoft.com/office/drawing/2014/main" id="{D49D0526-72A9-4FA6-B333-F501F4C83A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3794" y="1845854"/>
            <a:ext cx="325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S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CB6130E-F0B7-49E5-B38A-C31DF490672B}"/>
              </a:ext>
            </a:extLst>
          </p:cNvPr>
          <p:cNvCxnSpPr>
            <a:stCxn id="48" idx="1"/>
          </p:cNvCxnSpPr>
          <p:nvPr/>
        </p:nvCxnSpPr>
        <p:spPr>
          <a:xfrm flipH="1" flipV="1">
            <a:off x="8519015" y="3438177"/>
            <a:ext cx="1952904" cy="1748117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49">
            <a:extLst>
              <a:ext uri="{FF2B5EF4-FFF2-40B4-BE49-F238E27FC236}">
                <a16:creationId xmlns:a16="http://schemas.microsoft.com/office/drawing/2014/main" id="{A3DBF0EA-090F-4C52-B94A-6A650B7F97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9101" y="362092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7B2C47A-5038-451C-BFC0-35A1B6FDE52F}"/>
              </a:ext>
            </a:extLst>
          </p:cNvPr>
          <p:cNvCxnSpPr>
            <a:stCxn id="45" idx="5"/>
            <a:endCxn id="48" idx="2"/>
          </p:cNvCxnSpPr>
          <p:nvPr/>
        </p:nvCxnSpPr>
        <p:spPr>
          <a:xfrm>
            <a:off x="8452059" y="3599821"/>
            <a:ext cx="1952905" cy="174811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50">
            <a:extLst>
              <a:ext uri="{FF2B5EF4-FFF2-40B4-BE49-F238E27FC236}">
                <a16:creationId xmlns:a16="http://schemas.microsoft.com/office/drawing/2014/main" id="{005EEA25-2EAB-4B68-B0A6-086DA6695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7749" y="405450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316269-5D4C-4E7C-A9E1-E4AB93C21BC9}"/>
              </a:ext>
            </a:extLst>
          </p:cNvPr>
          <p:cNvSpPr/>
          <p:nvPr/>
        </p:nvSpPr>
        <p:spPr>
          <a:xfrm>
            <a:off x="7541218" y="3234691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10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91D24A4-6F79-40EA-9E5A-9B5CEAEF9E06}"/>
              </a:ext>
            </a:extLst>
          </p:cNvPr>
          <p:cNvSpPr/>
          <p:nvPr/>
        </p:nvSpPr>
        <p:spPr>
          <a:xfrm>
            <a:off x="8054819" y="5334130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50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B38DA95-4521-4B14-9F8A-B47EDC84E629}"/>
              </a:ext>
            </a:extLst>
          </p:cNvPr>
          <p:cNvSpPr/>
          <p:nvPr/>
        </p:nvSpPr>
        <p:spPr>
          <a:xfrm>
            <a:off x="11371527" y="3234691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60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615F7BA-B505-4BE7-86CC-1A65938B9CF8}"/>
              </a:ext>
            </a:extLst>
          </p:cNvPr>
          <p:cNvSpPr/>
          <p:nvPr/>
        </p:nvSpPr>
        <p:spPr>
          <a:xfrm>
            <a:off x="10911881" y="5245309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30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458DC3D-BDFA-412C-B84B-728E6276278E}"/>
              </a:ext>
            </a:extLst>
          </p:cNvPr>
          <p:cNvSpPr/>
          <p:nvPr/>
        </p:nvSpPr>
        <p:spPr>
          <a:xfrm>
            <a:off x="9956014" y="2312246"/>
            <a:ext cx="2968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0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C80A14-F510-4A53-A61F-6D01E1858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35</a:t>
            </a:fld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C92E45E-6B25-4F0B-95EE-B1D63B8DB178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C0E68E97-A56E-423A-9ADB-877CFF07BC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37" descr="Logo COP3530">
              <a:extLst>
                <a:ext uri="{FF2B5EF4-FFF2-40B4-BE49-F238E27FC236}">
                  <a16:creationId xmlns:a16="http://schemas.microsoft.com/office/drawing/2014/main" id="{89D9D741-2C92-4F8A-BC8B-8A0DC9ADC6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761983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Dijkstra’s Shortest Path Algorithm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16539" y="1550011"/>
            <a:ext cx="6829457" cy="1654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4 is now done and V-S is empty. Stop.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AAF3C4-F96B-4C8C-848F-ADB41DCFB8CA}"/>
              </a:ext>
            </a:extLst>
          </p:cNvPr>
          <p:cNvSpPr txBox="1"/>
          <p:nvPr/>
        </p:nvSpPr>
        <p:spPr>
          <a:xfrm>
            <a:off x="1497204" y="2394418"/>
            <a:ext cx="4598796" cy="1157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Computed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S = {0, 1, 2, 3, 4}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Needs processing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V-S = {}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7C02C69-C53A-412E-85F5-0127819E7BD8}"/>
              </a:ext>
            </a:extLst>
          </p:cNvPr>
          <p:cNvGraphicFramePr>
            <a:graphicFrameLocks noGrp="1"/>
          </p:cNvGraphicFramePr>
          <p:nvPr/>
        </p:nvGraphicFramePr>
        <p:xfrm>
          <a:off x="1768056" y="3666776"/>
          <a:ext cx="3439935" cy="22250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46645">
                  <a:extLst>
                    <a:ext uri="{9D8B030D-6E8A-4147-A177-3AD203B41FA5}">
                      <a16:colId xmlns:a16="http://schemas.microsoft.com/office/drawing/2014/main" val="3226907316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3249487910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14086416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d[v]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p[v]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9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3178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10</a:t>
                      </a:r>
                      <a:endParaRPr lang="en-US" sz="16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090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50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2795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30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7406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60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277136"/>
                  </a:ext>
                </a:extLst>
              </a:tr>
            </a:tbl>
          </a:graphicData>
        </a:graphic>
      </p:graphicFrame>
      <p:sp>
        <p:nvSpPr>
          <p:cNvPr id="44" name="Oval 43">
            <a:extLst>
              <a:ext uri="{FF2B5EF4-FFF2-40B4-BE49-F238E27FC236}">
                <a16:creationId xmlns:a16="http://schemas.microsoft.com/office/drawing/2014/main" id="{42E063EC-EABD-4C32-8516-0E179D1AA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5326" y="2279301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0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747B282-E45E-4244-9146-6C2169380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1814" y="3209576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1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B5F37ED-98E0-48AE-8994-3C486B8AE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68514" y="3209576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4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B31B495-867D-4669-94FB-5FECF9895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3139" y="5119339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2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6B1AF94-0415-4E35-8236-FB29B79F8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4964" y="5119339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3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1674044-F82F-4B36-A6D5-093B2A49D7DB}"/>
              </a:ext>
            </a:extLst>
          </p:cNvPr>
          <p:cNvCxnSpPr>
            <a:stCxn id="44" idx="3"/>
            <a:endCxn id="45" idx="7"/>
          </p:cNvCxnSpPr>
          <p:nvPr/>
        </p:nvCxnSpPr>
        <p:spPr>
          <a:xfrm flipH="1">
            <a:off x="8452339" y="2669826"/>
            <a:ext cx="1111250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82086CB-C62B-4A41-939E-6141D74CE8BC}"/>
              </a:ext>
            </a:extLst>
          </p:cNvPr>
          <p:cNvCxnSpPr>
            <a:stCxn id="45" idx="4"/>
            <a:endCxn id="47" idx="0"/>
          </p:cNvCxnSpPr>
          <p:nvPr/>
        </p:nvCxnSpPr>
        <p:spPr>
          <a:xfrm>
            <a:off x="8290414" y="3666776"/>
            <a:ext cx="441325" cy="145256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F9D6CFD-E057-46AC-8D13-F5A542EB7D87}"/>
              </a:ext>
            </a:extLst>
          </p:cNvPr>
          <p:cNvCxnSpPr>
            <a:stCxn id="47" idx="7"/>
            <a:endCxn id="46" idx="3"/>
          </p:cNvCxnSpPr>
          <p:nvPr/>
        </p:nvCxnSpPr>
        <p:spPr>
          <a:xfrm flipV="1">
            <a:off x="8892076" y="3600101"/>
            <a:ext cx="2043113" cy="158591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7E3955F-CED7-49EF-AB52-1D9C44F87002}"/>
              </a:ext>
            </a:extLst>
          </p:cNvPr>
          <p:cNvCxnSpPr>
            <a:cxnSpLocks/>
            <a:stCxn id="44" idx="4"/>
            <a:endCxn id="48" idx="0"/>
          </p:cNvCxnSpPr>
          <p:nvPr/>
        </p:nvCxnSpPr>
        <p:spPr>
          <a:xfrm>
            <a:off x="9723926" y="2736501"/>
            <a:ext cx="909638" cy="23828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913DAE1-4B4C-4E09-A5A4-C242206BC345}"/>
              </a:ext>
            </a:extLst>
          </p:cNvPr>
          <p:cNvCxnSpPr>
            <a:stCxn id="48" idx="2"/>
            <a:endCxn id="47" idx="6"/>
          </p:cNvCxnSpPr>
          <p:nvPr/>
        </p:nvCxnSpPr>
        <p:spPr>
          <a:xfrm flipH="1">
            <a:off x="8960339" y="5347939"/>
            <a:ext cx="1444625" cy="0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AFFF473-09B4-48E0-AB79-F06171D3193B}"/>
              </a:ext>
            </a:extLst>
          </p:cNvPr>
          <p:cNvCxnSpPr>
            <a:stCxn id="48" idx="7"/>
            <a:endCxn id="46" idx="4"/>
          </p:cNvCxnSpPr>
          <p:nvPr/>
        </p:nvCxnSpPr>
        <p:spPr>
          <a:xfrm flipV="1">
            <a:off x="10793901" y="3666776"/>
            <a:ext cx="303213" cy="15192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AD68667-4816-47D9-8749-22F6D3B5B623}"/>
              </a:ext>
            </a:extLst>
          </p:cNvPr>
          <p:cNvCxnSpPr>
            <a:stCxn id="44" idx="5"/>
            <a:endCxn id="46" idx="1"/>
          </p:cNvCxnSpPr>
          <p:nvPr/>
        </p:nvCxnSpPr>
        <p:spPr>
          <a:xfrm>
            <a:off x="9885851" y="2669826"/>
            <a:ext cx="1049338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48">
            <a:extLst>
              <a:ext uri="{FF2B5EF4-FFF2-40B4-BE49-F238E27FC236}">
                <a16:creationId xmlns:a16="http://schemas.microsoft.com/office/drawing/2014/main" id="{16B2FC7A-B520-491F-83DC-8F3612DB0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1251" y="2736501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57" name="TextBox 49">
            <a:extLst>
              <a:ext uri="{FF2B5EF4-FFF2-40B4-BE49-F238E27FC236}">
                <a16:creationId xmlns:a16="http://schemas.microsoft.com/office/drawing/2014/main" id="{E1913FFE-A2AC-4056-9AB3-E43D64858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82112" y="4322403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58" name="TextBox 50">
            <a:extLst>
              <a:ext uri="{FF2B5EF4-FFF2-40B4-BE49-F238E27FC236}">
                <a16:creationId xmlns:a16="http://schemas.microsoft.com/office/drawing/2014/main" id="{259FE362-E8C2-489A-9AFE-CFDB7320A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8326" y="42398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59" name="TextBox 51">
            <a:extLst>
              <a:ext uri="{FF2B5EF4-FFF2-40B4-BE49-F238E27FC236}">
                <a16:creationId xmlns:a16="http://schemas.microsoft.com/office/drawing/2014/main" id="{D8C3C05B-1EE1-4B06-AB92-3DA9F8AE5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1201" y="534793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20</a:t>
            </a:r>
          </a:p>
        </p:txBody>
      </p:sp>
      <p:sp>
        <p:nvSpPr>
          <p:cNvPr id="60" name="TextBox 52">
            <a:extLst>
              <a:ext uri="{FF2B5EF4-FFF2-40B4-BE49-F238E27FC236}">
                <a16:creationId xmlns:a16="http://schemas.microsoft.com/office/drawing/2014/main" id="{E6B544B3-9B7C-4D16-AF14-ECA42A4CFF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44714" y="43922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60</a:t>
            </a:r>
          </a:p>
        </p:txBody>
      </p:sp>
      <p:sp>
        <p:nvSpPr>
          <p:cNvPr id="62" name="TextBox 53">
            <a:extLst>
              <a:ext uri="{FF2B5EF4-FFF2-40B4-BE49-F238E27FC236}">
                <a16:creationId xmlns:a16="http://schemas.microsoft.com/office/drawing/2014/main" id="{5C25ADCB-11DF-4129-902B-AB98719C5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70491" y="3378832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30</a:t>
            </a:r>
          </a:p>
        </p:txBody>
      </p:sp>
      <p:sp>
        <p:nvSpPr>
          <p:cNvPr id="63" name="TextBox 54">
            <a:extLst>
              <a:ext uri="{FF2B5EF4-FFF2-40B4-BE49-F238E27FC236}">
                <a16:creationId xmlns:a16="http://schemas.microsoft.com/office/drawing/2014/main" id="{EB43AF54-4571-4100-89C9-4EB77C067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54164" y="2665064"/>
            <a:ext cx="5212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100</a:t>
            </a:r>
          </a:p>
        </p:txBody>
      </p:sp>
      <p:sp>
        <p:nvSpPr>
          <p:cNvPr id="64" name="TextBox 58">
            <a:extLst>
              <a:ext uri="{FF2B5EF4-FFF2-40B4-BE49-F238E27FC236}">
                <a16:creationId xmlns:a16="http://schemas.microsoft.com/office/drawing/2014/main" id="{D49D0526-72A9-4FA6-B333-F501F4C83A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3794" y="1845854"/>
            <a:ext cx="325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S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CB6130E-F0B7-49E5-B38A-C31DF490672B}"/>
              </a:ext>
            </a:extLst>
          </p:cNvPr>
          <p:cNvCxnSpPr>
            <a:stCxn id="48" idx="1"/>
          </p:cNvCxnSpPr>
          <p:nvPr/>
        </p:nvCxnSpPr>
        <p:spPr>
          <a:xfrm flipH="1" flipV="1">
            <a:off x="8519015" y="3438177"/>
            <a:ext cx="1952904" cy="1748117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49">
            <a:extLst>
              <a:ext uri="{FF2B5EF4-FFF2-40B4-BE49-F238E27FC236}">
                <a16:creationId xmlns:a16="http://schemas.microsoft.com/office/drawing/2014/main" id="{A3DBF0EA-090F-4C52-B94A-6A650B7F97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9101" y="362092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7B2C47A-5038-451C-BFC0-35A1B6FDE52F}"/>
              </a:ext>
            </a:extLst>
          </p:cNvPr>
          <p:cNvCxnSpPr>
            <a:stCxn id="45" idx="5"/>
            <a:endCxn id="48" idx="2"/>
          </p:cNvCxnSpPr>
          <p:nvPr/>
        </p:nvCxnSpPr>
        <p:spPr>
          <a:xfrm>
            <a:off x="8452059" y="3599821"/>
            <a:ext cx="1952905" cy="174811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50">
            <a:extLst>
              <a:ext uri="{FF2B5EF4-FFF2-40B4-BE49-F238E27FC236}">
                <a16:creationId xmlns:a16="http://schemas.microsoft.com/office/drawing/2014/main" id="{005EEA25-2EAB-4B68-B0A6-086DA6695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7749" y="405450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316269-5D4C-4E7C-A9E1-E4AB93C21BC9}"/>
              </a:ext>
            </a:extLst>
          </p:cNvPr>
          <p:cNvSpPr/>
          <p:nvPr/>
        </p:nvSpPr>
        <p:spPr>
          <a:xfrm>
            <a:off x="7541218" y="3234691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10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91D24A4-6F79-40EA-9E5A-9B5CEAEF9E06}"/>
              </a:ext>
            </a:extLst>
          </p:cNvPr>
          <p:cNvSpPr/>
          <p:nvPr/>
        </p:nvSpPr>
        <p:spPr>
          <a:xfrm>
            <a:off x="8054819" y="5334130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50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B38DA95-4521-4B14-9F8A-B47EDC84E629}"/>
              </a:ext>
            </a:extLst>
          </p:cNvPr>
          <p:cNvSpPr/>
          <p:nvPr/>
        </p:nvSpPr>
        <p:spPr>
          <a:xfrm>
            <a:off x="11371527" y="3234691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60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615F7BA-B505-4BE7-86CC-1A65938B9CF8}"/>
              </a:ext>
            </a:extLst>
          </p:cNvPr>
          <p:cNvSpPr/>
          <p:nvPr/>
        </p:nvSpPr>
        <p:spPr>
          <a:xfrm>
            <a:off x="10911881" y="5245309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30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458DC3D-BDFA-412C-B84B-728E6276278E}"/>
              </a:ext>
            </a:extLst>
          </p:cNvPr>
          <p:cNvSpPr/>
          <p:nvPr/>
        </p:nvSpPr>
        <p:spPr>
          <a:xfrm>
            <a:off x="9956014" y="2312246"/>
            <a:ext cx="2968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0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3B9B2D-8FD2-4FFD-8636-AF3C90061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36</a:t>
            </a:fld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97959DF-4DDC-4026-A1E4-74DB5C9D1B64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1AAB4071-5621-4BBB-9895-2D42FCC6BA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37" descr="Logo COP3530">
              <a:extLst>
                <a:ext uri="{FF2B5EF4-FFF2-40B4-BE49-F238E27FC236}">
                  <a16:creationId xmlns:a16="http://schemas.microsoft.com/office/drawing/2014/main" id="{84C5616E-0A89-4990-BE05-D2C8AFEC19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356782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Dijkstra’s Shortest Path Algorithm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16539" y="1550011"/>
            <a:ext cx="6829457" cy="1654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4 is now done and V-S is empty. Stop.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AAF3C4-F96B-4C8C-848F-ADB41DCFB8CA}"/>
              </a:ext>
            </a:extLst>
          </p:cNvPr>
          <p:cNvSpPr txBox="1"/>
          <p:nvPr/>
        </p:nvSpPr>
        <p:spPr>
          <a:xfrm>
            <a:off x="1497204" y="2394418"/>
            <a:ext cx="4598796" cy="1157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Computed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S = {0, 1, 2, 3, 4}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Needs processing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V-S = {}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7C02C69-C53A-412E-85F5-0127819E7BD8}"/>
              </a:ext>
            </a:extLst>
          </p:cNvPr>
          <p:cNvGraphicFramePr>
            <a:graphicFrameLocks noGrp="1"/>
          </p:cNvGraphicFramePr>
          <p:nvPr/>
        </p:nvGraphicFramePr>
        <p:xfrm>
          <a:off x="1768056" y="3666776"/>
          <a:ext cx="3439935" cy="22250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46645">
                  <a:extLst>
                    <a:ext uri="{9D8B030D-6E8A-4147-A177-3AD203B41FA5}">
                      <a16:colId xmlns:a16="http://schemas.microsoft.com/office/drawing/2014/main" val="3226907316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3249487910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14086416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d[v]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p[v]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9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3178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10</a:t>
                      </a:r>
                      <a:endParaRPr lang="en-US" sz="16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090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50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2795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30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7406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60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277136"/>
                  </a:ext>
                </a:extLst>
              </a:tr>
            </a:tbl>
          </a:graphicData>
        </a:graphic>
      </p:graphicFrame>
      <p:sp>
        <p:nvSpPr>
          <p:cNvPr id="44" name="Oval 43">
            <a:extLst>
              <a:ext uri="{FF2B5EF4-FFF2-40B4-BE49-F238E27FC236}">
                <a16:creationId xmlns:a16="http://schemas.microsoft.com/office/drawing/2014/main" id="{42E063EC-EABD-4C32-8516-0E179D1AA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5326" y="2279301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0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747B282-E45E-4244-9146-6C2169380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1814" y="3209576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1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B5F37ED-98E0-48AE-8994-3C486B8AE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68514" y="3209576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4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B31B495-867D-4669-94FB-5FECF9895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3139" y="5119339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2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6B1AF94-0415-4E35-8236-FB29B79F8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4964" y="5119339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3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1674044-F82F-4B36-A6D5-093B2A49D7DB}"/>
              </a:ext>
            </a:extLst>
          </p:cNvPr>
          <p:cNvCxnSpPr>
            <a:stCxn id="44" idx="3"/>
            <a:endCxn id="45" idx="7"/>
          </p:cNvCxnSpPr>
          <p:nvPr/>
        </p:nvCxnSpPr>
        <p:spPr>
          <a:xfrm flipH="1">
            <a:off x="8452339" y="2669826"/>
            <a:ext cx="1111250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82086CB-C62B-4A41-939E-6141D74CE8BC}"/>
              </a:ext>
            </a:extLst>
          </p:cNvPr>
          <p:cNvCxnSpPr>
            <a:stCxn id="45" idx="4"/>
            <a:endCxn id="47" idx="0"/>
          </p:cNvCxnSpPr>
          <p:nvPr/>
        </p:nvCxnSpPr>
        <p:spPr>
          <a:xfrm>
            <a:off x="8290414" y="3666776"/>
            <a:ext cx="441325" cy="145256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F9D6CFD-E057-46AC-8D13-F5A542EB7D87}"/>
              </a:ext>
            </a:extLst>
          </p:cNvPr>
          <p:cNvCxnSpPr>
            <a:stCxn id="47" idx="7"/>
            <a:endCxn id="46" idx="3"/>
          </p:cNvCxnSpPr>
          <p:nvPr/>
        </p:nvCxnSpPr>
        <p:spPr>
          <a:xfrm flipV="1">
            <a:off x="8892076" y="3600101"/>
            <a:ext cx="2043113" cy="158591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7E3955F-CED7-49EF-AB52-1D9C44F87002}"/>
              </a:ext>
            </a:extLst>
          </p:cNvPr>
          <p:cNvCxnSpPr>
            <a:cxnSpLocks/>
            <a:stCxn id="44" idx="4"/>
            <a:endCxn id="48" idx="0"/>
          </p:cNvCxnSpPr>
          <p:nvPr/>
        </p:nvCxnSpPr>
        <p:spPr>
          <a:xfrm>
            <a:off x="9723926" y="2736501"/>
            <a:ext cx="909638" cy="23828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913DAE1-4B4C-4E09-A5A4-C242206BC345}"/>
              </a:ext>
            </a:extLst>
          </p:cNvPr>
          <p:cNvCxnSpPr>
            <a:stCxn id="48" idx="2"/>
            <a:endCxn id="47" idx="6"/>
          </p:cNvCxnSpPr>
          <p:nvPr/>
        </p:nvCxnSpPr>
        <p:spPr>
          <a:xfrm flipH="1">
            <a:off x="8960339" y="5347939"/>
            <a:ext cx="1444625" cy="0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AFFF473-09B4-48E0-AB79-F06171D3193B}"/>
              </a:ext>
            </a:extLst>
          </p:cNvPr>
          <p:cNvCxnSpPr>
            <a:stCxn id="48" idx="7"/>
            <a:endCxn id="46" idx="4"/>
          </p:cNvCxnSpPr>
          <p:nvPr/>
        </p:nvCxnSpPr>
        <p:spPr>
          <a:xfrm flipV="1">
            <a:off x="10793901" y="3666776"/>
            <a:ext cx="303213" cy="15192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AD68667-4816-47D9-8749-22F6D3B5B623}"/>
              </a:ext>
            </a:extLst>
          </p:cNvPr>
          <p:cNvCxnSpPr>
            <a:stCxn id="44" idx="5"/>
            <a:endCxn id="46" idx="1"/>
          </p:cNvCxnSpPr>
          <p:nvPr/>
        </p:nvCxnSpPr>
        <p:spPr>
          <a:xfrm>
            <a:off x="9885851" y="2669826"/>
            <a:ext cx="1049338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48">
            <a:extLst>
              <a:ext uri="{FF2B5EF4-FFF2-40B4-BE49-F238E27FC236}">
                <a16:creationId xmlns:a16="http://schemas.microsoft.com/office/drawing/2014/main" id="{16B2FC7A-B520-491F-83DC-8F3612DB0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1251" y="2736501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57" name="TextBox 49">
            <a:extLst>
              <a:ext uri="{FF2B5EF4-FFF2-40B4-BE49-F238E27FC236}">
                <a16:creationId xmlns:a16="http://schemas.microsoft.com/office/drawing/2014/main" id="{E1913FFE-A2AC-4056-9AB3-E43D64858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82112" y="4322403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58" name="TextBox 50">
            <a:extLst>
              <a:ext uri="{FF2B5EF4-FFF2-40B4-BE49-F238E27FC236}">
                <a16:creationId xmlns:a16="http://schemas.microsoft.com/office/drawing/2014/main" id="{259FE362-E8C2-489A-9AFE-CFDB7320A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8326" y="42398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59" name="TextBox 51">
            <a:extLst>
              <a:ext uri="{FF2B5EF4-FFF2-40B4-BE49-F238E27FC236}">
                <a16:creationId xmlns:a16="http://schemas.microsoft.com/office/drawing/2014/main" id="{D8C3C05B-1EE1-4B06-AB92-3DA9F8AE5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1201" y="534793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20</a:t>
            </a:r>
          </a:p>
        </p:txBody>
      </p:sp>
      <p:sp>
        <p:nvSpPr>
          <p:cNvPr id="60" name="TextBox 52">
            <a:extLst>
              <a:ext uri="{FF2B5EF4-FFF2-40B4-BE49-F238E27FC236}">
                <a16:creationId xmlns:a16="http://schemas.microsoft.com/office/drawing/2014/main" id="{E6B544B3-9B7C-4D16-AF14-ECA42A4CFF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44714" y="43922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60</a:t>
            </a:r>
          </a:p>
        </p:txBody>
      </p:sp>
      <p:sp>
        <p:nvSpPr>
          <p:cNvPr id="62" name="TextBox 53">
            <a:extLst>
              <a:ext uri="{FF2B5EF4-FFF2-40B4-BE49-F238E27FC236}">
                <a16:creationId xmlns:a16="http://schemas.microsoft.com/office/drawing/2014/main" id="{5C25ADCB-11DF-4129-902B-AB98719C5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70491" y="3378832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30</a:t>
            </a:r>
          </a:p>
        </p:txBody>
      </p:sp>
      <p:sp>
        <p:nvSpPr>
          <p:cNvPr id="63" name="TextBox 54">
            <a:extLst>
              <a:ext uri="{FF2B5EF4-FFF2-40B4-BE49-F238E27FC236}">
                <a16:creationId xmlns:a16="http://schemas.microsoft.com/office/drawing/2014/main" id="{EB43AF54-4571-4100-89C9-4EB77C067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54164" y="2665064"/>
            <a:ext cx="5212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100</a:t>
            </a:r>
          </a:p>
        </p:txBody>
      </p:sp>
      <p:sp>
        <p:nvSpPr>
          <p:cNvPr id="64" name="TextBox 58">
            <a:extLst>
              <a:ext uri="{FF2B5EF4-FFF2-40B4-BE49-F238E27FC236}">
                <a16:creationId xmlns:a16="http://schemas.microsoft.com/office/drawing/2014/main" id="{D49D0526-72A9-4FA6-B333-F501F4C83A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3794" y="1845854"/>
            <a:ext cx="325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S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CB6130E-F0B7-49E5-B38A-C31DF490672B}"/>
              </a:ext>
            </a:extLst>
          </p:cNvPr>
          <p:cNvCxnSpPr>
            <a:stCxn id="48" idx="1"/>
          </p:cNvCxnSpPr>
          <p:nvPr/>
        </p:nvCxnSpPr>
        <p:spPr>
          <a:xfrm flipH="1" flipV="1">
            <a:off x="8519015" y="3438177"/>
            <a:ext cx="1952904" cy="1748117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49">
            <a:extLst>
              <a:ext uri="{FF2B5EF4-FFF2-40B4-BE49-F238E27FC236}">
                <a16:creationId xmlns:a16="http://schemas.microsoft.com/office/drawing/2014/main" id="{A3DBF0EA-090F-4C52-B94A-6A650B7F97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9101" y="362092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7B2C47A-5038-451C-BFC0-35A1B6FDE52F}"/>
              </a:ext>
            </a:extLst>
          </p:cNvPr>
          <p:cNvCxnSpPr>
            <a:stCxn id="45" idx="5"/>
            <a:endCxn id="48" idx="2"/>
          </p:cNvCxnSpPr>
          <p:nvPr/>
        </p:nvCxnSpPr>
        <p:spPr>
          <a:xfrm>
            <a:off x="8452059" y="3599821"/>
            <a:ext cx="1952905" cy="174811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50">
            <a:extLst>
              <a:ext uri="{FF2B5EF4-FFF2-40B4-BE49-F238E27FC236}">
                <a16:creationId xmlns:a16="http://schemas.microsoft.com/office/drawing/2014/main" id="{005EEA25-2EAB-4B68-B0A6-086DA6695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7749" y="405450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316269-5D4C-4E7C-A9E1-E4AB93C21BC9}"/>
              </a:ext>
            </a:extLst>
          </p:cNvPr>
          <p:cNvSpPr/>
          <p:nvPr/>
        </p:nvSpPr>
        <p:spPr>
          <a:xfrm>
            <a:off x="7541218" y="3234691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10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91D24A4-6F79-40EA-9E5A-9B5CEAEF9E06}"/>
              </a:ext>
            </a:extLst>
          </p:cNvPr>
          <p:cNvSpPr/>
          <p:nvPr/>
        </p:nvSpPr>
        <p:spPr>
          <a:xfrm>
            <a:off x="8054819" y="5334130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50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B38DA95-4521-4B14-9F8A-B47EDC84E629}"/>
              </a:ext>
            </a:extLst>
          </p:cNvPr>
          <p:cNvSpPr/>
          <p:nvPr/>
        </p:nvSpPr>
        <p:spPr>
          <a:xfrm>
            <a:off x="11371527" y="3234691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60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615F7BA-B505-4BE7-86CC-1A65938B9CF8}"/>
              </a:ext>
            </a:extLst>
          </p:cNvPr>
          <p:cNvSpPr/>
          <p:nvPr/>
        </p:nvSpPr>
        <p:spPr>
          <a:xfrm>
            <a:off x="10911881" y="5245309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30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458DC3D-BDFA-412C-B84B-728E6276278E}"/>
              </a:ext>
            </a:extLst>
          </p:cNvPr>
          <p:cNvSpPr/>
          <p:nvPr/>
        </p:nvSpPr>
        <p:spPr>
          <a:xfrm>
            <a:off x="9956014" y="2312246"/>
            <a:ext cx="2968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0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2D1DCA7-C347-4675-BFC4-AF1F00CA32AF}"/>
              </a:ext>
            </a:extLst>
          </p:cNvPr>
          <p:cNvSpPr txBox="1"/>
          <p:nvPr/>
        </p:nvSpPr>
        <p:spPr>
          <a:xfrm>
            <a:off x="3547200" y="6068908"/>
            <a:ext cx="4598796" cy="4213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Path from 0 to 4: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 3 2 4 (Cost: 60)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6C8B14-9EE9-4175-9C15-61E9E3823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37</a:t>
            </a:fld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AC3074E-5893-4696-8526-58E20F3E8534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FC16AEAA-ABBA-4784-AE3D-B75C2A13E9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38" descr="Logo COP3530">
              <a:extLst>
                <a:ext uri="{FF2B5EF4-FFF2-40B4-BE49-F238E27FC236}">
                  <a16:creationId xmlns:a16="http://schemas.microsoft.com/office/drawing/2014/main" id="{4424E202-FB4E-4C84-ACDD-339D77F3A5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312149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Dijkstra’s Shortest Path Algorithm</a:t>
            </a:r>
          </a:p>
        </p:txBody>
      </p:sp>
      <p:pic>
        <p:nvPicPr>
          <p:cNvPr id="35" name="Picture 5" descr="Algorithm Dijkstra">
            <a:extLst>
              <a:ext uri="{FF2B5EF4-FFF2-40B4-BE49-F238E27FC236}">
                <a16:creationId xmlns:a16="http://schemas.microsoft.com/office/drawing/2014/main" id="{6CCDBF0B-1BF7-44B9-9E65-FC88DE820B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312" y="1840399"/>
            <a:ext cx="7089422" cy="3906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45C81D-F06E-4E00-BC90-64D64B1FE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38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6421B62-0C18-4A21-BAEF-E61FFD089D28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3A2D84A-D92F-49E6-A165-4CCBAFA1AC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B6D5C1D0-7B7B-43C6-8368-7C9D7659F1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446002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Dijkstra’s Shortest Path Algorithm</a:t>
            </a:r>
          </a:p>
        </p:txBody>
      </p:sp>
      <p:sp>
        <p:nvSpPr>
          <p:cNvPr id="5" name="Google Shape;1089;p41">
            <a:extLst>
              <a:ext uri="{FF2B5EF4-FFF2-40B4-BE49-F238E27FC236}">
                <a16:creationId xmlns:a16="http://schemas.microsoft.com/office/drawing/2014/main" id="{B35EAF0D-22A4-4A3D-B529-2BDE076CB682}"/>
              </a:ext>
            </a:extLst>
          </p:cNvPr>
          <p:cNvSpPr txBox="1">
            <a:spLocks/>
          </p:cNvSpPr>
          <p:nvPr/>
        </p:nvSpPr>
        <p:spPr>
          <a:xfrm>
            <a:off x="1227737" y="1880297"/>
            <a:ext cx="9091920" cy="4343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Dijkstra’s:</a:t>
            </a:r>
          </a:p>
          <a:p>
            <a:pPr marL="10160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7FA8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7FA8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PQ.add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7FA8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(source, 0)  </a:t>
            </a:r>
          </a:p>
          <a:p>
            <a:pPr marL="10160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7FA8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For other vertices v,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7FA8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PQ.add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7FA8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(v, infinity)</a:t>
            </a:r>
          </a:p>
          <a:p>
            <a:pPr marL="10160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While PQ is not empty:</a:t>
            </a:r>
          </a:p>
          <a:p>
            <a:pPr marL="558800" marR="0" lvl="1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p =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PQ.removeSmallest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</a:p>
          <a:p>
            <a:pPr marL="558800" marR="0" lvl="1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Relax all edges from p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Relaxing an edge u → v with weight w:</a:t>
            </a:r>
          </a:p>
          <a:p>
            <a:pPr marL="10160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d[u] + w &lt; d[v]:</a:t>
            </a:r>
          </a:p>
          <a:p>
            <a:pPr marL="558800" marR="0" lvl="1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d[v] = d[u] + w</a:t>
            </a:r>
          </a:p>
          <a:p>
            <a:pPr marL="558800" marR="0" lvl="1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p[v] = u</a:t>
            </a:r>
          </a:p>
          <a:p>
            <a:pPr marL="558800" marR="0" lvl="1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PQ.changePriority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(v, d[v])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713230-AD39-4433-BFAA-C6E223EC2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39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A30E530-8411-49DD-B500-1F9758749D20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49BFC32-1E13-4E49-B717-CB6486CC8A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EE6C37EF-1C9E-4717-8836-51CD4324E4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86443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Agenda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A681ECE-2602-4BFB-B297-488969F24B6C}"/>
              </a:ext>
            </a:extLst>
          </p:cNvPr>
          <p:cNvSpPr txBox="1">
            <a:spLocks/>
          </p:cNvSpPr>
          <p:nvPr/>
        </p:nvSpPr>
        <p:spPr>
          <a:xfrm>
            <a:off x="1008185" y="1737208"/>
            <a:ext cx="9904324" cy="47556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4.1.1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Announcements</a:t>
            </a:r>
            <a:endParaRPr lang="en-US" sz="2400" dirty="0">
              <a:solidFill>
                <a:srgbClr val="0081E2"/>
              </a:solidFill>
              <a:latin typeface="Gotham Bold" pitchFamily="50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Mentimeter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 (Graphs)</a:t>
            </a:r>
            <a:endParaRPr lang="en-US" sz="2400" dirty="0">
              <a:solidFill>
                <a:srgbClr val="0081E2"/>
              </a:solidFill>
              <a:latin typeface="Gotham Bold" pitchFamily="50" charset="0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solidFill>
                  <a:srgbClr val="0081E2"/>
                </a:solidFill>
                <a:latin typeface="Gotham Bold" pitchFamily="50" charset="0"/>
              </a:rPr>
              <a:t>Graph Traversals </a:t>
            </a:r>
          </a:p>
          <a:p>
            <a:pPr marL="1005840" lvl="2" indent="-365760">
              <a:lnSpc>
                <a:spcPct val="150000"/>
              </a:lnSpc>
              <a:buFont typeface="Courier New" panose="02070309020205020404" pitchFamily="49" charset="0"/>
              <a:buChar char="o"/>
              <a:defRPr/>
            </a:pP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BFS</a:t>
            </a:r>
          </a:p>
          <a:p>
            <a:pPr marL="1005840" lvl="2" indent="-365760">
              <a:lnSpc>
                <a:spcPct val="150000"/>
              </a:lnSpc>
              <a:buFont typeface="Courier New" panose="02070309020205020404" pitchFamily="49" charset="0"/>
              <a:buChar char="o"/>
              <a:defRPr/>
            </a:pP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DFS</a:t>
            </a:r>
            <a:endParaRPr lang="en-US" sz="2400" dirty="0">
              <a:solidFill>
                <a:srgbClr val="EB6E19"/>
              </a:solidFill>
              <a:latin typeface="Gotham Bold" pitchFamily="50" charset="0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solidFill>
                  <a:srgbClr val="0081E2"/>
                </a:solidFill>
                <a:latin typeface="Gotham Bold" pitchFamily="50" charset="0"/>
              </a:rPr>
              <a:t>Graph Problems</a:t>
            </a:r>
          </a:p>
          <a:p>
            <a:pPr marL="1005840" lvl="2" indent="-365760">
              <a:lnSpc>
                <a:spcPct val="150000"/>
              </a:lnSpc>
              <a:buFont typeface="Courier New" panose="02070309020205020404" pitchFamily="49" charset="0"/>
              <a:buChar char="o"/>
              <a:defRPr/>
            </a:pP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s-t Path</a:t>
            </a:r>
          </a:p>
          <a:p>
            <a:pPr marL="1005840" lvl="2" indent="-365760">
              <a:lnSpc>
                <a:spcPct val="150000"/>
              </a:lnSpc>
              <a:buFont typeface="Courier New" panose="02070309020205020404" pitchFamily="49" charset="0"/>
              <a:buChar char="o"/>
              <a:defRPr/>
            </a:pP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Cycle in a graph</a:t>
            </a:r>
          </a:p>
          <a:p>
            <a:pPr marL="548640" lvl="1" indent="-365760">
              <a:lnSpc>
                <a:spcPct val="150000"/>
              </a:lnSpc>
              <a:buFont typeface="Courier New" panose="02070309020205020404" pitchFamily="49" charset="0"/>
              <a:buChar char="o"/>
              <a:defRPr/>
            </a:pPr>
            <a:endParaRPr lang="en-US" sz="2400" dirty="0">
              <a:solidFill>
                <a:srgbClr val="EB6E19"/>
              </a:solidFill>
              <a:latin typeface="Gotham Bold" pitchFamily="50" charset="0"/>
            </a:endParaRPr>
          </a:p>
          <a:p>
            <a:pPr marL="1005840" lvl="2" indent="-365760">
              <a:lnSpc>
                <a:spcPct val="150000"/>
              </a:lnSpc>
              <a:buFont typeface="Courier New" panose="02070309020205020404" pitchFamily="49" charset="0"/>
              <a:buChar char="o"/>
              <a:defRPr/>
            </a:pPr>
            <a:endParaRPr lang="en-US" sz="2400" dirty="0">
              <a:solidFill>
                <a:srgbClr val="0081E2"/>
              </a:solidFill>
              <a:latin typeface="Gotham Bold" pitchFamily="50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endParaRPr kumimoji="0" lang="en-US" sz="4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4A0F00A-ABAF-44D7-880A-87A5A22B47B3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B84006B-108F-4F5C-B9E5-D3ED051D7B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086DC334-4E28-44D1-A237-AFACCDCE07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50F40B-9D0C-4E12-BE80-9EBF5BC30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8932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Dijkstra’s Shortest Path Algorithm</a:t>
            </a:r>
          </a:p>
        </p:txBody>
      </p:sp>
      <p:sp>
        <p:nvSpPr>
          <p:cNvPr id="5" name="Google Shape;1089;p41">
            <a:extLst>
              <a:ext uri="{FF2B5EF4-FFF2-40B4-BE49-F238E27FC236}">
                <a16:creationId xmlns:a16="http://schemas.microsoft.com/office/drawing/2014/main" id="{B35EAF0D-22A4-4A3D-B529-2BDE076CB682}"/>
              </a:ext>
            </a:extLst>
          </p:cNvPr>
          <p:cNvSpPr txBox="1">
            <a:spLocks/>
          </p:cNvSpPr>
          <p:nvPr/>
        </p:nvSpPr>
        <p:spPr>
          <a:xfrm>
            <a:off x="1227737" y="1880297"/>
            <a:ext cx="9091920" cy="4343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Dijkstra’s:</a:t>
            </a:r>
          </a:p>
          <a:p>
            <a:pPr marL="10160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7FA8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7FA8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PQ.add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7FA8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(source, 0)  </a:t>
            </a:r>
          </a:p>
          <a:p>
            <a:pPr marL="10160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7FA8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For other vertices v,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7FA8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PQ.add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7FA8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(v, infinity)</a:t>
            </a:r>
          </a:p>
          <a:p>
            <a:pPr marL="10160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While PQ is not empty:</a:t>
            </a:r>
          </a:p>
          <a:p>
            <a:pPr marL="558800" marR="0" lvl="1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p =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PQ.removeSmallest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</a:p>
          <a:p>
            <a:pPr marL="558800" marR="0" lvl="1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Relax all edges from p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Relaxing an edge u → v with weight w:</a:t>
            </a:r>
          </a:p>
          <a:p>
            <a:pPr marL="10160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d[u] + w &lt; d[v]:</a:t>
            </a:r>
          </a:p>
          <a:p>
            <a:pPr marL="558800" marR="0" lvl="1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d[v] = d[u] + w</a:t>
            </a:r>
          </a:p>
          <a:p>
            <a:pPr marL="558800" marR="0" lvl="1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p[v] = u</a:t>
            </a:r>
          </a:p>
          <a:p>
            <a:pPr marL="558800" marR="0" lvl="1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PQ.changePriority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(v, d[v])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28B1D0B-D1D7-419E-81E4-734564164878}"/>
              </a:ext>
            </a:extLst>
          </p:cNvPr>
          <p:cNvSpPr/>
          <p:nvPr/>
        </p:nvSpPr>
        <p:spPr>
          <a:xfrm>
            <a:off x="8252432" y="2460563"/>
            <a:ext cx="1451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7FA8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O(V*log V)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B675DF-C390-4876-944E-D7890DDAB050}"/>
              </a:ext>
            </a:extLst>
          </p:cNvPr>
          <p:cNvSpPr/>
          <p:nvPr/>
        </p:nvSpPr>
        <p:spPr>
          <a:xfrm>
            <a:off x="8252432" y="3202923"/>
            <a:ext cx="1451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O(V*log V)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CBF835-C031-43DC-9BF6-6228F2DED986}"/>
              </a:ext>
            </a:extLst>
          </p:cNvPr>
          <p:cNvSpPr/>
          <p:nvPr/>
        </p:nvSpPr>
        <p:spPr>
          <a:xfrm>
            <a:off x="8252432" y="5385090"/>
            <a:ext cx="1451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O(E*log V)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67AAD9-45A5-4C49-9DC4-41C465EB1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40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6B04652-6E7F-4A40-8C50-9FF231ADAA36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AEE6580-A2AD-454B-85DC-5576988621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Logo COP3530">
              <a:extLst>
                <a:ext uri="{FF2B5EF4-FFF2-40B4-BE49-F238E27FC236}">
                  <a16:creationId xmlns:a16="http://schemas.microsoft.com/office/drawing/2014/main" id="{BEE51F08-E104-4341-ABAE-C45B9D7C08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010041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Dijkstra’s Properties</a:t>
            </a:r>
          </a:p>
        </p:txBody>
      </p:sp>
      <p:sp>
        <p:nvSpPr>
          <p:cNvPr id="5" name="Google Shape;1089;p41">
            <a:extLst>
              <a:ext uri="{FF2B5EF4-FFF2-40B4-BE49-F238E27FC236}">
                <a16:creationId xmlns:a16="http://schemas.microsoft.com/office/drawing/2014/main" id="{B35EAF0D-22A4-4A3D-B529-2BDE076CB682}"/>
              </a:ext>
            </a:extLst>
          </p:cNvPr>
          <p:cNvSpPr txBox="1">
            <a:spLocks/>
          </p:cNvSpPr>
          <p:nvPr/>
        </p:nvSpPr>
        <p:spPr>
          <a:xfrm>
            <a:off x="1227737" y="1880297"/>
            <a:ext cx="9011533" cy="4343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Greedy Algorithm: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Visit vertices in order of best-known distance from source. On visit, relax every edge from the visited vertex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Dijkstra’s is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guaranteed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to return a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correct result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all edges are non-negative.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Dijkstra’s is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guaranteed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to be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optimal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so long as there are no negative edges.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Overall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runtime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O(V*log(V) + V*log(V) + E*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logV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). 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Assuming E &gt; V, this is just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O(E log V)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 a connected graph.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36C365-391A-4A55-AF61-00E459E6B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41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1F0E0B1-7B75-4F2E-B184-E781150799D5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0D2E9D0-A61C-4EF3-A6FE-070D0E2695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F5BE6C3E-D68E-4D2A-9CA4-0DBB3E7446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525737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6041" y="2666197"/>
            <a:ext cx="5170715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Questions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E1C33C-3F85-48B0-8C39-D8DB2B3DE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42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CC1BD6E-AA16-43EA-BA38-DD35988FEBF5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58DBBA7-AD65-4AB7-82B9-270AEF791C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D5CB1524-8A50-49E2-A475-FB5041BF6C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662428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9D5D4F-8054-48EF-9170-C7D04C6E7DC6}"/>
              </a:ext>
            </a:extLst>
          </p:cNvPr>
          <p:cNvSpPr txBox="1"/>
          <p:nvPr/>
        </p:nvSpPr>
        <p:spPr>
          <a:xfrm>
            <a:off x="578855" y="2521189"/>
            <a:ext cx="11034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Minimum Spanning Tree</a:t>
            </a:r>
          </a:p>
        </p:txBody>
      </p:sp>
    </p:spTree>
    <p:extLst>
      <p:ext uri="{BB962C8B-B14F-4D97-AF65-F5344CB8AC3E}">
        <p14:creationId xmlns:p14="http://schemas.microsoft.com/office/powerpoint/2010/main" val="26500650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Spanning Tree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209436" y="1936245"/>
            <a:ext cx="703262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spanning tree is a subset of the edges of a graph such that there is only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one edge between each vertex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and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all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of 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vertices are connected. The tree is connected and acyclic.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cost of a spanning tree is the sum of the weights of the edges.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Minimum spanning tree is the spanning tree with the smallest cost.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Spanning tree with N vertices will have N-1 edges.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Used in networks, laying wires for electricity/telephones, routing for internet connections, etc.</a:t>
            </a:r>
          </a:p>
        </p:txBody>
      </p:sp>
      <p:grpSp>
        <p:nvGrpSpPr>
          <p:cNvPr id="21" name="Group 87">
            <a:extLst>
              <a:ext uri="{FF2B5EF4-FFF2-40B4-BE49-F238E27FC236}">
                <a16:creationId xmlns:a16="http://schemas.microsoft.com/office/drawing/2014/main" id="{5DB673FC-0725-4379-B573-522880F99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724146" y="1573439"/>
            <a:ext cx="2782054" cy="2942071"/>
            <a:chOff x="5158154" y="1676399"/>
            <a:chExt cx="2079942" cy="2221323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723458-5328-4654-BF0B-4525498E6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0F7CCD6-3F41-4391-B7CF-46E23AFD6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C10FD38-B3B9-41CA-9893-A4E91BC22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384BAED-39B6-4AB4-AED0-CDC55C2BF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5064331-D888-4F21-87D8-383772B40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29" name="TextBox 15">
              <a:extLst>
                <a:ext uri="{FF2B5EF4-FFF2-40B4-BE49-F238E27FC236}">
                  <a16:creationId xmlns:a16="http://schemas.microsoft.com/office/drawing/2014/main" id="{D08B8A8E-F634-4D59-AA1A-FA6FD5650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30" name="TextBox 16">
              <a:extLst>
                <a:ext uri="{FF2B5EF4-FFF2-40B4-BE49-F238E27FC236}">
                  <a16:creationId xmlns:a16="http://schemas.microsoft.com/office/drawing/2014/main" id="{277C82A1-FDEB-427E-957D-C4E004585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31" name="TextBox 17">
              <a:extLst>
                <a:ext uri="{FF2B5EF4-FFF2-40B4-BE49-F238E27FC236}">
                  <a16:creationId xmlns:a16="http://schemas.microsoft.com/office/drawing/2014/main" id="{235AC0B5-0663-418F-B86C-EB6DD2C26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32" name="TextBox 18">
              <a:extLst>
                <a:ext uri="{FF2B5EF4-FFF2-40B4-BE49-F238E27FC236}">
                  <a16:creationId xmlns:a16="http://schemas.microsoft.com/office/drawing/2014/main" id="{0AECDC3E-CC94-4676-B3FC-D50E7839E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33" name="TextBox 19">
              <a:extLst>
                <a:ext uri="{FF2B5EF4-FFF2-40B4-BE49-F238E27FC236}">
                  <a16:creationId xmlns:a16="http://schemas.microsoft.com/office/drawing/2014/main" id="{5D163901-C67A-429C-8911-0EE1014FB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34" name="TextBox 20">
              <a:extLst>
                <a:ext uri="{FF2B5EF4-FFF2-40B4-BE49-F238E27FC236}">
                  <a16:creationId xmlns:a16="http://schemas.microsoft.com/office/drawing/2014/main" id="{4DF6122E-3DC5-4D76-911A-7344C200E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35" name="TextBox 21">
              <a:extLst>
                <a:ext uri="{FF2B5EF4-FFF2-40B4-BE49-F238E27FC236}">
                  <a16:creationId xmlns:a16="http://schemas.microsoft.com/office/drawing/2014/main" id="{9DAC7BF0-9E9A-46D4-8962-5D773C7E4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BE815DC-5246-46E7-8ED4-2E842D25D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5821017-3D37-4373-9E6B-D5B4C54EE343}"/>
                </a:ext>
              </a:extLst>
            </p:cNvPr>
            <p:cNvCxnSpPr>
              <a:stCxn id="27" idx="0"/>
              <a:endCxn id="2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E7D3506-53C4-4992-958B-C105D8AF9A01}"/>
                </a:ext>
              </a:extLst>
            </p:cNvPr>
            <p:cNvCxnSpPr>
              <a:stCxn id="28" idx="0"/>
              <a:endCxn id="2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283E820-63DE-43CE-A6BA-BBF6072597A8}"/>
                </a:ext>
              </a:extLst>
            </p:cNvPr>
            <p:cNvCxnSpPr>
              <a:stCxn id="28" idx="2"/>
              <a:endCxn id="2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FB91263-6EFC-4874-95CB-3CFFDEE82B2F}"/>
                </a:ext>
              </a:extLst>
            </p:cNvPr>
            <p:cNvCxnSpPr>
              <a:stCxn id="25" idx="7"/>
              <a:endCxn id="22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C78CC96-9531-48B7-AC72-70CCB3A662EA}"/>
                </a:ext>
              </a:extLst>
            </p:cNvPr>
            <p:cNvCxnSpPr>
              <a:stCxn id="22" idx="5"/>
              <a:endCxn id="2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A300EA7-C1E3-4892-8FE7-F49D01E86F71}"/>
                </a:ext>
              </a:extLst>
            </p:cNvPr>
            <p:cNvCxnSpPr>
              <a:stCxn id="36" idx="0"/>
              <a:endCxn id="22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979C5E4-7D13-4FAC-8743-F99B916EB3BA}"/>
                </a:ext>
              </a:extLst>
            </p:cNvPr>
            <p:cNvCxnSpPr>
              <a:stCxn id="36" idx="1"/>
              <a:endCxn id="2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59F7715-A6FB-4328-B2E9-E1DA4407F587}"/>
                </a:ext>
              </a:extLst>
            </p:cNvPr>
            <p:cNvCxnSpPr>
              <a:stCxn id="36" idx="7"/>
              <a:endCxn id="2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E28E18-EEEE-4C9B-B904-A6839DFE13C7}"/>
                </a:ext>
              </a:extLst>
            </p:cNvPr>
            <p:cNvCxnSpPr>
              <a:stCxn id="36" idx="3"/>
              <a:endCxn id="2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BD4A431-503A-4E12-B8F8-56B1AC929523}"/>
                </a:ext>
              </a:extLst>
            </p:cNvPr>
            <p:cNvCxnSpPr>
              <a:stCxn id="36" idx="5"/>
              <a:endCxn id="2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84">
              <a:extLst>
                <a:ext uri="{FF2B5EF4-FFF2-40B4-BE49-F238E27FC236}">
                  <a16:creationId xmlns:a16="http://schemas.microsoft.com/office/drawing/2014/main" id="{0820CB6B-ACA7-48C4-96BD-DC342C318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305844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49" name="TextBox 85">
              <a:extLst>
                <a:ext uri="{FF2B5EF4-FFF2-40B4-BE49-F238E27FC236}">
                  <a16:creationId xmlns:a16="http://schemas.microsoft.com/office/drawing/2014/main" id="{DD7BA25D-A94D-4102-BF73-1C949DB72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50" name="TextBox 86">
              <a:extLst>
                <a:ext uri="{FF2B5EF4-FFF2-40B4-BE49-F238E27FC236}">
                  <a16:creationId xmlns:a16="http://schemas.microsoft.com/office/drawing/2014/main" id="{2D6A90E3-9D4E-4DD9-A184-177F008CA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pic>
        <p:nvPicPr>
          <p:cNvPr id="5" name="Graphic 4" descr="Treasure Map">
            <a:extLst>
              <a:ext uri="{FF2B5EF4-FFF2-40B4-BE49-F238E27FC236}">
                <a16:creationId xmlns:a16="http://schemas.microsoft.com/office/drawing/2014/main" id="{1EA8FAA2-00AB-40C5-A01F-8A8663BCFF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36629" y="4786283"/>
            <a:ext cx="1706592" cy="170659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0141A2-B7B9-4629-A91F-41D1A8D1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44</a:t>
            </a:fld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62F44B0-A2F7-4E75-8F42-B35BDC5FC905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4E396815-5D3D-4DEA-9F8A-AACA197508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51" descr="Logo COP3530">
              <a:extLst>
                <a:ext uri="{FF2B5EF4-FFF2-40B4-BE49-F238E27FC236}">
                  <a16:creationId xmlns:a16="http://schemas.microsoft.com/office/drawing/2014/main" id="{6F0672C6-D93B-42C3-974C-8E9589D072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809682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9D5D4F-8054-48EF-9170-C7D04C6E7DC6}"/>
              </a:ext>
            </a:extLst>
          </p:cNvPr>
          <p:cNvSpPr txBox="1"/>
          <p:nvPr/>
        </p:nvSpPr>
        <p:spPr>
          <a:xfrm>
            <a:off x="578855" y="2521189"/>
            <a:ext cx="11034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Minimum Spanning Tree – Prim’s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E4AAB39-5ABB-4493-B02E-854235B99C9D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A521B39-F94F-46B5-A848-F26551102F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9F03A06C-7638-48A3-A217-ABC67B30D4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425261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Prim’s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209436" y="1936245"/>
            <a:ext cx="703262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Prims algorithm analyzes all the connections between vertices and finds the set with minimum total weight that makes the graph connected.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vertices are divided into two sets: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S, the set of vertices in the spanning tree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And V-S, the remaining vertices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Next, we choose the edge with the smallest weight that connects a vertex in S to a vertex in V-S and add it to the minimum spanning tree.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21" name="Group 87">
            <a:extLst>
              <a:ext uri="{FF2B5EF4-FFF2-40B4-BE49-F238E27FC236}">
                <a16:creationId xmlns:a16="http://schemas.microsoft.com/office/drawing/2014/main" id="{5DB673FC-0725-4379-B573-522880F99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724146" y="1573439"/>
            <a:ext cx="2782054" cy="2942071"/>
            <a:chOff x="5158154" y="1676399"/>
            <a:chExt cx="2079942" cy="2221323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723458-5328-4654-BF0B-4525498E6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0F7CCD6-3F41-4391-B7CF-46E23AFD6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C10FD38-B3B9-41CA-9893-A4E91BC22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384BAED-39B6-4AB4-AED0-CDC55C2BF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5064331-D888-4F21-87D8-383772B40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29" name="TextBox 15">
              <a:extLst>
                <a:ext uri="{FF2B5EF4-FFF2-40B4-BE49-F238E27FC236}">
                  <a16:creationId xmlns:a16="http://schemas.microsoft.com/office/drawing/2014/main" id="{D08B8A8E-F634-4D59-AA1A-FA6FD5650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30" name="TextBox 16">
              <a:extLst>
                <a:ext uri="{FF2B5EF4-FFF2-40B4-BE49-F238E27FC236}">
                  <a16:creationId xmlns:a16="http://schemas.microsoft.com/office/drawing/2014/main" id="{277C82A1-FDEB-427E-957D-C4E004585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31" name="TextBox 17">
              <a:extLst>
                <a:ext uri="{FF2B5EF4-FFF2-40B4-BE49-F238E27FC236}">
                  <a16:creationId xmlns:a16="http://schemas.microsoft.com/office/drawing/2014/main" id="{235AC0B5-0663-418F-B86C-EB6DD2C26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32" name="TextBox 18">
              <a:extLst>
                <a:ext uri="{FF2B5EF4-FFF2-40B4-BE49-F238E27FC236}">
                  <a16:creationId xmlns:a16="http://schemas.microsoft.com/office/drawing/2014/main" id="{0AECDC3E-CC94-4676-B3FC-D50E7839E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33" name="TextBox 19">
              <a:extLst>
                <a:ext uri="{FF2B5EF4-FFF2-40B4-BE49-F238E27FC236}">
                  <a16:creationId xmlns:a16="http://schemas.microsoft.com/office/drawing/2014/main" id="{5D163901-C67A-429C-8911-0EE1014FB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34" name="TextBox 20">
              <a:extLst>
                <a:ext uri="{FF2B5EF4-FFF2-40B4-BE49-F238E27FC236}">
                  <a16:creationId xmlns:a16="http://schemas.microsoft.com/office/drawing/2014/main" id="{4DF6122E-3DC5-4D76-911A-7344C200E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35" name="TextBox 21">
              <a:extLst>
                <a:ext uri="{FF2B5EF4-FFF2-40B4-BE49-F238E27FC236}">
                  <a16:creationId xmlns:a16="http://schemas.microsoft.com/office/drawing/2014/main" id="{9DAC7BF0-9E9A-46D4-8962-5D773C7E4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BE815DC-5246-46E7-8ED4-2E842D25D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5821017-3D37-4373-9E6B-D5B4C54EE343}"/>
                </a:ext>
              </a:extLst>
            </p:cNvPr>
            <p:cNvCxnSpPr>
              <a:stCxn id="27" idx="0"/>
              <a:endCxn id="2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E7D3506-53C4-4992-958B-C105D8AF9A01}"/>
                </a:ext>
              </a:extLst>
            </p:cNvPr>
            <p:cNvCxnSpPr>
              <a:stCxn id="28" idx="0"/>
              <a:endCxn id="2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283E820-63DE-43CE-A6BA-BBF6072597A8}"/>
                </a:ext>
              </a:extLst>
            </p:cNvPr>
            <p:cNvCxnSpPr>
              <a:stCxn id="28" idx="2"/>
              <a:endCxn id="2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FB91263-6EFC-4874-95CB-3CFFDEE82B2F}"/>
                </a:ext>
              </a:extLst>
            </p:cNvPr>
            <p:cNvCxnSpPr>
              <a:stCxn id="25" idx="7"/>
              <a:endCxn id="22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C78CC96-9531-48B7-AC72-70CCB3A662EA}"/>
                </a:ext>
              </a:extLst>
            </p:cNvPr>
            <p:cNvCxnSpPr>
              <a:stCxn id="22" idx="5"/>
              <a:endCxn id="2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A300EA7-C1E3-4892-8FE7-F49D01E86F71}"/>
                </a:ext>
              </a:extLst>
            </p:cNvPr>
            <p:cNvCxnSpPr>
              <a:stCxn id="36" idx="0"/>
              <a:endCxn id="22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979C5E4-7D13-4FAC-8743-F99B916EB3BA}"/>
                </a:ext>
              </a:extLst>
            </p:cNvPr>
            <p:cNvCxnSpPr>
              <a:stCxn id="36" idx="1"/>
              <a:endCxn id="2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59F7715-A6FB-4328-B2E9-E1DA4407F587}"/>
                </a:ext>
              </a:extLst>
            </p:cNvPr>
            <p:cNvCxnSpPr>
              <a:stCxn id="36" idx="7"/>
              <a:endCxn id="2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E28E18-EEEE-4C9B-B904-A6839DFE13C7}"/>
                </a:ext>
              </a:extLst>
            </p:cNvPr>
            <p:cNvCxnSpPr>
              <a:stCxn id="36" idx="3"/>
              <a:endCxn id="2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BD4A431-503A-4E12-B8F8-56B1AC929523}"/>
                </a:ext>
              </a:extLst>
            </p:cNvPr>
            <p:cNvCxnSpPr>
              <a:stCxn id="36" idx="5"/>
              <a:endCxn id="2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84">
              <a:extLst>
                <a:ext uri="{FF2B5EF4-FFF2-40B4-BE49-F238E27FC236}">
                  <a16:creationId xmlns:a16="http://schemas.microsoft.com/office/drawing/2014/main" id="{0820CB6B-ACA7-48C4-96BD-DC342C318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305844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49" name="TextBox 85">
              <a:extLst>
                <a:ext uri="{FF2B5EF4-FFF2-40B4-BE49-F238E27FC236}">
                  <a16:creationId xmlns:a16="http://schemas.microsoft.com/office/drawing/2014/main" id="{DD7BA25D-A94D-4102-BF73-1C949DB72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50" name="TextBox 86">
              <a:extLst>
                <a:ext uri="{FF2B5EF4-FFF2-40B4-BE49-F238E27FC236}">
                  <a16:creationId xmlns:a16="http://schemas.microsoft.com/office/drawing/2014/main" id="{2D6A90E3-9D4E-4DD9-A184-177F008CA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D5DBF1-5C9E-4C42-9538-686C0E604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46</a:t>
            </a:fld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9F4E7EA-C068-45C2-9F7E-4A521BBF51A4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C8B9BA0F-76CA-4CE6-9F55-3CC04820DA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51" descr="Logo COP3530">
              <a:extLst>
                <a:ext uri="{FF2B5EF4-FFF2-40B4-BE49-F238E27FC236}">
                  <a16:creationId xmlns:a16="http://schemas.microsoft.com/office/drawing/2014/main" id="{0B24E730-1D1E-4546-926B-3856AD187C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5348595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Prim’s Algorithm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F860A6D-1852-4239-B2D2-7BDA674DE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35077" y="2306838"/>
            <a:ext cx="1936380" cy="1092607"/>
          </a:xfrm>
          <a:prstGeom prst="rect">
            <a:avLst/>
          </a:prstGeom>
          <a:ln>
            <a:solidFill>
              <a:srgbClr val="EB6E19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V-S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0 1 2 3 4 5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53" name="Group 87">
            <a:extLst>
              <a:ext uri="{FF2B5EF4-FFF2-40B4-BE49-F238E27FC236}">
                <a16:creationId xmlns:a16="http://schemas.microsoft.com/office/drawing/2014/main" id="{96D6CD5F-7A86-4158-8C00-FD8DCA4C9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580740" y="1690687"/>
            <a:ext cx="2522689" cy="2695504"/>
            <a:chOff x="5158154" y="1676399"/>
            <a:chExt cx="2079942" cy="2219161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21B519C9-0F4D-4D5D-B842-E89C807D26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F3462B6-B1AF-4351-A226-C829F8556F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9579E39F-46A1-418A-B315-55CD775E13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2BAC2DF8-3330-4A1D-AAB8-C7893D21B5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86871CB0-83D8-4F09-9025-39F44C5FAF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59" name="TextBox 15">
              <a:extLst>
                <a:ext uri="{FF2B5EF4-FFF2-40B4-BE49-F238E27FC236}">
                  <a16:creationId xmlns:a16="http://schemas.microsoft.com/office/drawing/2014/main" id="{39463FC2-BCDA-4119-BEC3-7401FD6FF9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60" name="TextBox 16">
              <a:extLst>
                <a:ext uri="{FF2B5EF4-FFF2-40B4-BE49-F238E27FC236}">
                  <a16:creationId xmlns:a16="http://schemas.microsoft.com/office/drawing/2014/main" id="{DC4305DE-7E17-4A91-941A-666A84D9BB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61" name="TextBox 17">
              <a:extLst>
                <a:ext uri="{FF2B5EF4-FFF2-40B4-BE49-F238E27FC236}">
                  <a16:creationId xmlns:a16="http://schemas.microsoft.com/office/drawing/2014/main" id="{44350C4A-AF99-43AD-B3EB-6FA86B4DD3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62" name="TextBox 18">
              <a:extLst>
                <a:ext uri="{FF2B5EF4-FFF2-40B4-BE49-F238E27FC236}">
                  <a16:creationId xmlns:a16="http://schemas.microsoft.com/office/drawing/2014/main" id="{6F0299F5-40B9-492C-89E2-D217FB11AE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63" name="TextBox 19">
              <a:extLst>
                <a:ext uri="{FF2B5EF4-FFF2-40B4-BE49-F238E27FC236}">
                  <a16:creationId xmlns:a16="http://schemas.microsoft.com/office/drawing/2014/main" id="{DD6DFE74-1AC2-49AF-AB4F-854F140BC2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64" name="TextBox 20">
              <a:extLst>
                <a:ext uri="{FF2B5EF4-FFF2-40B4-BE49-F238E27FC236}">
                  <a16:creationId xmlns:a16="http://schemas.microsoft.com/office/drawing/2014/main" id="{6F28D579-9989-45ED-AA03-F9F4566381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65" name="TextBox 21">
              <a:extLst>
                <a:ext uri="{FF2B5EF4-FFF2-40B4-BE49-F238E27FC236}">
                  <a16:creationId xmlns:a16="http://schemas.microsoft.com/office/drawing/2014/main" id="{E8C7657F-3DBC-443B-B703-A8259D62D4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753943BC-7CFE-4CE2-AB95-CB205E54AE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C64ADDC-084A-4BAC-BAE8-E4B4B5ED60A0}"/>
                </a:ext>
              </a:extLst>
            </p:cNvPr>
            <p:cNvCxnSpPr>
              <a:stCxn id="57" idx="0"/>
              <a:endCxn id="5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5689DD3-64BB-4191-9B4B-FD8B37800C3A}"/>
                </a:ext>
              </a:extLst>
            </p:cNvPr>
            <p:cNvCxnSpPr>
              <a:stCxn id="58" idx="0"/>
              <a:endCxn id="5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CDAF91B-30D8-45F5-A897-EEFF81779DC0}"/>
                </a:ext>
              </a:extLst>
            </p:cNvPr>
            <p:cNvCxnSpPr>
              <a:stCxn id="58" idx="2"/>
              <a:endCxn id="5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1E4D09A-BAEB-456A-BEA1-C806B8BD3985}"/>
                </a:ext>
              </a:extLst>
            </p:cNvPr>
            <p:cNvCxnSpPr>
              <a:stCxn id="55" idx="7"/>
              <a:endCxn id="54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34C755BA-B3EA-45C8-953F-2CA171372950}"/>
                </a:ext>
              </a:extLst>
            </p:cNvPr>
            <p:cNvCxnSpPr>
              <a:stCxn id="54" idx="5"/>
              <a:endCxn id="5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59E62205-3305-4160-9EF6-97DF0ABC3E2F}"/>
                </a:ext>
              </a:extLst>
            </p:cNvPr>
            <p:cNvCxnSpPr>
              <a:stCxn id="66" idx="0"/>
              <a:endCxn id="54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D9FA39A-5EE1-4C09-ADAD-9AAA88AC9FD1}"/>
                </a:ext>
              </a:extLst>
            </p:cNvPr>
            <p:cNvCxnSpPr>
              <a:stCxn id="66" idx="1"/>
              <a:endCxn id="5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64DE5DBB-8D6D-462C-A843-FE62E0FBE6E8}"/>
                </a:ext>
              </a:extLst>
            </p:cNvPr>
            <p:cNvCxnSpPr>
              <a:stCxn id="66" idx="7"/>
              <a:endCxn id="5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E379F39F-D4E5-48D2-93A8-2213118A16AB}"/>
                </a:ext>
              </a:extLst>
            </p:cNvPr>
            <p:cNvCxnSpPr>
              <a:stCxn id="66" idx="3"/>
              <a:endCxn id="5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120AF173-94CA-4EEE-AA00-E49626CC347F}"/>
                </a:ext>
              </a:extLst>
            </p:cNvPr>
            <p:cNvCxnSpPr>
              <a:stCxn id="66" idx="5"/>
              <a:endCxn id="5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84">
              <a:extLst>
                <a:ext uri="{FF2B5EF4-FFF2-40B4-BE49-F238E27FC236}">
                  <a16:creationId xmlns:a16="http://schemas.microsoft.com/office/drawing/2014/main" id="{BB4AA466-E80C-493E-9199-103BB4207A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78" name="TextBox 85">
              <a:extLst>
                <a:ext uri="{FF2B5EF4-FFF2-40B4-BE49-F238E27FC236}">
                  <a16:creationId xmlns:a16="http://schemas.microsoft.com/office/drawing/2014/main" id="{BAE2B1E6-C578-48C2-BEA5-42E4F0C5CD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79" name="TextBox 86">
              <a:extLst>
                <a:ext uri="{FF2B5EF4-FFF2-40B4-BE49-F238E27FC236}">
                  <a16:creationId xmlns:a16="http://schemas.microsoft.com/office/drawing/2014/main" id="{8FCD17B3-3215-4981-8755-C6726FD01E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60D16159-FC36-4774-B1BE-E6B8CD066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91831" y="2323292"/>
            <a:ext cx="1936380" cy="1092607"/>
          </a:xfrm>
          <a:prstGeom prst="rect">
            <a:avLst/>
          </a:prstGeom>
          <a:ln>
            <a:solidFill>
              <a:srgbClr val="EB6E19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9DC7025-1F62-48BC-A714-925CB369C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47</a:t>
            </a:fld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AC4A8EC-A6FF-44AB-B3AB-1140CC220FFA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867103FB-6B4E-4B0A-BF46-5DC453219C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34" descr="Logo COP3530">
              <a:extLst>
                <a:ext uri="{FF2B5EF4-FFF2-40B4-BE49-F238E27FC236}">
                  <a16:creationId xmlns:a16="http://schemas.microsoft.com/office/drawing/2014/main" id="{4A190E2D-5B8F-4D73-BF08-55BCDCFA0F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3346477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Prim’s Algorithm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F860A6D-1852-4239-B2D2-7BDA674DE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35077" y="2306838"/>
            <a:ext cx="1936380" cy="1092607"/>
          </a:xfrm>
          <a:prstGeom prst="rect">
            <a:avLst/>
          </a:prstGeom>
          <a:ln>
            <a:solidFill>
              <a:srgbClr val="EB6E19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V-S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1 2 3 4 5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53" name="Group 87">
            <a:extLst>
              <a:ext uri="{FF2B5EF4-FFF2-40B4-BE49-F238E27FC236}">
                <a16:creationId xmlns:a16="http://schemas.microsoft.com/office/drawing/2014/main" id="{96D6CD5F-7A86-4158-8C00-FD8DCA4C9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580740" y="1690687"/>
            <a:ext cx="2522689" cy="2695504"/>
            <a:chOff x="5158154" y="1676399"/>
            <a:chExt cx="2079942" cy="2219161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21B519C9-0F4D-4D5D-B842-E89C807D26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F3462B6-B1AF-4351-A226-C829F8556F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9579E39F-46A1-418A-B315-55CD775E13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2BAC2DF8-3330-4A1D-AAB8-C7893D21B5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86871CB0-83D8-4F09-9025-39F44C5FAF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59" name="TextBox 15">
              <a:extLst>
                <a:ext uri="{FF2B5EF4-FFF2-40B4-BE49-F238E27FC236}">
                  <a16:creationId xmlns:a16="http://schemas.microsoft.com/office/drawing/2014/main" id="{39463FC2-BCDA-4119-BEC3-7401FD6FF9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60" name="TextBox 16">
              <a:extLst>
                <a:ext uri="{FF2B5EF4-FFF2-40B4-BE49-F238E27FC236}">
                  <a16:creationId xmlns:a16="http://schemas.microsoft.com/office/drawing/2014/main" id="{DC4305DE-7E17-4A91-941A-666A84D9BB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61" name="TextBox 17">
              <a:extLst>
                <a:ext uri="{FF2B5EF4-FFF2-40B4-BE49-F238E27FC236}">
                  <a16:creationId xmlns:a16="http://schemas.microsoft.com/office/drawing/2014/main" id="{44350C4A-AF99-43AD-B3EB-6FA86B4DD3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62" name="TextBox 18">
              <a:extLst>
                <a:ext uri="{FF2B5EF4-FFF2-40B4-BE49-F238E27FC236}">
                  <a16:creationId xmlns:a16="http://schemas.microsoft.com/office/drawing/2014/main" id="{6F0299F5-40B9-492C-89E2-D217FB11AE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63" name="TextBox 19">
              <a:extLst>
                <a:ext uri="{FF2B5EF4-FFF2-40B4-BE49-F238E27FC236}">
                  <a16:creationId xmlns:a16="http://schemas.microsoft.com/office/drawing/2014/main" id="{DD6DFE74-1AC2-49AF-AB4F-854F140BC2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64" name="TextBox 20">
              <a:extLst>
                <a:ext uri="{FF2B5EF4-FFF2-40B4-BE49-F238E27FC236}">
                  <a16:creationId xmlns:a16="http://schemas.microsoft.com/office/drawing/2014/main" id="{6F28D579-9989-45ED-AA03-F9F4566381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65" name="TextBox 21">
              <a:extLst>
                <a:ext uri="{FF2B5EF4-FFF2-40B4-BE49-F238E27FC236}">
                  <a16:creationId xmlns:a16="http://schemas.microsoft.com/office/drawing/2014/main" id="{E8C7657F-3DBC-443B-B703-A8259D62D4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753943BC-7CFE-4CE2-AB95-CB205E54AE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C64ADDC-084A-4BAC-BAE8-E4B4B5ED60A0}"/>
                </a:ext>
              </a:extLst>
            </p:cNvPr>
            <p:cNvCxnSpPr>
              <a:stCxn id="57" idx="0"/>
              <a:endCxn id="5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5689DD3-64BB-4191-9B4B-FD8B37800C3A}"/>
                </a:ext>
              </a:extLst>
            </p:cNvPr>
            <p:cNvCxnSpPr>
              <a:stCxn id="58" idx="0"/>
              <a:endCxn id="5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CDAF91B-30D8-45F5-A897-EEFF81779DC0}"/>
                </a:ext>
              </a:extLst>
            </p:cNvPr>
            <p:cNvCxnSpPr>
              <a:stCxn id="58" idx="2"/>
              <a:endCxn id="5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1E4D09A-BAEB-456A-BEA1-C806B8BD3985}"/>
                </a:ext>
              </a:extLst>
            </p:cNvPr>
            <p:cNvCxnSpPr>
              <a:stCxn id="55" idx="7"/>
              <a:endCxn id="54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34C755BA-B3EA-45C8-953F-2CA171372950}"/>
                </a:ext>
              </a:extLst>
            </p:cNvPr>
            <p:cNvCxnSpPr>
              <a:stCxn id="54" idx="5"/>
              <a:endCxn id="5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59E62205-3305-4160-9EF6-97DF0ABC3E2F}"/>
                </a:ext>
              </a:extLst>
            </p:cNvPr>
            <p:cNvCxnSpPr>
              <a:stCxn id="66" idx="0"/>
              <a:endCxn id="54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D9FA39A-5EE1-4C09-ADAD-9AAA88AC9FD1}"/>
                </a:ext>
              </a:extLst>
            </p:cNvPr>
            <p:cNvCxnSpPr>
              <a:stCxn id="66" idx="1"/>
              <a:endCxn id="5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64DE5DBB-8D6D-462C-A843-FE62E0FBE6E8}"/>
                </a:ext>
              </a:extLst>
            </p:cNvPr>
            <p:cNvCxnSpPr>
              <a:stCxn id="66" idx="7"/>
              <a:endCxn id="5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E379F39F-D4E5-48D2-93A8-2213118A16AB}"/>
                </a:ext>
              </a:extLst>
            </p:cNvPr>
            <p:cNvCxnSpPr>
              <a:stCxn id="66" idx="3"/>
              <a:endCxn id="5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120AF173-94CA-4EEE-AA00-E49626CC347F}"/>
                </a:ext>
              </a:extLst>
            </p:cNvPr>
            <p:cNvCxnSpPr>
              <a:stCxn id="66" idx="5"/>
              <a:endCxn id="5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84">
              <a:extLst>
                <a:ext uri="{FF2B5EF4-FFF2-40B4-BE49-F238E27FC236}">
                  <a16:creationId xmlns:a16="http://schemas.microsoft.com/office/drawing/2014/main" id="{BB4AA466-E80C-493E-9199-103BB4207A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78" name="TextBox 85">
              <a:extLst>
                <a:ext uri="{FF2B5EF4-FFF2-40B4-BE49-F238E27FC236}">
                  <a16:creationId xmlns:a16="http://schemas.microsoft.com/office/drawing/2014/main" id="{BAE2B1E6-C578-48C2-BEA5-42E4F0C5CD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79" name="TextBox 86">
              <a:extLst>
                <a:ext uri="{FF2B5EF4-FFF2-40B4-BE49-F238E27FC236}">
                  <a16:creationId xmlns:a16="http://schemas.microsoft.com/office/drawing/2014/main" id="{8FCD17B3-3215-4981-8755-C6726FD01E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60D16159-FC36-4774-B1BE-E6B8CD066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91831" y="2323292"/>
            <a:ext cx="1936380" cy="1092607"/>
          </a:xfrm>
          <a:prstGeom prst="rect">
            <a:avLst/>
          </a:prstGeom>
          <a:ln>
            <a:solidFill>
              <a:srgbClr val="EB6E19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718589-1780-40A4-9ED5-487ECB3CB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48</a:t>
            </a:fld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A476B72-9690-4DF9-8ABD-A1C6EEC92225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566D5BA0-5A23-4297-960B-C891F8474F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34" descr="Logo COP3530">
              <a:extLst>
                <a:ext uri="{FF2B5EF4-FFF2-40B4-BE49-F238E27FC236}">
                  <a16:creationId xmlns:a16="http://schemas.microsoft.com/office/drawing/2014/main" id="{859884F9-7D81-4A59-8B5D-36DD877DA6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1615519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Prim’s Algorithm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F860A6D-1852-4239-B2D2-7BDA674DE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35077" y="2306838"/>
            <a:ext cx="1936380" cy="1092607"/>
          </a:xfrm>
          <a:prstGeom prst="rect">
            <a:avLst/>
          </a:prstGeom>
          <a:ln>
            <a:solidFill>
              <a:srgbClr val="EB6E19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V-S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1 3 4 5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53" name="Group 87">
            <a:extLst>
              <a:ext uri="{FF2B5EF4-FFF2-40B4-BE49-F238E27FC236}">
                <a16:creationId xmlns:a16="http://schemas.microsoft.com/office/drawing/2014/main" id="{96D6CD5F-7A86-4158-8C00-FD8DCA4C9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580740" y="1690687"/>
            <a:ext cx="2522689" cy="2695504"/>
            <a:chOff x="5158154" y="1676399"/>
            <a:chExt cx="2079942" cy="2219161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21B519C9-0F4D-4D5D-B842-E89C807D26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F3462B6-B1AF-4351-A226-C829F8556F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9579E39F-46A1-418A-B315-55CD775E13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2BAC2DF8-3330-4A1D-AAB8-C7893D21B5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86871CB0-83D8-4F09-9025-39F44C5FAF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59" name="TextBox 15">
              <a:extLst>
                <a:ext uri="{FF2B5EF4-FFF2-40B4-BE49-F238E27FC236}">
                  <a16:creationId xmlns:a16="http://schemas.microsoft.com/office/drawing/2014/main" id="{39463FC2-BCDA-4119-BEC3-7401FD6FF9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60" name="TextBox 16">
              <a:extLst>
                <a:ext uri="{FF2B5EF4-FFF2-40B4-BE49-F238E27FC236}">
                  <a16:creationId xmlns:a16="http://schemas.microsoft.com/office/drawing/2014/main" id="{DC4305DE-7E17-4A91-941A-666A84D9BB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61" name="TextBox 17">
              <a:extLst>
                <a:ext uri="{FF2B5EF4-FFF2-40B4-BE49-F238E27FC236}">
                  <a16:creationId xmlns:a16="http://schemas.microsoft.com/office/drawing/2014/main" id="{44350C4A-AF99-43AD-B3EB-6FA86B4DD3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62" name="TextBox 18">
              <a:extLst>
                <a:ext uri="{FF2B5EF4-FFF2-40B4-BE49-F238E27FC236}">
                  <a16:creationId xmlns:a16="http://schemas.microsoft.com/office/drawing/2014/main" id="{6F0299F5-40B9-492C-89E2-D217FB11AE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63" name="TextBox 19">
              <a:extLst>
                <a:ext uri="{FF2B5EF4-FFF2-40B4-BE49-F238E27FC236}">
                  <a16:creationId xmlns:a16="http://schemas.microsoft.com/office/drawing/2014/main" id="{DD6DFE74-1AC2-49AF-AB4F-854F140BC2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64" name="TextBox 20">
              <a:extLst>
                <a:ext uri="{FF2B5EF4-FFF2-40B4-BE49-F238E27FC236}">
                  <a16:creationId xmlns:a16="http://schemas.microsoft.com/office/drawing/2014/main" id="{6F28D579-9989-45ED-AA03-F9F4566381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65" name="TextBox 21">
              <a:extLst>
                <a:ext uri="{FF2B5EF4-FFF2-40B4-BE49-F238E27FC236}">
                  <a16:creationId xmlns:a16="http://schemas.microsoft.com/office/drawing/2014/main" id="{E8C7657F-3DBC-443B-B703-A8259D62D4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753943BC-7CFE-4CE2-AB95-CB205E54AE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C64ADDC-084A-4BAC-BAE8-E4B4B5ED60A0}"/>
                </a:ext>
              </a:extLst>
            </p:cNvPr>
            <p:cNvCxnSpPr>
              <a:stCxn id="57" idx="0"/>
              <a:endCxn id="5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5689DD3-64BB-4191-9B4B-FD8B37800C3A}"/>
                </a:ext>
              </a:extLst>
            </p:cNvPr>
            <p:cNvCxnSpPr>
              <a:stCxn id="58" idx="0"/>
              <a:endCxn id="5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CDAF91B-30D8-45F5-A897-EEFF81779DC0}"/>
                </a:ext>
              </a:extLst>
            </p:cNvPr>
            <p:cNvCxnSpPr>
              <a:stCxn id="58" idx="2"/>
              <a:endCxn id="5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1E4D09A-BAEB-456A-BEA1-C806B8BD3985}"/>
                </a:ext>
              </a:extLst>
            </p:cNvPr>
            <p:cNvCxnSpPr>
              <a:stCxn id="55" idx="7"/>
              <a:endCxn id="54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34C755BA-B3EA-45C8-953F-2CA171372950}"/>
                </a:ext>
              </a:extLst>
            </p:cNvPr>
            <p:cNvCxnSpPr>
              <a:stCxn id="54" idx="5"/>
              <a:endCxn id="5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59E62205-3305-4160-9EF6-97DF0ABC3E2F}"/>
                </a:ext>
              </a:extLst>
            </p:cNvPr>
            <p:cNvCxnSpPr>
              <a:stCxn id="66" idx="0"/>
              <a:endCxn id="54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D9FA39A-5EE1-4C09-ADAD-9AAA88AC9FD1}"/>
                </a:ext>
              </a:extLst>
            </p:cNvPr>
            <p:cNvCxnSpPr>
              <a:stCxn id="66" idx="1"/>
              <a:endCxn id="5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64DE5DBB-8D6D-462C-A843-FE62E0FBE6E8}"/>
                </a:ext>
              </a:extLst>
            </p:cNvPr>
            <p:cNvCxnSpPr>
              <a:stCxn id="66" idx="7"/>
              <a:endCxn id="5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E379F39F-D4E5-48D2-93A8-2213118A16AB}"/>
                </a:ext>
              </a:extLst>
            </p:cNvPr>
            <p:cNvCxnSpPr>
              <a:stCxn id="66" idx="3"/>
              <a:endCxn id="5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120AF173-94CA-4EEE-AA00-E49626CC347F}"/>
                </a:ext>
              </a:extLst>
            </p:cNvPr>
            <p:cNvCxnSpPr>
              <a:stCxn id="66" idx="5"/>
              <a:endCxn id="5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84">
              <a:extLst>
                <a:ext uri="{FF2B5EF4-FFF2-40B4-BE49-F238E27FC236}">
                  <a16:creationId xmlns:a16="http://schemas.microsoft.com/office/drawing/2014/main" id="{BB4AA466-E80C-493E-9199-103BB4207A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78" name="TextBox 85">
              <a:extLst>
                <a:ext uri="{FF2B5EF4-FFF2-40B4-BE49-F238E27FC236}">
                  <a16:creationId xmlns:a16="http://schemas.microsoft.com/office/drawing/2014/main" id="{BAE2B1E6-C578-48C2-BEA5-42E4F0C5CD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79" name="TextBox 86">
              <a:extLst>
                <a:ext uri="{FF2B5EF4-FFF2-40B4-BE49-F238E27FC236}">
                  <a16:creationId xmlns:a16="http://schemas.microsoft.com/office/drawing/2014/main" id="{8FCD17B3-3215-4981-8755-C6726FD01E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60D16159-FC36-4774-B1BE-E6B8CD066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91831" y="2323292"/>
            <a:ext cx="1936380" cy="1092607"/>
          </a:xfrm>
          <a:prstGeom prst="rect">
            <a:avLst/>
          </a:prstGeom>
          <a:ln>
            <a:solidFill>
              <a:srgbClr val="EB6E19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0 2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5CD257-9253-4E14-8880-61F1AF5C7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49</a:t>
            </a:fld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633585F-9E85-480B-BC0A-5DF28DDF9AC6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3C845B62-52EF-4E87-B765-58F2149195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34" descr="Logo COP3530">
              <a:extLst>
                <a:ext uri="{FF2B5EF4-FFF2-40B4-BE49-F238E27FC236}">
                  <a16:creationId xmlns:a16="http://schemas.microsoft.com/office/drawing/2014/main" id="{7F94D2BC-FCAE-4E23-A959-1761F4A543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6720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9D5D4F-8054-48EF-9170-C7D04C6E7DC6}"/>
              </a:ext>
            </a:extLst>
          </p:cNvPr>
          <p:cNvSpPr txBox="1"/>
          <p:nvPr/>
        </p:nvSpPr>
        <p:spPr>
          <a:xfrm>
            <a:off x="578855" y="2521189"/>
            <a:ext cx="11034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dirty="0">
                <a:solidFill>
                  <a:prstClr val="white"/>
                </a:solidFill>
                <a:latin typeface="Gotham Bold" pitchFamily="50" charset="0"/>
              </a:rPr>
              <a:t>Problems on Stepik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B7E890C-D557-4057-8FCB-F4DC097072BA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0A52F30-DE28-49DB-B363-C33B9884CE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47255020-B8DD-457F-9F07-4935D92394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113553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Prim’s Algorithm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F860A6D-1852-4239-B2D2-7BDA674DE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35077" y="2306838"/>
            <a:ext cx="1936380" cy="1092607"/>
          </a:xfrm>
          <a:prstGeom prst="rect">
            <a:avLst/>
          </a:prstGeom>
          <a:ln>
            <a:solidFill>
              <a:srgbClr val="EB6E19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V-S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1 3 4 5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53" name="Group 87">
            <a:extLst>
              <a:ext uri="{FF2B5EF4-FFF2-40B4-BE49-F238E27FC236}">
                <a16:creationId xmlns:a16="http://schemas.microsoft.com/office/drawing/2014/main" id="{96D6CD5F-7A86-4158-8C00-FD8DCA4C9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580740" y="1690687"/>
            <a:ext cx="2522689" cy="2695504"/>
            <a:chOff x="5158154" y="1676399"/>
            <a:chExt cx="2079942" cy="2219161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21B519C9-0F4D-4D5D-B842-E89C807D26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F3462B6-B1AF-4351-A226-C829F8556F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9579E39F-46A1-418A-B315-55CD775E13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2BAC2DF8-3330-4A1D-AAB8-C7893D21B5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86871CB0-83D8-4F09-9025-39F44C5FAF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59" name="TextBox 15">
              <a:extLst>
                <a:ext uri="{FF2B5EF4-FFF2-40B4-BE49-F238E27FC236}">
                  <a16:creationId xmlns:a16="http://schemas.microsoft.com/office/drawing/2014/main" id="{39463FC2-BCDA-4119-BEC3-7401FD6FF9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60" name="TextBox 16">
              <a:extLst>
                <a:ext uri="{FF2B5EF4-FFF2-40B4-BE49-F238E27FC236}">
                  <a16:creationId xmlns:a16="http://schemas.microsoft.com/office/drawing/2014/main" id="{DC4305DE-7E17-4A91-941A-666A84D9BB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61" name="TextBox 17">
              <a:extLst>
                <a:ext uri="{FF2B5EF4-FFF2-40B4-BE49-F238E27FC236}">
                  <a16:creationId xmlns:a16="http://schemas.microsoft.com/office/drawing/2014/main" id="{44350C4A-AF99-43AD-B3EB-6FA86B4DD3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62" name="TextBox 18">
              <a:extLst>
                <a:ext uri="{FF2B5EF4-FFF2-40B4-BE49-F238E27FC236}">
                  <a16:creationId xmlns:a16="http://schemas.microsoft.com/office/drawing/2014/main" id="{6F0299F5-40B9-492C-89E2-D217FB11AE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63" name="TextBox 19">
              <a:extLst>
                <a:ext uri="{FF2B5EF4-FFF2-40B4-BE49-F238E27FC236}">
                  <a16:creationId xmlns:a16="http://schemas.microsoft.com/office/drawing/2014/main" id="{DD6DFE74-1AC2-49AF-AB4F-854F140BC2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64" name="TextBox 20">
              <a:extLst>
                <a:ext uri="{FF2B5EF4-FFF2-40B4-BE49-F238E27FC236}">
                  <a16:creationId xmlns:a16="http://schemas.microsoft.com/office/drawing/2014/main" id="{6F28D579-9989-45ED-AA03-F9F4566381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65" name="TextBox 21">
              <a:extLst>
                <a:ext uri="{FF2B5EF4-FFF2-40B4-BE49-F238E27FC236}">
                  <a16:creationId xmlns:a16="http://schemas.microsoft.com/office/drawing/2014/main" id="{E8C7657F-3DBC-443B-B703-A8259D62D4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753943BC-7CFE-4CE2-AB95-CB205E54AE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C64ADDC-084A-4BAC-BAE8-E4B4B5ED60A0}"/>
                </a:ext>
              </a:extLst>
            </p:cNvPr>
            <p:cNvCxnSpPr>
              <a:stCxn id="57" idx="0"/>
              <a:endCxn id="5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5689DD3-64BB-4191-9B4B-FD8B37800C3A}"/>
                </a:ext>
              </a:extLst>
            </p:cNvPr>
            <p:cNvCxnSpPr>
              <a:stCxn id="58" idx="0"/>
              <a:endCxn id="5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CDAF91B-30D8-45F5-A897-EEFF81779DC0}"/>
                </a:ext>
              </a:extLst>
            </p:cNvPr>
            <p:cNvCxnSpPr>
              <a:stCxn id="58" idx="2"/>
              <a:endCxn id="5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1E4D09A-BAEB-456A-BEA1-C806B8BD3985}"/>
                </a:ext>
              </a:extLst>
            </p:cNvPr>
            <p:cNvCxnSpPr>
              <a:stCxn id="55" idx="7"/>
              <a:endCxn id="54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34C755BA-B3EA-45C8-953F-2CA171372950}"/>
                </a:ext>
              </a:extLst>
            </p:cNvPr>
            <p:cNvCxnSpPr>
              <a:stCxn id="54" idx="5"/>
              <a:endCxn id="5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59E62205-3305-4160-9EF6-97DF0ABC3E2F}"/>
                </a:ext>
              </a:extLst>
            </p:cNvPr>
            <p:cNvCxnSpPr>
              <a:stCxn id="66" idx="0"/>
              <a:endCxn id="54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D9FA39A-5EE1-4C09-ADAD-9AAA88AC9FD1}"/>
                </a:ext>
              </a:extLst>
            </p:cNvPr>
            <p:cNvCxnSpPr>
              <a:stCxn id="66" idx="1"/>
              <a:endCxn id="5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64DE5DBB-8D6D-462C-A843-FE62E0FBE6E8}"/>
                </a:ext>
              </a:extLst>
            </p:cNvPr>
            <p:cNvCxnSpPr>
              <a:stCxn id="66" idx="7"/>
              <a:endCxn id="5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E379F39F-D4E5-48D2-93A8-2213118A16AB}"/>
                </a:ext>
              </a:extLst>
            </p:cNvPr>
            <p:cNvCxnSpPr>
              <a:stCxn id="66" idx="3"/>
              <a:endCxn id="5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120AF173-94CA-4EEE-AA00-E49626CC347F}"/>
                </a:ext>
              </a:extLst>
            </p:cNvPr>
            <p:cNvCxnSpPr>
              <a:stCxn id="66" idx="5"/>
              <a:endCxn id="5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84">
              <a:extLst>
                <a:ext uri="{FF2B5EF4-FFF2-40B4-BE49-F238E27FC236}">
                  <a16:creationId xmlns:a16="http://schemas.microsoft.com/office/drawing/2014/main" id="{BB4AA466-E80C-493E-9199-103BB4207A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78" name="TextBox 85">
              <a:extLst>
                <a:ext uri="{FF2B5EF4-FFF2-40B4-BE49-F238E27FC236}">
                  <a16:creationId xmlns:a16="http://schemas.microsoft.com/office/drawing/2014/main" id="{BAE2B1E6-C578-48C2-BEA5-42E4F0C5CD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79" name="TextBox 86">
              <a:extLst>
                <a:ext uri="{FF2B5EF4-FFF2-40B4-BE49-F238E27FC236}">
                  <a16:creationId xmlns:a16="http://schemas.microsoft.com/office/drawing/2014/main" id="{8FCD17B3-3215-4981-8755-C6726FD01E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60D16159-FC36-4774-B1BE-E6B8CD066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91831" y="2323292"/>
            <a:ext cx="1936380" cy="1092607"/>
          </a:xfrm>
          <a:prstGeom prst="rect">
            <a:avLst/>
          </a:prstGeom>
          <a:ln>
            <a:solidFill>
              <a:srgbClr val="EB6E19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0 2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E315D5-C7BC-4319-84E5-EA010F1F7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50</a:t>
            </a:fld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BA9E386-495F-4C07-B64D-54493E24FDF6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C94CAF5F-2086-418E-8208-E58CC27F8E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34" descr="Logo COP3530">
              <a:extLst>
                <a:ext uri="{FF2B5EF4-FFF2-40B4-BE49-F238E27FC236}">
                  <a16:creationId xmlns:a16="http://schemas.microsoft.com/office/drawing/2014/main" id="{4717FBD7-A04F-444E-B3A3-5CF5729585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6121570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Prim’s Algorithm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F860A6D-1852-4239-B2D2-7BDA674DE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35077" y="2306838"/>
            <a:ext cx="1936380" cy="1092607"/>
          </a:xfrm>
          <a:prstGeom prst="rect">
            <a:avLst/>
          </a:prstGeom>
          <a:ln>
            <a:solidFill>
              <a:srgbClr val="EB6E19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V-S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1 3 4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53" name="Group 87">
            <a:extLst>
              <a:ext uri="{FF2B5EF4-FFF2-40B4-BE49-F238E27FC236}">
                <a16:creationId xmlns:a16="http://schemas.microsoft.com/office/drawing/2014/main" id="{96D6CD5F-7A86-4158-8C00-FD8DCA4C9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580740" y="1690687"/>
            <a:ext cx="2522689" cy="2695504"/>
            <a:chOff x="5158154" y="1676399"/>
            <a:chExt cx="2079942" cy="2219161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21B519C9-0F4D-4D5D-B842-E89C807D26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F3462B6-B1AF-4351-A226-C829F8556F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9579E39F-46A1-418A-B315-55CD775E13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2BAC2DF8-3330-4A1D-AAB8-C7893D21B5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86871CB0-83D8-4F09-9025-39F44C5FAF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59" name="TextBox 15">
              <a:extLst>
                <a:ext uri="{FF2B5EF4-FFF2-40B4-BE49-F238E27FC236}">
                  <a16:creationId xmlns:a16="http://schemas.microsoft.com/office/drawing/2014/main" id="{39463FC2-BCDA-4119-BEC3-7401FD6FF9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60" name="TextBox 16">
              <a:extLst>
                <a:ext uri="{FF2B5EF4-FFF2-40B4-BE49-F238E27FC236}">
                  <a16:creationId xmlns:a16="http://schemas.microsoft.com/office/drawing/2014/main" id="{DC4305DE-7E17-4A91-941A-666A84D9BB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61" name="TextBox 17">
              <a:extLst>
                <a:ext uri="{FF2B5EF4-FFF2-40B4-BE49-F238E27FC236}">
                  <a16:creationId xmlns:a16="http://schemas.microsoft.com/office/drawing/2014/main" id="{44350C4A-AF99-43AD-B3EB-6FA86B4DD3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62" name="TextBox 18">
              <a:extLst>
                <a:ext uri="{FF2B5EF4-FFF2-40B4-BE49-F238E27FC236}">
                  <a16:creationId xmlns:a16="http://schemas.microsoft.com/office/drawing/2014/main" id="{6F0299F5-40B9-492C-89E2-D217FB11AE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63" name="TextBox 19">
              <a:extLst>
                <a:ext uri="{FF2B5EF4-FFF2-40B4-BE49-F238E27FC236}">
                  <a16:creationId xmlns:a16="http://schemas.microsoft.com/office/drawing/2014/main" id="{DD6DFE74-1AC2-49AF-AB4F-854F140BC2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64" name="TextBox 20">
              <a:extLst>
                <a:ext uri="{FF2B5EF4-FFF2-40B4-BE49-F238E27FC236}">
                  <a16:creationId xmlns:a16="http://schemas.microsoft.com/office/drawing/2014/main" id="{6F28D579-9989-45ED-AA03-F9F4566381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65" name="TextBox 21">
              <a:extLst>
                <a:ext uri="{FF2B5EF4-FFF2-40B4-BE49-F238E27FC236}">
                  <a16:creationId xmlns:a16="http://schemas.microsoft.com/office/drawing/2014/main" id="{E8C7657F-3DBC-443B-B703-A8259D62D4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753943BC-7CFE-4CE2-AB95-CB205E54AE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C64ADDC-084A-4BAC-BAE8-E4B4B5ED60A0}"/>
                </a:ext>
              </a:extLst>
            </p:cNvPr>
            <p:cNvCxnSpPr>
              <a:stCxn id="57" idx="0"/>
              <a:endCxn id="5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5689DD3-64BB-4191-9B4B-FD8B37800C3A}"/>
                </a:ext>
              </a:extLst>
            </p:cNvPr>
            <p:cNvCxnSpPr>
              <a:stCxn id="58" idx="0"/>
              <a:endCxn id="5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CDAF91B-30D8-45F5-A897-EEFF81779DC0}"/>
                </a:ext>
              </a:extLst>
            </p:cNvPr>
            <p:cNvCxnSpPr>
              <a:stCxn id="58" idx="2"/>
              <a:endCxn id="5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1E4D09A-BAEB-456A-BEA1-C806B8BD3985}"/>
                </a:ext>
              </a:extLst>
            </p:cNvPr>
            <p:cNvCxnSpPr>
              <a:stCxn id="55" idx="7"/>
              <a:endCxn id="54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12700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34C755BA-B3EA-45C8-953F-2CA171372950}"/>
                </a:ext>
              </a:extLst>
            </p:cNvPr>
            <p:cNvCxnSpPr>
              <a:stCxn id="54" idx="5"/>
              <a:endCxn id="5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12700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59E62205-3305-4160-9EF6-97DF0ABC3E2F}"/>
                </a:ext>
              </a:extLst>
            </p:cNvPr>
            <p:cNvCxnSpPr>
              <a:stCxn id="66" idx="0"/>
              <a:endCxn id="54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D9FA39A-5EE1-4C09-ADAD-9AAA88AC9FD1}"/>
                </a:ext>
              </a:extLst>
            </p:cNvPr>
            <p:cNvCxnSpPr>
              <a:stCxn id="66" idx="1"/>
              <a:endCxn id="5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12700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64DE5DBB-8D6D-462C-A843-FE62E0FBE6E8}"/>
                </a:ext>
              </a:extLst>
            </p:cNvPr>
            <p:cNvCxnSpPr>
              <a:stCxn id="66" idx="7"/>
              <a:endCxn id="5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12700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E379F39F-D4E5-48D2-93A8-2213118A16AB}"/>
                </a:ext>
              </a:extLst>
            </p:cNvPr>
            <p:cNvCxnSpPr>
              <a:stCxn id="66" idx="3"/>
              <a:endCxn id="5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12700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120AF173-94CA-4EEE-AA00-E49626CC347F}"/>
                </a:ext>
              </a:extLst>
            </p:cNvPr>
            <p:cNvCxnSpPr>
              <a:stCxn id="66" idx="5"/>
              <a:endCxn id="5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84">
              <a:extLst>
                <a:ext uri="{FF2B5EF4-FFF2-40B4-BE49-F238E27FC236}">
                  <a16:creationId xmlns:a16="http://schemas.microsoft.com/office/drawing/2014/main" id="{BB4AA466-E80C-493E-9199-103BB4207A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78" name="TextBox 85">
              <a:extLst>
                <a:ext uri="{FF2B5EF4-FFF2-40B4-BE49-F238E27FC236}">
                  <a16:creationId xmlns:a16="http://schemas.microsoft.com/office/drawing/2014/main" id="{BAE2B1E6-C578-48C2-BEA5-42E4F0C5CD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79" name="TextBox 86">
              <a:extLst>
                <a:ext uri="{FF2B5EF4-FFF2-40B4-BE49-F238E27FC236}">
                  <a16:creationId xmlns:a16="http://schemas.microsoft.com/office/drawing/2014/main" id="{8FCD17B3-3215-4981-8755-C6726FD01E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60D16159-FC36-4774-B1BE-E6B8CD066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91831" y="2323292"/>
            <a:ext cx="1936380" cy="1092607"/>
          </a:xfrm>
          <a:prstGeom prst="rect">
            <a:avLst/>
          </a:prstGeom>
          <a:ln>
            <a:solidFill>
              <a:srgbClr val="EB6E19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0 2 5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5A2D35-0522-4734-8CC1-CFC7B7E96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51</a:t>
            </a:fld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CA267F2-DFF5-4152-803D-944B5B48A683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2EACDF52-1AA5-47EF-B251-6FC8B4C0E6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34" descr="Logo COP3530">
              <a:extLst>
                <a:ext uri="{FF2B5EF4-FFF2-40B4-BE49-F238E27FC236}">
                  <a16:creationId xmlns:a16="http://schemas.microsoft.com/office/drawing/2014/main" id="{A46C617B-76F2-4CA3-84B1-223EA0D627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565961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Prim’s Algorithm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F860A6D-1852-4239-B2D2-7BDA674DE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35077" y="2306838"/>
            <a:ext cx="1936380" cy="1092607"/>
          </a:xfrm>
          <a:prstGeom prst="rect">
            <a:avLst/>
          </a:prstGeom>
          <a:ln>
            <a:solidFill>
              <a:srgbClr val="EB6E19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V-S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1 3 4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53" name="Group 87">
            <a:extLst>
              <a:ext uri="{FF2B5EF4-FFF2-40B4-BE49-F238E27FC236}">
                <a16:creationId xmlns:a16="http://schemas.microsoft.com/office/drawing/2014/main" id="{96D6CD5F-7A86-4158-8C00-FD8DCA4C9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580740" y="1690687"/>
            <a:ext cx="2522689" cy="2695504"/>
            <a:chOff x="5158154" y="1676399"/>
            <a:chExt cx="2079942" cy="2219161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21B519C9-0F4D-4D5D-B842-E89C807D26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F3462B6-B1AF-4351-A226-C829F8556F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9579E39F-46A1-418A-B315-55CD775E13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2BAC2DF8-3330-4A1D-AAB8-C7893D21B5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86871CB0-83D8-4F09-9025-39F44C5FAF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59" name="TextBox 15">
              <a:extLst>
                <a:ext uri="{FF2B5EF4-FFF2-40B4-BE49-F238E27FC236}">
                  <a16:creationId xmlns:a16="http://schemas.microsoft.com/office/drawing/2014/main" id="{39463FC2-BCDA-4119-BEC3-7401FD6FF9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60" name="TextBox 16">
              <a:extLst>
                <a:ext uri="{FF2B5EF4-FFF2-40B4-BE49-F238E27FC236}">
                  <a16:creationId xmlns:a16="http://schemas.microsoft.com/office/drawing/2014/main" id="{DC4305DE-7E17-4A91-941A-666A84D9BB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61" name="TextBox 17">
              <a:extLst>
                <a:ext uri="{FF2B5EF4-FFF2-40B4-BE49-F238E27FC236}">
                  <a16:creationId xmlns:a16="http://schemas.microsoft.com/office/drawing/2014/main" id="{44350C4A-AF99-43AD-B3EB-6FA86B4DD3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62" name="TextBox 18">
              <a:extLst>
                <a:ext uri="{FF2B5EF4-FFF2-40B4-BE49-F238E27FC236}">
                  <a16:creationId xmlns:a16="http://schemas.microsoft.com/office/drawing/2014/main" id="{6F0299F5-40B9-492C-89E2-D217FB11AE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63" name="TextBox 19">
              <a:extLst>
                <a:ext uri="{FF2B5EF4-FFF2-40B4-BE49-F238E27FC236}">
                  <a16:creationId xmlns:a16="http://schemas.microsoft.com/office/drawing/2014/main" id="{DD6DFE74-1AC2-49AF-AB4F-854F140BC2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64" name="TextBox 20">
              <a:extLst>
                <a:ext uri="{FF2B5EF4-FFF2-40B4-BE49-F238E27FC236}">
                  <a16:creationId xmlns:a16="http://schemas.microsoft.com/office/drawing/2014/main" id="{6F28D579-9989-45ED-AA03-F9F4566381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65" name="TextBox 21">
              <a:extLst>
                <a:ext uri="{FF2B5EF4-FFF2-40B4-BE49-F238E27FC236}">
                  <a16:creationId xmlns:a16="http://schemas.microsoft.com/office/drawing/2014/main" id="{E8C7657F-3DBC-443B-B703-A8259D62D4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753943BC-7CFE-4CE2-AB95-CB205E54AE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C64ADDC-084A-4BAC-BAE8-E4B4B5ED60A0}"/>
                </a:ext>
              </a:extLst>
            </p:cNvPr>
            <p:cNvCxnSpPr>
              <a:stCxn id="57" idx="0"/>
              <a:endCxn id="5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5689DD3-64BB-4191-9B4B-FD8B37800C3A}"/>
                </a:ext>
              </a:extLst>
            </p:cNvPr>
            <p:cNvCxnSpPr>
              <a:stCxn id="58" idx="0"/>
              <a:endCxn id="5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CDAF91B-30D8-45F5-A897-EEFF81779DC0}"/>
                </a:ext>
              </a:extLst>
            </p:cNvPr>
            <p:cNvCxnSpPr>
              <a:stCxn id="58" idx="2"/>
              <a:endCxn id="5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1E4D09A-BAEB-456A-BEA1-C806B8BD3985}"/>
                </a:ext>
              </a:extLst>
            </p:cNvPr>
            <p:cNvCxnSpPr>
              <a:stCxn id="55" idx="7"/>
              <a:endCxn id="54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34C755BA-B3EA-45C8-953F-2CA171372950}"/>
                </a:ext>
              </a:extLst>
            </p:cNvPr>
            <p:cNvCxnSpPr>
              <a:stCxn id="54" idx="5"/>
              <a:endCxn id="5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59E62205-3305-4160-9EF6-97DF0ABC3E2F}"/>
                </a:ext>
              </a:extLst>
            </p:cNvPr>
            <p:cNvCxnSpPr>
              <a:stCxn id="66" idx="0"/>
              <a:endCxn id="54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D9FA39A-5EE1-4C09-ADAD-9AAA88AC9FD1}"/>
                </a:ext>
              </a:extLst>
            </p:cNvPr>
            <p:cNvCxnSpPr>
              <a:stCxn id="66" idx="1"/>
              <a:endCxn id="5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64DE5DBB-8D6D-462C-A843-FE62E0FBE6E8}"/>
                </a:ext>
              </a:extLst>
            </p:cNvPr>
            <p:cNvCxnSpPr>
              <a:stCxn id="66" idx="7"/>
              <a:endCxn id="5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E379F39F-D4E5-48D2-93A8-2213118A16AB}"/>
                </a:ext>
              </a:extLst>
            </p:cNvPr>
            <p:cNvCxnSpPr>
              <a:stCxn id="66" idx="3"/>
              <a:endCxn id="5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120AF173-94CA-4EEE-AA00-E49626CC347F}"/>
                </a:ext>
              </a:extLst>
            </p:cNvPr>
            <p:cNvCxnSpPr>
              <a:stCxn id="66" idx="5"/>
              <a:endCxn id="5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84">
              <a:extLst>
                <a:ext uri="{FF2B5EF4-FFF2-40B4-BE49-F238E27FC236}">
                  <a16:creationId xmlns:a16="http://schemas.microsoft.com/office/drawing/2014/main" id="{BB4AA466-E80C-493E-9199-103BB4207A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78" name="TextBox 85">
              <a:extLst>
                <a:ext uri="{FF2B5EF4-FFF2-40B4-BE49-F238E27FC236}">
                  <a16:creationId xmlns:a16="http://schemas.microsoft.com/office/drawing/2014/main" id="{BAE2B1E6-C578-48C2-BEA5-42E4F0C5CD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79" name="TextBox 86">
              <a:extLst>
                <a:ext uri="{FF2B5EF4-FFF2-40B4-BE49-F238E27FC236}">
                  <a16:creationId xmlns:a16="http://schemas.microsoft.com/office/drawing/2014/main" id="{8FCD17B3-3215-4981-8755-C6726FD01E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60D16159-FC36-4774-B1BE-E6B8CD066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91831" y="2323292"/>
            <a:ext cx="1936380" cy="1092607"/>
          </a:xfrm>
          <a:prstGeom prst="rect">
            <a:avLst/>
          </a:prstGeom>
          <a:ln>
            <a:solidFill>
              <a:srgbClr val="EB6E19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0 2 5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F1322B-9ECF-4A5E-A691-312716F03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52</a:t>
            </a:fld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BC09F2A-92BF-4DB3-A9D3-62B95CBD080D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560F99E5-1EEF-459B-AE50-563B72F3A6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34" descr="Logo COP3530">
              <a:extLst>
                <a:ext uri="{FF2B5EF4-FFF2-40B4-BE49-F238E27FC236}">
                  <a16:creationId xmlns:a16="http://schemas.microsoft.com/office/drawing/2014/main" id="{206F1322-A536-4628-A914-B694B41DD8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2559727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Prim’s Algorithm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F860A6D-1852-4239-B2D2-7BDA674DE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35077" y="2306838"/>
            <a:ext cx="1936380" cy="1092607"/>
          </a:xfrm>
          <a:prstGeom prst="rect">
            <a:avLst/>
          </a:prstGeom>
          <a:ln>
            <a:solidFill>
              <a:srgbClr val="EB6E19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V-S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1 4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53" name="Group 87">
            <a:extLst>
              <a:ext uri="{FF2B5EF4-FFF2-40B4-BE49-F238E27FC236}">
                <a16:creationId xmlns:a16="http://schemas.microsoft.com/office/drawing/2014/main" id="{96D6CD5F-7A86-4158-8C00-FD8DCA4C9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580740" y="1690687"/>
            <a:ext cx="2522689" cy="2695504"/>
            <a:chOff x="5158154" y="1676399"/>
            <a:chExt cx="2079942" cy="2219161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21B519C9-0F4D-4D5D-B842-E89C807D26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F3462B6-B1AF-4351-A226-C829F8556F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9579E39F-46A1-418A-B315-55CD775E13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2BAC2DF8-3330-4A1D-AAB8-C7893D21B5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86871CB0-83D8-4F09-9025-39F44C5FAF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59" name="TextBox 15">
              <a:extLst>
                <a:ext uri="{FF2B5EF4-FFF2-40B4-BE49-F238E27FC236}">
                  <a16:creationId xmlns:a16="http://schemas.microsoft.com/office/drawing/2014/main" id="{39463FC2-BCDA-4119-BEC3-7401FD6FF9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60" name="TextBox 16">
              <a:extLst>
                <a:ext uri="{FF2B5EF4-FFF2-40B4-BE49-F238E27FC236}">
                  <a16:creationId xmlns:a16="http://schemas.microsoft.com/office/drawing/2014/main" id="{DC4305DE-7E17-4A91-941A-666A84D9BB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61" name="TextBox 17">
              <a:extLst>
                <a:ext uri="{FF2B5EF4-FFF2-40B4-BE49-F238E27FC236}">
                  <a16:creationId xmlns:a16="http://schemas.microsoft.com/office/drawing/2014/main" id="{44350C4A-AF99-43AD-B3EB-6FA86B4DD3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62" name="TextBox 18">
              <a:extLst>
                <a:ext uri="{FF2B5EF4-FFF2-40B4-BE49-F238E27FC236}">
                  <a16:creationId xmlns:a16="http://schemas.microsoft.com/office/drawing/2014/main" id="{6F0299F5-40B9-492C-89E2-D217FB11AE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63" name="TextBox 19">
              <a:extLst>
                <a:ext uri="{FF2B5EF4-FFF2-40B4-BE49-F238E27FC236}">
                  <a16:creationId xmlns:a16="http://schemas.microsoft.com/office/drawing/2014/main" id="{DD6DFE74-1AC2-49AF-AB4F-854F140BC2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64" name="TextBox 20">
              <a:extLst>
                <a:ext uri="{FF2B5EF4-FFF2-40B4-BE49-F238E27FC236}">
                  <a16:creationId xmlns:a16="http://schemas.microsoft.com/office/drawing/2014/main" id="{6F28D579-9989-45ED-AA03-F9F4566381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65" name="TextBox 21">
              <a:extLst>
                <a:ext uri="{FF2B5EF4-FFF2-40B4-BE49-F238E27FC236}">
                  <a16:creationId xmlns:a16="http://schemas.microsoft.com/office/drawing/2014/main" id="{E8C7657F-3DBC-443B-B703-A8259D62D4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753943BC-7CFE-4CE2-AB95-CB205E54AE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C64ADDC-084A-4BAC-BAE8-E4B4B5ED60A0}"/>
                </a:ext>
              </a:extLst>
            </p:cNvPr>
            <p:cNvCxnSpPr>
              <a:stCxn id="57" idx="0"/>
              <a:endCxn id="5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5689DD3-64BB-4191-9B4B-FD8B37800C3A}"/>
                </a:ext>
              </a:extLst>
            </p:cNvPr>
            <p:cNvCxnSpPr>
              <a:stCxn id="58" idx="0"/>
              <a:endCxn id="5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CDAF91B-30D8-45F5-A897-EEFF81779DC0}"/>
                </a:ext>
              </a:extLst>
            </p:cNvPr>
            <p:cNvCxnSpPr>
              <a:stCxn id="58" idx="2"/>
              <a:endCxn id="5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1E4D09A-BAEB-456A-BEA1-C806B8BD3985}"/>
                </a:ext>
              </a:extLst>
            </p:cNvPr>
            <p:cNvCxnSpPr>
              <a:stCxn id="55" idx="7"/>
              <a:endCxn id="54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34C755BA-B3EA-45C8-953F-2CA171372950}"/>
                </a:ext>
              </a:extLst>
            </p:cNvPr>
            <p:cNvCxnSpPr>
              <a:stCxn id="54" idx="5"/>
              <a:endCxn id="5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59E62205-3305-4160-9EF6-97DF0ABC3E2F}"/>
                </a:ext>
              </a:extLst>
            </p:cNvPr>
            <p:cNvCxnSpPr>
              <a:stCxn id="66" idx="0"/>
              <a:endCxn id="54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D9FA39A-5EE1-4C09-ADAD-9AAA88AC9FD1}"/>
                </a:ext>
              </a:extLst>
            </p:cNvPr>
            <p:cNvCxnSpPr>
              <a:stCxn id="66" idx="1"/>
              <a:endCxn id="5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64DE5DBB-8D6D-462C-A843-FE62E0FBE6E8}"/>
                </a:ext>
              </a:extLst>
            </p:cNvPr>
            <p:cNvCxnSpPr>
              <a:stCxn id="66" idx="7"/>
              <a:endCxn id="5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E379F39F-D4E5-48D2-93A8-2213118A16AB}"/>
                </a:ext>
              </a:extLst>
            </p:cNvPr>
            <p:cNvCxnSpPr>
              <a:stCxn id="66" idx="3"/>
              <a:endCxn id="5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120AF173-94CA-4EEE-AA00-E49626CC347F}"/>
                </a:ext>
              </a:extLst>
            </p:cNvPr>
            <p:cNvCxnSpPr>
              <a:stCxn id="66" idx="5"/>
              <a:endCxn id="5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84">
              <a:extLst>
                <a:ext uri="{FF2B5EF4-FFF2-40B4-BE49-F238E27FC236}">
                  <a16:creationId xmlns:a16="http://schemas.microsoft.com/office/drawing/2014/main" id="{BB4AA466-E80C-493E-9199-103BB4207A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78" name="TextBox 85">
              <a:extLst>
                <a:ext uri="{FF2B5EF4-FFF2-40B4-BE49-F238E27FC236}">
                  <a16:creationId xmlns:a16="http://schemas.microsoft.com/office/drawing/2014/main" id="{BAE2B1E6-C578-48C2-BEA5-42E4F0C5CD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79" name="TextBox 86">
              <a:extLst>
                <a:ext uri="{FF2B5EF4-FFF2-40B4-BE49-F238E27FC236}">
                  <a16:creationId xmlns:a16="http://schemas.microsoft.com/office/drawing/2014/main" id="{8FCD17B3-3215-4981-8755-C6726FD01E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60D16159-FC36-4774-B1BE-E6B8CD066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91831" y="2323292"/>
            <a:ext cx="1936380" cy="1092607"/>
          </a:xfrm>
          <a:prstGeom prst="rect">
            <a:avLst/>
          </a:prstGeom>
          <a:ln>
            <a:solidFill>
              <a:srgbClr val="EB6E19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0 2 3 5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4528A0E-C014-4A29-B713-56A80BC7D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53</a:t>
            </a:fld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AF0F65D-9204-45D7-8B0E-A36B60ACA40C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242D1922-B38B-45C5-8B4A-2F9EF8FCAE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34" descr="Logo COP3530">
              <a:extLst>
                <a:ext uri="{FF2B5EF4-FFF2-40B4-BE49-F238E27FC236}">
                  <a16:creationId xmlns:a16="http://schemas.microsoft.com/office/drawing/2014/main" id="{0ECD32CA-124C-4605-8250-437444033E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2164302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Prim’s Algorithm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F860A6D-1852-4239-B2D2-7BDA674DE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35077" y="2306838"/>
            <a:ext cx="1936380" cy="1092607"/>
          </a:xfrm>
          <a:prstGeom prst="rect">
            <a:avLst/>
          </a:prstGeom>
          <a:ln>
            <a:solidFill>
              <a:srgbClr val="EB6E19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V-S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1 4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53" name="Group 87">
            <a:extLst>
              <a:ext uri="{FF2B5EF4-FFF2-40B4-BE49-F238E27FC236}">
                <a16:creationId xmlns:a16="http://schemas.microsoft.com/office/drawing/2014/main" id="{96D6CD5F-7A86-4158-8C00-FD8DCA4C9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580740" y="1690687"/>
            <a:ext cx="2522689" cy="2695504"/>
            <a:chOff x="5158154" y="1676399"/>
            <a:chExt cx="2079942" cy="2219161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21B519C9-0F4D-4D5D-B842-E89C807D26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F3462B6-B1AF-4351-A226-C829F8556F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9579E39F-46A1-418A-B315-55CD775E13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2BAC2DF8-3330-4A1D-AAB8-C7893D21B5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86871CB0-83D8-4F09-9025-39F44C5FAF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59" name="TextBox 15">
              <a:extLst>
                <a:ext uri="{FF2B5EF4-FFF2-40B4-BE49-F238E27FC236}">
                  <a16:creationId xmlns:a16="http://schemas.microsoft.com/office/drawing/2014/main" id="{39463FC2-BCDA-4119-BEC3-7401FD6FF9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60" name="TextBox 16">
              <a:extLst>
                <a:ext uri="{FF2B5EF4-FFF2-40B4-BE49-F238E27FC236}">
                  <a16:creationId xmlns:a16="http://schemas.microsoft.com/office/drawing/2014/main" id="{DC4305DE-7E17-4A91-941A-666A84D9BB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61" name="TextBox 17">
              <a:extLst>
                <a:ext uri="{FF2B5EF4-FFF2-40B4-BE49-F238E27FC236}">
                  <a16:creationId xmlns:a16="http://schemas.microsoft.com/office/drawing/2014/main" id="{44350C4A-AF99-43AD-B3EB-6FA86B4DD3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62" name="TextBox 18">
              <a:extLst>
                <a:ext uri="{FF2B5EF4-FFF2-40B4-BE49-F238E27FC236}">
                  <a16:creationId xmlns:a16="http://schemas.microsoft.com/office/drawing/2014/main" id="{6F0299F5-40B9-492C-89E2-D217FB11AE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63" name="TextBox 19">
              <a:extLst>
                <a:ext uri="{FF2B5EF4-FFF2-40B4-BE49-F238E27FC236}">
                  <a16:creationId xmlns:a16="http://schemas.microsoft.com/office/drawing/2014/main" id="{DD6DFE74-1AC2-49AF-AB4F-854F140BC2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64" name="TextBox 20">
              <a:extLst>
                <a:ext uri="{FF2B5EF4-FFF2-40B4-BE49-F238E27FC236}">
                  <a16:creationId xmlns:a16="http://schemas.microsoft.com/office/drawing/2014/main" id="{6F28D579-9989-45ED-AA03-F9F4566381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65" name="TextBox 21">
              <a:extLst>
                <a:ext uri="{FF2B5EF4-FFF2-40B4-BE49-F238E27FC236}">
                  <a16:creationId xmlns:a16="http://schemas.microsoft.com/office/drawing/2014/main" id="{E8C7657F-3DBC-443B-B703-A8259D62D4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753943BC-7CFE-4CE2-AB95-CB205E54AE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C64ADDC-084A-4BAC-BAE8-E4B4B5ED60A0}"/>
                </a:ext>
              </a:extLst>
            </p:cNvPr>
            <p:cNvCxnSpPr>
              <a:stCxn id="57" idx="0"/>
              <a:endCxn id="5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5689DD3-64BB-4191-9B4B-FD8B37800C3A}"/>
                </a:ext>
              </a:extLst>
            </p:cNvPr>
            <p:cNvCxnSpPr>
              <a:stCxn id="58" idx="0"/>
              <a:endCxn id="5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CDAF91B-30D8-45F5-A897-EEFF81779DC0}"/>
                </a:ext>
              </a:extLst>
            </p:cNvPr>
            <p:cNvCxnSpPr>
              <a:stCxn id="58" idx="2"/>
              <a:endCxn id="5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1E4D09A-BAEB-456A-BEA1-C806B8BD3985}"/>
                </a:ext>
              </a:extLst>
            </p:cNvPr>
            <p:cNvCxnSpPr>
              <a:stCxn id="55" idx="7"/>
              <a:endCxn id="54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34C755BA-B3EA-45C8-953F-2CA171372950}"/>
                </a:ext>
              </a:extLst>
            </p:cNvPr>
            <p:cNvCxnSpPr>
              <a:stCxn id="54" idx="5"/>
              <a:endCxn id="5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59E62205-3305-4160-9EF6-97DF0ABC3E2F}"/>
                </a:ext>
              </a:extLst>
            </p:cNvPr>
            <p:cNvCxnSpPr>
              <a:stCxn id="66" idx="0"/>
              <a:endCxn id="54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D9FA39A-5EE1-4C09-ADAD-9AAA88AC9FD1}"/>
                </a:ext>
              </a:extLst>
            </p:cNvPr>
            <p:cNvCxnSpPr>
              <a:stCxn id="66" idx="1"/>
              <a:endCxn id="5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64DE5DBB-8D6D-462C-A843-FE62E0FBE6E8}"/>
                </a:ext>
              </a:extLst>
            </p:cNvPr>
            <p:cNvCxnSpPr>
              <a:stCxn id="66" idx="7"/>
              <a:endCxn id="5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E379F39F-D4E5-48D2-93A8-2213118A16AB}"/>
                </a:ext>
              </a:extLst>
            </p:cNvPr>
            <p:cNvCxnSpPr>
              <a:stCxn id="66" idx="3"/>
              <a:endCxn id="5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120AF173-94CA-4EEE-AA00-E49626CC347F}"/>
                </a:ext>
              </a:extLst>
            </p:cNvPr>
            <p:cNvCxnSpPr>
              <a:stCxn id="66" idx="5"/>
              <a:endCxn id="5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84">
              <a:extLst>
                <a:ext uri="{FF2B5EF4-FFF2-40B4-BE49-F238E27FC236}">
                  <a16:creationId xmlns:a16="http://schemas.microsoft.com/office/drawing/2014/main" id="{BB4AA466-E80C-493E-9199-103BB4207A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78" name="TextBox 85">
              <a:extLst>
                <a:ext uri="{FF2B5EF4-FFF2-40B4-BE49-F238E27FC236}">
                  <a16:creationId xmlns:a16="http://schemas.microsoft.com/office/drawing/2014/main" id="{BAE2B1E6-C578-48C2-BEA5-42E4F0C5CD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79" name="TextBox 86">
              <a:extLst>
                <a:ext uri="{FF2B5EF4-FFF2-40B4-BE49-F238E27FC236}">
                  <a16:creationId xmlns:a16="http://schemas.microsoft.com/office/drawing/2014/main" id="{8FCD17B3-3215-4981-8755-C6726FD01E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60D16159-FC36-4774-B1BE-E6B8CD066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91831" y="2323292"/>
            <a:ext cx="1936380" cy="1092607"/>
          </a:xfrm>
          <a:prstGeom prst="rect">
            <a:avLst/>
          </a:prstGeom>
          <a:ln>
            <a:solidFill>
              <a:srgbClr val="EB6E19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0 2 3 5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CCFCDA-083E-4A2A-A046-B811C5950990}"/>
              </a:ext>
            </a:extLst>
          </p:cNvPr>
          <p:cNvSpPr/>
          <p:nvPr/>
        </p:nvSpPr>
        <p:spPr>
          <a:xfrm>
            <a:off x="1436914" y="4774364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We choose the edge with the smallest weight that connects a vertex in S to a vertex in V-S and add it to the minimum spanning tree. Option to pick 1-2 or 4-5. Pick any.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42366C-7515-442F-B062-9A9B062FD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54</a:t>
            </a:fld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29D0C9D-CD5E-4050-8D44-4E46E146286E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985F8DB1-9380-4DE9-9D2D-655029A2BA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35" descr="Logo COP3530">
              <a:extLst>
                <a:ext uri="{FF2B5EF4-FFF2-40B4-BE49-F238E27FC236}">
                  <a16:creationId xmlns:a16="http://schemas.microsoft.com/office/drawing/2014/main" id="{000B3A01-A3EB-4770-A071-88F3FAAE57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1081824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Prim’s Algorithm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F860A6D-1852-4239-B2D2-7BDA674DE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35077" y="2306838"/>
            <a:ext cx="1936380" cy="1092607"/>
          </a:xfrm>
          <a:prstGeom prst="rect">
            <a:avLst/>
          </a:prstGeom>
          <a:ln>
            <a:solidFill>
              <a:srgbClr val="EB6E19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V-S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1 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53" name="Group 87">
            <a:extLst>
              <a:ext uri="{FF2B5EF4-FFF2-40B4-BE49-F238E27FC236}">
                <a16:creationId xmlns:a16="http://schemas.microsoft.com/office/drawing/2014/main" id="{96D6CD5F-7A86-4158-8C00-FD8DCA4C9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580740" y="1690687"/>
            <a:ext cx="2522689" cy="2695504"/>
            <a:chOff x="5158154" y="1676399"/>
            <a:chExt cx="2079942" cy="2219161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21B519C9-0F4D-4D5D-B842-E89C807D26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F3462B6-B1AF-4351-A226-C829F8556F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9579E39F-46A1-418A-B315-55CD775E13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2BAC2DF8-3330-4A1D-AAB8-C7893D21B5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86871CB0-83D8-4F09-9025-39F44C5FAF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59" name="TextBox 15">
              <a:extLst>
                <a:ext uri="{FF2B5EF4-FFF2-40B4-BE49-F238E27FC236}">
                  <a16:creationId xmlns:a16="http://schemas.microsoft.com/office/drawing/2014/main" id="{39463FC2-BCDA-4119-BEC3-7401FD6FF9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60" name="TextBox 16">
              <a:extLst>
                <a:ext uri="{FF2B5EF4-FFF2-40B4-BE49-F238E27FC236}">
                  <a16:creationId xmlns:a16="http://schemas.microsoft.com/office/drawing/2014/main" id="{DC4305DE-7E17-4A91-941A-666A84D9BB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61" name="TextBox 17">
              <a:extLst>
                <a:ext uri="{FF2B5EF4-FFF2-40B4-BE49-F238E27FC236}">
                  <a16:creationId xmlns:a16="http://schemas.microsoft.com/office/drawing/2014/main" id="{44350C4A-AF99-43AD-B3EB-6FA86B4DD3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62" name="TextBox 18">
              <a:extLst>
                <a:ext uri="{FF2B5EF4-FFF2-40B4-BE49-F238E27FC236}">
                  <a16:creationId xmlns:a16="http://schemas.microsoft.com/office/drawing/2014/main" id="{6F0299F5-40B9-492C-89E2-D217FB11AE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63" name="TextBox 19">
              <a:extLst>
                <a:ext uri="{FF2B5EF4-FFF2-40B4-BE49-F238E27FC236}">
                  <a16:creationId xmlns:a16="http://schemas.microsoft.com/office/drawing/2014/main" id="{DD6DFE74-1AC2-49AF-AB4F-854F140BC2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64" name="TextBox 20">
              <a:extLst>
                <a:ext uri="{FF2B5EF4-FFF2-40B4-BE49-F238E27FC236}">
                  <a16:creationId xmlns:a16="http://schemas.microsoft.com/office/drawing/2014/main" id="{6F28D579-9989-45ED-AA03-F9F4566381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65" name="TextBox 21">
              <a:extLst>
                <a:ext uri="{FF2B5EF4-FFF2-40B4-BE49-F238E27FC236}">
                  <a16:creationId xmlns:a16="http://schemas.microsoft.com/office/drawing/2014/main" id="{E8C7657F-3DBC-443B-B703-A8259D62D4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753943BC-7CFE-4CE2-AB95-CB205E54AE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C64ADDC-084A-4BAC-BAE8-E4B4B5ED60A0}"/>
                </a:ext>
              </a:extLst>
            </p:cNvPr>
            <p:cNvCxnSpPr>
              <a:stCxn id="57" idx="0"/>
              <a:endCxn id="5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5689DD3-64BB-4191-9B4B-FD8B37800C3A}"/>
                </a:ext>
              </a:extLst>
            </p:cNvPr>
            <p:cNvCxnSpPr>
              <a:stCxn id="58" idx="0"/>
              <a:endCxn id="5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CDAF91B-30D8-45F5-A897-EEFF81779DC0}"/>
                </a:ext>
              </a:extLst>
            </p:cNvPr>
            <p:cNvCxnSpPr>
              <a:stCxn id="58" idx="2"/>
              <a:endCxn id="5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1E4D09A-BAEB-456A-BEA1-C806B8BD3985}"/>
                </a:ext>
              </a:extLst>
            </p:cNvPr>
            <p:cNvCxnSpPr>
              <a:stCxn id="55" idx="7"/>
              <a:endCxn id="54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34C755BA-B3EA-45C8-953F-2CA171372950}"/>
                </a:ext>
              </a:extLst>
            </p:cNvPr>
            <p:cNvCxnSpPr>
              <a:stCxn id="54" idx="5"/>
              <a:endCxn id="5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59E62205-3305-4160-9EF6-97DF0ABC3E2F}"/>
                </a:ext>
              </a:extLst>
            </p:cNvPr>
            <p:cNvCxnSpPr>
              <a:stCxn id="66" idx="0"/>
              <a:endCxn id="54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D9FA39A-5EE1-4C09-ADAD-9AAA88AC9FD1}"/>
                </a:ext>
              </a:extLst>
            </p:cNvPr>
            <p:cNvCxnSpPr>
              <a:stCxn id="66" idx="1"/>
              <a:endCxn id="5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64DE5DBB-8D6D-462C-A843-FE62E0FBE6E8}"/>
                </a:ext>
              </a:extLst>
            </p:cNvPr>
            <p:cNvCxnSpPr>
              <a:stCxn id="66" idx="7"/>
              <a:endCxn id="5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E379F39F-D4E5-48D2-93A8-2213118A16AB}"/>
                </a:ext>
              </a:extLst>
            </p:cNvPr>
            <p:cNvCxnSpPr>
              <a:stCxn id="66" idx="3"/>
              <a:endCxn id="5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120AF173-94CA-4EEE-AA00-E49626CC347F}"/>
                </a:ext>
              </a:extLst>
            </p:cNvPr>
            <p:cNvCxnSpPr>
              <a:stCxn id="66" idx="5"/>
              <a:endCxn id="5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84">
              <a:extLst>
                <a:ext uri="{FF2B5EF4-FFF2-40B4-BE49-F238E27FC236}">
                  <a16:creationId xmlns:a16="http://schemas.microsoft.com/office/drawing/2014/main" id="{BB4AA466-E80C-493E-9199-103BB4207A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78" name="TextBox 85">
              <a:extLst>
                <a:ext uri="{FF2B5EF4-FFF2-40B4-BE49-F238E27FC236}">
                  <a16:creationId xmlns:a16="http://schemas.microsoft.com/office/drawing/2014/main" id="{BAE2B1E6-C578-48C2-BEA5-42E4F0C5CD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79" name="TextBox 86">
              <a:extLst>
                <a:ext uri="{FF2B5EF4-FFF2-40B4-BE49-F238E27FC236}">
                  <a16:creationId xmlns:a16="http://schemas.microsoft.com/office/drawing/2014/main" id="{8FCD17B3-3215-4981-8755-C6726FD01E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60D16159-FC36-4774-B1BE-E6B8CD066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91831" y="2323292"/>
            <a:ext cx="1936380" cy="1092607"/>
          </a:xfrm>
          <a:prstGeom prst="rect">
            <a:avLst/>
          </a:prstGeom>
          <a:ln>
            <a:solidFill>
              <a:srgbClr val="EB6E19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0 2 3 4 5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CCFCDA-083E-4A2A-A046-B811C5950990}"/>
              </a:ext>
            </a:extLst>
          </p:cNvPr>
          <p:cNvSpPr/>
          <p:nvPr/>
        </p:nvSpPr>
        <p:spPr>
          <a:xfrm>
            <a:off x="1436914" y="477436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Pick 4-5.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4395BF-D9F5-4B70-B0A4-32BA0A297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55</a:t>
            </a:fld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40942F6-0650-49BD-A66F-EC36F80530DC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44A58CD6-B314-4ED5-8F16-0C7F84422F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35" descr="Logo COP3530">
              <a:extLst>
                <a:ext uri="{FF2B5EF4-FFF2-40B4-BE49-F238E27FC236}">
                  <a16:creationId xmlns:a16="http://schemas.microsoft.com/office/drawing/2014/main" id="{7868D90E-165B-4878-B274-CD3AFBCCC2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1437261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Prim’s Algorithm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F860A6D-1852-4239-B2D2-7BDA674DE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35077" y="2306838"/>
            <a:ext cx="1936380" cy="1092607"/>
          </a:xfrm>
          <a:prstGeom prst="rect">
            <a:avLst/>
          </a:prstGeom>
          <a:ln>
            <a:solidFill>
              <a:srgbClr val="EB6E19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V-S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1 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53" name="Group 87">
            <a:extLst>
              <a:ext uri="{FF2B5EF4-FFF2-40B4-BE49-F238E27FC236}">
                <a16:creationId xmlns:a16="http://schemas.microsoft.com/office/drawing/2014/main" id="{96D6CD5F-7A86-4158-8C00-FD8DCA4C9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580740" y="1690687"/>
            <a:ext cx="2522689" cy="2695504"/>
            <a:chOff x="5158154" y="1676399"/>
            <a:chExt cx="2079942" cy="2219161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21B519C9-0F4D-4D5D-B842-E89C807D26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F3462B6-B1AF-4351-A226-C829F8556F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9579E39F-46A1-418A-B315-55CD775E13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2BAC2DF8-3330-4A1D-AAB8-C7893D21B5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86871CB0-83D8-4F09-9025-39F44C5FAF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59" name="TextBox 15">
              <a:extLst>
                <a:ext uri="{FF2B5EF4-FFF2-40B4-BE49-F238E27FC236}">
                  <a16:creationId xmlns:a16="http://schemas.microsoft.com/office/drawing/2014/main" id="{39463FC2-BCDA-4119-BEC3-7401FD6FF9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60" name="TextBox 16">
              <a:extLst>
                <a:ext uri="{FF2B5EF4-FFF2-40B4-BE49-F238E27FC236}">
                  <a16:creationId xmlns:a16="http://schemas.microsoft.com/office/drawing/2014/main" id="{DC4305DE-7E17-4A91-941A-666A84D9BB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61" name="TextBox 17">
              <a:extLst>
                <a:ext uri="{FF2B5EF4-FFF2-40B4-BE49-F238E27FC236}">
                  <a16:creationId xmlns:a16="http://schemas.microsoft.com/office/drawing/2014/main" id="{44350C4A-AF99-43AD-B3EB-6FA86B4DD3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62" name="TextBox 18">
              <a:extLst>
                <a:ext uri="{FF2B5EF4-FFF2-40B4-BE49-F238E27FC236}">
                  <a16:creationId xmlns:a16="http://schemas.microsoft.com/office/drawing/2014/main" id="{6F0299F5-40B9-492C-89E2-D217FB11AE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63" name="TextBox 19">
              <a:extLst>
                <a:ext uri="{FF2B5EF4-FFF2-40B4-BE49-F238E27FC236}">
                  <a16:creationId xmlns:a16="http://schemas.microsoft.com/office/drawing/2014/main" id="{DD6DFE74-1AC2-49AF-AB4F-854F140BC2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64" name="TextBox 20">
              <a:extLst>
                <a:ext uri="{FF2B5EF4-FFF2-40B4-BE49-F238E27FC236}">
                  <a16:creationId xmlns:a16="http://schemas.microsoft.com/office/drawing/2014/main" id="{6F28D579-9989-45ED-AA03-F9F4566381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65" name="TextBox 21">
              <a:extLst>
                <a:ext uri="{FF2B5EF4-FFF2-40B4-BE49-F238E27FC236}">
                  <a16:creationId xmlns:a16="http://schemas.microsoft.com/office/drawing/2014/main" id="{E8C7657F-3DBC-443B-B703-A8259D62D4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753943BC-7CFE-4CE2-AB95-CB205E54AE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C64ADDC-084A-4BAC-BAE8-E4B4B5ED60A0}"/>
                </a:ext>
              </a:extLst>
            </p:cNvPr>
            <p:cNvCxnSpPr>
              <a:stCxn id="57" idx="0"/>
              <a:endCxn id="5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5689DD3-64BB-4191-9B4B-FD8B37800C3A}"/>
                </a:ext>
              </a:extLst>
            </p:cNvPr>
            <p:cNvCxnSpPr>
              <a:stCxn id="58" idx="0"/>
              <a:endCxn id="5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CDAF91B-30D8-45F5-A897-EEFF81779DC0}"/>
                </a:ext>
              </a:extLst>
            </p:cNvPr>
            <p:cNvCxnSpPr>
              <a:stCxn id="58" idx="2"/>
              <a:endCxn id="5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1E4D09A-BAEB-456A-BEA1-C806B8BD3985}"/>
                </a:ext>
              </a:extLst>
            </p:cNvPr>
            <p:cNvCxnSpPr>
              <a:stCxn id="55" idx="7"/>
              <a:endCxn id="54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34C755BA-B3EA-45C8-953F-2CA171372950}"/>
                </a:ext>
              </a:extLst>
            </p:cNvPr>
            <p:cNvCxnSpPr>
              <a:stCxn id="54" idx="5"/>
              <a:endCxn id="5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59E62205-3305-4160-9EF6-97DF0ABC3E2F}"/>
                </a:ext>
              </a:extLst>
            </p:cNvPr>
            <p:cNvCxnSpPr>
              <a:stCxn id="66" idx="0"/>
              <a:endCxn id="54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D9FA39A-5EE1-4C09-ADAD-9AAA88AC9FD1}"/>
                </a:ext>
              </a:extLst>
            </p:cNvPr>
            <p:cNvCxnSpPr>
              <a:stCxn id="66" idx="1"/>
              <a:endCxn id="5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64DE5DBB-8D6D-462C-A843-FE62E0FBE6E8}"/>
                </a:ext>
              </a:extLst>
            </p:cNvPr>
            <p:cNvCxnSpPr>
              <a:stCxn id="66" idx="7"/>
              <a:endCxn id="5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E379F39F-D4E5-48D2-93A8-2213118A16AB}"/>
                </a:ext>
              </a:extLst>
            </p:cNvPr>
            <p:cNvCxnSpPr>
              <a:stCxn id="66" idx="3"/>
              <a:endCxn id="5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120AF173-94CA-4EEE-AA00-E49626CC347F}"/>
                </a:ext>
              </a:extLst>
            </p:cNvPr>
            <p:cNvCxnSpPr>
              <a:stCxn id="66" idx="5"/>
              <a:endCxn id="5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84">
              <a:extLst>
                <a:ext uri="{FF2B5EF4-FFF2-40B4-BE49-F238E27FC236}">
                  <a16:creationId xmlns:a16="http://schemas.microsoft.com/office/drawing/2014/main" id="{BB4AA466-E80C-493E-9199-103BB4207A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78" name="TextBox 85">
              <a:extLst>
                <a:ext uri="{FF2B5EF4-FFF2-40B4-BE49-F238E27FC236}">
                  <a16:creationId xmlns:a16="http://schemas.microsoft.com/office/drawing/2014/main" id="{BAE2B1E6-C578-48C2-BEA5-42E4F0C5CD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79" name="TextBox 86">
              <a:extLst>
                <a:ext uri="{FF2B5EF4-FFF2-40B4-BE49-F238E27FC236}">
                  <a16:creationId xmlns:a16="http://schemas.microsoft.com/office/drawing/2014/main" id="{8FCD17B3-3215-4981-8755-C6726FD01E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60D16159-FC36-4774-B1BE-E6B8CD066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91831" y="2323292"/>
            <a:ext cx="1936380" cy="1092607"/>
          </a:xfrm>
          <a:prstGeom prst="rect">
            <a:avLst/>
          </a:prstGeom>
          <a:ln>
            <a:solidFill>
              <a:srgbClr val="EB6E19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0 2 3 4 5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2610678-430E-4CA0-B391-E7AE6ED72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56</a:t>
            </a:fld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9166BE9-CFBB-4128-ABD5-6F1C74C1A92B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416128BF-2069-487A-856C-1778794C84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34" descr="Logo COP3530">
              <a:extLst>
                <a:ext uri="{FF2B5EF4-FFF2-40B4-BE49-F238E27FC236}">
                  <a16:creationId xmlns:a16="http://schemas.microsoft.com/office/drawing/2014/main" id="{21062C05-6F69-48F6-B67A-07F07B106E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6765066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Prim’s Algorithm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F860A6D-1852-4239-B2D2-7BDA674DE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35077" y="2306838"/>
            <a:ext cx="1936380" cy="1092607"/>
          </a:xfrm>
          <a:prstGeom prst="rect">
            <a:avLst/>
          </a:prstGeom>
          <a:ln>
            <a:solidFill>
              <a:srgbClr val="EB6E19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V-S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53" name="Group 87">
            <a:extLst>
              <a:ext uri="{FF2B5EF4-FFF2-40B4-BE49-F238E27FC236}">
                <a16:creationId xmlns:a16="http://schemas.microsoft.com/office/drawing/2014/main" id="{96D6CD5F-7A86-4158-8C00-FD8DCA4C9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580740" y="1690687"/>
            <a:ext cx="2522689" cy="2695504"/>
            <a:chOff x="5158154" y="1676399"/>
            <a:chExt cx="2079942" cy="2219161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21B519C9-0F4D-4D5D-B842-E89C807D26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F3462B6-B1AF-4351-A226-C829F8556F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9579E39F-46A1-418A-B315-55CD775E13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2BAC2DF8-3330-4A1D-AAB8-C7893D21B5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86871CB0-83D8-4F09-9025-39F44C5FAF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59" name="TextBox 15">
              <a:extLst>
                <a:ext uri="{FF2B5EF4-FFF2-40B4-BE49-F238E27FC236}">
                  <a16:creationId xmlns:a16="http://schemas.microsoft.com/office/drawing/2014/main" id="{39463FC2-BCDA-4119-BEC3-7401FD6FF9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60" name="TextBox 16">
              <a:extLst>
                <a:ext uri="{FF2B5EF4-FFF2-40B4-BE49-F238E27FC236}">
                  <a16:creationId xmlns:a16="http://schemas.microsoft.com/office/drawing/2014/main" id="{DC4305DE-7E17-4A91-941A-666A84D9BB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61" name="TextBox 17">
              <a:extLst>
                <a:ext uri="{FF2B5EF4-FFF2-40B4-BE49-F238E27FC236}">
                  <a16:creationId xmlns:a16="http://schemas.microsoft.com/office/drawing/2014/main" id="{44350C4A-AF99-43AD-B3EB-6FA86B4DD3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62" name="TextBox 18">
              <a:extLst>
                <a:ext uri="{FF2B5EF4-FFF2-40B4-BE49-F238E27FC236}">
                  <a16:creationId xmlns:a16="http://schemas.microsoft.com/office/drawing/2014/main" id="{6F0299F5-40B9-492C-89E2-D217FB11AE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63" name="TextBox 19">
              <a:extLst>
                <a:ext uri="{FF2B5EF4-FFF2-40B4-BE49-F238E27FC236}">
                  <a16:creationId xmlns:a16="http://schemas.microsoft.com/office/drawing/2014/main" id="{DD6DFE74-1AC2-49AF-AB4F-854F140BC2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64" name="TextBox 20">
              <a:extLst>
                <a:ext uri="{FF2B5EF4-FFF2-40B4-BE49-F238E27FC236}">
                  <a16:creationId xmlns:a16="http://schemas.microsoft.com/office/drawing/2014/main" id="{6F28D579-9989-45ED-AA03-F9F4566381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65" name="TextBox 21">
              <a:extLst>
                <a:ext uri="{FF2B5EF4-FFF2-40B4-BE49-F238E27FC236}">
                  <a16:creationId xmlns:a16="http://schemas.microsoft.com/office/drawing/2014/main" id="{E8C7657F-3DBC-443B-B703-A8259D62D4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753943BC-7CFE-4CE2-AB95-CB205E54AE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C64ADDC-084A-4BAC-BAE8-E4B4B5ED60A0}"/>
                </a:ext>
              </a:extLst>
            </p:cNvPr>
            <p:cNvCxnSpPr>
              <a:stCxn id="57" idx="0"/>
              <a:endCxn id="5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5689DD3-64BB-4191-9B4B-FD8B37800C3A}"/>
                </a:ext>
              </a:extLst>
            </p:cNvPr>
            <p:cNvCxnSpPr>
              <a:stCxn id="58" idx="0"/>
              <a:endCxn id="5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CDAF91B-30D8-45F5-A897-EEFF81779DC0}"/>
                </a:ext>
              </a:extLst>
            </p:cNvPr>
            <p:cNvCxnSpPr>
              <a:stCxn id="58" idx="2"/>
              <a:endCxn id="5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1E4D09A-BAEB-456A-BEA1-C806B8BD3985}"/>
                </a:ext>
              </a:extLst>
            </p:cNvPr>
            <p:cNvCxnSpPr>
              <a:stCxn id="55" idx="7"/>
              <a:endCxn id="54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34C755BA-B3EA-45C8-953F-2CA171372950}"/>
                </a:ext>
              </a:extLst>
            </p:cNvPr>
            <p:cNvCxnSpPr>
              <a:stCxn id="54" idx="5"/>
              <a:endCxn id="5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59E62205-3305-4160-9EF6-97DF0ABC3E2F}"/>
                </a:ext>
              </a:extLst>
            </p:cNvPr>
            <p:cNvCxnSpPr>
              <a:stCxn id="66" idx="0"/>
              <a:endCxn id="54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D9FA39A-5EE1-4C09-ADAD-9AAA88AC9FD1}"/>
                </a:ext>
              </a:extLst>
            </p:cNvPr>
            <p:cNvCxnSpPr>
              <a:stCxn id="66" idx="1"/>
              <a:endCxn id="5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64DE5DBB-8D6D-462C-A843-FE62E0FBE6E8}"/>
                </a:ext>
              </a:extLst>
            </p:cNvPr>
            <p:cNvCxnSpPr>
              <a:stCxn id="66" idx="7"/>
              <a:endCxn id="5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E379F39F-D4E5-48D2-93A8-2213118A16AB}"/>
                </a:ext>
              </a:extLst>
            </p:cNvPr>
            <p:cNvCxnSpPr>
              <a:stCxn id="66" idx="3"/>
              <a:endCxn id="5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120AF173-94CA-4EEE-AA00-E49626CC347F}"/>
                </a:ext>
              </a:extLst>
            </p:cNvPr>
            <p:cNvCxnSpPr>
              <a:stCxn id="66" idx="5"/>
              <a:endCxn id="5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84">
              <a:extLst>
                <a:ext uri="{FF2B5EF4-FFF2-40B4-BE49-F238E27FC236}">
                  <a16:creationId xmlns:a16="http://schemas.microsoft.com/office/drawing/2014/main" id="{BB4AA466-E80C-493E-9199-103BB4207A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78" name="TextBox 85">
              <a:extLst>
                <a:ext uri="{FF2B5EF4-FFF2-40B4-BE49-F238E27FC236}">
                  <a16:creationId xmlns:a16="http://schemas.microsoft.com/office/drawing/2014/main" id="{BAE2B1E6-C578-48C2-BEA5-42E4F0C5CD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79" name="TextBox 86">
              <a:extLst>
                <a:ext uri="{FF2B5EF4-FFF2-40B4-BE49-F238E27FC236}">
                  <a16:creationId xmlns:a16="http://schemas.microsoft.com/office/drawing/2014/main" id="{8FCD17B3-3215-4981-8755-C6726FD01E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60D16159-FC36-4774-B1BE-E6B8CD066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91831" y="2323292"/>
            <a:ext cx="1936380" cy="1092607"/>
          </a:xfrm>
          <a:prstGeom prst="rect">
            <a:avLst/>
          </a:prstGeom>
          <a:ln>
            <a:solidFill>
              <a:srgbClr val="EB6E19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0 1 2 3 4 5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CCFCDA-083E-4A2A-A046-B811C5950990}"/>
              </a:ext>
            </a:extLst>
          </p:cNvPr>
          <p:cNvSpPr/>
          <p:nvPr/>
        </p:nvSpPr>
        <p:spPr>
          <a:xfrm>
            <a:off x="1436914" y="477436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Pick 1-4.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4E6EF3-2A4B-43FB-873F-8C5699C47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57</a:t>
            </a:fld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F93DA2F-0601-468A-823A-8A0BE6632656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4E512BA9-57D5-421E-AD6D-AA6871EA13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35" descr="Logo COP3530">
              <a:extLst>
                <a:ext uri="{FF2B5EF4-FFF2-40B4-BE49-F238E27FC236}">
                  <a16:creationId xmlns:a16="http://schemas.microsoft.com/office/drawing/2014/main" id="{E86E8CFA-6630-46D7-BEA0-1733556A59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3876320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Prim’s Algorithm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F860A6D-1852-4239-B2D2-7BDA674DE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35077" y="2306838"/>
            <a:ext cx="1936380" cy="1092607"/>
          </a:xfrm>
          <a:prstGeom prst="rect">
            <a:avLst/>
          </a:prstGeom>
          <a:ln>
            <a:solidFill>
              <a:srgbClr val="EB6E19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V-S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53" name="Group 87">
            <a:extLst>
              <a:ext uri="{FF2B5EF4-FFF2-40B4-BE49-F238E27FC236}">
                <a16:creationId xmlns:a16="http://schemas.microsoft.com/office/drawing/2014/main" id="{96D6CD5F-7A86-4158-8C00-FD8DCA4C9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580740" y="1690687"/>
            <a:ext cx="2522689" cy="2695504"/>
            <a:chOff x="5158154" y="1676399"/>
            <a:chExt cx="2079942" cy="2219161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21B519C9-0F4D-4D5D-B842-E89C807D26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F3462B6-B1AF-4351-A226-C829F8556F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9579E39F-46A1-418A-B315-55CD775E13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2BAC2DF8-3330-4A1D-AAB8-C7893D21B5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86871CB0-83D8-4F09-9025-39F44C5FAF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61" name="TextBox 17">
              <a:extLst>
                <a:ext uri="{FF2B5EF4-FFF2-40B4-BE49-F238E27FC236}">
                  <a16:creationId xmlns:a16="http://schemas.microsoft.com/office/drawing/2014/main" id="{44350C4A-AF99-43AD-B3EB-6FA86B4DD3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62" name="TextBox 18">
              <a:extLst>
                <a:ext uri="{FF2B5EF4-FFF2-40B4-BE49-F238E27FC236}">
                  <a16:creationId xmlns:a16="http://schemas.microsoft.com/office/drawing/2014/main" id="{6F0299F5-40B9-492C-89E2-D217FB11AE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63" name="TextBox 19">
              <a:extLst>
                <a:ext uri="{FF2B5EF4-FFF2-40B4-BE49-F238E27FC236}">
                  <a16:creationId xmlns:a16="http://schemas.microsoft.com/office/drawing/2014/main" id="{DD6DFE74-1AC2-49AF-AB4F-854F140BC2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64" name="TextBox 20">
              <a:extLst>
                <a:ext uri="{FF2B5EF4-FFF2-40B4-BE49-F238E27FC236}">
                  <a16:creationId xmlns:a16="http://schemas.microsoft.com/office/drawing/2014/main" id="{6F28D579-9989-45ED-AA03-F9F4566381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753943BC-7CFE-4CE2-AB95-CB205E54AE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C64ADDC-084A-4BAC-BAE8-E4B4B5ED60A0}"/>
                </a:ext>
              </a:extLst>
            </p:cNvPr>
            <p:cNvCxnSpPr>
              <a:stCxn id="57" idx="0"/>
              <a:endCxn id="5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5689DD3-64BB-4191-9B4B-FD8B37800C3A}"/>
                </a:ext>
              </a:extLst>
            </p:cNvPr>
            <p:cNvCxnSpPr>
              <a:stCxn id="58" idx="0"/>
              <a:endCxn id="5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CDAF91B-30D8-45F5-A897-EEFF81779DC0}"/>
                </a:ext>
              </a:extLst>
            </p:cNvPr>
            <p:cNvCxnSpPr>
              <a:stCxn id="58" idx="2"/>
              <a:endCxn id="5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59E62205-3305-4160-9EF6-97DF0ABC3E2F}"/>
                </a:ext>
              </a:extLst>
            </p:cNvPr>
            <p:cNvCxnSpPr>
              <a:stCxn id="66" idx="0"/>
              <a:endCxn id="54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120AF173-94CA-4EEE-AA00-E49626CC347F}"/>
                </a:ext>
              </a:extLst>
            </p:cNvPr>
            <p:cNvCxnSpPr>
              <a:stCxn id="66" idx="5"/>
              <a:endCxn id="5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85">
              <a:extLst>
                <a:ext uri="{FF2B5EF4-FFF2-40B4-BE49-F238E27FC236}">
                  <a16:creationId xmlns:a16="http://schemas.microsoft.com/office/drawing/2014/main" id="{BAE2B1E6-C578-48C2-BEA5-42E4F0C5CD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60D16159-FC36-4774-B1BE-E6B8CD066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91831" y="2323292"/>
            <a:ext cx="1936380" cy="1092607"/>
          </a:xfrm>
          <a:prstGeom prst="rect">
            <a:avLst/>
          </a:prstGeom>
          <a:ln>
            <a:solidFill>
              <a:srgbClr val="EB6E19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0 1 2 3 4 5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CCFCDA-083E-4A2A-A046-B811C5950990}"/>
              </a:ext>
            </a:extLst>
          </p:cNvPr>
          <p:cNvSpPr/>
          <p:nvPr/>
        </p:nvSpPr>
        <p:spPr>
          <a:xfrm>
            <a:off x="1436914" y="477436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Sum of MST =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15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6AA69B-FA74-449E-859C-02CEC5972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58</a:t>
            </a:fld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6105CBC-1606-48AA-AA6C-BC514A37A1A3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74D49E04-309F-4786-8C97-0DAE360FF1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5" descr="Logo COP3530">
              <a:extLst>
                <a:ext uri="{FF2B5EF4-FFF2-40B4-BE49-F238E27FC236}">
                  <a16:creationId xmlns:a16="http://schemas.microsoft.com/office/drawing/2014/main" id="{ED4F8EE0-302E-4909-BA14-5C66A973D0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0409876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Prim’s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A14CA3-0EBA-47B4-8DCF-425A021E76C1}"/>
              </a:ext>
            </a:extLst>
          </p:cNvPr>
          <p:cNvSpPr/>
          <p:nvPr/>
        </p:nvSpPr>
        <p:spPr>
          <a:xfrm>
            <a:off x="1306286" y="1887141"/>
            <a:ext cx="814251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Input: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An undirected, connected, weighted graph G.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Output: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T, a minimum spanning tree for G.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 := ∅.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Pick any vertex in G and add it to 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 j = 1 to n-1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Let C be the set of edges with one endpoint inside T and one endpoint outside 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Let e be a minimum weight edge in C.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Add e to 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Add the endpoint of e not already in T to 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End-for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Complexity: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O(EV) or O(E log V) – using priority queues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9C4717-D8B0-4CE1-B8D6-1A630479E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59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CE3F937-090C-4026-A91F-C6F9767634D8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39B8248-A80A-4AFD-9EAD-83B071D611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3F9A425A-7141-4FCF-814D-B64B20EB91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31258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7.3.1 Detect whether there is a Cycle in an Undirected Graph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F952157E-6DA3-4E16-BB71-67EC49361944}"/>
              </a:ext>
            </a:extLst>
          </p:cNvPr>
          <p:cNvGraphicFramePr>
            <a:graphicFrameLocks noGrp="1"/>
          </p:cNvGraphicFramePr>
          <p:nvPr/>
        </p:nvGraphicFramePr>
        <p:xfrm>
          <a:off x="5053231" y="1492694"/>
          <a:ext cx="378179" cy="48073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998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462CB2C6-C06F-43D6-B68B-6659CE23EB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1748275"/>
              </p:ext>
            </p:extLst>
          </p:nvPr>
        </p:nvGraphicFramePr>
        <p:xfrm>
          <a:off x="5431409" y="1492694"/>
          <a:ext cx="5210466" cy="4807395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5210466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5797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bool 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anyCycle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(const Graph&amp; graph) 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set&lt;int&gt; visited;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vector&lt;int&gt; parent(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graph.numVertices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-1);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stack&lt;int&gt; s;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visited.insert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(0);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s.push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(0);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while(!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s.empty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int u = 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s.top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s.pop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for(auto v: 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graph.adjList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[u])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    if ((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visited.find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(v)==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visited.end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())) {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        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visited.insert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(v);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        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s.push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(v);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        </a:t>
                      </a:r>
                      <a:r>
                        <a:rPr lang="en-US" sz="11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parent[v] = u;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    }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    </a:t>
                      </a:r>
                      <a:r>
                        <a:rPr lang="en-US" sz="11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else if (parent[u] != v)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    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        return true;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    }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}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}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return false;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C84C942C-6E5D-479C-9FAE-83B30F290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90022" y="2459299"/>
            <a:ext cx="3162507" cy="2151853"/>
            <a:chOff x="5833534" y="912535"/>
            <a:chExt cx="3162507" cy="215185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807EEA8-DF68-459A-B099-8BD999D95480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0AA20F3-3E20-4D6D-AB3E-DE160E8F9933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0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964250C-263F-4B8B-8BA6-351AEE9C8EE2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4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3020796-B4B3-4D49-92F5-E42722638794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695667-E0D0-4FCA-969D-48D8A908DB11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2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63B3D0E-5FBB-4F4D-A15C-0E5DA253A531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3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9F3699E-0FDD-4E85-B262-7CA1E0346264}"/>
                </a:ext>
              </a:extLst>
            </p:cNvPr>
            <p:cNvCxnSpPr>
              <a:cxnSpLocks/>
              <a:stCxn id="10" idx="7"/>
              <a:endCxn id="9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D9B20F7-2A6A-4EB1-A3AE-5783C51794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0AFCC68-B57B-4B63-9256-801067A0238B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D77CB4C-902D-4339-A50D-298DB6B12FFF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FBBD41F-BBF6-431D-9FB9-85816FDC296E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ABEEB49-2621-49CC-8A06-24111FA03085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D433D70-AD93-4094-8963-4F20C8AEE86F}"/>
                </a:ext>
              </a:extLst>
            </p:cNvPr>
            <p:cNvCxnSpPr>
              <a:cxnSpLocks/>
              <a:endCxn id="13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116B421-C872-4E60-ACA7-2B3380797432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511DAA60-373B-43D2-A52F-73254EF10B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5" descr="Logo COP3530">
              <a:extLst>
                <a:ext uri="{FF2B5EF4-FFF2-40B4-BE49-F238E27FC236}">
                  <a16:creationId xmlns:a16="http://schemas.microsoft.com/office/drawing/2014/main" id="{1C92C0E4-2EC9-45C2-B8C9-0E032C9032F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DBE927-3B0E-4742-8FD0-B88815004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28476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9D5D4F-8054-48EF-9170-C7D04C6E7DC6}"/>
              </a:ext>
            </a:extLst>
          </p:cNvPr>
          <p:cNvSpPr txBox="1"/>
          <p:nvPr/>
        </p:nvSpPr>
        <p:spPr>
          <a:xfrm>
            <a:off x="344245" y="2521189"/>
            <a:ext cx="112688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Minimum Spanning Tree – Kruskal’s</a:t>
            </a:r>
          </a:p>
        </p:txBody>
      </p:sp>
    </p:spTree>
    <p:extLst>
      <p:ext uri="{BB962C8B-B14F-4D97-AF65-F5344CB8AC3E}">
        <p14:creationId xmlns:p14="http://schemas.microsoft.com/office/powerpoint/2010/main" val="207363753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Kruskal’s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47160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Arrange edges in ascending order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0-2   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3-5   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0-3   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1-2    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2-3   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2-5   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0-1    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1-4    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4-5    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2-4    10</a:t>
            </a:r>
          </a:p>
        </p:txBody>
      </p:sp>
      <p:grpSp>
        <p:nvGrpSpPr>
          <p:cNvPr id="21" name="Group 87">
            <a:extLst>
              <a:ext uri="{FF2B5EF4-FFF2-40B4-BE49-F238E27FC236}">
                <a16:creationId xmlns:a16="http://schemas.microsoft.com/office/drawing/2014/main" id="{5DB673FC-0725-4379-B573-522880F99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230812" y="1357786"/>
            <a:ext cx="2782054" cy="3052849"/>
            <a:chOff x="5158154" y="1676399"/>
            <a:chExt cx="2079942" cy="2304365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723458-5328-4654-BF0B-4525498E6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0F7CCD6-3F41-4391-B7CF-46E23AFD6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C10FD38-B3B9-41CA-9893-A4E91BC22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384BAED-39B6-4AB4-AED0-CDC55C2BF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5064331-D888-4F21-87D8-383772B40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29" name="TextBox 15">
              <a:extLst>
                <a:ext uri="{FF2B5EF4-FFF2-40B4-BE49-F238E27FC236}">
                  <a16:creationId xmlns:a16="http://schemas.microsoft.com/office/drawing/2014/main" id="{D08B8A8E-F634-4D59-AA1A-FA6FD5650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30" name="TextBox 16">
              <a:extLst>
                <a:ext uri="{FF2B5EF4-FFF2-40B4-BE49-F238E27FC236}">
                  <a16:creationId xmlns:a16="http://schemas.microsoft.com/office/drawing/2014/main" id="{277C82A1-FDEB-427E-957D-C4E004585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31" name="TextBox 17">
              <a:extLst>
                <a:ext uri="{FF2B5EF4-FFF2-40B4-BE49-F238E27FC236}">
                  <a16:creationId xmlns:a16="http://schemas.microsoft.com/office/drawing/2014/main" id="{235AC0B5-0663-418F-B86C-EB6DD2C26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32" name="TextBox 18">
              <a:extLst>
                <a:ext uri="{FF2B5EF4-FFF2-40B4-BE49-F238E27FC236}">
                  <a16:creationId xmlns:a16="http://schemas.microsoft.com/office/drawing/2014/main" id="{0AECDC3E-CC94-4676-B3FC-D50E7839E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33" name="TextBox 19">
              <a:extLst>
                <a:ext uri="{FF2B5EF4-FFF2-40B4-BE49-F238E27FC236}">
                  <a16:creationId xmlns:a16="http://schemas.microsoft.com/office/drawing/2014/main" id="{5D163901-C67A-429C-8911-0EE1014FB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34" name="TextBox 20">
              <a:extLst>
                <a:ext uri="{FF2B5EF4-FFF2-40B4-BE49-F238E27FC236}">
                  <a16:creationId xmlns:a16="http://schemas.microsoft.com/office/drawing/2014/main" id="{4DF6122E-3DC5-4D76-911A-7344C200E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35" name="TextBox 21">
              <a:extLst>
                <a:ext uri="{FF2B5EF4-FFF2-40B4-BE49-F238E27FC236}">
                  <a16:creationId xmlns:a16="http://schemas.microsoft.com/office/drawing/2014/main" id="{9DAC7BF0-9E9A-46D4-8962-5D773C7E4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BE815DC-5246-46E7-8ED4-2E842D25D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5821017-3D37-4373-9E6B-D5B4C54EE343}"/>
                </a:ext>
              </a:extLst>
            </p:cNvPr>
            <p:cNvCxnSpPr>
              <a:stCxn id="27" idx="0"/>
              <a:endCxn id="2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E7D3506-53C4-4992-958B-C105D8AF9A01}"/>
                </a:ext>
              </a:extLst>
            </p:cNvPr>
            <p:cNvCxnSpPr>
              <a:stCxn id="28" idx="0"/>
              <a:endCxn id="2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283E820-63DE-43CE-A6BA-BBF6072597A8}"/>
                </a:ext>
              </a:extLst>
            </p:cNvPr>
            <p:cNvCxnSpPr>
              <a:stCxn id="28" idx="2"/>
              <a:endCxn id="2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FB91263-6EFC-4874-95CB-3CFFDEE82B2F}"/>
                </a:ext>
              </a:extLst>
            </p:cNvPr>
            <p:cNvCxnSpPr>
              <a:stCxn id="25" idx="7"/>
              <a:endCxn id="22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C78CC96-9531-48B7-AC72-70CCB3A662EA}"/>
                </a:ext>
              </a:extLst>
            </p:cNvPr>
            <p:cNvCxnSpPr>
              <a:stCxn id="22" idx="5"/>
              <a:endCxn id="2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A300EA7-C1E3-4892-8FE7-F49D01E86F71}"/>
                </a:ext>
              </a:extLst>
            </p:cNvPr>
            <p:cNvCxnSpPr>
              <a:stCxn id="36" idx="0"/>
              <a:endCxn id="22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979C5E4-7D13-4FAC-8743-F99B916EB3BA}"/>
                </a:ext>
              </a:extLst>
            </p:cNvPr>
            <p:cNvCxnSpPr>
              <a:stCxn id="36" idx="1"/>
              <a:endCxn id="2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59F7715-A6FB-4328-B2E9-E1DA4407F587}"/>
                </a:ext>
              </a:extLst>
            </p:cNvPr>
            <p:cNvCxnSpPr>
              <a:stCxn id="36" idx="7"/>
              <a:endCxn id="2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E28E18-EEEE-4C9B-B904-A6839DFE13C7}"/>
                </a:ext>
              </a:extLst>
            </p:cNvPr>
            <p:cNvCxnSpPr>
              <a:stCxn id="36" idx="3"/>
              <a:endCxn id="2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BD4A431-503A-4E12-B8F8-56B1AC929523}"/>
                </a:ext>
              </a:extLst>
            </p:cNvPr>
            <p:cNvCxnSpPr>
              <a:stCxn id="36" idx="5"/>
              <a:endCxn id="2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84">
              <a:extLst>
                <a:ext uri="{FF2B5EF4-FFF2-40B4-BE49-F238E27FC236}">
                  <a16:creationId xmlns:a16="http://schemas.microsoft.com/office/drawing/2014/main" id="{0820CB6B-ACA7-48C4-96BD-DC342C318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409148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49" name="TextBox 85">
              <a:extLst>
                <a:ext uri="{FF2B5EF4-FFF2-40B4-BE49-F238E27FC236}">
                  <a16:creationId xmlns:a16="http://schemas.microsoft.com/office/drawing/2014/main" id="{DD7BA25D-A94D-4102-BF73-1C949DB72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50" name="TextBox 86">
              <a:extLst>
                <a:ext uri="{FF2B5EF4-FFF2-40B4-BE49-F238E27FC236}">
                  <a16:creationId xmlns:a16="http://schemas.microsoft.com/office/drawing/2014/main" id="{2D6A90E3-9D4E-4DD9-A184-177F008CA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6A22F5AB-C306-4CBC-9B35-D172C5834DE2}"/>
              </a:ext>
            </a:extLst>
          </p:cNvPr>
          <p:cNvSpPr txBox="1"/>
          <p:nvPr/>
        </p:nvSpPr>
        <p:spPr>
          <a:xfrm flipH="1">
            <a:off x="1077516" y="5215256"/>
            <a:ext cx="7764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Add edges in order as long as they don’t create a cycle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9356E3-5050-4053-A470-A3F1A0280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61</a:t>
            </a:fld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D4F4FC0-EA2D-4F95-892E-037AB280296B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F2918A0D-587F-4E40-B3B3-64F36198F4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52" descr="Logo COP3530">
              <a:extLst>
                <a:ext uri="{FF2B5EF4-FFF2-40B4-BE49-F238E27FC236}">
                  <a16:creationId xmlns:a16="http://schemas.microsoft.com/office/drawing/2014/main" id="{08D71238-71F1-4E20-8D7F-E198CD3EC5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0746715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Kruskal’s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47160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Arrange edges in ascending order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0-2   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3-5   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0-3   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1-2    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2-3   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2-5   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0-1    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1-4    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4-5    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2-4    10</a:t>
            </a:r>
          </a:p>
        </p:txBody>
      </p:sp>
      <p:grpSp>
        <p:nvGrpSpPr>
          <p:cNvPr id="21" name="Group 87">
            <a:extLst>
              <a:ext uri="{FF2B5EF4-FFF2-40B4-BE49-F238E27FC236}">
                <a16:creationId xmlns:a16="http://schemas.microsoft.com/office/drawing/2014/main" id="{5DB673FC-0725-4379-B573-522880F99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230812" y="1357786"/>
            <a:ext cx="2782054" cy="3052849"/>
            <a:chOff x="5158154" y="1676399"/>
            <a:chExt cx="2079942" cy="2304365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723458-5328-4654-BF0B-4525498E6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0F7CCD6-3F41-4391-B7CF-46E23AFD6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C10FD38-B3B9-41CA-9893-A4E91BC22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384BAED-39B6-4AB4-AED0-CDC55C2BF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5064331-D888-4F21-87D8-383772B40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29" name="TextBox 15">
              <a:extLst>
                <a:ext uri="{FF2B5EF4-FFF2-40B4-BE49-F238E27FC236}">
                  <a16:creationId xmlns:a16="http://schemas.microsoft.com/office/drawing/2014/main" id="{D08B8A8E-F634-4D59-AA1A-FA6FD5650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30" name="TextBox 16">
              <a:extLst>
                <a:ext uri="{FF2B5EF4-FFF2-40B4-BE49-F238E27FC236}">
                  <a16:creationId xmlns:a16="http://schemas.microsoft.com/office/drawing/2014/main" id="{277C82A1-FDEB-427E-957D-C4E004585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31" name="TextBox 17">
              <a:extLst>
                <a:ext uri="{FF2B5EF4-FFF2-40B4-BE49-F238E27FC236}">
                  <a16:creationId xmlns:a16="http://schemas.microsoft.com/office/drawing/2014/main" id="{235AC0B5-0663-418F-B86C-EB6DD2C26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32" name="TextBox 18">
              <a:extLst>
                <a:ext uri="{FF2B5EF4-FFF2-40B4-BE49-F238E27FC236}">
                  <a16:creationId xmlns:a16="http://schemas.microsoft.com/office/drawing/2014/main" id="{0AECDC3E-CC94-4676-B3FC-D50E7839E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33" name="TextBox 19">
              <a:extLst>
                <a:ext uri="{FF2B5EF4-FFF2-40B4-BE49-F238E27FC236}">
                  <a16:creationId xmlns:a16="http://schemas.microsoft.com/office/drawing/2014/main" id="{5D163901-C67A-429C-8911-0EE1014FB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34" name="TextBox 20">
              <a:extLst>
                <a:ext uri="{FF2B5EF4-FFF2-40B4-BE49-F238E27FC236}">
                  <a16:creationId xmlns:a16="http://schemas.microsoft.com/office/drawing/2014/main" id="{4DF6122E-3DC5-4D76-911A-7344C200E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35" name="TextBox 21">
              <a:extLst>
                <a:ext uri="{FF2B5EF4-FFF2-40B4-BE49-F238E27FC236}">
                  <a16:creationId xmlns:a16="http://schemas.microsoft.com/office/drawing/2014/main" id="{9DAC7BF0-9E9A-46D4-8962-5D773C7E4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BE815DC-5246-46E7-8ED4-2E842D25D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5821017-3D37-4373-9E6B-D5B4C54EE343}"/>
                </a:ext>
              </a:extLst>
            </p:cNvPr>
            <p:cNvCxnSpPr>
              <a:stCxn id="27" idx="0"/>
              <a:endCxn id="2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E7D3506-53C4-4992-958B-C105D8AF9A01}"/>
                </a:ext>
              </a:extLst>
            </p:cNvPr>
            <p:cNvCxnSpPr>
              <a:stCxn id="28" idx="0"/>
              <a:endCxn id="2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283E820-63DE-43CE-A6BA-BBF6072597A8}"/>
                </a:ext>
              </a:extLst>
            </p:cNvPr>
            <p:cNvCxnSpPr>
              <a:stCxn id="28" idx="2"/>
              <a:endCxn id="2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FB91263-6EFC-4874-95CB-3CFFDEE82B2F}"/>
                </a:ext>
              </a:extLst>
            </p:cNvPr>
            <p:cNvCxnSpPr>
              <a:stCxn id="25" idx="7"/>
              <a:endCxn id="22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C78CC96-9531-48B7-AC72-70CCB3A662EA}"/>
                </a:ext>
              </a:extLst>
            </p:cNvPr>
            <p:cNvCxnSpPr>
              <a:stCxn id="22" idx="5"/>
              <a:endCxn id="2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A300EA7-C1E3-4892-8FE7-F49D01E86F71}"/>
                </a:ext>
              </a:extLst>
            </p:cNvPr>
            <p:cNvCxnSpPr>
              <a:stCxn id="36" idx="0"/>
              <a:endCxn id="22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979C5E4-7D13-4FAC-8743-F99B916EB3BA}"/>
                </a:ext>
              </a:extLst>
            </p:cNvPr>
            <p:cNvCxnSpPr>
              <a:stCxn id="36" idx="1"/>
              <a:endCxn id="2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59F7715-A6FB-4328-B2E9-E1DA4407F587}"/>
                </a:ext>
              </a:extLst>
            </p:cNvPr>
            <p:cNvCxnSpPr>
              <a:stCxn id="36" idx="7"/>
              <a:endCxn id="2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E28E18-EEEE-4C9B-B904-A6839DFE13C7}"/>
                </a:ext>
              </a:extLst>
            </p:cNvPr>
            <p:cNvCxnSpPr>
              <a:stCxn id="36" idx="3"/>
              <a:endCxn id="2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BD4A431-503A-4E12-B8F8-56B1AC929523}"/>
                </a:ext>
              </a:extLst>
            </p:cNvPr>
            <p:cNvCxnSpPr>
              <a:stCxn id="36" idx="5"/>
              <a:endCxn id="2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84">
              <a:extLst>
                <a:ext uri="{FF2B5EF4-FFF2-40B4-BE49-F238E27FC236}">
                  <a16:creationId xmlns:a16="http://schemas.microsoft.com/office/drawing/2014/main" id="{0820CB6B-ACA7-48C4-96BD-DC342C318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409148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49" name="TextBox 85">
              <a:extLst>
                <a:ext uri="{FF2B5EF4-FFF2-40B4-BE49-F238E27FC236}">
                  <a16:creationId xmlns:a16="http://schemas.microsoft.com/office/drawing/2014/main" id="{DD7BA25D-A94D-4102-BF73-1C949DB72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50" name="TextBox 86">
              <a:extLst>
                <a:ext uri="{FF2B5EF4-FFF2-40B4-BE49-F238E27FC236}">
                  <a16:creationId xmlns:a16="http://schemas.microsoft.com/office/drawing/2014/main" id="{2D6A90E3-9D4E-4DD9-A184-177F008CA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6A22F5AB-C306-4CBC-9B35-D172C5834DE2}"/>
              </a:ext>
            </a:extLst>
          </p:cNvPr>
          <p:cNvSpPr txBox="1"/>
          <p:nvPr/>
        </p:nvSpPr>
        <p:spPr>
          <a:xfrm flipH="1">
            <a:off x="1077516" y="5215256"/>
            <a:ext cx="7764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Add edges in order as long as they don’t create a cycle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EFEDE5-D3DB-4429-B8A4-49E42E002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62</a:t>
            </a:fld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F611725-E93D-45E7-AA46-9C89D52FD4F3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28DDC47D-DBE9-4068-92E1-8B9FC40E5A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52" descr="Logo COP3530">
              <a:extLst>
                <a:ext uri="{FF2B5EF4-FFF2-40B4-BE49-F238E27FC236}">
                  <a16:creationId xmlns:a16="http://schemas.microsoft.com/office/drawing/2014/main" id="{EF9DF3A3-A4AE-4FCA-99DE-B3DA1A47DB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2867503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Kruskal’s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47160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Arrange edges in ascending order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0-2   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3-5   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0-3   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1-2    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2-3   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2-5   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0-1    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1-4    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4-5    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2-4    10</a:t>
            </a:r>
          </a:p>
        </p:txBody>
      </p:sp>
      <p:grpSp>
        <p:nvGrpSpPr>
          <p:cNvPr id="21" name="Group 87">
            <a:extLst>
              <a:ext uri="{FF2B5EF4-FFF2-40B4-BE49-F238E27FC236}">
                <a16:creationId xmlns:a16="http://schemas.microsoft.com/office/drawing/2014/main" id="{5DB673FC-0725-4379-B573-522880F99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230812" y="1357786"/>
            <a:ext cx="2782054" cy="3052849"/>
            <a:chOff x="5158154" y="1676399"/>
            <a:chExt cx="2079942" cy="2304365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723458-5328-4654-BF0B-4525498E6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0F7CCD6-3F41-4391-B7CF-46E23AFD6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C10FD38-B3B9-41CA-9893-A4E91BC22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384BAED-39B6-4AB4-AED0-CDC55C2BF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5064331-D888-4F21-87D8-383772B40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29" name="TextBox 15">
              <a:extLst>
                <a:ext uri="{FF2B5EF4-FFF2-40B4-BE49-F238E27FC236}">
                  <a16:creationId xmlns:a16="http://schemas.microsoft.com/office/drawing/2014/main" id="{D08B8A8E-F634-4D59-AA1A-FA6FD5650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30" name="TextBox 16">
              <a:extLst>
                <a:ext uri="{FF2B5EF4-FFF2-40B4-BE49-F238E27FC236}">
                  <a16:creationId xmlns:a16="http://schemas.microsoft.com/office/drawing/2014/main" id="{277C82A1-FDEB-427E-957D-C4E004585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31" name="TextBox 17">
              <a:extLst>
                <a:ext uri="{FF2B5EF4-FFF2-40B4-BE49-F238E27FC236}">
                  <a16:creationId xmlns:a16="http://schemas.microsoft.com/office/drawing/2014/main" id="{235AC0B5-0663-418F-B86C-EB6DD2C26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32" name="TextBox 18">
              <a:extLst>
                <a:ext uri="{FF2B5EF4-FFF2-40B4-BE49-F238E27FC236}">
                  <a16:creationId xmlns:a16="http://schemas.microsoft.com/office/drawing/2014/main" id="{0AECDC3E-CC94-4676-B3FC-D50E7839E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33" name="TextBox 19">
              <a:extLst>
                <a:ext uri="{FF2B5EF4-FFF2-40B4-BE49-F238E27FC236}">
                  <a16:creationId xmlns:a16="http://schemas.microsoft.com/office/drawing/2014/main" id="{5D163901-C67A-429C-8911-0EE1014FB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34" name="TextBox 20">
              <a:extLst>
                <a:ext uri="{FF2B5EF4-FFF2-40B4-BE49-F238E27FC236}">
                  <a16:creationId xmlns:a16="http://schemas.microsoft.com/office/drawing/2014/main" id="{4DF6122E-3DC5-4D76-911A-7344C200E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35" name="TextBox 21">
              <a:extLst>
                <a:ext uri="{FF2B5EF4-FFF2-40B4-BE49-F238E27FC236}">
                  <a16:creationId xmlns:a16="http://schemas.microsoft.com/office/drawing/2014/main" id="{9DAC7BF0-9E9A-46D4-8962-5D773C7E4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BE815DC-5246-46E7-8ED4-2E842D25D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5821017-3D37-4373-9E6B-D5B4C54EE343}"/>
                </a:ext>
              </a:extLst>
            </p:cNvPr>
            <p:cNvCxnSpPr>
              <a:stCxn id="27" idx="0"/>
              <a:endCxn id="2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E7D3506-53C4-4992-958B-C105D8AF9A01}"/>
                </a:ext>
              </a:extLst>
            </p:cNvPr>
            <p:cNvCxnSpPr>
              <a:stCxn id="28" idx="0"/>
              <a:endCxn id="2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283E820-63DE-43CE-A6BA-BBF6072597A8}"/>
                </a:ext>
              </a:extLst>
            </p:cNvPr>
            <p:cNvCxnSpPr>
              <a:stCxn id="28" idx="2"/>
              <a:endCxn id="2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FB91263-6EFC-4874-95CB-3CFFDEE82B2F}"/>
                </a:ext>
              </a:extLst>
            </p:cNvPr>
            <p:cNvCxnSpPr>
              <a:stCxn id="25" idx="7"/>
              <a:endCxn id="22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C78CC96-9531-48B7-AC72-70CCB3A662EA}"/>
                </a:ext>
              </a:extLst>
            </p:cNvPr>
            <p:cNvCxnSpPr>
              <a:stCxn id="22" idx="5"/>
              <a:endCxn id="2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A300EA7-C1E3-4892-8FE7-F49D01E86F71}"/>
                </a:ext>
              </a:extLst>
            </p:cNvPr>
            <p:cNvCxnSpPr>
              <a:stCxn id="36" idx="0"/>
              <a:endCxn id="22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979C5E4-7D13-4FAC-8743-F99B916EB3BA}"/>
                </a:ext>
              </a:extLst>
            </p:cNvPr>
            <p:cNvCxnSpPr>
              <a:stCxn id="36" idx="1"/>
              <a:endCxn id="2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59F7715-A6FB-4328-B2E9-E1DA4407F587}"/>
                </a:ext>
              </a:extLst>
            </p:cNvPr>
            <p:cNvCxnSpPr>
              <a:stCxn id="36" idx="7"/>
              <a:endCxn id="2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E28E18-EEEE-4C9B-B904-A6839DFE13C7}"/>
                </a:ext>
              </a:extLst>
            </p:cNvPr>
            <p:cNvCxnSpPr>
              <a:stCxn id="36" idx="3"/>
              <a:endCxn id="2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BD4A431-503A-4E12-B8F8-56B1AC929523}"/>
                </a:ext>
              </a:extLst>
            </p:cNvPr>
            <p:cNvCxnSpPr>
              <a:stCxn id="36" idx="5"/>
              <a:endCxn id="2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84">
              <a:extLst>
                <a:ext uri="{FF2B5EF4-FFF2-40B4-BE49-F238E27FC236}">
                  <a16:creationId xmlns:a16="http://schemas.microsoft.com/office/drawing/2014/main" id="{0820CB6B-ACA7-48C4-96BD-DC342C318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409148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49" name="TextBox 85">
              <a:extLst>
                <a:ext uri="{FF2B5EF4-FFF2-40B4-BE49-F238E27FC236}">
                  <a16:creationId xmlns:a16="http://schemas.microsoft.com/office/drawing/2014/main" id="{DD7BA25D-A94D-4102-BF73-1C949DB72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50" name="TextBox 86">
              <a:extLst>
                <a:ext uri="{FF2B5EF4-FFF2-40B4-BE49-F238E27FC236}">
                  <a16:creationId xmlns:a16="http://schemas.microsoft.com/office/drawing/2014/main" id="{2D6A90E3-9D4E-4DD9-A184-177F008CA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6A22F5AB-C306-4CBC-9B35-D172C5834DE2}"/>
              </a:ext>
            </a:extLst>
          </p:cNvPr>
          <p:cNvSpPr txBox="1"/>
          <p:nvPr/>
        </p:nvSpPr>
        <p:spPr>
          <a:xfrm flipH="1">
            <a:off x="1077516" y="5215256"/>
            <a:ext cx="7764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Add edges in order as long as they don’t create a cycle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E06FEC-8AE2-4701-97BD-391A8D38D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63</a:t>
            </a:fld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A2CC3D2-3B2C-4FE1-8765-8295F806EC1E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016D5172-DE22-4BBF-A9F4-57C7E1F675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52" descr="Logo COP3530">
              <a:extLst>
                <a:ext uri="{FF2B5EF4-FFF2-40B4-BE49-F238E27FC236}">
                  <a16:creationId xmlns:a16="http://schemas.microsoft.com/office/drawing/2014/main" id="{0C6E58EC-8E4A-4ECA-B1A0-D9531AC034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9617589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Kruskal’s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47160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Arrange edges in ascending order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0-2   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3-5   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0-3   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1-2    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2-3   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2-5   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0-1    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1-4    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4-5    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2-4    10</a:t>
            </a:r>
          </a:p>
        </p:txBody>
      </p:sp>
      <p:grpSp>
        <p:nvGrpSpPr>
          <p:cNvPr id="21" name="Group 87">
            <a:extLst>
              <a:ext uri="{FF2B5EF4-FFF2-40B4-BE49-F238E27FC236}">
                <a16:creationId xmlns:a16="http://schemas.microsoft.com/office/drawing/2014/main" id="{5DB673FC-0725-4379-B573-522880F99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230812" y="1357786"/>
            <a:ext cx="2782054" cy="3052849"/>
            <a:chOff x="5158154" y="1676399"/>
            <a:chExt cx="2079942" cy="2304365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723458-5328-4654-BF0B-4525498E6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0F7CCD6-3F41-4391-B7CF-46E23AFD6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C10FD38-B3B9-41CA-9893-A4E91BC22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384BAED-39B6-4AB4-AED0-CDC55C2BF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5064331-D888-4F21-87D8-383772B40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29" name="TextBox 15">
              <a:extLst>
                <a:ext uri="{FF2B5EF4-FFF2-40B4-BE49-F238E27FC236}">
                  <a16:creationId xmlns:a16="http://schemas.microsoft.com/office/drawing/2014/main" id="{D08B8A8E-F634-4D59-AA1A-FA6FD5650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30" name="TextBox 16">
              <a:extLst>
                <a:ext uri="{FF2B5EF4-FFF2-40B4-BE49-F238E27FC236}">
                  <a16:creationId xmlns:a16="http://schemas.microsoft.com/office/drawing/2014/main" id="{277C82A1-FDEB-427E-957D-C4E004585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31" name="TextBox 17">
              <a:extLst>
                <a:ext uri="{FF2B5EF4-FFF2-40B4-BE49-F238E27FC236}">
                  <a16:creationId xmlns:a16="http://schemas.microsoft.com/office/drawing/2014/main" id="{235AC0B5-0663-418F-B86C-EB6DD2C26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32" name="TextBox 18">
              <a:extLst>
                <a:ext uri="{FF2B5EF4-FFF2-40B4-BE49-F238E27FC236}">
                  <a16:creationId xmlns:a16="http://schemas.microsoft.com/office/drawing/2014/main" id="{0AECDC3E-CC94-4676-B3FC-D50E7839E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33" name="TextBox 19">
              <a:extLst>
                <a:ext uri="{FF2B5EF4-FFF2-40B4-BE49-F238E27FC236}">
                  <a16:creationId xmlns:a16="http://schemas.microsoft.com/office/drawing/2014/main" id="{5D163901-C67A-429C-8911-0EE1014FB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34" name="TextBox 20">
              <a:extLst>
                <a:ext uri="{FF2B5EF4-FFF2-40B4-BE49-F238E27FC236}">
                  <a16:creationId xmlns:a16="http://schemas.microsoft.com/office/drawing/2014/main" id="{4DF6122E-3DC5-4D76-911A-7344C200E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35" name="TextBox 21">
              <a:extLst>
                <a:ext uri="{FF2B5EF4-FFF2-40B4-BE49-F238E27FC236}">
                  <a16:creationId xmlns:a16="http://schemas.microsoft.com/office/drawing/2014/main" id="{9DAC7BF0-9E9A-46D4-8962-5D773C7E4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BE815DC-5246-46E7-8ED4-2E842D25D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5821017-3D37-4373-9E6B-D5B4C54EE343}"/>
                </a:ext>
              </a:extLst>
            </p:cNvPr>
            <p:cNvCxnSpPr>
              <a:stCxn id="27" idx="0"/>
              <a:endCxn id="2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E7D3506-53C4-4992-958B-C105D8AF9A01}"/>
                </a:ext>
              </a:extLst>
            </p:cNvPr>
            <p:cNvCxnSpPr>
              <a:stCxn id="28" idx="0"/>
              <a:endCxn id="2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283E820-63DE-43CE-A6BA-BBF6072597A8}"/>
                </a:ext>
              </a:extLst>
            </p:cNvPr>
            <p:cNvCxnSpPr>
              <a:stCxn id="28" idx="2"/>
              <a:endCxn id="2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FB91263-6EFC-4874-95CB-3CFFDEE82B2F}"/>
                </a:ext>
              </a:extLst>
            </p:cNvPr>
            <p:cNvCxnSpPr>
              <a:stCxn id="25" idx="7"/>
              <a:endCxn id="22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C78CC96-9531-48B7-AC72-70CCB3A662EA}"/>
                </a:ext>
              </a:extLst>
            </p:cNvPr>
            <p:cNvCxnSpPr>
              <a:stCxn id="22" idx="5"/>
              <a:endCxn id="2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A300EA7-C1E3-4892-8FE7-F49D01E86F71}"/>
                </a:ext>
              </a:extLst>
            </p:cNvPr>
            <p:cNvCxnSpPr>
              <a:stCxn id="36" idx="0"/>
              <a:endCxn id="22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979C5E4-7D13-4FAC-8743-F99B916EB3BA}"/>
                </a:ext>
              </a:extLst>
            </p:cNvPr>
            <p:cNvCxnSpPr>
              <a:stCxn id="36" idx="1"/>
              <a:endCxn id="2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59F7715-A6FB-4328-B2E9-E1DA4407F587}"/>
                </a:ext>
              </a:extLst>
            </p:cNvPr>
            <p:cNvCxnSpPr>
              <a:stCxn id="36" idx="7"/>
              <a:endCxn id="2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E28E18-EEEE-4C9B-B904-A6839DFE13C7}"/>
                </a:ext>
              </a:extLst>
            </p:cNvPr>
            <p:cNvCxnSpPr>
              <a:stCxn id="36" idx="3"/>
              <a:endCxn id="2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BD4A431-503A-4E12-B8F8-56B1AC929523}"/>
                </a:ext>
              </a:extLst>
            </p:cNvPr>
            <p:cNvCxnSpPr>
              <a:stCxn id="36" idx="5"/>
              <a:endCxn id="2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84">
              <a:extLst>
                <a:ext uri="{FF2B5EF4-FFF2-40B4-BE49-F238E27FC236}">
                  <a16:creationId xmlns:a16="http://schemas.microsoft.com/office/drawing/2014/main" id="{0820CB6B-ACA7-48C4-96BD-DC342C318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409148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49" name="TextBox 85">
              <a:extLst>
                <a:ext uri="{FF2B5EF4-FFF2-40B4-BE49-F238E27FC236}">
                  <a16:creationId xmlns:a16="http://schemas.microsoft.com/office/drawing/2014/main" id="{DD7BA25D-A94D-4102-BF73-1C949DB72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50" name="TextBox 86">
              <a:extLst>
                <a:ext uri="{FF2B5EF4-FFF2-40B4-BE49-F238E27FC236}">
                  <a16:creationId xmlns:a16="http://schemas.microsoft.com/office/drawing/2014/main" id="{2D6A90E3-9D4E-4DD9-A184-177F008CA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6A22F5AB-C306-4CBC-9B35-D172C5834DE2}"/>
              </a:ext>
            </a:extLst>
          </p:cNvPr>
          <p:cNvSpPr txBox="1"/>
          <p:nvPr/>
        </p:nvSpPr>
        <p:spPr>
          <a:xfrm flipH="1">
            <a:off x="1077516" y="5215256"/>
            <a:ext cx="7764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Add edges in order as long as they don’t create a cycle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9A80843-7444-4C51-901C-9E2915E56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64</a:t>
            </a:fld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03762B0-612E-4930-B65B-D52214EEE50C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4C72160C-807C-4011-B91B-758BE8E366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52" descr="Logo COP3530">
              <a:extLst>
                <a:ext uri="{FF2B5EF4-FFF2-40B4-BE49-F238E27FC236}">
                  <a16:creationId xmlns:a16="http://schemas.microsoft.com/office/drawing/2014/main" id="{8444BCC7-91AA-461F-B512-F42B1DD9E8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322608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Kruskal’s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47160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Arrange edges in ascending order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0-2   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3-5   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0-3   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1-2    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2-3   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2-5   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0-1    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1-4    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4-5    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2-4    10</a:t>
            </a:r>
          </a:p>
        </p:txBody>
      </p:sp>
      <p:grpSp>
        <p:nvGrpSpPr>
          <p:cNvPr id="21" name="Group 87">
            <a:extLst>
              <a:ext uri="{FF2B5EF4-FFF2-40B4-BE49-F238E27FC236}">
                <a16:creationId xmlns:a16="http://schemas.microsoft.com/office/drawing/2014/main" id="{5DB673FC-0725-4379-B573-522880F99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230812" y="1357786"/>
            <a:ext cx="2782054" cy="3052849"/>
            <a:chOff x="5158154" y="1676399"/>
            <a:chExt cx="2079942" cy="2304365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723458-5328-4654-BF0B-4525498E6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0F7CCD6-3F41-4391-B7CF-46E23AFD6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C10FD38-B3B9-41CA-9893-A4E91BC22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384BAED-39B6-4AB4-AED0-CDC55C2BF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5064331-D888-4F21-87D8-383772B40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29" name="TextBox 15">
              <a:extLst>
                <a:ext uri="{FF2B5EF4-FFF2-40B4-BE49-F238E27FC236}">
                  <a16:creationId xmlns:a16="http://schemas.microsoft.com/office/drawing/2014/main" id="{D08B8A8E-F634-4D59-AA1A-FA6FD5650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30" name="TextBox 16">
              <a:extLst>
                <a:ext uri="{FF2B5EF4-FFF2-40B4-BE49-F238E27FC236}">
                  <a16:creationId xmlns:a16="http://schemas.microsoft.com/office/drawing/2014/main" id="{277C82A1-FDEB-427E-957D-C4E004585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31" name="TextBox 17">
              <a:extLst>
                <a:ext uri="{FF2B5EF4-FFF2-40B4-BE49-F238E27FC236}">
                  <a16:creationId xmlns:a16="http://schemas.microsoft.com/office/drawing/2014/main" id="{235AC0B5-0663-418F-B86C-EB6DD2C26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32" name="TextBox 18">
              <a:extLst>
                <a:ext uri="{FF2B5EF4-FFF2-40B4-BE49-F238E27FC236}">
                  <a16:creationId xmlns:a16="http://schemas.microsoft.com/office/drawing/2014/main" id="{0AECDC3E-CC94-4676-B3FC-D50E7839E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33" name="TextBox 19">
              <a:extLst>
                <a:ext uri="{FF2B5EF4-FFF2-40B4-BE49-F238E27FC236}">
                  <a16:creationId xmlns:a16="http://schemas.microsoft.com/office/drawing/2014/main" id="{5D163901-C67A-429C-8911-0EE1014FB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34" name="TextBox 20">
              <a:extLst>
                <a:ext uri="{FF2B5EF4-FFF2-40B4-BE49-F238E27FC236}">
                  <a16:creationId xmlns:a16="http://schemas.microsoft.com/office/drawing/2014/main" id="{4DF6122E-3DC5-4D76-911A-7344C200E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35" name="TextBox 21">
              <a:extLst>
                <a:ext uri="{FF2B5EF4-FFF2-40B4-BE49-F238E27FC236}">
                  <a16:creationId xmlns:a16="http://schemas.microsoft.com/office/drawing/2014/main" id="{9DAC7BF0-9E9A-46D4-8962-5D773C7E4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BE815DC-5246-46E7-8ED4-2E842D25D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5821017-3D37-4373-9E6B-D5B4C54EE343}"/>
                </a:ext>
              </a:extLst>
            </p:cNvPr>
            <p:cNvCxnSpPr>
              <a:stCxn id="27" idx="0"/>
              <a:endCxn id="2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E7D3506-53C4-4992-958B-C105D8AF9A01}"/>
                </a:ext>
              </a:extLst>
            </p:cNvPr>
            <p:cNvCxnSpPr>
              <a:stCxn id="28" idx="0"/>
              <a:endCxn id="2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283E820-63DE-43CE-A6BA-BBF6072597A8}"/>
                </a:ext>
              </a:extLst>
            </p:cNvPr>
            <p:cNvCxnSpPr>
              <a:stCxn id="28" idx="2"/>
              <a:endCxn id="2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FB91263-6EFC-4874-95CB-3CFFDEE82B2F}"/>
                </a:ext>
              </a:extLst>
            </p:cNvPr>
            <p:cNvCxnSpPr>
              <a:stCxn id="25" idx="7"/>
              <a:endCxn id="22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C78CC96-9531-48B7-AC72-70CCB3A662EA}"/>
                </a:ext>
              </a:extLst>
            </p:cNvPr>
            <p:cNvCxnSpPr>
              <a:stCxn id="22" idx="5"/>
              <a:endCxn id="2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A300EA7-C1E3-4892-8FE7-F49D01E86F71}"/>
                </a:ext>
              </a:extLst>
            </p:cNvPr>
            <p:cNvCxnSpPr>
              <a:stCxn id="36" idx="0"/>
              <a:endCxn id="22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979C5E4-7D13-4FAC-8743-F99B916EB3BA}"/>
                </a:ext>
              </a:extLst>
            </p:cNvPr>
            <p:cNvCxnSpPr>
              <a:stCxn id="36" idx="1"/>
              <a:endCxn id="2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59F7715-A6FB-4328-B2E9-E1DA4407F587}"/>
                </a:ext>
              </a:extLst>
            </p:cNvPr>
            <p:cNvCxnSpPr>
              <a:stCxn id="36" idx="7"/>
              <a:endCxn id="2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E28E18-EEEE-4C9B-B904-A6839DFE13C7}"/>
                </a:ext>
              </a:extLst>
            </p:cNvPr>
            <p:cNvCxnSpPr>
              <a:stCxn id="36" idx="3"/>
              <a:endCxn id="2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BD4A431-503A-4E12-B8F8-56B1AC929523}"/>
                </a:ext>
              </a:extLst>
            </p:cNvPr>
            <p:cNvCxnSpPr>
              <a:stCxn id="36" idx="5"/>
              <a:endCxn id="2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84">
              <a:extLst>
                <a:ext uri="{FF2B5EF4-FFF2-40B4-BE49-F238E27FC236}">
                  <a16:creationId xmlns:a16="http://schemas.microsoft.com/office/drawing/2014/main" id="{0820CB6B-ACA7-48C4-96BD-DC342C318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409148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49" name="TextBox 85">
              <a:extLst>
                <a:ext uri="{FF2B5EF4-FFF2-40B4-BE49-F238E27FC236}">
                  <a16:creationId xmlns:a16="http://schemas.microsoft.com/office/drawing/2014/main" id="{DD7BA25D-A94D-4102-BF73-1C949DB72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50" name="TextBox 86">
              <a:extLst>
                <a:ext uri="{FF2B5EF4-FFF2-40B4-BE49-F238E27FC236}">
                  <a16:creationId xmlns:a16="http://schemas.microsoft.com/office/drawing/2014/main" id="{2D6A90E3-9D4E-4DD9-A184-177F008CA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6A22F5AB-C306-4CBC-9B35-D172C5834DE2}"/>
              </a:ext>
            </a:extLst>
          </p:cNvPr>
          <p:cNvSpPr txBox="1"/>
          <p:nvPr/>
        </p:nvSpPr>
        <p:spPr>
          <a:xfrm flipH="1">
            <a:off x="1077516" y="5215256"/>
            <a:ext cx="7764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Add edges in order as long as they don’t create a cycle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F59EF90-DBC6-470F-A5F6-3B2509506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65</a:t>
            </a:fld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933451C-8029-45FE-A46C-F2B7FEF622A2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4D467C63-D25C-48D6-BAB1-D20EEDF58F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52" descr="Logo COP3530">
              <a:extLst>
                <a:ext uri="{FF2B5EF4-FFF2-40B4-BE49-F238E27FC236}">
                  <a16:creationId xmlns:a16="http://schemas.microsoft.com/office/drawing/2014/main" id="{BF4D8E12-F27B-44D7-9BC7-1A1269535B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6739653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Kruskal’s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47160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Arrange edges in ascending order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0-2   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3-5   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0-3   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1-2    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2-3   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2-5   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0-1    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1-4    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4-5    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2-4    10</a:t>
            </a:r>
          </a:p>
        </p:txBody>
      </p:sp>
      <p:grpSp>
        <p:nvGrpSpPr>
          <p:cNvPr id="21" name="Group 87">
            <a:extLst>
              <a:ext uri="{FF2B5EF4-FFF2-40B4-BE49-F238E27FC236}">
                <a16:creationId xmlns:a16="http://schemas.microsoft.com/office/drawing/2014/main" id="{5DB673FC-0725-4379-B573-522880F99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230812" y="1357786"/>
            <a:ext cx="2782054" cy="3052849"/>
            <a:chOff x="5158154" y="1676399"/>
            <a:chExt cx="2079942" cy="2304365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723458-5328-4654-BF0B-4525498E6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0F7CCD6-3F41-4391-B7CF-46E23AFD6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C10FD38-B3B9-41CA-9893-A4E91BC22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384BAED-39B6-4AB4-AED0-CDC55C2BF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5064331-D888-4F21-87D8-383772B40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29" name="TextBox 15">
              <a:extLst>
                <a:ext uri="{FF2B5EF4-FFF2-40B4-BE49-F238E27FC236}">
                  <a16:creationId xmlns:a16="http://schemas.microsoft.com/office/drawing/2014/main" id="{D08B8A8E-F634-4D59-AA1A-FA6FD5650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30" name="TextBox 16">
              <a:extLst>
                <a:ext uri="{FF2B5EF4-FFF2-40B4-BE49-F238E27FC236}">
                  <a16:creationId xmlns:a16="http://schemas.microsoft.com/office/drawing/2014/main" id="{277C82A1-FDEB-427E-957D-C4E004585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31" name="TextBox 17">
              <a:extLst>
                <a:ext uri="{FF2B5EF4-FFF2-40B4-BE49-F238E27FC236}">
                  <a16:creationId xmlns:a16="http://schemas.microsoft.com/office/drawing/2014/main" id="{235AC0B5-0663-418F-B86C-EB6DD2C26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32" name="TextBox 18">
              <a:extLst>
                <a:ext uri="{FF2B5EF4-FFF2-40B4-BE49-F238E27FC236}">
                  <a16:creationId xmlns:a16="http://schemas.microsoft.com/office/drawing/2014/main" id="{0AECDC3E-CC94-4676-B3FC-D50E7839E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33" name="TextBox 19">
              <a:extLst>
                <a:ext uri="{FF2B5EF4-FFF2-40B4-BE49-F238E27FC236}">
                  <a16:creationId xmlns:a16="http://schemas.microsoft.com/office/drawing/2014/main" id="{5D163901-C67A-429C-8911-0EE1014FB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34" name="TextBox 20">
              <a:extLst>
                <a:ext uri="{FF2B5EF4-FFF2-40B4-BE49-F238E27FC236}">
                  <a16:creationId xmlns:a16="http://schemas.microsoft.com/office/drawing/2014/main" id="{4DF6122E-3DC5-4D76-911A-7344C200E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35" name="TextBox 21">
              <a:extLst>
                <a:ext uri="{FF2B5EF4-FFF2-40B4-BE49-F238E27FC236}">
                  <a16:creationId xmlns:a16="http://schemas.microsoft.com/office/drawing/2014/main" id="{9DAC7BF0-9E9A-46D4-8962-5D773C7E4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BE815DC-5246-46E7-8ED4-2E842D25D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5821017-3D37-4373-9E6B-D5B4C54EE343}"/>
                </a:ext>
              </a:extLst>
            </p:cNvPr>
            <p:cNvCxnSpPr>
              <a:stCxn id="27" idx="0"/>
              <a:endCxn id="2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E7D3506-53C4-4992-958B-C105D8AF9A01}"/>
                </a:ext>
              </a:extLst>
            </p:cNvPr>
            <p:cNvCxnSpPr>
              <a:stCxn id="28" idx="0"/>
              <a:endCxn id="2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283E820-63DE-43CE-A6BA-BBF6072597A8}"/>
                </a:ext>
              </a:extLst>
            </p:cNvPr>
            <p:cNvCxnSpPr>
              <a:stCxn id="28" idx="2"/>
              <a:endCxn id="2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FB91263-6EFC-4874-95CB-3CFFDEE82B2F}"/>
                </a:ext>
              </a:extLst>
            </p:cNvPr>
            <p:cNvCxnSpPr>
              <a:stCxn id="25" idx="7"/>
              <a:endCxn id="22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C78CC96-9531-48B7-AC72-70CCB3A662EA}"/>
                </a:ext>
              </a:extLst>
            </p:cNvPr>
            <p:cNvCxnSpPr>
              <a:stCxn id="22" idx="5"/>
              <a:endCxn id="2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A300EA7-C1E3-4892-8FE7-F49D01E86F71}"/>
                </a:ext>
              </a:extLst>
            </p:cNvPr>
            <p:cNvCxnSpPr>
              <a:stCxn id="36" idx="0"/>
              <a:endCxn id="22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979C5E4-7D13-4FAC-8743-F99B916EB3BA}"/>
                </a:ext>
              </a:extLst>
            </p:cNvPr>
            <p:cNvCxnSpPr>
              <a:stCxn id="36" idx="1"/>
              <a:endCxn id="2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59F7715-A6FB-4328-B2E9-E1DA4407F587}"/>
                </a:ext>
              </a:extLst>
            </p:cNvPr>
            <p:cNvCxnSpPr>
              <a:stCxn id="36" idx="7"/>
              <a:endCxn id="2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E28E18-EEEE-4C9B-B904-A6839DFE13C7}"/>
                </a:ext>
              </a:extLst>
            </p:cNvPr>
            <p:cNvCxnSpPr>
              <a:stCxn id="36" idx="3"/>
              <a:endCxn id="2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BD4A431-503A-4E12-B8F8-56B1AC929523}"/>
                </a:ext>
              </a:extLst>
            </p:cNvPr>
            <p:cNvCxnSpPr>
              <a:stCxn id="36" idx="5"/>
              <a:endCxn id="2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84">
              <a:extLst>
                <a:ext uri="{FF2B5EF4-FFF2-40B4-BE49-F238E27FC236}">
                  <a16:creationId xmlns:a16="http://schemas.microsoft.com/office/drawing/2014/main" id="{0820CB6B-ACA7-48C4-96BD-DC342C318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409148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49" name="TextBox 85">
              <a:extLst>
                <a:ext uri="{FF2B5EF4-FFF2-40B4-BE49-F238E27FC236}">
                  <a16:creationId xmlns:a16="http://schemas.microsoft.com/office/drawing/2014/main" id="{DD7BA25D-A94D-4102-BF73-1C949DB72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50" name="TextBox 86">
              <a:extLst>
                <a:ext uri="{FF2B5EF4-FFF2-40B4-BE49-F238E27FC236}">
                  <a16:creationId xmlns:a16="http://schemas.microsoft.com/office/drawing/2014/main" id="{2D6A90E3-9D4E-4DD9-A184-177F008CA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6A22F5AB-C306-4CBC-9B35-D172C5834DE2}"/>
              </a:ext>
            </a:extLst>
          </p:cNvPr>
          <p:cNvSpPr txBox="1"/>
          <p:nvPr/>
        </p:nvSpPr>
        <p:spPr>
          <a:xfrm flipH="1">
            <a:off x="1077516" y="5215256"/>
            <a:ext cx="7764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Add edges in order as long as they don’t create a cycle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098967-A0BD-4014-9A7D-64FE1E70F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66</a:t>
            </a:fld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728E83A-61AB-42F6-9C1A-6CF9583E7E56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D0D4BFF5-2B5B-4DA3-8591-C0F8FDBA7C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52" descr="Logo COP3530">
              <a:extLst>
                <a:ext uri="{FF2B5EF4-FFF2-40B4-BE49-F238E27FC236}">
                  <a16:creationId xmlns:a16="http://schemas.microsoft.com/office/drawing/2014/main" id="{C6C7714E-C309-498C-956D-5AC93F2A76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8466148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Kruskal’s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47160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Arrange edges in ascending order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0-2   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3-5   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0-3   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1-2    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2-3   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2-5   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0-1    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1-4    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4-5    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2-4    10</a:t>
            </a:r>
          </a:p>
        </p:txBody>
      </p:sp>
      <p:grpSp>
        <p:nvGrpSpPr>
          <p:cNvPr id="21" name="Group 87">
            <a:extLst>
              <a:ext uri="{FF2B5EF4-FFF2-40B4-BE49-F238E27FC236}">
                <a16:creationId xmlns:a16="http://schemas.microsoft.com/office/drawing/2014/main" id="{5DB673FC-0725-4379-B573-522880F99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230812" y="1357786"/>
            <a:ext cx="2782054" cy="3052849"/>
            <a:chOff x="5158154" y="1676399"/>
            <a:chExt cx="2079942" cy="2304365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723458-5328-4654-BF0B-4525498E6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0F7CCD6-3F41-4391-B7CF-46E23AFD6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C10FD38-B3B9-41CA-9893-A4E91BC22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384BAED-39B6-4AB4-AED0-CDC55C2BF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5064331-D888-4F21-87D8-383772B40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29" name="TextBox 15">
              <a:extLst>
                <a:ext uri="{FF2B5EF4-FFF2-40B4-BE49-F238E27FC236}">
                  <a16:creationId xmlns:a16="http://schemas.microsoft.com/office/drawing/2014/main" id="{D08B8A8E-F634-4D59-AA1A-FA6FD5650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30" name="TextBox 16">
              <a:extLst>
                <a:ext uri="{FF2B5EF4-FFF2-40B4-BE49-F238E27FC236}">
                  <a16:creationId xmlns:a16="http://schemas.microsoft.com/office/drawing/2014/main" id="{277C82A1-FDEB-427E-957D-C4E004585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31" name="TextBox 17">
              <a:extLst>
                <a:ext uri="{FF2B5EF4-FFF2-40B4-BE49-F238E27FC236}">
                  <a16:creationId xmlns:a16="http://schemas.microsoft.com/office/drawing/2014/main" id="{235AC0B5-0663-418F-B86C-EB6DD2C26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32" name="TextBox 18">
              <a:extLst>
                <a:ext uri="{FF2B5EF4-FFF2-40B4-BE49-F238E27FC236}">
                  <a16:creationId xmlns:a16="http://schemas.microsoft.com/office/drawing/2014/main" id="{0AECDC3E-CC94-4676-B3FC-D50E7839E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33" name="TextBox 19">
              <a:extLst>
                <a:ext uri="{FF2B5EF4-FFF2-40B4-BE49-F238E27FC236}">
                  <a16:creationId xmlns:a16="http://schemas.microsoft.com/office/drawing/2014/main" id="{5D163901-C67A-429C-8911-0EE1014FB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34" name="TextBox 20">
              <a:extLst>
                <a:ext uri="{FF2B5EF4-FFF2-40B4-BE49-F238E27FC236}">
                  <a16:creationId xmlns:a16="http://schemas.microsoft.com/office/drawing/2014/main" id="{4DF6122E-3DC5-4D76-911A-7344C200E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35" name="TextBox 21">
              <a:extLst>
                <a:ext uri="{FF2B5EF4-FFF2-40B4-BE49-F238E27FC236}">
                  <a16:creationId xmlns:a16="http://schemas.microsoft.com/office/drawing/2014/main" id="{9DAC7BF0-9E9A-46D4-8962-5D773C7E4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BE815DC-5246-46E7-8ED4-2E842D25D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5821017-3D37-4373-9E6B-D5B4C54EE343}"/>
                </a:ext>
              </a:extLst>
            </p:cNvPr>
            <p:cNvCxnSpPr>
              <a:stCxn id="27" idx="0"/>
              <a:endCxn id="2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E7D3506-53C4-4992-958B-C105D8AF9A01}"/>
                </a:ext>
              </a:extLst>
            </p:cNvPr>
            <p:cNvCxnSpPr>
              <a:stCxn id="28" idx="0"/>
              <a:endCxn id="2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283E820-63DE-43CE-A6BA-BBF6072597A8}"/>
                </a:ext>
              </a:extLst>
            </p:cNvPr>
            <p:cNvCxnSpPr>
              <a:stCxn id="28" idx="2"/>
              <a:endCxn id="2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FB91263-6EFC-4874-95CB-3CFFDEE82B2F}"/>
                </a:ext>
              </a:extLst>
            </p:cNvPr>
            <p:cNvCxnSpPr>
              <a:stCxn id="25" idx="7"/>
              <a:endCxn id="22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C78CC96-9531-48B7-AC72-70CCB3A662EA}"/>
                </a:ext>
              </a:extLst>
            </p:cNvPr>
            <p:cNvCxnSpPr>
              <a:stCxn id="22" idx="5"/>
              <a:endCxn id="2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A300EA7-C1E3-4892-8FE7-F49D01E86F71}"/>
                </a:ext>
              </a:extLst>
            </p:cNvPr>
            <p:cNvCxnSpPr>
              <a:stCxn id="36" idx="0"/>
              <a:endCxn id="22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979C5E4-7D13-4FAC-8743-F99B916EB3BA}"/>
                </a:ext>
              </a:extLst>
            </p:cNvPr>
            <p:cNvCxnSpPr>
              <a:stCxn id="36" idx="1"/>
              <a:endCxn id="2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59F7715-A6FB-4328-B2E9-E1DA4407F587}"/>
                </a:ext>
              </a:extLst>
            </p:cNvPr>
            <p:cNvCxnSpPr>
              <a:stCxn id="36" idx="7"/>
              <a:endCxn id="2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E28E18-EEEE-4C9B-B904-A6839DFE13C7}"/>
                </a:ext>
              </a:extLst>
            </p:cNvPr>
            <p:cNvCxnSpPr>
              <a:stCxn id="36" idx="3"/>
              <a:endCxn id="2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BD4A431-503A-4E12-B8F8-56B1AC929523}"/>
                </a:ext>
              </a:extLst>
            </p:cNvPr>
            <p:cNvCxnSpPr>
              <a:stCxn id="36" idx="5"/>
              <a:endCxn id="2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84">
              <a:extLst>
                <a:ext uri="{FF2B5EF4-FFF2-40B4-BE49-F238E27FC236}">
                  <a16:creationId xmlns:a16="http://schemas.microsoft.com/office/drawing/2014/main" id="{0820CB6B-ACA7-48C4-96BD-DC342C318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409148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49" name="TextBox 85">
              <a:extLst>
                <a:ext uri="{FF2B5EF4-FFF2-40B4-BE49-F238E27FC236}">
                  <a16:creationId xmlns:a16="http://schemas.microsoft.com/office/drawing/2014/main" id="{DD7BA25D-A94D-4102-BF73-1C949DB72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50" name="TextBox 86">
              <a:extLst>
                <a:ext uri="{FF2B5EF4-FFF2-40B4-BE49-F238E27FC236}">
                  <a16:creationId xmlns:a16="http://schemas.microsoft.com/office/drawing/2014/main" id="{2D6A90E3-9D4E-4DD9-A184-177F008CA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6A22F5AB-C306-4CBC-9B35-D172C5834DE2}"/>
              </a:ext>
            </a:extLst>
          </p:cNvPr>
          <p:cNvSpPr txBox="1"/>
          <p:nvPr/>
        </p:nvSpPr>
        <p:spPr>
          <a:xfrm flipH="1">
            <a:off x="1077516" y="5215256"/>
            <a:ext cx="7764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Add edges in order as long as they don’t create a cycle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5FABB76-2710-4F84-B218-3DD8612E2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67</a:t>
            </a:fld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83AB17A-3173-4DE7-B184-1729D118B798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F1D400E8-8663-4DB7-868B-C6917B91CD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52" descr="Logo COP3530">
              <a:extLst>
                <a:ext uri="{FF2B5EF4-FFF2-40B4-BE49-F238E27FC236}">
                  <a16:creationId xmlns:a16="http://schemas.microsoft.com/office/drawing/2014/main" id="{5A43C109-65F8-47B6-932D-CAAE47341C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9750445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Kruskal’s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47160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Arrange edges in ascending order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0-2   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3-5   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0-3   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1-2    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2-3   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2-5   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0-1    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1-4    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4-5    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2-4    10</a:t>
            </a:r>
          </a:p>
        </p:txBody>
      </p:sp>
      <p:grpSp>
        <p:nvGrpSpPr>
          <p:cNvPr id="21" name="Group 87">
            <a:extLst>
              <a:ext uri="{FF2B5EF4-FFF2-40B4-BE49-F238E27FC236}">
                <a16:creationId xmlns:a16="http://schemas.microsoft.com/office/drawing/2014/main" id="{5DB673FC-0725-4379-B573-522880F99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230812" y="1357786"/>
            <a:ext cx="2782054" cy="3052849"/>
            <a:chOff x="5158154" y="1676399"/>
            <a:chExt cx="2079942" cy="2304365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723458-5328-4654-BF0B-4525498E6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0F7CCD6-3F41-4391-B7CF-46E23AFD6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C10FD38-B3B9-41CA-9893-A4E91BC22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384BAED-39B6-4AB4-AED0-CDC55C2BF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5064331-D888-4F21-87D8-383772B40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29" name="TextBox 15">
              <a:extLst>
                <a:ext uri="{FF2B5EF4-FFF2-40B4-BE49-F238E27FC236}">
                  <a16:creationId xmlns:a16="http://schemas.microsoft.com/office/drawing/2014/main" id="{D08B8A8E-F634-4D59-AA1A-FA6FD5650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30" name="TextBox 16">
              <a:extLst>
                <a:ext uri="{FF2B5EF4-FFF2-40B4-BE49-F238E27FC236}">
                  <a16:creationId xmlns:a16="http://schemas.microsoft.com/office/drawing/2014/main" id="{277C82A1-FDEB-427E-957D-C4E004585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31" name="TextBox 17">
              <a:extLst>
                <a:ext uri="{FF2B5EF4-FFF2-40B4-BE49-F238E27FC236}">
                  <a16:creationId xmlns:a16="http://schemas.microsoft.com/office/drawing/2014/main" id="{235AC0B5-0663-418F-B86C-EB6DD2C26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32" name="TextBox 18">
              <a:extLst>
                <a:ext uri="{FF2B5EF4-FFF2-40B4-BE49-F238E27FC236}">
                  <a16:creationId xmlns:a16="http://schemas.microsoft.com/office/drawing/2014/main" id="{0AECDC3E-CC94-4676-B3FC-D50E7839E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33" name="TextBox 19">
              <a:extLst>
                <a:ext uri="{FF2B5EF4-FFF2-40B4-BE49-F238E27FC236}">
                  <a16:creationId xmlns:a16="http://schemas.microsoft.com/office/drawing/2014/main" id="{5D163901-C67A-429C-8911-0EE1014FB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34" name="TextBox 20">
              <a:extLst>
                <a:ext uri="{FF2B5EF4-FFF2-40B4-BE49-F238E27FC236}">
                  <a16:creationId xmlns:a16="http://schemas.microsoft.com/office/drawing/2014/main" id="{4DF6122E-3DC5-4D76-911A-7344C200E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35" name="TextBox 21">
              <a:extLst>
                <a:ext uri="{FF2B5EF4-FFF2-40B4-BE49-F238E27FC236}">
                  <a16:creationId xmlns:a16="http://schemas.microsoft.com/office/drawing/2014/main" id="{9DAC7BF0-9E9A-46D4-8962-5D773C7E4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BE815DC-5246-46E7-8ED4-2E842D25D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5821017-3D37-4373-9E6B-D5B4C54EE343}"/>
                </a:ext>
              </a:extLst>
            </p:cNvPr>
            <p:cNvCxnSpPr>
              <a:stCxn id="27" idx="0"/>
              <a:endCxn id="2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E7D3506-53C4-4992-958B-C105D8AF9A01}"/>
                </a:ext>
              </a:extLst>
            </p:cNvPr>
            <p:cNvCxnSpPr>
              <a:stCxn id="28" idx="0"/>
              <a:endCxn id="2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283E820-63DE-43CE-A6BA-BBF6072597A8}"/>
                </a:ext>
              </a:extLst>
            </p:cNvPr>
            <p:cNvCxnSpPr>
              <a:stCxn id="28" idx="2"/>
              <a:endCxn id="2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FB91263-6EFC-4874-95CB-3CFFDEE82B2F}"/>
                </a:ext>
              </a:extLst>
            </p:cNvPr>
            <p:cNvCxnSpPr>
              <a:stCxn id="25" idx="7"/>
              <a:endCxn id="22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C78CC96-9531-48B7-AC72-70CCB3A662EA}"/>
                </a:ext>
              </a:extLst>
            </p:cNvPr>
            <p:cNvCxnSpPr>
              <a:stCxn id="22" idx="5"/>
              <a:endCxn id="2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A300EA7-C1E3-4892-8FE7-F49D01E86F71}"/>
                </a:ext>
              </a:extLst>
            </p:cNvPr>
            <p:cNvCxnSpPr>
              <a:stCxn id="36" idx="0"/>
              <a:endCxn id="22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979C5E4-7D13-4FAC-8743-F99B916EB3BA}"/>
                </a:ext>
              </a:extLst>
            </p:cNvPr>
            <p:cNvCxnSpPr>
              <a:stCxn id="36" idx="1"/>
              <a:endCxn id="2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59F7715-A6FB-4328-B2E9-E1DA4407F587}"/>
                </a:ext>
              </a:extLst>
            </p:cNvPr>
            <p:cNvCxnSpPr>
              <a:stCxn id="36" idx="7"/>
              <a:endCxn id="2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E28E18-EEEE-4C9B-B904-A6839DFE13C7}"/>
                </a:ext>
              </a:extLst>
            </p:cNvPr>
            <p:cNvCxnSpPr>
              <a:stCxn id="36" idx="3"/>
              <a:endCxn id="2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BD4A431-503A-4E12-B8F8-56B1AC929523}"/>
                </a:ext>
              </a:extLst>
            </p:cNvPr>
            <p:cNvCxnSpPr>
              <a:stCxn id="36" idx="5"/>
              <a:endCxn id="2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84">
              <a:extLst>
                <a:ext uri="{FF2B5EF4-FFF2-40B4-BE49-F238E27FC236}">
                  <a16:creationId xmlns:a16="http://schemas.microsoft.com/office/drawing/2014/main" id="{0820CB6B-ACA7-48C4-96BD-DC342C318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409148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49" name="TextBox 85">
              <a:extLst>
                <a:ext uri="{FF2B5EF4-FFF2-40B4-BE49-F238E27FC236}">
                  <a16:creationId xmlns:a16="http://schemas.microsoft.com/office/drawing/2014/main" id="{DD7BA25D-A94D-4102-BF73-1C949DB72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50" name="TextBox 86">
              <a:extLst>
                <a:ext uri="{FF2B5EF4-FFF2-40B4-BE49-F238E27FC236}">
                  <a16:creationId xmlns:a16="http://schemas.microsoft.com/office/drawing/2014/main" id="{2D6A90E3-9D4E-4DD9-A184-177F008CA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6A22F5AB-C306-4CBC-9B35-D172C5834DE2}"/>
              </a:ext>
            </a:extLst>
          </p:cNvPr>
          <p:cNvSpPr txBox="1"/>
          <p:nvPr/>
        </p:nvSpPr>
        <p:spPr>
          <a:xfrm flipH="1">
            <a:off x="1077516" y="5215256"/>
            <a:ext cx="7764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Add edges in order as long as they don’t create a cycle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16D730-6BEC-47E0-9012-912BF47AC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68</a:t>
            </a:fld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E6AA689-087E-47A1-8E92-44E4B3970414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688C2DE2-52E9-4ECB-B4A1-91846DDC0E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52" descr="Logo COP3530">
              <a:extLst>
                <a:ext uri="{FF2B5EF4-FFF2-40B4-BE49-F238E27FC236}">
                  <a16:creationId xmlns:a16="http://schemas.microsoft.com/office/drawing/2014/main" id="{CEC3F26C-3BDC-461B-B391-96F9AE6B31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4677935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Kruskal’s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47160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Arrange edges in ascending order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0-2   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3-5   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0-3   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1-2    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2-3   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2-5   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0-1    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1-4    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4-5    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2-4    10</a:t>
            </a:r>
          </a:p>
        </p:txBody>
      </p:sp>
      <p:grpSp>
        <p:nvGrpSpPr>
          <p:cNvPr id="21" name="Group 87">
            <a:extLst>
              <a:ext uri="{FF2B5EF4-FFF2-40B4-BE49-F238E27FC236}">
                <a16:creationId xmlns:a16="http://schemas.microsoft.com/office/drawing/2014/main" id="{5DB673FC-0725-4379-B573-522880F99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230812" y="1357786"/>
            <a:ext cx="2782054" cy="3052849"/>
            <a:chOff x="5158154" y="1676399"/>
            <a:chExt cx="2079942" cy="2304365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723458-5328-4654-BF0B-4525498E6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0F7CCD6-3F41-4391-B7CF-46E23AFD6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C10FD38-B3B9-41CA-9893-A4E91BC22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384BAED-39B6-4AB4-AED0-CDC55C2BF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5064331-D888-4F21-87D8-383772B40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29" name="TextBox 15">
              <a:extLst>
                <a:ext uri="{FF2B5EF4-FFF2-40B4-BE49-F238E27FC236}">
                  <a16:creationId xmlns:a16="http://schemas.microsoft.com/office/drawing/2014/main" id="{D08B8A8E-F634-4D59-AA1A-FA6FD5650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30" name="TextBox 16">
              <a:extLst>
                <a:ext uri="{FF2B5EF4-FFF2-40B4-BE49-F238E27FC236}">
                  <a16:creationId xmlns:a16="http://schemas.microsoft.com/office/drawing/2014/main" id="{277C82A1-FDEB-427E-957D-C4E004585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31" name="TextBox 17">
              <a:extLst>
                <a:ext uri="{FF2B5EF4-FFF2-40B4-BE49-F238E27FC236}">
                  <a16:creationId xmlns:a16="http://schemas.microsoft.com/office/drawing/2014/main" id="{235AC0B5-0663-418F-B86C-EB6DD2C26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32" name="TextBox 18">
              <a:extLst>
                <a:ext uri="{FF2B5EF4-FFF2-40B4-BE49-F238E27FC236}">
                  <a16:creationId xmlns:a16="http://schemas.microsoft.com/office/drawing/2014/main" id="{0AECDC3E-CC94-4676-B3FC-D50E7839E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33" name="TextBox 19">
              <a:extLst>
                <a:ext uri="{FF2B5EF4-FFF2-40B4-BE49-F238E27FC236}">
                  <a16:creationId xmlns:a16="http://schemas.microsoft.com/office/drawing/2014/main" id="{5D163901-C67A-429C-8911-0EE1014FB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34" name="TextBox 20">
              <a:extLst>
                <a:ext uri="{FF2B5EF4-FFF2-40B4-BE49-F238E27FC236}">
                  <a16:creationId xmlns:a16="http://schemas.microsoft.com/office/drawing/2014/main" id="{4DF6122E-3DC5-4D76-911A-7344C200E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35" name="TextBox 21">
              <a:extLst>
                <a:ext uri="{FF2B5EF4-FFF2-40B4-BE49-F238E27FC236}">
                  <a16:creationId xmlns:a16="http://schemas.microsoft.com/office/drawing/2014/main" id="{9DAC7BF0-9E9A-46D4-8962-5D773C7E4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BE815DC-5246-46E7-8ED4-2E842D25D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5821017-3D37-4373-9E6B-D5B4C54EE343}"/>
                </a:ext>
              </a:extLst>
            </p:cNvPr>
            <p:cNvCxnSpPr>
              <a:stCxn id="27" idx="0"/>
              <a:endCxn id="2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E7D3506-53C4-4992-958B-C105D8AF9A01}"/>
                </a:ext>
              </a:extLst>
            </p:cNvPr>
            <p:cNvCxnSpPr>
              <a:stCxn id="28" idx="0"/>
              <a:endCxn id="2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283E820-63DE-43CE-A6BA-BBF6072597A8}"/>
                </a:ext>
              </a:extLst>
            </p:cNvPr>
            <p:cNvCxnSpPr>
              <a:stCxn id="28" idx="2"/>
              <a:endCxn id="2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FB91263-6EFC-4874-95CB-3CFFDEE82B2F}"/>
                </a:ext>
              </a:extLst>
            </p:cNvPr>
            <p:cNvCxnSpPr>
              <a:stCxn id="25" idx="7"/>
              <a:endCxn id="22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C78CC96-9531-48B7-AC72-70CCB3A662EA}"/>
                </a:ext>
              </a:extLst>
            </p:cNvPr>
            <p:cNvCxnSpPr>
              <a:stCxn id="22" idx="5"/>
              <a:endCxn id="2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A300EA7-C1E3-4892-8FE7-F49D01E86F71}"/>
                </a:ext>
              </a:extLst>
            </p:cNvPr>
            <p:cNvCxnSpPr>
              <a:stCxn id="36" idx="0"/>
              <a:endCxn id="22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979C5E4-7D13-4FAC-8743-F99B916EB3BA}"/>
                </a:ext>
              </a:extLst>
            </p:cNvPr>
            <p:cNvCxnSpPr>
              <a:stCxn id="36" idx="1"/>
              <a:endCxn id="2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59F7715-A6FB-4328-B2E9-E1DA4407F587}"/>
                </a:ext>
              </a:extLst>
            </p:cNvPr>
            <p:cNvCxnSpPr>
              <a:stCxn id="36" idx="7"/>
              <a:endCxn id="2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E28E18-EEEE-4C9B-B904-A6839DFE13C7}"/>
                </a:ext>
              </a:extLst>
            </p:cNvPr>
            <p:cNvCxnSpPr>
              <a:stCxn id="36" idx="3"/>
              <a:endCxn id="2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BD4A431-503A-4E12-B8F8-56B1AC929523}"/>
                </a:ext>
              </a:extLst>
            </p:cNvPr>
            <p:cNvCxnSpPr>
              <a:stCxn id="36" idx="5"/>
              <a:endCxn id="2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84">
              <a:extLst>
                <a:ext uri="{FF2B5EF4-FFF2-40B4-BE49-F238E27FC236}">
                  <a16:creationId xmlns:a16="http://schemas.microsoft.com/office/drawing/2014/main" id="{0820CB6B-ACA7-48C4-96BD-DC342C318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409148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49" name="TextBox 85">
              <a:extLst>
                <a:ext uri="{FF2B5EF4-FFF2-40B4-BE49-F238E27FC236}">
                  <a16:creationId xmlns:a16="http://schemas.microsoft.com/office/drawing/2014/main" id="{DD7BA25D-A94D-4102-BF73-1C949DB72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50" name="TextBox 86">
              <a:extLst>
                <a:ext uri="{FF2B5EF4-FFF2-40B4-BE49-F238E27FC236}">
                  <a16:creationId xmlns:a16="http://schemas.microsoft.com/office/drawing/2014/main" id="{2D6A90E3-9D4E-4DD9-A184-177F008CA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6A22F5AB-C306-4CBC-9B35-D172C5834DE2}"/>
              </a:ext>
            </a:extLst>
          </p:cNvPr>
          <p:cNvSpPr txBox="1"/>
          <p:nvPr/>
        </p:nvSpPr>
        <p:spPr>
          <a:xfrm flipH="1">
            <a:off x="1077516" y="5215256"/>
            <a:ext cx="7764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Add edges in order as long as they don’t create a cycle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BAC387-AD6D-40C0-A138-DA141EF76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69</a:t>
            </a:fld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19110D1-D7A9-4E07-850F-541F99247E46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721CDABC-3827-4D01-8949-228B0C277A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52" descr="Logo COP3530">
              <a:extLst>
                <a:ext uri="{FF2B5EF4-FFF2-40B4-BE49-F238E27FC236}">
                  <a16:creationId xmlns:a16="http://schemas.microsoft.com/office/drawing/2014/main" id="{6BDA6BF7-3C22-4553-8E30-43D9C2AAA9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7672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7.3.1 Detect whether there is a Cycle in an Undirected Graph</a:t>
            </a: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462CB2C6-C06F-43D6-B68B-6659CE23EB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8173235"/>
              </p:ext>
            </p:extLst>
          </p:nvPr>
        </p:nvGraphicFramePr>
        <p:xfrm>
          <a:off x="5546939" y="1348918"/>
          <a:ext cx="4351966" cy="5352923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4351966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307903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#include&lt;set&gt;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using namespace std;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kern="1200" baseline="0" dirty="0">
                        <a:solidFill>
                          <a:srgbClr val="EB6E19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bool </a:t>
                      </a:r>
                      <a:r>
                        <a:rPr lang="en-US" sz="9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anyCycle</a:t>
                      </a: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(const Graph&amp; graph) 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set&lt;int&gt; visited;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vector&lt;int&gt; parent(</a:t>
                      </a:r>
                      <a:r>
                        <a:rPr lang="en-US" sz="9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graph.numVertices</a:t>
                      </a: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-1);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stack&lt;int&gt; s;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9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for(int i=0; i&lt;</a:t>
                      </a:r>
                      <a:r>
                        <a:rPr lang="en-US" sz="9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graph.numVertices</a:t>
                      </a:r>
                      <a:r>
                        <a:rPr lang="en-US" sz="9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i++)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if ((</a:t>
                      </a:r>
                      <a:r>
                        <a:rPr lang="en-US" sz="9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visited.find</a:t>
                      </a:r>
                      <a:r>
                        <a:rPr lang="en-US" sz="9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(i)==</a:t>
                      </a:r>
                      <a:r>
                        <a:rPr lang="en-US" sz="9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visited.end</a:t>
                      </a:r>
                      <a:r>
                        <a:rPr lang="en-US" sz="9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()))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sz="9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visited.insert</a:t>
                      </a: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(i);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sz="9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s.push</a:t>
                      </a: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(i);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while(!</a:t>
                      </a:r>
                      <a:r>
                        <a:rPr lang="en-US" sz="9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s.empty</a:t>
                      </a: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int u = </a:t>
                      </a:r>
                      <a:r>
                        <a:rPr lang="en-US" sz="9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s.top</a:t>
                      </a: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</a:t>
                      </a:r>
                      <a:r>
                        <a:rPr lang="en-US" sz="9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s.pop</a:t>
                      </a: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for(auto v: </a:t>
                      </a:r>
                      <a:r>
                        <a:rPr lang="en-US" sz="9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graph.adjList</a:t>
                      </a: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[u])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    if ((</a:t>
                      </a:r>
                      <a:r>
                        <a:rPr lang="en-US" sz="9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visited.find</a:t>
                      </a: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(v)==</a:t>
                      </a:r>
                      <a:r>
                        <a:rPr lang="en-US" sz="9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visited.end</a:t>
                      </a: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())) {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        </a:t>
                      </a:r>
                      <a:r>
                        <a:rPr lang="en-US" sz="9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visited.insert</a:t>
                      </a: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(v);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        </a:t>
                      </a:r>
                      <a:r>
                        <a:rPr lang="en-US" sz="9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s.push</a:t>
                      </a: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(v);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        parent[v] = u;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    }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    else if (parent[u] != v)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    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        return true;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    }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}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}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sz="9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return false;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C84C942C-6E5D-479C-9FAE-83B30F290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90022" y="2459299"/>
            <a:ext cx="3162507" cy="2151853"/>
            <a:chOff x="5833534" y="912535"/>
            <a:chExt cx="3162507" cy="215185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807EEA8-DF68-459A-B099-8BD999D95480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0AA20F3-3E20-4D6D-AB3E-DE160E8F9933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0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964250C-263F-4B8B-8BA6-351AEE9C8EE2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4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3020796-B4B3-4D49-92F5-E42722638794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695667-E0D0-4FCA-969D-48D8A908DB11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2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63B3D0E-5FBB-4F4D-A15C-0E5DA253A531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3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9F3699E-0FDD-4E85-B262-7CA1E0346264}"/>
                </a:ext>
              </a:extLst>
            </p:cNvPr>
            <p:cNvCxnSpPr>
              <a:cxnSpLocks/>
              <a:stCxn id="10" idx="7"/>
              <a:endCxn id="9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D9B20F7-2A6A-4EB1-A3AE-5783C51794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0AFCC68-B57B-4B63-9256-801067A0238B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D77CB4C-902D-4339-A50D-298DB6B12FFF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FBBD41F-BBF6-431D-9FB9-85816FDC296E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ABEEB49-2621-49CC-8A06-24111FA03085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D433D70-AD93-4094-8963-4F20C8AEE86F}"/>
                </a:ext>
              </a:extLst>
            </p:cNvPr>
            <p:cNvCxnSpPr>
              <a:cxnSpLocks/>
              <a:endCxn id="13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869B171-13A6-43C8-93D6-12113C95AB69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F9BD017C-504E-4D41-A9B6-926FEE6BBD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4" descr="Logo COP3530">
              <a:extLst>
                <a:ext uri="{FF2B5EF4-FFF2-40B4-BE49-F238E27FC236}">
                  <a16:creationId xmlns:a16="http://schemas.microsoft.com/office/drawing/2014/main" id="{9BF68110-70A5-4D66-B750-BC27E2E28D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D673A1-4EB3-4FAB-94DE-C70086B2F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76215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Kruskal’s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47160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Arrange edges in ascending order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0-2   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3-5   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0-3   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1-2    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2-3   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2-5   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0-1    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1-4    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4-5    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2-4    10</a:t>
            </a:r>
          </a:p>
        </p:txBody>
      </p:sp>
      <p:grpSp>
        <p:nvGrpSpPr>
          <p:cNvPr id="21" name="Group 87">
            <a:extLst>
              <a:ext uri="{FF2B5EF4-FFF2-40B4-BE49-F238E27FC236}">
                <a16:creationId xmlns:a16="http://schemas.microsoft.com/office/drawing/2014/main" id="{5DB673FC-0725-4379-B573-522880F99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230812" y="1357786"/>
            <a:ext cx="2782054" cy="3052849"/>
            <a:chOff x="5158154" y="1676399"/>
            <a:chExt cx="2079942" cy="2304365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723458-5328-4654-BF0B-4525498E6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0F7CCD6-3F41-4391-B7CF-46E23AFD6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C10FD38-B3B9-41CA-9893-A4E91BC22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384BAED-39B6-4AB4-AED0-CDC55C2BF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5064331-D888-4F21-87D8-383772B40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29" name="TextBox 15">
              <a:extLst>
                <a:ext uri="{FF2B5EF4-FFF2-40B4-BE49-F238E27FC236}">
                  <a16:creationId xmlns:a16="http://schemas.microsoft.com/office/drawing/2014/main" id="{D08B8A8E-F634-4D59-AA1A-FA6FD5650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30" name="TextBox 16">
              <a:extLst>
                <a:ext uri="{FF2B5EF4-FFF2-40B4-BE49-F238E27FC236}">
                  <a16:creationId xmlns:a16="http://schemas.microsoft.com/office/drawing/2014/main" id="{277C82A1-FDEB-427E-957D-C4E004585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31" name="TextBox 17">
              <a:extLst>
                <a:ext uri="{FF2B5EF4-FFF2-40B4-BE49-F238E27FC236}">
                  <a16:creationId xmlns:a16="http://schemas.microsoft.com/office/drawing/2014/main" id="{235AC0B5-0663-418F-B86C-EB6DD2C26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32" name="TextBox 18">
              <a:extLst>
                <a:ext uri="{FF2B5EF4-FFF2-40B4-BE49-F238E27FC236}">
                  <a16:creationId xmlns:a16="http://schemas.microsoft.com/office/drawing/2014/main" id="{0AECDC3E-CC94-4676-B3FC-D50E7839E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33" name="TextBox 19">
              <a:extLst>
                <a:ext uri="{FF2B5EF4-FFF2-40B4-BE49-F238E27FC236}">
                  <a16:creationId xmlns:a16="http://schemas.microsoft.com/office/drawing/2014/main" id="{5D163901-C67A-429C-8911-0EE1014FB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34" name="TextBox 20">
              <a:extLst>
                <a:ext uri="{FF2B5EF4-FFF2-40B4-BE49-F238E27FC236}">
                  <a16:creationId xmlns:a16="http://schemas.microsoft.com/office/drawing/2014/main" id="{4DF6122E-3DC5-4D76-911A-7344C200E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35" name="TextBox 21">
              <a:extLst>
                <a:ext uri="{FF2B5EF4-FFF2-40B4-BE49-F238E27FC236}">
                  <a16:creationId xmlns:a16="http://schemas.microsoft.com/office/drawing/2014/main" id="{9DAC7BF0-9E9A-46D4-8962-5D773C7E4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BE815DC-5246-46E7-8ED4-2E842D25D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5821017-3D37-4373-9E6B-D5B4C54EE343}"/>
                </a:ext>
              </a:extLst>
            </p:cNvPr>
            <p:cNvCxnSpPr>
              <a:stCxn id="27" idx="0"/>
              <a:endCxn id="2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E7D3506-53C4-4992-958B-C105D8AF9A01}"/>
                </a:ext>
              </a:extLst>
            </p:cNvPr>
            <p:cNvCxnSpPr>
              <a:stCxn id="28" idx="0"/>
              <a:endCxn id="2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283E820-63DE-43CE-A6BA-BBF6072597A8}"/>
                </a:ext>
              </a:extLst>
            </p:cNvPr>
            <p:cNvCxnSpPr>
              <a:stCxn id="28" idx="2"/>
              <a:endCxn id="2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FB91263-6EFC-4874-95CB-3CFFDEE82B2F}"/>
                </a:ext>
              </a:extLst>
            </p:cNvPr>
            <p:cNvCxnSpPr>
              <a:stCxn id="25" idx="7"/>
              <a:endCxn id="22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C78CC96-9531-48B7-AC72-70CCB3A662EA}"/>
                </a:ext>
              </a:extLst>
            </p:cNvPr>
            <p:cNvCxnSpPr>
              <a:stCxn id="22" idx="5"/>
              <a:endCxn id="2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A300EA7-C1E3-4892-8FE7-F49D01E86F71}"/>
                </a:ext>
              </a:extLst>
            </p:cNvPr>
            <p:cNvCxnSpPr>
              <a:stCxn id="36" idx="0"/>
              <a:endCxn id="22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979C5E4-7D13-4FAC-8743-F99B916EB3BA}"/>
                </a:ext>
              </a:extLst>
            </p:cNvPr>
            <p:cNvCxnSpPr>
              <a:stCxn id="36" idx="1"/>
              <a:endCxn id="2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59F7715-A6FB-4328-B2E9-E1DA4407F587}"/>
                </a:ext>
              </a:extLst>
            </p:cNvPr>
            <p:cNvCxnSpPr>
              <a:stCxn id="36" idx="7"/>
              <a:endCxn id="2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E28E18-EEEE-4C9B-B904-A6839DFE13C7}"/>
                </a:ext>
              </a:extLst>
            </p:cNvPr>
            <p:cNvCxnSpPr>
              <a:stCxn id="36" idx="3"/>
              <a:endCxn id="2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BD4A431-503A-4E12-B8F8-56B1AC929523}"/>
                </a:ext>
              </a:extLst>
            </p:cNvPr>
            <p:cNvCxnSpPr>
              <a:stCxn id="36" idx="5"/>
              <a:endCxn id="2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84">
              <a:extLst>
                <a:ext uri="{FF2B5EF4-FFF2-40B4-BE49-F238E27FC236}">
                  <a16:creationId xmlns:a16="http://schemas.microsoft.com/office/drawing/2014/main" id="{0820CB6B-ACA7-48C4-96BD-DC342C318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409148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49" name="TextBox 85">
              <a:extLst>
                <a:ext uri="{FF2B5EF4-FFF2-40B4-BE49-F238E27FC236}">
                  <a16:creationId xmlns:a16="http://schemas.microsoft.com/office/drawing/2014/main" id="{DD7BA25D-A94D-4102-BF73-1C949DB72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50" name="TextBox 86">
              <a:extLst>
                <a:ext uri="{FF2B5EF4-FFF2-40B4-BE49-F238E27FC236}">
                  <a16:creationId xmlns:a16="http://schemas.microsoft.com/office/drawing/2014/main" id="{2D6A90E3-9D4E-4DD9-A184-177F008CA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6A22F5AB-C306-4CBC-9B35-D172C5834DE2}"/>
              </a:ext>
            </a:extLst>
          </p:cNvPr>
          <p:cNvSpPr txBox="1"/>
          <p:nvPr/>
        </p:nvSpPr>
        <p:spPr>
          <a:xfrm flipH="1">
            <a:off x="1077516" y="5215256"/>
            <a:ext cx="7764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Add edges in order as long as they don’t create a cycle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F34B07-B28C-4EC9-B6E9-D3139CC0F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70</a:t>
            </a:fld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C30AE0C-0255-4628-B5C1-7C62AA4579B6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6535AE18-EF60-4E6C-8BF0-59A2D45625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52" descr="Logo COP3530">
              <a:extLst>
                <a:ext uri="{FF2B5EF4-FFF2-40B4-BE49-F238E27FC236}">
                  <a16:creationId xmlns:a16="http://schemas.microsoft.com/office/drawing/2014/main" id="{18381123-187D-45DD-AFED-C1CBECA32C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164453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Kruskal’s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47160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Arrange edges in ascending order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0-2   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3-5   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0-3   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1-2    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2-3   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2-5   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0-1    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1-4    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4-5    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2-4    10</a:t>
            </a:r>
          </a:p>
        </p:txBody>
      </p:sp>
      <p:grpSp>
        <p:nvGrpSpPr>
          <p:cNvPr id="21" name="Group 87">
            <a:extLst>
              <a:ext uri="{FF2B5EF4-FFF2-40B4-BE49-F238E27FC236}">
                <a16:creationId xmlns:a16="http://schemas.microsoft.com/office/drawing/2014/main" id="{5DB673FC-0725-4379-B573-522880F99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230812" y="1357786"/>
            <a:ext cx="2782054" cy="3052849"/>
            <a:chOff x="5158154" y="1676399"/>
            <a:chExt cx="2079942" cy="2304365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723458-5328-4654-BF0B-4525498E6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0F7CCD6-3F41-4391-B7CF-46E23AFD6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C10FD38-B3B9-41CA-9893-A4E91BC22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384BAED-39B6-4AB4-AED0-CDC55C2BF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5064331-D888-4F21-87D8-383772B40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29" name="TextBox 15">
              <a:extLst>
                <a:ext uri="{FF2B5EF4-FFF2-40B4-BE49-F238E27FC236}">
                  <a16:creationId xmlns:a16="http://schemas.microsoft.com/office/drawing/2014/main" id="{D08B8A8E-F634-4D59-AA1A-FA6FD5650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30" name="TextBox 16">
              <a:extLst>
                <a:ext uri="{FF2B5EF4-FFF2-40B4-BE49-F238E27FC236}">
                  <a16:creationId xmlns:a16="http://schemas.microsoft.com/office/drawing/2014/main" id="{277C82A1-FDEB-427E-957D-C4E004585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31" name="TextBox 17">
              <a:extLst>
                <a:ext uri="{FF2B5EF4-FFF2-40B4-BE49-F238E27FC236}">
                  <a16:creationId xmlns:a16="http://schemas.microsoft.com/office/drawing/2014/main" id="{235AC0B5-0663-418F-B86C-EB6DD2C26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32" name="TextBox 18">
              <a:extLst>
                <a:ext uri="{FF2B5EF4-FFF2-40B4-BE49-F238E27FC236}">
                  <a16:creationId xmlns:a16="http://schemas.microsoft.com/office/drawing/2014/main" id="{0AECDC3E-CC94-4676-B3FC-D50E7839E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33" name="TextBox 19">
              <a:extLst>
                <a:ext uri="{FF2B5EF4-FFF2-40B4-BE49-F238E27FC236}">
                  <a16:creationId xmlns:a16="http://schemas.microsoft.com/office/drawing/2014/main" id="{5D163901-C67A-429C-8911-0EE1014FB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34" name="TextBox 20">
              <a:extLst>
                <a:ext uri="{FF2B5EF4-FFF2-40B4-BE49-F238E27FC236}">
                  <a16:creationId xmlns:a16="http://schemas.microsoft.com/office/drawing/2014/main" id="{4DF6122E-3DC5-4D76-911A-7344C200E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35" name="TextBox 21">
              <a:extLst>
                <a:ext uri="{FF2B5EF4-FFF2-40B4-BE49-F238E27FC236}">
                  <a16:creationId xmlns:a16="http://schemas.microsoft.com/office/drawing/2014/main" id="{9DAC7BF0-9E9A-46D4-8962-5D773C7E4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BE815DC-5246-46E7-8ED4-2E842D25D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5821017-3D37-4373-9E6B-D5B4C54EE343}"/>
                </a:ext>
              </a:extLst>
            </p:cNvPr>
            <p:cNvCxnSpPr>
              <a:stCxn id="27" idx="0"/>
              <a:endCxn id="2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E7D3506-53C4-4992-958B-C105D8AF9A01}"/>
                </a:ext>
              </a:extLst>
            </p:cNvPr>
            <p:cNvCxnSpPr>
              <a:stCxn id="28" idx="0"/>
              <a:endCxn id="2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283E820-63DE-43CE-A6BA-BBF6072597A8}"/>
                </a:ext>
              </a:extLst>
            </p:cNvPr>
            <p:cNvCxnSpPr>
              <a:stCxn id="28" idx="2"/>
              <a:endCxn id="2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FB91263-6EFC-4874-95CB-3CFFDEE82B2F}"/>
                </a:ext>
              </a:extLst>
            </p:cNvPr>
            <p:cNvCxnSpPr>
              <a:stCxn id="25" idx="7"/>
              <a:endCxn id="22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C78CC96-9531-48B7-AC72-70CCB3A662EA}"/>
                </a:ext>
              </a:extLst>
            </p:cNvPr>
            <p:cNvCxnSpPr>
              <a:stCxn id="22" idx="5"/>
              <a:endCxn id="2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A300EA7-C1E3-4892-8FE7-F49D01E86F71}"/>
                </a:ext>
              </a:extLst>
            </p:cNvPr>
            <p:cNvCxnSpPr>
              <a:stCxn id="36" idx="0"/>
              <a:endCxn id="22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979C5E4-7D13-4FAC-8743-F99B916EB3BA}"/>
                </a:ext>
              </a:extLst>
            </p:cNvPr>
            <p:cNvCxnSpPr>
              <a:stCxn id="36" idx="1"/>
              <a:endCxn id="2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59F7715-A6FB-4328-B2E9-E1DA4407F587}"/>
                </a:ext>
              </a:extLst>
            </p:cNvPr>
            <p:cNvCxnSpPr>
              <a:stCxn id="36" idx="7"/>
              <a:endCxn id="2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E28E18-EEEE-4C9B-B904-A6839DFE13C7}"/>
                </a:ext>
              </a:extLst>
            </p:cNvPr>
            <p:cNvCxnSpPr>
              <a:stCxn id="36" idx="3"/>
              <a:endCxn id="2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BD4A431-503A-4E12-B8F8-56B1AC929523}"/>
                </a:ext>
              </a:extLst>
            </p:cNvPr>
            <p:cNvCxnSpPr>
              <a:stCxn id="36" idx="5"/>
              <a:endCxn id="2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84">
              <a:extLst>
                <a:ext uri="{FF2B5EF4-FFF2-40B4-BE49-F238E27FC236}">
                  <a16:creationId xmlns:a16="http://schemas.microsoft.com/office/drawing/2014/main" id="{0820CB6B-ACA7-48C4-96BD-DC342C318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409148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49" name="TextBox 85">
              <a:extLst>
                <a:ext uri="{FF2B5EF4-FFF2-40B4-BE49-F238E27FC236}">
                  <a16:creationId xmlns:a16="http://schemas.microsoft.com/office/drawing/2014/main" id="{DD7BA25D-A94D-4102-BF73-1C949DB72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50" name="TextBox 86">
              <a:extLst>
                <a:ext uri="{FF2B5EF4-FFF2-40B4-BE49-F238E27FC236}">
                  <a16:creationId xmlns:a16="http://schemas.microsoft.com/office/drawing/2014/main" id="{2D6A90E3-9D4E-4DD9-A184-177F008CA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6A22F5AB-C306-4CBC-9B35-D172C5834DE2}"/>
              </a:ext>
            </a:extLst>
          </p:cNvPr>
          <p:cNvSpPr txBox="1"/>
          <p:nvPr/>
        </p:nvSpPr>
        <p:spPr>
          <a:xfrm flipH="1">
            <a:off x="1077516" y="5215256"/>
            <a:ext cx="7764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Add edges in order as long as they don’t create a cycle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C25D53-6A37-49F1-AB2E-42D1A0688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71</a:t>
            </a:fld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777CD36-AF94-41AF-9C8D-02491F04815E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7890438E-9326-48F3-9821-09ED1563EA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52" descr="Logo COP3530">
              <a:extLst>
                <a:ext uri="{FF2B5EF4-FFF2-40B4-BE49-F238E27FC236}">
                  <a16:creationId xmlns:a16="http://schemas.microsoft.com/office/drawing/2014/main" id="{994D5FCE-FE16-47AC-AA3C-8CE4FC09EA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2510120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Kruskal’s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47160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Arrange edges in ascending order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0-2   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3-5   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0-3   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1-2    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2-3   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2-5   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0-1    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1-4    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4-5    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2-4    10</a:t>
            </a:r>
          </a:p>
        </p:txBody>
      </p:sp>
      <p:grpSp>
        <p:nvGrpSpPr>
          <p:cNvPr id="21" name="Group 87">
            <a:extLst>
              <a:ext uri="{FF2B5EF4-FFF2-40B4-BE49-F238E27FC236}">
                <a16:creationId xmlns:a16="http://schemas.microsoft.com/office/drawing/2014/main" id="{5DB673FC-0725-4379-B573-522880F99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230812" y="1357786"/>
            <a:ext cx="2782054" cy="3052849"/>
            <a:chOff x="5158154" y="1676399"/>
            <a:chExt cx="2079942" cy="2304365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723458-5328-4654-BF0B-4525498E6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0F7CCD6-3F41-4391-B7CF-46E23AFD6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C10FD38-B3B9-41CA-9893-A4E91BC22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384BAED-39B6-4AB4-AED0-CDC55C2BF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5064331-D888-4F21-87D8-383772B40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29" name="TextBox 15">
              <a:extLst>
                <a:ext uri="{FF2B5EF4-FFF2-40B4-BE49-F238E27FC236}">
                  <a16:creationId xmlns:a16="http://schemas.microsoft.com/office/drawing/2014/main" id="{D08B8A8E-F634-4D59-AA1A-FA6FD5650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30" name="TextBox 16">
              <a:extLst>
                <a:ext uri="{FF2B5EF4-FFF2-40B4-BE49-F238E27FC236}">
                  <a16:creationId xmlns:a16="http://schemas.microsoft.com/office/drawing/2014/main" id="{277C82A1-FDEB-427E-957D-C4E004585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31" name="TextBox 17">
              <a:extLst>
                <a:ext uri="{FF2B5EF4-FFF2-40B4-BE49-F238E27FC236}">
                  <a16:creationId xmlns:a16="http://schemas.microsoft.com/office/drawing/2014/main" id="{235AC0B5-0663-418F-B86C-EB6DD2C26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32" name="TextBox 18">
              <a:extLst>
                <a:ext uri="{FF2B5EF4-FFF2-40B4-BE49-F238E27FC236}">
                  <a16:creationId xmlns:a16="http://schemas.microsoft.com/office/drawing/2014/main" id="{0AECDC3E-CC94-4676-B3FC-D50E7839E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33" name="TextBox 19">
              <a:extLst>
                <a:ext uri="{FF2B5EF4-FFF2-40B4-BE49-F238E27FC236}">
                  <a16:creationId xmlns:a16="http://schemas.microsoft.com/office/drawing/2014/main" id="{5D163901-C67A-429C-8911-0EE1014FB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34" name="TextBox 20">
              <a:extLst>
                <a:ext uri="{FF2B5EF4-FFF2-40B4-BE49-F238E27FC236}">
                  <a16:creationId xmlns:a16="http://schemas.microsoft.com/office/drawing/2014/main" id="{4DF6122E-3DC5-4D76-911A-7344C200E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35" name="TextBox 21">
              <a:extLst>
                <a:ext uri="{FF2B5EF4-FFF2-40B4-BE49-F238E27FC236}">
                  <a16:creationId xmlns:a16="http://schemas.microsoft.com/office/drawing/2014/main" id="{9DAC7BF0-9E9A-46D4-8962-5D773C7E4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BE815DC-5246-46E7-8ED4-2E842D25D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5821017-3D37-4373-9E6B-D5B4C54EE343}"/>
                </a:ext>
              </a:extLst>
            </p:cNvPr>
            <p:cNvCxnSpPr>
              <a:stCxn id="27" idx="0"/>
              <a:endCxn id="2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E7D3506-53C4-4992-958B-C105D8AF9A01}"/>
                </a:ext>
              </a:extLst>
            </p:cNvPr>
            <p:cNvCxnSpPr>
              <a:stCxn id="28" idx="0"/>
              <a:endCxn id="2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283E820-63DE-43CE-A6BA-BBF6072597A8}"/>
                </a:ext>
              </a:extLst>
            </p:cNvPr>
            <p:cNvCxnSpPr>
              <a:stCxn id="28" idx="2"/>
              <a:endCxn id="2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FB91263-6EFC-4874-95CB-3CFFDEE82B2F}"/>
                </a:ext>
              </a:extLst>
            </p:cNvPr>
            <p:cNvCxnSpPr>
              <a:stCxn id="25" idx="7"/>
              <a:endCxn id="22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C78CC96-9531-48B7-AC72-70CCB3A662EA}"/>
                </a:ext>
              </a:extLst>
            </p:cNvPr>
            <p:cNvCxnSpPr>
              <a:stCxn id="22" idx="5"/>
              <a:endCxn id="2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A300EA7-C1E3-4892-8FE7-F49D01E86F71}"/>
                </a:ext>
              </a:extLst>
            </p:cNvPr>
            <p:cNvCxnSpPr>
              <a:stCxn id="36" idx="0"/>
              <a:endCxn id="22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979C5E4-7D13-4FAC-8743-F99B916EB3BA}"/>
                </a:ext>
              </a:extLst>
            </p:cNvPr>
            <p:cNvCxnSpPr>
              <a:stCxn id="36" idx="1"/>
              <a:endCxn id="2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59F7715-A6FB-4328-B2E9-E1DA4407F587}"/>
                </a:ext>
              </a:extLst>
            </p:cNvPr>
            <p:cNvCxnSpPr>
              <a:stCxn id="36" idx="7"/>
              <a:endCxn id="2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E28E18-EEEE-4C9B-B904-A6839DFE13C7}"/>
                </a:ext>
              </a:extLst>
            </p:cNvPr>
            <p:cNvCxnSpPr>
              <a:stCxn id="36" idx="3"/>
              <a:endCxn id="2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BD4A431-503A-4E12-B8F8-56B1AC929523}"/>
                </a:ext>
              </a:extLst>
            </p:cNvPr>
            <p:cNvCxnSpPr>
              <a:stCxn id="36" idx="5"/>
              <a:endCxn id="2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84">
              <a:extLst>
                <a:ext uri="{FF2B5EF4-FFF2-40B4-BE49-F238E27FC236}">
                  <a16:creationId xmlns:a16="http://schemas.microsoft.com/office/drawing/2014/main" id="{0820CB6B-ACA7-48C4-96BD-DC342C318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409148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49" name="TextBox 85">
              <a:extLst>
                <a:ext uri="{FF2B5EF4-FFF2-40B4-BE49-F238E27FC236}">
                  <a16:creationId xmlns:a16="http://schemas.microsoft.com/office/drawing/2014/main" id="{DD7BA25D-A94D-4102-BF73-1C949DB72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50" name="TextBox 86">
              <a:extLst>
                <a:ext uri="{FF2B5EF4-FFF2-40B4-BE49-F238E27FC236}">
                  <a16:creationId xmlns:a16="http://schemas.microsoft.com/office/drawing/2014/main" id="{2D6A90E3-9D4E-4DD9-A184-177F008CA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6A22F5AB-C306-4CBC-9B35-D172C5834DE2}"/>
              </a:ext>
            </a:extLst>
          </p:cNvPr>
          <p:cNvSpPr txBox="1"/>
          <p:nvPr/>
        </p:nvSpPr>
        <p:spPr>
          <a:xfrm flipH="1">
            <a:off x="1077516" y="5215256"/>
            <a:ext cx="7764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Minimum Spanning Tree Sum =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18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F8387B-9B9C-4BC9-A77A-0A01D6135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72</a:t>
            </a:fld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A4E5701-2461-456A-82EC-73F8A61BC4A8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A755C7DB-AF64-48D0-9C6B-C5F31A254B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52" descr="Logo COP3530">
              <a:extLst>
                <a:ext uri="{FF2B5EF4-FFF2-40B4-BE49-F238E27FC236}">
                  <a16:creationId xmlns:a16="http://schemas.microsoft.com/office/drawing/2014/main" id="{6F388369-8EF8-4F13-9FD0-F4B812DC45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1049471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6041" y="2666197"/>
            <a:ext cx="5170715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Questions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F789C8-B0E2-4321-9D23-64833E929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73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54E4393-C893-498D-B85B-56170BA088A9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3911E3E-26D0-4AD4-BE58-A97F0136D2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6832B88F-FB08-4C07-B4A8-8A65F7E497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5064871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Kruskal’s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628255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How can we detect a cycle when adding an edge?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Method 1: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sng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Cycle Detection using DFS. Find back edges.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Back Edge: </a:t>
            </a: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An edge that connects an ancestor during DFS traversal.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21" name="Group 87">
            <a:extLst>
              <a:ext uri="{FF2B5EF4-FFF2-40B4-BE49-F238E27FC236}">
                <a16:creationId xmlns:a16="http://schemas.microsoft.com/office/drawing/2014/main" id="{5DB673FC-0725-4379-B573-522880F99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230812" y="1357786"/>
            <a:ext cx="2782054" cy="3052849"/>
            <a:chOff x="5158154" y="1676399"/>
            <a:chExt cx="2079942" cy="2304365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723458-5328-4654-BF0B-4525498E6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0F7CCD6-3F41-4391-B7CF-46E23AFD6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C10FD38-B3B9-41CA-9893-A4E91BC22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384BAED-39B6-4AB4-AED0-CDC55C2BF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5064331-D888-4F21-87D8-383772B40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29" name="TextBox 15">
              <a:extLst>
                <a:ext uri="{FF2B5EF4-FFF2-40B4-BE49-F238E27FC236}">
                  <a16:creationId xmlns:a16="http://schemas.microsoft.com/office/drawing/2014/main" id="{D08B8A8E-F634-4D59-AA1A-FA6FD5650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30" name="TextBox 16">
              <a:extLst>
                <a:ext uri="{FF2B5EF4-FFF2-40B4-BE49-F238E27FC236}">
                  <a16:creationId xmlns:a16="http://schemas.microsoft.com/office/drawing/2014/main" id="{277C82A1-FDEB-427E-957D-C4E004585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31" name="TextBox 17">
              <a:extLst>
                <a:ext uri="{FF2B5EF4-FFF2-40B4-BE49-F238E27FC236}">
                  <a16:creationId xmlns:a16="http://schemas.microsoft.com/office/drawing/2014/main" id="{235AC0B5-0663-418F-B86C-EB6DD2C26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32" name="TextBox 18">
              <a:extLst>
                <a:ext uri="{FF2B5EF4-FFF2-40B4-BE49-F238E27FC236}">
                  <a16:creationId xmlns:a16="http://schemas.microsoft.com/office/drawing/2014/main" id="{0AECDC3E-CC94-4676-B3FC-D50E7839E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33" name="TextBox 19">
              <a:extLst>
                <a:ext uri="{FF2B5EF4-FFF2-40B4-BE49-F238E27FC236}">
                  <a16:creationId xmlns:a16="http://schemas.microsoft.com/office/drawing/2014/main" id="{5D163901-C67A-429C-8911-0EE1014FB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34" name="TextBox 20">
              <a:extLst>
                <a:ext uri="{FF2B5EF4-FFF2-40B4-BE49-F238E27FC236}">
                  <a16:creationId xmlns:a16="http://schemas.microsoft.com/office/drawing/2014/main" id="{4DF6122E-3DC5-4D76-911A-7344C200E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35" name="TextBox 21">
              <a:extLst>
                <a:ext uri="{FF2B5EF4-FFF2-40B4-BE49-F238E27FC236}">
                  <a16:creationId xmlns:a16="http://schemas.microsoft.com/office/drawing/2014/main" id="{9DAC7BF0-9E9A-46D4-8962-5D773C7E4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BE815DC-5246-46E7-8ED4-2E842D25D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5821017-3D37-4373-9E6B-D5B4C54EE343}"/>
                </a:ext>
              </a:extLst>
            </p:cNvPr>
            <p:cNvCxnSpPr>
              <a:stCxn id="27" idx="0"/>
              <a:endCxn id="2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E7D3506-53C4-4992-958B-C105D8AF9A01}"/>
                </a:ext>
              </a:extLst>
            </p:cNvPr>
            <p:cNvCxnSpPr>
              <a:stCxn id="28" idx="0"/>
              <a:endCxn id="2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283E820-63DE-43CE-A6BA-BBF6072597A8}"/>
                </a:ext>
              </a:extLst>
            </p:cNvPr>
            <p:cNvCxnSpPr>
              <a:stCxn id="28" idx="2"/>
              <a:endCxn id="2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FB91263-6EFC-4874-95CB-3CFFDEE82B2F}"/>
                </a:ext>
              </a:extLst>
            </p:cNvPr>
            <p:cNvCxnSpPr>
              <a:stCxn id="25" idx="7"/>
              <a:endCxn id="22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C78CC96-9531-48B7-AC72-70CCB3A662EA}"/>
                </a:ext>
              </a:extLst>
            </p:cNvPr>
            <p:cNvCxnSpPr>
              <a:stCxn id="22" idx="5"/>
              <a:endCxn id="2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A300EA7-C1E3-4892-8FE7-F49D01E86F71}"/>
                </a:ext>
              </a:extLst>
            </p:cNvPr>
            <p:cNvCxnSpPr>
              <a:stCxn id="36" idx="0"/>
              <a:endCxn id="22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979C5E4-7D13-4FAC-8743-F99B916EB3BA}"/>
                </a:ext>
              </a:extLst>
            </p:cNvPr>
            <p:cNvCxnSpPr>
              <a:stCxn id="36" idx="1"/>
              <a:endCxn id="2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59F7715-A6FB-4328-B2E9-E1DA4407F587}"/>
                </a:ext>
              </a:extLst>
            </p:cNvPr>
            <p:cNvCxnSpPr>
              <a:stCxn id="36" idx="7"/>
              <a:endCxn id="2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E28E18-EEEE-4C9B-B904-A6839DFE13C7}"/>
                </a:ext>
              </a:extLst>
            </p:cNvPr>
            <p:cNvCxnSpPr>
              <a:stCxn id="36" idx="3"/>
              <a:endCxn id="2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BD4A431-503A-4E12-B8F8-56B1AC929523}"/>
                </a:ext>
              </a:extLst>
            </p:cNvPr>
            <p:cNvCxnSpPr>
              <a:stCxn id="36" idx="5"/>
              <a:endCxn id="2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84">
              <a:extLst>
                <a:ext uri="{FF2B5EF4-FFF2-40B4-BE49-F238E27FC236}">
                  <a16:creationId xmlns:a16="http://schemas.microsoft.com/office/drawing/2014/main" id="{0820CB6B-ACA7-48C4-96BD-DC342C318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409148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49" name="TextBox 85">
              <a:extLst>
                <a:ext uri="{FF2B5EF4-FFF2-40B4-BE49-F238E27FC236}">
                  <a16:creationId xmlns:a16="http://schemas.microsoft.com/office/drawing/2014/main" id="{DD7BA25D-A94D-4102-BF73-1C949DB72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50" name="TextBox 86">
              <a:extLst>
                <a:ext uri="{FF2B5EF4-FFF2-40B4-BE49-F238E27FC236}">
                  <a16:creationId xmlns:a16="http://schemas.microsoft.com/office/drawing/2014/main" id="{2D6A90E3-9D4E-4DD9-A184-177F008CA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4B2E67-FAD2-4054-9836-238BABAD6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74</a:t>
            </a:fld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8826584-4C63-4455-8548-3AF0744665C5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2C9E916C-E8CB-499D-B85D-6EB3BD9D41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51" descr="Logo COP3530">
              <a:extLst>
                <a:ext uri="{FF2B5EF4-FFF2-40B4-BE49-F238E27FC236}">
                  <a16:creationId xmlns:a16="http://schemas.microsoft.com/office/drawing/2014/main" id="{BF1A8AA1-EB37-4DD4-A111-C5679E9903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7359598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7.3.1 Detect whether there is a Cycle in an Undirected Graph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84C942C-6E5D-479C-9FAE-83B30F290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48862" y="1892472"/>
            <a:ext cx="1430866" cy="1752075"/>
            <a:chOff x="5833534" y="1312313"/>
            <a:chExt cx="1430866" cy="1752075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807EEA8-DF68-459A-B099-8BD999D95480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0AA20F3-3E20-4D6D-AB3E-DE160E8F9933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695667-E0D0-4FCA-969D-48D8A908DB11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2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9F3699E-0FDD-4E85-B262-7CA1E0346264}"/>
                </a:ext>
              </a:extLst>
            </p:cNvPr>
            <p:cNvCxnSpPr>
              <a:cxnSpLocks/>
              <a:stCxn id="10" idx="7"/>
              <a:endCxn id="9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0AFCC68-B57B-4B63-9256-801067A0238B}"/>
                </a:ext>
              </a:extLst>
            </p:cNvPr>
            <p:cNvCxnSpPr>
              <a:cxnSpLocks/>
              <a:stCxn id="9" idx="5"/>
              <a:endCxn id="13" idx="0"/>
            </p:cNvCxnSpPr>
            <p:nvPr/>
          </p:nvCxnSpPr>
          <p:spPr>
            <a:xfrm>
              <a:off x="6926513" y="1702558"/>
              <a:ext cx="109287" cy="904630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D433D70-AD93-4094-8963-4F20C8AEE86F}"/>
                </a:ext>
              </a:extLst>
            </p:cNvPr>
            <p:cNvCxnSpPr>
              <a:cxnSpLocks/>
              <a:endCxn id="13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373AB1D-41F8-4D3D-8352-B4E2B8B4F209}"/>
              </a:ext>
            </a:extLst>
          </p:cNvPr>
          <p:cNvGrpSpPr/>
          <p:nvPr/>
        </p:nvGrpSpPr>
        <p:grpSpPr>
          <a:xfrm>
            <a:off x="462222" y="4674336"/>
            <a:ext cx="2571751" cy="2183664"/>
            <a:chOff x="355449" y="4185562"/>
            <a:chExt cx="2571751" cy="2183664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F11D846-18C4-446B-9541-5A684207DFAD}"/>
                </a:ext>
              </a:extLst>
            </p:cNvPr>
            <p:cNvSpPr txBox="1"/>
            <p:nvPr/>
          </p:nvSpPr>
          <p:spPr>
            <a:xfrm>
              <a:off x="355449" y="4185562"/>
              <a:ext cx="1496147" cy="1754326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D3144B9-C22F-4718-81F9-DE783BD90CA5}"/>
                </a:ext>
              </a:extLst>
            </p:cNvPr>
            <p:cNvSpPr txBox="1"/>
            <p:nvPr/>
          </p:nvSpPr>
          <p:spPr>
            <a:xfrm>
              <a:off x="2242957" y="4185562"/>
              <a:ext cx="684243" cy="1754326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17ED4BB-F7AA-4E97-AD5B-3BD3F5C82D40}"/>
                </a:ext>
              </a:extLst>
            </p:cNvPr>
            <p:cNvSpPr txBox="1"/>
            <p:nvPr/>
          </p:nvSpPr>
          <p:spPr>
            <a:xfrm>
              <a:off x="511671" y="5999894"/>
              <a:ext cx="231903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visited       s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EF6BA166-82C9-4117-A4E4-58610B71F0C5}"/>
              </a:ext>
            </a:extLst>
          </p:cNvPr>
          <p:cNvSpPr txBox="1"/>
          <p:nvPr/>
        </p:nvSpPr>
        <p:spPr>
          <a:xfrm>
            <a:off x="423296" y="3940384"/>
            <a:ext cx="3877621" cy="369332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48E2628-FB48-4C40-A365-35DB87F7C5CE}"/>
              </a:ext>
            </a:extLst>
          </p:cNvPr>
          <p:cNvSpPr txBox="1"/>
          <p:nvPr/>
        </p:nvSpPr>
        <p:spPr>
          <a:xfrm>
            <a:off x="3202906" y="4396256"/>
            <a:ext cx="12842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parent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47CEF9-1497-40BA-A37D-C3933C8FC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75</a:t>
            </a:fld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9D891E-51AA-48CD-81F2-7CEF964DDDF9}"/>
              </a:ext>
            </a:extLst>
          </p:cNvPr>
          <p:cNvSpPr txBox="1"/>
          <p:nvPr/>
        </p:nvSpPr>
        <p:spPr>
          <a:xfrm>
            <a:off x="4814609" y="1492694"/>
            <a:ext cx="6096000" cy="501675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anyCycle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set&lt;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visited;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vector&lt;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parent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numVertices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-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stack&lt;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s;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(!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empty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u =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top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v: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adjList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[u])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{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((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(v)==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())) 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 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(v); 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(v);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parent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[v] = u; 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} 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parent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[u] != v) 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}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DE90927-51D7-42B7-AEA0-6A0BFCE58510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52EDAA73-2E62-4733-ABE3-F79BCAC244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8" descr="Logo COP3530">
              <a:extLst>
                <a:ext uri="{FF2B5EF4-FFF2-40B4-BE49-F238E27FC236}">
                  <a16:creationId xmlns:a16="http://schemas.microsoft.com/office/drawing/2014/main" id="{0605E335-65EC-4663-B5BA-D179E73CA9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4673683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7.3.1 Detect whether there is a Cycle in an Undirected Graph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84C942C-6E5D-479C-9FAE-83B30F290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282984" y="1631654"/>
            <a:ext cx="2387439" cy="1911892"/>
            <a:chOff x="4876961" y="1312313"/>
            <a:chExt cx="2387439" cy="1911892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807EEA8-DF68-459A-B099-8BD999D95480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0AA20F3-3E20-4D6D-AB3E-DE160E8F9933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3020796-B4B3-4D49-92F5-E42722638794}"/>
                </a:ext>
              </a:extLst>
            </p:cNvPr>
            <p:cNvSpPr/>
            <p:nvPr/>
          </p:nvSpPr>
          <p:spPr>
            <a:xfrm>
              <a:off x="5011463" y="276700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695667-E0D0-4FCA-969D-48D8A908DB11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63B3D0E-5FBB-4F4D-A15C-0E5DA253A531}"/>
                </a:ext>
              </a:extLst>
            </p:cNvPr>
            <p:cNvSpPr/>
            <p:nvPr/>
          </p:nvSpPr>
          <p:spPr>
            <a:xfrm>
              <a:off x="4876961" y="1492239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0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9F3699E-0FDD-4E85-B262-7CA1E0346264}"/>
                </a:ext>
              </a:extLst>
            </p:cNvPr>
            <p:cNvCxnSpPr>
              <a:cxnSpLocks/>
              <a:stCxn id="10" idx="7"/>
              <a:endCxn id="9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D9B20F7-2A6A-4EB1-A3AE-5783C51794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5599" y="2471662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FBBD41F-BBF6-431D-9FB9-85816FDC296E}"/>
                </a:ext>
              </a:extLst>
            </p:cNvPr>
            <p:cNvCxnSpPr>
              <a:cxnSpLocks/>
            </p:cNvCxnSpPr>
            <p:nvPr/>
          </p:nvCxnSpPr>
          <p:spPr>
            <a:xfrm>
              <a:off x="5146894" y="1949439"/>
              <a:ext cx="673893" cy="335258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D433D70-AD93-4094-8963-4F20C8AEE86F}"/>
                </a:ext>
              </a:extLst>
            </p:cNvPr>
            <p:cNvCxnSpPr>
              <a:cxnSpLocks/>
              <a:endCxn id="13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373AB1D-41F8-4D3D-8352-B4E2B8B4F209}"/>
              </a:ext>
            </a:extLst>
          </p:cNvPr>
          <p:cNvGrpSpPr/>
          <p:nvPr/>
        </p:nvGrpSpPr>
        <p:grpSpPr>
          <a:xfrm>
            <a:off x="462222" y="4674336"/>
            <a:ext cx="2571751" cy="2183664"/>
            <a:chOff x="355449" y="4185562"/>
            <a:chExt cx="2571751" cy="2183664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F11D846-18C4-446B-9541-5A684207DFAD}"/>
                </a:ext>
              </a:extLst>
            </p:cNvPr>
            <p:cNvSpPr txBox="1"/>
            <p:nvPr/>
          </p:nvSpPr>
          <p:spPr>
            <a:xfrm>
              <a:off x="355449" y="4185562"/>
              <a:ext cx="1496147" cy="1754326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D3144B9-C22F-4718-81F9-DE783BD90CA5}"/>
                </a:ext>
              </a:extLst>
            </p:cNvPr>
            <p:cNvSpPr txBox="1"/>
            <p:nvPr/>
          </p:nvSpPr>
          <p:spPr>
            <a:xfrm>
              <a:off x="2242957" y="4185562"/>
              <a:ext cx="684243" cy="1754326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17ED4BB-F7AA-4E97-AD5B-3BD3F5C82D40}"/>
                </a:ext>
              </a:extLst>
            </p:cNvPr>
            <p:cNvSpPr txBox="1"/>
            <p:nvPr/>
          </p:nvSpPr>
          <p:spPr>
            <a:xfrm>
              <a:off x="511671" y="5999894"/>
              <a:ext cx="231903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visited       s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EF6BA166-82C9-4117-A4E4-58610B71F0C5}"/>
              </a:ext>
            </a:extLst>
          </p:cNvPr>
          <p:cNvSpPr txBox="1"/>
          <p:nvPr/>
        </p:nvSpPr>
        <p:spPr>
          <a:xfrm>
            <a:off x="423296" y="3940384"/>
            <a:ext cx="3877621" cy="369332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48E2628-FB48-4C40-A365-35DB87F7C5CE}"/>
              </a:ext>
            </a:extLst>
          </p:cNvPr>
          <p:cNvSpPr txBox="1"/>
          <p:nvPr/>
        </p:nvSpPr>
        <p:spPr>
          <a:xfrm>
            <a:off x="3202906" y="4396256"/>
            <a:ext cx="12842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parent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4B9A60-CA39-44A8-B721-F91286C8C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76</a:t>
            </a:fld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E2ED646-A112-4CFF-A861-8A63F62BDC3D}"/>
              </a:ext>
            </a:extLst>
          </p:cNvPr>
          <p:cNvSpPr txBox="1"/>
          <p:nvPr/>
        </p:nvSpPr>
        <p:spPr>
          <a:xfrm>
            <a:off x="4814609" y="1492694"/>
            <a:ext cx="6096000" cy="501675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anyCycle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set&lt;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visited;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vector&lt;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parent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numVertices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-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stack&lt;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s;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(!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empty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u =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top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v: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adjList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[u])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{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((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(v)==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())) 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 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(v); 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(v);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parent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[v] = u; 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} 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parent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[u] != v) 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}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144B45B-4526-407C-A4AC-C16D32322A78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449E9EA8-89BD-483B-9C7B-C3D688511D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30" descr="Logo COP3530">
              <a:extLst>
                <a:ext uri="{FF2B5EF4-FFF2-40B4-BE49-F238E27FC236}">
                  <a16:creationId xmlns:a16="http://schemas.microsoft.com/office/drawing/2014/main" id="{3147D940-498A-4978-B2CB-C19582A11C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4342648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7.3.1 Detect whether there is a Cycle in an Undirected Graph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84C942C-6E5D-479C-9FAE-83B30F290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48862" y="1492694"/>
            <a:ext cx="3162507" cy="2151853"/>
            <a:chOff x="5833534" y="912535"/>
            <a:chExt cx="3162507" cy="215185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807EEA8-DF68-459A-B099-8BD999D95480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0AA20F3-3E20-4D6D-AB3E-DE160E8F9933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964250C-263F-4B8B-8BA6-351AEE9C8EE2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3020796-B4B3-4D49-92F5-E42722638794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695667-E0D0-4FCA-969D-48D8A908DB11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63B3D0E-5FBB-4F4D-A15C-0E5DA253A531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3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9F3699E-0FDD-4E85-B262-7CA1E0346264}"/>
                </a:ext>
              </a:extLst>
            </p:cNvPr>
            <p:cNvCxnSpPr>
              <a:cxnSpLocks/>
              <a:stCxn id="10" idx="7"/>
              <a:endCxn id="9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D9B20F7-2A6A-4EB1-A3AE-5783C51794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0AFCC68-B57B-4B63-9256-801067A0238B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D77CB4C-902D-4339-A50D-298DB6B12FFF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FBBD41F-BBF6-431D-9FB9-85816FDC296E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ABEEB49-2621-49CC-8A06-24111FA03085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D433D70-AD93-4094-8963-4F20C8AEE86F}"/>
                </a:ext>
              </a:extLst>
            </p:cNvPr>
            <p:cNvCxnSpPr>
              <a:cxnSpLocks/>
              <a:endCxn id="13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373AB1D-41F8-4D3D-8352-B4E2B8B4F209}"/>
              </a:ext>
            </a:extLst>
          </p:cNvPr>
          <p:cNvGrpSpPr/>
          <p:nvPr/>
        </p:nvGrpSpPr>
        <p:grpSpPr>
          <a:xfrm>
            <a:off x="462222" y="4674336"/>
            <a:ext cx="2571751" cy="2183664"/>
            <a:chOff x="355449" y="4185562"/>
            <a:chExt cx="2571751" cy="2183664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F11D846-18C4-446B-9541-5A684207DFAD}"/>
                </a:ext>
              </a:extLst>
            </p:cNvPr>
            <p:cNvSpPr txBox="1"/>
            <p:nvPr/>
          </p:nvSpPr>
          <p:spPr>
            <a:xfrm>
              <a:off x="355449" y="4185562"/>
              <a:ext cx="1496147" cy="1754326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D3144B9-C22F-4718-81F9-DE783BD90CA5}"/>
                </a:ext>
              </a:extLst>
            </p:cNvPr>
            <p:cNvSpPr txBox="1"/>
            <p:nvPr/>
          </p:nvSpPr>
          <p:spPr>
            <a:xfrm>
              <a:off x="2242957" y="4185562"/>
              <a:ext cx="684243" cy="1754326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17ED4BB-F7AA-4E97-AD5B-3BD3F5C82D40}"/>
                </a:ext>
              </a:extLst>
            </p:cNvPr>
            <p:cNvSpPr txBox="1"/>
            <p:nvPr/>
          </p:nvSpPr>
          <p:spPr>
            <a:xfrm>
              <a:off x="511671" y="5999894"/>
              <a:ext cx="231903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visited       s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EF6BA166-82C9-4117-A4E4-58610B71F0C5}"/>
              </a:ext>
            </a:extLst>
          </p:cNvPr>
          <p:cNvSpPr txBox="1"/>
          <p:nvPr/>
        </p:nvSpPr>
        <p:spPr>
          <a:xfrm>
            <a:off x="423296" y="3940384"/>
            <a:ext cx="3877621" cy="369332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48E2628-FB48-4C40-A365-35DB87F7C5CE}"/>
              </a:ext>
            </a:extLst>
          </p:cNvPr>
          <p:cNvSpPr txBox="1"/>
          <p:nvPr/>
        </p:nvSpPr>
        <p:spPr>
          <a:xfrm>
            <a:off x="3202906" y="4396256"/>
            <a:ext cx="12842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parent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5CAE70-F20A-4182-8BBD-49C66702E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77</a:t>
            </a:fld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D446178-97B2-4DE1-93B8-4B1E72D82FB8}"/>
              </a:ext>
            </a:extLst>
          </p:cNvPr>
          <p:cNvSpPr txBox="1"/>
          <p:nvPr/>
        </p:nvSpPr>
        <p:spPr>
          <a:xfrm>
            <a:off x="4814609" y="1492694"/>
            <a:ext cx="6096000" cy="501675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anyCycle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set&lt;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visited;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vector&lt;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parent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numVertices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-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stack&lt;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s;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(!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empty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u =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top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v: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adjList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[u])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{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((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(v)==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())) 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 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(v); 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(v);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parent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[v] = u; 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} 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parent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[u] != v) 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}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73266AF-54B4-4502-99FD-5C703D9C3636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0AFB6E76-9889-46F2-B338-B77CAA1B44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30" descr="Logo COP3530">
              <a:extLst>
                <a:ext uri="{FF2B5EF4-FFF2-40B4-BE49-F238E27FC236}">
                  <a16:creationId xmlns:a16="http://schemas.microsoft.com/office/drawing/2014/main" id="{C08AE798-EB43-4CD6-942C-80D096263F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5870015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7.3.1 Detect whether there is a Cycle in an Undirected Graph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84C942C-6E5D-479C-9FAE-83B30F290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90022" y="2459299"/>
            <a:ext cx="3162507" cy="2151853"/>
            <a:chOff x="5833534" y="912535"/>
            <a:chExt cx="3162507" cy="215185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807EEA8-DF68-459A-B099-8BD999D95480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0AA20F3-3E20-4D6D-AB3E-DE160E8F9933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964250C-263F-4B8B-8BA6-351AEE9C8EE2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3020796-B4B3-4D49-92F5-E42722638794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695667-E0D0-4FCA-969D-48D8A908DB11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63B3D0E-5FBB-4F4D-A15C-0E5DA253A531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3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9F3699E-0FDD-4E85-B262-7CA1E0346264}"/>
                </a:ext>
              </a:extLst>
            </p:cNvPr>
            <p:cNvCxnSpPr>
              <a:cxnSpLocks/>
              <a:stCxn id="10" idx="7"/>
              <a:endCxn id="9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D77CB4C-902D-4339-A50D-298DB6B12FFF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FBBD41F-BBF6-431D-9FB9-85816FDC296E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ABEEB49-2621-49CC-8A06-24111FA03085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D433D70-AD93-4094-8963-4F20C8AEE86F}"/>
                </a:ext>
              </a:extLst>
            </p:cNvPr>
            <p:cNvCxnSpPr>
              <a:cxnSpLocks/>
              <a:endCxn id="13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E0BE9B-C163-43D1-8CAF-080CBB018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78</a:t>
            </a:fld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2238D1E-ADEB-4A88-AA40-A47B442E42B1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44A29279-673F-45FA-8B0A-F3FBABADCB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4" descr="Logo COP3530">
              <a:extLst>
                <a:ext uri="{FF2B5EF4-FFF2-40B4-BE49-F238E27FC236}">
                  <a16:creationId xmlns:a16="http://schemas.microsoft.com/office/drawing/2014/main" id="{B1CAD865-EF39-4021-B372-E077A1D5FA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9DDF485-A372-404B-98A9-8ACE3A418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49538" y="4943975"/>
            <a:ext cx="1430866" cy="1752075"/>
            <a:chOff x="5833534" y="1312313"/>
            <a:chExt cx="1430866" cy="1752075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4C2995E-9494-4D45-8ACC-48A5949F1B13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6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5CE62DA-DB6A-4F44-BBE6-4CD7C2985B94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8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D14E7E46-2159-430A-98F2-A4D4073C3F02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E6EBBD44-EB15-443F-BB41-AB8FB1254414}"/>
                </a:ext>
              </a:extLst>
            </p:cNvPr>
            <p:cNvCxnSpPr>
              <a:cxnSpLocks/>
              <a:stCxn id="29" idx="7"/>
              <a:endCxn id="28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9A2219AC-8822-4DA7-91B4-FA797DF8E64B}"/>
                </a:ext>
              </a:extLst>
            </p:cNvPr>
            <p:cNvCxnSpPr>
              <a:cxnSpLocks/>
              <a:stCxn id="28" idx="5"/>
              <a:endCxn id="32" idx="0"/>
            </p:cNvCxnSpPr>
            <p:nvPr/>
          </p:nvCxnSpPr>
          <p:spPr>
            <a:xfrm>
              <a:off x="6926513" y="1702558"/>
              <a:ext cx="109287" cy="904630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94DC6EA7-E381-4160-B730-68A3CC26702F}"/>
                </a:ext>
              </a:extLst>
            </p:cNvPr>
            <p:cNvCxnSpPr>
              <a:cxnSpLocks/>
              <a:endCxn id="32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9535683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7.3.1 Detect whether there is a Cycle in an Undirected Graph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84C942C-6E5D-479C-9FAE-83B30F290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90022" y="2459299"/>
            <a:ext cx="3162507" cy="2151853"/>
            <a:chOff x="5833534" y="912535"/>
            <a:chExt cx="3162507" cy="215185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807EEA8-DF68-459A-B099-8BD999D95480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0AA20F3-3E20-4D6D-AB3E-DE160E8F9933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964250C-263F-4B8B-8BA6-351AEE9C8EE2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3020796-B4B3-4D49-92F5-E42722638794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695667-E0D0-4FCA-969D-48D8A908DB11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63B3D0E-5FBB-4F4D-A15C-0E5DA253A531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3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9F3699E-0FDD-4E85-B262-7CA1E0346264}"/>
                </a:ext>
              </a:extLst>
            </p:cNvPr>
            <p:cNvCxnSpPr>
              <a:cxnSpLocks/>
              <a:stCxn id="10" idx="7"/>
              <a:endCxn id="9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D77CB4C-902D-4339-A50D-298DB6B12FFF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FBBD41F-BBF6-431D-9FB9-85816FDC296E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ABEEB49-2621-49CC-8A06-24111FA03085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D433D70-AD93-4094-8963-4F20C8AEE86F}"/>
                </a:ext>
              </a:extLst>
            </p:cNvPr>
            <p:cNvCxnSpPr>
              <a:cxnSpLocks/>
              <a:endCxn id="13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E0BE9B-C163-43D1-8CAF-080CBB018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79</a:t>
            </a:fld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2238D1E-ADEB-4A88-AA40-A47B442E42B1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44A29279-673F-45FA-8B0A-F3FBABADCB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4" descr="Logo COP3530">
              <a:extLst>
                <a:ext uri="{FF2B5EF4-FFF2-40B4-BE49-F238E27FC236}">
                  <a16:creationId xmlns:a16="http://schemas.microsoft.com/office/drawing/2014/main" id="{B1CAD865-EF39-4021-B372-E077A1D5FA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58BAAB44-CB59-435A-9776-0D68BF0628EE}"/>
              </a:ext>
            </a:extLst>
          </p:cNvPr>
          <p:cNvSpPr txBox="1"/>
          <p:nvPr/>
        </p:nvSpPr>
        <p:spPr>
          <a:xfrm>
            <a:off x="5137298" y="1474681"/>
            <a:ext cx="5383279" cy="510139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marL="228600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anyCycle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marL="228600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228600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set&lt;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visited;</a:t>
            </a:r>
          </a:p>
          <a:p>
            <a:pPr marL="228600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vector&lt;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05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parent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numVertices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-</a:t>
            </a:r>
            <a:r>
              <a:rPr lang="en-US" sz="105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228600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stack&lt;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s;</a:t>
            </a:r>
          </a:p>
          <a:p>
            <a:pPr marL="228600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i=</a:t>
            </a:r>
            <a:r>
              <a:rPr lang="en-US" sz="105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i&lt;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numVertices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i++)</a:t>
            </a:r>
          </a:p>
          <a:p>
            <a:pPr marL="228600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 marL="228600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((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(i)==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()))</a:t>
            </a:r>
          </a:p>
          <a:p>
            <a:pPr marL="228600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pPr marL="228600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(i);</a:t>
            </a:r>
          </a:p>
          <a:p>
            <a:pPr marL="228600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(i);</a:t>
            </a:r>
          </a:p>
          <a:p>
            <a:pPr marL="228600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0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(!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empty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pPr marL="228600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{</a:t>
            </a:r>
          </a:p>
          <a:p>
            <a:pPr marL="228600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u =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top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228600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228600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0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v: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adjList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[u])</a:t>
            </a:r>
          </a:p>
          <a:p>
            <a:pPr marL="228600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{</a:t>
            </a:r>
          </a:p>
          <a:p>
            <a:pPr marL="228600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10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((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(v)==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())) </a:t>
            </a:r>
          </a:p>
          <a:p>
            <a:pPr marL="228600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{ </a:t>
            </a:r>
          </a:p>
          <a:p>
            <a:pPr marL="228600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(v); </a:t>
            </a:r>
          </a:p>
          <a:p>
            <a:pPr marL="228600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(v);</a:t>
            </a:r>
          </a:p>
          <a:p>
            <a:pPr marL="228600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parent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[v] = u; </a:t>
            </a:r>
          </a:p>
          <a:p>
            <a:pPr marL="228600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} </a:t>
            </a:r>
          </a:p>
          <a:p>
            <a:pPr marL="228600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10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parent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[u] != v) </a:t>
            </a:r>
          </a:p>
          <a:p>
            <a:pPr marL="228600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sz="10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marL="228600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}</a:t>
            </a:r>
          </a:p>
          <a:p>
            <a:pPr marL="228600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pPr marL="228600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 marL="228600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228600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228600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9DDF485-A372-404B-98A9-8ACE3A418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49538" y="4943975"/>
            <a:ext cx="1430866" cy="1752075"/>
            <a:chOff x="5833534" y="1312313"/>
            <a:chExt cx="1430866" cy="1752075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4C2995E-9494-4D45-8ACC-48A5949F1B13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6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5CE62DA-DB6A-4F44-BBE6-4CD7C2985B94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8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D14E7E46-2159-430A-98F2-A4D4073C3F02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E6EBBD44-EB15-443F-BB41-AB8FB1254414}"/>
                </a:ext>
              </a:extLst>
            </p:cNvPr>
            <p:cNvCxnSpPr>
              <a:cxnSpLocks/>
              <a:stCxn id="29" idx="7"/>
              <a:endCxn id="28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9A2219AC-8822-4DA7-91B4-FA797DF8E64B}"/>
                </a:ext>
              </a:extLst>
            </p:cNvPr>
            <p:cNvCxnSpPr>
              <a:cxnSpLocks/>
              <a:stCxn id="28" idx="5"/>
              <a:endCxn id="32" idx="0"/>
            </p:cNvCxnSpPr>
            <p:nvPr/>
          </p:nvCxnSpPr>
          <p:spPr>
            <a:xfrm>
              <a:off x="6926513" y="1702558"/>
              <a:ext cx="109287" cy="904630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94DC6EA7-E381-4160-B730-68A3CC26702F}"/>
                </a:ext>
              </a:extLst>
            </p:cNvPr>
            <p:cNvCxnSpPr>
              <a:cxnSpLocks/>
              <a:endCxn id="32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05920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Clarification on Terminology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2238730-F82F-4B16-81E8-12B257D54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44736" y="2127704"/>
            <a:ext cx="3162507" cy="2151853"/>
            <a:chOff x="5833534" y="912535"/>
            <a:chExt cx="3162507" cy="2151853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3FB4CAFF-6E54-4B36-81CE-5799D0A643BE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5849A1A-1DEA-4C77-8134-45F9941CBB58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5E86744-DA3D-4871-9BDE-947326D89DF4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E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A733DF1-E9D9-459C-9429-32B4874301F9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F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821F8DB-3CE5-451F-A007-C115BD08DCBA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084F5E9-886E-473B-AB5F-33C8A2466A04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D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F85BBE2-24E4-4114-91E8-7EEE549C65C4}"/>
                </a:ext>
              </a:extLst>
            </p:cNvPr>
            <p:cNvCxnSpPr>
              <a:cxnSpLocks/>
              <a:stCxn id="5" idx="7"/>
              <a:endCxn id="4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D2C40FF-8FD5-4AD2-B739-99688F40E7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2DAECE22-81C0-4C70-840F-9881D7CC58B5}"/>
                </a:ext>
              </a:extLst>
            </p:cNvPr>
            <p:cNvCxnSpPr>
              <a:cxnSpLocks/>
              <a:endCxn id="8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C371E29F-5DC6-433D-93F9-761405496105}"/>
                </a:ext>
              </a:extLst>
            </p:cNvPr>
            <p:cNvCxnSpPr>
              <a:cxnSpLocks/>
              <a:endCxn id="6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E1E7C54-6D13-4F1F-82A9-F3BEE12C9334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E7C2E59D-065A-4E84-A8B4-C2819CDC716B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330C6B7-6601-4B95-BBD7-66F84622B3BE}"/>
                </a:ext>
              </a:extLst>
            </p:cNvPr>
            <p:cNvCxnSpPr>
              <a:cxnSpLocks/>
              <a:endCxn id="8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4B309E00-E6AD-48CE-8E3F-9FB295C9222D}"/>
              </a:ext>
            </a:extLst>
          </p:cNvPr>
          <p:cNvSpPr txBox="1"/>
          <p:nvPr/>
        </p:nvSpPr>
        <p:spPr>
          <a:xfrm>
            <a:off x="5793967" y="2356304"/>
            <a:ext cx="407963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In a directed graph vertex v  </a:t>
            </a:r>
          </a:p>
          <a:p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  is adjacent to u, if there is </a:t>
            </a:r>
          </a:p>
          <a:p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  an edge leaving v and coming </a:t>
            </a:r>
          </a:p>
          <a:p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  to u</a:t>
            </a:r>
          </a:p>
          <a:p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EB6E19"/>
                </a:solidFill>
                <a:latin typeface="Consolas" panose="020B0609020204030204" pitchFamily="49" charset="0"/>
              </a:rPr>
              <a:t>B “is adjacent” to D</a:t>
            </a:r>
          </a:p>
          <a:p>
            <a:endParaRPr lang="en-US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B’s adjacent vertices (Interpretation- What are neighbors of B): </a:t>
            </a:r>
            <a:r>
              <a:rPr lang="en-US" dirty="0">
                <a:solidFill>
                  <a:srgbClr val="EB6E19"/>
                </a:solidFill>
                <a:latin typeface="Consolas" panose="020B0609020204030204" pitchFamily="49" charset="0"/>
              </a:rPr>
              <a:t>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9379F07-95AF-49EA-BA03-6090619E21A6}"/>
              </a:ext>
            </a:extLst>
          </p:cNvPr>
          <p:cNvSpPr txBox="1"/>
          <p:nvPr/>
        </p:nvSpPr>
        <p:spPr>
          <a:xfrm>
            <a:off x="2463047" y="6057560"/>
            <a:ext cx="81246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https://mathoverflow.net/questions/330512/adjacency-definition-for-a-directed-graph</a:t>
            </a: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89D70F2-2C75-44D2-BAA3-15A9305CD2F5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F1F2C622-C11C-4EB0-9F60-4CC0545334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1" descr="Logo COP3530">
              <a:extLst>
                <a:ext uri="{FF2B5EF4-FFF2-40B4-BE49-F238E27FC236}">
                  <a16:creationId xmlns:a16="http://schemas.microsoft.com/office/drawing/2014/main" id="{B8C8F30A-C0CF-4E2E-8A9E-3BA4C12648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FA1C788C-D5D9-472D-971E-41C4A7FE3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61623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Kruskal’s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6282555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How can we detect a cycle when adding an edge?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Method 1: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sng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Cycle Detection using DFS.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Works correctly but is computationally more expensive.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Complexity: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O(E (V+E))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21" name="Group 87">
            <a:extLst>
              <a:ext uri="{FF2B5EF4-FFF2-40B4-BE49-F238E27FC236}">
                <a16:creationId xmlns:a16="http://schemas.microsoft.com/office/drawing/2014/main" id="{5DB673FC-0725-4379-B573-522880F99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230812" y="1357786"/>
            <a:ext cx="2782054" cy="3052849"/>
            <a:chOff x="5158154" y="1676399"/>
            <a:chExt cx="2079942" cy="2304365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723458-5328-4654-BF0B-4525498E6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0F7CCD6-3F41-4391-B7CF-46E23AFD6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C10FD38-B3B9-41CA-9893-A4E91BC22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384BAED-39B6-4AB4-AED0-CDC55C2BF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5064331-D888-4F21-87D8-383772B40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29" name="TextBox 15">
              <a:extLst>
                <a:ext uri="{FF2B5EF4-FFF2-40B4-BE49-F238E27FC236}">
                  <a16:creationId xmlns:a16="http://schemas.microsoft.com/office/drawing/2014/main" id="{D08B8A8E-F634-4D59-AA1A-FA6FD5650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30" name="TextBox 16">
              <a:extLst>
                <a:ext uri="{FF2B5EF4-FFF2-40B4-BE49-F238E27FC236}">
                  <a16:creationId xmlns:a16="http://schemas.microsoft.com/office/drawing/2014/main" id="{277C82A1-FDEB-427E-957D-C4E004585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31" name="TextBox 17">
              <a:extLst>
                <a:ext uri="{FF2B5EF4-FFF2-40B4-BE49-F238E27FC236}">
                  <a16:creationId xmlns:a16="http://schemas.microsoft.com/office/drawing/2014/main" id="{235AC0B5-0663-418F-B86C-EB6DD2C26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32" name="TextBox 18">
              <a:extLst>
                <a:ext uri="{FF2B5EF4-FFF2-40B4-BE49-F238E27FC236}">
                  <a16:creationId xmlns:a16="http://schemas.microsoft.com/office/drawing/2014/main" id="{0AECDC3E-CC94-4676-B3FC-D50E7839E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33" name="TextBox 19">
              <a:extLst>
                <a:ext uri="{FF2B5EF4-FFF2-40B4-BE49-F238E27FC236}">
                  <a16:creationId xmlns:a16="http://schemas.microsoft.com/office/drawing/2014/main" id="{5D163901-C67A-429C-8911-0EE1014FB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34" name="TextBox 20">
              <a:extLst>
                <a:ext uri="{FF2B5EF4-FFF2-40B4-BE49-F238E27FC236}">
                  <a16:creationId xmlns:a16="http://schemas.microsoft.com/office/drawing/2014/main" id="{4DF6122E-3DC5-4D76-911A-7344C200E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35" name="TextBox 21">
              <a:extLst>
                <a:ext uri="{FF2B5EF4-FFF2-40B4-BE49-F238E27FC236}">
                  <a16:creationId xmlns:a16="http://schemas.microsoft.com/office/drawing/2014/main" id="{9DAC7BF0-9E9A-46D4-8962-5D773C7E4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BE815DC-5246-46E7-8ED4-2E842D25D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5821017-3D37-4373-9E6B-D5B4C54EE343}"/>
                </a:ext>
              </a:extLst>
            </p:cNvPr>
            <p:cNvCxnSpPr>
              <a:stCxn id="27" idx="0"/>
              <a:endCxn id="2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E7D3506-53C4-4992-958B-C105D8AF9A01}"/>
                </a:ext>
              </a:extLst>
            </p:cNvPr>
            <p:cNvCxnSpPr>
              <a:stCxn id="28" idx="0"/>
              <a:endCxn id="2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283E820-63DE-43CE-A6BA-BBF6072597A8}"/>
                </a:ext>
              </a:extLst>
            </p:cNvPr>
            <p:cNvCxnSpPr>
              <a:stCxn id="28" idx="2"/>
              <a:endCxn id="2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FB91263-6EFC-4874-95CB-3CFFDEE82B2F}"/>
                </a:ext>
              </a:extLst>
            </p:cNvPr>
            <p:cNvCxnSpPr>
              <a:stCxn id="25" idx="7"/>
              <a:endCxn id="22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C78CC96-9531-48B7-AC72-70CCB3A662EA}"/>
                </a:ext>
              </a:extLst>
            </p:cNvPr>
            <p:cNvCxnSpPr>
              <a:stCxn id="22" idx="5"/>
              <a:endCxn id="2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A300EA7-C1E3-4892-8FE7-F49D01E86F71}"/>
                </a:ext>
              </a:extLst>
            </p:cNvPr>
            <p:cNvCxnSpPr>
              <a:stCxn id="36" idx="0"/>
              <a:endCxn id="22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979C5E4-7D13-4FAC-8743-F99B916EB3BA}"/>
                </a:ext>
              </a:extLst>
            </p:cNvPr>
            <p:cNvCxnSpPr>
              <a:stCxn id="36" idx="1"/>
              <a:endCxn id="2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59F7715-A6FB-4328-B2E9-E1DA4407F587}"/>
                </a:ext>
              </a:extLst>
            </p:cNvPr>
            <p:cNvCxnSpPr>
              <a:stCxn id="36" idx="7"/>
              <a:endCxn id="2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E28E18-EEEE-4C9B-B904-A6839DFE13C7}"/>
                </a:ext>
              </a:extLst>
            </p:cNvPr>
            <p:cNvCxnSpPr>
              <a:stCxn id="36" idx="3"/>
              <a:endCxn id="2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BD4A431-503A-4E12-B8F8-56B1AC929523}"/>
                </a:ext>
              </a:extLst>
            </p:cNvPr>
            <p:cNvCxnSpPr>
              <a:stCxn id="36" idx="5"/>
              <a:endCxn id="2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84">
              <a:extLst>
                <a:ext uri="{FF2B5EF4-FFF2-40B4-BE49-F238E27FC236}">
                  <a16:creationId xmlns:a16="http://schemas.microsoft.com/office/drawing/2014/main" id="{0820CB6B-ACA7-48C4-96BD-DC342C318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409148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49" name="TextBox 85">
              <a:extLst>
                <a:ext uri="{FF2B5EF4-FFF2-40B4-BE49-F238E27FC236}">
                  <a16:creationId xmlns:a16="http://schemas.microsoft.com/office/drawing/2014/main" id="{DD7BA25D-A94D-4102-BF73-1C949DB72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50" name="TextBox 86">
              <a:extLst>
                <a:ext uri="{FF2B5EF4-FFF2-40B4-BE49-F238E27FC236}">
                  <a16:creationId xmlns:a16="http://schemas.microsoft.com/office/drawing/2014/main" id="{2D6A90E3-9D4E-4DD9-A184-177F008CA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4B2E67-FAD2-4054-9836-238BABAD6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80</a:t>
            </a:fld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8826584-4C63-4455-8548-3AF0744665C5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2C9E916C-E8CB-499D-B85D-6EB3BD9D41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51" descr="Logo COP3530">
              <a:extLst>
                <a:ext uri="{FF2B5EF4-FFF2-40B4-BE49-F238E27FC236}">
                  <a16:creationId xmlns:a16="http://schemas.microsoft.com/office/drawing/2014/main" id="{BF1A8AA1-EB37-4DD4-A111-C5679E9903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6588847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Mentimeter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481B293-5981-4365-A28F-8A90301A3253}"/>
              </a:ext>
            </a:extLst>
          </p:cNvPr>
          <p:cNvSpPr/>
          <p:nvPr/>
        </p:nvSpPr>
        <p:spPr>
          <a:xfrm>
            <a:off x="1547359" y="3205054"/>
            <a:ext cx="3625288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 Menti.com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7075 4646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2C0900-BFD3-49D3-BD2A-238CF3F3A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81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8AB1BEA-6979-4083-A1BD-AA5894D3B5A1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149AC58-9570-4E29-AE75-FFD5CCB742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C6174504-0DAB-48E2-87FD-EE64389B91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pic>
        <p:nvPicPr>
          <p:cNvPr id="6" name="Picture 5" descr="Qr code&#10;&#10;Description automatically generated">
            <a:extLst>
              <a:ext uri="{FF2B5EF4-FFF2-40B4-BE49-F238E27FC236}">
                <a16:creationId xmlns:a16="http://schemas.microsoft.com/office/drawing/2014/main" id="{512FF7CB-178B-4CD8-864D-D15354307A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0967" y="1226603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53426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Mentimeter</a:t>
            </a: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BD476DA-DE1D-4A76-97E3-2B4B68FED0C8}"/>
              </a:ext>
            </a:extLst>
          </p:cNvPr>
          <p:cNvGrpSpPr/>
          <p:nvPr/>
        </p:nvGrpSpPr>
        <p:grpSpPr>
          <a:xfrm>
            <a:off x="1066800" y="1976643"/>
            <a:ext cx="5403272" cy="2724171"/>
            <a:chOff x="1519381" y="2946461"/>
            <a:chExt cx="5403272" cy="272417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D033B89-18B0-4A1F-93E3-513BF04CE24C}"/>
                </a:ext>
              </a:extLst>
            </p:cNvPr>
            <p:cNvSpPr/>
            <p:nvPr/>
          </p:nvSpPr>
          <p:spPr>
            <a:xfrm>
              <a:off x="6465453" y="4040909"/>
              <a:ext cx="457200" cy="4572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4D1E8C5-EF28-46E5-BB83-EC9F4ACAC9A6}"/>
                </a:ext>
              </a:extLst>
            </p:cNvPr>
            <p:cNvSpPr/>
            <p:nvPr/>
          </p:nvSpPr>
          <p:spPr>
            <a:xfrm>
              <a:off x="1519381" y="4040909"/>
              <a:ext cx="457200" cy="4572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A9B8360-31D1-4536-9EEA-31CB8E47E2E8}"/>
                </a:ext>
              </a:extLst>
            </p:cNvPr>
            <p:cNvSpPr/>
            <p:nvPr/>
          </p:nvSpPr>
          <p:spPr>
            <a:xfrm>
              <a:off x="3860799" y="4040909"/>
              <a:ext cx="457200" cy="4572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65C21EC-E553-469D-921B-841DF650E02D}"/>
                </a:ext>
              </a:extLst>
            </p:cNvPr>
            <p:cNvSpPr/>
            <p:nvPr/>
          </p:nvSpPr>
          <p:spPr>
            <a:xfrm>
              <a:off x="5121563" y="5028766"/>
              <a:ext cx="457200" cy="4572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D6F36A8-88A7-4F4D-90D2-15F48D21FB99}"/>
                </a:ext>
              </a:extLst>
            </p:cNvPr>
            <p:cNvSpPr/>
            <p:nvPr/>
          </p:nvSpPr>
          <p:spPr>
            <a:xfrm>
              <a:off x="2572325" y="5028766"/>
              <a:ext cx="457200" cy="4572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F1D4B3B-D42F-40EE-9F8A-8D451081419D}"/>
                </a:ext>
              </a:extLst>
            </p:cNvPr>
            <p:cNvSpPr/>
            <p:nvPr/>
          </p:nvSpPr>
          <p:spPr>
            <a:xfrm>
              <a:off x="5121563" y="3131127"/>
              <a:ext cx="457200" cy="4572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8E27707-2E86-48DC-B7C6-7914EF862EF5}"/>
                </a:ext>
              </a:extLst>
            </p:cNvPr>
            <p:cNvSpPr/>
            <p:nvPr/>
          </p:nvSpPr>
          <p:spPr>
            <a:xfrm>
              <a:off x="2576944" y="3131127"/>
              <a:ext cx="457200" cy="4572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71E47EC-60A0-487C-BFEE-B430F55F4C3A}"/>
                </a:ext>
              </a:extLst>
            </p:cNvPr>
            <p:cNvCxnSpPr>
              <a:stCxn id="11" idx="6"/>
              <a:endCxn id="10" idx="2"/>
            </p:cNvCxnSpPr>
            <p:nvPr/>
          </p:nvCxnSpPr>
          <p:spPr>
            <a:xfrm>
              <a:off x="3034144" y="3359727"/>
              <a:ext cx="2087419" cy="0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FBB9D7C-1D74-4507-AE7F-BC57F50D3DE8}"/>
                </a:ext>
              </a:extLst>
            </p:cNvPr>
            <p:cNvCxnSpPr/>
            <p:nvPr/>
          </p:nvCxnSpPr>
          <p:spPr>
            <a:xfrm>
              <a:off x="3045689" y="5278148"/>
              <a:ext cx="2087419" cy="0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9F7AF2D-87F8-45DE-89B8-FCCA62050B20}"/>
                </a:ext>
              </a:extLst>
            </p:cNvPr>
            <p:cNvCxnSpPr>
              <a:cxnSpLocks/>
              <a:stCxn id="11" idx="4"/>
              <a:endCxn id="9" idx="0"/>
            </p:cNvCxnSpPr>
            <p:nvPr/>
          </p:nvCxnSpPr>
          <p:spPr>
            <a:xfrm flipH="1">
              <a:off x="2800925" y="3588327"/>
              <a:ext cx="4619" cy="1440439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7D6C30C-965B-4A12-A387-8C35222BE5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45544" y="3588326"/>
              <a:ext cx="4619" cy="1440439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4D2FE31-3B01-4C93-9B3A-09A99D3C371B}"/>
                </a:ext>
              </a:extLst>
            </p:cNvPr>
            <p:cNvCxnSpPr>
              <a:cxnSpLocks/>
              <a:stCxn id="10" idx="5"/>
              <a:endCxn id="5" idx="1"/>
            </p:cNvCxnSpPr>
            <p:nvPr/>
          </p:nvCxnSpPr>
          <p:spPr>
            <a:xfrm>
              <a:off x="5511808" y="3521372"/>
              <a:ext cx="1020600" cy="586492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06CB4D3-53BF-436D-A295-F82A5C1D91C4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>
              <a:off x="1853077" y="4498109"/>
              <a:ext cx="786203" cy="597612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302660E-D283-4215-AF5C-85C2699E0A86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>
              <a:off x="2960254" y="3514726"/>
              <a:ext cx="967500" cy="593138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440545-9B5E-401E-BDD7-A2C374FEE197}"/>
                </a:ext>
              </a:extLst>
            </p:cNvPr>
            <p:cNvCxnSpPr>
              <a:cxnSpLocks/>
              <a:endCxn id="8" idx="1"/>
            </p:cNvCxnSpPr>
            <p:nvPr/>
          </p:nvCxnSpPr>
          <p:spPr>
            <a:xfrm>
              <a:off x="4277599" y="4388295"/>
              <a:ext cx="910919" cy="707426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23645D-3428-49D0-A7A9-E43E978FFAD9}"/>
                </a:ext>
              </a:extLst>
            </p:cNvPr>
            <p:cNvCxnSpPr>
              <a:cxnSpLocks/>
              <a:stCxn id="6" idx="7"/>
              <a:endCxn id="11" idx="3"/>
            </p:cNvCxnSpPr>
            <p:nvPr/>
          </p:nvCxnSpPr>
          <p:spPr>
            <a:xfrm flipV="1">
              <a:off x="1909626" y="3521372"/>
              <a:ext cx="734273" cy="586492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56361E5-6196-497D-A927-71B7B174EE75}"/>
                </a:ext>
              </a:extLst>
            </p:cNvPr>
            <p:cNvCxnSpPr>
              <a:cxnSpLocks/>
              <a:endCxn id="7" idx="3"/>
            </p:cNvCxnSpPr>
            <p:nvPr/>
          </p:nvCxnSpPr>
          <p:spPr>
            <a:xfrm flipV="1">
              <a:off x="2996052" y="4431154"/>
              <a:ext cx="931702" cy="678422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F0C32AF-8012-4BD0-BEE9-95497DA98FFD}"/>
                </a:ext>
              </a:extLst>
            </p:cNvPr>
            <p:cNvCxnSpPr>
              <a:cxnSpLocks/>
              <a:endCxn id="10" idx="3"/>
            </p:cNvCxnSpPr>
            <p:nvPr/>
          </p:nvCxnSpPr>
          <p:spPr>
            <a:xfrm flipV="1">
              <a:off x="4262580" y="3521372"/>
              <a:ext cx="925938" cy="618412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569A858-E559-48CC-8CB3-B3A263F94E2A}"/>
                </a:ext>
              </a:extLst>
            </p:cNvPr>
            <p:cNvCxnSpPr>
              <a:cxnSpLocks/>
              <a:endCxn id="5" idx="3"/>
            </p:cNvCxnSpPr>
            <p:nvPr/>
          </p:nvCxnSpPr>
          <p:spPr>
            <a:xfrm flipV="1">
              <a:off x="5502561" y="4431154"/>
              <a:ext cx="1029847" cy="676618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696B6CB-A909-47DA-BC82-6CB852767F85}"/>
                </a:ext>
              </a:extLst>
            </p:cNvPr>
            <p:cNvSpPr txBox="1"/>
            <p:nvPr/>
          </p:nvSpPr>
          <p:spPr>
            <a:xfrm>
              <a:off x="4053228" y="294646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10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F2067D0-E8A9-4DD2-BF6D-2775864CF70E}"/>
                </a:ext>
              </a:extLst>
            </p:cNvPr>
            <p:cNvSpPr txBox="1"/>
            <p:nvPr/>
          </p:nvSpPr>
          <p:spPr>
            <a:xfrm>
              <a:off x="1853077" y="346599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E917E61-C7B3-4C69-B808-4313B6514E98}"/>
                </a:ext>
              </a:extLst>
            </p:cNvPr>
            <p:cNvSpPr txBox="1"/>
            <p:nvPr/>
          </p:nvSpPr>
          <p:spPr>
            <a:xfrm>
              <a:off x="1777421" y="484409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8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F257232-A479-44C5-B289-423BFC2204D6}"/>
                </a:ext>
              </a:extLst>
            </p:cNvPr>
            <p:cNvSpPr txBox="1"/>
            <p:nvPr/>
          </p:nvSpPr>
          <p:spPr>
            <a:xfrm>
              <a:off x="2491155" y="406182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9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57EE485-22B4-4D4D-8633-738B614887B8}"/>
                </a:ext>
              </a:extLst>
            </p:cNvPr>
            <p:cNvSpPr txBox="1"/>
            <p:nvPr/>
          </p:nvSpPr>
          <p:spPr>
            <a:xfrm>
              <a:off x="5367543" y="409937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C2EAEA1-8FA8-4CFA-B409-47E6AB2C4648}"/>
                </a:ext>
              </a:extLst>
            </p:cNvPr>
            <p:cNvSpPr txBox="1"/>
            <p:nvPr/>
          </p:nvSpPr>
          <p:spPr>
            <a:xfrm>
              <a:off x="6065220" y="346599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6696F64-DC59-48A4-9AD3-25233C68F71A}"/>
                </a:ext>
              </a:extLst>
            </p:cNvPr>
            <p:cNvSpPr txBox="1"/>
            <p:nvPr/>
          </p:nvSpPr>
          <p:spPr>
            <a:xfrm>
              <a:off x="6076022" y="478870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9ED8649-4247-4F75-BB8D-94A627DB3B79}"/>
                </a:ext>
              </a:extLst>
            </p:cNvPr>
            <p:cNvSpPr txBox="1"/>
            <p:nvPr/>
          </p:nvSpPr>
          <p:spPr>
            <a:xfrm>
              <a:off x="4527373" y="346599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46E9751-3D8D-481A-A7AF-9FC4DDF0A270}"/>
                </a:ext>
              </a:extLst>
            </p:cNvPr>
            <p:cNvSpPr txBox="1"/>
            <p:nvPr/>
          </p:nvSpPr>
          <p:spPr>
            <a:xfrm>
              <a:off x="3980530" y="53013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636BAF9-B401-4C63-9741-C6E9F76AB090}"/>
                </a:ext>
              </a:extLst>
            </p:cNvPr>
            <p:cNvSpPr txBox="1"/>
            <p:nvPr/>
          </p:nvSpPr>
          <p:spPr>
            <a:xfrm>
              <a:off x="3420505" y="344196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8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83BA1C5-B5BC-4321-9756-A1EF53F09EBF}"/>
                </a:ext>
              </a:extLst>
            </p:cNvPr>
            <p:cNvSpPr txBox="1"/>
            <p:nvPr/>
          </p:nvSpPr>
          <p:spPr>
            <a:xfrm>
              <a:off x="3548725" y="4622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D91EA1C-BC29-4F9B-A1FD-1FDC9C82329A}"/>
                </a:ext>
              </a:extLst>
            </p:cNvPr>
            <p:cNvSpPr txBox="1"/>
            <p:nvPr/>
          </p:nvSpPr>
          <p:spPr>
            <a:xfrm>
              <a:off x="4403084" y="465473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9</a:t>
              </a: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B5ED8F-5022-4F2B-99D8-7CF6537B3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48872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Kruskal’s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6282555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How can we detect a cycle when adding an edge?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Method 2a: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sng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Create an empty set,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 each edge,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either of the vertices connecting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is not a part of the set, add the vertices of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to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If, both the vertices are part of the set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ignore the edge as it forms a cycle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</a:p>
        </p:txBody>
      </p:sp>
      <p:grpSp>
        <p:nvGrpSpPr>
          <p:cNvPr id="21" name="Group 87">
            <a:extLst>
              <a:ext uri="{FF2B5EF4-FFF2-40B4-BE49-F238E27FC236}">
                <a16:creationId xmlns:a16="http://schemas.microsoft.com/office/drawing/2014/main" id="{5DB673FC-0725-4379-B573-522880F99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230812" y="1357786"/>
            <a:ext cx="2782054" cy="3052849"/>
            <a:chOff x="5158154" y="1676399"/>
            <a:chExt cx="2079942" cy="2304365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723458-5328-4654-BF0B-4525498E6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0F7CCD6-3F41-4391-B7CF-46E23AFD6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C10FD38-B3B9-41CA-9893-A4E91BC22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384BAED-39B6-4AB4-AED0-CDC55C2BF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5064331-D888-4F21-87D8-383772B40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29" name="TextBox 15">
              <a:extLst>
                <a:ext uri="{FF2B5EF4-FFF2-40B4-BE49-F238E27FC236}">
                  <a16:creationId xmlns:a16="http://schemas.microsoft.com/office/drawing/2014/main" id="{D08B8A8E-F634-4D59-AA1A-FA6FD5650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30" name="TextBox 16">
              <a:extLst>
                <a:ext uri="{FF2B5EF4-FFF2-40B4-BE49-F238E27FC236}">
                  <a16:creationId xmlns:a16="http://schemas.microsoft.com/office/drawing/2014/main" id="{277C82A1-FDEB-427E-957D-C4E004585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31" name="TextBox 17">
              <a:extLst>
                <a:ext uri="{FF2B5EF4-FFF2-40B4-BE49-F238E27FC236}">
                  <a16:creationId xmlns:a16="http://schemas.microsoft.com/office/drawing/2014/main" id="{235AC0B5-0663-418F-B86C-EB6DD2C26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32" name="TextBox 18">
              <a:extLst>
                <a:ext uri="{FF2B5EF4-FFF2-40B4-BE49-F238E27FC236}">
                  <a16:creationId xmlns:a16="http://schemas.microsoft.com/office/drawing/2014/main" id="{0AECDC3E-CC94-4676-B3FC-D50E7839E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33" name="TextBox 19">
              <a:extLst>
                <a:ext uri="{FF2B5EF4-FFF2-40B4-BE49-F238E27FC236}">
                  <a16:creationId xmlns:a16="http://schemas.microsoft.com/office/drawing/2014/main" id="{5D163901-C67A-429C-8911-0EE1014FB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34" name="TextBox 20">
              <a:extLst>
                <a:ext uri="{FF2B5EF4-FFF2-40B4-BE49-F238E27FC236}">
                  <a16:creationId xmlns:a16="http://schemas.microsoft.com/office/drawing/2014/main" id="{4DF6122E-3DC5-4D76-911A-7344C200E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35" name="TextBox 21">
              <a:extLst>
                <a:ext uri="{FF2B5EF4-FFF2-40B4-BE49-F238E27FC236}">
                  <a16:creationId xmlns:a16="http://schemas.microsoft.com/office/drawing/2014/main" id="{9DAC7BF0-9E9A-46D4-8962-5D773C7E4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BE815DC-5246-46E7-8ED4-2E842D25D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5821017-3D37-4373-9E6B-D5B4C54EE343}"/>
                </a:ext>
              </a:extLst>
            </p:cNvPr>
            <p:cNvCxnSpPr>
              <a:stCxn id="27" idx="0"/>
              <a:endCxn id="2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E7D3506-53C4-4992-958B-C105D8AF9A01}"/>
                </a:ext>
              </a:extLst>
            </p:cNvPr>
            <p:cNvCxnSpPr>
              <a:stCxn id="28" idx="0"/>
              <a:endCxn id="2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283E820-63DE-43CE-A6BA-BBF6072597A8}"/>
                </a:ext>
              </a:extLst>
            </p:cNvPr>
            <p:cNvCxnSpPr>
              <a:stCxn id="28" idx="2"/>
              <a:endCxn id="2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FB91263-6EFC-4874-95CB-3CFFDEE82B2F}"/>
                </a:ext>
              </a:extLst>
            </p:cNvPr>
            <p:cNvCxnSpPr>
              <a:stCxn id="25" idx="7"/>
              <a:endCxn id="22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C78CC96-9531-48B7-AC72-70CCB3A662EA}"/>
                </a:ext>
              </a:extLst>
            </p:cNvPr>
            <p:cNvCxnSpPr>
              <a:stCxn id="22" idx="5"/>
              <a:endCxn id="2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A300EA7-C1E3-4892-8FE7-F49D01E86F71}"/>
                </a:ext>
              </a:extLst>
            </p:cNvPr>
            <p:cNvCxnSpPr>
              <a:stCxn id="36" idx="0"/>
              <a:endCxn id="22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979C5E4-7D13-4FAC-8743-F99B916EB3BA}"/>
                </a:ext>
              </a:extLst>
            </p:cNvPr>
            <p:cNvCxnSpPr>
              <a:stCxn id="36" idx="1"/>
              <a:endCxn id="2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59F7715-A6FB-4328-B2E9-E1DA4407F587}"/>
                </a:ext>
              </a:extLst>
            </p:cNvPr>
            <p:cNvCxnSpPr>
              <a:stCxn id="36" idx="7"/>
              <a:endCxn id="2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E28E18-EEEE-4C9B-B904-A6839DFE13C7}"/>
                </a:ext>
              </a:extLst>
            </p:cNvPr>
            <p:cNvCxnSpPr>
              <a:stCxn id="36" idx="3"/>
              <a:endCxn id="2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BD4A431-503A-4E12-B8F8-56B1AC929523}"/>
                </a:ext>
              </a:extLst>
            </p:cNvPr>
            <p:cNvCxnSpPr>
              <a:stCxn id="36" idx="5"/>
              <a:endCxn id="2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84">
              <a:extLst>
                <a:ext uri="{FF2B5EF4-FFF2-40B4-BE49-F238E27FC236}">
                  <a16:creationId xmlns:a16="http://schemas.microsoft.com/office/drawing/2014/main" id="{0820CB6B-ACA7-48C4-96BD-DC342C318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409148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49" name="TextBox 85">
              <a:extLst>
                <a:ext uri="{FF2B5EF4-FFF2-40B4-BE49-F238E27FC236}">
                  <a16:creationId xmlns:a16="http://schemas.microsoft.com/office/drawing/2014/main" id="{DD7BA25D-A94D-4102-BF73-1C949DB72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50" name="TextBox 86">
              <a:extLst>
                <a:ext uri="{FF2B5EF4-FFF2-40B4-BE49-F238E27FC236}">
                  <a16:creationId xmlns:a16="http://schemas.microsoft.com/office/drawing/2014/main" id="{2D6A90E3-9D4E-4DD9-A184-177F008CA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7B998B-5CFD-4FF5-8A9C-538A46713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83</a:t>
            </a:fld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4C31905-9CAA-4BE1-B97A-C10EFBECDC03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CC4E2955-B71C-458B-9E07-F5DE3652DB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51" descr="Logo COP3530">
              <a:extLst>
                <a:ext uri="{FF2B5EF4-FFF2-40B4-BE49-F238E27FC236}">
                  <a16:creationId xmlns:a16="http://schemas.microsoft.com/office/drawing/2014/main" id="{E57777AE-5CFE-4F63-BCD0-66B15DBDAE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5432949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Kruskal’s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47160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Arrange edges in ascending order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0-2   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3-5   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0-3   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1-2    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2-3   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2-5   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0-1    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1-4    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4-5    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2-4    10</a:t>
            </a:r>
          </a:p>
        </p:txBody>
      </p:sp>
      <p:grpSp>
        <p:nvGrpSpPr>
          <p:cNvPr id="21" name="Group 87">
            <a:extLst>
              <a:ext uri="{FF2B5EF4-FFF2-40B4-BE49-F238E27FC236}">
                <a16:creationId xmlns:a16="http://schemas.microsoft.com/office/drawing/2014/main" id="{5DB673FC-0725-4379-B573-522880F99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230812" y="1357786"/>
            <a:ext cx="2782054" cy="3052849"/>
            <a:chOff x="5158154" y="1676399"/>
            <a:chExt cx="2079942" cy="2304365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723458-5328-4654-BF0B-4525498E6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0F7CCD6-3F41-4391-B7CF-46E23AFD6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C10FD38-B3B9-41CA-9893-A4E91BC22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384BAED-39B6-4AB4-AED0-CDC55C2BF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5064331-D888-4F21-87D8-383772B40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29" name="TextBox 15">
              <a:extLst>
                <a:ext uri="{FF2B5EF4-FFF2-40B4-BE49-F238E27FC236}">
                  <a16:creationId xmlns:a16="http://schemas.microsoft.com/office/drawing/2014/main" id="{D08B8A8E-F634-4D59-AA1A-FA6FD5650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30" name="TextBox 16">
              <a:extLst>
                <a:ext uri="{FF2B5EF4-FFF2-40B4-BE49-F238E27FC236}">
                  <a16:creationId xmlns:a16="http://schemas.microsoft.com/office/drawing/2014/main" id="{277C82A1-FDEB-427E-957D-C4E004585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31" name="TextBox 17">
              <a:extLst>
                <a:ext uri="{FF2B5EF4-FFF2-40B4-BE49-F238E27FC236}">
                  <a16:creationId xmlns:a16="http://schemas.microsoft.com/office/drawing/2014/main" id="{235AC0B5-0663-418F-B86C-EB6DD2C26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32" name="TextBox 18">
              <a:extLst>
                <a:ext uri="{FF2B5EF4-FFF2-40B4-BE49-F238E27FC236}">
                  <a16:creationId xmlns:a16="http://schemas.microsoft.com/office/drawing/2014/main" id="{0AECDC3E-CC94-4676-B3FC-D50E7839E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33" name="TextBox 19">
              <a:extLst>
                <a:ext uri="{FF2B5EF4-FFF2-40B4-BE49-F238E27FC236}">
                  <a16:creationId xmlns:a16="http://schemas.microsoft.com/office/drawing/2014/main" id="{5D163901-C67A-429C-8911-0EE1014FB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34" name="TextBox 20">
              <a:extLst>
                <a:ext uri="{FF2B5EF4-FFF2-40B4-BE49-F238E27FC236}">
                  <a16:creationId xmlns:a16="http://schemas.microsoft.com/office/drawing/2014/main" id="{4DF6122E-3DC5-4D76-911A-7344C200E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35" name="TextBox 21">
              <a:extLst>
                <a:ext uri="{FF2B5EF4-FFF2-40B4-BE49-F238E27FC236}">
                  <a16:creationId xmlns:a16="http://schemas.microsoft.com/office/drawing/2014/main" id="{9DAC7BF0-9E9A-46D4-8962-5D773C7E4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BE815DC-5246-46E7-8ED4-2E842D25D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5821017-3D37-4373-9E6B-D5B4C54EE343}"/>
                </a:ext>
              </a:extLst>
            </p:cNvPr>
            <p:cNvCxnSpPr>
              <a:stCxn id="27" idx="0"/>
              <a:endCxn id="2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E7D3506-53C4-4992-958B-C105D8AF9A01}"/>
                </a:ext>
              </a:extLst>
            </p:cNvPr>
            <p:cNvCxnSpPr>
              <a:stCxn id="28" idx="0"/>
              <a:endCxn id="2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283E820-63DE-43CE-A6BA-BBF6072597A8}"/>
                </a:ext>
              </a:extLst>
            </p:cNvPr>
            <p:cNvCxnSpPr>
              <a:stCxn id="28" idx="2"/>
              <a:endCxn id="2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FB91263-6EFC-4874-95CB-3CFFDEE82B2F}"/>
                </a:ext>
              </a:extLst>
            </p:cNvPr>
            <p:cNvCxnSpPr>
              <a:stCxn id="25" idx="7"/>
              <a:endCxn id="22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C78CC96-9531-48B7-AC72-70CCB3A662EA}"/>
                </a:ext>
              </a:extLst>
            </p:cNvPr>
            <p:cNvCxnSpPr>
              <a:stCxn id="22" idx="5"/>
              <a:endCxn id="2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A300EA7-C1E3-4892-8FE7-F49D01E86F71}"/>
                </a:ext>
              </a:extLst>
            </p:cNvPr>
            <p:cNvCxnSpPr>
              <a:stCxn id="36" idx="0"/>
              <a:endCxn id="22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979C5E4-7D13-4FAC-8743-F99B916EB3BA}"/>
                </a:ext>
              </a:extLst>
            </p:cNvPr>
            <p:cNvCxnSpPr>
              <a:stCxn id="36" idx="1"/>
              <a:endCxn id="2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59F7715-A6FB-4328-B2E9-E1DA4407F587}"/>
                </a:ext>
              </a:extLst>
            </p:cNvPr>
            <p:cNvCxnSpPr>
              <a:stCxn id="36" idx="7"/>
              <a:endCxn id="2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E28E18-EEEE-4C9B-B904-A6839DFE13C7}"/>
                </a:ext>
              </a:extLst>
            </p:cNvPr>
            <p:cNvCxnSpPr>
              <a:stCxn id="36" idx="3"/>
              <a:endCxn id="2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BD4A431-503A-4E12-B8F8-56B1AC929523}"/>
                </a:ext>
              </a:extLst>
            </p:cNvPr>
            <p:cNvCxnSpPr>
              <a:stCxn id="36" idx="5"/>
              <a:endCxn id="2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84">
              <a:extLst>
                <a:ext uri="{FF2B5EF4-FFF2-40B4-BE49-F238E27FC236}">
                  <a16:creationId xmlns:a16="http://schemas.microsoft.com/office/drawing/2014/main" id="{0820CB6B-ACA7-48C4-96BD-DC342C318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409148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49" name="TextBox 85">
              <a:extLst>
                <a:ext uri="{FF2B5EF4-FFF2-40B4-BE49-F238E27FC236}">
                  <a16:creationId xmlns:a16="http://schemas.microsoft.com/office/drawing/2014/main" id="{DD7BA25D-A94D-4102-BF73-1C949DB72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50" name="TextBox 86">
              <a:extLst>
                <a:ext uri="{FF2B5EF4-FFF2-40B4-BE49-F238E27FC236}">
                  <a16:creationId xmlns:a16="http://schemas.microsoft.com/office/drawing/2014/main" id="{2D6A90E3-9D4E-4DD9-A184-177F008CA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6A22F5AB-C306-4CBC-9B35-D172C5834DE2}"/>
              </a:ext>
            </a:extLst>
          </p:cNvPr>
          <p:cNvSpPr txBox="1"/>
          <p:nvPr/>
        </p:nvSpPr>
        <p:spPr>
          <a:xfrm flipH="1">
            <a:off x="1077516" y="5215256"/>
            <a:ext cx="7764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Add edges in order as long as they don’t create a cycle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6D7AE2-4EA6-4294-9513-2740F56A2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84</a:t>
            </a:fld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0AD1C71-6C13-4F73-A615-7A00FE73D8B7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1EA5A4CF-7ED8-40B1-81F6-7D960D1CA0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52" descr="Logo COP3530">
              <a:extLst>
                <a:ext uri="{FF2B5EF4-FFF2-40B4-BE49-F238E27FC236}">
                  <a16:creationId xmlns:a16="http://schemas.microsoft.com/office/drawing/2014/main" id="{B1A80252-676B-4ABB-A137-7F4D6F445E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3085268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Kruskal’s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47160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Arrange edges in ascending order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0-2   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3-5   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0-3   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1-2    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2-3   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2-5   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0-1    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1-4    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4-5    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2-4    10</a:t>
            </a:r>
          </a:p>
        </p:txBody>
      </p:sp>
      <p:grpSp>
        <p:nvGrpSpPr>
          <p:cNvPr id="21" name="Group 87">
            <a:extLst>
              <a:ext uri="{FF2B5EF4-FFF2-40B4-BE49-F238E27FC236}">
                <a16:creationId xmlns:a16="http://schemas.microsoft.com/office/drawing/2014/main" id="{5DB673FC-0725-4379-B573-522880F99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230812" y="1357786"/>
            <a:ext cx="2782054" cy="3052849"/>
            <a:chOff x="5158154" y="1676399"/>
            <a:chExt cx="2079942" cy="2304365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723458-5328-4654-BF0B-4525498E6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0F7CCD6-3F41-4391-B7CF-46E23AFD6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C10FD38-B3B9-41CA-9893-A4E91BC22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384BAED-39B6-4AB4-AED0-CDC55C2BF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5064331-D888-4F21-87D8-383772B40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29" name="TextBox 15">
              <a:extLst>
                <a:ext uri="{FF2B5EF4-FFF2-40B4-BE49-F238E27FC236}">
                  <a16:creationId xmlns:a16="http://schemas.microsoft.com/office/drawing/2014/main" id="{D08B8A8E-F634-4D59-AA1A-FA6FD5650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30" name="TextBox 16">
              <a:extLst>
                <a:ext uri="{FF2B5EF4-FFF2-40B4-BE49-F238E27FC236}">
                  <a16:creationId xmlns:a16="http://schemas.microsoft.com/office/drawing/2014/main" id="{277C82A1-FDEB-427E-957D-C4E004585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31" name="TextBox 17">
              <a:extLst>
                <a:ext uri="{FF2B5EF4-FFF2-40B4-BE49-F238E27FC236}">
                  <a16:creationId xmlns:a16="http://schemas.microsoft.com/office/drawing/2014/main" id="{235AC0B5-0663-418F-B86C-EB6DD2C26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32" name="TextBox 18">
              <a:extLst>
                <a:ext uri="{FF2B5EF4-FFF2-40B4-BE49-F238E27FC236}">
                  <a16:creationId xmlns:a16="http://schemas.microsoft.com/office/drawing/2014/main" id="{0AECDC3E-CC94-4676-B3FC-D50E7839E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33" name="TextBox 19">
              <a:extLst>
                <a:ext uri="{FF2B5EF4-FFF2-40B4-BE49-F238E27FC236}">
                  <a16:creationId xmlns:a16="http://schemas.microsoft.com/office/drawing/2014/main" id="{5D163901-C67A-429C-8911-0EE1014FB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34" name="TextBox 20">
              <a:extLst>
                <a:ext uri="{FF2B5EF4-FFF2-40B4-BE49-F238E27FC236}">
                  <a16:creationId xmlns:a16="http://schemas.microsoft.com/office/drawing/2014/main" id="{4DF6122E-3DC5-4D76-911A-7344C200E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35" name="TextBox 21">
              <a:extLst>
                <a:ext uri="{FF2B5EF4-FFF2-40B4-BE49-F238E27FC236}">
                  <a16:creationId xmlns:a16="http://schemas.microsoft.com/office/drawing/2014/main" id="{9DAC7BF0-9E9A-46D4-8962-5D773C7E4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BE815DC-5246-46E7-8ED4-2E842D25D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5821017-3D37-4373-9E6B-D5B4C54EE343}"/>
                </a:ext>
              </a:extLst>
            </p:cNvPr>
            <p:cNvCxnSpPr>
              <a:stCxn id="27" idx="0"/>
              <a:endCxn id="2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E7D3506-53C4-4992-958B-C105D8AF9A01}"/>
                </a:ext>
              </a:extLst>
            </p:cNvPr>
            <p:cNvCxnSpPr>
              <a:stCxn id="28" idx="0"/>
              <a:endCxn id="2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283E820-63DE-43CE-A6BA-BBF6072597A8}"/>
                </a:ext>
              </a:extLst>
            </p:cNvPr>
            <p:cNvCxnSpPr>
              <a:stCxn id="28" idx="2"/>
              <a:endCxn id="2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FB91263-6EFC-4874-95CB-3CFFDEE82B2F}"/>
                </a:ext>
              </a:extLst>
            </p:cNvPr>
            <p:cNvCxnSpPr>
              <a:stCxn id="25" idx="7"/>
              <a:endCxn id="22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C78CC96-9531-48B7-AC72-70CCB3A662EA}"/>
                </a:ext>
              </a:extLst>
            </p:cNvPr>
            <p:cNvCxnSpPr>
              <a:stCxn id="22" idx="5"/>
              <a:endCxn id="2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A300EA7-C1E3-4892-8FE7-F49D01E86F71}"/>
                </a:ext>
              </a:extLst>
            </p:cNvPr>
            <p:cNvCxnSpPr>
              <a:stCxn id="36" idx="0"/>
              <a:endCxn id="22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979C5E4-7D13-4FAC-8743-F99B916EB3BA}"/>
                </a:ext>
              </a:extLst>
            </p:cNvPr>
            <p:cNvCxnSpPr>
              <a:stCxn id="36" idx="1"/>
              <a:endCxn id="2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59F7715-A6FB-4328-B2E9-E1DA4407F587}"/>
                </a:ext>
              </a:extLst>
            </p:cNvPr>
            <p:cNvCxnSpPr>
              <a:stCxn id="36" idx="7"/>
              <a:endCxn id="2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E28E18-EEEE-4C9B-B904-A6839DFE13C7}"/>
                </a:ext>
              </a:extLst>
            </p:cNvPr>
            <p:cNvCxnSpPr>
              <a:stCxn id="36" idx="3"/>
              <a:endCxn id="2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BD4A431-503A-4E12-B8F8-56B1AC929523}"/>
                </a:ext>
              </a:extLst>
            </p:cNvPr>
            <p:cNvCxnSpPr>
              <a:stCxn id="36" idx="5"/>
              <a:endCxn id="2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84">
              <a:extLst>
                <a:ext uri="{FF2B5EF4-FFF2-40B4-BE49-F238E27FC236}">
                  <a16:creationId xmlns:a16="http://schemas.microsoft.com/office/drawing/2014/main" id="{0820CB6B-ACA7-48C4-96BD-DC342C318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409148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49" name="TextBox 85">
              <a:extLst>
                <a:ext uri="{FF2B5EF4-FFF2-40B4-BE49-F238E27FC236}">
                  <a16:creationId xmlns:a16="http://schemas.microsoft.com/office/drawing/2014/main" id="{DD7BA25D-A94D-4102-BF73-1C949DB72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50" name="TextBox 86">
              <a:extLst>
                <a:ext uri="{FF2B5EF4-FFF2-40B4-BE49-F238E27FC236}">
                  <a16:creationId xmlns:a16="http://schemas.microsoft.com/office/drawing/2014/main" id="{2D6A90E3-9D4E-4DD9-A184-177F008CA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6A22F5AB-C306-4CBC-9B35-D172C5834DE2}"/>
              </a:ext>
            </a:extLst>
          </p:cNvPr>
          <p:cNvSpPr txBox="1"/>
          <p:nvPr/>
        </p:nvSpPr>
        <p:spPr>
          <a:xfrm flipH="1">
            <a:off x="1077516" y="5215256"/>
            <a:ext cx="7764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Add edges in order as long as they don’t create a cycle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E46B6D7-9F37-4302-9E0C-8E70969E307F}"/>
              </a:ext>
            </a:extLst>
          </p:cNvPr>
          <p:cNvSpPr/>
          <p:nvPr/>
        </p:nvSpPr>
        <p:spPr>
          <a:xfrm>
            <a:off x="3729523" y="2992382"/>
            <a:ext cx="1462237" cy="815608"/>
          </a:xfrm>
          <a:prstGeom prst="rect">
            <a:avLst/>
          </a:prstGeom>
          <a:ln>
            <a:solidFill>
              <a:srgbClr val="EB6E19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0 2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558268-4941-46F5-8112-06151AED2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85</a:t>
            </a:fld>
            <a:endParaRPr lang="en-US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185D5DB-5052-46C8-AB0B-ED145A4DE950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E583033E-202A-4EFE-8DC2-5F95D3BD7A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Picture 53" descr="Logo COP3530">
              <a:extLst>
                <a:ext uri="{FF2B5EF4-FFF2-40B4-BE49-F238E27FC236}">
                  <a16:creationId xmlns:a16="http://schemas.microsoft.com/office/drawing/2014/main" id="{39EE8A86-345E-44D5-AC5E-C59824E158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575620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Kruskal’s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47160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Arrange edges in ascending order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0-2   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3-5   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0-3   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1-2    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2-3   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2-5   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0-1    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1-4    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4-5    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2-4    10</a:t>
            </a:r>
          </a:p>
        </p:txBody>
      </p:sp>
      <p:grpSp>
        <p:nvGrpSpPr>
          <p:cNvPr id="21" name="Group 87">
            <a:extLst>
              <a:ext uri="{FF2B5EF4-FFF2-40B4-BE49-F238E27FC236}">
                <a16:creationId xmlns:a16="http://schemas.microsoft.com/office/drawing/2014/main" id="{5DB673FC-0725-4379-B573-522880F99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230812" y="1357786"/>
            <a:ext cx="2782054" cy="3052849"/>
            <a:chOff x="5158154" y="1676399"/>
            <a:chExt cx="2079942" cy="2304365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723458-5328-4654-BF0B-4525498E6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0F7CCD6-3F41-4391-B7CF-46E23AFD6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C10FD38-B3B9-41CA-9893-A4E91BC22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384BAED-39B6-4AB4-AED0-CDC55C2BF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5064331-D888-4F21-87D8-383772B40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29" name="TextBox 15">
              <a:extLst>
                <a:ext uri="{FF2B5EF4-FFF2-40B4-BE49-F238E27FC236}">
                  <a16:creationId xmlns:a16="http://schemas.microsoft.com/office/drawing/2014/main" id="{D08B8A8E-F634-4D59-AA1A-FA6FD5650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30" name="TextBox 16">
              <a:extLst>
                <a:ext uri="{FF2B5EF4-FFF2-40B4-BE49-F238E27FC236}">
                  <a16:creationId xmlns:a16="http://schemas.microsoft.com/office/drawing/2014/main" id="{277C82A1-FDEB-427E-957D-C4E004585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31" name="TextBox 17">
              <a:extLst>
                <a:ext uri="{FF2B5EF4-FFF2-40B4-BE49-F238E27FC236}">
                  <a16:creationId xmlns:a16="http://schemas.microsoft.com/office/drawing/2014/main" id="{235AC0B5-0663-418F-B86C-EB6DD2C26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32" name="TextBox 18">
              <a:extLst>
                <a:ext uri="{FF2B5EF4-FFF2-40B4-BE49-F238E27FC236}">
                  <a16:creationId xmlns:a16="http://schemas.microsoft.com/office/drawing/2014/main" id="{0AECDC3E-CC94-4676-B3FC-D50E7839E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33" name="TextBox 19">
              <a:extLst>
                <a:ext uri="{FF2B5EF4-FFF2-40B4-BE49-F238E27FC236}">
                  <a16:creationId xmlns:a16="http://schemas.microsoft.com/office/drawing/2014/main" id="{5D163901-C67A-429C-8911-0EE1014FB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34" name="TextBox 20">
              <a:extLst>
                <a:ext uri="{FF2B5EF4-FFF2-40B4-BE49-F238E27FC236}">
                  <a16:creationId xmlns:a16="http://schemas.microsoft.com/office/drawing/2014/main" id="{4DF6122E-3DC5-4D76-911A-7344C200E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35" name="TextBox 21">
              <a:extLst>
                <a:ext uri="{FF2B5EF4-FFF2-40B4-BE49-F238E27FC236}">
                  <a16:creationId xmlns:a16="http://schemas.microsoft.com/office/drawing/2014/main" id="{9DAC7BF0-9E9A-46D4-8962-5D773C7E4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BE815DC-5246-46E7-8ED4-2E842D25D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5821017-3D37-4373-9E6B-D5B4C54EE343}"/>
                </a:ext>
              </a:extLst>
            </p:cNvPr>
            <p:cNvCxnSpPr>
              <a:stCxn id="27" idx="0"/>
              <a:endCxn id="2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E7D3506-53C4-4992-958B-C105D8AF9A01}"/>
                </a:ext>
              </a:extLst>
            </p:cNvPr>
            <p:cNvCxnSpPr>
              <a:stCxn id="28" idx="0"/>
              <a:endCxn id="2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283E820-63DE-43CE-A6BA-BBF6072597A8}"/>
                </a:ext>
              </a:extLst>
            </p:cNvPr>
            <p:cNvCxnSpPr>
              <a:stCxn id="28" idx="2"/>
              <a:endCxn id="2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FB91263-6EFC-4874-95CB-3CFFDEE82B2F}"/>
                </a:ext>
              </a:extLst>
            </p:cNvPr>
            <p:cNvCxnSpPr>
              <a:stCxn id="25" idx="7"/>
              <a:endCxn id="22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C78CC96-9531-48B7-AC72-70CCB3A662EA}"/>
                </a:ext>
              </a:extLst>
            </p:cNvPr>
            <p:cNvCxnSpPr>
              <a:stCxn id="22" idx="5"/>
              <a:endCxn id="2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A300EA7-C1E3-4892-8FE7-F49D01E86F71}"/>
                </a:ext>
              </a:extLst>
            </p:cNvPr>
            <p:cNvCxnSpPr>
              <a:stCxn id="36" idx="0"/>
              <a:endCxn id="22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979C5E4-7D13-4FAC-8743-F99B916EB3BA}"/>
                </a:ext>
              </a:extLst>
            </p:cNvPr>
            <p:cNvCxnSpPr>
              <a:stCxn id="36" idx="1"/>
              <a:endCxn id="2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59F7715-A6FB-4328-B2E9-E1DA4407F587}"/>
                </a:ext>
              </a:extLst>
            </p:cNvPr>
            <p:cNvCxnSpPr>
              <a:stCxn id="36" idx="7"/>
              <a:endCxn id="2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E28E18-EEEE-4C9B-B904-A6839DFE13C7}"/>
                </a:ext>
              </a:extLst>
            </p:cNvPr>
            <p:cNvCxnSpPr>
              <a:stCxn id="36" idx="3"/>
              <a:endCxn id="2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BD4A431-503A-4E12-B8F8-56B1AC929523}"/>
                </a:ext>
              </a:extLst>
            </p:cNvPr>
            <p:cNvCxnSpPr>
              <a:stCxn id="36" idx="5"/>
              <a:endCxn id="2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84">
              <a:extLst>
                <a:ext uri="{FF2B5EF4-FFF2-40B4-BE49-F238E27FC236}">
                  <a16:creationId xmlns:a16="http://schemas.microsoft.com/office/drawing/2014/main" id="{0820CB6B-ACA7-48C4-96BD-DC342C318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409148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49" name="TextBox 85">
              <a:extLst>
                <a:ext uri="{FF2B5EF4-FFF2-40B4-BE49-F238E27FC236}">
                  <a16:creationId xmlns:a16="http://schemas.microsoft.com/office/drawing/2014/main" id="{DD7BA25D-A94D-4102-BF73-1C949DB72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50" name="TextBox 86">
              <a:extLst>
                <a:ext uri="{FF2B5EF4-FFF2-40B4-BE49-F238E27FC236}">
                  <a16:creationId xmlns:a16="http://schemas.microsoft.com/office/drawing/2014/main" id="{2D6A90E3-9D4E-4DD9-A184-177F008CA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6A22F5AB-C306-4CBC-9B35-D172C5834DE2}"/>
              </a:ext>
            </a:extLst>
          </p:cNvPr>
          <p:cNvSpPr txBox="1"/>
          <p:nvPr/>
        </p:nvSpPr>
        <p:spPr>
          <a:xfrm flipH="1">
            <a:off x="1077516" y="5215256"/>
            <a:ext cx="7764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Add edges in order as long as they don’t create a cycle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E43F1DE-0BE5-442A-85A4-F16F57624ABA}"/>
              </a:ext>
            </a:extLst>
          </p:cNvPr>
          <p:cNvSpPr/>
          <p:nvPr/>
        </p:nvSpPr>
        <p:spPr>
          <a:xfrm>
            <a:off x="3729523" y="2992382"/>
            <a:ext cx="1462237" cy="815608"/>
          </a:xfrm>
          <a:prstGeom prst="rect">
            <a:avLst/>
          </a:prstGeom>
          <a:ln>
            <a:solidFill>
              <a:srgbClr val="EB6E19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0 2 3 5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9AA045-6DAC-4495-82AD-F4225D69C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86</a:t>
            </a:fld>
            <a:endParaRPr lang="en-US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4FB753E-FFC4-4548-846E-8730075D14FB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A2E6DED5-4A3C-4EBF-9F4E-72B07B84CD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Picture 53" descr="Logo COP3530">
              <a:extLst>
                <a:ext uri="{FF2B5EF4-FFF2-40B4-BE49-F238E27FC236}">
                  <a16:creationId xmlns:a16="http://schemas.microsoft.com/office/drawing/2014/main" id="{F29C40C2-D0AC-4479-9975-3EA05F33A7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7091920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Kruskal’s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47160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Arrange edges in ascending order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0-2   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3-5   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0-3   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1-2    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2-3   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2-5   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0-1    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1-4    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4-5    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2-4    10</a:t>
            </a:r>
          </a:p>
        </p:txBody>
      </p:sp>
      <p:grpSp>
        <p:nvGrpSpPr>
          <p:cNvPr id="21" name="Group 87">
            <a:extLst>
              <a:ext uri="{FF2B5EF4-FFF2-40B4-BE49-F238E27FC236}">
                <a16:creationId xmlns:a16="http://schemas.microsoft.com/office/drawing/2014/main" id="{5DB673FC-0725-4379-B573-522880F99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230813" y="1357786"/>
            <a:ext cx="2782053" cy="2942834"/>
            <a:chOff x="5158154" y="1676399"/>
            <a:chExt cx="2079941" cy="2221323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723458-5328-4654-BF0B-4525498E6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28575">
              <a:solidFill>
                <a:srgbClr val="00DA63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0F7CCD6-3F41-4391-B7CF-46E23AFD6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C10FD38-B3B9-41CA-9893-A4E91BC22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5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384BAED-39B6-4AB4-AED0-CDC55C2BF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5064331-D888-4F21-87D8-383772B40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29" name="TextBox 15">
              <a:extLst>
                <a:ext uri="{FF2B5EF4-FFF2-40B4-BE49-F238E27FC236}">
                  <a16:creationId xmlns:a16="http://schemas.microsoft.com/office/drawing/2014/main" id="{D08B8A8E-F634-4D59-AA1A-FA6FD5650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30" name="TextBox 16">
              <a:extLst>
                <a:ext uri="{FF2B5EF4-FFF2-40B4-BE49-F238E27FC236}">
                  <a16:creationId xmlns:a16="http://schemas.microsoft.com/office/drawing/2014/main" id="{277C82A1-FDEB-427E-957D-C4E004585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31" name="TextBox 17">
              <a:extLst>
                <a:ext uri="{FF2B5EF4-FFF2-40B4-BE49-F238E27FC236}">
                  <a16:creationId xmlns:a16="http://schemas.microsoft.com/office/drawing/2014/main" id="{235AC0B5-0663-418F-B86C-EB6DD2C26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32" name="TextBox 18">
              <a:extLst>
                <a:ext uri="{FF2B5EF4-FFF2-40B4-BE49-F238E27FC236}">
                  <a16:creationId xmlns:a16="http://schemas.microsoft.com/office/drawing/2014/main" id="{0AECDC3E-CC94-4676-B3FC-D50E7839E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33" name="TextBox 19">
              <a:extLst>
                <a:ext uri="{FF2B5EF4-FFF2-40B4-BE49-F238E27FC236}">
                  <a16:creationId xmlns:a16="http://schemas.microsoft.com/office/drawing/2014/main" id="{5D163901-C67A-429C-8911-0EE1014FB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34" name="TextBox 20">
              <a:extLst>
                <a:ext uri="{FF2B5EF4-FFF2-40B4-BE49-F238E27FC236}">
                  <a16:creationId xmlns:a16="http://schemas.microsoft.com/office/drawing/2014/main" id="{4DF6122E-3DC5-4D76-911A-7344C200E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35" name="TextBox 21">
              <a:extLst>
                <a:ext uri="{FF2B5EF4-FFF2-40B4-BE49-F238E27FC236}">
                  <a16:creationId xmlns:a16="http://schemas.microsoft.com/office/drawing/2014/main" id="{9DAC7BF0-9E9A-46D4-8962-5D773C7E4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BE815DC-5246-46E7-8ED4-2E842D25D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28575">
              <a:solidFill>
                <a:srgbClr val="00DA63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5821017-3D37-4373-9E6B-D5B4C54EE343}"/>
                </a:ext>
              </a:extLst>
            </p:cNvPr>
            <p:cNvCxnSpPr>
              <a:stCxn id="27" idx="0"/>
              <a:endCxn id="2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E7D3506-53C4-4992-958B-C105D8AF9A01}"/>
                </a:ext>
              </a:extLst>
            </p:cNvPr>
            <p:cNvCxnSpPr>
              <a:stCxn id="28" idx="0"/>
              <a:endCxn id="2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283E820-63DE-43CE-A6BA-BBF6072597A8}"/>
                </a:ext>
              </a:extLst>
            </p:cNvPr>
            <p:cNvCxnSpPr>
              <a:stCxn id="28" idx="2"/>
              <a:endCxn id="2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FB91263-6EFC-4874-95CB-3CFFDEE82B2F}"/>
                </a:ext>
              </a:extLst>
            </p:cNvPr>
            <p:cNvCxnSpPr>
              <a:stCxn id="25" idx="7"/>
              <a:endCxn id="22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C78CC96-9531-48B7-AC72-70CCB3A662EA}"/>
                </a:ext>
              </a:extLst>
            </p:cNvPr>
            <p:cNvCxnSpPr>
              <a:stCxn id="22" idx="5"/>
              <a:endCxn id="2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A300EA7-C1E3-4892-8FE7-F49D01E86F71}"/>
                </a:ext>
              </a:extLst>
            </p:cNvPr>
            <p:cNvCxnSpPr>
              <a:stCxn id="36" idx="0"/>
              <a:endCxn id="22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979C5E4-7D13-4FAC-8743-F99B916EB3BA}"/>
                </a:ext>
              </a:extLst>
            </p:cNvPr>
            <p:cNvCxnSpPr>
              <a:stCxn id="36" idx="1"/>
              <a:endCxn id="2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59F7715-A6FB-4328-B2E9-E1DA4407F587}"/>
                </a:ext>
              </a:extLst>
            </p:cNvPr>
            <p:cNvCxnSpPr>
              <a:stCxn id="36" idx="7"/>
              <a:endCxn id="2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E28E18-EEEE-4C9B-B904-A6839DFE13C7}"/>
                </a:ext>
              </a:extLst>
            </p:cNvPr>
            <p:cNvCxnSpPr>
              <a:stCxn id="36" idx="3"/>
              <a:endCxn id="2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BD4A431-503A-4E12-B8F8-56B1AC929523}"/>
                </a:ext>
              </a:extLst>
            </p:cNvPr>
            <p:cNvCxnSpPr>
              <a:stCxn id="36" idx="5"/>
              <a:endCxn id="2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84">
              <a:extLst>
                <a:ext uri="{FF2B5EF4-FFF2-40B4-BE49-F238E27FC236}">
                  <a16:creationId xmlns:a16="http://schemas.microsoft.com/office/drawing/2014/main" id="{0820CB6B-ACA7-48C4-96BD-DC342C318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305844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49" name="TextBox 85">
              <a:extLst>
                <a:ext uri="{FF2B5EF4-FFF2-40B4-BE49-F238E27FC236}">
                  <a16:creationId xmlns:a16="http://schemas.microsoft.com/office/drawing/2014/main" id="{DD7BA25D-A94D-4102-BF73-1C949DB72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50" name="TextBox 86">
              <a:extLst>
                <a:ext uri="{FF2B5EF4-FFF2-40B4-BE49-F238E27FC236}">
                  <a16:creationId xmlns:a16="http://schemas.microsoft.com/office/drawing/2014/main" id="{2D6A90E3-9D4E-4DD9-A184-177F008CA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6A22F5AB-C306-4CBC-9B35-D172C5834DE2}"/>
              </a:ext>
            </a:extLst>
          </p:cNvPr>
          <p:cNvSpPr txBox="1"/>
          <p:nvPr/>
        </p:nvSpPr>
        <p:spPr>
          <a:xfrm flipH="1">
            <a:off x="1077516" y="5215256"/>
            <a:ext cx="7764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Add edges in order as long as they don’t create a cycle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E43F1DE-0BE5-442A-85A4-F16F57624ABA}"/>
              </a:ext>
            </a:extLst>
          </p:cNvPr>
          <p:cNvSpPr/>
          <p:nvPr/>
        </p:nvSpPr>
        <p:spPr>
          <a:xfrm>
            <a:off x="3729523" y="2992382"/>
            <a:ext cx="1462237" cy="815608"/>
          </a:xfrm>
          <a:prstGeom prst="rect">
            <a:avLst/>
          </a:prstGeom>
          <a:ln>
            <a:solidFill>
              <a:srgbClr val="EB6E19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0 2 3 5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6590285-8CB2-425C-A772-4173A2F7618B}"/>
              </a:ext>
            </a:extLst>
          </p:cNvPr>
          <p:cNvSpPr/>
          <p:nvPr/>
        </p:nvSpPr>
        <p:spPr>
          <a:xfrm>
            <a:off x="7956245" y="4515233"/>
            <a:ext cx="3717704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6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Disconnected Components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42FA1C-DCAB-4EBE-A0A9-AE9740362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87</a:t>
            </a:fld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D4EE7F6-67CC-49EC-BD54-2F6095EACD7A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65EA02A1-DAD9-436B-9F84-552B16CA28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5" name="Picture 54" descr="Logo COP3530">
              <a:extLst>
                <a:ext uri="{FF2B5EF4-FFF2-40B4-BE49-F238E27FC236}">
                  <a16:creationId xmlns:a16="http://schemas.microsoft.com/office/drawing/2014/main" id="{A3703F23-B83F-4A2F-81EE-C40B021FD7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4578824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Kruskal’s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47160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Arrange edges in ascending order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0-2   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3-5   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6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0-3   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1-2    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2-3   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2-5   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0-1    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1-4    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4-5    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2-4    10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A22F5AB-C306-4CBC-9B35-D172C5834DE2}"/>
              </a:ext>
            </a:extLst>
          </p:cNvPr>
          <p:cNvSpPr txBox="1"/>
          <p:nvPr/>
        </p:nvSpPr>
        <p:spPr>
          <a:xfrm flipH="1">
            <a:off x="1077516" y="5215256"/>
            <a:ext cx="7764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Add edges in order as long as they don’t create a cycle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E43F1DE-0BE5-442A-85A4-F16F57624ABA}"/>
              </a:ext>
            </a:extLst>
          </p:cNvPr>
          <p:cNvSpPr/>
          <p:nvPr/>
        </p:nvSpPr>
        <p:spPr>
          <a:xfrm>
            <a:off x="3729523" y="2992382"/>
            <a:ext cx="1462237" cy="815608"/>
          </a:xfrm>
          <a:prstGeom prst="rect">
            <a:avLst/>
          </a:prstGeom>
          <a:ln>
            <a:solidFill>
              <a:srgbClr val="EB6E19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0 2 3 5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6590285-8CB2-425C-A772-4173A2F7618B}"/>
              </a:ext>
            </a:extLst>
          </p:cNvPr>
          <p:cNvSpPr/>
          <p:nvPr/>
        </p:nvSpPr>
        <p:spPr>
          <a:xfrm>
            <a:off x="7956245" y="4515233"/>
            <a:ext cx="3717704" cy="92333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Disconnected Components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0-3, 2-3, 2-5 will never be picked in MST</a:t>
            </a:r>
          </a:p>
        </p:txBody>
      </p:sp>
      <p:grpSp>
        <p:nvGrpSpPr>
          <p:cNvPr id="53" name="Group 87">
            <a:extLst>
              <a:ext uri="{FF2B5EF4-FFF2-40B4-BE49-F238E27FC236}">
                <a16:creationId xmlns:a16="http://schemas.microsoft.com/office/drawing/2014/main" id="{E45CBF92-C04B-49E3-AC2F-4956D9CC6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230813" y="1357786"/>
            <a:ext cx="2782053" cy="2942834"/>
            <a:chOff x="5158154" y="1676399"/>
            <a:chExt cx="2079941" cy="2221323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50CE110E-DD21-4B85-8CB7-BCAE04332B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28575">
              <a:solidFill>
                <a:srgbClr val="00DA63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948C28A7-ECB7-4FC3-865A-185667C51B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E5F8641D-456A-4C67-958E-ED537ADF23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5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1AAF2191-A8DF-438D-BC1A-90959217CE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275B5F9E-CA13-4A51-96F3-C26170B281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59" name="TextBox 15">
              <a:extLst>
                <a:ext uri="{FF2B5EF4-FFF2-40B4-BE49-F238E27FC236}">
                  <a16:creationId xmlns:a16="http://schemas.microsoft.com/office/drawing/2014/main" id="{AB8F189F-CCDE-494B-B3F2-C5B41E0501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60" name="TextBox 16">
              <a:extLst>
                <a:ext uri="{FF2B5EF4-FFF2-40B4-BE49-F238E27FC236}">
                  <a16:creationId xmlns:a16="http://schemas.microsoft.com/office/drawing/2014/main" id="{45120504-6E83-471F-A6EE-619F828139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61" name="TextBox 17">
              <a:extLst>
                <a:ext uri="{FF2B5EF4-FFF2-40B4-BE49-F238E27FC236}">
                  <a16:creationId xmlns:a16="http://schemas.microsoft.com/office/drawing/2014/main" id="{98DFEF63-2CBC-476F-BDDC-00D77DDF11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62" name="TextBox 18">
              <a:extLst>
                <a:ext uri="{FF2B5EF4-FFF2-40B4-BE49-F238E27FC236}">
                  <a16:creationId xmlns:a16="http://schemas.microsoft.com/office/drawing/2014/main" id="{DEC89CC8-EDF8-4504-9C09-5B957F9A4A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63" name="TextBox 19">
              <a:extLst>
                <a:ext uri="{FF2B5EF4-FFF2-40B4-BE49-F238E27FC236}">
                  <a16:creationId xmlns:a16="http://schemas.microsoft.com/office/drawing/2014/main" id="{31A03E4D-FEA2-4C00-906B-491604134F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64" name="TextBox 20">
              <a:extLst>
                <a:ext uri="{FF2B5EF4-FFF2-40B4-BE49-F238E27FC236}">
                  <a16:creationId xmlns:a16="http://schemas.microsoft.com/office/drawing/2014/main" id="{57EFF8ED-F223-4010-87BC-906EDEE785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65" name="TextBox 21">
              <a:extLst>
                <a:ext uri="{FF2B5EF4-FFF2-40B4-BE49-F238E27FC236}">
                  <a16:creationId xmlns:a16="http://schemas.microsoft.com/office/drawing/2014/main" id="{3A39E3CD-AAE3-4EF2-AB71-B92CD9459F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0AC5D553-DA9E-4E1F-B07D-95A7C7F35B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28575">
              <a:solidFill>
                <a:srgbClr val="00DA63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1D50C30B-2B60-457B-BF31-134782B4931C}"/>
                </a:ext>
              </a:extLst>
            </p:cNvPr>
            <p:cNvCxnSpPr>
              <a:stCxn id="57" idx="0"/>
              <a:endCxn id="5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231CB6B1-BC1C-446A-8F6E-9336762F2D4E}"/>
                </a:ext>
              </a:extLst>
            </p:cNvPr>
            <p:cNvCxnSpPr>
              <a:stCxn id="58" idx="0"/>
              <a:endCxn id="5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F557A5C9-4CD6-4DB9-B10C-DE71D3542547}"/>
                </a:ext>
              </a:extLst>
            </p:cNvPr>
            <p:cNvCxnSpPr>
              <a:stCxn id="58" idx="2"/>
              <a:endCxn id="5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BD01EA27-BB86-4CFA-B91E-AB4CA2EC0573}"/>
                </a:ext>
              </a:extLst>
            </p:cNvPr>
            <p:cNvCxnSpPr>
              <a:stCxn id="55" idx="7"/>
              <a:endCxn id="54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5107144-F547-4101-8E44-6B6BF8EB3E28}"/>
                </a:ext>
              </a:extLst>
            </p:cNvPr>
            <p:cNvCxnSpPr>
              <a:stCxn id="54" idx="5"/>
              <a:endCxn id="5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D48AD8DF-2231-409A-BF86-E09A03B3DA89}"/>
                </a:ext>
              </a:extLst>
            </p:cNvPr>
            <p:cNvCxnSpPr>
              <a:stCxn id="66" idx="0"/>
              <a:endCxn id="54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4FBD04FD-3FED-4D21-9032-1C65F76027F2}"/>
                </a:ext>
              </a:extLst>
            </p:cNvPr>
            <p:cNvCxnSpPr>
              <a:stCxn id="66" idx="1"/>
              <a:endCxn id="5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87ABE46-FEDF-4542-A1BA-A168A46A5981}"/>
                </a:ext>
              </a:extLst>
            </p:cNvPr>
            <p:cNvCxnSpPr>
              <a:stCxn id="66" idx="7"/>
              <a:endCxn id="5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880741D3-E39C-43DB-93F4-B8BE7DCFDB2B}"/>
                </a:ext>
              </a:extLst>
            </p:cNvPr>
            <p:cNvCxnSpPr>
              <a:stCxn id="66" idx="3"/>
              <a:endCxn id="5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AE7FD55A-E529-491A-8B71-0C0477E1D1DF}"/>
                </a:ext>
              </a:extLst>
            </p:cNvPr>
            <p:cNvCxnSpPr>
              <a:stCxn id="66" idx="5"/>
              <a:endCxn id="5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84">
              <a:extLst>
                <a:ext uri="{FF2B5EF4-FFF2-40B4-BE49-F238E27FC236}">
                  <a16:creationId xmlns:a16="http://schemas.microsoft.com/office/drawing/2014/main" id="{F0D94E67-4370-431A-A29D-1F0B950B2B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305844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78" name="TextBox 85">
              <a:extLst>
                <a:ext uri="{FF2B5EF4-FFF2-40B4-BE49-F238E27FC236}">
                  <a16:creationId xmlns:a16="http://schemas.microsoft.com/office/drawing/2014/main" id="{5C852FEA-A01F-4FB3-9FAD-DC8319265B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79" name="TextBox 86">
              <a:extLst>
                <a:ext uri="{FF2B5EF4-FFF2-40B4-BE49-F238E27FC236}">
                  <a16:creationId xmlns:a16="http://schemas.microsoft.com/office/drawing/2014/main" id="{DEBE07BC-3C45-4D0A-A795-D5EEF543CC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54A6B9-9C81-4BED-99BD-51D78BE63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88</a:t>
            </a:fld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CBEE60B-A748-4893-81F7-7645C2AD2347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04F58111-6A35-45B1-BE79-097C7B2C51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36" descr="Logo COP3530">
              <a:extLst>
                <a:ext uri="{FF2B5EF4-FFF2-40B4-BE49-F238E27FC236}">
                  <a16:creationId xmlns:a16="http://schemas.microsoft.com/office/drawing/2014/main" id="{4129229C-6374-40CA-B520-1A15BDA9F8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4288436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Kruskal’s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6282555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How can we detect a cycle when adding an edge?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Method 2a: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sng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Create an empty set,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 each edge,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either of the vertices connecting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is not a part of the set, add the vertices of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to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If, both the vertices are part of the set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ignore the edge as it forms a cycle.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This will not work whenever we pick edges in an order such that we have two disconnected components. Adding edges leads to connected components!</a:t>
            </a:r>
          </a:p>
        </p:txBody>
      </p:sp>
      <p:grpSp>
        <p:nvGrpSpPr>
          <p:cNvPr id="21" name="Group 87">
            <a:extLst>
              <a:ext uri="{FF2B5EF4-FFF2-40B4-BE49-F238E27FC236}">
                <a16:creationId xmlns:a16="http://schemas.microsoft.com/office/drawing/2014/main" id="{5DB673FC-0725-4379-B573-522880F99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230812" y="1357786"/>
            <a:ext cx="2782054" cy="3052849"/>
            <a:chOff x="5158154" y="1676399"/>
            <a:chExt cx="2079942" cy="2304365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723458-5328-4654-BF0B-4525498E6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0F7CCD6-3F41-4391-B7CF-46E23AFD6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C10FD38-B3B9-41CA-9893-A4E91BC22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384BAED-39B6-4AB4-AED0-CDC55C2BF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5064331-D888-4F21-87D8-383772B40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29" name="TextBox 15">
              <a:extLst>
                <a:ext uri="{FF2B5EF4-FFF2-40B4-BE49-F238E27FC236}">
                  <a16:creationId xmlns:a16="http://schemas.microsoft.com/office/drawing/2014/main" id="{D08B8A8E-F634-4D59-AA1A-FA6FD5650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30" name="TextBox 16">
              <a:extLst>
                <a:ext uri="{FF2B5EF4-FFF2-40B4-BE49-F238E27FC236}">
                  <a16:creationId xmlns:a16="http://schemas.microsoft.com/office/drawing/2014/main" id="{277C82A1-FDEB-427E-957D-C4E004585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31" name="TextBox 17">
              <a:extLst>
                <a:ext uri="{FF2B5EF4-FFF2-40B4-BE49-F238E27FC236}">
                  <a16:creationId xmlns:a16="http://schemas.microsoft.com/office/drawing/2014/main" id="{235AC0B5-0663-418F-B86C-EB6DD2C26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32" name="TextBox 18">
              <a:extLst>
                <a:ext uri="{FF2B5EF4-FFF2-40B4-BE49-F238E27FC236}">
                  <a16:creationId xmlns:a16="http://schemas.microsoft.com/office/drawing/2014/main" id="{0AECDC3E-CC94-4676-B3FC-D50E7839E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33" name="TextBox 19">
              <a:extLst>
                <a:ext uri="{FF2B5EF4-FFF2-40B4-BE49-F238E27FC236}">
                  <a16:creationId xmlns:a16="http://schemas.microsoft.com/office/drawing/2014/main" id="{5D163901-C67A-429C-8911-0EE1014FB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34" name="TextBox 20">
              <a:extLst>
                <a:ext uri="{FF2B5EF4-FFF2-40B4-BE49-F238E27FC236}">
                  <a16:creationId xmlns:a16="http://schemas.microsoft.com/office/drawing/2014/main" id="{4DF6122E-3DC5-4D76-911A-7344C200E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35" name="TextBox 21">
              <a:extLst>
                <a:ext uri="{FF2B5EF4-FFF2-40B4-BE49-F238E27FC236}">
                  <a16:creationId xmlns:a16="http://schemas.microsoft.com/office/drawing/2014/main" id="{9DAC7BF0-9E9A-46D4-8962-5D773C7E4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BE815DC-5246-46E7-8ED4-2E842D25D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5821017-3D37-4373-9E6B-D5B4C54EE343}"/>
                </a:ext>
              </a:extLst>
            </p:cNvPr>
            <p:cNvCxnSpPr>
              <a:stCxn id="27" idx="0"/>
              <a:endCxn id="2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E7D3506-53C4-4992-958B-C105D8AF9A01}"/>
                </a:ext>
              </a:extLst>
            </p:cNvPr>
            <p:cNvCxnSpPr>
              <a:stCxn id="28" idx="0"/>
              <a:endCxn id="2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283E820-63DE-43CE-A6BA-BBF6072597A8}"/>
                </a:ext>
              </a:extLst>
            </p:cNvPr>
            <p:cNvCxnSpPr>
              <a:stCxn id="28" idx="2"/>
              <a:endCxn id="2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FB91263-6EFC-4874-95CB-3CFFDEE82B2F}"/>
                </a:ext>
              </a:extLst>
            </p:cNvPr>
            <p:cNvCxnSpPr>
              <a:stCxn id="25" idx="7"/>
              <a:endCxn id="22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C78CC96-9531-48B7-AC72-70CCB3A662EA}"/>
                </a:ext>
              </a:extLst>
            </p:cNvPr>
            <p:cNvCxnSpPr>
              <a:stCxn id="22" idx="5"/>
              <a:endCxn id="2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A300EA7-C1E3-4892-8FE7-F49D01E86F71}"/>
                </a:ext>
              </a:extLst>
            </p:cNvPr>
            <p:cNvCxnSpPr>
              <a:stCxn id="36" idx="0"/>
              <a:endCxn id="22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979C5E4-7D13-4FAC-8743-F99B916EB3BA}"/>
                </a:ext>
              </a:extLst>
            </p:cNvPr>
            <p:cNvCxnSpPr>
              <a:stCxn id="36" idx="1"/>
              <a:endCxn id="2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59F7715-A6FB-4328-B2E9-E1DA4407F587}"/>
                </a:ext>
              </a:extLst>
            </p:cNvPr>
            <p:cNvCxnSpPr>
              <a:stCxn id="36" idx="7"/>
              <a:endCxn id="2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E28E18-EEEE-4C9B-B904-A6839DFE13C7}"/>
                </a:ext>
              </a:extLst>
            </p:cNvPr>
            <p:cNvCxnSpPr>
              <a:stCxn id="36" idx="3"/>
              <a:endCxn id="2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BD4A431-503A-4E12-B8F8-56B1AC929523}"/>
                </a:ext>
              </a:extLst>
            </p:cNvPr>
            <p:cNvCxnSpPr>
              <a:stCxn id="36" idx="5"/>
              <a:endCxn id="2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84">
              <a:extLst>
                <a:ext uri="{FF2B5EF4-FFF2-40B4-BE49-F238E27FC236}">
                  <a16:creationId xmlns:a16="http://schemas.microsoft.com/office/drawing/2014/main" id="{0820CB6B-ACA7-48C4-96BD-DC342C318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409148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49" name="TextBox 85">
              <a:extLst>
                <a:ext uri="{FF2B5EF4-FFF2-40B4-BE49-F238E27FC236}">
                  <a16:creationId xmlns:a16="http://schemas.microsoft.com/office/drawing/2014/main" id="{DD7BA25D-A94D-4102-BF73-1C949DB72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50" name="TextBox 86">
              <a:extLst>
                <a:ext uri="{FF2B5EF4-FFF2-40B4-BE49-F238E27FC236}">
                  <a16:creationId xmlns:a16="http://schemas.microsoft.com/office/drawing/2014/main" id="{2D6A90E3-9D4E-4DD9-A184-177F008CA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65C31E-336C-42B2-B638-B40F5EE0C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89</a:t>
            </a:fld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C698778-2A9A-4F0E-A86C-4DECE0E38A52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1E5B2A2B-E398-4708-81BF-9DB67917EB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51" descr="Logo COP3530">
              <a:extLst>
                <a:ext uri="{FF2B5EF4-FFF2-40B4-BE49-F238E27FC236}">
                  <a16:creationId xmlns:a16="http://schemas.microsoft.com/office/drawing/2014/main" id="{63F5E7E4-F61E-44B6-9C16-6B6B428477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64800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9D5D4F-8054-48EF-9170-C7D04C6E7DC6}"/>
              </a:ext>
            </a:extLst>
          </p:cNvPr>
          <p:cNvSpPr txBox="1"/>
          <p:nvPr/>
        </p:nvSpPr>
        <p:spPr>
          <a:xfrm>
            <a:off x="578855" y="2521189"/>
            <a:ext cx="11034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Shortest Path</a:t>
            </a:r>
          </a:p>
        </p:txBody>
      </p:sp>
    </p:spTree>
    <p:extLst>
      <p:ext uri="{BB962C8B-B14F-4D97-AF65-F5344CB8AC3E}">
        <p14:creationId xmlns:p14="http://schemas.microsoft.com/office/powerpoint/2010/main" val="33820349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Kruskal’s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6282555" cy="5416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How can we detect a cycle when adding an edge?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Method 2b: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sng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Disjoint Sets – Weighted Union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group of sets. There is no item in common in any of the sets.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Operations: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find(i) identify the set that contains i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union(i, j) merge the set that contains i and the set that contains j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Disjoint sets represent connected components.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cycle is created by adding an edge for which both vertices are in the same connected component.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Complexity: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O(E log V)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7FE5948-9963-45AD-8B0A-8D6B443B8B4F}"/>
              </a:ext>
            </a:extLst>
          </p:cNvPr>
          <p:cNvSpPr/>
          <p:nvPr/>
        </p:nvSpPr>
        <p:spPr>
          <a:xfrm>
            <a:off x="7956245" y="4515233"/>
            <a:ext cx="3717704" cy="92333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Disconnected Components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Two connected components: {0,2} and {3,5}</a:t>
            </a:r>
          </a:p>
        </p:txBody>
      </p:sp>
      <p:grpSp>
        <p:nvGrpSpPr>
          <p:cNvPr id="51" name="Group 87">
            <a:extLst>
              <a:ext uri="{FF2B5EF4-FFF2-40B4-BE49-F238E27FC236}">
                <a16:creationId xmlns:a16="http://schemas.microsoft.com/office/drawing/2014/main" id="{3703142C-E459-4A73-9514-84669C2D12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230813" y="1357786"/>
            <a:ext cx="2782053" cy="2942834"/>
            <a:chOff x="5158154" y="1676399"/>
            <a:chExt cx="2079941" cy="2221323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3C6FD9FE-9E82-42F1-BE5A-07A7A28EEE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28575">
              <a:solidFill>
                <a:srgbClr val="00DA63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8AAB3963-3E74-49FE-91D5-F2BB5309E2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F940114B-37FF-4D1C-8E92-3562B9BAF4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5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D1F86D13-0C2F-45AC-A3C9-F56F4808A1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22B4E5B4-D799-40E0-AC8D-D845E57089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57" name="TextBox 15">
              <a:extLst>
                <a:ext uri="{FF2B5EF4-FFF2-40B4-BE49-F238E27FC236}">
                  <a16:creationId xmlns:a16="http://schemas.microsoft.com/office/drawing/2014/main" id="{21DD385C-7C52-4A1B-8260-F626B711CC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58" name="TextBox 16">
              <a:extLst>
                <a:ext uri="{FF2B5EF4-FFF2-40B4-BE49-F238E27FC236}">
                  <a16:creationId xmlns:a16="http://schemas.microsoft.com/office/drawing/2014/main" id="{BC702448-3043-463B-9521-C0A02BF468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59" name="TextBox 17">
              <a:extLst>
                <a:ext uri="{FF2B5EF4-FFF2-40B4-BE49-F238E27FC236}">
                  <a16:creationId xmlns:a16="http://schemas.microsoft.com/office/drawing/2014/main" id="{5FA9E3BF-E488-4422-BA3A-6A5476B13F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60" name="TextBox 18">
              <a:extLst>
                <a:ext uri="{FF2B5EF4-FFF2-40B4-BE49-F238E27FC236}">
                  <a16:creationId xmlns:a16="http://schemas.microsoft.com/office/drawing/2014/main" id="{E03F26B2-CD79-4BAC-916B-92EEE78FE3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61" name="TextBox 19">
              <a:extLst>
                <a:ext uri="{FF2B5EF4-FFF2-40B4-BE49-F238E27FC236}">
                  <a16:creationId xmlns:a16="http://schemas.microsoft.com/office/drawing/2014/main" id="{4457EFB4-A561-4E34-B5ED-547AD5C2E2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62" name="TextBox 20">
              <a:extLst>
                <a:ext uri="{FF2B5EF4-FFF2-40B4-BE49-F238E27FC236}">
                  <a16:creationId xmlns:a16="http://schemas.microsoft.com/office/drawing/2014/main" id="{5321056E-DF3F-4C75-AD28-58F56976CF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63" name="TextBox 21">
              <a:extLst>
                <a:ext uri="{FF2B5EF4-FFF2-40B4-BE49-F238E27FC236}">
                  <a16:creationId xmlns:a16="http://schemas.microsoft.com/office/drawing/2014/main" id="{24CED233-7C0C-41AE-8CB1-A94709A6B0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ADA29BD1-48E2-4DF6-B66B-FD61BADA79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28575">
              <a:solidFill>
                <a:srgbClr val="00DA63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5652FBFF-E5B1-4333-9969-E96CB99222F6}"/>
                </a:ext>
              </a:extLst>
            </p:cNvPr>
            <p:cNvCxnSpPr>
              <a:stCxn id="55" idx="0"/>
              <a:endCxn id="53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6E6DAF2-D434-4B95-B2E4-4B335C6637EF}"/>
                </a:ext>
              </a:extLst>
            </p:cNvPr>
            <p:cNvCxnSpPr>
              <a:stCxn id="56" idx="0"/>
              <a:endCxn id="54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751EB9D3-8793-4F9D-9D9E-0939E886F2DF}"/>
                </a:ext>
              </a:extLst>
            </p:cNvPr>
            <p:cNvCxnSpPr>
              <a:stCxn id="56" idx="2"/>
              <a:endCxn id="55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C2DAACA-044D-4298-B6E8-982A714DE124}"/>
                </a:ext>
              </a:extLst>
            </p:cNvPr>
            <p:cNvCxnSpPr>
              <a:stCxn id="53" idx="7"/>
              <a:endCxn id="52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995CC14E-113C-40A9-9545-31F24BC5D45E}"/>
                </a:ext>
              </a:extLst>
            </p:cNvPr>
            <p:cNvCxnSpPr>
              <a:stCxn id="52" idx="5"/>
              <a:endCxn id="54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34223F35-51DB-4631-B395-8BEADCF86E6C}"/>
                </a:ext>
              </a:extLst>
            </p:cNvPr>
            <p:cNvCxnSpPr>
              <a:stCxn id="64" idx="0"/>
              <a:endCxn id="52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DCA932D8-C35D-4A5D-B36F-19A68CD0AD49}"/>
                </a:ext>
              </a:extLst>
            </p:cNvPr>
            <p:cNvCxnSpPr>
              <a:stCxn id="64" idx="1"/>
              <a:endCxn id="53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EA508A62-9892-4335-9768-A0E67B03C27A}"/>
                </a:ext>
              </a:extLst>
            </p:cNvPr>
            <p:cNvCxnSpPr>
              <a:stCxn id="64" idx="7"/>
              <a:endCxn id="54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C7B4ED09-15B0-4877-9F1C-D98FA43A1AC5}"/>
                </a:ext>
              </a:extLst>
            </p:cNvPr>
            <p:cNvCxnSpPr>
              <a:stCxn id="64" idx="3"/>
              <a:endCxn id="55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C69484CB-EFCB-4510-87C4-D97315DF283C}"/>
                </a:ext>
              </a:extLst>
            </p:cNvPr>
            <p:cNvCxnSpPr>
              <a:stCxn id="64" idx="5"/>
              <a:endCxn id="56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84">
              <a:extLst>
                <a:ext uri="{FF2B5EF4-FFF2-40B4-BE49-F238E27FC236}">
                  <a16:creationId xmlns:a16="http://schemas.microsoft.com/office/drawing/2014/main" id="{03D55DBC-B191-4CEF-BD7D-A0C51F3828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305844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76" name="TextBox 85">
              <a:extLst>
                <a:ext uri="{FF2B5EF4-FFF2-40B4-BE49-F238E27FC236}">
                  <a16:creationId xmlns:a16="http://schemas.microsoft.com/office/drawing/2014/main" id="{28D2F0AE-5FCC-4808-8318-8D2ADF11E2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77" name="TextBox 86">
              <a:extLst>
                <a:ext uri="{FF2B5EF4-FFF2-40B4-BE49-F238E27FC236}">
                  <a16:creationId xmlns:a16="http://schemas.microsoft.com/office/drawing/2014/main" id="{9EEA0585-1291-45CB-8CA4-B40D8A2560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0B7D58-8BC6-47D7-ABAA-234738081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90</a:t>
            </a:fld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DA7730A-F9AB-4EEF-AB13-47E01EFA717B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DD25B416-EA43-4D63-9F88-30420C0EAF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34" descr="Logo COP3530">
              <a:extLst>
                <a:ext uri="{FF2B5EF4-FFF2-40B4-BE49-F238E27FC236}">
                  <a16:creationId xmlns:a16="http://schemas.microsoft.com/office/drawing/2014/main" id="{DE5C2B9E-52C5-4D7E-89B3-D9F22B8729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2919551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Disjoint Sets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6282555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Disjoint Sets – Union/Find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Optimally represented as an array where each index stores the parent of the “index” vertex. An entire set is represented as a tree.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Operations: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union(i, j) merge the set that contains i and the set that contains j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find(i) identify the set that contains i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51" name="Group 87">
            <a:extLst>
              <a:ext uri="{FF2B5EF4-FFF2-40B4-BE49-F238E27FC236}">
                <a16:creationId xmlns:a16="http://schemas.microsoft.com/office/drawing/2014/main" id="{3703142C-E459-4A73-9514-84669C2D12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230813" y="1357786"/>
            <a:ext cx="2782053" cy="2942834"/>
            <a:chOff x="5158154" y="1676399"/>
            <a:chExt cx="2079941" cy="2221323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3C6FD9FE-9E82-42F1-BE5A-07A7A28EEE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8AAB3963-3E74-49FE-91D5-F2BB5309E2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F940114B-37FF-4D1C-8E92-3562B9BAF4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5" y="2294004"/>
              <a:ext cx="457270" cy="457250"/>
            </a:xfrm>
            <a:prstGeom prst="ellipse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D1F86D13-0C2F-45AC-A3C9-F56F4808A1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22B4E5B4-D799-40E0-AC8D-D845E57089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57" name="TextBox 15">
              <a:extLst>
                <a:ext uri="{FF2B5EF4-FFF2-40B4-BE49-F238E27FC236}">
                  <a16:creationId xmlns:a16="http://schemas.microsoft.com/office/drawing/2014/main" id="{21DD385C-7C52-4A1B-8260-F626B711CC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58" name="TextBox 16">
              <a:extLst>
                <a:ext uri="{FF2B5EF4-FFF2-40B4-BE49-F238E27FC236}">
                  <a16:creationId xmlns:a16="http://schemas.microsoft.com/office/drawing/2014/main" id="{BC702448-3043-463B-9521-C0A02BF468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59" name="TextBox 17">
              <a:extLst>
                <a:ext uri="{FF2B5EF4-FFF2-40B4-BE49-F238E27FC236}">
                  <a16:creationId xmlns:a16="http://schemas.microsoft.com/office/drawing/2014/main" id="{5FA9E3BF-E488-4422-BA3A-6A5476B13F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60" name="TextBox 18">
              <a:extLst>
                <a:ext uri="{FF2B5EF4-FFF2-40B4-BE49-F238E27FC236}">
                  <a16:creationId xmlns:a16="http://schemas.microsoft.com/office/drawing/2014/main" id="{E03F26B2-CD79-4BAC-916B-92EEE78FE3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61" name="TextBox 19">
              <a:extLst>
                <a:ext uri="{FF2B5EF4-FFF2-40B4-BE49-F238E27FC236}">
                  <a16:creationId xmlns:a16="http://schemas.microsoft.com/office/drawing/2014/main" id="{4457EFB4-A561-4E34-B5ED-547AD5C2E2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62" name="TextBox 20">
              <a:extLst>
                <a:ext uri="{FF2B5EF4-FFF2-40B4-BE49-F238E27FC236}">
                  <a16:creationId xmlns:a16="http://schemas.microsoft.com/office/drawing/2014/main" id="{5321056E-DF3F-4C75-AD28-58F56976CF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63" name="TextBox 21">
              <a:extLst>
                <a:ext uri="{FF2B5EF4-FFF2-40B4-BE49-F238E27FC236}">
                  <a16:creationId xmlns:a16="http://schemas.microsoft.com/office/drawing/2014/main" id="{24CED233-7C0C-41AE-8CB1-A94709A6B0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ADA29BD1-48E2-4DF6-B66B-FD61BADA79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5652FBFF-E5B1-4333-9969-E96CB99222F6}"/>
                </a:ext>
              </a:extLst>
            </p:cNvPr>
            <p:cNvCxnSpPr>
              <a:stCxn id="55" idx="0"/>
              <a:endCxn id="53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6E6DAF2-D434-4B95-B2E4-4B335C6637EF}"/>
                </a:ext>
              </a:extLst>
            </p:cNvPr>
            <p:cNvCxnSpPr>
              <a:stCxn id="56" idx="0"/>
              <a:endCxn id="54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751EB9D3-8793-4F9D-9D9E-0939E886F2DF}"/>
                </a:ext>
              </a:extLst>
            </p:cNvPr>
            <p:cNvCxnSpPr>
              <a:stCxn id="56" idx="2"/>
              <a:endCxn id="55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C2DAACA-044D-4298-B6E8-982A714DE124}"/>
                </a:ext>
              </a:extLst>
            </p:cNvPr>
            <p:cNvCxnSpPr>
              <a:stCxn id="53" idx="7"/>
              <a:endCxn id="52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995CC14E-113C-40A9-9545-31F24BC5D45E}"/>
                </a:ext>
              </a:extLst>
            </p:cNvPr>
            <p:cNvCxnSpPr>
              <a:stCxn id="52" idx="5"/>
              <a:endCxn id="54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34223F35-51DB-4631-B395-8BEADCF86E6C}"/>
                </a:ext>
              </a:extLst>
            </p:cNvPr>
            <p:cNvCxnSpPr>
              <a:stCxn id="64" idx="0"/>
              <a:endCxn id="52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DCA932D8-C35D-4A5D-B36F-19A68CD0AD49}"/>
                </a:ext>
              </a:extLst>
            </p:cNvPr>
            <p:cNvCxnSpPr>
              <a:stCxn id="64" idx="1"/>
              <a:endCxn id="53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EA508A62-9892-4335-9768-A0E67B03C27A}"/>
                </a:ext>
              </a:extLst>
            </p:cNvPr>
            <p:cNvCxnSpPr>
              <a:stCxn id="64" idx="7"/>
              <a:endCxn id="54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C7B4ED09-15B0-4877-9F1C-D98FA43A1AC5}"/>
                </a:ext>
              </a:extLst>
            </p:cNvPr>
            <p:cNvCxnSpPr>
              <a:stCxn id="64" idx="3"/>
              <a:endCxn id="55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C69484CB-EFCB-4510-87C4-D97315DF283C}"/>
                </a:ext>
              </a:extLst>
            </p:cNvPr>
            <p:cNvCxnSpPr>
              <a:stCxn id="64" idx="5"/>
              <a:endCxn id="56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84">
              <a:extLst>
                <a:ext uri="{FF2B5EF4-FFF2-40B4-BE49-F238E27FC236}">
                  <a16:creationId xmlns:a16="http://schemas.microsoft.com/office/drawing/2014/main" id="{03D55DBC-B191-4CEF-BD7D-A0C51F3828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305844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76" name="TextBox 85">
              <a:extLst>
                <a:ext uri="{FF2B5EF4-FFF2-40B4-BE49-F238E27FC236}">
                  <a16:creationId xmlns:a16="http://schemas.microsoft.com/office/drawing/2014/main" id="{28D2F0AE-5FCC-4808-8318-8D2ADF11E2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77" name="TextBox 86">
              <a:extLst>
                <a:ext uri="{FF2B5EF4-FFF2-40B4-BE49-F238E27FC236}">
                  <a16:creationId xmlns:a16="http://schemas.microsoft.com/office/drawing/2014/main" id="{9EEA0585-1291-45CB-8CA4-B40D8A2560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13B4D5C-410E-40B9-AD73-F205F0DB1FD7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A32789EB-23E7-4E1C-9FB0-BD141F9511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32" descr="Logo COP3530">
              <a:extLst>
                <a:ext uri="{FF2B5EF4-FFF2-40B4-BE49-F238E27FC236}">
                  <a16:creationId xmlns:a16="http://schemas.microsoft.com/office/drawing/2014/main" id="{5F8F02F0-7EA5-4D47-8CBF-BC1B63A5B8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65D6A4-A278-4EAB-9B16-AB94E597C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57367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Disjoint Sets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6282555" cy="5786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Disjoint Sets – Union/Find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Optimally represented as an array where each index stores the parent of the “index” vertex. An entire set is represented as a tree.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Operations: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union(i, j) merge the set that contains i and the set that contains j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pi =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find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(i)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pj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find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(j)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 [pi] =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pj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find(i) identify the set that contains i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if(arr[i]) == -1)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return i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return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find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(arr[i])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51" name="Group 87">
            <a:extLst>
              <a:ext uri="{FF2B5EF4-FFF2-40B4-BE49-F238E27FC236}">
                <a16:creationId xmlns:a16="http://schemas.microsoft.com/office/drawing/2014/main" id="{3703142C-E459-4A73-9514-84669C2D12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230813" y="1357786"/>
            <a:ext cx="2782053" cy="2942834"/>
            <a:chOff x="5158154" y="1676399"/>
            <a:chExt cx="2079941" cy="2221323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3C6FD9FE-9E82-42F1-BE5A-07A7A28EEE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8AAB3963-3E74-49FE-91D5-F2BB5309E2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F940114B-37FF-4D1C-8E92-3562B9BAF4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5" y="2294004"/>
              <a:ext cx="457270" cy="457250"/>
            </a:xfrm>
            <a:prstGeom prst="ellipse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D1F86D13-0C2F-45AC-A3C9-F56F4808A1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22B4E5B4-D799-40E0-AC8D-D845E57089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57" name="TextBox 15">
              <a:extLst>
                <a:ext uri="{FF2B5EF4-FFF2-40B4-BE49-F238E27FC236}">
                  <a16:creationId xmlns:a16="http://schemas.microsoft.com/office/drawing/2014/main" id="{21DD385C-7C52-4A1B-8260-F626B711CC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58" name="TextBox 16">
              <a:extLst>
                <a:ext uri="{FF2B5EF4-FFF2-40B4-BE49-F238E27FC236}">
                  <a16:creationId xmlns:a16="http://schemas.microsoft.com/office/drawing/2014/main" id="{BC702448-3043-463B-9521-C0A02BF468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59" name="TextBox 17">
              <a:extLst>
                <a:ext uri="{FF2B5EF4-FFF2-40B4-BE49-F238E27FC236}">
                  <a16:creationId xmlns:a16="http://schemas.microsoft.com/office/drawing/2014/main" id="{5FA9E3BF-E488-4422-BA3A-6A5476B13F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60" name="TextBox 18">
              <a:extLst>
                <a:ext uri="{FF2B5EF4-FFF2-40B4-BE49-F238E27FC236}">
                  <a16:creationId xmlns:a16="http://schemas.microsoft.com/office/drawing/2014/main" id="{E03F26B2-CD79-4BAC-916B-92EEE78FE3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61" name="TextBox 19">
              <a:extLst>
                <a:ext uri="{FF2B5EF4-FFF2-40B4-BE49-F238E27FC236}">
                  <a16:creationId xmlns:a16="http://schemas.microsoft.com/office/drawing/2014/main" id="{4457EFB4-A561-4E34-B5ED-547AD5C2E2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62" name="TextBox 20">
              <a:extLst>
                <a:ext uri="{FF2B5EF4-FFF2-40B4-BE49-F238E27FC236}">
                  <a16:creationId xmlns:a16="http://schemas.microsoft.com/office/drawing/2014/main" id="{5321056E-DF3F-4C75-AD28-58F56976CF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63" name="TextBox 21">
              <a:extLst>
                <a:ext uri="{FF2B5EF4-FFF2-40B4-BE49-F238E27FC236}">
                  <a16:creationId xmlns:a16="http://schemas.microsoft.com/office/drawing/2014/main" id="{24CED233-7C0C-41AE-8CB1-A94709A6B0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ADA29BD1-48E2-4DF6-B66B-FD61BADA79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5652FBFF-E5B1-4333-9969-E96CB99222F6}"/>
                </a:ext>
              </a:extLst>
            </p:cNvPr>
            <p:cNvCxnSpPr>
              <a:stCxn id="55" idx="0"/>
              <a:endCxn id="53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6E6DAF2-D434-4B95-B2E4-4B335C6637EF}"/>
                </a:ext>
              </a:extLst>
            </p:cNvPr>
            <p:cNvCxnSpPr>
              <a:stCxn id="56" idx="0"/>
              <a:endCxn id="54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751EB9D3-8793-4F9D-9D9E-0939E886F2DF}"/>
                </a:ext>
              </a:extLst>
            </p:cNvPr>
            <p:cNvCxnSpPr>
              <a:stCxn id="56" idx="2"/>
              <a:endCxn id="55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C2DAACA-044D-4298-B6E8-982A714DE124}"/>
                </a:ext>
              </a:extLst>
            </p:cNvPr>
            <p:cNvCxnSpPr>
              <a:stCxn id="53" idx="7"/>
              <a:endCxn id="52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995CC14E-113C-40A9-9545-31F24BC5D45E}"/>
                </a:ext>
              </a:extLst>
            </p:cNvPr>
            <p:cNvCxnSpPr>
              <a:stCxn id="52" idx="5"/>
              <a:endCxn id="54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34223F35-51DB-4631-B395-8BEADCF86E6C}"/>
                </a:ext>
              </a:extLst>
            </p:cNvPr>
            <p:cNvCxnSpPr>
              <a:stCxn id="64" idx="0"/>
              <a:endCxn id="52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DCA932D8-C35D-4A5D-B36F-19A68CD0AD49}"/>
                </a:ext>
              </a:extLst>
            </p:cNvPr>
            <p:cNvCxnSpPr>
              <a:stCxn id="64" idx="1"/>
              <a:endCxn id="53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EA508A62-9892-4335-9768-A0E67B03C27A}"/>
                </a:ext>
              </a:extLst>
            </p:cNvPr>
            <p:cNvCxnSpPr>
              <a:stCxn id="64" idx="7"/>
              <a:endCxn id="54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C7B4ED09-15B0-4877-9F1C-D98FA43A1AC5}"/>
                </a:ext>
              </a:extLst>
            </p:cNvPr>
            <p:cNvCxnSpPr>
              <a:stCxn id="64" idx="3"/>
              <a:endCxn id="55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C69484CB-EFCB-4510-87C4-D97315DF283C}"/>
                </a:ext>
              </a:extLst>
            </p:cNvPr>
            <p:cNvCxnSpPr>
              <a:stCxn id="64" idx="5"/>
              <a:endCxn id="56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84">
              <a:extLst>
                <a:ext uri="{FF2B5EF4-FFF2-40B4-BE49-F238E27FC236}">
                  <a16:creationId xmlns:a16="http://schemas.microsoft.com/office/drawing/2014/main" id="{03D55DBC-B191-4CEF-BD7D-A0C51F3828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305844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76" name="TextBox 85">
              <a:extLst>
                <a:ext uri="{FF2B5EF4-FFF2-40B4-BE49-F238E27FC236}">
                  <a16:creationId xmlns:a16="http://schemas.microsoft.com/office/drawing/2014/main" id="{28D2F0AE-5FCC-4808-8318-8D2ADF11E2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77" name="TextBox 86">
              <a:extLst>
                <a:ext uri="{FF2B5EF4-FFF2-40B4-BE49-F238E27FC236}">
                  <a16:creationId xmlns:a16="http://schemas.microsoft.com/office/drawing/2014/main" id="{9EEA0585-1291-45CB-8CA4-B40D8A2560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DB0C503-1E01-4AE4-89C3-6E0A4DB9BC5C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D8A87820-38C7-4C20-8DFE-702BAD2F64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32" descr="Logo COP3530">
              <a:extLst>
                <a:ext uri="{FF2B5EF4-FFF2-40B4-BE49-F238E27FC236}">
                  <a16:creationId xmlns:a16="http://schemas.microsoft.com/office/drawing/2014/main" id="{D3670D4E-4CA1-4DBC-A5FC-03F2E8B63E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E3B7AE-FDA8-42D0-B967-0CB915C19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15610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Disjoint Sets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6282555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Operations: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union(i, j) merge the set that contains i and the set that contains j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pi =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find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(i)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pj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find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(j)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 [pi] =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pj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find(i) identify the set that contains i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if(arr[i]) == -1)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return i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return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find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(arr[i])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51" name="Group 87">
            <a:extLst>
              <a:ext uri="{FF2B5EF4-FFF2-40B4-BE49-F238E27FC236}">
                <a16:creationId xmlns:a16="http://schemas.microsoft.com/office/drawing/2014/main" id="{3703142C-E459-4A73-9514-84669C2D12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230813" y="1357786"/>
            <a:ext cx="2782053" cy="2942834"/>
            <a:chOff x="5158154" y="1676399"/>
            <a:chExt cx="2079941" cy="2221323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3C6FD9FE-9E82-42F1-BE5A-07A7A28EEE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8AAB3963-3E74-49FE-91D5-F2BB5309E2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F940114B-37FF-4D1C-8E92-3562B9BAF4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5" y="2294004"/>
              <a:ext cx="457270" cy="457250"/>
            </a:xfrm>
            <a:prstGeom prst="ellipse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D1F86D13-0C2F-45AC-A3C9-F56F4808A1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22B4E5B4-D799-40E0-AC8D-D845E57089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57" name="TextBox 15">
              <a:extLst>
                <a:ext uri="{FF2B5EF4-FFF2-40B4-BE49-F238E27FC236}">
                  <a16:creationId xmlns:a16="http://schemas.microsoft.com/office/drawing/2014/main" id="{21DD385C-7C52-4A1B-8260-F626B711CC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58" name="TextBox 16">
              <a:extLst>
                <a:ext uri="{FF2B5EF4-FFF2-40B4-BE49-F238E27FC236}">
                  <a16:creationId xmlns:a16="http://schemas.microsoft.com/office/drawing/2014/main" id="{BC702448-3043-463B-9521-C0A02BF468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59" name="TextBox 17">
              <a:extLst>
                <a:ext uri="{FF2B5EF4-FFF2-40B4-BE49-F238E27FC236}">
                  <a16:creationId xmlns:a16="http://schemas.microsoft.com/office/drawing/2014/main" id="{5FA9E3BF-E488-4422-BA3A-6A5476B13F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60" name="TextBox 18">
              <a:extLst>
                <a:ext uri="{FF2B5EF4-FFF2-40B4-BE49-F238E27FC236}">
                  <a16:creationId xmlns:a16="http://schemas.microsoft.com/office/drawing/2014/main" id="{E03F26B2-CD79-4BAC-916B-92EEE78FE3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61" name="TextBox 19">
              <a:extLst>
                <a:ext uri="{FF2B5EF4-FFF2-40B4-BE49-F238E27FC236}">
                  <a16:creationId xmlns:a16="http://schemas.microsoft.com/office/drawing/2014/main" id="{4457EFB4-A561-4E34-B5ED-547AD5C2E2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62" name="TextBox 20">
              <a:extLst>
                <a:ext uri="{FF2B5EF4-FFF2-40B4-BE49-F238E27FC236}">
                  <a16:creationId xmlns:a16="http://schemas.microsoft.com/office/drawing/2014/main" id="{5321056E-DF3F-4C75-AD28-58F56976CF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63" name="TextBox 21">
              <a:extLst>
                <a:ext uri="{FF2B5EF4-FFF2-40B4-BE49-F238E27FC236}">
                  <a16:creationId xmlns:a16="http://schemas.microsoft.com/office/drawing/2014/main" id="{24CED233-7C0C-41AE-8CB1-A94709A6B0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ADA29BD1-48E2-4DF6-B66B-FD61BADA79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5652FBFF-E5B1-4333-9969-E96CB99222F6}"/>
                </a:ext>
              </a:extLst>
            </p:cNvPr>
            <p:cNvCxnSpPr>
              <a:stCxn id="55" idx="0"/>
              <a:endCxn id="53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6E6DAF2-D434-4B95-B2E4-4B335C6637EF}"/>
                </a:ext>
              </a:extLst>
            </p:cNvPr>
            <p:cNvCxnSpPr>
              <a:stCxn id="56" idx="0"/>
              <a:endCxn id="54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751EB9D3-8793-4F9D-9D9E-0939E886F2DF}"/>
                </a:ext>
              </a:extLst>
            </p:cNvPr>
            <p:cNvCxnSpPr>
              <a:stCxn id="56" idx="2"/>
              <a:endCxn id="55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C2DAACA-044D-4298-B6E8-982A714DE124}"/>
                </a:ext>
              </a:extLst>
            </p:cNvPr>
            <p:cNvCxnSpPr>
              <a:stCxn id="53" idx="7"/>
              <a:endCxn id="52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995CC14E-113C-40A9-9545-31F24BC5D45E}"/>
                </a:ext>
              </a:extLst>
            </p:cNvPr>
            <p:cNvCxnSpPr>
              <a:stCxn id="52" idx="5"/>
              <a:endCxn id="54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34223F35-51DB-4631-B395-8BEADCF86E6C}"/>
                </a:ext>
              </a:extLst>
            </p:cNvPr>
            <p:cNvCxnSpPr>
              <a:stCxn id="64" idx="0"/>
              <a:endCxn id="52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DCA932D8-C35D-4A5D-B36F-19A68CD0AD49}"/>
                </a:ext>
              </a:extLst>
            </p:cNvPr>
            <p:cNvCxnSpPr>
              <a:stCxn id="64" idx="1"/>
              <a:endCxn id="53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EA508A62-9892-4335-9768-A0E67B03C27A}"/>
                </a:ext>
              </a:extLst>
            </p:cNvPr>
            <p:cNvCxnSpPr>
              <a:stCxn id="64" idx="7"/>
              <a:endCxn id="54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C7B4ED09-15B0-4877-9F1C-D98FA43A1AC5}"/>
                </a:ext>
              </a:extLst>
            </p:cNvPr>
            <p:cNvCxnSpPr>
              <a:stCxn id="64" idx="3"/>
              <a:endCxn id="55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C69484CB-EFCB-4510-87C4-D97315DF283C}"/>
                </a:ext>
              </a:extLst>
            </p:cNvPr>
            <p:cNvCxnSpPr>
              <a:stCxn id="64" idx="5"/>
              <a:endCxn id="56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84">
              <a:extLst>
                <a:ext uri="{FF2B5EF4-FFF2-40B4-BE49-F238E27FC236}">
                  <a16:creationId xmlns:a16="http://schemas.microsoft.com/office/drawing/2014/main" id="{03D55DBC-B191-4CEF-BD7D-A0C51F3828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305844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76" name="TextBox 85">
              <a:extLst>
                <a:ext uri="{FF2B5EF4-FFF2-40B4-BE49-F238E27FC236}">
                  <a16:creationId xmlns:a16="http://schemas.microsoft.com/office/drawing/2014/main" id="{28D2F0AE-5FCC-4808-8318-8D2ADF11E2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77" name="TextBox 86">
              <a:extLst>
                <a:ext uri="{FF2B5EF4-FFF2-40B4-BE49-F238E27FC236}">
                  <a16:creationId xmlns:a16="http://schemas.microsoft.com/office/drawing/2014/main" id="{9EEA0585-1291-45CB-8CA4-B40D8A2560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93CB584-153A-48B2-875D-0F76301DFBCC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F08F310A-FDBC-4B9F-A2C2-9B01012F0D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32" descr="Logo COP3530">
              <a:extLst>
                <a:ext uri="{FF2B5EF4-FFF2-40B4-BE49-F238E27FC236}">
                  <a16:creationId xmlns:a16="http://schemas.microsoft.com/office/drawing/2014/main" id="{8F75614E-FC6A-4E39-BEB8-CE15D4F87F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BB6CAD-FA3B-4F88-92B3-7B548CB45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35315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Kruskal’s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47160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Arrange edges in ascending order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0-2   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3-5   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0-3   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1-2    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2-3   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2-5   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0-1    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1-4    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4-5    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2-4    10</a:t>
            </a:r>
          </a:p>
        </p:txBody>
      </p:sp>
      <p:grpSp>
        <p:nvGrpSpPr>
          <p:cNvPr id="21" name="Group 87">
            <a:extLst>
              <a:ext uri="{FF2B5EF4-FFF2-40B4-BE49-F238E27FC236}">
                <a16:creationId xmlns:a16="http://schemas.microsoft.com/office/drawing/2014/main" id="{5DB673FC-0725-4379-B573-522880F99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230812" y="1357786"/>
            <a:ext cx="2782054" cy="3052849"/>
            <a:chOff x="5158154" y="1676399"/>
            <a:chExt cx="2079942" cy="2304365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723458-5328-4654-BF0B-4525498E6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0F7CCD6-3F41-4391-B7CF-46E23AFD6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C10FD38-B3B9-41CA-9893-A4E91BC22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384BAED-39B6-4AB4-AED0-CDC55C2BF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5064331-D888-4F21-87D8-383772B40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29" name="TextBox 15">
              <a:extLst>
                <a:ext uri="{FF2B5EF4-FFF2-40B4-BE49-F238E27FC236}">
                  <a16:creationId xmlns:a16="http://schemas.microsoft.com/office/drawing/2014/main" id="{D08B8A8E-F634-4D59-AA1A-FA6FD5650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30" name="TextBox 16">
              <a:extLst>
                <a:ext uri="{FF2B5EF4-FFF2-40B4-BE49-F238E27FC236}">
                  <a16:creationId xmlns:a16="http://schemas.microsoft.com/office/drawing/2014/main" id="{277C82A1-FDEB-427E-957D-C4E004585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31" name="TextBox 17">
              <a:extLst>
                <a:ext uri="{FF2B5EF4-FFF2-40B4-BE49-F238E27FC236}">
                  <a16:creationId xmlns:a16="http://schemas.microsoft.com/office/drawing/2014/main" id="{235AC0B5-0663-418F-B86C-EB6DD2C26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32" name="TextBox 18">
              <a:extLst>
                <a:ext uri="{FF2B5EF4-FFF2-40B4-BE49-F238E27FC236}">
                  <a16:creationId xmlns:a16="http://schemas.microsoft.com/office/drawing/2014/main" id="{0AECDC3E-CC94-4676-B3FC-D50E7839E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33" name="TextBox 19">
              <a:extLst>
                <a:ext uri="{FF2B5EF4-FFF2-40B4-BE49-F238E27FC236}">
                  <a16:creationId xmlns:a16="http://schemas.microsoft.com/office/drawing/2014/main" id="{5D163901-C67A-429C-8911-0EE1014FB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34" name="TextBox 20">
              <a:extLst>
                <a:ext uri="{FF2B5EF4-FFF2-40B4-BE49-F238E27FC236}">
                  <a16:creationId xmlns:a16="http://schemas.microsoft.com/office/drawing/2014/main" id="{4DF6122E-3DC5-4D76-911A-7344C200E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35" name="TextBox 21">
              <a:extLst>
                <a:ext uri="{FF2B5EF4-FFF2-40B4-BE49-F238E27FC236}">
                  <a16:creationId xmlns:a16="http://schemas.microsoft.com/office/drawing/2014/main" id="{9DAC7BF0-9E9A-46D4-8962-5D773C7E4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BE815DC-5246-46E7-8ED4-2E842D25D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5821017-3D37-4373-9E6B-D5B4C54EE343}"/>
                </a:ext>
              </a:extLst>
            </p:cNvPr>
            <p:cNvCxnSpPr>
              <a:stCxn id="27" idx="0"/>
              <a:endCxn id="2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E7D3506-53C4-4992-958B-C105D8AF9A01}"/>
                </a:ext>
              </a:extLst>
            </p:cNvPr>
            <p:cNvCxnSpPr>
              <a:stCxn id="28" idx="0"/>
              <a:endCxn id="2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283E820-63DE-43CE-A6BA-BBF6072597A8}"/>
                </a:ext>
              </a:extLst>
            </p:cNvPr>
            <p:cNvCxnSpPr>
              <a:stCxn id="28" idx="2"/>
              <a:endCxn id="2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FB91263-6EFC-4874-95CB-3CFFDEE82B2F}"/>
                </a:ext>
              </a:extLst>
            </p:cNvPr>
            <p:cNvCxnSpPr>
              <a:stCxn id="25" idx="7"/>
              <a:endCxn id="22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C78CC96-9531-48B7-AC72-70CCB3A662EA}"/>
                </a:ext>
              </a:extLst>
            </p:cNvPr>
            <p:cNvCxnSpPr>
              <a:stCxn id="22" idx="5"/>
              <a:endCxn id="2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A300EA7-C1E3-4892-8FE7-F49D01E86F71}"/>
                </a:ext>
              </a:extLst>
            </p:cNvPr>
            <p:cNvCxnSpPr>
              <a:stCxn id="36" idx="0"/>
              <a:endCxn id="22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979C5E4-7D13-4FAC-8743-F99B916EB3BA}"/>
                </a:ext>
              </a:extLst>
            </p:cNvPr>
            <p:cNvCxnSpPr>
              <a:stCxn id="36" idx="1"/>
              <a:endCxn id="2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59F7715-A6FB-4328-B2E9-E1DA4407F587}"/>
                </a:ext>
              </a:extLst>
            </p:cNvPr>
            <p:cNvCxnSpPr>
              <a:stCxn id="36" idx="7"/>
              <a:endCxn id="2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E28E18-EEEE-4C9B-B904-A6839DFE13C7}"/>
                </a:ext>
              </a:extLst>
            </p:cNvPr>
            <p:cNvCxnSpPr>
              <a:stCxn id="36" idx="3"/>
              <a:endCxn id="2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BD4A431-503A-4E12-B8F8-56B1AC929523}"/>
                </a:ext>
              </a:extLst>
            </p:cNvPr>
            <p:cNvCxnSpPr>
              <a:stCxn id="36" idx="5"/>
              <a:endCxn id="2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84">
              <a:extLst>
                <a:ext uri="{FF2B5EF4-FFF2-40B4-BE49-F238E27FC236}">
                  <a16:creationId xmlns:a16="http://schemas.microsoft.com/office/drawing/2014/main" id="{0820CB6B-ACA7-48C4-96BD-DC342C318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409148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49" name="TextBox 85">
              <a:extLst>
                <a:ext uri="{FF2B5EF4-FFF2-40B4-BE49-F238E27FC236}">
                  <a16:creationId xmlns:a16="http://schemas.microsoft.com/office/drawing/2014/main" id="{DD7BA25D-A94D-4102-BF73-1C949DB72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50" name="TextBox 86">
              <a:extLst>
                <a:ext uri="{FF2B5EF4-FFF2-40B4-BE49-F238E27FC236}">
                  <a16:creationId xmlns:a16="http://schemas.microsoft.com/office/drawing/2014/main" id="{2D6A90E3-9D4E-4DD9-A184-177F008CA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6A22F5AB-C306-4CBC-9B35-D172C5834DE2}"/>
              </a:ext>
            </a:extLst>
          </p:cNvPr>
          <p:cNvSpPr txBox="1"/>
          <p:nvPr/>
        </p:nvSpPr>
        <p:spPr>
          <a:xfrm flipH="1">
            <a:off x="919758" y="5183163"/>
            <a:ext cx="103524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Kruskal’s algorithm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– choose an edge i-j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         if find(i) != find(j)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//not in same disjoint set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            union(i, j)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//add the edge, which joins the components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Disjoint sets: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{0}, {1}, {2}, {3}, {4}, {5}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4F1B1D-4AFC-4E52-98A0-D54F29E7A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94</a:t>
            </a:fld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9D81C27-D958-48EE-B39E-7D95036A224B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22FD66F1-06C7-4D4C-8367-394EB68219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52" descr="Logo COP3530">
              <a:extLst>
                <a:ext uri="{FF2B5EF4-FFF2-40B4-BE49-F238E27FC236}">
                  <a16:creationId xmlns:a16="http://schemas.microsoft.com/office/drawing/2014/main" id="{1A2A6305-2075-428E-9896-E738C0861A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5196570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Kruskal’s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47160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Arrange edges in ascending order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0-2   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3-5   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0-3   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1-2    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2-3   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2-5   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0-1    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1-4    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4-5    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2-4    10</a:t>
            </a:r>
          </a:p>
        </p:txBody>
      </p:sp>
      <p:grpSp>
        <p:nvGrpSpPr>
          <p:cNvPr id="21" name="Group 87">
            <a:extLst>
              <a:ext uri="{FF2B5EF4-FFF2-40B4-BE49-F238E27FC236}">
                <a16:creationId xmlns:a16="http://schemas.microsoft.com/office/drawing/2014/main" id="{5DB673FC-0725-4379-B573-522880F99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230812" y="1357786"/>
            <a:ext cx="2782054" cy="3052849"/>
            <a:chOff x="5158154" y="1676399"/>
            <a:chExt cx="2079942" cy="2304365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723458-5328-4654-BF0B-4525498E6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0F7CCD6-3F41-4391-B7CF-46E23AFD6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C10FD38-B3B9-41CA-9893-A4E91BC22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384BAED-39B6-4AB4-AED0-CDC55C2BF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5064331-D888-4F21-87D8-383772B40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29" name="TextBox 15">
              <a:extLst>
                <a:ext uri="{FF2B5EF4-FFF2-40B4-BE49-F238E27FC236}">
                  <a16:creationId xmlns:a16="http://schemas.microsoft.com/office/drawing/2014/main" id="{D08B8A8E-F634-4D59-AA1A-FA6FD5650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30" name="TextBox 16">
              <a:extLst>
                <a:ext uri="{FF2B5EF4-FFF2-40B4-BE49-F238E27FC236}">
                  <a16:creationId xmlns:a16="http://schemas.microsoft.com/office/drawing/2014/main" id="{277C82A1-FDEB-427E-957D-C4E004585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31" name="TextBox 17">
              <a:extLst>
                <a:ext uri="{FF2B5EF4-FFF2-40B4-BE49-F238E27FC236}">
                  <a16:creationId xmlns:a16="http://schemas.microsoft.com/office/drawing/2014/main" id="{235AC0B5-0663-418F-B86C-EB6DD2C26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32" name="TextBox 18">
              <a:extLst>
                <a:ext uri="{FF2B5EF4-FFF2-40B4-BE49-F238E27FC236}">
                  <a16:creationId xmlns:a16="http://schemas.microsoft.com/office/drawing/2014/main" id="{0AECDC3E-CC94-4676-B3FC-D50E7839E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33" name="TextBox 19">
              <a:extLst>
                <a:ext uri="{FF2B5EF4-FFF2-40B4-BE49-F238E27FC236}">
                  <a16:creationId xmlns:a16="http://schemas.microsoft.com/office/drawing/2014/main" id="{5D163901-C67A-429C-8911-0EE1014FB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34" name="TextBox 20">
              <a:extLst>
                <a:ext uri="{FF2B5EF4-FFF2-40B4-BE49-F238E27FC236}">
                  <a16:creationId xmlns:a16="http://schemas.microsoft.com/office/drawing/2014/main" id="{4DF6122E-3DC5-4D76-911A-7344C200E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35" name="TextBox 21">
              <a:extLst>
                <a:ext uri="{FF2B5EF4-FFF2-40B4-BE49-F238E27FC236}">
                  <a16:creationId xmlns:a16="http://schemas.microsoft.com/office/drawing/2014/main" id="{9DAC7BF0-9E9A-46D4-8962-5D773C7E4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BE815DC-5246-46E7-8ED4-2E842D25D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5821017-3D37-4373-9E6B-D5B4C54EE343}"/>
                </a:ext>
              </a:extLst>
            </p:cNvPr>
            <p:cNvCxnSpPr>
              <a:stCxn id="27" idx="0"/>
              <a:endCxn id="2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E7D3506-53C4-4992-958B-C105D8AF9A01}"/>
                </a:ext>
              </a:extLst>
            </p:cNvPr>
            <p:cNvCxnSpPr>
              <a:stCxn id="28" idx="0"/>
              <a:endCxn id="2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283E820-63DE-43CE-A6BA-BBF6072597A8}"/>
                </a:ext>
              </a:extLst>
            </p:cNvPr>
            <p:cNvCxnSpPr>
              <a:stCxn id="28" idx="2"/>
              <a:endCxn id="2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FB91263-6EFC-4874-95CB-3CFFDEE82B2F}"/>
                </a:ext>
              </a:extLst>
            </p:cNvPr>
            <p:cNvCxnSpPr>
              <a:stCxn id="25" idx="7"/>
              <a:endCxn id="22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C78CC96-9531-48B7-AC72-70CCB3A662EA}"/>
                </a:ext>
              </a:extLst>
            </p:cNvPr>
            <p:cNvCxnSpPr>
              <a:stCxn id="22" idx="5"/>
              <a:endCxn id="2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A300EA7-C1E3-4892-8FE7-F49D01E86F71}"/>
                </a:ext>
              </a:extLst>
            </p:cNvPr>
            <p:cNvCxnSpPr>
              <a:stCxn id="36" idx="0"/>
              <a:endCxn id="22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979C5E4-7D13-4FAC-8743-F99B916EB3BA}"/>
                </a:ext>
              </a:extLst>
            </p:cNvPr>
            <p:cNvCxnSpPr>
              <a:stCxn id="36" idx="1"/>
              <a:endCxn id="2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59F7715-A6FB-4328-B2E9-E1DA4407F587}"/>
                </a:ext>
              </a:extLst>
            </p:cNvPr>
            <p:cNvCxnSpPr>
              <a:stCxn id="36" idx="7"/>
              <a:endCxn id="2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E28E18-EEEE-4C9B-B904-A6839DFE13C7}"/>
                </a:ext>
              </a:extLst>
            </p:cNvPr>
            <p:cNvCxnSpPr>
              <a:stCxn id="36" idx="3"/>
              <a:endCxn id="2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BD4A431-503A-4E12-B8F8-56B1AC929523}"/>
                </a:ext>
              </a:extLst>
            </p:cNvPr>
            <p:cNvCxnSpPr>
              <a:stCxn id="36" idx="5"/>
              <a:endCxn id="2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84">
              <a:extLst>
                <a:ext uri="{FF2B5EF4-FFF2-40B4-BE49-F238E27FC236}">
                  <a16:creationId xmlns:a16="http://schemas.microsoft.com/office/drawing/2014/main" id="{0820CB6B-ACA7-48C4-96BD-DC342C318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409148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49" name="TextBox 85">
              <a:extLst>
                <a:ext uri="{FF2B5EF4-FFF2-40B4-BE49-F238E27FC236}">
                  <a16:creationId xmlns:a16="http://schemas.microsoft.com/office/drawing/2014/main" id="{DD7BA25D-A94D-4102-BF73-1C949DB72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50" name="TextBox 86">
              <a:extLst>
                <a:ext uri="{FF2B5EF4-FFF2-40B4-BE49-F238E27FC236}">
                  <a16:creationId xmlns:a16="http://schemas.microsoft.com/office/drawing/2014/main" id="{2D6A90E3-9D4E-4DD9-A184-177F008CA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6A22F5AB-C306-4CBC-9B35-D172C5834DE2}"/>
              </a:ext>
            </a:extLst>
          </p:cNvPr>
          <p:cNvSpPr txBox="1"/>
          <p:nvPr/>
        </p:nvSpPr>
        <p:spPr>
          <a:xfrm flipH="1">
            <a:off x="919758" y="5183163"/>
            <a:ext cx="103524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Kruskal’s algorithm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– choose an edge i-j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         if find(i) != find(j)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//not in same disjoint set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            union(i, j)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//add the edge, which joins the components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Disjoint sets: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{0, 2}, {1}, {3}, {4}, {5}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1000933-D6F2-4452-A254-4B141AC84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95</a:t>
            </a:fld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0104CA4-64A4-459E-9FC9-445538B50A19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B3BC7979-A792-4C72-ADFA-3588986C96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52" descr="Logo COP3530">
              <a:extLst>
                <a:ext uri="{FF2B5EF4-FFF2-40B4-BE49-F238E27FC236}">
                  <a16:creationId xmlns:a16="http://schemas.microsoft.com/office/drawing/2014/main" id="{AF0A4543-CD7B-4720-84F9-D7BDB6F68C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7163611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Kruskal’s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47160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Arrange edges in ascending order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0-2   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3-5   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0-3   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1-2    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2-3   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2-5   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0-1    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1-4    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4-5    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2-4    10</a:t>
            </a:r>
          </a:p>
        </p:txBody>
      </p:sp>
      <p:grpSp>
        <p:nvGrpSpPr>
          <p:cNvPr id="21" name="Group 87">
            <a:extLst>
              <a:ext uri="{FF2B5EF4-FFF2-40B4-BE49-F238E27FC236}">
                <a16:creationId xmlns:a16="http://schemas.microsoft.com/office/drawing/2014/main" id="{5DB673FC-0725-4379-B573-522880F99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230812" y="1357786"/>
            <a:ext cx="2782054" cy="3052849"/>
            <a:chOff x="5158154" y="1676399"/>
            <a:chExt cx="2079942" cy="2304365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723458-5328-4654-BF0B-4525498E6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0F7CCD6-3F41-4391-B7CF-46E23AFD6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C10FD38-B3B9-41CA-9893-A4E91BC22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384BAED-39B6-4AB4-AED0-CDC55C2BF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5064331-D888-4F21-87D8-383772B40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29" name="TextBox 15">
              <a:extLst>
                <a:ext uri="{FF2B5EF4-FFF2-40B4-BE49-F238E27FC236}">
                  <a16:creationId xmlns:a16="http://schemas.microsoft.com/office/drawing/2014/main" id="{D08B8A8E-F634-4D59-AA1A-FA6FD5650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30" name="TextBox 16">
              <a:extLst>
                <a:ext uri="{FF2B5EF4-FFF2-40B4-BE49-F238E27FC236}">
                  <a16:creationId xmlns:a16="http://schemas.microsoft.com/office/drawing/2014/main" id="{277C82A1-FDEB-427E-957D-C4E004585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31" name="TextBox 17">
              <a:extLst>
                <a:ext uri="{FF2B5EF4-FFF2-40B4-BE49-F238E27FC236}">
                  <a16:creationId xmlns:a16="http://schemas.microsoft.com/office/drawing/2014/main" id="{235AC0B5-0663-418F-B86C-EB6DD2C26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32" name="TextBox 18">
              <a:extLst>
                <a:ext uri="{FF2B5EF4-FFF2-40B4-BE49-F238E27FC236}">
                  <a16:creationId xmlns:a16="http://schemas.microsoft.com/office/drawing/2014/main" id="{0AECDC3E-CC94-4676-B3FC-D50E7839E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33" name="TextBox 19">
              <a:extLst>
                <a:ext uri="{FF2B5EF4-FFF2-40B4-BE49-F238E27FC236}">
                  <a16:creationId xmlns:a16="http://schemas.microsoft.com/office/drawing/2014/main" id="{5D163901-C67A-429C-8911-0EE1014FB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34" name="TextBox 20">
              <a:extLst>
                <a:ext uri="{FF2B5EF4-FFF2-40B4-BE49-F238E27FC236}">
                  <a16:creationId xmlns:a16="http://schemas.microsoft.com/office/drawing/2014/main" id="{4DF6122E-3DC5-4D76-911A-7344C200E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35" name="TextBox 21">
              <a:extLst>
                <a:ext uri="{FF2B5EF4-FFF2-40B4-BE49-F238E27FC236}">
                  <a16:creationId xmlns:a16="http://schemas.microsoft.com/office/drawing/2014/main" id="{9DAC7BF0-9E9A-46D4-8962-5D773C7E4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BE815DC-5246-46E7-8ED4-2E842D25D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5821017-3D37-4373-9E6B-D5B4C54EE343}"/>
                </a:ext>
              </a:extLst>
            </p:cNvPr>
            <p:cNvCxnSpPr>
              <a:stCxn id="27" idx="0"/>
              <a:endCxn id="2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E7D3506-53C4-4992-958B-C105D8AF9A01}"/>
                </a:ext>
              </a:extLst>
            </p:cNvPr>
            <p:cNvCxnSpPr>
              <a:stCxn id="28" idx="0"/>
              <a:endCxn id="2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283E820-63DE-43CE-A6BA-BBF6072597A8}"/>
                </a:ext>
              </a:extLst>
            </p:cNvPr>
            <p:cNvCxnSpPr>
              <a:stCxn id="28" idx="2"/>
              <a:endCxn id="2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FB91263-6EFC-4874-95CB-3CFFDEE82B2F}"/>
                </a:ext>
              </a:extLst>
            </p:cNvPr>
            <p:cNvCxnSpPr>
              <a:stCxn id="25" idx="7"/>
              <a:endCxn id="22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C78CC96-9531-48B7-AC72-70CCB3A662EA}"/>
                </a:ext>
              </a:extLst>
            </p:cNvPr>
            <p:cNvCxnSpPr>
              <a:stCxn id="22" idx="5"/>
              <a:endCxn id="2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A300EA7-C1E3-4892-8FE7-F49D01E86F71}"/>
                </a:ext>
              </a:extLst>
            </p:cNvPr>
            <p:cNvCxnSpPr>
              <a:stCxn id="36" idx="0"/>
              <a:endCxn id="22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979C5E4-7D13-4FAC-8743-F99B916EB3BA}"/>
                </a:ext>
              </a:extLst>
            </p:cNvPr>
            <p:cNvCxnSpPr>
              <a:stCxn id="36" idx="1"/>
              <a:endCxn id="2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59F7715-A6FB-4328-B2E9-E1DA4407F587}"/>
                </a:ext>
              </a:extLst>
            </p:cNvPr>
            <p:cNvCxnSpPr>
              <a:stCxn id="36" idx="7"/>
              <a:endCxn id="2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E28E18-EEEE-4C9B-B904-A6839DFE13C7}"/>
                </a:ext>
              </a:extLst>
            </p:cNvPr>
            <p:cNvCxnSpPr>
              <a:stCxn id="36" idx="3"/>
              <a:endCxn id="2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BD4A431-503A-4E12-B8F8-56B1AC929523}"/>
                </a:ext>
              </a:extLst>
            </p:cNvPr>
            <p:cNvCxnSpPr>
              <a:stCxn id="36" idx="5"/>
              <a:endCxn id="2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84">
              <a:extLst>
                <a:ext uri="{FF2B5EF4-FFF2-40B4-BE49-F238E27FC236}">
                  <a16:creationId xmlns:a16="http://schemas.microsoft.com/office/drawing/2014/main" id="{0820CB6B-ACA7-48C4-96BD-DC342C318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409148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49" name="TextBox 85">
              <a:extLst>
                <a:ext uri="{FF2B5EF4-FFF2-40B4-BE49-F238E27FC236}">
                  <a16:creationId xmlns:a16="http://schemas.microsoft.com/office/drawing/2014/main" id="{DD7BA25D-A94D-4102-BF73-1C949DB72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50" name="TextBox 86">
              <a:extLst>
                <a:ext uri="{FF2B5EF4-FFF2-40B4-BE49-F238E27FC236}">
                  <a16:creationId xmlns:a16="http://schemas.microsoft.com/office/drawing/2014/main" id="{2D6A90E3-9D4E-4DD9-A184-177F008CA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05AC6430-2657-4EE1-8D8B-E5DF07957BE6}"/>
              </a:ext>
            </a:extLst>
          </p:cNvPr>
          <p:cNvSpPr txBox="1"/>
          <p:nvPr/>
        </p:nvSpPr>
        <p:spPr>
          <a:xfrm flipH="1">
            <a:off x="919758" y="5183163"/>
            <a:ext cx="103524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Kruskal’s algorithm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– choose an edge i-j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         if find(i) != find(j)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//not in same disjoint set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            union(i, j)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//add the edge, which joins the components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Disjoint sets: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{0, 2}, {1}, {3, 5}, {4}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4EC905-4FB0-4439-8C3D-64391D6DC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96</a:t>
            </a:fld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2B5290F-72DA-47C2-87E8-F52B5881AF63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D09418F7-DF0A-4710-9B1B-67BE6BCDA4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52" descr="Logo COP3530">
              <a:extLst>
                <a:ext uri="{FF2B5EF4-FFF2-40B4-BE49-F238E27FC236}">
                  <a16:creationId xmlns:a16="http://schemas.microsoft.com/office/drawing/2014/main" id="{61B8F87C-EDDC-47A4-A7ED-6766052520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7316074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Kruskal’s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47160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Arrange edges in ascending order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0-2   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3-5   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0-3   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1-2    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2-3   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2-5   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0-1    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1-4    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4-5    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2-4    10</a:t>
            </a:r>
          </a:p>
        </p:txBody>
      </p:sp>
      <p:grpSp>
        <p:nvGrpSpPr>
          <p:cNvPr id="21" name="Group 87">
            <a:extLst>
              <a:ext uri="{FF2B5EF4-FFF2-40B4-BE49-F238E27FC236}">
                <a16:creationId xmlns:a16="http://schemas.microsoft.com/office/drawing/2014/main" id="{5DB673FC-0725-4379-B573-522880F99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230812" y="1357786"/>
            <a:ext cx="2782054" cy="3052849"/>
            <a:chOff x="5158154" y="1676399"/>
            <a:chExt cx="2079942" cy="2304365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723458-5328-4654-BF0B-4525498E6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0F7CCD6-3F41-4391-B7CF-46E23AFD6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C10FD38-B3B9-41CA-9893-A4E91BC22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384BAED-39B6-4AB4-AED0-CDC55C2BF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5064331-D888-4F21-87D8-383772B40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29" name="TextBox 15">
              <a:extLst>
                <a:ext uri="{FF2B5EF4-FFF2-40B4-BE49-F238E27FC236}">
                  <a16:creationId xmlns:a16="http://schemas.microsoft.com/office/drawing/2014/main" id="{D08B8A8E-F634-4D59-AA1A-FA6FD5650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30" name="TextBox 16">
              <a:extLst>
                <a:ext uri="{FF2B5EF4-FFF2-40B4-BE49-F238E27FC236}">
                  <a16:creationId xmlns:a16="http://schemas.microsoft.com/office/drawing/2014/main" id="{277C82A1-FDEB-427E-957D-C4E004585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31" name="TextBox 17">
              <a:extLst>
                <a:ext uri="{FF2B5EF4-FFF2-40B4-BE49-F238E27FC236}">
                  <a16:creationId xmlns:a16="http://schemas.microsoft.com/office/drawing/2014/main" id="{235AC0B5-0663-418F-B86C-EB6DD2C26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32" name="TextBox 18">
              <a:extLst>
                <a:ext uri="{FF2B5EF4-FFF2-40B4-BE49-F238E27FC236}">
                  <a16:creationId xmlns:a16="http://schemas.microsoft.com/office/drawing/2014/main" id="{0AECDC3E-CC94-4676-B3FC-D50E7839E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33" name="TextBox 19">
              <a:extLst>
                <a:ext uri="{FF2B5EF4-FFF2-40B4-BE49-F238E27FC236}">
                  <a16:creationId xmlns:a16="http://schemas.microsoft.com/office/drawing/2014/main" id="{5D163901-C67A-429C-8911-0EE1014FB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34" name="TextBox 20">
              <a:extLst>
                <a:ext uri="{FF2B5EF4-FFF2-40B4-BE49-F238E27FC236}">
                  <a16:creationId xmlns:a16="http://schemas.microsoft.com/office/drawing/2014/main" id="{4DF6122E-3DC5-4D76-911A-7344C200E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35" name="TextBox 21">
              <a:extLst>
                <a:ext uri="{FF2B5EF4-FFF2-40B4-BE49-F238E27FC236}">
                  <a16:creationId xmlns:a16="http://schemas.microsoft.com/office/drawing/2014/main" id="{9DAC7BF0-9E9A-46D4-8962-5D773C7E4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BE815DC-5246-46E7-8ED4-2E842D25D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5821017-3D37-4373-9E6B-D5B4C54EE343}"/>
                </a:ext>
              </a:extLst>
            </p:cNvPr>
            <p:cNvCxnSpPr>
              <a:stCxn id="27" idx="0"/>
              <a:endCxn id="2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E7D3506-53C4-4992-958B-C105D8AF9A01}"/>
                </a:ext>
              </a:extLst>
            </p:cNvPr>
            <p:cNvCxnSpPr>
              <a:stCxn id="28" idx="0"/>
              <a:endCxn id="2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283E820-63DE-43CE-A6BA-BBF6072597A8}"/>
                </a:ext>
              </a:extLst>
            </p:cNvPr>
            <p:cNvCxnSpPr>
              <a:stCxn id="28" idx="2"/>
              <a:endCxn id="2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FB91263-6EFC-4874-95CB-3CFFDEE82B2F}"/>
                </a:ext>
              </a:extLst>
            </p:cNvPr>
            <p:cNvCxnSpPr>
              <a:stCxn id="25" idx="7"/>
              <a:endCxn id="22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C78CC96-9531-48B7-AC72-70CCB3A662EA}"/>
                </a:ext>
              </a:extLst>
            </p:cNvPr>
            <p:cNvCxnSpPr>
              <a:stCxn id="22" idx="5"/>
              <a:endCxn id="2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A300EA7-C1E3-4892-8FE7-F49D01E86F71}"/>
                </a:ext>
              </a:extLst>
            </p:cNvPr>
            <p:cNvCxnSpPr>
              <a:stCxn id="36" idx="0"/>
              <a:endCxn id="22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979C5E4-7D13-4FAC-8743-F99B916EB3BA}"/>
                </a:ext>
              </a:extLst>
            </p:cNvPr>
            <p:cNvCxnSpPr>
              <a:stCxn id="36" idx="1"/>
              <a:endCxn id="2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59F7715-A6FB-4328-B2E9-E1DA4407F587}"/>
                </a:ext>
              </a:extLst>
            </p:cNvPr>
            <p:cNvCxnSpPr>
              <a:stCxn id="36" idx="7"/>
              <a:endCxn id="2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E28E18-EEEE-4C9B-B904-A6839DFE13C7}"/>
                </a:ext>
              </a:extLst>
            </p:cNvPr>
            <p:cNvCxnSpPr>
              <a:stCxn id="36" idx="3"/>
              <a:endCxn id="2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BD4A431-503A-4E12-B8F8-56B1AC929523}"/>
                </a:ext>
              </a:extLst>
            </p:cNvPr>
            <p:cNvCxnSpPr>
              <a:stCxn id="36" idx="5"/>
              <a:endCxn id="2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84">
              <a:extLst>
                <a:ext uri="{FF2B5EF4-FFF2-40B4-BE49-F238E27FC236}">
                  <a16:creationId xmlns:a16="http://schemas.microsoft.com/office/drawing/2014/main" id="{0820CB6B-ACA7-48C4-96BD-DC342C318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409148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49" name="TextBox 85">
              <a:extLst>
                <a:ext uri="{FF2B5EF4-FFF2-40B4-BE49-F238E27FC236}">
                  <a16:creationId xmlns:a16="http://schemas.microsoft.com/office/drawing/2014/main" id="{DD7BA25D-A94D-4102-BF73-1C949DB72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50" name="TextBox 86">
              <a:extLst>
                <a:ext uri="{FF2B5EF4-FFF2-40B4-BE49-F238E27FC236}">
                  <a16:creationId xmlns:a16="http://schemas.microsoft.com/office/drawing/2014/main" id="{2D6A90E3-9D4E-4DD9-A184-177F008CA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330879E7-973A-4CBC-9512-BD204B6ED80E}"/>
              </a:ext>
            </a:extLst>
          </p:cNvPr>
          <p:cNvSpPr txBox="1"/>
          <p:nvPr/>
        </p:nvSpPr>
        <p:spPr>
          <a:xfrm flipH="1">
            <a:off x="919758" y="5183163"/>
            <a:ext cx="103524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Kruskal’s algorithm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– choose an edge i-j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         if find(i) != find(j)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//not in same disjoint set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            union(i, j)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//add the edge, which joins the components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Disjoint sets: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{0, 2, 3, 5}, {1}, {4}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B4DEA3-90E1-490E-8751-15ABC8B17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97</a:t>
            </a:fld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FF9C5B1-53A9-4061-B98C-740D755F08D1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2C53707E-9C9A-4AE6-975A-47EA37BD84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52" descr="Logo COP3530">
              <a:extLst>
                <a:ext uri="{FF2B5EF4-FFF2-40B4-BE49-F238E27FC236}">
                  <a16:creationId xmlns:a16="http://schemas.microsoft.com/office/drawing/2014/main" id="{CAB7399B-A781-4CF9-8C24-783E72485E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5872839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Kruskal’s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47160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Arrange edges in ascending order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0-2   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3-5   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0-3   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1-2    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2-3   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2-5   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0-1    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1-4    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4-5    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2-4    10</a:t>
            </a:r>
          </a:p>
        </p:txBody>
      </p:sp>
      <p:grpSp>
        <p:nvGrpSpPr>
          <p:cNvPr id="21" name="Group 87">
            <a:extLst>
              <a:ext uri="{FF2B5EF4-FFF2-40B4-BE49-F238E27FC236}">
                <a16:creationId xmlns:a16="http://schemas.microsoft.com/office/drawing/2014/main" id="{5DB673FC-0725-4379-B573-522880F99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230812" y="1357786"/>
            <a:ext cx="2782054" cy="3052849"/>
            <a:chOff x="5158154" y="1676399"/>
            <a:chExt cx="2079942" cy="2304365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723458-5328-4654-BF0B-4525498E6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0F7CCD6-3F41-4391-B7CF-46E23AFD6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C10FD38-B3B9-41CA-9893-A4E91BC22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384BAED-39B6-4AB4-AED0-CDC55C2BF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5064331-D888-4F21-87D8-383772B40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29" name="TextBox 15">
              <a:extLst>
                <a:ext uri="{FF2B5EF4-FFF2-40B4-BE49-F238E27FC236}">
                  <a16:creationId xmlns:a16="http://schemas.microsoft.com/office/drawing/2014/main" id="{D08B8A8E-F634-4D59-AA1A-FA6FD5650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30" name="TextBox 16">
              <a:extLst>
                <a:ext uri="{FF2B5EF4-FFF2-40B4-BE49-F238E27FC236}">
                  <a16:creationId xmlns:a16="http://schemas.microsoft.com/office/drawing/2014/main" id="{277C82A1-FDEB-427E-957D-C4E004585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31" name="TextBox 17">
              <a:extLst>
                <a:ext uri="{FF2B5EF4-FFF2-40B4-BE49-F238E27FC236}">
                  <a16:creationId xmlns:a16="http://schemas.microsoft.com/office/drawing/2014/main" id="{235AC0B5-0663-418F-B86C-EB6DD2C26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32" name="TextBox 18">
              <a:extLst>
                <a:ext uri="{FF2B5EF4-FFF2-40B4-BE49-F238E27FC236}">
                  <a16:creationId xmlns:a16="http://schemas.microsoft.com/office/drawing/2014/main" id="{0AECDC3E-CC94-4676-B3FC-D50E7839E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33" name="TextBox 19">
              <a:extLst>
                <a:ext uri="{FF2B5EF4-FFF2-40B4-BE49-F238E27FC236}">
                  <a16:creationId xmlns:a16="http://schemas.microsoft.com/office/drawing/2014/main" id="{5D163901-C67A-429C-8911-0EE1014FB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34" name="TextBox 20">
              <a:extLst>
                <a:ext uri="{FF2B5EF4-FFF2-40B4-BE49-F238E27FC236}">
                  <a16:creationId xmlns:a16="http://schemas.microsoft.com/office/drawing/2014/main" id="{4DF6122E-3DC5-4D76-911A-7344C200E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35" name="TextBox 21">
              <a:extLst>
                <a:ext uri="{FF2B5EF4-FFF2-40B4-BE49-F238E27FC236}">
                  <a16:creationId xmlns:a16="http://schemas.microsoft.com/office/drawing/2014/main" id="{9DAC7BF0-9E9A-46D4-8962-5D773C7E4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BE815DC-5246-46E7-8ED4-2E842D25D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5821017-3D37-4373-9E6B-D5B4C54EE343}"/>
                </a:ext>
              </a:extLst>
            </p:cNvPr>
            <p:cNvCxnSpPr>
              <a:stCxn id="27" idx="0"/>
              <a:endCxn id="2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E7D3506-53C4-4992-958B-C105D8AF9A01}"/>
                </a:ext>
              </a:extLst>
            </p:cNvPr>
            <p:cNvCxnSpPr>
              <a:stCxn id="28" idx="0"/>
              <a:endCxn id="2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283E820-63DE-43CE-A6BA-BBF6072597A8}"/>
                </a:ext>
              </a:extLst>
            </p:cNvPr>
            <p:cNvCxnSpPr>
              <a:stCxn id="28" idx="2"/>
              <a:endCxn id="2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FB91263-6EFC-4874-95CB-3CFFDEE82B2F}"/>
                </a:ext>
              </a:extLst>
            </p:cNvPr>
            <p:cNvCxnSpPr>
              <a:stCxn id="25" idx="7"/>
              <a:endCxn id="22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C78CC96-9531-48B7-AC72-70CCB3A662EA}"/>
                </a:ext>
              </a:extLst>
            </p:cNvPr>
            <p:cNvCxnSpPr>
              <a:stCxn id="22" idx="5"/>
              <a:endCxn id="2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A300EA7-C1E3-4892-8FE7-F49D01E86F71}"/>
                </a:ext>
              </a:extLst>
            </p:cNvPr>
            <p:cNvCxnSpPr>
              <a:stCxn id="36" idx="0"/>
              <a:endCxn id="22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979C5E4-7D13-4FAC-8743-F99B916EB3BA}"/>
                </a:ext>
              </a:extLst>
            </p:cNvPr>
            <p:cNvCxnSpPr>
              <a:stCxn id="36" idx="1"/>
              <a:endCxn id="2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59F7715-A6FB-4328-B2E9-E1DA4407F587}"/>
                </a:ext>
              </a:extLst>
            </p:cNvPr>
            <p:cNvCxnSpPr>
              <a:stCxn id="36" idx="7"/>
              <a:endCxn id="2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E28E18-EEEE-4C9B-B904-A6839DFE13C7}"/>
                </a:ext>
              </a:extLst>
            </p:cNvPr>
            <p:cNvCxnSpPr>
              <a:stCxn id="36" idx="3"/>
              <a:endCxn id="2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BD4A431-503A-4E12-B8F8-56B1AC929523}"/>
                </a:ext>
              </a:extLst>
            </p:cNvPr>
            <p:cNvCxnSpPr>
              <a:stCxn id="36" idx="5"/>
              <a:endCxn id="2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84">
              <a:extLst>
                <a:ext uri="{FF2B5EF4-FFF2-40B4-BE49-F238E27FC236}">
                  <a16:creationId xmlns:a16="http://schemas.microsoft.com/office/drawing/2014/main" id="{0820CB6B-ACA7-48C4-96BD-DC342C318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409148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49" name="TextBox 85">
              <a:extLst>
                <a:ext uri="{FF2B5EF4-FFF2-40B4-BE49-F238E27FC236}">
                  <a16:creationId xmlns:a16="http://schemas.microsoft.com/office/drawing/2014/main" id="{DD7BA25D-A94D-4102-BF73-1C949DB72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50" name="TextBox 86">
              <a:extLst>
                <a:ext uri="{FF2B5EF4-FFF2-40B4-BE49-F238E27FC236}">
                  <a16:creationId xmlns:a16="http://schemas.microsoft.com/office/drawing/2014/main" id="{2D6A90E3-9D4E-4DD9-A184-177F008CA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9CB1EB93-B8FB-411C-80B0-CFDAED925433}"/>
              </a:ext>
            </a:extLst>
          </p:cNvPr>
          <p:cNvSpPr txBox="1"/>
          <p:nvPr/>
        </p:nvSpPr>
        <p:spPr>
          <a:xfrm flipH="1">
            <a:off x="919758" y="5183163"/>
            <a:ext cx="103524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Kruskal’s algorithm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– choose an edge i-j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         if find(i) != find(j)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//not in same disjoint set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            union(i, j)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//add the edge, which joins the components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Disjoint sets: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{0, 1, 2, 3, 5}, {4}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0374BE-B53F-44C4-94C4-8B7DA382E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98</a:t>
            </a:fld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5AE55CA-7C94-47F7-9807-0E65E9E7C061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C11D817B-BBCA-45EF-93FC-76BFDCDA6A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52" descr="Logo COP3530">
              <a:extLst>
                <a:ext uri="{FF2B5EF4-FFF2-40B4-BE49-F238E27FC236}">
                  <a16:creationId xmlns:a16="http://schemas.microsoft.com/office/drawing/2014/main" id="{746AD96B-A34D-4E59-A3DC-B0F88DB3E1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5491908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Kruskal’s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47160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Arrange edges in ascending order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0-2   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3-5   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0-3   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1-2    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2-3   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2-5   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0-1    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1-4    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4-5    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2-4    10</a:t>
            </a:r>
          </a:p>
        </p:txBody>
      </p:sp>
      <p:grpSp>
        <p:nvGrpSpPr>
          <p:cNvPr id="21" name="Group 87">
            <a:extLst>
              <a:ext uri="{FF2B5EF4-FFF2-40B4-BE49-F238E27FC236}">
                <a16:creationId xmlns:a16="http://schemas.microsoft.com/office/drawing/2014/main" id="{5DB673FC-0725-4379-B573-522880F99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230812" y="1357786"/>
            <a:ext cx="2782054" cy="3052849"/>
            <a:chOff x="5158154" y="1676399"/>
            <a:chExt cx="2079942" cy="2304365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723458-5328-4654-BF0B-4525498E6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0F7CCD6-3F41-4391-B7CF-46E23AFD6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C10FD38-B3B9-41CA-9893-A4E91BC22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384BAED-39B6-4AB4-AED0-CDC55C2BF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5064331-D888-4F21-87D8-383772B40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29" name="TextBox 15">
              <a:extLst>
                <a:ext uri="{FF2B5EF4-FFF2-40B4-BE49-F238E27FC236}">
                  <a16:creationId xmlns:a16="http://schemas.microsoft.com/office/drawing/2014/main" id="{D08B8A8E-F634-4D59-AA1A-FA6FD5650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30" name="TextBox 16">
              <a:extLst>
                <a:ext uri="{FF2B5EF4-FFF2-40B4-BE49-F238E27FC236}">
                  <a16:creationId xmlns:a16="http://schemas.microsoft.com/office/drawing/2014/main" id="{277C82A1-FDEB-427E-957D-C4E004585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31" name="TextBox 17">
              <a:extLst>
                <a:ext uri="{FF2B5EF4-FFF2-40B4-BE49-F238E27FC236}">
                  <a16:creationId xmlns:a16="http://schemas.microsoft.com/office/drawing/2014/main" id="{235AC0B5-0663-418F-B86C-EB6DD2C26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32" name="TextBox 18">
              <a:extLst>
                <a:ext uri="{FF2B5EF4-FFF2-40B4-BE49-F238E27FC236}">
                  <a16:creationId xmlns:a16="http://schemas.microsoft.com/office/drawing/2014/main" id="{0AECDC3E-CC94-4676-B3FC-D50E7839E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33" name="TextBox 19">
              <a:extLst>
                <a:ext uri="{FF2B5EF4-FFF2-40B4-BE49-F238E27FC236}">
                  <a16:creationId xmlns:a16="http://schemas.microsoft.com/office/drawing/2014/main" id="{5D163901-C67A-429C-8911-0EE1014FB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34" name="TextBox 20">
              <a:extLst>
                <a:ext uri="{FF2B5EF4-FFF2-40B4-BE49-F238E27FC236}">
                  <a16:creationId xmlns:a16="http://schemas.microsoft.com/office/drawing/2014/main" id="{4DF6122E-3DC5-4D76-911A-7344C200E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35" name="TextBox 21">
              <a:extLst>
                <a:ext uri="{FF2B5EF4-FFF2-40B4-BE49-F238E27FC236}">
                  <a16:creationId xmlns:a16="http://schemas.microsoft.com/office/drawing/2014/main" id="{9DAC7BF0-9E9A-46D4-8962-5D773C7E4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BE815DC-5246-46E7-8ED4-2E842D25D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5821017-3D37-4373-9E6B-D5B4C54EE343}"/>
                </a:ext>
              </a:extLst>
            </p:cNvPr>
            <p:cNvCxnSpPr>
              <a:stCxn id="27" idx="0"/>
              <a:endCxn id="2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E7D3506-53C4-4992-958B-C105D8AF9A01}"/>
                </a:ext>
              </a:extLst>
            </p:cNvPr>
            <p:cNvCxnSpPr>
              <a:stCxn id="28" idx="0"/>
              <a:endCxn id="2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283E820-63DE-43CE-A6BA-BBF6072597A8}"/>
                </a:ext>
              </a:extLst>
            </p:cNvPr>
            <p:cNvCxnSpPr>
              <a:stCxn id="28" idx="2"/>
              <a:endCxn id="2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FB91263-6EFC-4874-95CB-3CFFDEE82B2F}"/>
                </a:ext>
              </a:extLst>
            </p:cNvPr>
            <p:cNvCxnSpPr>
              <a:stCxn id="25" idx="7"/>
              <a:endCxn id="22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C78CC96-9531-48B7-AC72-70CCB3A662EA}"/>
                </a:ext>
              </a:extLst>
            </p:cNvPr>
            <p:cNvCxnSpPr>
              <a:stCxn id="22" idx="5"/>
              <a:endCxn id="2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A300EA7-C1E3-4892-8FE7-F49D01E86F71}"/>
                </a:ext>
              </a:extLst>
            </p:cNvPr>
            <p:cNvCxnSpPr>
              <a:stCxn id="36" idx="0"/>
              <a:endCxn id="22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979C5E4-7D13-4FAC-8743-F99B916EB3BA}"/>
                </a:ext>
              </a:extLst>
            </p:cNvPr>
            <p:cNvCxnSpPr>
              <a:stCxn id="36" idx="1"/>
              <a:endCxn id="2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59F7715-A6FB-4328-B2E9-E1DA4407F587}"/>
                </a:ext>
              </a:extLst>
            </p:cNvPr>
            <p:cNvCxnSpPr>
              <a:stCxn id="36" idx="7"/>
              <a:endCxn id="2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E28E18-EEEE-4C9B-B904-A6839DFE13C7}"/>
                </a:ext>
              </a:extLst>
            </p:cNvPr>
            <p:cNvCxnSpPr>
              <a:stCxn id="36" idx="3"/>
              <a:endCxn id="2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BD4A431-503A-4E12-B8F8-56B1AC929523}"/>
                </a:ext>
              </a:extLst>
            </p:cNvPr>
            <p:cNvCxnSpPr>
              <a:stCxn id="36" idx="5"/>
              <a:endCxn id="2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84">
              <a:extLst>
                <a:ext uri="{FF2B5EF4-FFF2-40B4-BE49-F238E27FC236}">
                  <a16:creationId xmlns:a16="http://schemas.microsoft.com/office/drawing/2014/main" id="{0820CB6B-ACA7-48C4-96BD-DC342C318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409148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49" name="TextBox 85">
              <a:extLst>
                <a:ext uri="{FF2B5EF4-FFF2-40B4-BE49-F238E27FC236}">
                  <a16:creationId xmlns:a16="http://schemas.microsoft.com/office/drawing/2014/main" id="{DD7BA25D-A94D-4102-BF73-1C949DB72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50" name="TextBox 86">
              <a:extLst>
                <a:ext uri="{FF2B5EF4-FFF2-40B4-BE49-F238E27FC236}">
                  <a16:creationId xmlns:a16="http://schemas.microsoft.com/office/drawing/2014/main" id="{2D6A90E3-9D4E-4DD9-A184-177F008CA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70AF6761-BB1F-43A7-A88E-D6A861AF83EA}"/>
              </a:ext>
            </a:extLst>
          </p:cNvPr>
          <p:cNvSpPr txBox="1"/>
          <p:nvPr/>
        </p:nvSpPr>
        <p:spPr>
          <a:xfrm flipH="1">
            <a:off x="919758" y="5183163"/>
            <a:ext cx="103524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Kruskal’s algorithm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– choose an edge i-j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         if find(i) != find(j)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//not in same disjoint set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            union(i, j)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//add the edge, which joins the components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Disjoint sets: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{0, 1, 2, 3, 5}, {4}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005DEA-889C-4C44-A038-6C12D3B92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99</a:t>
            </a:fld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59A14F3-7988-4669-AEC7-2A4EF2BB2F95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D860E432-F44A-4DD2-B5D5-904CA9BD99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52" descr="Logo COP3530">
              <a:extLst>
                <a:ext uri="{FF2B5EF4-FFF2-40B4-BE49-F238E27FC236}">
                  <a16:creationId xmlns:a16="http://schemas.microsoft.com/office/drawing/2014/main" id="{5F8A4F04-EC22-4870-85CA-487C593FE6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3707837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4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9838</TotalTime>
  <Words>12645</Words>
  <Application>Microsoft Office PowerPoint</Application>
  <PresentationFormat>Widescreen</PresentationFormat>
  <Paragraphs>3866</Paragraphs>
  <Slides>129</Slides>
  <Notes>129</Notes>
  <HiddenSlides>15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129</vt:i4>
      </vt:variant>
    </vt:vector>
  </HeadingPairs>
  <TitlesOfParts>
    <vt:vector size="140" baseType="lpstr">
      <vt:lpstr>Arial</vt:lpstr>
      <vt:lpstr>Calibri</vt:lpstr>
      <vt:lpstr>Calibri Light</vt:lpstr>
      <vt:lpstr>Consolas</vt:lpstr>
      <vt:lpstr>Courier New</vt:lpstr>
      <vt:lpstr>Gotham Bold</vt:lpstr>
      <vt:lpstr>Tw Cen MT</vt:lpstr>
      <vt:lpstr>Wingdings</vt:lpstr>
      <vt:lpstr>1_Office Theme</vt:lpstr>
      <vt:lpstr>2_Office Theme</vt:lpstr>
      <vt:lpstr>4_Office Theme</vt:lpstr>
      <vt:lpstr>PowerPoint Presentation</vt:lpstr>
      <vt:lpstr>  Categories of Data Structures  </vt:lpstr>
      <vt:lpstr>   Recap   </vt:lpstr>
      <vt:lpstr>   Agenda   </vt:lpstr>
      <vt:lpstr>PowerPoint Presentation</vt:lpstr>
      <vt:lpstr>7.3.1 Detect whether there is a Cycle in an Undirected Graph</vt:lpstr>
      <vt:lpstr>7.3.1 Detect whether there is a Cycle in an Undirected Graph</vt:lpstr>
      <vt:lpstr>Clarification on Terminology</vt:lpstr>
      <vt:lpstr>PowerPoint Presentation</vt:lpstr>
      <vt:lpstr>s-t Path</vt:lpstr>
      <vt:lpstr>s-t Path</vt:lpstr>
      <vt:lpstr>7.2.1 DFS to Find Whether a Given Vertex is Reachable (Iterative)</vt:lpstr>
      <vt:lpstr>7.2.1 DFS to Find Whether a Given Vertex is Reachable (Recursive)</vt:lpstr>
      <vt:lpstr>Problem with s-t Path</vt:lpstr>
      <vt:lpstr>Problem with s-t Path</vt:lpstr>
      <vt:lpstr>Shortest Weighted s-t Path</vt:lpstr>
      <vt:lpstr>Shortest Weighted s-t Path</vt:lpstr>
      <vt:lpstr>Dijkstra’s Shortest Path Algorithm</vt:lpstr>
      <vt:lpstr>Dijkstra’s Shortest Path Algorithm</vt:lpstr>
      <vt:lpstr>Dijkstra’s Shortest Path Algorithm</vt:lpstr>
      <vt:lpstr>Dijkstra’s Shortest Path Algorithm</vt:lpstr>
      <vt:lpstr>Dijkstra’s Shortest Path Algorithm</vt:lpstr>
      <vt:lpstr>Dijkstra’s Shortest Path Algorithm</vt:lpstr>
      <vt:lpstr>Dijkstra’s Shortest Path Algorithm</vt:lpstr>
      <vt:lpstr>Dijkstra’s Shortest Path Algorithm</vt:lpstr>
      <vt:lpstr>Dijkstra’s Shortest Path Algorithm</vt:lpstr>
      <vt:lpstr>Dijkstra’s Shortest Path Algorithm</vt:lpstr>
      <vt:lpstr>Dijkstra’s Shortest Path Algorithm</vt:lpstr>
      <vt:lpstr>Dijkstra’s Shortest Path Algorithm</vt:lpstr>
      <vt:lpstr>Dijkstra’s Shortest Path Algorithm</vt:lpstr>
      <vt:lpstr>Dijkstra’s Shortest Path Algorithm</vt:lpstr>
      <vt:lpstr>Dijkstra’s Shortest Path Algorithm</vt:lpstr>
      <vt:lpstr>Dijkstra’s Shortest Path Algorithm</vt:lpstr>
      <vt:lpstr>Dijkstra’s Shortest Path Algorithm</vt:lpstr>
      <vt:lpstr>Dijkstra’s Shortest Path Algorithm</vt:lpstr>
      <vt:lpstr>Dijkstra’s Shortest Path Algorithm</vt:lpstr>
      <vt:lpstr>Dijkstra’s Shortest Path Algorithm</vt:lpstr>
      <vt:lpstr>Dijkstra’s Shortest Path Algorithm</vt:lpstr>
      <vt:lpstr>Dijkstra’s Shortest Path Algorithm</vt:lpstr>
      <vt:lpstr>Dijkstra’s Shortest Path Algorithm</vt:lpstr>
      <vt:lpstr>Dijkstra’s Properties</vt:lpstr>
      <vt:lpstr>Questions</vt:lpstr>
      <vt:lpstr>PowerPoint Presentation</vt:lpstr>
      <vt:lpstr>Spanning Tree</vt:lpstr>
      <vt:lpstr>PowerPoint Presentation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PowerPoint Presentation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Questions</vt:lpstr>
      <vt:lpstr>Kruskal’s Algorithm</vt:lpstr>
      <vt:lpstr>7.3.1 Detect whether there is a Cycle in an Undirected Graph</vt:lpstr>
      <vt:lpstr>7.3.1 Detect whether there is a Cycle in an Undirected Graph</vt:lpstr>
      <vt:lpstr>7.3.1 Detect whether there is a Cycle in an Undirected Graph</vt:lpstr>
      <vt:lpstr>7.3.1 Detect whether there is a Cycle in an Undirected Graph</vt:lpstr>
      <vt:lpstr>7.3.1 Detect whether there is a Cycle in an Undirected Graph</vt:lpstr>
      <vt:lpstr>Kruskal’s Algorithm</vt:lpstr>
      <vt:lpstr>Mentimeter</vt:lpstr>
      <vt:lpstr>Mentimeter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Disjoint Sets </vt:lpstr>
      <vt:lpstr>Disjoint Sets </vt:lpstr>
      <vt:lpstr>Disjoint Sets 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PowerPoint Presentation</vt:lpstr>
      <vt:lpstr>Topological Sort</vt:lpstr>
      <vt:lpstr>Topological Sort</vt:lpstr>
      <vt:lpstr>Topological Sort</vt:lpstr>
      <vt:lpstr>Topological Sort</vt:lpstr>
      <vt:lpstr>Topological Sort</vt:lpstr>
      <vt:lpstr>Topological Sort</vt:lpstr>
      <vt:lpstr>Topological Sort</vt:lpstr>
      <vt:lpstr>Topological Sort</vt:lpstr>
      <vt:lpstr>Topological Sort</vt:lpstr>
      <vt:lpstr>Topological Sort</vt:lpstr>
      <vt:lpstr>Topological Sort</vt:lpstr>
      <vt:lpstr>Topological Sort</vt:lpstr>
      <vt:lpstr>Topological Sort Pseudocode</vt:lpstr>
      <vt:lpstr>Questions</vt:lpstr>
      <vt:lpstr>Dijkstra’s Shortest Path Algorithm</vt:lpstr>
      <vt:lpstr>Dijkstra’s Shortest Path Algorithm</vt:lpstr>
      <vt:lpstr>PowerPoint Presentation</vt:lpstr>
      <vt:lpstr>8.2 Dijkstra’s Algorithm</vt:lpstr>
      <vt:lpstr>Dijkstra’s Shortest Path Algorithm</vt:lpstr>
      <vt:lpstr>Mentimeter</vt:lpstr>
      <vt:lpstr>Dijkstra’s Shortest Path Algorithm</vt:lpstr>
      <vt:lpstr>Dijkstra’s Shortest Path Algorithm</vt:lpstr>
      <vt:lpstr>Dijkstra’s Shortest Path Algorithm</vt:lpstr>
      <vt:lpstr>8.2 Dijkstra’s Algorithm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Graphs</dc:title>
  <dc:creator>amanpreet kapoor</dc:creator>
  <cp:lastModifiedBy>amanpreet kapoor</cp:lastModifiedBy>
  <cp:revision>592</cp:revision>
  <dcterms:created xsi:type="dcterms:W3CDTF">2020-04-14T17:15:24Z</dcterms:created>
  <dcterms:modified xsi:type="dcterms:W3CDTF">2022-04-06T18:32:29Z</dcterms:modified>
</cp:coreProperties>
</file>