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 id="2147483696" r:id="rId4"/>
  </p:sldMasterIdLst>
  <p:notesMasterIdLst>
    <p:notesMasterId r:id="rId138"/>
  </p:notesMasterIdLst>
  <p:sldIdLst>
    <p:sldId id="268" r:id="rId5"/>
    <p:sldId id="541" r:id="rId6"/>
    <p:sldId id="834" r:id="rId7"/>
    <p:sldId id="364" r:id="rId8"/>
    <p:sldId id="661" r:id="rId9"/>
    <p:sldId id="648" r:id="rId10"/>
    <p:sldId id="814" r:id="rId11"/>
    <p:sldId id="911" r:id="rId12"/>
    <p:sldId id="836" r:id="rId13"/>
    <p:sldId id="820" r:id="rId14"/>
    <p:sldId id="815" r:id="rId15"/>
    <p:sldId id="817" r:id="rId16"/>
    <p:sldId id="816" r:id="rId17"/>
    <p:sldId id="947" r:id="rId18"/>
    <p:sldId id="837" r:id="rId19"/>
    <p:sldId id="818" r:id="rId20"/>
    <p:sldId id="838" r:id="rId21"/>
    <p:sldId id="951" r:id="rId22"/>
    <p:sldId id="549" r:id="rId23"/>
    <p:sldId id="948" r:id="rId24"/>
    <p:sldId id="945" r:id="rId25"/>
    <p:sldId id="949" r:id="rId26"/>
    <p:sldId id="950" r:id="rId27"/>
    <p:sldId id="819" r:id="rId28"/>
    <p:sldId id="799" r:id="rId29"/>
    <p:sldId id="822" r:id="rId30"/>
    <p:sldId id="806" r:id="rId31"/>
    <p:sldId id="811" r:id="rId32"/>
    <p:sldId id="805" r:id="rId33"/>
    <p:sldId id="952" r:id="rId34"/>
    <p:sldId id="823" r:id="rId35"/>
    <p:sldId id="824" r:id="rId36"/>
    <p:sldId id="809" r:id="rId37"/>
    <p:sldId id="808" r:id="rId38"/>
    <p:sldId id="810" r:id="rId39"/>
    <p:sldId id="812" r:id="rId40"/>
    <p:sldId id="813" r:id="rId41"/>
    <p:sldId id="825" r:id="rId42"/>
    <p:sldId id="826" r:id="rId43"/>
    <p:sldId id="946" r:id="rId44"/>
    <p:sldId id="829" r:id="rId45"/>
    <p:sldId id="830" r:id="rId46"/>
    <p:sldId id="831" r:id="rId47"/>
    <p:sldId id="807" r:id="rId48"/>
    <p:sldId id="832" r:id="rId49"/>
    <p:sldId id="918" r:id="rId50"/>
    <p:sldId id="912" r:id="rId51"/>
    <p:sldId id="919" r:id="rId52"/>
    <p:sldId id="920" r:id="rId53"/>
    <p:sldId id="921" r:id="rId54"/>
    <p:sldId id="922" r:id="rId55"/>
    <p:sldId id="923" r:id="rId56"/>
    <p:sldId id="924" r:id="rId57"/>
    <p:sldId id="925" r:id="rId58"/>
    <p:sldId id="926" r:id="rId59"/>
    <p:sldId id="975" r:id="rId60"/>
    <p:sldId id="977" r:id="rId61"/>
    <p:sldId id="976" r:id="rId62"/>
    <p:sldId id="978" r:id="rId63"/>
    <p:sldId id="981" r:id="rId64"/>
    <p:sldId id="980" r:id="rId65"/>
    <p:sldId id="983" r:id="rId66"/>
    <p:sldId id="988" r:id="rId67"/>
    <p:sldId id="992" r:id="rId68"/>
    <p:sldId id="991" r:id="rId69"/>
    <p:sldId id="990" r:id="rId70"/>
    <p:sldId id="993" r:id="rId71"/>
    <p:sldId id="994" r:id="rId72"/>
    <p:sldId id="995" r:id="rId73"/>
    <p:sldId id="996" r:id="rId74"/>
    <p:sldId id="999" r:id="rId75"/>
    <p:sldId id="997" r:id="rId76"/>
    <p:sldId id="1000" r:id="rId77"/>
    <p:sldId id="1001" r:id="rId78"/>
    <p:sldId id="1002" r:id="rId79"/>
    <p:sldId id="1003" r:id="rId80"/>
    <p:sldId id="1004" r:id="rId81"/>
    <p:sldId id="1005" r:id="rId82"/>
    <p:sldId id="1006" r:id="rId83"/>
    <p:sldId id="1009" r:id="rId84"/>
    <p:sldId id="1008" r:id="rId85"/>
    <p:sldId id="1007" r:id="rId86"/>
    <p:sldId id="1010" r:id="rId87"/>
    <p:sldId id="1011" r:id="rId88"/>
    <p:sldId id="1012" r:id="rId89"/>
    <p:sldId id="1013" r:id="rId90"/>
    <p:sldId id="1014" r:id="rId91"/>
    <p:sldId id="1015" r:id="rId92"/>
    <p:sldId id="1016" r:id="rId93"/>
    <p:sldId id="1017" r:id="rId94"/>
    <p:sldId id="1018" r:id="rId95"/>
    <p:sldId id="1019" r:id="rId96"/>
    <p:sldId id="927" r:id="rId97"/>
    <p:sldId id="928" r:id="rId98"/>
    <p:sldId id="270" r:id="rId99"/>
    <p:sldId id="929" r:id="rId100"/>
    <p:sldId id="955" r:id="rId101"/>
    <p:sldId id="957" r:id="rId102"/>
    <p:sldId id="956" r:id="rId103"/>
    <p:sldId id="959" r:id="rId104"/>
    <p:sldId id="960" r:id="rId105"/>
    <p:sldId id="954" r:id="rId106"/>
    <p:sldId id="930" r:id="rId107"/>
    <p:sldId id="931" r:id="rId108"/>
    <p:sldId id="963" r:id="rId109"/>
    <p:sldId id="964" r:id="rId110"/>
    <p:sldId id="962" r:id="rId111"/>
    <p:sldId id="932" r:id="rId112"/>
    <p:sldId id="933" r:id="rId113"/>
    <p:sldId id="934" r:id="rId114"/>
    <p:sldId id="935" r:id="rId115"/>
    <p:sldId id="936" r:id="rId116"/>
    <p:sldId id="937" r:id="rId117"/>
    <p:sldId id="938" r:id="rId118"/>
    <p:sldId id="939" r:id="rId119"/>
    <p:sldId id="940" r:id="rId120"/>
    <p:sldId id="941" r:id="rId121"/>
    <p:sldId id="803" r:id="rId122"/>
    <p:sldId id="942" r:id="rId123"/>
    <p:sldId id="943" r:id="rId124"/>
    <p:sldId id="944" r:id="rId125"/>
    <p:sldId id="798" r:id="rId126"/>
    <p:sldId id="800" r:id="rId127"/>
    <p:sldId id="801" r:id="rId128"/>
    <p:sldId id="802" r:id="rId129"/>
    <p:sldId id="839" r:id="rId130"/>
    <p:sldId id="904" r:id="rId131"/>
    <p:sldId id="905" r:id="rId132"/>
    <p:sldId id="906" r:id="rId133"/>
    <p:sldId id="907" r:id="rId134"/>
    <p:sldId id="908" r:id="rId135"/>
    <p:sldId id="909" r:id="rId136"/>
    <p:sldId id="910" r:id="rId1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A63"/>
    <a:srgbClr val="7F7F7F"/>
    <a:srgbClr val="0081E2"/>
    <a:srgbClr val="EB6E19"/>
    <a:srgbClr val="75726B"/>
    <a:srgbClr val="C8C4B7"/>
    <a:srgbClr val="548235"/>
    <a:srgbClr val="000000"/>
    <a:srgbClr val="AE69F3"/>
    <a:srgbClr val="E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83" autoAdjust="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notesMaster" Target="notesMasters/notesMaster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slide" Target="slides/slide125.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86AF1-EF24-4659-9089-2771856A9EA2}" type="datetimeFigureOut">
              <a:rPr lang="en-US" smtClean="0"/>
              <a:t>4/15/2022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3017C-A127-4C06-BF43-1875A8859C4B}" type="slidenum">
              <a:rPr lang="en-US" smtClean="0"/>
              <a:t>‹#›</a:t>
            </a:fld>
            <a:endParaRPr lang="en-US"/>
          </a:p>
        </p:txBody>
      </p:sp>
    </p:spTree>
    <p:extLst>
      <p:ext uri="{BB962C8B-B14F-4D97-AF65-F5344CB8AC3E}">
        <p14:creationId xmlns:p14="http://schemas.microsoft.com/office/powerpoint/2010/main" val="75960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183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Memoization –top down, call stack avoids some problems</a:t>
            </a:r>
          </a:p>
          <a:p>
            <a:pPr marL="163084" indent="0">
              <a:buNone/>
            </a:pPr>
            <a:r>
              <a:rPr lang="en-US" dirty="0"/>
              <a:t>Tabulation bottom up all subproblems </a:t>
            </a:r>
          </a:p>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46795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630178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462109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121804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765964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443776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272126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648784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964419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215501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3608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Memoization –top down, call stack avoids some problems</a:t>
            </a:r>
          </a:p>
          <a:p>
            <a:pPr marL="163084" marR="0" lvl="0" indent="0" algn="l" defTabSz="914400" rtl="0" eaLnBrk="1" fontAlgn="auto" latinLnBrk="0" hangingPunct="1">
              <a:lnSpc>
                <a:spcPct val="100000"/>
              </a:lnSpc>
              <a:spcBef>
                <a:spcPts val="0"/>
              </a:spcBef>
              <a:spcAft>
                <a:spcPts val="0"/>
              </a:spcAft>
              <a:buClrTx/>
              <a:buSzTx/>
              <a:buFontTx/>
              <a:buNone/>
              <a:tabLst/>
              <a:defRPr/>
            </a:pPr>
            <a:r>
              <a:rPr lang="en-US" dirty="0"/>
              <a:t>Tabulation bottom up all subproblems 32 – 14, 8, 1</a:t>
            </a:r>
          </a:p>
          <a:p>
            <a:pPr marL="163084"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840368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715990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76593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342664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971929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092407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025266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302597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562222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281822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6326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Memoization –top down, call stack avoids some problems</a:t>
            </a:r>
          </a:p>
          <a:p>
            <a:pPr marL="163084" marR="0" lvl="0" indent="0" algn="l" defTabSz="914400" rtl="0" eaLnBrk="1" fontAlgn="auto" latinLnBrk="0" hangingPunct="1">
              <a:lnSpc>
                <a:spcPct val="100000"/>
              </a:lnSpc>
              <a:spcBef>
                <a:spcPts val="0"/>
              </a:spcBef>
              <a:spcAft>
                <a:spcPts val="0"/>
              </a:spcAft>
              <a:buClrTx/>
              <a:buSzTx/>
              <a:buFontTx/>
              <a:buNone/>
              <a:tabLst/>
              <a:defRPr/>
            </a:pPr>
            <a:r>
              <a:rPr lang="en-US" dirty="0"/>
              <a:t>Tabulation bottom up all subproblems 32 – 14, 8, 1</a:t>
            </a:r>
          </a:p>
          <a:p>
            <a:pPr marL="163084"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730842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Memoization –top down, call stack avoids some problems</a:t>
            </a:r>
          </a:p>
          <a:p>
            <a:pPr marL="163084" indent="0">
              <a:buNone/>
            </a:pPr>
            <a:r>
              <a:rPr lang="en-US" dirty="0"/>
              <a:t>Tabulation bottom up all subproblems </a:t>
            </a:r>
          </a:p>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145833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109589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32533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49921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996923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906874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794053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422490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364940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2064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 non compositionality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359194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6711378"/>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292117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322823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038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 non compositionality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2339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 non compositionality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1223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65776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6630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4055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5656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Discussed, touched upon, went over, covered</a:t>
            </a:r>
          </a:p>
          <a:p>
            <a:r>
              <a:rPr lang="en-US" dirty="0"/>
              <a:t>Emerges out of the limitations offered by our second approach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92030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3236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3950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9793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85083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42947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58304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325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6958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27244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3351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86316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77653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4992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99692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23180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96182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16705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28333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60919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42012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2555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talking about various DS and Algo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38603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24198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90687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42338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49594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22457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79405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71567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1835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11356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0725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8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23382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60960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06434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07376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98454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44374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22048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09166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48321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1321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Memoization –top down, call stack avoids some problems</a:t>
            </a:r>
          </a:p>
          <a:p>
            <a:pPr marL="163084" indent="0">
              <a:buNone/>
            </a:pPr>
            <a:r>
              <a:rPr lang="en-US" dirty="0"/>
              <a:t>Tabulation bottom up all subproblems </a:t>
            </a:r>
          </a:p>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076949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05353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66184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1300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22664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450324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161751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975119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16566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301709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6855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Memoization –top down, call stack avoids some problems</a:t>
            </a:r>
          </a:p>
          <a:p>
            <a:pPr marL="163084" indent="0">
              <a:buNone/>
            </a:pPr>
            <a:r>
              <a:rPr lang="en-US" dirty="0"/>
              <a:t>Tabulation bottom up all subproblems </a:t>
            </a:r>
          </a:p>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94320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743298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40020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86879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110798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26731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46870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009629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2663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941369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1806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Memoization –top down, call stack avoids some problems</a:t>
            </a:r>
          </a:p>
          <a:p>
            <a:pPr marL="163084" indent="0">
              <a:buNone/>
            </a:pPr>
            <a:r>
              <a:rPr lang="en-US" dirty="0"/>
              <a:t>Tabulation bottom up all subproblems </a:t>
            </a:r>
          </a:p>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321476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6563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206553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989757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790354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37046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084007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275789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357321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584544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6962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18355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304293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049366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658663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247556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944545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794053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124834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686545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843228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4353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5E6BFF-DE49-490B-9FCF-727FC2E32D4C}" type="datetime1">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20616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2EB827-7DF3-401E-BE0A-B1F3DCB98025}" type="datetime1">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0279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0E153F-2038-4CF5-80C1-1BD087DED593}" type="datetime1">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48558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102986-03F9-49CE-9549-6DAF4ABD4DCF}" type="datetime1">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25026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3DACA-0FA7-424C-92D4-51134B044685}" type="datetime1">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07386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CB28B7-38A3-44BA-8BB4-5B47C2BF3BD2}" type="datetime1">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393075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2B67DD-BCF4-41EC-A521-3E2065A2C160}" type="datetime1">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096932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FCD756-2EEF-41AD-961B-D2E14532BBFE}" type="datetime1">
              <a:rPr lang="en-US" smtClean="0"/>
              <a:t>4/15/2022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638457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FE56AE-F2B9-4B93-9316-CEE37B0A3D10}" type="datetime1">
              <a:rPr lang="en-US" smtClean="0"/>
              <a:t>4/15/2022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557345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34BFD-4BE6-4326-B488-4925B8F88029}" type="datetime1">
              <a:rPr lang="en-US" smtClean="0"/>
              <a:t>4/15/2022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856591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D5A15F-386D-4F5E-B18E-A5253D08A68B}" type="datetime1">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93782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11726C-316C-422C-960E-8CED9F612950}" type="datetime1">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329462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FECA50-76EA-4488-A0A9-47718990E066}" type="datetime1">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85244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8C2337-FE2D-4F56-B5A7-E47AA711FE2D}" type="datetime1">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87499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15B577-2704-450E-A544-8B9E3CD52124}" type="datetime1">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3970242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453C32-E036-4A03-B630-483548309A9C}" type="datetime1">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8189221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20153-07D2-48DF-A775-4A68843E4FDA}" type="datetime1">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655873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0F9A31-8E37-424D-9AAF-D96FC6CD880A}" type="datetime1">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39363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FE6C16-3DA4-4F50-83F1-9FED07B972B4}" type="datetime1">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2728542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28981F-D330-43A1-958B-B1A92EFD33F1}" type="datetime1">
              <a:rPr lang="en-US" smtClean="0"/>
              <a:t>4/15/2022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9276826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8CC6C7-F08F-486F-94AF-0248CD61FDD3}" type="datetime1">
              <a:rPr lang="en-US" smtClean="0"/>
              <a:t>4/15/2022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7817119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9EEF91-56F9-45B4-A2B4-005E570987F3}" type="datetime1">
              <a:rPr lang="en-US" smtClean="0"/>
              <a:t>4/15/2022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579644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6AA869-C674-4690-AC39-FEF3B5BCB4F1}" type="datetime1">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136792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579239-9FED-4146-B6A7-9FBDF73CDB69}" type="datetime1">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9700826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EB6B6D-E04F-4FDF-B939-717F3A32E0EE}" type="datetime1">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2546307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E81E2C-337A-40ED-AD2F-4E2AFA18203C}" type="datetime1">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1907588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14731-311D-4867-ABD3-2A1DBD487C41}" type="datetime1">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1743654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81E5E4-C1BE-4A58-9EB8-65096F5CC55F}" type="datetime1">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986343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2E506B-2458-4BAB-B32D-4266B18BA088}" type="datetime1">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404828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FC0FE-8325-4647-A0E1-9C946A677414}" type="datetime1">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8957878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D06FA8-9430-4913-B1DE-9C0214A31518}" type="datetime1">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1103017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2AD2F8-7088-47A8-AA3F-884DC556D3CC}" type="datetime1">
              <a:rPr lang="en-US" smtClean="0"/>
              <a:t>4/15/2022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3455359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7CA42B-448A-45BE-B78C-4D71B0837255}" type="datetime1">
              <a:rPr lang="en-US" smtClean="0"/>
              <a:t>4/15/2022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68365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7562AD-A122-47A8-BDF3-DA1809B2F392}" type="datetime1">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790708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90985E-298E-4C32-AA88-1629D46686FE}" type="datetime1">
              <a:rPr lang="en-US" smtClean="0"/>
              <a:t>4/15/2022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9486748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ACD730-34DD-48A5-8622-C7DD92142E4E}" type="datetime1">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99312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8AAD26-18B6-4BB2-AB1E-432BA95B1806}" type="datetime1">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2473527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15B1E5-CADF-4583-B07C-4A23B9892EFE}" type="datetime1">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3011472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CE3298-C114-40D7-A776-4BB80D288625}" type="datetime1">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52835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5D2C14-99B0-4756-B84E-91CFE83CF0DA}" type="datetime1">
              <a:rPr lang="en-US" smtClean="0"/>
              <a:t>4/15/2022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5390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D4532D-C3AA-465B-8B7B-831A67CABDF3}" type="datetime1">
              <a:rPr lang="en-US" smtClean="0"/>
              <a:t>4/15/2022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4997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F321A-2C15-415E-88AD-7A819D18AEFF}" type="datetime1">
              <a:rPr lang="en-US" smtClean="0"/>
              <a:t>4/15/2022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21164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461118-D1C6-4D44-A4BC-A6DC22CA449C}" type="datetime1">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3575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3CA16-AA17-4A01-80F9-B9FF3EF2EF60}" type="datetime1">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74705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9F82B8-30F6-49AE-808C-934F2353DC5E}" type="datetime1">
              <a:rPr lang="en-US" smtClean="0"/>
              <a:t>4/15/2022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2526987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0F906-E77D-43BE-85B2-6D4FB37C813C}" type="datetime1">
              <a:rPr lang="en-US" smtClean="0"/>
              <a:t>4/15/2022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40592361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ECC354-295C-48DC-B9E1-1FB6189C9FEA}" type="datetime1">
              <a:rPr lang="en-US" smtClean="0"/>
              <a:t>4/15/2022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35763239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EB843-924C-42F3-B70D-8CE206594B6A}" type="datetime1">
              <a:rPr lang="en-US" smtClean="0"/>
              <a:t>4/15/2022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89124625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0.xml"/><Relationship Id="rId1" Type="http://schemas.openxmlformats.org/officeDocument/2006/relationships/slideLayout" Target="../slideLayouts/slideLayout24.xml"/><Relationship Id="rId5" Type="http://schemas.openxmlformats.org/officeDocument/2006/relationships/image" Target="../media/image11.png"/><Relationship Id="rId4" Type="http://schemas.openxmlformats.org/officeDocument/2006/relationships/image" Target="../media/image1.png"/></Relationships>
</file>

<file path=ppt/slides/_rels/slide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1.xml"/><Relationship Id="rId1" Type="http://schemas.openxmlformats.org/officeDocument/2006/relationships/slideLayout" Target="../slideLayouts/slideLayout24.xml"/><Relationship Id="rId5" Type="http://schemas.openxmlformats.org/officeDocument/2006/relationships/image" Target="../media/image11.png"/><Relationship Id="rId4" Type="http://schemas.openxmlformats.org/officeDocument/2006/relationships/image" Target="../media/image1.png"/></Relationships>
</file>

<file path=ppt/slides/_rels/slide10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2.xml"/><Relationship Id="rId1" Type="http://schemas.openxmlformats.org/officeDocument/2006/relationships/slideLayout" Target="../slideLayouts/slideLayout24.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s://images.app.goo.gl/vQejKPdsUynyp3As6" TargetMode="External"/></Relationships>
</file>

<file path=ppt/slides/_rels/slide10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3.xml"/><Relationship Id="rId1" Type="http://schemas.openxmlformats.org/officeDocument/2006/relationships/slideLayout" Target="../slideLayouts/slideLayout24.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s://images.app.goo.gl/vQejKPdsUynyp3As6" TargetMode="External"/></Relationships>
</file>

<file path=ppt/slides/_rels/slide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4.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5.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6.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7.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8.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9.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s://images.app.goo.gl/nehZPYDjn3LxjJey8" TargetMode="External"/></Relationships>
</file>

<file path=ppt/slides/_rels/slide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0.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1.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2.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3.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4.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5.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6.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7.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18.xml.rels><?xml version="1.0" encoding="UTF-8" standalone="yes"?>
<Relationships xmlns="http://schemas.openxmlformats.org/package/2006/relationships"><Relationship Id="rId3" Type="http://schemas.openxmlformats.org/officeDocument/2006/relationships/hyperlink" Target="https://stepik.org/lesson/390641/step/2?thread=solutions&amp;unit=379741" TargetMode="External"/><Relationship Id="rId2" Type="http://schemas.openxmlformats.org/officeDocument/2006/relationships/notesSlide" Target="../notesSlides/notesSlide118.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9.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s://images.app.goo.gl/nehZPYDjn3LxjJey8" TargetMode="External"/></Relationships>
</file>

<file path=ppt/slides/_rels/slide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0.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1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1.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8.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6.svg"/></Relationships>
</file>

<file path=ppt/slides/_rels/slide1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0.xml"/><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1.xml"/><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2.xml"/><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6.sv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hyperlink" Target="https://commons.wikimedia.org/wiki/File:Morse-code-tree.svg" TargetMode="External"/><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hyperlink" Target="https://en.wikipedia.org/wiki/Huffman_coding#/media/File:Huffman_tree_2.svg" TargetMode="External"/><Relationship Id="rId5" Type="http://schemas.openxmlformats.org/officeDocument/2006/relationships/image" Target="../media/image8.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35.xml"/><Relationship Id="rId5" Type="http://schemas.openxmlformats.org/officeDocument/2006/relationships/image" Target="../media/image10.png"/><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3.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49.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50.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51.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52.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53.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54.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55.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56.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57.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58.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59.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60.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61.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62.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63.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64.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65.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66.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67.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68.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69.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70.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71.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72.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73.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74.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75.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76.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77.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78.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79.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80.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81.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81.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82.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83.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84.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84.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85.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85.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86.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87.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87.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88.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88.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89.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89.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0.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90.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91.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91.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92.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92.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93.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93.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94.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94.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9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5.xml"/><Relationship Id="rId1" Type="http://schemas.openxmlformats.org/officeDocument/2006/relationships/slideLayout" Target="../slideLayouts/slideLayout24.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s://images.app.goo.gl/vQejKPdsUynyp3As6" TargetMode="External"/></Relationships>
</file>

<file path=ppt/slides/_rels/slide9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6.xml"/><Relationship Id="rId1" Type="http://schemas.openxmlformats.org/officeDocument/2006/relationships/slideLayout" Target="../slideLayouts/slideLayout24.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s://images.app.goo.gl/vQejKPdsUynyp3As6" TargetMode="External"/></Relationships>
</file>

<file path=ppt/slides/_rels/slide9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7.xml"/><Relationship Id="rId1" Type="http://schemas.openxmlformats.org/officeDocument/2006/relationships/slideLayout" Target="../slideLayouts/slideLayout24.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s://images.app.goo.gl/vQejKPdsUynyp3As6" TargetMode="External"/></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8.xml"/><Relationship Id="rId1" Type="http://schemas.openxmlformats.org/officeDocument/2006/relationships/slideLayout" Target="../slideLayouts/slideLayout24.xml"/><Relationship Id="rId5" Type="http://schemas.openxmlformats.org/officeDocument/2006/relationships/image" Target="../media/image11.png"/><Relationship Id="rId4" Type="http://schemas.openxmlformats.org/officeDocument/2006/relationships/image" Target="../media/image1.png"/></Relationships>
</file>

<file path=ppt/slides/_rels/slide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9.xml"/><Relationship Id="rId1" Type="http://schemas.openxmlformats.org/officeDocument/2006/relationships/slideLayout" Target="../slideLayouts/slideLayout24.xml"/><Relationship Id="rId5" Type="http://schemas.openxmlformats.org/officeDocument/2006/relationships/image" Target="../media/image11.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Logo COP3530">
            <a:extLst>
              <a:ext uri="{FF2B5EF4-FFF2-40B4-BE49-F238E27FC236}">
                <a16:creationId xmlns:a16="http://schemas.microsoft.com/office/drawing/2014/main" id="{F5930E70-AA2A-4DEA-8F19-8204A14E7598}"/>
              </a:ext>
            </a:extLst>
          </p:cNvPr>
          <p:cNvPicPr>
            <a:picLocks noChangeAspect="1"/>
          </p:cNvPicPr>
          <p:nvPr/>
        </p:nvPicPr>
        <p:blipFill>
          <a:blip r:embed="rId3"/>
          <a:stretch>
            <a:fillRect/>
          </a:stretch>
        </p:blipFill>
        <p:spPr>
          <a:xfrm>
            <a:off x="9891623" y="5351818"/>
            <a:ext cx="2162976" cy="1506182"/>
          </a:xfrm>
          <a:prstGeom prst="rect">
            <a:avLst/>
          </a:prstGeom>
        </p:spPr>
      </p:pic>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923330"/>
          </a:xfrm>
          <a:prstGeom prst="rect">
            <a:avLst/>
          </a:prstGeom>
          <a:noFill/>
        </p:spPr>
        <p:txBody>
          <a:bodyPr wrap="square" rtlCol="0">
            <a:spAutoFit/>
          </a:bodyPr>
          <a:lstStyle/>
          <a:p>
            <a:pPr lvl="0" algn="ctr" defTabSz="457200">
              <a:defRPr/>
            </a:pPr>
            <a:r>
              <a:rPr lang="en-US" sz="5400" dirty="0">
                <a:solidFill>
                  <a:prstClr val="white"/>
                </a:solidFill>
                <a:latin typeface="Gotham Bold" pitchFamily="50" charset="0"/>
              </a:rPr>
              <a:t>Algorithm Paradigms </a:t>
            </a:r>
            <a:endParaRPr kumimoji="0" lang="en-US" sz="54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3060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Greedy Algorithms</a:t>
            </a:r>
          </a:p>
        </p:txBody>
      </p:sp>
      <p:sp>
        <p:nvSpPr>
          <p:cNvPr id="47" name="TextBox 46">
            <a:extLst>
              <a:ext uri="{FF2B5EF4-FFF2-40B4-BE49-F238E27FC236}">
                <a16:creationId xmlns:a16="http://schemas.microsoft.com/office/drawing/2014/main" id="{F4975E0E-6070-4E2A-827F-BD41F10E149D}"/>
              </a:ext>
            </a:extLst>
          </p:cNvPr>
          <p:cNvSpPr txBox="1"/>
          <p:nvPr/>
        </p:nvSpPr>
        <p:spPr>
          <a:xfrm>
            <a:off x="4707660" y="1624206"/>
            <a:ext cx="6255092"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Greedy algorithms work in phases.</a:t>
            </a:r>
          </a:p>
        </p:txBody>
      </p:sp>
      <p:sp>
        <p:nvSpPr>
          <p:cNvPr id="48" name="TextBox 47">
            <a:extLst>
              <a:ext uri="{FF2B5EF4-FFF2-40B4-BE49-F238E27FC236}">
                <a16:creationId xmlns:a16="http://schemas.microsoft.com/office/drawing/2014/main" id="{9138776B-BC83-44E8-97EE-32DE4C737D5F}"/>
              </a:ext>
            </a:extLst>
          </p:cNvPr>
          <p:cNvSpPr txBox="1"/>
          <p:nvPr/>
        </p:nvSpPr>
        <p:spPr>
          <a:xfrm>
            <a:off x="5449484" y="2095065"/>
            <a:ext cx="5186035" cy="70788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 each phase a decision is made that appears to be good.</a:t>
            </a:r>
          </a:p>
        </p:txBody>
      </p:sp>
      <p:sp>
        <p:nvSpPr>
          <p:cNvPr id="49" name="TextBox 48">
            <a:extLst>
              <a:ext uri="{FF2B5EF4-FFF2-40B4-BE49-F238E27FC236}">
                <a16:creationId xmlns:a16="http://schemas.microsoft.com/office/drawing/2014/main" id="{12A74545-5E3C-4222-97DA-5CD06499AD99}"/>
              </a:ext>
            </a:extLst>
          </p:cNvPr>
          <p:cNvSpPr txBox="1"/>
          <p:nvPr/>
        </p:nvSpPr>
        <p:spPr>
          <a:xfrm>
            <a:off x="5449484" y="2939048"/>
            <a:ext cx="5372591" cy="224676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Generally, this means that a local optimum is chosen.</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50" name="TextBox 49">
            <a:extLst>
              <a:ext uri="{FF2B5EF4-FFF2-40B4-BE49-F238E27FC236}">
                <a16:creationId xmlns:a16="http://schemas.microsoft.com/office/drawing/2014/main" id="{58943CAC-01D3-44E6-96F0-B0EB8C342CFE}"/>
              </a:ext>
            </a:extLst>
          </p:cNvPr>
          <p:cNvSpPr txBox="1"/>
          <p:nvPr/>
        </p:nvSpPr>
        <p:spPr>
          <a:xfrm>
            <a:off x="4863402" y="3818022"/>
            <a:ext cx="6099349" cy="70788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the end, we hope the local optimum found is the global optimum.</a:t>
            </a:r>
          </a:p>
        </p:txBody>
      </p:sp>
      <p:sp>
        <p:nvSpPr>
          <p:cNvPr id="51" name="TextBox 50">
            <a:extLst>
              <a:ext uri="{FF2B5EF4-FFF2-40B4-BE49-F238E27FC236}">
                <a16:creationId xmlns:a16="http://schemas.microsoft.com/office/drawing/2014/main" id="{C25C53B7-4940-4BB1-8783-69D92B67B85B}"/>
              </a:ext>
            </a:extLst>
          </p:cNvPr>
          <p:cNvSpPr txBox="1"/>
          <p:nvPr/>
        </p:nvSpPr>
        <p:spPr>
          <a:xfrm>
            <a:off x="5565752" y="4696996"/>
            <a:ext cx="5069767" cy="70788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Prim’s algorithm and Dijkstra’s algorithm are greedy algorithms.</a:t>
            </a:r>
          </a:p>
        </p:txBody>
      </p:sp>
      <p:sp>
        <p:nvSpPr>
          <p:cNvPr id="1032" name="Freeform: Shape 1031">
            <a:extLst>
              <a:ext uri="{FF2B5EF4-FFF2-40B4-BE49-F238E27FC236}">
                <a16:creationId xmlns:a16="http://schemas.microsoft.com/office/drawing/2014/main" id="{2DE538E2-3C62-453C-9B34-F92465E01B38}"/>
              </a:ext>
            </a:extLst>
          </p:cNvPr>
          <p:cNvSpPr/>
          <p:nvPr/>
        </p:nvSpPr>
        <p:spPr>
          <a:xfrm rot="20977305">
            <a:off x="698642" y="4251597"/>
            <a:ext cx="3278645" cy="1598683"/>
          </a:xfrm>
          <a:custGeom>
            <a:avLst/>
            <a:gdLst>
              <a:gd name="connsiteX0" fmla="*/ 0 w 3278645"/>
              <a:gd name="connsiteY0" fmla="*/ 1598683 h 1598683"/>
              <a:gd name="connsiteX1" fmla="*/ 1507253 w 3278645"/>
              <a:gd name="connsiteY1" fmla="*/ 503413 h 1598683"/>
              <a:gd name="connsiteX2" fmla="*/ 1567543 w 3278645"/>
              <a:gd name="connsiteY2" fmla="*/ 1317329 h 1598683"/>
              <a:gd name="connsiteX3" fmla="*/ 3175280 w 3278645"/>
              <a:gd name="connsiteY3" fmla="*/ 995 h 1598683"/>
              <a:gd name="connsiteX4" fmla="*/ 2984361 w 3278645"/>
              <a:gd name="connsiteY4" fmla="*/ 1146507 h 1598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8645" h="1598683">
                <a:moveTo>
                  <a:pt x="0" y="1598683"/>
                </a:moveTo>
                <a:cubicBezTo>
                  <a:pt x="622998" y="1074494"/>
                  <a:pt x="1245996" y="550305"/>
                  <a:pt x="1507253" y="503413"/>
                </a:cubicBezTo>
                <a:cubicBezTo>
                  <a:pt x="1768510" y="456521"/>
                  <a:pt x="1289539" y="1401065"/>
                  <a:pt x="1567543" y="1317329"/>
                </a:cubicBezTo>
                <a:cubicBezTo>
                  <a:pt x="1845547" y="1233593"/>
                  <a:pt x="2939144" y="29465"/>
                  <a:pt x="3175280" y="995"/>
                </a:cubicBezTo>
                <a:cubicBezTo>
                  <a:pt x="3411416" y="-27475"/>
                  <a:pt x="3197888" y="559516"/>
                  <a:pt x="2984361" y="1146507"/>
                </a:cubicBezTo>
              </a:path>
            </a:pathLst>
          </a:custGeom>
          <a:noFill/>
          <a:ln w="38100">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33" name="TextBox 1032">
            <a:extLst>
              <a:ext uri="{FF2B5EF4-FFF2-40B4-BE49-F238E27FC236}">
                <a16:creationId xmlns:a16="http://schemas.microsoft.com/office/drawing/2014/main" id="{1365DF52-A34E-49AC-830E-E5BCF0D22825}"/>
              </a:ext>
            </a:extLst>
          </p:cNvPr>
          <p:cNvSpPr txBox="1"/>
          <p:nvPr/>
        </p:nvSpPr>
        <p:spPr>
          <a:xfrm>
            <a:off x="3182696" y="3254697"/>
            <a:ext cx="12962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Global Optimal</a:t>
            </a:r>
          </a:p>
        </p:txBody>
      </p:sp>
      <p:sp>
        <p:nvSpPr>
          <p:cNvPr id="55" name="TextBox 54">
            <a:extLst>
              <a:ext uri="{FF2B5EF4-FFF2-40B4-BE49-F238E27FC236}">
                <a16:creationId xmlns:a16="http://schemas.microsoft.com/office/drawing/2014/main" id="{D4C1315C-2CA8-4CA0-BD3C-F86C121EFDB2}"/>
              </a:ext>
            </a:extLst>
          </p:cNvPr>
          <p:cNvSpPr txBox="1"/>
          <p:nvPr/>
        </p:nvSpPr>
        <p:spPr>
          <a:xfrm>
            <a:off x="1194126" y="4286829"/>
            <a:ext cx="12962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Local Optimal</a:t>
            </a:r>
          </a:p>
        </p:txBody>
      </p:sp>
      <p:sp>
        <p:nvSpPr>
          <p:cNvPr id="3" name="Slide Number Placeholder 2">
            <a:extLst>
              <a:ext uri="{FF2B5EF4-FFF2-40B4-BE49-F238E27FC236}">
                <a16:creationId xmlns:a16="http://schemas.microsoft.com/office/drawing/2014/main" id="{06BD0FD3-E09B-48F0-BBA8-AD8DB43D0793}"/>
              </a:ext>
            </a:extLst>
          </p:cNvPr>
          <p:cNvSpPr>
            <a:spLocks noGrp="1"/>
          </p:cNvSpPr>
          <p:nvPr>
            <p:ph type="sldNum" sz="quarter" idx="12"/>
          </p:nvPr>
        </p:nvSpPr>
        <p:spPr/>
        <p:txBody>
          <a:bodyPr/>
          <a:lstStyle/>
          <a:p>
            <a:fld id="{017C28E0-2F8B-4999-AEA2-B3AA3AE8994F}" type="slidenum">
              <a:rPr lang="en-US" smtClean="0"/>
              <a:t>10</a:t>
            </a:fld>
            <a:endParaRPr lang="en-US"/>
          </a:p>
        </p:txBody>
      </p:sp>
      <p:grpSp>
        <p:nvGrpSpPr>
          <p:cNvPr id="12" name="Group 11">
            <a:extLst>
              <a:ext uri="{FF2B5EF4-FFF2-40B4-BE49-F238E27FC236}">
                <a16:creationId xmlns:a16="http://schemas.microsoft.com/office/drawing/2014/main" id="{8A2356DC-B522-49E4-A72F-3BE459C64565}"/>
              </a:ext>
            </a:extLst>
          </p:cNvPr>
          <p:cNvGrpSpPr/>
          <p:nvPr/>
        </p:nvGrpSpPr>
        <p:grpSpPr>
          <a:xfrm>
            <a:off x="11317255" y="5989103"/>
            <a:ext cx="841781" cy="748032"/>
            <a:chOff x="11337354" y="6025684"/>
            <a:chExt cx="841781" cy="748032"/>
          </a:xfrm>
        </p:grpSpPr>
        <p:pic>
          <p:nvPicPr>
            <p:cNvPr id="13" name="Picture 12">
              <a:extLst>
                <a:ext uri="{FF2B5EF4-FFF2-40B4-BE49-F238E27FC236}">
                  <a16:creationId xmlns:a16="http://schemas.microsoft.com/office/drawing/2014/main" id="{FD7B7450-98EB-428B-B999-2EDA4C296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Logo COP3530">
              <a:extLst>
                <a:ext uri="{FF2B5EF4-FFF2-40B4-BE49-F238E27FC236}">
                  <a16:creationId xmlns:a16="http://schemas.microsoft.com/office/drawing/2014/main" id="{057DA91F-2ECE-4C7C-8877-EC23D069AE75}"/>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66361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P spid="51" grpId="0"/>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AB4746C-0B03-49CA-AFB7-7EF2E090E4CD}"/>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E4822ACA-A2BC-44F9-80EC-DA620D287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DEE26F1C-ED28-495D-81AB-0A785460E0A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0-1 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14884" y="1678866"/>
            <a:ext cx="7010322" cy="3662541"/>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Items are bounded, non-fractional and only one knapsack allowed.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Maximize profit/value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srgbClr val="0081E2"/>
              </a:solidFill>
              <a:latin typeface="Consolas" panose="020B0609020204030204" pitchFamily="49" charset="0"/>
            </a:endParaRPr>
          </a:p>
          <a:p>
            <a:pPr marL="380990" indent="-380990">
              <a:buFont typeface="Arial" panose="020B0604020202020204" pitchFamily="34" charset="0"/>
              <a:buChar char="•"/>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Brute Force: </a:t>
            </a: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r>
              <a:rPr kumimoji="0" lang="en-US" sz="2400" b="0" i="0" u="none" strike="noStrike" kern="1200" cap="none" spc="0" normalizeH="0" baseline="30000" noProof="0" dirty="0">
                <a:ln>
                  <a:noFill/>
                </a:ln>
                <a:solidFill>
                  <a:srgbClr val="EB6E19"/>
                </a:solidFill>
                <a:effectLst/>
                <a:uLnTx/>
                <a:uFillTx/>
                <a:latin typeface="Consolas" panose="020B0609020204030204" pitchFamily="49" charset="0"/>
                <a:ea typeface="+mn-ea"/>
                <a:cs typeface="+mn-cs"/>
              </a:rPr>
              <a:t>N</a:t>
            </a:r>
            <a:r>
              <a:rPr kumimoji="0" lang="en-US" sz="1400" b="0" i="0" u="none" strike="noStrike" kern="1200" cap="none" spc="0" normalizeH="0" baseline="30000" noProof="0" dirty="0">
                <a:ln>
                  <a:noFill/>
                </a:ln>
                <a:solidFill>
                  <a:srgbClr val="0081E2"/>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combinations of sets for N-items in a Set</a:t>
            </a:r>
          </a:p>
          <a:p>
            <a:pPr marL="380990" indent="-380990">
              <a:buFont typeface="Arial" panose="020B0604020202020204" pitchFamily="34" charset="0"/>
              <a:buChar char="•"/>
              <a:defRPr/>
            </a:pPr>
            <a:endParaRPr lang="en-US" sz="2400" dirty="0">
              <a:solidFill>
                <a:srgbClr val="EB6E19"/>
              </a:solidFill>
              <a:latin typeface="Consolas" panose="020B0609020204030204" pitchFamily="49" charset="0"/>
            </a:endParaRPr>
          </a:p>
          <a:p>
            <a:pPr marL="380990" indent="-380990">
              <a:buFont typeface="Arial" panose="020B0604020202020204" pitchFamily="34" charset="0"/>
              <a:buChar char="•"/>
              <a:defRPr/>
            </a:pP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For example, if we had five items</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E3AE2B17-4B25-4B9B-BF45-609E766447A1}"/>
              </a:ext>
            </a:extLst>
          </p:cNvPr>
          <p:cNvSpPr>
            <a:spLocks noGrp="1"/>
          </p:cNvSpPr>
          <p:nvPr>
            <p:ph type="sldNum" sz="quarter" idx="12"/>
          </p:nvPr>
        </p:nvSpPr>
        <p:spPr/>
        <p:txBody>
          <a:bodyPr/>
          <a:lstStyle/>
          <a:p>
            <a:fld id="{017C28E0-2F8B-4999-AEA2-B3AA3AE8994F}" type="slidenum">
              <a:rPr lang="en-US" smtClean="0"/>
              <a:t>100</a:t>
            </a:fld>
            <a:endParaRPr lang="en-US"/>
          </a:p>
        </p:txBody>
      </p:sp>
      <p:pic>
        <p:nvPicPr>
          <p:cNvPr id="31" name="Picture 2" descr="Knapsack problem - Wikipedia">
            <a:extLst>
              <a:ext uri="{FF2B5EF4-FFF2-40B4-BE49-F238E27FC236}">
                <a16:creationId xmlns:a16="http://schemas.microsoft.com/office/drawing/2014/main" id="{610413D6-988B-418A-9B5B-EC23BDE7432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747" t="76515" r="38920"/>
          <a:stretch/>
        </p:blipFill>
        <p:spPr bwMode="auto">
          <a:xfrm>
            <a:off x="2369429" y="4948505"/>
            <a:ext cx="1016950" cy="70560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Knapsack problem - Wikipedia">
            <a:extLst>
              <a:ext uri="{FF2B5EF4-FFF2-40B4-BE49-F238E27FC236}">
                <a16:creationId xmlns:a16="http://schemas.microsoft.com/office/drawing/2014/main" id="{98246A46-F0CC-4AB5-BF1F-843507C09E0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3787" t="52974" b="26243"/>
          <a:stretch/>
        </p:blipFill>
        <p:spPr bwMode="auto">
          <a:xfrm>
            <a:off x="4394912" y="6042565"/>
            <a:ext cx="908776" cy="62440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Knapsack problem - Wikipedia">
            <a:extLst>
              <a:ext uri="{FF2B5EF4-FFF2-40B4-BE49-F238E27FC236}">
                <a16:creationId xmlns:a16="http://schemas.microsoft.com/office/drawing/2014/main" id="{528EC80C-40FA-4B27-A295-837ED59887E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8121" t="13857" b="59121"/>
          <a:stretch/>
        </p:blipFill>
        <p:spPr bwMode="auto">
          <a:xfrm>
            <a:off x="3585541" y="5188838"/>
            <a:ext cx="1105214" cy="81185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Knapsack problem - Wikipedia">
            <a:extLst>
              <a:ext uri="{FF2B5EF4-FFF2-40B4-BE49-F238E27FC236}">
                <a16:creationId xmlns:a16="http://schemas.microsoft.com/office/drawing/2014/main" id="{3C6F29E6-7A48-4B03-8406-377334ED08A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620" r="61851" b="72203"/>
          <a:stretch/>
        </p:blipFill>
        <p:spPr bwMode="auto">
          <a:xfrm>
            <a:off x="2407074" y="5854712"/>
            <a:ext cx="1322612" cy="72639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Knapsack problem - Wikipedia">
            <a:extLst>
              <a:ext uri="{FF2B5EF4-FFF2-40B4-BE49-F238E27FC236}">
                <a16:creationId xmlns:a16="http://schemas.microsoft.com/office/drawing/2014/main" id="{7545256D-9EBA-4C20-9FC9-6E3D927174B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1818" r="75083" b="38840"/>
          <a:stretch/>
        </p:blipFill>
        <p:spPr bwMode="auto">
          <a:xfrm>
            <a:off x="5226967" y="5281073"/>
            <a:ext cx="863846" cy="581115"/>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3ECD5CEA-0608-4886-9A29-99DD30609980}"/>
              </a:ext>
            </a:extLst>
          </p:cNvPr>
          <p:cNvSpPr txBox="1"/>
          <p:nvPr/>
        </p:nvSpPr>
        <p:spPr>
          <a:xfrm>
            <a:off x="8481268" y="3081657"/>
            <a:ext cx="3229763" cy="830997"/>
          </a:xfrm>
          <a:prstGeom prst="rect">
            <a:avLst/>
          </a:prstGeom>
          <a:noFill/>
        </p:spPr>
        <p:txBody>
          <a:bodyPr wrap="square">
            <a:spAutoFit/>
          </a:bodyPr>
          <a:lstStyle/>
          <a:p>
            <a:pPr algn="ctr">
              <a:defRPr/>
            </a:pPr>
            <a:r>
              <a:rPr lang="en-US" sz="2400" dirty="0">
                <a:solidFill>
                  <a:srgbClr val="0081E2"/>
                </a:solidFill>
                <a:latin typeface="Consolas" panose="020B0609020204030204" pitchFamily="49" charset="0"/>
              </a:rPr>
              <a:t>Number of combinations?</a:t>
            </a:r>
            <a:endPar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8310794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AB4746C-0B03-49CA-AFB7-7EF2E090E4CD}"/>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E4822ACA-A2BC-44F9-80EC-DA620D287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DEE26F1C-ED28-495D-81AB-0A785460E0A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438537B-69D6-463B-907B-A806F4B1DA26}"/>
              </a:ext>
            </a:extLst>
          </p:cNvPr>
          <p:cNvGraphicFramePr>
            <a:graphicFrameLocks noGrp="1"/>
          </p:cNvGraphicFramePr>
          <p:nvPr>
            <p:extLst>
              <p:ext uri="{D42A27DB-BD31-4B8C-83A1-F6EECF244321}">
                <p14:modId xmlns:p14="http://schemas.microsoft.com/office/powerpoint/2010/main" val="426244713"/>
              </p:ext>
            </p:extLst>
          </p:nvPr>
        </p:nvGraphicFramePr>
        <p:xfrm>
          <a:off x="7871949" y="209723"/>
          <a:ext cx="4124310" cy="5769877"/>
        </p:xfrm>
        <a:graphic>
          <a:graphicData uri="http://schemas.openxmlformats.org/drawingml/2006/table">
            <a:tbl>
              <a:tblPr firstRow="1" bandRow="1">
                <a:tableStyleId>{616DA210-FB5B-4158-B5E0-FEB733F419BA}</a:tableStyleId>
              </a:tblPr>
              <a:tblGrid>
                <a:gridCol w="978436">
                  <a:extLst>
                    <a:ext uri="{9D8B030D-6E8A-4147-A177-3AD203B41FA5}">
                      <a16:colId xmlns:a16="http://schemas.microsoft.com/office/drawing/2014/main" val="1647471978"/>
                    </a:ext>
                  </a:extLst>
                </a:gridCol>
                <a:gridCol w="1719624">
                  <a:extLst>
                    <a:ext uri="{9D8B030D-6E8A-4147-A177-3AD203B41FA5}">
                      <a16:colId xmlns:a16="http://schemas.microsoft.com/office/drawing/2014/main" val="2459586878"/>
                    </a:ext>
                  </a:extLst>
                </a:gridCol>
                <a:gridCol w="808511">
                  <a:extLst>
                    <a:ext uri="{9D8B030D-6E8A-4147-A177-3AD203B41FA5}">
                      <a16:colId xmlns:a16="http://schemas.microsoft.com/office/drawing/2014/main" val="3433475814"/>
                    </a:ext>
                  </a:extLst>
                </a:gridCol>
                <a:gridCol w="617739">
                  <a:extLst>
                    <a:ext uri="{9D8B030D-6E8A-4147-A177-3AD203B41FA5}">
                      <a16:colId xmlns:a16="http://schemas.microsoft.com/office/drawing/2014/main" val="3568364368"/>
                    </a:ext>
                  </a:extLst>
                </a:gridCol>
              </a:tblGrid>
              <a:tr h="360728">
                <a:tc>
                  <a:txBody>
                    <a:bodyPr/>
                    <a:lstStyle/>
                    <a:p>
                      <a:pPr algn="ctr"/>
                      <a:r>
                        <a:rPr lang="en-US" sz="1000" dirty="0">
                          <a:solidFill>
                            <a:schemeClr val="bg1">
                              <a:lumMod val="75000"/>
                            </a:schemeClr>
                          </a:solidFill>
                          <a:latin typeface="Consolas" panose="020B0609020204030204" pitchFamily="49" charset="0"/>
                        </a:rPr>
                        <a:t>Binary Rep.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1">
                              <a:lumMod val="75000"/>
                            </a:schemeClr>
                          </a:solidFill>
                          <a:latin typeface="Consolas" panose="020B0609020204030204" pitchFamily="49" charset="0"/>
                        </a:rPr>
                        <a:t>Items</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1">
                              <a:lumMod val="75000"/>
                            </a:schemeClr>
                          </a:solidFill>
                          <a:latin typeface="Consolas" panose="020B0609020204030204" pitchFamily="49" charset="0"/>
                        </a:rPr>
                        <a:t>Weight of items</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1">
                              <a:lumMod val="75000"/>
                            </a:schemeClr>
                          </a:solidFill>
                          <a:latin typeface="Consolas" panose="020B0609020204030204" pitchFamily="49" charset="0"/>
                        </a:rPr>
                        <a:t>Value</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222744850"/>
                  </a:ext>
                </a:extLst>
              </a:tr>
              <a:tr h="638283">
                <a:tc>
                  <a:txBody>
                    <a:bodyPr/>
                    <a:lstStyle/>
                    <a:p>
                      <a:pPr algn="ctr"/>
                      <a:r>
                        <a:rPr lang="en-US" dirty="0">
                          <a:solidFill>
                            <a:schemeClr val="bg1">
                              <a:lumMod val="75000"/>
                            </a:schemeClr>
                          </a:solidFill>
                          <a:latin typeface="Consolas" panose="020B0609020204030204" pitchFamily="49" charset="0"/>
                        </a:rPr>
                        <a:t>00000</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bg1">
                              <a:lumMod val="75000"/>
                            </a:schemeClr>
                          </a:solidFill>
                          <a:latin typeface="Consolas" panose="020B0609020204030204" pitchFamily="49" charset="0"/>
                          <a:sym typeface="Symbol" panose="05050102010706020507" pitchFamily="18" charset="2"/>
                        </a:rPr>
                        <a:t></a:t>
                      </a:r>
                      <a:endParaRPr lang="en-US" sz="2400" b="0"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lumMod val="75000"/>
                            </a:schemeClr>
                          </a:solidFill>
                          <a:latin typeface="Consolas" panose="020B0609020204030204" pitchFamily="49" charset="0"/>
                        </a:rPr>
                        <a:t>0</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lumMod val="75000"/>
                            </a:schemeClr>
                          </a:solidFill>
                          <a:latin typeface="Consolas" panose="020B0609020204030204" pitchFamily="49" charset="0"/>
                        </a:rPr>
                        <a:t>0</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39975415"/>
                  </a:ext>
                </a:extLst>
              </a:tr>
              <a:tr h="629539">
                <a:tc>
                  <a:txBody>
                    <a:bodyPr/>
                    <a:lstStyle/>
                    <a:p>
                      <a:pPr algn="ctr"/>
                      <a:r>
                        <a:rPr lang="en-US" dirty="0">
                          <a:solidFill>
                            <a:schemeClr val="bg1">
                              <a:lumMod val="75000"/>
                            </a:schemeClr>
                          </a:solidFill>
                          <a:latin typeface="Consolas" panose="020B0609020204030204" pitchFamily="49" charset="0"/>
                        </a:rPr>
                        <a:t>00001</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endParaRPr lang="en-US"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1</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1</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560732707"/>
                  </a:ext>
                </a:extLst>
              </a:tr>
              <a:tr h="638283">
                <a:tc>
                  <a:txBody>
                    <a:bodyPr/>
                    <a:lstStyle/>
                    <a:p>
                      <a:pPr algn="ctr"/>
                      <a:r>
                        <a:rPr lang="en-US" dirty="0">
                          <a:solidFill>
                            <a:schemeClr val="bg1">
                              <a:lumMod val="75000"/>
                            </a:schemeClr>
                          </a:solidFill>
                          <a:latin typeface="Consolas" panose="020B0609020204030204" pitchFamily="49" charset="0"/>
                        </a:rPr>
                        <a:t>00010</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endParaRPr lang="en-US"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1</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2</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822897825"/>
                  </a:ext>
                </a:extLst>
              </a:tr>
              <a:tr h="638283">
                <a:tc>
                  <a:txBody>
                    <a:bodyPr/>
                    <a:lstStyle/>
                    <a:p>
                      <a:pPr algn="ctr"/>
                      <a:r>
                        <a:rPr lang="en-US" dirty="0">
                          <a:solidFill>
                            <a:schemeClr val="bg1">
                              <a:lumMod val="75000"/>
                            </a:schemeClr>
                          </a:solidFill>
                          <a:latin typeface="Consolas" panose="020B0609020204030204" pitchFamily="49" charset="0"/>
                        </a:rPr>
                        <a:t>00100</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endParaRPr lang="en-US"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2</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2</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2863371"/>
                  </a:ext>
                </a:extLst>
              </a:tr>
              <a:tr h="638283">
                <a:tc>
                  <a:txBody>
                    <a:bodyPr/>
                    <a:lstStyle/>
                    <a:p>
                      <a:pPr algn="ctr"/>
                      <a:r>
                        <a:rPr lang="en-US" dirty="0">
                          <a:solidFill>
                            <a:schemeClr val="bg1">
                              <a:lumMod val="75000"/>
                            </a:schemeClr>
                          </a:solidFill>
                          <a:latin typeface="Consolas" panose="020B0609020204030204" pitchFamily="49" charset="0"/>
                        </a:rPr>
                        <a:t>01000</a:t>
                      </a:r>
                      <a:endParaRPr lang="en-US" b="1"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endParaRPr lang="en-US"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4</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10</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542271133"/>
                  </a:ext>
                </a:extLst>
              </a:tr>
              <a:tr h="638283">
                <a:tc>
                  <a:txBody>
                    <a:bodyPr/>
                    <a:lstStyle/>
                    <a:p>
                      <a:pPr algn="ctr"/>
                      <a:r>
                        <a:rPr lang="en-US" dirty="0">
                          <a:solidFill>
                            <a:schemeClr val="bg1">
                              <a:lumMod val="75000"/>
                            </a:schemeClr>
                          </a:solidFill>
                          <a:latin typeface="Consolas" panose="020B0609020204030204" pitchFamily="49" charset="0"/>
                        </a:rPr>
                        <a:t>10000</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endParaRPr lang="en-US"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12</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4</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67054610"/>
                  </a:ext>
                </a:extLst>
              </a:tr>
              <a:tr h="638283">
                <a:tc>
                  <a:txBody>
                    <a:bodyPr/>
                    <a:lstStyle/>
                    <a:p>
                      <a:pPr algn="ctr"/>
                      <a:r>
                        <a:rPr lang="en-US" dirty="0">
                          <a:solidFill>
                            <a:schemeClr val="bg1">
                              <a:lumMod val="75000"/>
                            </a:schemeClr>
                          </a:solidFill>
                          <a:latin typeface="Consolas" panose="020B0609020204030204" pitchFamily="49" charset="0"/>
                        </a:rPr>
                        <a:t>.</a:t>
                      </a:r>
                    </a:p>
                    <a:p>
                      <a:pPr algn="ctr"/>
                      <a:r>
                        <a:rPr lang="en-US" dirty="0">
                          <a:solidFill>
                            <a:schemeClr val="bg1">
                              <a:lumMod val="75000"/>
                            </a:schemeClr>
                          </a:solidFill>
                          <a:latin typeface="Consolas" panose="020B0609020204030204" pitchFamily="49" charset="0"/>
                        </a:rPr>
                        <a:t>.</a:t>
                      </a:r>
                    </a:p>
                    <a:p>
                      <a:pPr algn="ctr"/>
                      <a:r>
                        <a:rPr lang="en-US" dirty="0">
                          <a:solidFill>
                            <a:schemeClr val="bg1">
                              <a:lumMod val="75000"/>
                            </a:schemeClr>
                          </a:solidFill>
                          <a:latin typeface="Consolas" panose="020B0609020204030204" pitchFamily="49" charset="0"/>
                        </a:rPr>
                        <a:t>.</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lumMod val="75000"/>
                            </a:schemeClr>
                          </a:solidFill>
                          <a:latin typeface="Consolas" panose="020B0609020204030204" pitchFamily="49" charset="0"/>
                        </a:rPr>
                        <a:t>.</a:t>
                      </a:r>
                    </a:p>
                    <a:p>
                      <a:pPr algn="ctr"/>
                      <a:r>
                        <a:rPr lang="en-US" dirty="0">
                          <a:solidFill>
                            <a:schemeClr val="bg1">
                              <a:lumMod val="75000"/>
                            </a:schemeClr>
                          </a:solidFill>
                          <a:latin typeface="Consolas" panose="020B0609020204030204" pitchFamily="49" charset="0"/>
                        </a:rPr>
                        <a:t>.</a:t>
                      </a:r>
                    </a:p>
                    <a:p>
                      <a:pPr algn="ctr"/>
                      <a:r>
                        <a:rPr lang="en-US" dirty="0">
                          <a:solidFill>
                            <a:schemeClr val="bg1">
                              <a:lumMod val="75000"/>
                            </a:schemeClr>
                          </a:solidFill>
                          <a:latin typeface="Consolas" panose="020B0609020204030204" pitchFamily="49" charset="0"/>
                        </a:rPr>
                        <a:t>.</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a:t>
                      </a:r>
                    </a:p>
                    <a:p>
                      <a:pPr algn="ctr"/>
                      <a:r>
                        <a:rPr lang="en-US" sz="1800" dirty="0">
                          <a:solidFill>
                            <a:schemeClr val="bg1">
                              <a:lumMod val="75000"/>
                            </a:schemeClr>
                          </a:solidFill>
                          <a:latin typeface="Consolas" panose="020B0609020204030204" pitchFamily="49" charset="0"/>
                        </a:rPr>
                        <a:t>.</a:t>
                      </a:r>
                    </a:p>
                    <a:p>
                      <a:pPr algn="ctr"/>
                      <a:r>
                        <a:rPr lang="en-US" sz="1800" dirty="0">
                          <a:solidFill>
                            <a:schemeClr val="bg1">
                              <a:lumMod val="75000"/>
                            </a:schemeClr>
                          </a:solidFill>
                          <a:latin typeface="Consolas" panose="020B0609020204030204" pitchFamily="49" charset="0"/>
                        </a:rPr>
                        <a:t>.</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a:t>
                      </a:r>
                    </a:p>
                    <a:p>
                      <a:pPr algn="ctr"/>
                      <a:r>
                        <a:rPr lang="en-US" sz="1800" dirty="0">
                          <a:solidFill>
                            <a:schemeClr val="bg1">
                              <a:lumMod val="75000"/>
                            </a:schemeClr>
                          </a:solidFill>
                          <a:latin typeface="Consolas" panose="020B0609020204030204" pitchFamily="49" charset="0"/>
                        </a:rPr>
                        <a:t>.</a:t>
                      </a:r>
                    </a:p>
                    <a:p>
                      <a:pPr algn="ctr"/>
                      <a:r>
                        <a:rPr lang="en-US" sz="1800" dirty="0">
                          <a:solidFill>
                            <a:schemeClr val="bg1">
                              <a:lumMod val="75000"/>
                            </a:schemeClr>
                          </a:solidFill>
                          <a:latin typeface="Consolas" panose="020B0609020204030204" pitchFamily="49" charset="0"/>
                        </a:rPr>
                        <a:t>.</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762850615"/>
                  </a:ext>
                </a:extLst>
              </a:tr>
              <a:tr h="638283">
                <a:tc>
                  <a:txBody>
                    <a:bodyPr/>
                    <a:lstStyle/>
                    <a:p>
                      <a:pPr algn="ctr"/>
                      <a:r>
                        <a:rPr lang="en-US" dirty="0">
                          <a:solidFill>
                            <a:schemeClr val="bg1">
                              <a:lumMod val="75000"/>
                            </a:schemeClr>
                          </a:solidFill>
                          <a:latin typeface="Consolas" panose="020B0609020204030204" pitchFamily="49" charset="0"/>
                        </a:rPr>
                        <a:t>11111</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endParaRPr lang="en-US"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20</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19</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217363932"/>
                  </a:ext>
                </a:extLst>
              </a:tr>
            </a:tbl>
          </a:graphicData>
        </a:graphic>
      </p:graphicFrame>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0-1 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14884" y="1678866"/>
            <a:ext cx="7010322" cy="3662541"/>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Items are bounded, non-fractional and only one knapsack allowed.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Maximize profit/value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srgbClr val="0081E2"/>
              </a:solidFill>
              <a:latin typeface="Consolas" panose="020B0609020204030204" pitchFamily="49" charset="0"/>
            </a:endParaRPr>
          </a:p>
          <a:p>
            <a:pPr marL="380990" indent="-380990">
              <a:buFont typeface="Arial" panose="020B0604020202020204" pitchFamily="34" charset="0"/>
              <a:buChar char="•"/>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Brute Force: </a:t>
            </a: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r>
              <a:rPr kumimoji="0" lang="en-US" sz="2400" b="0" i="0" u="none" strike="noStrike" kern="1200" cap="none" spc="0" normalizeH="0" baseline="30000" noProof="0" dirty="0">
                <a:ln>
                  <a:noFill/>
                </a:ln>
                <a:solidFill>
                  <a:srgbClr val="EB6E19"/>
                </a:solidFill>
                <a:effectLst/>
                <a:uLnTx/>
                <a:uFillTx/>
                <a:latin typeface="Consolas" panose="020B0609020204030204" pitchFamily="49" charset="0"/>
                <a:ea typeface="+mn-ea"/>
                <a:cs typeface="+mn-cs"/>
              </a:rPr>
              <a:t>N</a:t>
            </a:r>
            <a:r>
              <a:rPr kumimoji="0" lang="en-US" sz="1400" b="0" i="0" u="none" strike="noStrike" kern="1200" cap="none" spc="0" normalizeH="0" baseline="30000" noProof="0" dirty="0">
                <a:ln>
                  <a:noFill/>
                </a:ln>
                <a:solidFill>
                  <a:srgbClr val="0081E2"/>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combinations of sets for N-items in a Set</a:t>
            </a:r>
          </a:p>
          <a:p>
            <a:pPr marL="380990" indent="-380990">
              <a:buFont typeface="Arial" panose="020B0604020202020204" pitchFamily="34" charset="0"/>
              <a:buChar char="•"/>
              <a:defRPr/>
            </a:pPr>
            <a:endParaRPr lang="en-US" sz="2400" dirty="0">
              <a:solidFill>
                <a:srgbClr val="EB6E19"/>
              </a:solidFill>
              <a:latin typeface="Consolas" panose="020B0609020204030204" pitchFamily="49" charset="0"/>
            </a:endParaRPr>
          </a:p>
          <a:p>
            <a:pPr marL="380990" indent="-380990">
              <a:buFont typeface="Arial" panose="020B0604020202020204" pitchFamily="34" charset="0"/>
              <a:buChar char="•"/>
              <a:defRPr/>
            </a:pP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For example, if we had five items</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E3AE2B17-4B25-4B9B-BF45-609E766447A1}"/>
              </a:ext>
            </a:extLst>
          </p:cNvPr>
          <p:cNvSpPr>
            <a:spLocks noGrp="1"/>
          </p:cNvSpPr>
          <p:nvPr>
            <p:ph type="sldNum" sz="quarter" idx="12"/>
          </p:nvPr>
        </p:nvSpPr>
        <p:spPr/>
        <p:txBody>
          <a:bodyPr/>
          <a:lstStyle/>
          <a:p>
            <a:fld id="{017C28E0-2F8B-4999-AEA2-B3AA3AE8994F}" type="slidenum">
              <a:rPr lang="en-US" smtClean="0"/>
              <a:t>101</a:t>
            </a:fld>
            <a:endParaRPr lang="en-US"/>
          </a:p>
        </p:txBody>
      </p:sp>
      <p:pic>
        <p:nvPicPr>
          <p:cNvPr id="16" name="Picture 2" descr="Knapsack problem - Wikipedia">
            <a:extLst>
              <a:ext uri="{FF2B5EF4-FFF2-40B4-BE49-F238E27FC236}">
                <a16:creationId xmlns:a16="http://schemas.microsoft.com/office/drawing/2014/main" id="{E8E8C784-B5A7-43F8-869D-A83FAD8E8EF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8121" t="13857" b="59121"/>
          <a:stretch/>
        </p:blipFill>
        <p:spPr bwMode="auto">
          <a:xfrm>
            <a:off x="9225076" y="2465247"/>
            <a:ext cx="957083" cy="70303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Knapsack problem - Wikipedia">
            <a:extLst>
              <a:ext uri="{FF2B5EF4-FFF2-40B4-BE49-F238E27FC236}">
                <a16:creationId xmlns:a16="http://schemas.microsoft.com/office/drawing/2014/main" id="{B8C13E23-7F00-4956-AE3A-0D4BD29C340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1818" r="75083" b="38840"/>
          <a:stretch/>
        </p:blipFill>
        <p:spPr bwMode="auto">
          <a:xfrm>
            <a:off x="9271695" y="1918334"/>
            <a:ext cx="863846" cy="5811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Knapsack problem - Wikipedia">
            <a:extLst>
              <a:ext uri="{FF2B5EF4-FFF2-40B4-BE49-F238E27FC236}">
                <a16:creationId xmlns:a16="http://schemas.microsoft.com/office/drawing/2014/main" id="{1C2302B5-4244-42EB-A347-4DE2828253D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3787" t="52974" b="26243"/>
          <a:stretch/>
        </p:blipFill>
        <p:spPr bwMode="auto">
          <a:xfrm>
            <a:off x="9249230" y="1281969"/>
            <a:ext cx="908776" cy="62440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Knapsack problem - Wikipedia">
            <a:extLst>
              <a:ext uri="{FF2B5EF4-FFF2-40B4-BE49-F238E27FC236}">
                <a16:creationId xmlns:a16="http://schemas.microsoft.com/office/drawing/2014/main" id="{610413D6-988B-418A-9B5B-EC23BDE7432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747" t="76515" r="38920"/>
          <a:stretch/>
        </p:blipFill>
        <p:spPr bwMode="auto">
          <a:xfrm>
            <a:off x="2369429" y="4948505"/>
            <a:ext cx="1016950" cy="70560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Knapsack problem - Wikipedia">
            <a:extLst>
              <a:ext uri="{FF2B5EF4-FFF2-40B4-BE49-F238E27FC236}">
                <a16:creationId xmlns:a16="http://schemas.microsoft.com/office/drawing/2014/main" id="{98246A46-F0CC-4AB5-BF1F-843507C09E0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3787" t="52974" b="26243"/>
          <a:stretch/>
        </p:blipFill>
        <p:spPr bwMode="auto">
          <a:xfrm>
            <a:off x="4394912" y="6042565"/>
            <a:ext cx="908776" cy="62440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Knapsack problem - Wikipedia">
            <a:extLst>
              <a:ext uri="{FF2B5EF4-FFF2-40B4-BE49-F238E27FC236}">
                <a16:creationId xmlns:a16="http://schemas.microsoft.com/office/drawing/2014/main" id="{528EC80C-40FA-4B27-A295-837ED59887E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8121" t="13857" b="59121"/>
          <a:stretch/>
        </p:blipFill>
        <p:spPr bwMode="auto">
          <a:xfrm>
            <a:off x="3585541" y="5188838"/>
            <a:ext cx="1105214" cy="81185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Knapsack problem - Wikipedia">
            <a:extLst>
              <a:ext uri="{FF2B5EF4-FFF2-40B4-BE49-F238E27FC236}">
                <a16:creationId xmlns:a16="http://schemas.microsoft.com/office/drawing/2014/main" id="{3C6F29E6-7A48-4B03-8406-377334ED08A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620" r="61851" b="72203"/>
          <a:stretch/>
        </p:blipFill>
        <p:spPr bwMode="auto">
          <a:xfrm>
            <a:off x="2407074" y="5854712"/>
            <a:ext cx="1322612" cy="72639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Knapsack problem - Wikipedia">
            <a:extLst>
              <a:ext uri="{FF2B5EF4-FFF2-40B4-BE49-F238E27FC236}">
                <a16:creationId xmlns:a16="http://schemas.microsoft.com/office/drawing/2014/main" id="{7545256D-9EBA-4C20-9FC9-6E3D927174B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1818" r="75083" b="38840"/>
          <a:stretch/>
        </p:blipFill>
        <p:spPr bwMode="auto">
          <a:xfrm>
            <a:off x="5226967" y="5281073"/>
            <a:ext cx="863846" cy="58111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Knapsack problem - Wikipedia">
            <a:extLst>
              <a:ext uri="{FF2B5EF4-FFF2-40B4-BE49-F238E27FC236}">
                <a16:creationId xmlns:a16="http://schemas.microsoft.com/office/drawing/2014/main" id="{B8E32C05-AFFA-41B5-9C6B-919B449ED21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620" r="61851" b="72203"/>
          <a:stretch/>
        </p:blipFill>
        <p:spPr bwMode="auto">
          <a:xfrm>
            <a:off x="9093666" y="3798701"/>
            <a:ext cx="1189220" cy="65313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Knapsack problem - Wikipedia">
            <a:extLst>
              <a:ext uri="{FF2B5EF4-FFF2-40B4-BE49-F238E27FC236}">
                <a16:creationId xmlns:a16="http://schemas.microsoft.com/office/drawing/2014/main" id="{D5CB6D06-3F59-4703-B4C0-EED928396F4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747" t="76515" r="38920"/>
          <a:stretch/>
        </p:blipFill>
        <p:spPr bwMode="auto">
          <a:xfrm>
            <a:off x="9225076" y="3058322"/>
            <a:ext cx="1016950" cy="70560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Knapsack problem - Wikipedia">
            <a:extLst>
              <a:ext uri="{FF2B5EF4-FFF2-40B4-BE49-F238E27FC236}">
                <a16:creationId xmlns:a16="http://schemas.microsoft.com/office/drawing/2014/main" id="{F6425EB7-5750-48D7-8611-3870C3F24E2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747" t="76515" r="38920"/>
          <a:stretch/>
        </p:blipFill>
        <p:spPr bwMode="auto">
          <a:xfrm>
            <a:off x="9695599" y="5607153"/>
            <a:ext cx="556489" cy="38611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Knapsack problem - Wikipedia">
            <a:extLst>
              <a:ext uri="{FF2B5EF4-FFF2-40B4-BE49-F238E27FC236}">
                <a16:creationId xmlns:a16="http://schemas.microsoft.com/office/drawing/2014/main" id="{74C21EFF-1A1B-4DA3-829E-350110AEF71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3787" t="52974" b="26243"/>
          <a:stretch/>
        </p:blipFill>
        <p:spPr bwMode="auto">
          <a:xfrm>
            <a:off x="9516463" y="5341407"/>
            <a:ext cx="554528" cy="38100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Knapsack problem - Wikipedia">
            <a:extLst>
              <a:ext uri="{FF2B5EF4-FFF2-40B4-BE49-F238E27FC236}">
                <a16:creationId xmlns:a16="http://schemas.microsoft.com/office/drawing/2014/main" id="{7E5D1F55-B5C8-4DAF-BBD9-0C80A3A9EB7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8121" t="13857" b="59121"/>
          <a:stretch/>
        </p:blipFill>
        <p:spPr bwMode="auto">
          <a:xfrm>
            <a:off x="8827937" y="5320370"/>
            <a:ext cx="678631" cy="49849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Knapsack problem - Wikipedia">
            <a:extLst>
              <a:ext uri="{FF2B5EF4-FFF2-40B4-BE49-F238E27FC236}">
                <a16:creationId xmlns:a16="http://schemas.microsoft.com/office/drawing/2014/main" id="{50B01740-5CB2-4FD8-9163-92C090CF42C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620" r="61851" b="72203"/>
          <a:stretch/>
        </p:blipFill>
        <p:spPr bwMode="auto">
          <a:xfrm>
            <a:off x="9870088" y="5413626"/>
            <a:ext cx="747219" cy="41038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Knapsack problem - Wikipedia">
            <a:extLst>
              <a:ext uri="{FF2B5EF4-FFF2-40B4-BE49-F238E27FC236}">
                <a16:creationId xmlns:a16="http://schemas.microsoft.com/office/drawing/2014/main" id="{10716420-9F03-40E0-874D-D5DD6DA62EA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1818" r="75083" b="38840"/>
          <a:stretch/>
        </p:blipFill>
        <p:spPr bwMode="auto">
          <a:xfrm>
            <a:off x="9271687" y="5618817"/>
            <a:ext cx="554527" cy="373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39152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0-1 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14883" y="1678866"/>
            <a:ext cx="7847763" cy="2800767"/>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Items are bounded, non-fractional and only one knapsack allowed.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Maximize profit/value</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srgbClr val="0081E2"/>
              </a:solidFill>
              <a:latin typeface="Consolas" panose="020B0609020204030204" pitchFamily="49" charset="0"/>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Greedy Algorithm?</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838190"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E3AE2B17-4B25-4B9B-BF45-609E766447A1}"/>
              </a:ext>
            </a:extLst>
          </p:cNvPr>
          <p:cNvSpPr>
            <a:spLocks noGrp="1"/>
          </p:cNvSpPr>
          <p:nvPr>
            <p:ph type="sldNum" sz="quarter" idx="12"/>
          </p:nvPr>
        </p:nvSpPr>
        <p:spPr/>
        <p:txBody>
          <a:bodyPr/>
          <a:lstStyle/>
          <a:p>
            <a:fld id="{017C28E0-2F8B-4999-AEA2-B3AA3AE8994F}" type="slidenum">
              <a:rPr lang="en-US" smtClean="0"/>
              <a:t>102</a:t>
            </a:fld>
            <a:endParaRPr lang="en-US"/>
          </a:p>
        </p:txBody>
      </p:sp>
      <p:pic>
        <p:nvPicPr>
          <p:cNvPr id="7" name="Picture 2" descr="Knapsack problem - Wikipedia">
            <a:extLst>
              <a:ext uri="{FF2B5EF4-FFF2-40B4-BE49-F238E27FC236}">
                <a16:creationId xmlns:a16="http://schemas.microsoft.com/office/drawing/2014/main" id="{FEEB5817-D993-403D-B1B9-A54976102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5205" y="2287335"/>
            <a:ext cx="3466948" cy="300445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2DB739C-163E-4FFF-96EA-C95E0DFA1289}"/>
              </a:ext>
            </a:extLst>
          </p:cNvPr>
          <p:cNvSpPr txBox="1"/>
          <p:nvPr/>
        </p:nvSpPr>
        <p:spPr>
          <a:xfrm>
            <a:off x="8331102" y="5291792"/>
            <a:ext cx="6094324"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hlinkClick r:id="rId4">
                  <a:extLst>
                    <a:ext uri="{A12FA001-AC4F-418D-AE19-62706E023703}">
                      <ahyp:hlinkClr xmlns:ahyp="http://schemas.microsoft.com/office/drawing/2018/hyperlinkcolor" val="tx"/>
                    </a:ext>
                  </a:extLst>
                </a:hlinkClick>
              </a:rPr>
              <a:t>https://images.app.goo.gl/vQejKPdsUynyp3As6</a:t>
            </a: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rPr>
              <a:t> </a:t>
            </a:r>
          </a:p>
        </p:txBody>
      </p:sp>
      <p:grpSp>
        <p:nvGrpSpPr>
          <p:cNvPr id="10" name="Group 9">
            <a:extLst>
              <a:ext uri="{FF2B5EF4-FFF2-40B4-BE49-F238E27FC236}">
                <a16:creationId xmlns:a16="http://schemas.microsoft.com/office/drawing/2014/main" id="{6AB4746C-0B03-49CA-AFB7-7EF2E090E4CD}"/>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E4822ACA-A2BC-44F9-80EC-DA620D287E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DEE26F1C-ED28-495D-81AB-0A785460E0AC}"/>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11986738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14883" y="1678866"/>
            <a:ext cx="8360230" cy="2308324"/>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 W)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optimal value of max weight subset that uses items </a:t>
            </a:r>
            <a:r>
              <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1, …, i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Greedy: </a:t>
            </a:r>
          </a:p>
          <a:p>
            <a:pPr marL="838190"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Repeatedly add item with maximum vi/wi ratio ….</a:t>
            </a:r>
          </a:p>
          <a:p>
            <a:pPr marL="838190"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Capacity M=7, Number of objects n = 3</a:t>
            </a:r>
          </a:p>
          <a:p>
            <a:pPr marL="838190"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 = [5, 4, 3]</a:t>
            </a:r>
          </a:p>
          <a:p>
            <a:pPr marL="838190"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v = [10, 7, 5]   (ordered by vi/wi ratio)</a:t>
            </a:r>
          </a:p>
          <a:p>
            <a:pPr marL="838190"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6" name="Slide Number Placeholder 5">
            <a:extLst>
              <a:ext uri="{FF2B5EF4-FFF2-40B4-BE49-F238E27FC236}">
                <a16:creationId xmlns:a16="http://schemas.microsoft.com/office/drawing/2014/main" id="{9652F415-16CE-4DD5-ACB7-F1B8FB1D1D73}"/>
              </a:ext>
            </a:extLst>
          </p:cNvPr>
          <p:cNvSpPr>
            <a:spLocks noGrp="1"/>
          </p:cNvSpPr>
          <p:nvPr>
            <p:ph type="sldNum" sz="quarter" idx="12"/>
          </p:nvPr>
        </p:nvSpPr>
        <p:spPr/>
        <p:txBody>
          <a:bodyPr/>
          <a:lstStyle/>
          <a:p>
            <a:fld id="{017C28E0-2F8B-4999-AEA2-B3AA3AE8994F}" type="slidenum">
              <a:rPr lang="en-US" smtClean="0"/>
              <a:t>103</a:t>
            </a:fld>
            <a:endParaRPr lang="en-US"/>
          </a:p>
        </p:txBody>
      </p:sp>
      <p:pic>
        <p:nvPicPr>
          <p:cNvPr id="7" name="Picture 2" descr="Knapsack problem - Wikipedia">
            <a:extLst>
              <a:ext uri="{FF2B5EF4-FFF2-40B4-BE49-F238E27FC236}">
                <a16:creationId xmlns:a16="http://schemas.microsoft.com/office/drawing/2014/main" id="{B805E924-2AD6-47F5-BD04-EDC726B194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5205" y="2287335"/>
            <a:ext cx="3466948" cy="300445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D415A1F-BEE5-4974-864A-0FDC8E6CEF85}"/>
              </a:ext>
            </a:extLst>
          </p:cNvPr>
          <p:cNvSpPr txBox="1"/>
          <p:nvPr/>
        </p:nvSpPr>
        <p:spPr>
          <a:xfrm>
            <a:off x="8331102" y="5291792"/>
            <a:ext cx="6094324"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hlinkClick r:id="rId4">
                  <a:extLst>
                    <a:ext uri="{A12FA001-AC4F-418D-AE19-62706E023703}">
                      <ahyp:hlinkClr xmlns:ahyp="http://schemas.microsoft.com/office/drawing/2018/hyperlinkcolor" val="tx"/>
                    </a:ext>
                  </a:extLst>
                </a:hlinkClick>
              </a:rPr>
              <a:t>https://images.app.goo.gl/vQejKPdsUynyp3As6</a:t>
            </a: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rPr>
              <a:t> </a:t>
            </a:r>
          </a:p>
        </p:txBody>
      </p:sp>
      <p:grpSp>
        <p:nvGrpSpPr>
          <p:cNvPr id="9" name="Group 8">
            <a:extLst>
              <a:ext uri="{FF2B5EF4-FFF2-40B4-BE49-F238E27FC236}">
                <a16:creationId xmlns:a16="http://schemas.microsoft.com/office/drawing/2014/main" id="{E9A2DAC0-E61F-41BD-90C3-DB2015635F1E}"/>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147AD4AB-0210-4385-B8E4-17966436FF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463E2296-8262-4E0D-81B7-481A1E533FE5}"/>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61851203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14882" y="1678866"/>
            <a:ext cx="9756582" cy="3293209"/>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Dynamic Programming</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838190" lvl="1" indent="-380990">
              <a:buFont typeface="Wingdings" panose="05000000000000000000" pitchFamily="2" charset="2"/>
              <a:buChar char="§"/>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Think about the following:</a:t>
            </a:r>
          </a:p>
          <a:p>
            <a:pPr marL="838190" lvl="1" indent="-380990">
              <a:buFont typeface="Wingdings" panose="05000000000000000000" pitchFamily="2" charset="2"/>
              <a:buChar char="§"/>
              <a:defRPr/>
            </a:pPr>
            <a:endParaRPr lang="en-US" sz="1600" dirty="0">
              <a:solidFill>
                <a:srgbClr val="EB6E19"/>
              </a:solidFill>
              <a:latin typeface="Consolas" panose="020B0609020204030204" pitchFamily="49" charset="0"/>
            </a:endParaRPr>
          </a:p>
          <a:p>
            <a:pPr marL="1257300" lvl="2" indent="-342900">
              <a:buAutoNum type="arabicPeriod"/>
              <a:defRPr/>
            </a:pPr>
            <a:r>
              <a:rPr kumimoji="0" lang="en-US" sz="1600" b="0" i="1" u="none" strike="noStrike" kern="1200" cap="none" spc="0" normalizeH="0" baseline="0" noProof="0" dirty="0">
                <a:ln>
                  <a:noFill/>
                </a:ln>
                <a:solidFill>
                  <a:schemeClr val="bg1">
                    <a:lumMod val="65000"/>
                  </a:schemeClr>
                </a:solidFill>
                <a:effectLst/>
                <a:uLnTx/>
                <a:uFillTx/>
                <a:latin typeface="Consolas" panose="020B0609020204030204" pitchFamily="49" charset="0"/>
                <a:ea typeface="+mn-ea"/>
                <a:cs typeface="+mn-cs"/>
              </a:rPr>
              <a:t>How can we break down the problem into smaller chunks?</a:t>
            </a:r>
          </a:p>
          <a:p>
            <a:pPr marL="1257300" lvl="2" indent="-342900">
              <a:buAutoNum type="arabicPeriod"/>
              <a:defRPr/>
            </a:pPr>
            <a:endParaRPr kumimoji="0" lang="en-US" sz="1600" b="0" i="1" u="none" strike="noStrike" kern="1200" cap="none" spc="0" normalizeH="0" baseline="0" noProof="0" dirty="0">
              <a:ln>
                <a:noFill/>
              </a:ln>
              <a:solidFill>
                <a:schemeClr val="bg1">
                  <a:lumMod val="65000"/>
                </a:schemeClr>
              </a:solidFill>
              <a:effectLst/>
              <a:uLnTx/>
              <a:uFillTx/>
              <a:latin typeface="Consolas" panose="020B0609020204030204" pitchFamily="49" charset="0"/>
              <a:ea typeface="+mn-ea"/>
              <a:cs typeface="+mn-cs"/>
            </a:endParaRPr>
          </a:p>
          <a:p>
            <a:pPr marL="1257300" lvl="2" indent="-342900">
              <a:buFontTx/>
              <a:buAutoNum type="arabicPeriod"/>
              <a:defRPr/>
            </a:pPr>
            <a:r>
              <a:rPr lang="en-US" sz="1600" i="1" dirty="0">
                <a:solidFill>
                  <a:schemeClr val="bg1">
                    <a:lumMod val="65000"/>
                  </a:schemeClr>
                </a:solidFill>
                <a:latin typeface="Consolas" panose="020B0609020204030204" pitchFamily="49" charset="0"/>
              </a:rPr>
              <a:t>What will happen when we have no items to choose from?</a:t>
            </a:r>
          </a:p>
          <a:p>
            <a:pPr marL="1257300" lvl="2" indent="-342900">
              <a:buFontTx/>
              <a:buAutoNum type="arabicPeriod"/>
              <a:defRPr/>
            </a:pPr>
            <a:endParaRPr kumimoji="0" lang="en-US" sz="1600" b="0" i="1" u="none" strike="noStrike" kern="1200" cap="none" spc="0" normalizeH="0" baseline="0" noProof="0" dirty="0">
              <a:ln>
                <a:noFill/>
              </a:ln>
              <a:solidFill>
                <a:schemeClr val="bg1">
                  <a:lumMod val="65000"/>
                </a:schemeClr>
              </a:solidFill>
              <a:effectLst/>
              <a:uLnTx/>
              <a:uFillTx/>
              <a:latin typeface="Consolas" panose="020B0609020204030204" pitchFamily="49" charset="0"/>
              <a:ea typeface="+mn-ea"/>
              <a:cs typeface="+mn-cs"/>
            </a:endParaRPr>
          </a:p>
          <a:p>
            <a:pPr marL="1257300" lvl="2" indent="-342900">
              <a:buAutoNum type="arabicPeriod"/>
              <a:defRPr/>
            </a:pPr>
            <a:r>
              <a:rPr lang="en-US" sz="1600" i="1" dirty="0">
                <a:solidFill>
                  <a:schemeClr val="bg1">
                    <a:lumMod val="65000"/>
                  </a:schemeClr>
                </a:solidFill>
                <a:latin typeface="Consolas" panose="020B0609020204030204" pitchFamily="49" charset="0"/>
              </a:rPr>
              <a:t>What will happen when we have one item to choose from?</a:t>
            </a:r>
          </a:p>
          <a:p>
            <a:pPr marL="1257300" lvl="2" indent="-342900">
              <a:buAutoNum type="arabicPeriod"/>
              <a:defRPr/>
            </a:pPr>
            <a:endParaRPr lang="en-US" sz="1600" i="1" dirty="0">
              <a:solidFill>
                <a:schemeClr val="bg1">
                  <a:lumMod val="65000"/>
                </a:schemeClr>
              </a:solidFill>
              <a:latin typeface="Consolas" panose="020B0609020204030204" pitchFamily="49" charset="0"/>
            </a:endParaRPr>
          </a:p>
          <a:p>
            <a:pPr marL="1257300" lvl="2" indent="-342900">
              <a:buFontTx/>
              <a:buAutoNum type="arabicPeriod"/>
              <a:defRPr/>
            </a:pPr>
            <a:r>
              <a:rPr lang="en-US" sz="1600" i="1" dirty="0">
                <a:solidFill>
                  <a:schemeClr val="bg1">
                    <a:lumMod val="65000"/>
                  </a:schemeClr>
                </a:solidFill>
                <a:latin typeface="Consolas" panose="020B0609020204030204" pitchFamily="49" charset="0"/>
              </a:rPr>
              <a:t>What will happen when we have one item to choose from, but the weight of the item is more than the capacity of the knapsack?</a:t>
            </a:r>
            <a:endParaRPr kumimoji="0" lang="en-US" sz="1600" b="0" i="1" u="none" strike="noStrike" kern="1200" cap="none" spc="0" normalizeH="0" baseline="0" noProof="0" dirty="0">
              <a:ln>
                <a:noFill/>
              </a:ln>
              <a:solidFill>
                <a:schemeClr val="bg1">
                  <a:lumMod val="65000"/>
                </a:schemeClr>
              </a:solidFill>
              <a:effectLst/>
              <a:uLnTx/>
              <a:uFillTx/>
              <a:latin typeface="Consolas" panose="020B0609020204030204" pitchFamily="49" charset="0"/>
              <a:ea typeface="+mn-ea"/>
              <a:cs typeface="+mn-cs"/>
            </a:endParaRPr>
          </a:p>
          <a:p>
            <a:pPr marL="1257300" lvl="2" indent="-342900">
              <a:buAutoNum type="arabicPeriod"/>
              <a:defRPr/>
            </a:pPr>
            <a:endParaRPr kumimoji="0" lang="en-US" sz="16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EDC8576B-F575-49B3-AF2C-6112BB7681BF}"/>
              </a:ext>
            </a:extLst>
          </p:cNvPr>
          <p:cNvSpPr>
            <a:spLocks noGrp="1"/>
          </p:cNvSpPr>
          <p:nvPr>
            <p:ph type="sldNum" sz="quarter" idx="12"/>
          </p:nvPr>
        </p:nvSpPr>
        <p:spPr/>
        <p:txBody>
          <a:bodyPr/>
          <a:lstStyle/>
          <a:p>
            <a:fld id="{017C28E0-2F8B-4999-AEA2-B3AA3AE8994F}" type="slidenum">
              <a:rPr lang="en-US" smtClean="0"/>
              <a:t>104</a:t>
            </a:fld>
            <a:endParaRPr lang="en-US"/>
          </a:p>
        </p:txBody>
      </p:sp>
      <p:grpSp>
        <p:nvGrpSpPr>
          <p:cNvPr id="6" name="Group 5">
            <a:extLst>
              <a:ext uri="{FF2B5EF4-FFF2-40B4-BE49-F238E27FC236}">
                <a16:creationId xmlns:a16="http://schemas.microsoft.com/office/drawing/2014/main" id="{887A3AC8-A0C4-4E40-9E70-A7E328D1FF01}"/>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90033E81-8F03-4B4F-A07E-A3960F2972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087701AA-AC96-4D40-8AA8-8D51DD14E6B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7208920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14882" y="1678866"/>
            <a:ext cx="9756582" cy="3293209"/>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Dynamic Programming</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838190" lvl="1" indent="-380990">
              <a:buFont typeface="Wingdings" panose="05000000000000000000" pitchFamily="2" charset="2"/>
              <a:buChar char="§"/>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Think about the following:</a:t>
            </a:r>
          </a:p>
          <a:p>
            <a:pPr marL="838190" lvl="1" indent="-380990">
              <a:buFont typeface="Wingdings" panose="05000000000000000000" pitchFamily="2" charset="2"/>
              <a:buChar char="§"/>
              <a:defRPr/>
            </a:pPr>
            <a:endParaRPr lang="en-US" sz="1600" dirty="0">
              <a:solidFill>
                <a:srgbClr val="EB6E19"/>
              </a:solidFill>
              <a:latin typeface="Consolas" panose="020B0609020204030204" pitchFamily="49" charset="0"/>
            </a:endParaRPr>
          </a:p>
          <a:p>
            <a:pPr marL="1257300" lvl="2" indent="-342900">
              <a:buAutoNum type="arabicPeriod"/>
              <a:defRPr/>
            </a:pPr>
            <a:r>
              <a:rPr kumimoji="0" lang="en-US" sz="1600" b="0" i="1" u="none" strike="noStrike" kern="1200" cap="none" spc="0" normalizeH="0" baseline="0" noProof="0" dirty="0">
                <a:ln>
                  <a:noFill/>
                </a:ln>
                <a:solidFill>
                  <a:schemeClr val="bg1">
                    <a:lumMod val="65000"/>
                  </a:schemeClr>
                </a:solidFill>
                <a:effectLst/>
                <a:uLnTx/>
                <a:uFillTx/>
                <a:latin typeface="Consolas" panose="020B0609020204030204" pitchFamily="49" charset="0"/>
                <a:ea typeface="+mn-ea"/>
                <a:cs typeface="+mn-cs"/>
              </a:rPr>
              <a:t>How can we break down the problem into smaller chunks?</a:t>
            </a:r>
          </a:p>
          <a:p>
            <a:pPr marL="1257300" lvl="2" indent="-342900">
              <a:buAutoNum type="arabicPeriod"/>
              <a:defRPr/>
            </a:pPr>
            <a:endParaRPr kumimoji="0" lang="en-US" sz="1600" b="0" i="1" u="none" strike="noStrike" kern="1200" cap="none" spc="0" normalizeH="0" baseline="0" noProof="0" dirty="0">
              <a:ln>
                <a:noFill/>
              </a:ln>
              <a:solidFill>
                <a:schemeClr val="bg1">
                  <a:lumMod val="65000"/>
                </a:schemeClr>
              </a:solidFill>
              <a:effectLst/>
              <a:uLnTx/>
              <a:uFillTx/>
              <a:latin typeface="Consolas" panose="020B0609020204030204" pitchFamily="49" charset="0"/>
              <a:ea typeface="+mn-ea"/>
              <a:cs typeface="+mn-cs"/>
            </a:endParaRPr>
          </a:p>
          <a:p>
            <a:pPr marL="1257300" lvl="2" indent="-342900">
              <a:buFontTx/>
              <a:buAutoNum type="arabicPeriod"/>
              <a:defRPr/>
            </a:pPr>
            <a:r>
              <a:rPr lang="en-US" sz="1600" i="1" dirty="0">
                <a:solidFill>
                  <a:schemeClr val="bg1">
                    <a:lumMod val="65000"/>
                  </a:schemeClr>
                </a:solidFill>
                <a:latin typeface="Consolas" panose="020B0609020204030204" pitchFamily="49" charset="0"/>
              </a:rPr>
              <a:t>What will happen when we have no items to choose from?</a:t>
            </a:r>
          </a:p>
          <a:p>
            <a:pPr marL="1257300" lvl="2" indent="-342900">
              <a:buFontTx/>
              <a:buAutoNum type="arabicPeriod"/>
              <a:defRPr/>
            </a:pPr>
            <a:endParaRPr kumimoji="0" lang="en-US" sz="1600" b="0" i="1" u="none" strike="noStrike" kern="1200" cap="none" spc="0" normalizeH="0" baseline="0" noProof="0" dirty="0">
              <a:ln>
                <a:noFill/>
              </a:ln>
              <a:solidFill>
                <a:schemeClr val="bg1">
                  <a:lumMod val="65000"/>
                </a:schemeClr>
              </a:solidFill>
              <a:effectLst/>
              <a:uLnTx/>
              <a:uFillTx/>
              <a:latin typeface="Consolas" panose="020B0609020204030204" pitchFamily="49" charset="0"/>
              <a:ea typeface="+mn-ea"/>
              <a:cs typeface="+mn-cs"/>
            </a:endParaRPr>
          </a:p>
          <a:p>
            <a:pPr marL="1257300" lvl="2" indent="-342900">
              <a:buAutoNum type="arabicPeriod"/>
              <a:defRPr/>
            </a:pPr>
            <a:r>
              <a:rPr lang="en-US" sz="1600" i="1" dirty="0">
                <a:solidFill>
                  <a:schemeClr val="bg1">
                    <a:lumMod val="65000"/>
                  </a:schemeClr>
                </a:solidFill>
                <a:latin typeface="Consolas" panose="020B0609020204030204" pitchFamily="49" charset="0"/>
              </a:rPr>
              <a:t>What will happen when we have one item to choose from?</a:t>
            </a:r>
          </a:p>
          <a:p>
            <a:pPr marL="1257300" lvl="2" indent="-342900">
              <a:buAutoNum type="arabicPeriod"/>
              <a:defRPr/>
            </a:pPr>
            <a:endParaRPr lang="en-US" sz="1600" i="1" dirty="0">
              <a:solidFill>
                <a:schemeClr val="bg1">
                  <a:lumMod val="65000"/>
                </a:schemeClr>
              </a:solidFill>
              <a:latin typeface="Consolas" panose="020B0609020204030204" pitchFamily="49" charset="0"/>
            </a:endParaRPr>
          </a:p>
          <a:p>
            <a:pPr marL="1257300" lvl="2" indent="-342900">
              <a:buFontTx/>
              <a:buAutoNum type="arabicPeriod"/>
              <a:defRPr/>
            </a:pPr>
            <a:r>
              <a:rPr lang="en-US" sz="1600" i="1" dirty="0">
                <a:solidFill>
                  <a:schemeClr val="bg1">
                    <a:lumMod val="65000"/>
                  </a:schemeClr>
                </a:solidFill>
                <a:latin typeface="Consolas" panose="020B0609020204030204" pitchFamily="49" charset="0"/>
              </a:rPr>
              <a:t>What will happen when we have one item to choose from, but the weight of the item is more than the capacity of the knapsack?</a:t>
            </a:r>
            <a:endParaRPr kumimoji="0" lang="en-US" sz="1600" b="0" i="1" u="none" strike="noStrike" kern="1200" cap="none" spc="0" normalizeH="0" baseline="0" noProof="0" dirty="0">
              <a:ln>
                <a:noFill/>
              </a:ln>
              <a:solidFill>
                <a:schemeClr val="bg1">
                  <a:lumMod val="65000"/>
                </a:schemeClr>
              </a:solidFill>
              <a:effectLst/>
              <a:uLnTx/>
              <a:uFillTx/>
              <a:latin typeface="Consolas" panose="020B0609020204030204" pitchFamily="49" charset="0"/>
              <a:ea typeface="+mn-ea"/>
              <a:cs typeface="+mn-cs"/>
            </a:endParaRPr>
          </a:p>
          <a:p>
            <a:pPr marL="1257300" lvl="2" indent="-342900">
              <a:buAutoNum type="arabicPeriod"/>
              <a:defRPr/>
            </a:pPr>
            <a:endParaRPr kumimoji="0" lang="en-US" sz="16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EDC8576B-F575-49B3-AF2C-6112BB7681BF}"/>
              </a:ext>
            </a:extLst>
          </p:cNvPr>
          <p:cNvSpPr>
            <a:spLocks noGrp="1"/>
          </p:cNvSpPr>
          <p:nvPr>
            <p:ph type="sldNum" sz="quarter" idx="12"/>
          </p:nvPr>
        </p:nvSpPr>
        <p:spPr/>
        <p:txBody>
          <a:bodyPr/>
          <a:lstStyle/>
          <a:p>
            <a:fld id="{017C28E0-2F8B-4999-AEA2-B3AA3AE8994F}" type="slidenum">
              <a:rPr lang="en-US" smtClean="0"/>
              <a:t>105</a:t>
            </a:fld>
            <a:endParaRPr lang="en-US"/>
          </a:p>
        </p:txBody>
      </p:sp>
      <p:grpSp>
        <p:nvGrpSpPr>
          <p:cNvPr id="6" name="Group 5">
            <a:extLst>
              <a:ext uri="{FF2B5EF4-FFF2-40B4-BE49-F238E27FC236}">
                <a16:creationId xmlns:a16="http://schemas.microsoft.com/office/drawing/2014/main" id="{887A3AC8-A0C4-4E40-9E70-A7E328D1FF01}"/>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90033E81-8F03-4B4F-A07E-A3960F2972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087701AA-AC96-4D40-8AA8-8D51DD14E6B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0" name="TextBox 9">
            <a:extLst>
              <a:ext uri="{FF2B5EF4-FFF2-40B4-BE49-F238E27FC236}">
                <a16:creationId xmlns:a16="http://schemas.microsoft.com/office/drawing/2014/main" id="{ADFD0890-8C5A-48E9-A98D-75ACC727E949}"/>
              </a:ext>
            </a:extLst>
          </p:cNvPr>
          <p:cNvSpPr txBox="1"/>
          <p:nvPr/>
        </p:nvSpPr>
        <p:spPr>
          <a:xfrm>
            <a:off x="1421763" y="5061584"/>
            <a:ext cx="9090256" cy="1477328"/>
          </a:xfrm>
          <a:prstGeom prst="rect">
            <a:avLst/>
          </a:prstGeom>
          <a:noFill/>
          <a:ln>
            <a:solidFill>
              <a:schemeClr val="tx1">
                <a:lumMod val="75000"/>
                <a:lumOff val="25000"/>
              </a:schemeClr>
            </a:solidFill>
          </a:ln>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Mathematical representation of the problem </a:t>
            </a:r>
          </a:p>
          <a:p>
            <a:pPr marR="0" lvl="0" algn="l" defTabSz="914400" rtl="0" eaLnBrk="1" fontAlgn="auto" latinLnBrk="0" hangingPunct="1">
              <a:lnSpc>
                <a:spcPct val="100000"/>
              </a:lnSpc>
              <a:spcBef>
                <a:spcPts val="0"/>
              </a:spcBef>
              <a:spcAft>
                <a:spcPts val="0"/>
              </a:spcAft>
              <a:buClrTx/>
              <a:buSzTx/>
              <a:tabLst/>
              <a:defRPr/>
            </a:pPr>
            <a:endParaRPr kumimoji="0" lang="en-US"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 W) </a:t>
            </a:r>
            <a:r>
              <a:rPr kumimoji="0" lang="en-US"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optimal value of max weight subset that uses items </a:t>
            </a:r>
            <a:r>
              <a:rPr kumimoji="0" lang="en-US"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1, …, i </a:t>
            </a:r>
            <a:r>
              <a:rPr kumimoji="0" lang="en-US"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a:t>
            </a:r>
            <a:r>
              <a:rPr kumimoji="0" lang="en-US"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(If we have </a:t>
            </a:r>
            <a:r>
              <a:rPr kumimoji="0" lang="en-US" b="0" i="1"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i</a:t>
            </a:r>
            <a:r>
              <a:rPr kumimoji="0" lang="en-US"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 items and a Knapsack of capacity </a:t>
            </a:r>
            <a:r>
              <a:rPr kumimoji="0" lang="en-US" b="0" i="1"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W</a:t>
            </a:r>
            <a:r>
              <a:rPr kumimoji="0" lang="en-US"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 what is the optimal value?)</a:t>
            </a:r>
          </a:p>
        </p:txBody>
      </p:sp>
    </p:spTree>
    <p:extLst>
      <p:ext uri="{BB962C8B-B14F-4D97-AF65-F5344CB8AC3E}">
        <p14:creationId xmlns:p14="http://schemas.microsoft.com/office/powerpoint/2010/main" val="59979381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14882" y="1678866"/>
            <a:ext cx="9756582" cy="3293209"/>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Dynamic Programming</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838190" lvl="1" indent="-380990">
              <a:buFont typeface="Wingdings" panose="05000000000000000000" pitchFamily="2" charset="2"/>
              <a:buChar char="§"/>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Think about the following:</a:t>
            </a:r>
          </a:p>
          <a:p>
            <a:pPr marL="838190" lvl="1" indent="-380990">
              <a:buFont typeface="Wingdings" panose="05000000000000000000" pitchFamily="2" charset="2"/>
              <a:buChar char="§"/>
              <a:defRPr/>
            </a:pPr>
            <a:endParaRPr lang="en-US" sz="1600" dirty="0">
              <a:solidFill>
                <a:srgbClr val="EB6E19"/>
              </a:solidFill>
              <a:latin typeface="Consolas" panose="020B0609020204030204" pitchFamily="49" charset="0"/>
            </a:endParaRPr>
          </a:p>
          <a:p>
            <a:pPr marL="1257300" lvl="2" indent="-342900">
              <a:buAutoNum type="arabicPeriod"/>
              <a:defRPr/>
            </a:pPr>
            <a:r>
              <a:rPr kumimoji="0" lang="en-US" sz="1600" b="0" i="1" u="none" strike="noStrike" kern="1200" cap="none" spc="0" normalizeH="0" baseline="0" noProof="0" dirty="0">
                <a:ln>
                  <a:noFill/>
                </a:ln>
                <a:solidFill>
                  <a:schemeClr val="bg1">
                    <a:lumMod val="65000"/>
                  </a:schemeClr>
                </a:solidFill>
                <a:effectLst/>
                <a:uLnTx/>
                <a:uFillTx/>
                <a:latin typeface="Consolas" panose="020B0609020204030204" pitchFamily="49" charset="0"/>
                <a:ea typeface="+mn-ea"/>
                <a:cs typeface="+mn-cs"/>
              </a:rPr>
              <a:t>How can we break down the problem into smaller chunks?</a:t>
            </a:r>
          </a:p>
          <a:p>
            <a:pPr marL="1257300" lvl="2" indent="-342900">
              <a:buAutoNum type="arabicPeriod"/>
              <a:defRPr/>
            </a:pPr>
            <a:endParaRPr kumimoji="0" lang="en-US" sz="1600" b="0" i="1" u="none" strike="noStrike" kern="1200" cap="none" spc="0" normalizeH="0" baseline="0" noProof="0" dirty="0">
              <a:ln>
                <a:noFill/>
              </a:ln>
              <a:solidFill>
                <a:schemeClr val="bg1">
                  <a:lumMod val="65000"/>
                </a:schemeClr>
              </a:solidFill>
              <a:effectLst/>
              <a:uLnTx/>
              <a:uFillTx/>
              <a:latin typeface="Consolas" panose="020B0609020204030204" pitchFamily="49" charset="0"/>
              <a:ea typeface="+mn-ea"/>
              <a:cs typeface="+mn-cs"/>
            </a:endParaRPr>
          </a:p>
          <a:p>
            <a:pPr marL="1257300" lvl="2" indent="-342900">
              <a:buFontTx/>
              <a:buAutoNum type="arabicPeriod"/>
              <a:defRPr/>
            </a:pPr>
            <a:r>
              <a:rPr lang="en-US" sz="1600" i="1" dirty="0">
                <a:solidFill>
                  <a:schemeClr val="bg1">
                    <a:lumMod val="65000"/>
                  </a:schemeClr>
                </a:solidFill>
                <a:latin typeface="Consolas" panose="020B0609020204030204" pitchFamily="49" charset="0"/>
              </a:rPr>
              <a:t>What will happen when we have no items to choose from?</a:t>
            </a:r>
          </a:p>
          <a:p>
            <a:pPr marL="1257300" lvl="2" indent="-342900">
              <a:buFontTx/>
              <a:buAutoNum type="arabicPeriod"/>
              <a:defRPr/>
            </a:pPr>
            <a:endParaRPr kumimoji="0" lang="en-US" sz="1600" b="0" i="1" u="none" strike="noStrike" kern="1200" cap="none" spc="0" normalizeH="0" baseline="0" noProof="0" dirty="0">
              <a:ln>
                <a:noFill/>
              </a:ln>
              <a:solidFill>
                <a:schemeClr val="bg1">
                  <a:lumMod val="65000"/>
                </a:schemeClr>
              </a:solidFill>
              <a:effectLst/>
              <a:uLnTx/>
              <a:uFillTx/>
              <a:latin typeface="Consolas" panose="020B0609020204030204" pitchFamily="49" charset="0"/>
              <a:ea typeface="+mn-ea"/>
              <a:cs typeface="+mn-cs"/>
            </a:endParaRPr>
          </a:p>
          <a:p>
            <a:pPr marL="1257300" lvl="2" indent="-342900">
              <a:buAutoNum type="arabicPeriod"/>
              <a:defRPr/>
            </a:pPr>
            <a:r>
              <a:rPr lang="en-US" sz="1600" i="1" dirty="0">
                <a:solidFill>
                  <a:schemeClr val="bg1">
                    <a:lumMod val="65000"/>
                  </a:schemeClr>
                </a:solidFill>
                <a:latin typeface="Consolas" panose="020B0609020204030204" pitchFamily="49" charset="0"/>
              </a:rPr>
              <a:t>What will happen when we have one item to choose from?</a:t>
            </a:r>
          </a:p>
          <a:p>
            <a:pPr marL="1257300" lvl="2" indent="-342900">
              <a:buAutoNum type="arabicPeriod"/>
              <a:defRPr/>
            </a:pPr>
            <a:endParaRPr lang="en-US" sz="1600" i="1" dirty="0">
              <a:solidFill>
                <a:schemeClr val="bg1">
                  <a:lumMod val="65000"/>
                </a:schemeClr>
              </a:solidFill>
              <a:latin typeface="Consolas" panose="020B0609020204030204" pitchFamily="49" charset="0"/>
            </a:endParaRPr>
          </a:p>
          <a:p>
            <a:pPr marL="1257300" lvl="2" indent="-342900">
              <a:buFontTx/>
              <a:buAutoNum type="arabicPeriod"/>
              <a:defRPr/>
            </a:pPr>
            <a:r>
              <a:rPr lang="en-US" sz="1600" i="1" dirty="0">
                <a:solidFill>
                  <a:schemeClr val="bg1">
                    <a:lumMod val="65000"/>
                  </a:schemeClr>
                </a:solidFill>
                <a:latin typeface="Consolas" panose="020B0609020204030204" pitchFamily="49" charset="0"/>
              </a:rPr>
              <a:t>What will happen when we have one item to choose from, but the weight of the item is more than the capacity of the knapsack?</a:t>
            </a:r>
            <a:endParaRPr kumimoji="0" lang="en-US" sz="1600" b="0" i="1" u="none" strike="noStrike" kern="1200" cap="none" spc="0" normalizeH="0" baseline="0" noProof="0" dirty="0">
              <a:ln>
                <a:noFill/>
              </a:ln>
              <a:solidFill>
                <a:schemeClr val="bg1">
                  <a:lumMod val="65000"/>
                </a:schemeClr>
              </a:solidFill>
              <a:effectLst/>
              <a:uLnTx/>
              <a:uFillTx/>
              <a:latin typeface="Consolas" panose="020B0609020204030204" pitchFamily="49" charset="0"/>
              <a:ea typeface="+mn-ea"/>
              <a:cs typeface="+mn-cs"/>
            </a:endParaRPr>
          </a:p>
          <a:p>
            <a:pPr marL="1257300" lvl="2" indent="-342900">
              <a:buAutoNum type="arabicPeriod"/>
              <a:defRPr/>
            </a:pPr>
            <a:endParaRPr kumimoji="0" lang="en-US" sz="16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EDC8576B-F575-49B3-AF2C-6112BB7681BF}"/>
              </a:ext>
            </a:extLst>
          </p:cNvPr>
          <p:cNvSpPr>
            <a:spLocks noGrp="1"/>
          </p:cNvSpPr>
          <p:nvPr>
            <p:ph type="sldNum" sz="quarter" idx="12"/>
          </p:nvPr>
        </p:nvSpPr>
        <p:spPr/>
        <p:txBody>
          <a:bodyPr/>
          <a:lstStyle/>
          <a:p>
            <a:fld id="{017C28E0-2F8B-4999-AEA2-B3AA3AE8994F}" type="slidenum">
              <a:rPr lang="en-US" smtClean="0"/>
              <a:t>106</a:t>
            </a:fld>
            <a:endParaRPr lang="en-US"/>
          </a:p>
        </p:txBody>
      </p:sp>
      <p:grpSp>
        <p:nvGrpSpPr>
          <p:cNvPr id="6" name="Group 5">
            <a:extLst>
              <a:ext uri="{FF2B5EF4-FFF2-40B4-BE49-F238E27FC236}">
                <a16:creationId xmlns:a16="http://schemas.microsoft.com/office/drawing/2014/main" id="{887A3AC8-A0C4-4E40-9E70-A7E328D1FF01}"/>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90033E81-8F03-4B4F-A07E-A3960F2972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087701AA-AC96-4D40-8AA8-8D51DD14E6B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1" name="TextBox 10">
            <a:extLst>
              <a:ext uri="{FF2B5EF4-FFF2-40B4-BE49-F238E27FC236}">
                <a16:creationId xmlns:a16="http://schemas.microsoft.com/office/drawing/2014/main" id="{192BD433-1B81-4902-8912-B057F2AAD636}"/>
              </a:ext>
            </a:extLst>
          </p:cNvPr>
          <p:cNvSpPr txBox="1"/>
          <p:nvPr/>
        </p:nvSpPr>
        <p:spPr>
          <a:xfrm>
            <a:off x="1666058" y="4857712"/>
            <a:ext cx="8859883" cy="1685077"/>
          </a:xfrm>
          <a:prstGeom prst="rect">
            <a:avLst/>
          </a:prstGeom>
          <a:noFill/>
          <a:ln>
            <a:solidFill>
              <a:schemeClr val="bg2">
                <a:lumMod val="50000"/>
              </a:schemeClr>
            </a:solidFill>
          </a:ln>
        </p:spPr>
        <p:txBody>
          <a:bodyPr wrap="square" rtlCol="0">
            <a:spAutoFit/>
          </a:bodyPr>
          <a:lstStyle/>
          <a:p>
            <a:pPr>
              <a:spcAft>
                <a:spcPts val="300"/>
              </a:spcAft>
            </a:pPr>
            <a:r>
              <a:rPr kumimoji="0" lang="en-US"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Mathematical representation of the problem </a:t>
            </a:r>
          </a:p>
          <a:p>
            <a:pPr>
              <a:spcAft>
                <a:spcPts val="300"/>
              </a:spcAft>
            </a:pPr>
            <a:endParaRPr lang="en-US" sz="600" dirty="0">
              <a:solidFill>
                <a:srgbClr val="EB6E19"/>
              </a:solidFill>
              <a:latin typeface="Consolas" panose="020B0609020204030204" pitchFamily="49" charset="0"/>
            </a:endParaRPr>
          </a:p>
          <a:p>
            <a:pPr>
              <a:spcAft>
                <a:spcPts val="300"/>
              </a:spcAft>
            </a:pPr>
            <a:r>
              <a:rPr lang="en-US" dirty="0">
                <a:solidFill>
                  <a:srgbClr val="EB6E19"/>
                </a:solidFill>
                <a:latin typeface="Consolas" panose="020B0609020204030204" pitchFamily="49" charset="0"/>
              </a:rPr>
              <a:t>OPT(</a:t>
            </a:r>
            <a:r>
              <a:rPr lang="en-US" dirty="0">
                <a:solidFill>
                  <a:schemeClr val="accent6">
                    <a:lumMod val="60000"/>
                    <a:lumOff val="40000"/>
                  </a:schemeClr>
                </a:solidFill>
                <a:latin typeface="Consolas" panose="020B0609020204030204" pitchFamily="49" charset="0"/>
              </a:rPr>
              <a:t>i</a:t>
            </a:r>
            <a:r>
              <a:rPr lang="en-US" dirty="0">
                <a:solidFill>
                  <a:schemeClr val="bg1"/>
                </a:solidFill>
                <a:latin typeface="Consolas" panose="020B0609020204030204" pitchFamily="49" charset="0"/>
              </a:rPr>
              <a:t>, </a:t>
            </a:r>
            <a:r>
              <a:rPr lang="en-US" dirty="0">
                <a:solidFill>
                  <a:schemeClr val="accent6">
                    <a:lumMod val="60000"/>
                    <a:lumOff val="40000"/>
                  </a:schemeClr>
                </a:solidFill>
                <a:latin typeface="Consolas" panose="020B0609020204030204" pitchFamily="49" charset="0"/>
              </a:rPr>
              <a:t>W</a:t>
            </a:r>
            <a:r>
              <a:rPr lang="en-US" dirty="0">
                <a:solidFill>
                  <a:srgbClr val="EB6E19"/>
                </a:solidFill>
                <a:latin typeface="Consolas" panose="020B0609020204030204" pitchFamily="49" charset="0"/>
              </a:rPr>
              <a:t>): </a:t>
            </a:r>
          </a:p>
          <a:p>
            <a:pPr marL="1714500" lvl="3" indent="-342900">
              <a:spcAft>
                <a:spcPts val="300"/>
              </a:spcAft>
              <a:buFont typeface="Consolas" panose="020B0609020204030204" pitchFamily="49" charset="0"/>
              <a:buChar char="₋"/>
            </a:pPr>
            <a:r>
              <a:rPr lang="en-US" sz="1600" dirty="0">
                <a:solidFill>
                  <a:schemeClr val="accent6">
                    <a:lumMod val="60000"/>
                    <a:lumOff val="40000"/>
                  </a:schemeClr>
                </a:solidFill>
                <a:latin typeface="Consolas" panose="020B0609020204030204" pitchFamily="49" charset="0"/>
              </a:rPr>
              <a:t>0</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i = 0</a:t>
            </a:r>
          </a:p>
          <a:p>
            <a:pPr marL="1714500" lvl="3" indent="-342900">
              <a:spcAft>
                <a:spcPts val="300"/>
              </a:spcAft>
              <a:buFont typeface="Consolas" panose="020B0609020204030204" pitchFamily="49" charset="0"/>
              <a:buChar char="₋"/>
            </a:pP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accent6">
                    <a:lumMod val="60000"/>
                    <a:lumOff val="40000"/>
                  </a:schemeClr>
                </a:solidFill>
                <a:latin typeface="Consolas" panose="020B0609020204030204" pitchFamily="49" charset="0"/>
              </a:rPr>
              <a:t> &gt; W</a:t>
            </a:r>
            <a:r>
              <a:rPr lang="en-US" sz="1600" baseline="-25000" dirty="0">
                <a:solidFill>
                  <a:schemeClr val="accent6">
                    <a:lumMod val="60000"/>
                    <a:lumOff val="40000"/>
                  </a:schemeClr>
                </a:solidFill>
                <a:latin typeface="Consolas" panose="020B0609020204030204" pitchFamily="49" charset="0"/>
              </a:rPr>
              <a:t>K</a:t>
            </a:r>
          </a:p>
          <a:p>
            <a:pPr marL="1714500" lvl="3" indent="-342900">
              <a:spcAft>
                <a:spcPts val="300"/>
              </a:spcAft>
              <a:buFont typeface="Consolas" panose="020B0609020204030204" pitchFamily="49" charset="0"/>
              <a:buChar char="₋"/>
            </a:pPr>
            <a:r>
              <a:rPr lang="en-US" sz="1600" dirty="0">
                <a:solidFill>
                  <a:schemeClr val="bg1"/>
                </a:solidFill>
                <a:latin typeface="Consolas" panose="020B0609020204030204" pitchFamily="49" charset="0"/>
              </a:rPr>
              <a:t>max(</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v</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 + </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 - 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otherwise</a:t>
            </a:r>
          </a:p>
        </p:txBody>
      </p:sp>
    </p:spTree>
    <p:extLst>
      <p:ext uri="{BB962C8B-B14F-4D97-AF65-F5344CB8AC3E}">
        <p14:creationId xmlns:p14="http://schemas.microsoft.com/office/powerpoint/2010/main" val="280295963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14882" y="1678866"/>
            <a:ext cx="10584642" cy="3293209"/>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 W)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optimal value of max weight subset that uses items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1, …, i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a:t>
            </a:r>
            <a:r>
              <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(If we have </a:t>
            </a:r>
            <a:r>
              <a:rPr kumimoji="0" lang="en-US" sz="1600" b="0" i="1"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i</a:t>
            </a:r>
            <a:r>
              <a:rPr kumimoji="0" lang="en-US" sz="1600"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 items and a Knapsack of capacity </a:t>
            </a:r>
            <a:r>
              <a:rPr kumimoji="0" lang="en-US" sz="1600" b="0" i="1"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W</a:t>
            </a:r>
            <a:r>
              <a:rPr kumimoji="0" lang="en-US" sz="1600"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 what is the optimal value?)</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Dynamic Programming</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838190" lvl="1" indent="-380990">
              <a:buFont typeface="Wingdings" panose="05000000000000000000" pitchFamily="2" charset="2"/>
              <a:buChar char="§"/>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Case 1: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item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i</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not included:</a:t>
            </a:r>
          </a:p>
          <a:p>
            <a:pPr marL="1447775" lvl="2" indent="-380990">
              <a:buFont typeface="Wingdings" panose="05000000000000000000" pitchFamily="2" charset="2"/>
              <a:buChar char="§"/>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Take best of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{1, 2, …., i-1}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using weight limit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a:t>
            </a:r>
            <a:r>
              <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 </a:t>
            </a:r>
            <a:r>
              <a:rPr kumimoji="0" lang="en-US" sz="16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OPT(i-1, W)</a:t>
            </a:r>
          </a:p>
          <a:p>
            <a:pPr marL="1447775" lvl="2" indent="-380990">
              <a:buFont typeface="Wingdings" panose="05000000000000000000" pitchFamily="2" charset="2"/>
              <a:buChar char="§"/>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838190" lvl="1" indent="-380990">
              <a:buFont typeface="Wingdings" panose="05000000000000000000" pitchFamily="2" charset="2"/>
              <a:buChar char="§"/>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Case 2: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item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i</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with weight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a:t>
            </a:r>
            <a:r>
              <a:rPr kumimoji="0" lang="en-US" sz="1600" b="0" i="1" u="none" strike="noStrike" kern="1200" cap="none" spc="0" normalizeH="0" baseline="-25000" noProof="0" dirty="0">
                <a:ln>
                  <a:noFill/>
                </a:ln>
                <a:solidFill>
                  <a:prstClr val="white">
                    <a:lumMod val="85000"/>
                  </a:prstClr>
                </a:solidFill>
                <a:effectLst/>
                <a:uLnTx/>
                <a:uFillTx/>
                <a:latin typeface="Consolas" panose="020B0609020204030204" pitchFamily="49" charset="0"/>
                <a:ea typeface="+mn-ea"/>
                <a:cs typeface="+mn-cs"/>
              </a:rPr>
              <a:t>i</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and value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v</a:t>
            </a:r>
            <a:r>
              <a:rPr kumimoji="0" lang="en-US" sz="1600" b="0" i="1" u="none" strike="noStrike" kern="1200" cap="none" spc="0" normalizeH="0" baseline="-25000" noProof="0" dirty="0">
                <a:ln>
                  <a:noFill/>
                </a:ln>
                <a:solidFill>
                  <a:prstClr val="white">
                    <a:lumMod val="85000"/>
                  </a:prstClr>
                </a:solidFill>
                <a:effectLst/>
                <a:uLnTx/>
                <a:uFillTx/>
                <a:latin typeface="Consolas" panose="020B0609020204030204" pitchFamily="49" charset="0"/>
                <a:ea typeface="+mn-ea"/>
                <a:cs typeface="+mn-cs"/>
              </a:rPr>
              <a:t>i</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included:</a:t>
            </a:r>
          </a:p>
          <a:p>
            <a:pPr marL="1447775" lvl="2" indent="-380990">
              <a:buFont typeface="Wingdings" panose="05000000000000000000" pitchFamily="2" charset="2"/>
              <a:buChar char="§"/>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only possible if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 &gt; = w</a:t>
            </a:r>
            <a:r>
              <a:rPr kumimoji="0" lang="en-US" sz="1600" b="0" i="1" u="none" strike="noStrike" kern="1200" cap="none" spc="0" normalizeH="0" baseline="-25000" noProof="0" dirty="0">
                <a:ln>
                  <a:noFill/>
                </a:ln>
                <a:solidFill>
                  <a:prstClr val="white">
                    <a:lumMod val="85000"/>
                  </a:prstClr>
                </a:solidFill>
                <a:effectLst/>
                <a:uLnTx/>
                <a:uFillTx/>
                <a:latin typeface="Consolas" panose="020B0609020204030204" pitchFamily="49" charset="0"/>
                <a:ea typeface="+mn-ea"/>
                <a:cs typeface="+mn-cs"/>
              </a:rPr>
              <a:t>i</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 </a:t>
            </a:r>
          </a:p>
          <a:p>
            <a:pPr marL="1447775" lvl="2" indent="-380990">
              <a:buFont typeface="Wingdings" panose="05000000000000000000" pitchFamily="2" charset="2"/>
              <a:buChar char="§"/>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new weight limit =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 - w</a:t>
            </a:r>
            <a:r>
              <a:rPr kumimoji="0" lang="en-US" sz="1600" b="0" i="1" u="none" strike="noStrike" kern="1200" cap="none" spc="0" normalizeH="0" baseline="-25000" noProof="0" dirty="0">
                <a:ln>
                  <a:noFill/>
                </a:ln>
                <a:solidFill>
                  <a:prstClr val="white">
                    <a:lumMod val="85000"/>
                  </a:prstClr>
                </a:solidFill>
                <a:effectLst/>
                <a:uLnTx/>
                <a:uFillTx/>
                <a:latin typeface="Consolas" panose="020B0609020204030204" pitchFamily="49" charset="0"/>
                <a:ea typeface="+mn-ea"/>
                <a:cs typeface="+mn-cs"/>
              </a:rPr>
              <a:t>i</a:t>
            </a:r>
            <a:endPar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endParaRPr>
          </a:p>
          <a:p>
            <a:pPr marL="1447775" lvl="2" indent="-380990">
              <a:buFont typeface="Wingdings" panose="05000000000000000000" pitchFamily="2" charset="2"/>
              <a:buChar char="§"/>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Take best of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{1, 2, ….., i-1}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using weight limit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 – w</a:t>
            </a:r>
            <a:r>
              <a:rPr kumimoji="0" lang="en-US" sz="1600" b="0" i="1" u="none" strike="noStrike" kern="1200" cap="none" spc="0" normalizeH="0" baseline="-25000" noProof="0" dirty="0">
                <a:ln>
                  <a:noFill/>
                </a:ln>
                <a:solidFill>
                  <a:prstClr val="white">
                    <a:lumMod val="85000"/>
                  </a:prstClr>
                </a:solidFill>
                <a:effectLst/>
                <a:uLnTx/>
                <a:uFillTx/>
                <a:latin typeface="Consolas" panose="020B0609020204030204" pitchFamily="49" charset="0"/>
                <a:ea typeface="+mn-ea"/>
                <a:cs typeface="+mn-cs"/>
              </a:rPr>
              <a:t>i</a:t>
            </a:r>
            <a:r>
              <a:rPr kumimoji="0" lang="en-US" sz="1600" b="0" i="1"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and add </a:t>
            </a:r>
            <a:r>
              <a:rPr kumimoji="0" lang="en-US" sz="1600" b="0" i="1"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v</a:t>
            </a:r>
            <a:r>
              <a:rPr kumimoji="0" lang="en-US" sz="1600" b="0" i="1" u="none" strike="noStrike" kern="1200" cap="none" spc="0" normalizeH="0" baseline="-25000" noProof="0" dirty="0">
                <a:ln>
                  <a:noFill/>
                </a:ln>
                <a:solidFill>
                  <a:prstClr val="white">
                    <a:lumMod val="85000"/>
                  </a:prstClr>
                </a:solidFill>
                <a:effectLst/>
                <a:uLnTx/>
                <a:uFillTx/>
                <a:latin typeface="Consolas" panose="020B0609020204030204" pitchFamily="49" charset="0"/>
                <a:ea typeface="+mn-ea"/>
                <a:cs typeface="+mn-cs"/>
              </a:rPr>
              <a:t>i</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t>
            </a:r>
          </a:p>
          <a:p>
            <a:pPr marL="2057360" lvl="3" indent="-380990">
              <a:buFont typeface="Wingdings" panose="05000000000000000000" pitchFamily="2" charset="2"/>
              <a:buChar char="§"/>
              <a:defRPr/>
            </a:pPr>
            <a:r>
              <a:rPr kumimoji="0" lang="en-US" sz="16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OPT(i-1, W-</a:t>
            </a:r>
            <a:r>
              <a:rPr kumimoji="0" lang="en-US" sz="1600" b="0" i="1"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w</a:t>
            </a:r>
            <a:r>
              <a:rPr kumimoji="0" lang="en-US" sz="1600" b="0" i="1" u="none" strike="noStrike" kern="1200" cap="none" spc="0" normalizeH="0" baseline="-25000" noProof="0" dirty="0" err="1">
                <a:ln>
                  <a:noFill/>
                </a:ln>
                <a:solidFill>
                  <a:srgbClr val="EB6E19"/>
                </a:solidFill>
                <a:effectLst/>
                <a:uLnTx/>
                <a:uFillTx/>
                <a:latin typeface="Consolas" panose="020B0609020204030204" pitchFamily="49" charset="0"/>
                <a:ea typeface="+mn-ea"/>
                <a:cs typeface="+mn-cs"/>
              </a:rPr>
              <a:t>i</a:t>
            </a:r>
            <a:r>
              <a:rPr kumimoji="0" lang="en-US" sz="16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v</a:t>
            </a:r>
            <a:r>
              <a:rPr kumimoji="0" lang="en-US" sz="1600" b="0" i="1" u="none" strike="noStrike" kern="1200" cap="none" spc="0" normalizeH="0" baseline="-25000" noProof="0" dirty="0">
                <a:ln>
                  <a:noFill/>
                </a:ln>
                <a:solidFill>
                  <a:srgbClr val="EB6E19"/>
                </a:solidFill>
                <a:effectLst/>
                <a:uLnTx/>
                <a:uFillTx/>
                <a:latin typeface="Consolas" panose="020B0609020204030204" pitchFamily="49" charset="0"/>
                <a:ea typeface="+mn-ea"/>
                <a:cs typeface="+mn-cs"/>
              </a:rPr>
              <a:t>i</a:t>
            </a:r>
            <a:endParaRPr kumimoji="0" lang="en-US" sz="16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EDC8576B-F575-49B3-AF2C-6112BB7681BF}"/>
              </a:ext>
            </a:extLst>
          </p:cNvPr>
          <p:cNvSpPr>
            <a:spLocks noGrp="1"/>
          </p:cNvSpPr>
          <p:nvPr>
            <p:ph type="sldNum" sz="quarter" idx="12"/>
          </p:nvPr>
        </p:nvSpPr>
        <p:spPr/>
        <p:txBody>
          <a:bodyPr/>
          <a:lstStyle/>
          <a:p>
            <a:fld id="{017C28E0-2F8B-4999-AEA2-B3AA3AE8994F}" type="slidenum">
              <a:rPr lang="en-US" smtClean="0"/>
              <a:t>107</a:t>
            </a:fld>
            <a:endParaRPr lang="en-US"/>
          </a:p>
        </p:txBody>
      </p:sp>
      <p:grpSp>
        <p:nvGrpSpPr>
          <p:cNvPr id="6" name="Group 5">
            <a:extLst>
              <a:ext uri="{FF2B5EF4-FFF2-40B4-BE49-F238E27FC236}">
                <a16:creationId xmlns:a16="http://schemas.microsoft.com/office/drawing/2014/main" id="{887A3AC8-A0C4-4E40-9E70-A7E328D1FF01}"/>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90033E81-8F03-4B4F-A07E-A3960F2972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087701AA-AC96-4D40-8AA8-8D51DD14E6B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1" name="TextBox 10">
            <a:extLst>
              <a:ext uri="{FF2B5EF4-FFF2-40B4-BE49-F238E27FC236}">
                <a16:creationId xmlns:a16="http://schemas.microsoft.com/office/drawing/2014/main" id="{58444251-569E-4CF9-8278-AFD1B66E9451}"/>
              </a:ext>
            </a:extLst>
          </p:cNvPr>
          <p:cNvSpPr txBox="1"/>
          <p:nvPr/>
        </p:nvSpPr>
        <p:spPr>
          <a:xfrm>
            <a:off x="1547838" y="5241219"/>
            <a:ext cx="8859883" cy="1223412"/>
          </a:xfrm>
          <a:prstGeom prst="rect">
            <a:avLst/>
          </a:prstGeom>
          <a:noFill/>
          <a:ln>
            <a:solidFill>
              <a:schemeClr val="bg2">
                <a:lumMod val="50000"/>
              </a:schemeClr>
            </a:solidFill>
          </a:ln>
        </p:spPr>
        <p:txBody>
          <a:bodyPr wrap="square" rtlCol="0">
            <a:spAutoFit/>
          </a:bodyPr>
          <a:lstStyle/>
          <a:p>
            <a:pPr>
              <a:spcAft>
                <a:spcPts val="300"/>
              </a:spcAft>
            </a:pPr>
            <a:r>
              <a:rPr lang="en-US" dirty="0">
                <a:solidFill>
                  <a:srgbClr val="EB6E19"/>
                </a:solidFill>
                <a:latin typeface="Consolas" panose="020B0609020204030204" pitchFamily="49" charset="0"/>
              </a:rPr>
              <a:t>OPT(</a:t>
            </a:r>
            <a:r>
              <a:rPr lang="en-US" dirty="0">
                <a:solidFill>
                  <a:schemeClr val="accent6">
                    <a:lumMod val="60000"/>
                    <a:lumOff val="40000"/>
                  </a:schemeClr>
                </a:solidFill>
                <a:latin typeface="Consolas" panose="020B0609020204030204" pitchFamily="49" charset="0"/>
              </a:rPr>
              <a:t>i</a:t>
            </a:r>
            <a:r>
              <a:rPr lang="en-US" dirty="0">
                <a:solidFill>
                  <a:schemeClr val="bg1"/>
                </a:solidFill>
                <a:latin typeface="Consolas" panose="020B0609020204030204" pitchFamily="49" charset="0"/>
              </a:rPr>
              <a:t>, </a:t>
            </a:r>
            <a:r>
              <a:rPr lang="en-US" dirty="0">
                <a:solidFill>
                  <a:schemeClr val="accent6">
                    <a:lumMod val="60000"/>
                    <a:lumOff val="40000"/>
                  </a:schemeClr>
                </a:solidFill>
                <a:latin typeface="Consolas" panose="020B0609020204030204" pitchFamily="49" charset="0"/>
              </a:rPr>
              <a:t>W</a:t>
            </a:r>
            <a:r>
              <a:rPr lang="en-US" dirty="0">
                <a:solidFill>
                  <a:srgbClr val="EB6E19"/>
                </a:solidFill>
                <a:latin typeface="Consolas" panose="020B0609020204030204" pitchFamily="49" charset="0"/>
              </a:rPr>
              <a:t>): </a:t>
            </a:r>
          </a:p>
          <a:p>
            <a:pPr marL="1714500" lvl="3" indent="-342900">
              <a:spcAft>
                <a:spcPts val="300"/>
              </a:spcAft>
              <a:buFont typeface="Consolas" panose="020B0609020204030204" pitchFamily="49" charset="0"/>
              <a:buChar char="₋"/>
            </a:pPr>
            <a:r>
              <a:rPr lang="en-US" sz="1600" dirty="0">
                <a:solidFill>
                  <a:schemeClr val="accent6">
                    <a:lumMod val="60000"/>
                    <a:lumOff val="40000"/>
                  </a:schemeClr>
                </a:solidFill>
                <a:latin typeface="Consolas" panose="020B0609020204030204" pitchFamily="49" charset="0"/>
              </a:rPr>
              <a:t>0</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i = 0</a:t>
            </a:r>
          </a:p>
          <a:p>
            <a:pPr marL="1714500" lvl="3" indent="-342900">
              <a:spcAft>
                <a:spcPts val="300"/>
              </a:spcAft>
              <a:buFont typeface="Consolas" panose="020B0609020204030204" pitchFamily="49" charset="0"/>
              <a:buChar char="₋"/>
            </a:pP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accent6">
                    <a:lumMod val="60000"/>
                    <a:lumOff val="40000"/>
                  </a:schemeClr>
                </a:solidFill>
                <a:latin typeface="Consolas" panose="020B0609020204030204" pitchFamily="49" charset="0"/>
              </a:rPr>
              <a:t> &gt; W</a:t>
            </a:r>
          </a:p>
          <a:p>
            <a:pPr marL="1714500" lvl="3" indent="-342900">
              <a:spcAft>
                <a:spcPts val="300"/>
              </a:spcAft>
              <a:buFont typeface="Consolas" panose="020B0609020204030204" pitchFamily="49" charset="0"/>
              <a:buChar char="₋"/>
            </a:pPr>
            <a:r>
              <a:rPr lang="en-US" sz="1600" dirty="0">
                <a:solidFill>
                  <a:schemeClr val="bg1"/>
                </a:solidFill>
                <a:latin typeface="Consolas" panose="020B0609020204030204" pitchFamily="49" charset="0"/>
              </a:rPr>
              <a:t>max(</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v</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 + </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 - 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otherwise</a:t>
            </a:r>
          </a:p>
        </p:txBody>
      </p:sp>
    </p:spTree>
    <p:extLst>
      <p:ext uri="{BB962C8B-B14F-4D97-AF65-F5344CB8AC3E}">
        <p14:creationId xmlns:p14="http://schemas.microsoft.com/office/powerpoint/2010/main" val="387410019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sp>
        <p:nvSpPr>
          <p:cNvPr id="8" name="TextBox 7">
            <a:extLst>
              <a:ext uri="{FF2B5EF4-FFF2-40B4-BE49-F238E27FC236}">
                <a16:creationId xmlns:a16="http://schemas.microsoft.com/office/drawing/2014/main" id="{3C8A1116-A144-4F98-89E7-6D98BCEF4E4E}"/>
              </a:ext>
            </a:extLst>
          </p:cNvPr>
          <p:cNvSpPr txBox="1"/>
          <p:nvPr/>
        </p:nvSpPr>
        <p:spPr>
          <a:xfrm>
            <a:off x="1438569" y="6356350"/>
            <a:ext cx="9044818"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i, W</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optimal value of max weight subset that uses items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1, …, i</a:t>
            </a:r>
            <a:r>
              <a:rPr kumimoji="0" lang="en-US" sz="14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W</a:t>
            </a:r>
          </a:p>
        </p:txBody>
      </p:sp>
      <p:sp>
        <p:nvSpPr>
          <p:cNvPr id="6" name="Slide Number Placeholder 5">
            <a:extLst>
              <a:ext uri="{FF2B5EF4-FFF2-40B4-BE49-F238E27FC236}">
                <a16:creationId xmlns:a16="http://schemas.microsoft.com/office/drawing/2014/main" id="{B360CE60-3F5F-4E55-B74C-156A1DA08899}"/>
              </a:ext>
            </a:extLst>
          </p:cNvPr>
          <p:cNvSpPr>
            <a:spLocks noGrp="1"/>
          </p:cNvSpPr>
          <p:nvPr>
            <p:ph type="sldNum" sz="quarter" idx="12"/>
          </p:nvPr>
        </p:nvSpPr>
        <p:spPr/>
        <p:txBody>
          <a:bodyPr/>
          <a:lstStyle/>
          <a:p>
            <a:fld id="{017C28E0-2F8B-4999-AEA2-B3AA3AE8994F}" type="slidenum">
              <a:rPr lang="en-US" smtClean="0"/>
              <a:t>108</a:t>
            </a:fld>
            <a:endParaRPr lang="en-US"/>
          </a:p>
        </p:txBody>
      </p:sp>
      <p:grpSp>
        <p:nvGrpSpPr>
          <p:cNvPr id="9" name="Group 8">
            <a:extLst>
              <a:ext uri="{FF2B5EF4-FFF2-40B4-BE49-F238E27FC236}">
                <a16:creationId xmlns:a16="http://schemas.microsoft.com/office/drawing/2014/main" id="{BB2DF54B-DFCC-4118-9DB7-D00268CE6970}"/>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64A2E21-DC29-49E7-9C4A-FA313E36EA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CADAD3B3-E9D8-4011-90AA-ABCAB75C9597}"/>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7" name="TextBox 6">
            <a:extLst>
              <a:ext uri="{FF2B5EF4-FFF2-40B4-BE49-F238E27FC236}">
                <a16:creationId xmlns:a16="http://schemas.microsoft.com/office/drawing/2014/main" id="{2E3BA3E1-C8CA-4EF1-B7D7-655ED6C1282A}"/>
              </a:ext>
            </a:extLst>
          </p:cNvPr>
          <p:cNvSpPr txBox="1"/>
          <p:nvPr/>
        </p:nvSpPr>
        <p:spPr>
          <a:xfrm>
            <a:off x="1434822" y="4612072"/>
            <a:ext cx="8859883" cy="1223412"/>
          </a:xfrm>
          <a:prstGeom prst="rect">
            <a:avLst/>
          </a:prstGeom>
          <a:noFill/>
          <a:ln>
            <a:solidFill>
              <a:schemeClr val="bg2">
                <a:lumMod val="50000"/>
              </a:schemeClr>
            </a:solidFill>
          </a:ln>
        </p:spPr>
        <p:txBody>
          <a:bodyPr wrap="square" rtlCol="0">
            <a:spAutoFit/>
          </a:bodyPr>
          <a:lstStyle/>
          <a:p>
            <a:pPr>
              <a:spcAft>
                <a:spcPts val="300"/>
              </a:spcAft>
            </a:pPr>
            <a:r>
              <a:rPr lang="en-US" dirty="0">
                <a:solidFill>
                  <a:srgbClr val="EB6E19"/>
                </a:solidFill>
                <a:latin typeface="Consolas" panose="020B0609020204030204" pitchFamily="49" charset="0"/>
              </a:rPr>
              <a:t>OPT(</a:t>
            </a:r>
            <a:r>
              <a:rPr lang="en-US" dirty="0">
                <a:solidFill>
                  <a:schemeClr val="accent6">
                    <a:lumMod val="60000"/>
                    <a:lumOff val="40000"/>
                  </a:schemeClr>
                </a:solidFill>
                <a:latin typeface="Consolas" panose="020B0609020204030204" pitchFamily="49" charset="0"/>
              </a:rPr>
              <a:t>i</a:t>
            </a:r>
            <a:r>
              <a:rPr lang="en-US" dirty="0">
                <a:solidFill>
                  <a:schemeClr val="bg1"/>
                </a:solidFill>
                <a:latin typeface="Consolas" panose="020B0609020204030204" pitchFamily="49" charset="0"/>
              </a:rPr>
              <a:t>, </a:t>
            </a:r>
            <a:r>
              <a:rPr lang="en-US" dirty="0">
                <a:solidFill>
                  <a:schemeClr val="accent6">
                    <a:lumMod val="60000"/>
                    <a:lumOff val="40000"/>
                  </a:schemeClr>
                </a:solidFill>
                <a:latin typeface="Consolas" panose="020B0609020204030204" pitchFamily="49" charset="0"/>
              </a:rPr>
              <a:t>W</a:t>
            </a:r>
            <a:r>
              <a:rPr lang="en-US" dirty="0">
                <a:solidFill>
                  <a:srgbClr val="EB6E19"/>
                </a:solidFill>
                <a:latin typeface="Consolas" panose="020B0609020204030204" pitchFamily="49" charset="0"/>
              </a:rPr>
              <a:t>): </a:t>
            </a:r>
          </a:p>
          <a:p>
            <a:pPr marL="1714500" lvl="3" indent="-342900">
              <a:spcAft>
                <a:spcPts val="300"/>
              </a:spcAft>
              <a:buFont typeface="Consolas" panose="020B0609020204030204" pitchFamily="49" charset="0"/>
              <a:buChar char="₋"/>
            </a:pPr>
            <a:r>
              <a:rPr lang="en-US" sz="1600" dirty="0">
                <a:solidFill>
                  <a:schemeClr val="accent6">
                    <a:lumMod val="60000"/>
                    <a:lumOff val="40000"/>
                  </a:schemeClr>
                </a:solidFill>
                <a:latin typeface="Consolas" panose="020B0609020204030204" pitchFamily="49" charset="0"/>
              </a:rPr>
              <a:t>0</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i = 0</a:t>
            </a:r>
          </a:p>
          <a:p>
            <a:pPr marL="1714500" lvl="3" indent="-342900">
              <a:spcAft>
                <a:spcPts val="300"/>
              </a:spcAft>
              <a:buFont typeface="Consolas" panose="020B0609020204030204" pitchFamily="49" charset="0"/>
              <a:buChar char="₋"/>
            </a:pP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accent6">
                    <a:lumMod val="60000"/>
                    <a:lumOff val="40000"/>
                  </a:schemeClr>
                </a:solidFill>
                <a:latin typeface="Consolas" panose="020B0609020204030204" pitchFamily="49" charset="0"/>
              </a:rPr>
              <a:t> &gt; W</a:t>
            </a:r>
          </a:p>
          <a:p>
            <a:pPr marL="1714500" lvl="3" indent="-342900">
              <a:spcAft>
                <a:spcPts val="300"/>
              </a:spcAft>
              <a:buFont typeface="Consolas" panose="020B0609020204030204" pitchFamily="49" charset="0"/>
              <a:buChar char="₋"/>
            </a:pPr>
            <a:r>
              <a:rPr lang="en-US" sz="1600" dirty="0">
                <a:solidFill>
                  <a:schemeClr val="bg1"/>
                </a:solidFill>
                <a:latin typeface="Consolas" panose="020B0609020204030204" pitchFamily="49" charset="0"/>
              </a:rPr>
              <a:t>max(</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v</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 + </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 - 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otherwise</a:t>
            </a:r>
          </a:p>
        </p:txBody>
      </p:sp>
    </p:spTree>
    <p:extLst>
      <p:ext uri="{BB962C8B-B14F-4D97-AF65-F5344CB8AC3E}">
        <p14:creationId xmlns:p14="http://schemas.microsoft.com/office/powerpoint/2010/main" val="39241435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graphicFrame>
        <p:nvGraphicFramePr>
          <p:cNvPr id="10" name="Table 4">
            <a:extLst>
              <a:ext uri="{FF2B5EF4-FFF2-40B4-BE49-F238E27FC236}">
                <a16:creationId xmlns:a16="http://schemas.microsoft.com/office/drawing/2014/main" id="{2ECDB8B1-7EF2-47B0-AB42-394233488EC1}"/>
              </a:ext>
            </a:extLst>
          </p:cNvPr>
          <p:cNvGraphicFramePr>
            <a:graphicFrameLocks noGrp="1"/>
          </p:cNvGraphicFramePr>
          <p:nvPr>
            <p:extLst>
              <p:ext uri="{D42A27DB-BD31-4B8C-83A1-F6EECF244321}">
                <p14:modId xmlns:p14="http://schemas.microsoft.com/office/powerpoint/2010/main" val="480064714"/>
              </p:ext>
            </p:extLst>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a:solidFill>
                            <a:schemeClr val="bg1">
                              <a:lumMod val="65000"/>
                            </a:schemeClr>
                          </a:solidFill>
                          <a:latin typeface="Consolas" panose="020B0609020204030204" pitchFamily="49" charset="0"/>
                        </a:rPr>
                        <a:t>{0}</a:t>
                      </a:r>
                      <a:endParaRPr lang="en-US" sz="1400" dirty="0">
                        <a:solidFill>
                          <a:schemeClr val="bg1">
                            <a:lumMod val="65000"/>
                          </a:schemeClr>
                        </a:solidFill>
                        <a:latin typeface="Consolas" panose="020B0609020204030204" pitchFamily="49"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a:solidFill>
                            <a:schemeClr val="bg1">
                              <a:lumMod val="65000"/>
                            </a:schemeClr>
                          </a:solidFill>
                          <a:latin typeface="Consolas" panose="020B0609020204030204" pitchFamily="49" charset="0"/>
                        </a:rPr>
                        <a:t>{0, 1}</a:t>
                      </a:r>
                      <a:endParaRPr lang="en-US" sz="1400" dirty="0">
                        <a:solidFill>
                          <a:schemeClr val="bg1">
                            <a:lumMod val="65000"/>
                          </a:schemeClr>
                        </a:solidFill>
                        <a:latin typeface="Consolas" panose="020B0609020204030204" pitchFamily="49"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a:solidFill>
                            <a:schemeClr val="bg1">
                              <a:lumMod val="65000"/>
                            </a:schemeClr>
                          </a:solidFill>
                          <a:latin typeface="Consolas" panose="020B0609020204030204" pitchFamily="49" charset="0"/>
                        </a:rPr>
                        <a:t>{0, 1, 2}</a:t>
                      </a:r>
                      <a:endParaRPr lang="en-US" sz="1400" dirty="0">
                        <a:solidFill>
                          <a:schemeClr val="bg1">
                            <a:lumMod val="65000"/>
                          </a:schemeClr>
                        </a:solidFill>
                        <a:latin typeface="Consolas" panose="020B0609020204030204" pitchFamily="49" charset="0"/>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6" name="Slide Number Placeholder 5">
            <a:extLst>
              <a:ext uri="{FF2B5EF4-FFF2-40B4-BE49-F238E27FC236}">
                <a16:creationId xmlns:a16="http://schemas.microsoft.com/office/drawing/2014/main" id="{72C02FDF-D6CC-41BD-B0E1-7E1F11794D76}"/>
              </a:ext>
            </a:extLst>
          </p:cNvPr>
          <p:cNvSpPr>
            <a:spLocks noGrp="1"/>
          </p:cNvSpPr>
          <p:nvPr>
            <p:ph type="sldNum" sz="quarter" idx="12"/>
          </p:nvPr>
        </p:nvSpPr>
        <p:spPr/>
        <p:txBody>
          <a:bodyPr/>
          <a:lstStyle/>
          <a:p>
            <a:fld id="{017C28E0-2F8B-4999-AEA2-B3AA3AE8994F}" type="slidenum">
              <a:rPr lang="en-US" smtClean="0"/>
              <a:t>109</a:t>
            </a:fld>
            <a:endParaRPr lang="en-US"/>
          </a:p>
        </p:txBody>
      </p:sp>
      <p:grpSp>
        <p:nvGrpSpPr>
          <p:cNvPr id="11" name="Group 10">
            <a:extLst>
              <a:ext uri="{FF2B5EF4-FFF2-40B4-BE49-F238E27FC236}">
                <a16:creationId xmlns:a16="http://schemas.microsoft.com/office/drawing/2014/main" id="{C039DFB3-F1E8-45DD-9460-824492447726}"/>
              </a:ext>
            </a:extLst>
          </p:cNvPr>
          <p:cNvGrpSpPr/>
          <p:nvPr/>
        </p:nvGrpSpPr>
        <p:grpSpPr>
          <a:xfrm>
            <a:off x="11317255" y="5989103"/>
            <a:ext cx="841781" cy="748032"/>
            <a:chOff x="11337354" y="6025684"/>
            <a:chExt cx="841781" cy="748032"/>
          </a:xfrm>
        </p:grpSpPr>
        <p:pic>
          <p:nvPicPr>
            <p:cNvPr id="12" name="Picture 11">
              <a:extLst>
                <a:ext uri="{FF2B5EF4-FFF2-40B4-BE49-F238E27FC236}">
                  <a16:creationId xmlns:a16="http://schemas.microsoft.com/office/drawing/2014/main" id="{66FFA250-74F7-4E6E-9320-8C0D44F770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F844645B-E490-4F0B-8660-A5AC4062210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5448B371-79C6-4E14-861B-14CE1D1ED78D}"/>
              </a:ext>
            </a:extLst>
          </p:cNvPr>
          <p:cNvSpPr txBox="1"/>
          <p:nvPr/>
        </p:nvSpPr>
        <p:spPr>
          <a:xfrm>
            <a:off x="1438569" y="6356350"/>
            <a:ext cx="9044818"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i, W</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optimal value of max weight subset that uses items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1, …, i</a:t>
            </a:r>
            <a:r>
              <a:rPr kumimoji="0" lang="en-US" sz="14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W</a:t>
            </a:r>
          </a:p>
        </p:txBody>
      </p:sp>
      <p:sp>
        <p:nvSpPr>
          <p:cNvPr id="15" name="TextBox 14">
            <a:extLst>
              <a:ext uri="{FF2B5EF4-FFF2-40B4-BE49-F238E27FC236}">
                <a16:creationId xmlns:a16="http://schemas.microsoft.com/office/drawing/2014/main" id="{C4A2DFB7-BA02-4AF1-9957-FA2AED68C47C}"/>
              </a:ext>
            </a:extLst>
          </p:cNvPr>
          <p:cNvSpPr txBox="1"/>
          <p:nvPr/>
        </p:nvSpPr>
        <p:spPr>
          <a:xfrm>
            <a:off x="1434822" y="4612072"/>
            <a:ext cx="8859883" cy="1223412"/>
          </a:xfrm>
          <a:prstGeom prst="rect">
            <a:avLst/>
          </a:prstGeom>
          <a:noFill/>
          <a:ln>
            <a:solidFill>
              <a:schemeClr val="bg2">
                <a:lumMod val="50000"/>
              </a:schemeClr>
            </a:solidFill>
          </a:ln>
        </p:spPr>
        <p:txBody>
          <a:bodyPr wrap="square" rtlCol="0">
            <a:spAutoFit/>
          </a:bodyPr>
          <a:lstStyle/>
          <a:p>
            <a:pPr>
              <a:spcAft>
                <a:spcPts val="300"/>
              </a:spcAft>
            </a:pPr>
            <a:r>
              <a:rPr lang="en-US" dirty="0">
                <a:solidFill>
                  <a:srgbClr val="EB6E19"/>
                </a:solidFill>
                <a:latin typeface="Consolas" panose="020B0609020204030204" pitchFamily="49" charset="0"/>
              </a:rPr>
              <a:t>OPT(</a:t>
            </a:r>
            <a:r>
              <a:rPr lang="en-US" dirty="0">
                <a:solidFill>
                  <a:schemeClr val="accent6">
                    <a:lumMod val="60000"/>
                    <a:lumOff val="40000"/>
                  </a:schemeClr>
                </a:solidFill>
                <a:latin typeface="Consolas" panose="020B0609020204030204" pitchFamily="49" charset="0"/>
              </a:rPr>
              <a:t>i</a:t>
            </a:r>
            <a:r>
              <a:rPr lang="en-US" dirty="0">
                <a:solidFill>
                  <a:schemeClr val="bg1"/>
                </a:solidFill>
                <a:latin typeface="Consolas" panose="020B0609020204030204" pitchFamily="49" charset="0"/>
              </a:rPr>
              <a:t>, </a:t>
            </a:r>
            <a:r>
              <a:rPr lang="en-US" dirty="0">
                <a:solidFill>
                  <a:schemeClr val="accent6">
                    <a:lumMod val="60000"/>
                    <a:lumOff val="40000"/>
                  </a:schemeClr>
                </a:solidFill>
                <a:latin typeface="Consolas" panose="020B0609020204030204" pitchFamily="49" charset="0"/>
              </a:rPr>
              <a:t>W</a:t>
            </a:r>
            <a:r>
              <a:rPr lang="en-US" dirty="0">
                <a:solidFill>
                  <a:srgbClr val="EB6E19"/>
                </a:solidFill>
                <a:latin typeface="Consolas" panose="020B0609020204030204" pitchFamily="49" charset="0"/>
              </a:rPr>
              <a:t>): </a:t>
            </a:r>
          </a:p>
          <a:p>
            <a:pPr marL="1714500" lvl="3" indent="-342900">
              <a:spcAft>
                <a:spcPts val="300"/>
              </a:spcAft>
              <a:buFont typeface="Consolas" panose="020B0609020204030204" pitchFamily="49" charset="0"/>
              <a:buChar char="₋"/>
            </a:pPr>
            <a:r>
              <a:rPr lang="en-US" sz="1600" dirty="0">
                <a:solidFill>
                  <a:schemeClr val="accent6">
                    <a:lumMod val="60000"/>
                    <a:lumOff val="40000"/>
                  </a:schemeClr>
                </a:solidFill>
                <a:latin typeface="Consolas" panose="020B0609020204030204" pitchFamily="49" charset="0"/>
              </a:rPr>
              <a:t>0</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i = 0</a:t>
            </a:r>
          </a:p>
          <a:p>
            <a:pPr marL="1714500" lvl="3" indent="-342900">
              <a:spcAft>
                <a:spcPts val="300"/>
              </a:spcAft>
              <a:buFont typeface="Consolas" panose="020B0609020204030204" pitchFamily="49" charset="0"/>
              <a:buChar char="₋"/>
            </a:pP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accent6">
                    <a:lumMod val="60000"/>
                    <a:lumOff val="40000"/>
                  </a:schemeClr>
                </a:solidFill>
                <a:latin typeface="Consolas" panose="020B0609020204030204" pitchFamily="49" charset="0"/>
              </a:rPr>
              <a:t> &gt; W</a:t>
            </a:r>
          </a:p>
          <a:p>
            <a:pPr marL="1714500" lvl="3" indent="-342900">
              <a:spcAft>
                <a:spcPts val="300"/>
              </a:spcAft>
              <a:buFont typeface="Consolas" panose="020B0609020204030204" pitchFamily="49" charset="0"/>
              <a:buChar char="₋"/>
            </a:pPr>
            <a:r>
              <a:rPr lang="en-US" sz="1600" dirty="0">
                <a:solidFill>
                  <a:schemeClr val="bg1"/>
                </a:solidFill>
                <a:latin typeface="Consolas" panose="020B0609020204030204" pitchFamily="49" charset="0"/>
              </a:rPr>
              <a:t>max(</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v</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 + </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 - 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otherwise</a:t>
            </a:r>
          </a:p>
        </p:txBody>
      </p:sp>
    </p:spTree>
    <p:extLst>
      <p:ext uri="{BB962C8B-B14F-4D97-AF65-F5344CB8AC3E}">
        <p14:creationId xmlns:p14="http://schemas.microsoft.com/office/powerpoint/2010/main" val="337985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Greedy Algorithms</a:t>
            </a:r>
          </a:p>
        </p:txBody>
      </p:sp>
      <p:pic>
        <p:nvPicPr>
          <p:cNvPr id="1026" name="Picture 2" descr="Illustration of local optimum and global optimum | Download Scientific  Diagram">
            <a:extLst>
              <a:ext uri="{FF2B5EF4-FFF2-40B4-BE49-F238E27FC236}">
                <a16:creationId xmlns:a16="http://schemas.microsoft.com/office/drawing/2014/main" id="{843CB4CC-3D88-43B3-A201-60847651B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5467" y="1894587"/>
            <a:ext cx="4548009" cy="34511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53F1E82-3F8F-4A0C-9B4E-F662ABF6CB51}"/>
              </a:ext>
            </a:extLst>
          </p:cNvPr>
          <p:cNvSpPr txBox="1"/>
          <p:nvPr/>
        </p:nvSpPr>
        <p:spPr>
          <a:xfrm>
            <a:off x="7237326" y="5678547"/>
            <a:ext cx="609432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hlinkClick r:id="rId4">
                  <a:extLst>
                    <a:ext uri="{A12FA001-AC4F-418D-AE19-62706E023703}">
                      <ahyp:hlinkClr xmlns:ahyp="http://schemas.microsoft.com/office/drawing/2018/hyperlinkcolor" val="tx"/>
                    </a:ext>
                  </a:extLst>
                </a:hlinkClick>
              </a:rPr>
              <a:t>https://images.app.goo.gl/nehZPYDjn3LxjJey8</a:t>
            </a: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 </a:t>
            </a:r>
          </a:p>
        </p:txBody>
      </p:sp>
      <p:grpSp>
        <p:nvGrpSpPr>
          <p:cNvPr id="29" name="Group 28">
            <a:extLst>
              <a:ext uri="{FF2B5EF4-FFF2-40B4-BE49-F238E27FC236}">
                <a16:creationId xmlns:a16="http://schemas.microsoft.com/office/drawing/2014/main" id="{887784FF-576D-4C07-8AB8-64FA3797BA0E}"/>
              </a:ext>
            </a:extLst>
          </p:cNvPr>
          <p:cNvGrpSpPr/>
          <p:nvPr/>
        </p:nvGrpSpPr>
        <p:grpSpPr>
          <a:xfrm>
            <a:off x="1472084" y="2430944"/>
            <a:ext cx="3446270" cy="2587733"/>
            <a:chOff x="1472084" y="2283850"/>
            <a:chExt cx="3446270" cy="2587733"/>
          </a:xfrm>
        </p:grpSpPr>
        <p:sp>
          <p:nvSpPr>
            <p:cNvPr id="10" name="Oval 9">
              <a:extLst>
                <a:ext uri="{FF2B5EF4-FFF2-40B4-BE49-F238E27FC236}">
                  <a16:creationId xmlns:a16="http://schemas.microsoft.com/office/drawing/2014/main" id="{D677038D-AC87-4978-B33D-6501FD74315B}"/>
                </a:ext>
              </a:extLst>
            </p:cNvPr>
            <p:cNvSpPr/>
            <p:nvPr/>
          </p:nvSpPr>
          <p:spPr>
            <a:xfrm>
              <a:off x="1472084" y="4104057"/>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100</a:t>
              </a:r>
            </a:p>
          </p:txBody>
        </p:sp>
        <p:sp>
          <p:nvSpPr>
            <p:cNvPr id="11" name="Oval 10">
              <a:extLst>
                <a:ext uri="{FF2B5EF4-FFF2-40B4-BE49-F238E27FC236}">
                  <a16:creationId xmlns:a16="http://schemas.microsoft.com/office/drawing/2014/main" id="{4931EC35-9C49-4830-B6FE-B49FC23D85DA}"/>
                </a:ext>
              </a:extLst>
            </p:cNvPr>
            <p:cNvSpPr/>
            <p:nvPr/>
          </p:nvSpPr>
          <p:spPr>
            <a:xfrm>
              <a:off x="2364377" y="4104057"/>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45</a:t>
              </a:r>
            </a:p>
          </p:txBody>
        </p:sp>
        <p:sp>
          <p:nvSpPr>
            <p:cNvPr id="12" name="Oval 11">
              <a:extLst>
                <a:ext uri="{FF2B5EF4-FFF2-40B4-BE49-F238E27FC236}">
                  <a16:creationId xmlns:a16="http://schemas.microsoft.com/office/drawing/2014/main" id="{725CFE89-9563-452C-9D7A-CC5D96F0C5DF}"/>
                </a:ext>
              </a:extLst>
            </p:cNvPr>
            <p:cNvSpPr/>
            <p:nvPr/>
          </p:nvSpPr>
          <p:spPr>
            <a:xfrm>
              <a:off x="3262196" y="4104057"/>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25</a:t>
              </a:r>
            </a:p>
          </p:txBody>
        </p:sp>
        <p:sp>
          <p:nvSpPr>
            <p:cNvPr id="14" name="Oval 13">
              <a:extLst>
                <a:ext uri="{FF2B5EF4-FFF2-40B4-BE49-F238E27FC236}">
                  <a16:creationId xmlns:a16="http://schemas.microsoft.com/office/drawing/2014/main" id="{1908544F-7AA4-4D61-91E1-BCAB26A6A64F}"/>
                </a:ext>
              </a:extLst>
            </p:cNvPr>
            <p:cNvSpPr/>
            <p:nvPr/>
          </p:nvSpPr>
          <p:spPr>
            <a:xfrm>
              <a:off x="2761287" y="2283850"/>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5</a:t>
              </a:r>
            </a:p>
          </p:txBody>
        </p:sp>
        <p:sp>
          <p:nvSpPr>
            <p:cNvPr id="15" name="Oval 14">
              <a:extLst>
                <a:ext uri="{FF2B5EF4-FFF2-40B4-BE49-F238E27FC236}">
                  <a16:creationId xmlns:a16="http://schemas.microsoft.com/office/drawing/2014/main" id="{193D3006-E0FD-40B6-B429-C3390B6458C3}"/>
                </a:ext>
              </a:extLst>
            </p:cNvPr>
            <p:cNvSpPr/>
            <p:nvPr/>
          </p:nvSpPr>
          <p:spPr>
            <a:xfrm>
              <a:off x="1917392" y="3130451"/>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4</a:t>
              </a:r>
            </a:p>
          </p:txBody>
        </p:sp>
        <p:sp>
          <p:nvSpPr>
            <p:cNvPr id="16" name="Oval 15">
              <a:extLst>
                <a:ext uri="{FF2B5EF4-FFF2-40B4-BE49-F238E27FC236}">
                  <a16:creationId xmlns:a16="http://schemas.microsoft.com/office/drawing/2014/main" id="{4AC0ED13-2240-4BC4-9211-09FB09946BBE}"/>
                </a:ext>
              </a:extLst>
            </p:cNvPr>
            <p:cNvSpPr/>
            <p:nvPr/>
          </p:nvSpPr>
          <p:spPr>
            <a:xfrm>
              <a:off x="3733402" y="3130451"/>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10</a:t>
              </a:r>
            </a:p>
          </p:txBody>
        </p:sp>
        <p:sp>
          <p:nvSpPr>
            <p:cNvPr id="17" name="Oval 16">
              <a:extLst>
                <a:ext uri="{FF2B5EF4-FFF2-40B4-BE49-F238E27FC236}">
                  <a16:creationId xmlns:a16="http://schemas.microsoft.com/office/drawing/2014/main" id="{F0DA8D96-993F-4E4B-AFF8-66FFA43A0279}"/>
                </a:ext>
              </a:extLst>
            </p:cNvPr>
            <p:cNvSpPr/>
            <p:nvPr/>
          </p:nvSpPr>
          <p:spPr>
            <a:xfrm>
              <a:off x="4186834" y="4140063"/>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15</a:t>
              </a:r>
            </a:p>
          </p:txBody>
        </p:sp>
        <p:cxnSp>
          <p:nvCxnSpPr>
            <p:cNvPr id="18" name="Straight Connector 17">
              <a:extLst>
                <a:ext uri="{FF2B5EF4-FFF2-40B4-BE49-F238E27FC236}">
                  <a16:creationId xmlns:a16="http://schemas.microsoft.com/office/drawing/2014/main" id="{C2B8C123-F94D-47FA-BB91-B22B494060F1}"/>
                </a:ext>
              </a:extLst>
            </p:cNvPr>
            <p:cNvCxnSpPr>
              <a:cxnSpLocks/>
              <a:stCxn id="14" idx="3"/>
              <a:endCxn id="15" idx="7"/>
            </p:cNvCxnSpPr>
            <p:nvPr/>
          </p:nvCxnSpPr>
          <p:spPr>
            <a:xfrm flipH="1">
              <a:off x="2541783" y="2908241"/>
              <a:ext cx="326633" cy="329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89316FF-9F76-4770-A5DF-CF40AB8B7462}"/>
                </a:ext>
              </a:extLst>
            </p:cNvPr>
            <p:cNvCxnSpPr>
              <a:cxnSpLocks/>
              <a:endCxn id="10" idx="0"/>
            </p:cNvCxnSpPr>
            <p:nvPr/>
          </p:nvCxnSpPr>
          <p:spPr>
            <a:xfrm flipH="1">
              <a:off x="1837844" y="3805337"/>
              <a:ext cx="292434" cy="298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6019590-B4A6-4FFB-99B1-8B935FBD6F30}"/>
                </a:ext>
              </a:extLst>
            </p:cNvPr>
            <p:cNvCxnSpPr>
              <a:cxnSpLocks/>
            </p:cNvCxnSpPr>
            <p:nvPr/>
          </p:nvCxnSpPr>
          <p:spPr>
            <a:xfrm flipH="1">
              <a:off x="3726952" y="3840349"/>
              <a:ext cx="292434" cy="298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08AF0B9-A2FE-46C8-923B-31F42D776B8A}"/>
                </a:ext>
              </a:extLst>
            </p:cNvPr>
            <p:cNvCxnSpPr>
              <a:cxnSpLocks/>
              <a:endCxn id="16" idx="1"/>
            </p:cNvCxnSpPr>
            <p:nvPr/>
          </p:nvCxnSpPr>
          <p:spPr>
            <a:xfrm>
              <a:off x="3436620" y="2850700"/>
              <a:ext cx="403911" cy="386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92B6D6-D5DE-4A35-A5B3-8F0195B411F2}"/>
                </a:ext>
              </a:extLst>
            </p:cNvPr>
            <p:cNvCxnSpPr>
              <a:cxnSpLocks/>
              <a:endCxn id="11" idx="0"/>
            </p:cNvCxnSpPr>
            <p:nvPr/>
          </p:nvCxnSpPr>
          <p:spPr>
            <a:xfrm>
              <a:off x="2482534" y="3805337"/>
              <a:ext cx="247603" cy="298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42BC4AB-01C9-440A-859D-3D452D60C6AB}"/>
                </a:ext>
              </a:extLst>
            </p:cNvPr>
            <p:cNvCxnSpPr>
              <a:cxnSpLocks/>
              <a:endCxn id="17" idx="0"/>
            </p:cNvCxnSpPr>
            <p:nvPr/>
          </p:nvCxnSpPr>
          <p:spPr>
            <a:xfrm>
              <a:off x="4261093" y="3834327"/>
              <a:ext cx="291501" cy="30573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1" name="Straight Connector 30">
            <a:extLst>
              <a:ext uri="{FF2B5EF4-FFF2-40B4-BE49-F238E27FC236}">
                <a16:creationId xmlns:a16="http://schemas.microsoft.com/office/drawing/2014/main" id="{980CF7E7-08E8-440D-86AB-30394483B511}"/>
              </a:ext>
            </a:extLst>
          </p:cNvPr>
          <p:cNvCxnSpPr>
            <a:cxnSpLocks/>
          </p:cNvCxnSpPr>
          <p:nvPr/>
        </p:nvCxnSpPr>
        <p:spPr>
          <a:xfrm flipH="1">
            <a:off x="3127047" y="4948357"/>
            <a:ext cx="382448" cy="4978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75CFE40-3D50-4985-A73E-124F027DAB0E}"/>
              </a:ext>
            </a:extLst>
          </p:cNvPr>
          <p:cNvCxnSpPr>
            <a:cxnSpLocks/>
          </p:cNvCxnSpPr>
          <p:nvPr/>
        </p:nvCxnSpPr>
        <p:spPr>
          <a:xfrm flipH="1">
            <a:off x="2166249" y="4905940"/>
            <a:ext cx="382448" cy="4978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B4C35A5-07EE-4A5B-B8DE-A31BD2853890}"/>
              </a:ext>
            </a:extLst>
          </p:cNvPr>
          <p:cNvCxnSpPr>
            <a:cxnSpLocks/>
          </p:cNvCxnSpPr>
          <p:nvPr/>
        </p:nvCxnSpPr>
        <p:spPr>
          <a:xfrm flipH="1">
            <a:off x="1331234" y="4991033"/>
            <a:ext cx="382448" cy="4978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C252E9E-F269-4328-BAB3-6659C94DC260}"/>
              </a:ext>
            </a:extLst>
          </p:cNvPr>
          <p:cNvCxnSpPr>
            <a:cxnSpLocks/>
          </p:cNvCxnSpPr>
          <p:nvPr/>
        </p:nvCxnSpPr>
        <p:spPr>
          <a:xfrm flipH="1">
            <a:off x="4153060" y="4991033"/>
            <a:ext cx="248225" cy="4978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A4919D3-0D51-4FB6-B721-8F366E4F63B7}"/>
              </a:ext>
            </a:extLst>
          </p:cNvPr>
          <p:cNvCxnSpPr>
            <a:cxnSpLocks/>
          </p:cNvCxnSpPr>
          <p:nvPr/>
        </p:nvCxnSpPr>
        <p:spPr>
          <a:xfrm>
            <a:off x="4739989" y="4948357"/>
            <a:ext cx="416619" cy="540526"/>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A81F9B3-7C3F-41FB-9C33-98BDC904DF4A}"/>
              </a:ext>
            </a:extLst>
          </p:cNvPr>
          <p:cNvCxnSpPr>
            <a:cxnSpLocks/>
          </p:cNvCxnSpPr>
          <p:nvPr/>
        </p:nvCxnSpPr>
        <p:spPr>
          <a:xfrm>
            <a:off x="3627956" y="4982671"/>
            <a:ext cx="320624" cy="61325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1BEED60-71BD-49C8-A5DD-538B6907A39D}"/>
              </a:ext>
            </a:extLst>
          </p:cNvPr>
          <p:cNvCxnSpPr>
            <a:cxnSpLocks/>
          </p:cNvCxnSpPr>
          <p:nvPr/>
        </p:nvCxnSpPr>
        <p:spPr>
          <a:xfrm>
            <a:off x="2683328" y="5000071"/>
            <a:ext cx="244924" cy="59585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525963-D859-40C5-8167-19608FDBB6AD}"/>
              </a:ext>
            </a:extLst>
          </p:cNvPr>
          <p:cNvCxnSpPr>
            <a:cxnSpLocks/>
          </p:cNvCxnSpPr>
          <p:nvPr/>
        </p:nvCxnSpPr>
        <p:spPr>
          <a:xfrm>
            <a:off x="1861162" y="4991370"/>
            <a:ext cx="244924" cy="59585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6FF5625D-40BA-40CF-B0C3-EF025FD37C97}"/>
              </a:ext>
            </a:extLst>
          </p:cNvPr>
          <p:cNvSpPr>
            <a:spLocks noGrp="1"/>
          </p:cNvSpPr>
          <p:nvPr>
            <p:ph type="sldNum" sz="quarter" idx="12"/>
          </p:nvPr>
        </p:nvSpPr>
        <p:spPr/>
        <p:txBody>
          <a:bodyPr/>
          <a:lstStyle/>
          <a:p>
            <a:fld id="{017C28E0-2F8B-4999-AEA2-B3AA3AE8994F}" type="slidenum">
              <a:rPr lang="en-US" smtClean="0"/>
              <a:t>11</a:t>
            </a:fld>
            <a:endParaRPr lang="en-US"/>
          </a:p>
        </p:txBody>
      </p:sp>
      <p:grpSp>
        <p:nvGrpSpPr>
          <p:cNvPr id="30" name="Group 29">
            <a:extLst>
              <a:ext uri="{FF2B5EF4-FFF2-40B4-BE49-F238E27FC236}">
                <a16:creationId xmlns:a16="http://schemas.microsoft.com/office/drawing/2014/main" id="{E5771918-6F0B-4B03-BBED-C5AEB8E2685C}"/>
              </a:ext>
            </a:extLst>
          </p:cNvPr>
          <p:cNvGrpSpPr/>
          <p:nvPr/>
        </p:nvGrpSpPr>
        <p:grpSpPr>
          <a:xfrm>
            <a:off x="11317255" y="5989103"/>
            <a:ext cx="841781" cy="748032"/>
            <a:chOff x="11337354" y="6025684"/>
            <a:chExt cx="841781" cy="748032"/>
          </a:xfrm>
        </p:grpSpPr>
        <p:pic>
          <p:nvPicPr>
            <p:cNvPr id="32" name="Picture 31">
              <a:extLst>
                <a:ext uri="{FF2B5EF4-FFF2-40B4-BE49-F238E27FC236}">
                  <a16:creationId xmlns:a16="http://schemas.microsoft.com/office/drawing/2014/main" id="{F6BEB27F-6F20-4E9B-A8D7-C5C35AB7AB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Logo COP3530">
              <a:extLst>
                <a:ext uri="{FF2B5EF4-FFF2-40B4-BE49-F238E27FC236}">
                  <a16:creationId xmlns:a16="http://schemas.microsoft.com/office/drawing/2014/main" id="{4A0B9035-5F88-4501-903D-365ABCFD81A8}"/>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35118821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graphicFrame>
        <p:nvGraphicFramePr>
          <p:cNvPr id="10" name="Table 4">
            <a:extLst>
              <a:ext uri="{FF2B5EF4-FFF2-40B4-BE49-F238E27FC236}">
                <a16:creationId xmlns:a16="http://schemas.microsoft.com/office/drawing/2014/main" id="{701FD1DB-F991-4546-B9A5-536DE6837564}"/>
              </a:ext>
            </a:extLst>
          </p:cNvPr>
          <p:cNvGraphicFramePr>
            <a:graphicFrameLocks noGrp="1"/>
          </p:cNvGraphicFramePr>
          <p:nvPr>
            <p:extLst>
              <p:ext uri="{D42A27DB-BD31-4B8C-83A1-F6EECF244321}">
                <p14:modId xmlns:p14="http://schemas.microsoft.com/office/powerpoint/2010/main" val="2139958975"/>
              </p:ext>
            </p:extLst>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6" name="Slide Number Placeholder 5">
            <a:extLst>
              <a:ext uri="{FF2B5EF4-FFF2-40B4-BE49-F238E27FC236}">
                <a16:creationId xmlns:a16="http://schemas.microsoft.com/office/drawing/2014/main" id="{EB50A097-23D7-47C5-ADA3-28FADDF13FD1}"/>
              </a:ext>
            </a:extLst>
          </p:cNvPr>
          <p:cNvSpPr>
            <a:spLocks noGrp="1"/>
          </p:cNvSpPr>
          <p:nvPr>
            <p:ph type="sldNum" sz="quarter" idx="12"/>
          </p:nvPr>
        </p:nvSpPr>
        <p:spPr/>
        <p:txBody>
          <a:bodyPr/>
          <a:lstStyle/>
          <a:p>
            <a:fld id="{017C28E0-2F8B-4999-AEA2-B3AA3AE8994F}" type="slidenum">
              <a:rPr lang="en-US" smtClean="0"/>
              <a:t>110</a:t>
            </a:fld>
            <a:endParaRPr lang="en-US"/>
          </a:p>
        </p:txBody>
      </p:sp>
      <p:grpSp>
        <p:nvGrpSpPr>
          <p:cNvPr id="11" name="Group 10">
            <a:extLst>
              <a:ext uri="{FF2B5EF4-FFF2-40B4-BE49-F238E27FC236}">
                <a16:creationId xmlns:a16="http://schemas.microsoft.com/office/drawing/2014/main" id="{C04058E5-C296-4A71-835F-E93F24A6462A}"/>
              </a:ext>
            </a:extLst>
          </p:cNvPr>
          <p:cNvGrpSpPr/>
          <p:nvPr/>
        </p:nvGrpSpPr>
        <p:grpSpPr>
          <a:xfrm>
            <a:off x="11317255" y="5989103"/>
            <a:ext cx="841781" cy="748032"/>
            <a:chOff x="11337354" y="6025684"/>
            <a:chExt cx="841781" cy="748032"/>
          </a:xfrm>
        </p:grpSpPr>
        <p:pic>
          <p:nvPicPr>
            <p:cNvPr id="12" name="Picture 11">
              <a:extLst>
                <a:ext uri="{FF2B5EF4-FFF2-40B4-BE49-F238E27FC236}">
                  <a16:creationId xmlns:a16="http://schemas.microsoft.com/office/drawing/2014/main" id="{C95685FF-D314-40BB-B216-BF1D516C8A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0A79AAD2-6E06-4539-B585-268D0686AC5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FB5D27B0-9C8D-450A-8A13-8E04CA4D32D2}"/>
              </a:ext>
            </a:extLst>
          </p:cNvPr>
          <p:cNvSpPr txBox="1"/>
          <p:nvPr/>
        </p:nvSpPr>
        <p:spPr>
          <a:xfrm>
            <a:off x="1438569" y="6356350"/>
            <a:ext cx="9044818"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i, W</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optimal value of max weight subset that uses items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1, …, i</a:t>
            </a:r>
            <a:r>
              <a:rPr kumimoji="0" lang="en-US" sz="14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W</a:t>
            </a:r>
          </a:p>
        </p:txBody>
      </p:sp>
      <p:sp>
        <p:nvSpPr>
          <p:cNvPr id="15" name="TextBox 14">
            <a:extLst>
              <a:ext uri="{FF2B5EF4-FFF2-40B4-BE49-F238E27FC236}">
                <a16:creationId xmlns:a16="http://schemas.microsoft.com/office/drawing/2014/main" id="{06B8A6FA-E527-4282-B1F5-A3D98FCA2A47}"/>
              </a:ext>
            </a:extLst>
          </p:cNvPr>
          <p:cNvSpPr txBox="1"/>
          <p:nvPr/>
        </p:nvSpPr>
        <p:spPr>
          <a:xfrm>
            <a:off x="1434822" y="4612072"/>
            <a:ext cx="8859883" cy="1223412"/>
          </a:xfrm>
          <a:prstGeom prst="rect">
            <a:avLst/>
          </a:prstGeom>
          <a:noFill/>
          <a:ln>
            <a:solidFill>
              <a:schemeClr val="bg2">
                <a:lumMod val="50000"/>
              </a:schemeClr>
            </a:solidFill>
          </a:ln>
        </p:spPr>
        <p:txBody>
          <a:bodyPr wrap="square" rtlCol="0">
            <a:spAutoFit/>
          </a:bodyPr>
          <a:lstStyle/>
          <a:p>
            <a:pPr>
              <a:spcAft>
                <a:spcPts val="300"/>
              </a:spcAft>
            </a:pPr>
            <a:r>
              <a:rPr lang="en-US" dirty="0">
                <a:solidFill>
                  <a:srgbClr val="EB6E19"/>
                </a:solidFill>
                <a:latin typeface="Consolas" panose="020B0609020204030204" pitchFamily="49" charset="0"/>
              </a:rPr>
              <a:t>OPT(</a:t>
            </a:r>
            <a:r>
              <a:rPr lang="en-US" dirty="0">
                <a:solidFill>
                  <a:schemeClr val="accent6">
                    <a:lumMod val="60000"/>
                    <a:lumOff val="40000"/>
                  </a:schemeClr>
                </a:solidFill>
                <a:latin typeface="Consolas" panose="020B0609020204030204" pitchFamily="49" charset="0"/>
              </a:rPr>
              <a:t>i</a:t>
            </a:r>
            <a:r>
              <a:rPr lang="en-US" dirty="0">
                <a:solidFill>
                  <a:schemeClr val="bg1"/>
                </a:solidFill>
                <a:latin typeface="Consolas" panose="020B0609020204030204" pitchFamily="49" charset="0"/>
              </a:rPr>
              <a:t>, </a:t>
            </a:r>
            <a:r>
              <a:rPr lang="en-US" dirty="0">
                <a:solidFill>
                  <a:schemeClr val="accent6">
                    <a:lumMod val="60000"/>
                    <a:lumOff val="40000"/>
                  </a:schemeClr>
                </a:solidFill>
                <a:latin typeface="Consolas" panose="020B0609020204030204" pitchFamily="49" charset="0"/>
              </a:rPr>
              <a:t>W</a:t>
            </a:r>
            <a:r>
              <a:rPr lang="en-US" dirty="0">
                <a:solidFill>
                  <a:srgbClr val="EB6E19"/>
                </a:solidFill>
                <a:latin typeface="Consolas" panose="020B0609020204030204" pitchFamily="49" charset="0"/>
              </a:rPr>
              <a:t>): </a:t>
            </a:r>
          </a:p>
          <a:p>
            <a:pPr marL="1714500" lvl="3" indent="-342900">
              <a:spcAft>
                <a:spcPts val="300"/>
              </a:spcAft>
              <a:buFont typeface="Consolas" panose="020B0609020204030204" pitchFamily="49" charset="0"/>
              <a:buChar char="₋"/>
            </a:pPr>
            <a:r>
              <a:rPr lang="en-US" sz="1600" dirty="0">
                <a:solidFill>
                  <a:schemeClr val="accent6">
                    <a:lumMod val="60000"/>
                    <a:lumOff val="40000"/>
                  </a:schemeClr>
                </a:solidFill>
                <a:latin typeface="Consolas" panose="020B0609020204030204" pitchFamily="49" charset="0"/>
              </a:rPr>
              <a:t>0</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i = 0</a:t>
            </a:r>
          </a:p>
          <a:p>
            <a:pPr marL="1714500" lvl="3" indent="-342900">
              <a:spcAft>
                <a:spcPts val="300"/>
              </a:spcAft>
              <a:buFont typeface="Consolas" panose="020B0609020204030204" pitchFamily="49" charset="0"/>
              <a:buChar char="₋"/>
            </a:pP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accent6">
                    <a:lumMod val="60000"/>
                    <a:lumOff val="40000"/>
                  </a:schemeClr>
                </a:solidFill>
                <a:latin typeface="Consolas" panose="020B0609020204030204" pitchFamily="49" charset="0"/>
              </a:rPr>
              <a:t> &gt; W</a:t>
            </a:r>
          </a:p>
          <a:p>
            <a:pPr marL="1714500" lvl="3" indent="-342900">
              <a:spcAft>
                <a:spcPts val="300"/>
              </a:spcAft>
              <a:buFont typeface="Consolas" panose="020B0609020204030204" pitchFamily="49" charset="0"/>
              <a:buChar char="₋"/>
            </a:pPr>
            <a:r>
              <a:rPr lang="en-US" sz="1600" dirty="0">
                <a:solidFill>
                  <a:schemeClr val="bg1"/>
                </a:solidFill>
                <a:latin typeface="Consolas" panose="020B0609020204030204" pitchFamily="49" charset="0"/>
              </a:rPr>
              <a:t>max(</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v</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 + </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 - 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otherwise</a:t>
            </a:r>
          </a:p>
        </p:txBody>
      </p:sp>
    </p:spTree>
    <p:extLst>
      <p:ext uri="{BB962C8B-B14F-4D97-AF65-F5344CB8AC3E}">
        <p14:creationId xmlns:p14="http://schemas.microsoft.com/office/powerpoint/2010/main" val="8603793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graphicFrame>
        <p:nvGraphicFramePr>
          <p:cNvPr id="10" name="Table 4">
            <a:extLst>
              <a:ext uri="{FF2B5EF4-FFF2-40B4-BE49-F238E27FC236}">
                <a16:creationId xmlns:a16="http://schemas.microsoft.com/office/drawing/2014/main" id="{FF8A0468-72D5-4A86-98D6-0BEB16E220B0}"/>
              </a:ext>
            </a:extLst>
          </p:cNvPr>
          <p:cNvGraphicFramePr>
            <a:graphicFrameLocks noGrp="1"/>
          </p:cNvGraphicFramePr>
          <p:nvPr>
            <p:extLst>
              <p:ext uri="{D42A27DB-BD31-4B8C-83A1-F6EECF244321}">
                <p14:modId xmlns:p14="http://schemas.microsoft.com/office/powerpoint/2010/main" val="1268712252"/>
              </p:ext>
            </p:extLst>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6" name="Slide Number Placeholder 5">
            <a:extLst>
              <a:ext uri="{FF2B5EF4-FFF2-40B4-BE49-F238E27FC236}">
                <a16:creationId xmlns:a16="http://schemas.microsoft.com/office/drawing/2014/main" id="{3F245378-ADB9-4C51-8A2C-EF44FD9A62DE}"/>
              </a:ext>
            </a:extLst>
          </p:cNvPr>
          <p:cNvSpPr>
            <a:spLocks noGrp="1"/>
          </p:cNvSpPr>
          <p:nvPr>
            <p:ph type="sldNum" sz="quarter" idx="12"/>
          </p:nvPr>
        </p:nvSpPr>
        <p:spPr/>
        <p:txBody>
          <a:bodyPr/>
          <a:lstStyle/>
          <a:p>
            <a:fld id="{017C28E0-2F8B-4999-AEA2-B3AA3AE8994F}" type="slidenum">
              <a:rPr lang="en-US" smtClean="0"/>
              <a:t>111</a:t>
            </a:fld>
            <a:endParaRPr lang="en-US"/>
          </a:p>
        </p:txBody>
      </p:sp>
      <p:grpSp>
        <p:nvGrpSpPr>
          <p:cNvPr id="11" name="Group 10">
            <a:extLst>
              <a:ext uri="{FF2B5EF4-FFF2-40B4-BE49-F238E27FC236}">
                <a16:creationId xmlns:a16="http://schemas.microsoft.com/office/drawing/2014/main" id="{14EBB9AB-FB2B-4160-B33B-9D51B7892014}"/>
              </a:ext>
            </a:extLst>
          </p:cNvPr>
          <p:cNvGrpSpPr/>
          <p:nvPr/>
        </p:nvGrpSpPr>
        <p:grpSpPr>
          <a:xfrm>
            <a:off x="11317255" y="5989103"/>
            <a:ext cx="841781" cy="748032"/>
            <a:chOff x="11337354" y="6025684"/>
            <a:chExt cx="841781" cy="748032"/>
          </a:xfrm>
        </p:grpSpPr>
        <p:pic>
          <p:nvPicPr>
            <p:cNvPr id="12" name="Picture 11">
              <a:extLst>
                <a:ext uri="{FF2B5EF4-FFF2-40B4-BE49-F238E27FC236}">
                  <a16:creationId xmlns:a16="http://schemas.microsoft.com/office/drawing/2014/main" id="{3DCED2DE-EAD5-486B-8A51-169278C3B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5BAF3095-D9FC-47FB-8D9B-0122F94DF7A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6ED957A0-A0D6-4740-9F39-1786B32FD3B2}"/>
              </a:ext>
            </a:extLst>
          </p:cNvPr>
          <p:cNvSpPr txBox="1"/>
          <p:nvPr/>
        </p:nvSpPr>
        <p:spPr>
          <a:xfrm>
            <a:off x="1438569" y="6356350"/>
            <a:ext cx="9044818"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i, W</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optimal value of max weight subset that uses items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1, …, i</a:t>
            </a:r>
            <a:r>
              <a:rPr kumimoji="0" lang="en-US" sz="14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W</a:t>
            </a:r>
          </a:p>
        </p:txBody>
      </p:sp>
      <p:sp>
        <p:nvSpPr>
          <p:cNvPr id="15" name="TextBox 14">
            <a:extLst>
              <a:ext uri="{FF2B5EF4-FFF2-40B4-BE49-F238E27FC236}">
                <a16:creationId xmlns:a16="http://schemas.microsoft.com/office/drawing/2014/main" id="{9E7742FD-C391-464D-8206-7969FF1B8237}"/>
              </a:ext>
            </a:extLst>
          </p:cNvPr>
          <p:cNvSpPr txBox="1"/>
          <p:nvPr/>
        </p:nvSpPr>
        <p:spPr>
          <a:xfrm>
            <a:off x="1434822" y="4612072"/>
            <a:ext cx="8859883" cy="1223412"/>
          </a:xfrm>
          <a:prstGeom prst="rect">
            <a:avLst/>
          </a:prstGeom>
          <a:noFill/>
          <a:ln>
            <a:solidFill>
              <a:schemeClr val="bg2">
                <a:lumMod val="50000"/>
              </a:schemeClr>
            </a:solidFill>
          </a:ln>
        </p:spPr>
        <p:txBody>
          <a:bodyPr wrap="square" rtlCol="0">
            <a:spAutoFit/>
          </a:bodyPr>
          <a:lstStyle/>
          <a:p>
            <a:pPr>
              <a:spcAft>
                <a:spcPts val="300"/>
              </a:spcAft>
            </a:pPr>
            <a:r>
              <a:rPr lang="en-US" dirty="0">
                <a:solidFill>
                  <a:srgbClr val="EB6E19"/>
                </a:solidFill>
                <a:latin typeface="Consolas" panose="020B0609020204030204" pitchFamily="49" charset="0"/>
              </a:rPr>
              <a:t>OPT(</a:t>
            </a:r>
            <a:r>
              <a:rPr lang="en-US" dirty="0">
                <a:solidFill>
                  <a:schemeClr val="accent6">
                    <a:lumMod val="60000"/>
                    <a:lumOff val="40000"/>
                  </a:schemeClr>
                </a:solidFill>
                <a:latin typeface="Consolas" panose="020B0609020204030204" pitchFamily="49" charset="0"/>
              </a:rPr>
              <a:t>i</a:t>
            </a:r>
            <a:r>
              <a:rPr lang="en-US" dirty="0">
                <a:solidFill>
                  <a:schemeClr val="bg1"/>
                </a:solidFill>
                <a:latin typeface="Consolas" panose="020B0609020204030204" pitchFamily="49" charset="0"/>
              </a:rPr>
              <a:t>, </a:t>
            </a:r>
            <a:r>
              <a:rPr lang="en-US" dirty="0">
                <a:solidFill>
                  <a:schemeClr val="accent6">
                    <a:lumMod val="60000"/>
                    <a:lumOff val="40000"/>
                  </a:schemeClr>
                </a:solidFill>
                <a:latin typeface="Consolas" panose="020B0609020204030204" pitchFamily="49" charset="0"/>
              </a:rPr>
              <a:t>W</a:t>
            </a:r>
            <a:r>
              <a:rPr lang="en-US" dirty="0">
                <a:solidFill>
                  <a:srgbClr val="EB6E19"/>
                </a:solidFill>
                <a:latin typeface="Consolas" panose="020B0609020204030204" pitchFamily="49" charset="0"/>
              </a:rPr>
              <a:t>): </a:t>
            </a:r>
          </a:p>
          <a:p>
            <a:pPr marL="1714500" lvl="3" indent="-342900">
              <a:spcAft>
                <a:spcPts val="300"/>
              </a:spcAft>
              <a:buFont typeface="Consolas" panose="020B0609020204030204" pitchFamily="49" charset="0"/>
              <a:buChar char="₋"/>
            </a:pPr>
            <a:r>
              <a:rPr lang="en-US" sz="1600" dirty="0">
                <a:solidFill>
                  <a:schemeClr val="accent6">
                    <a:lumMod val="60000"/>
                    <a:lumOff val="40000"/>
                  </a:schemeClr>
                </a:solidFill>
                <a:latin typeface="Consolas" panose="020B0609020204030204" pitchFamily="49" charset="0"/>
              </a:rPr>
              <a:t>0</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i = 0</a:t>
            </a:r>
          </a:p>
          <a:p>
            <a:pPr marL="1714500" lvl="3" indent="-342900">
              <a:spcAft>
                <a:spcPts val="300"/>
              </a:spcAft>
              <a:buFont typeface="Consolas" panose="020B0609020204030204" pitchFamily="49" charset="0"/>
              <a:buChar char="₋"/>
            </a:pP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accent6">
                    <a:lumMod val="60000"/>
                    <a:lumOff val="40000"/>
                  </a:schemeClr>
                </a:solidFill>
                <a:latin typeface="Consolas" panose="020B0609020204030204" pitchFamily="49" charset="0"/>
              </a:rPr>
              <a:t> &gt; W</a:t>
            </a:r>
          </a:p>
          <a:p>
            <a:pPr marL="1714500" lvl="3" indent="-342900">
              <a:spcAft>
                <a:spcPts val="300"/>
              </a:spcAft>
              <a:buFont typeface="Consolas" panose="020B0609020204030204" pitchFamily="49" charset="0"/>
              <a:buChar char="₋"/>
            </a:pPr>
            <a:r>
              <a:rPr lang="en-US" sz="1600" dirty="0">
                <a:solidFill>
                  <a:schemeClr val="bg1"/>
                </a:solidFill>
                <a:latin typeface="Consolas" panose="020B0609020204030204" pitchFamily="49" charset="0"/>
              </a:rPr>
              <a:t>max(</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v</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 + </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 - 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otherwise</a:t>
            </a:r>
          </a:p>
        </p:txBody>
      </p:sp>
    </p:spTree>
    <p:extLst>
      <p:ext uri="{BB962C8B-B14F-4D97-AF65-F5344CB8AC3E}">
        <p14:creationId xmlns:p14="http://schemas.microsoft.com/office/powerpoint/2010/main" val="425667117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graphicFrame>
        <p:nvGraphicFramePr>
          <p:cNvPr id="10" name="Table 4">
            <a:extLst>
              <a:ext uri="{FF2B5EF4-FFF2-40B4-BE49-F238E27FC236}">
                <a16:creationId xmlns:a16="http://schemas.microsoft.com/office/drawing/2014/main" id="{71B0C965-84A9-4550-9222-006007C2AEA7}"/>
              </a:ext>
            </a:extLst>
          </p:cNvPr>
          <p:cNvGraphicFramePr>
            <a:graphicFrameLocks noGrp="1"/>
          </p:cNvGraphicFramePr>
          <p:nvPr>
            <p:extLst>
              <p:ext uri="{D42A27DB-BD31-4B8C-83A1-F6EECF244321}">
                <p14:modId xmlns:p14="http://schemas.microsoft.com/office/powerpoint/2010/main" val="2767406416"/>
              </p:ext>
            </p:extLst>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6" name="Slide Number Placeholder 5">
            <a:extLst>
              <a:ext uri="{FF2B5EF4-FFF2-40B4-BE49-F238E27FC236}">
                <a16:creationId xmlns:a16="http://schemas.microsoft.com/office/drawing/2014/main" id="{083190E2-5B4A-4FD3-8830-D5330F925208}"/>
              </a:ext>
            </a:extLst>
          </p:cNvPr>
          <p:cNvSpPr>
            <a:spLocks noGrp="1"/>
          </p:cNvSpPr>
          <p:nvPr>
            <p:ph type="sldNum" sz="quarter" idx="12"/>
          </p:nvPr>
        </p:nvSpPr>
        <p:spPr/>
        <p:txBody>
          <a:bodyPr/>
          <a:lstStyle/>
          <a:p>
            <a:fld id="{017C28E0-2F8B-4999-AEA2-B3AA3AE8994F}" type="slidenum">
              <a:rPr lang="en-US" smtClean="0"/>
              <a:t>112</a:t>
            </a:fld>
            <a:endParaRPr lang="en-US"/>
          </a:p>
        </p:txBody>
      </p:sp>
      <p:grpSp>
        <p:nvGrpSpPr>
          <p:cNvPr id="11" name="Group 10">
            <a:extLst>
              <a:ext uri="{FF2B5EF4-FFF2-40B4-BE49-F238E27FC236}">
                <a16:creationId xmlns:a16="http://schemas.microsoft.com/office/drawing/2014/main" id="{B14B6A80-4F7E-4655-8628-3CE7CCECA791}"/>
              </a:ext>
            </a:extLst>
          </p:cNvPr>
          <p:cNvGrpSpPr/>
          <p:nvPr/>
        </p:nvGrpSpPr>
        <p:grpSpPr>
          <a:xfrm>
            <a:off x="11317255" y="5989103"/>
            <a:ext cx="841781" cy="748032"/>
            <a:chOff x="11337354" y="6025684"/>
            <a:chExt cx="841781" cy="748032"/>
          </a:xfrm>
        </p:grpSpPr>
        <p:pic>
          <p:nvPicPr>
            <p:cNvPr id="12" name="Picture 11">
              <a:extLst>
                <a:ext uri="{FF2B5EF4-FFF2-40B4-BE49-F238E27FC236}">
                  <a16:creationId xmlns:a16="http://schemas.microsoft.com/office/drawing/2014/main" id="{076BAF39-6E0A-4BED-9C40-A92D9F30BA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E15F464B-886C-44F2-AEC8-41CC3F61A592}"/>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49230F99-49BC-4B87-8EBA-2B799864FA07}"/>
              </a:ext>
            </a:extLst>
          </p:cNvPr>
          <p:cNvSpPr txBox="1"/>
          <p:nvPr/>
        </p:nvSpPr>
        <p:spPr>
          <a:xfrm>
            <a:off x="1438569" y="6356350"/>
            <a:ext cx="9044818"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i, W</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optimal value of max weight subset that uses items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1, …, i</a:t>
            </a:r>
            <a:r>
              <a:rPr kumimoji="0" lang="en-US" sz="14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W</a:t>
            </a:r>
          </a:p>
        </p:txBody>
      </p:sp>
      <p:sp>
        <p:nvSpPr>
          <p:cNvPr id="15" name="TextBox 14">
            <a:extLst>
              <a:ext uri="{FF2B5EF4-FFF2-40B4-BE49-F238E27FC236}">
                <a16:creationId xmlns:a16="http://schemas.microsoft.com/office/drawing/2014/main" id="{96A86115-3192-4209-842E-50FE3718F8BC}"/>
              </a:ext>
            </a:extLst>
          </p:cNvPr>
          <p:cNvSpPr txBox="1"/>
          <p:nvPr/>
        </p:nvSpPr>
        <p:spPr>
          <a:xfrm>
            <a:off x="1434822" y="4612072"/>
            <a:ext cx="8859883" cy="1223412"/>
          </a:xfrm>
          <a:prstGeom prst="rect">
            <a:avLst/>
          </a:prstGeom>
          <a:noFill/>
          <a:ln>
            <a:solidFill>
              <a:schemeClr val="bg2">
                <a:lumMod val="50000"/>
              </a:schemeClr>
            </a:solidFill>
          </a:ln>
        </p:spPr>
        <p:txBody>
          <a:bodyPr wrap="square" rtlCol="0">
            <a:spAutoFit/>
          </a:bodyPr>
          <a:lstStyle/>
          <a:p>
            <a:pPr>
              <a:spcAft>
                <a:spcPts val="300"/>
              </a:spcAft>
            </a:pPr>
            <a:r>
              <a:rPr lang="en-US" dirty="0">
                <a:solidFill>
                  <a:srgbClr val="EB6E19"/>
                </a:solidFill>
                <a:latin typeface="Consolas" panose="020B0609020204030204" pitchFamily="49" charset="0"/>
              </a:rPr>
              <a:t>OPT(</a:t>
            </a:r>
            <a:r>
              <a:rPr lang="en-US" dirty="0">
                <a:solidFill>
                  <a:schemeClr val="accent6">
                    <a:lumMod val="60000"/>
                    <a:lumOff val="40000"/>
                  </a:schemeClr>
                </a:solidFill>
                <a:latin typeface="Consolas" panose="020B0609020204030204" pitchFamily="49" charset="0"/>
              </a:rPr>
              <a:t>i</a:t>
            </a:r>
            <a:r>
              <a:rPr lang="en-US" dirty="0">
                <a:solidFill>
                  <a:schemeClr val="bg1"/>
                </a:solidFill>
                <a:latin typeface="Consolas" panose="020B0609020204030204" pitchFamily="49" charset="0"/>
              </a:rPr>
              <a:t>, </a:t>
            </a:r>
            <a:r>
              <a:rPr lang="en-US" dirty="0">
                <a:solidFill>
                  <a:schemeClr val="accent6">
                    <a:lumMod val="60000"/>
                    <a:lumOff val="40000"/>
                  </a:schemeClr>
                </a:solidFill>
                <a:latin typeface="Consolas" panose="020B0609020204030204" pitchFamily="49" charset="0"/>
              </a:rPr>
              <a:t>W</a:t>
            </a:r>
            <a:r>
              <a:rPr lang="en-US" dirty="0">
                <a:solidFill>
                  <a:srgbClr val="EB6E19"/>
                </a:solidFill>
                <a:latin typeface="Consolas" panose="020B0609020204030204" pitchFamily="49" charset="0"/>
              </a:rPr>
              <a:t>): </a:t>
            </a:r>
          </a:p>
          <a:p>
            <a:pPr marL="1714500" lvl="3" indent="-342900">
              <a:spcAft>
                <a:spcPts val="300"/>
              </a:spcAft>
              <a:buFont typeface="Consolas" panose="020B0609020204030204" pitchFamily="49" charset="0"/>
              <a:buChar char="₋"/>
            </a:pPr>
            <a:r>
              <a:rPr lang="en-US" sz="1600" dirty="0">
                <a:solidFill>
                  <a:schemeClr val="accent6">
                    <a:lumMod val="60000"/>
                    <a:lumOff val="40000"/>
                  </a:schemeClr>
                </a:solidFill>
                <a:latin typeface="Consolas" panose="020B0609020204030204" pitchFamily="49" charset="0"/>
              </a:rPr>
              <a:t>0</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i = 0</a:t>
            </a:r>
          </a:p>
          <a:p>
            <a:pPr marL="1714500" lvl="3" indent="-342900">
              <a:spcAft>
                <a:spcPts val="300"/>
              </a:spcAft>
              <a:buFont typeface="Consolas" panose="020B0609020204030204" pitchFamily="49" charset="0"/>
              <a:buChar char="₋"/>
            </a:pP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accent6">
                    <a:lumMod val="60000"/>
                    <a:lumOff val="40000"/>
                  </a:schemeClr>
                </a:solidFill>
                <a:latin typeface="Consolas" panose="020B0609020204030204" pitchFamily="49" charset="0"/>
              </a:rPr>
              <a:t> &gt; W</a:t>
            </a:r>
          </a:p>
          <a:p>
            <a:pPr marL="1714500" lvl="3" indent="-342900">
              <a:spcAft>
                <a:spcPts val="300"/>
              </a:spcAft>
              <a:buFont typeface="Consolas" panose="020B0609020204030204" pitchFamily="49" charset="0"/>
              <a:buChar char="₋"/>
            </a:pPr>
            <a:r>
              <a:rPr lang="en-US" sz="1600" dirty="0">
                <a:solidFill>
                  <a:schemeClr val="bg1"/>
                </a:solidFill>
                <a:latin typeface="Consolas" panose="020B0609020204030204" pitchFamily="49" charset="0"/>
              </a:rPr>
              <a:t>max(</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v</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 + </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 - 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otherwise</a:t>
            </a:r>
          </a:p>
        </p:txBody>
      </p:sp>
    </p:spTree>
    <p:extLst>
      <p:ext uri="{BB962C8B-B14F-4D97-AF65-F5344CB8AC3E}">
        <p14:creationId xmlns:p14="http://schemas.microsoft.com/office/powerpoint/2010/main" val="286032207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graphicFrame>
        <p:nvGraphicFramePr>
          <p:cNvPr id="6" name="Table 4">
            <a:extLst>
              <a:ext uri="{FF2B5EF4-FFF2-40B4-BE49-F238E27FC236}">
                <a16:creationId xmlns:a16="http://schemas.microsoft.com/office/drawing/2014/main" id="{107F9B7D-C861-488A-9B4B-B33A84692EA0}"/>
              </a:ext>
            </a:extLst>
          </p:cNvPr>
          <p:cNvGraphicFramePr>
            <a:graphicFrameLocks noGrp="1"/>
          </p:cNvGraphicFramePr>
          <p:nvPr>
            <p:extLst>
              <p:ext uri="{D42A27DB-BD31-4B8C-83A1-F6EECF244321}">
                <p14:modId xmlns:p14="http://schemas.microsoft.com/office/powerpoint/2010/main" val="3758140900"/>
              </p:ext>
            </p:extLst>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sp>
        <p:nvSpPr>
          <p:cNvPr id="7" name="Slide Number Placeholder 6">
            <a:extLst>
              <a:ext uri="{FF2B5EF4-FFF2-40B4-BE49-F238E27FC236}">
                <a16:creationId xmlns:a16="http://schemas.microsoft.com/office/drawing/2014/main" id="{92C724CB-9608-4460-A7E3-C6BDDAEEA648}"/>
              </a:ext>
            </a:extLst>
          </p:cNvPr>
          <p:cNvSpPr>
            <a:spLocks noGrp="1"/>
          </p:cNvSpPr>
          <p:nvPr>
            <p:ph type="sldNum" sz="quarter" idx="12"/>
          </p:nvPr>
        </p:nvSpPr>
        <p:spPr/>
        <p:txBody>
          <a:bodyPr/>
          <a:lstStyle/>
          <a:p>
            <a:fld id="{017C28E0-2F8B-4999-AEA2-B3AA3AE8994F}" type="slidenum">
              <a:rPr lang="en-US" smtClean="0"/>
              <a:t>113</a:t>
            </a:fld>
            <a:endParaRPr lang="en-US"/>
          </a:p>
        </p:txBody>
      </p:sp>
      <p:grpSp>
        <p:nvGrpSpPr>
          <p:cNvPr id="10" name="Group 9">
            <a:extLst>
              <a:ext uri="{FF2B5EF4-FFF2-40B4-BE49-F238E27FC236}">
                <a16:creationId xmlns:a16="http://schemas.microsoft.com/office/drawing/2014/main" id="{1F424B9F-4E0C-46B1-841C-7D67444152BF}"/>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DAEF73F1-6DCF-4356-AB8E-57CCF00786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6CA13B8B-11C5-4CBA-89F9-C0A8FC9CE154}"/>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3" name="TextBox 12">
            <a:extLst>
              <a:ext uri="{FF2B5EF4-FFF2-40B4-BE49-F238E27FC236}">
                <a16:creationId xmlns:a16="http://schemas.microsoft.com/office/drawing/2014/main" id="{EA4F9ABD-D915-4CDD-8868-5C87199F56E1}"/>
              </a:ext>
            </a:extLst>
          </p:cNvPr>
          <p:cNvSpPr txBox="1"/>
          <p:nvPr/>
        </p:nvSpPr>
        <p:spPr>
          <a:xfrm>
            <a:off x="1438569" y="6356350"/>
            <a:ext cx="9044818"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i, W</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optimal value of max weight subset that uses items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1, …, i</a:t>
            </a:r>
            <a:r>
              <a:rPr kumimoji="0" lang="en-US" sz="14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400" b="0" i="0" u="none" strike="noStrike" kern="1200" cap="none" spc="0" normalizeH="0" baseline="0" noProof="0" dirty="0">
                <a:ln>
                  <a:noFill/>
                </a:ln>
                <a:solidFill>
                  <a:schemeClr val="accent6">
                    <a:lumMod val="60000"/>
                    <a:lumOff val="40000"/>
                  </a:schemeClr>
                </a:solidFill>
                <a:effectLst/>
                <a:uLnTx/>
                <a:uFillTx/>
                <a:latin typeface="Consolas" panose="020B0609020204030204" pitchFamily="49" charset="0"/>
                <a:ea typeface="+mn-ea"/>
                <a:cs typeface="+mn-cs"/>
              </a:rPr>
              <a:t>W</a:t>
            </a:r>
          </a:p>
        </p:txBody>
      </p:sp>
      <p:sp>
        <p:nvSpPr>
          <p:cNvPr id="14" name="TextBox 13">
            <a:extLst>
              <a:ext uri="{FF2B5EF4-FFF2-40B4-BE49-F238E27FC236}">
                <a16:creationId xmlns:a16="http://schemas.microsoft.com/office/drawing/2014/main" id="{AB478FE8-4BF0-4271-9002-60DA08BCE298}"/>
              </a:ext>
            </a:extLst>
          </p:cNvPr>
          <p:cNvSpPr txBox="1"/>
          <p:nvPr/>
        </p:nvSpPr>
        <p:spPr>
          <a:xfrm>
            <a:off x="1434822" y="4612072"/>
            <a:ext cx="8859883" cy="1223412"/>
          </a:xfrm>
          <a:prstGeom prst="rect">
            <a:avLst/>
          </a:prstGeom>
          <a:noFill/>
          <a:ln>
            <a:solidFill>
              <a:schemeClr val="bg2">
                <a:lumMod val="50000"/>
              </a:schemeClr>
            </a:solidFill>
          </a:ln>
        </p:spPr>
        <p:txBody>
          <a:bodyPr wrap="square" rtlCol="0">
            <a:spAutoFit/>
          </a:bodyPr>
          <a:lstStyle/>
          <a:p>
            <a:pPr>
              <a:spcAft>
                <a:spcPts val="300"/>
              </a:spcAft>
            </a:pPr>
            <a:r>
              <a:rPr lang="en-US" dirty="0">
                <a:solidFill>
                  <a:srgbClr val="EB6E19"/>
                </a:solidFill>
                <a:latin typeface="Consolas" panose="020B0609020204030204" pitchFamily="49" charset="0"/>
              </a:rPr>
              <a:t>OPT(</a:t>
            </a:r>
            <a:r>
              <a:rPr lang="en-US" dirty="0">
                <a:solidFill>
                  <a:schemeClr val="accent6">
                    <a:lumMod val="60000"/>
                    <a:lumOff val="40000"/>
                  </a:schemeClr>
                </a:solidFill>
                <a:latin typeface="Consolas" panose="020B0609020204030204" pitchFamily="49" charset="0"/>
              </a:rPr>
              <a:t>i</a:t>
            </a:r>
            <a:r>
              <a:rPr lang="en-US" dirty="0">
                <a:solidFill>
                  <a:schemeClr val="bg1"/>
                </a:solidFill>
                <a:latin typeface="Consolas" panose="020B0609020204030204" pitchFamily="49" charset="0"/>
              </a:rPr>
              <a:t>, </a:t>
            </a:r>
            <a:r>
              <a:rPr lang="en-US" dirty="0">
                <a:solidFill>
                  <a:schemeClr val="accent6">
                    <a:lumMod val="60000"/>
                    <a:lumOff val="40000"/>
                  </a:schemeClr>
                </a:solidFill>
                <a:latin typeface="Consolas" panose="020B0609020204030204" pitchFamily="49" charset="0"/>
              </a:rPr>
              <a:t>W</a:t>
            </a:r>
            <a:r>
              <a:rPr lang="en-US" dirty="0">
                <a:solidFill>
                  <a:srgbClr val="EB6E19"/>
                </a:solidFill>
                <a:latin typeface="Consolas" panose="020B0609020204030204" pitchFamily="49" charset="0"/>
              </a:rPr>
              <a:t>): </a:t>
            </a:r>
          </a:p>
          <a:p>
            <a:pPr marL="1714500" lvl="3" indent="-342900">
              <a:spcAft>
                <a:spcPts val="300"/>
              </a:spcAft>
              <a:buFont typeface="Consolas" panose="020B0609020204030204" pitchFamily="49" charset="0"/>
              <a:buChar char="₋"/>
            </a:pPr>
            <a:r>
              <a:rPr lang="en-US" sz="1600" dirty="0">
                <a:solidFill>
                  <a:schemeClr val="accent6">
                    <a:lumMod val="60000"/>
                    <a:lumOff val="40000"/>
                  </a:schemeClr>
                </a:solidFill>
                <a:latin typeface="Consolas" panose="020B0609020204030204" pitchFamily="49" charset="0"/>
              </a:rPr>
              <a:t>0</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i = 0</a:t>
            </a:r>
          </a:p>
          <a:p>
            <a:pPr marL="1714500" lvl="3" indent="-342900">
              <a:spcAft>
                <a:spcPts val="300"/>
              </a:spcAft>
              <a:buFont typeface="Consolas" panose="020B0609020204030204" pitchFamily="49" charset="0"/>
              <a:buChar char="₋"/>
            </a:pP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if </a:t>
            </a:r>
            <a:r>
              <a:rPr lang="en-US" sz="1600" dirty="0">
                <a:solidFill>
                  <a:schemeClr val="accent6">
                    <a:lumMod val="60000"/>
                    <a:lumOff val="40000"/>
                  </a:schemeClr>
                </a:solidFill>
                <a:latin typeface="Consolas" panose="020B0609020204030204" pitchFamily="49" charset="0"/>
              </a:rPr>
              <a:t>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accent6">
                    <a:lumMod val="60000"/>
                    <a:lumOff val="40000"/>
                  </a:schemeClr>
                </a:solidFill>
                <a:latin typeface="Consolas" panose="020B0609020204030204" pitchFamily="49" charset="0"/>
              </a:rPr>
              <a:t> &gt; W</a:t>
            </a:r>
          </a:p>
          <a:p>
            <a:pPr marL="1714500" lvl="3" indent="-342900">
              <a:spcAft>
                <a:spcPts val="300"/>
              </a:spcAft>
              <a:buFont typeface="Consolas" panose="020B0609020204030204" pitchFamily="49" charset="0"/>
              <a:buChar char="₋"/>
            </a:pPr>
            <a:r>
              <a:rPr lang="en-US" sz="1600" dirty="0">
                <a:solidFill>
                  <a:schemeClr val="bg1"/>
                </a:solidFill>
                <a:latin typeface="Consolas" panose="020B0609020204030204" pitchFamily="49" charset="0"/>
              </a:rPr>
              <a:t>max(</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v</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 + </a:t>
            </a:r>
            <a:r>
              <a:rPr lang="en-US" sz="1600" dirty="0">
                <a:solidFill>
                  <a:srgbClr val="EB6E19"/>
                </a:solidFill>
                <a:latin typeface="Consolas" panose="020B0609020204030204" pitchFamily="49" charset="0"/>
              </a:rPr>
              <a:t>OPT(</a:t>
            </a:r>
            <a:r>
              <a:rPr lang="en-US" sz="1600" dirty="0">
                <a:solidFill>
                  <a:schemeClr val="accent6">
                    <a:lumMod val="60000"/>
                    <a:lumOff val="40000"/>
                  </a:schemeClr>
                </a:solidFill>
                <a:latin typeface="Consolas" panose="020B0609020204030204" pitchFamily="49" charset="0"/>
              </a:rPr>
              <a:t>i - 1</a:t>
            </a:r>
            <a:r>
              <a:rPr lang="en-US" sz="1600" dirty="0">
                <a:solidFill>
                  <a:schemeClr val="bg1"/>
                </a:solidFill>
                <a:latin typeface="Consolas" panose="020B0609020204030204" pitchFamily="49" charset="0"/>
              </a:rPr>
              <a:t>, </a:t>
            </a:r>
            <a:r>
              <a:rPr lang="en-US" sz="1600" dirty="0">
                <a:solidFill>
                  <a:schemeClr val="accent6">
                    <a:lumMod val="60000"/>
                    <a:lumOff val="40000"/>
                  </a:schemeClr>
                </a:solidFill>
                <a:latin typeface="Consolas" panose="020B0609020204030204" pitchFamily="49" charset="0"/>
              </a:rPr>
              <a:t>W - w</a:t>
            </a:r>
            <a:r>
              <a:rPr lang="en-US" sz="1600" baseline="-25000" dirty="0">
                <a:solidFill>
                  <a:schemeClr val="accent6">
                    <a:lumMod val="60000"/>
                    <a:lumOff val="40000"/>
                  </a:schemeClr>
                </a:solidFill>
                <a:latin typeface="Consolas" panose="020B0609020204030204" pitchFamily="49" charset="0"/>
              </a:rPr>
              <a:t>i</a:t>
            </a:r>
            <a:r>
              <a:rPr lang="en-US" sz="1600" dirty="0">
                <a:solidFill>
                  <a:schemeClr val="bg1"/>
                </a:solidFill>
                <a:latin typeface="Consolas" panose="020B0609020204030204" pitchFamily="49" charset="0"/>
              </a:rPr>
              <a:t>)</a:t>
            </a:r>
            <a:r>
              <a:rPr lang="en-US" sz="1600" dirty="0">
                <a:solidFill>
                  <a:srgbClr val="EB6E19"/>
                </a:solidFill>
                <a:latin typeface="Consolas" panose="020B0609020204030204" pitchFamily="49" charset="0"/>
              </a:rPr>
              <a:t>)</a:t>
            </a:r>
            <a:r>
              <a:rPr lang="en-US" sz="1600" dirty="0">
                <a:solidFill>
                  <a:schemeClr val="bg1"/>
                </a:solidFill>
                <a:latin typeface="Consolas" panose="020B0609020204030204" pitchFamily="49" charset="0"/>
              </a:rPr>
              <a:t>     	otherwise</a:t>
            </a:r>
          </a:p>
        </p:txBody>
      </p:sp>
    </p:spTree>
    <p:extLst>
      <p:ext uri="{BB962C8B-B14F-4D97-AF65-F5344CB8AC3E}">
        <p14:creationId xmlns:p14="http://schemas.microsoft.com/office/powerpoint/2010/main" val="275604067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graphicFrame>
        <p:nvGraphicFramePr>
          <p:cNvPr id="6" name="Table 4">
            <a:extLst>
              <a:ext uri="{FF2B5EF4-FFF2-40B4-BE49-F238E27FC236}">
                <a16:creationId xmlns:a16="http://schemas.microsoft.com/office/drawing/2014/main" id="{107F9B7D-C861-488A-9B4B-B33A84692EA0}"/>
              </a:ext>
            </a:extLst>
          </p:cNvPr>
          <p:cNvGraphicFramePr>
            <a:graphicFrameLocks noGrp="1"/>
          </p:cNvGraphicFramePr>
          <p:nvPr>
            <p:extLst>
              <p:ext uri="{D42A27DB-BD31-4B8C-83A1-F6EECF244321}">
                <p14:modId xmlns:p14="http://schemas.microsoft.com/office/powerpoint/2010/main" val="1261760970"/>
              </p:ext>
            </p:extLst>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sp>
        <p:nvSpPr>
          <p:cNvPr id="7" name="TextBox 6">
            <a:extLst>
              <a:ext uri="{FF2B5EF4-FFF2-40B4-BE49-F238E27FC236}">
                <a16:creationId xmlns:a16="http://schemas.microsoft.com/office/drawing/2014/main" id="{EFA2EAA0-BAAE-4A77-8857-978E842D6595}"/>
              </a:ext>
            </a:extLst>
          </p:cNvPr>
          <p:cNvSpPr txBox="1"/>
          <p:nvPr/>
        </p:nvSpPr>
        <p:spPr>
          <a:xfrm>
            <a:off x="4909247" y="5051584"/>
            <a:ext cx="365969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Which items we selected?</a:t>
            </a:r>
          </a:p>
        </p:txBody>
      </p:sp>
      <p:sp>
        <p:nvSpPr>
          <p:cNvPr id="4" name="Slide Number Placeholder 3">
            <a:extLst>
              <a:ext uri="{FF2B5EF4-FFF2-40B4-BE49-F238E27FC236}">
                <a16:creationId xmlns:a16="http://schemas.microsoft.com/office/drawing/2014/main" id="{2C80BAE3-522B-49B0-8AAC-1D2062655E61}"/>
              </a:ext>
            </a:extLst>
          </p:cNvPr>
          <p:cNvSpPr>
            <a:spLocks noGrp="1"/>
          </p:cNvSpPr>
          <p:nvPr>
            <p:ph type="sldNum" sz="quarter" idx="12"/>
          </p:nvPr>
        </p:nvSpPr>
        <p:spPr/>
        <p:txBody>
          <a:bodyPr/>
          <a:lstStyle/>
          <a:p>
            <a:fld id="{017C28E0-2F8B-4999-AEA2-B3AA3AE8994F}" type="slidenum">
              <a:rPr lang="en-US" smtClean="0"/>
              <a:t>114</a:t>
            </a:fld>
            <a:endParaRPr lang="en-US"/>
          </a:p>
        </p:txBody>
      </p:sp>
      <p:grpSp>
        <p:nvGrpSpPr>
          <p:cNvPr id="9" name="Group 8">
            <a:extLst>
              <a:ext uri="{FF2B5EF4-FFF2-40B4-BE49-F238E27FC236}">
                <a16:creationId xmlns:a16="http://schemas.microsoft.com/office/drawing/2014/main" id="{650CCE27-A911-4ADB-A0A5-5D5AAC8C38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092E8370-12C1-4E16-964B-FD5724F01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90DF1D79-56FB-4F00-9A71-186856C58BA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20916474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graphicFrame>
        <p:nvGraphicFramePr>
          <p:cNvPr id="6" name="Table 4">
            <a:extLst>
              <a:ext uri="{FF2B5EF4-FFF2-40B4-BE49-F238E27FC236}">
                <a16:creationId xmlns:a16="http://schemas.microsoft.com/office/drawing/2014/main" id="{107F9B7D-C861-488A-9B4B-B33A84692EA0}"/>
              </a:ext>
            </a:extLst>
          </p:cNvPr>
          <p:cNvGraphicFramePr>
            <a:graphicFrameLocks noGrp="1"/>
          </p:cNvGraphicFramePr>
          <p:nvPr>
            <p:extLst>
              <p:ext uri="{D42A27DB-BD31-4B8C-83A1-F6EECF244321}">
                <p14:modId xmlns:p14="http://schemas.microsoft.com/office/powerpoint/2010/main" val="466502898"/>
              </p:ext>
            </p:extLst>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582400722"/>
                  </a:ext>
                </a:extLst>
              </a:tr>
            </a:tbl>
          </a:graphicData>
        </a:graphic>
      </p:graphicFrame>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sp>
        <p:nvSpPr>
          <p:cNvPr id="7" name="TextBox 6">
            <a:extLst>
              <a:ext uri="{FF2B5EF4-FFF2-40B4-BE49-F238E27FC236}">
                <a16:creationId xmlns:a16="http://schemas.microsoft.com/office/drawing/2014/main" id="{EFA2EAA0-BAAE-4A77-8857-978E842D6595}"/>
              </a:ext>
            </a:extLst>
          </p:cNvPr>
          <p:cNvSpPr txBox="1"/>
          <p:nvPr/>
        </p:nvSpPr>
        <p:spPr>
          <a:xfrm>
            <a:off x="4909247" y="5051584"/>
            <a:ext cx="3659694"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Which items we selected?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Item 3 is in the bag </a:t>
            </a:r>
            <a:r>
              <a:rPr kumimoji="0" lang="en-US" sz="1800" b="0" i="0" u="none" strike="noStrike" kern="1200" cap="none" spc="0" normalizeH="0" baseline="0" noProof="0" dirty="0">
                <a:ln>
                  <a:noFill/>
                </a:ln>
                <a:solidFill>
                  <a:prstClr val="white">
                    <a:lumMod val="75000"/>
                  </a:prstClr>
                </a:solidFill>
                <a:effectLst/>
                <a:uLnTx/>
                <a:uFillTx/>
                <a:latin typeface="Consolas" panose="020B0609020204030204" pitchFamily="49" charset="0"/>
                <a:ea typeface="+mn-ea"/>
                <a:cs typeface="+mn-cs"/>
              </a:rPr>
              <a:t>as value of bag with item 3 in it is different from the value with Item {1, 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643FC308-6F39-4B4C-9703-9C50B49350FE}"/>
              </a:ext>
            </a:extLst>
          </p:cNvPr>
          <p:cNvSpPr>
            <a:spLocks noGrp="1"/>
          </p:cNvSpPr>
          <p:nvPr>
            <p:ph type="sldNum" sz="quarter" idx="12"/>
          </p:nvPr>
        </p:nvSpPr>
        <p:spPr/>
        <p:txBody>
          <a:bodyPr/>
          <a:lstStyle/>
          <a:p>
            <a:fld id="{017C28E0-2F8B-4999-AEA2-B3AA3AE8994F}" type="slidenum">
              <a:rPr lang="en-US" smtClean="0"/>
              <a:t>115</a:t>
            </a:fld>
            <a:endParaRPr lang="en-US" dirty="0"/>
          </a:p>
        </p:txBody>
      </p:sp>
      <p:grpSp>
        <p:nvGrpSpPr>
          <p:cNvPr id="9" name="Group 8">
            <a:extLst>
              <a:ext uri="{FF2B5EF4-FFF2-40B4-BE49-F238E27FC236}">
                <a16:creationId xmlns:a16="http://schemas.microsoft.com/office/drawing/2014/main" id="{7CD17ED7-CF3E-431B-AA30-D7BB227E88E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ED7EE62B-BB14-47C9-A0C2-9173BA1251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D3F5B8F9-E4CA-4038-91FA-2AE170D1CD14}"/>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19298564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graphicFrame>
        <p:nvGraphicFramePr>
          <p:cNvPr id="6" name="Table 4">
            <a:extLst>
              <a:ext uri="{FF2B5EF4-FFF2-40B4-BE49-F238E27FC236}">
                <a16:creationId xmlns:a16="http://schemas.microsoft.com/office/drawing/2014/main" id="{107F9B7D-C861-488A-9B4B-B33A84692EA0}"/>
              </a:ext>
            </a:extLst>
          </p:cNvPr>
          <p:cNvGraphicFramePr>
            <a:graphicFrameLocks noGrp="1"/>
          </p:cNvGraphicFramePr>
          <p:nvPr>
            <p:extLst>
              <p:ext uri="{D42A27DB-BD31-4B8C-83A1-F6EECF244321}">
                <p14:modId xmlns:p14="http://schemas.microsoft.com/office/powerpoint/2010/main" val="3856344696"/>
              </p:ext>
            </p:extLst>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1">
                        <a:lumMod val="50000"/>
                      </a:schemeClr>
                    </a:solidFill>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1">
                        <a:lumMod val="50000"/>
                      </a:schemeClr>
                    </a:solidFill>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582400722"/>
                  </a:ext>
                </a:extLst>
              </a:tr>
            </a:tbl>
          </a:graphicData>
        </a:graphic>
      </p:graphicFrame>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sp>
        <p:nvSpPr>
          <p:cNvPr id="7" name="TextBox 6">
            <a:extLst>
              <a:ext uri="{FF2B5EF4-FFF2-40B4-BE49-F238E27FC236}">
                <a16:creationId xmlns:a16="http://schemas.microsoft.com/office/drawing/2014/main" id="{EFA2EAA0-BAAE-4A77-8857-978E842D6595}"/>
              </a:ext>
            </a:extLst>
          </p:cNvPr>
          <p:cNvSpPr txBox="1"/>
          <p:nvPr/>
        </p:nvSpPr>
        <p:spPr>
          <a:xfrm>
            <a:off x="4909247" y="5051584"/>
            <a:ext cx="3659694"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Which items we selected?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Item 2 is in the bag </a:t>
            </a:r>
            <a:r>
              <a:rPr kumimoji="0" lang="en-US" sz="1800" b="0" i="0" u="none" strike="noStrike" kern="1200" cap="none" spc="0" normalizeH="0" baseline="0" noProof="0" dirty="0">
                <a:ln>
                  <a:noFill/>
                </a:ln>
                <a:solidFill>
                  <a:prstClr val="white">
                    <a:lumMod val="75000"/>
                  </a:prstClr>
                </a:solidFill>
                <a:effectLst/>
                <a:uLnTx/>
                <a:uFillTx/>
                <a:latin typeface="Consolas" panose="020B0609020204030204" pitchFamily="49" charset="0"/>
                <a:ea typeface="+mn-ea"/>
                <a:cs typeface="+mn-cs"/>
              </a:rPr>
              <a:t>as value of bag with item 2 in it is different from the value with Item {1}.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6D1368C6-1BF7-4401-835A-A637C7D86CBF}"/>
              </a:ext>
            </a:extLst>
          </p:cNvPr>
          <p:cNvSpPr>
            <a:spLocks noGrp="1"/>
          </p:cNvSpPr>
          <p:nvPr>
            <p:ph type="sldNum" sz="quarter" idx="12"/>
          </p:nvPr>
        </p:nvSpPr>
        <p:spPr/>
        <p:txBody>
          <a:bodyPr/>
          <a:lstStyle/>
          <a:p>
            <a:fld id="{017C28E0-2F8B-4999-AEA2-B3AA3AE8994F}" type="slidenum">
              <a:rPr lang="en-US" smtClean="0"/>
              <a:t>116</a:t>
            </a:fld>
            <a:endParaRPr lang="en-US"/>
          </a:p>
        </p:txBody>
      </p:sp>
      <p:grpSp>
        <p:nvGrpSpPr>
          <p:cNvPr id="9" name="Group 8">
            <a:extLst>
              <a:ext uri="{FF2B5EF4-FFF2-40B4-BE49-F238E27FC236}">
                <a16:creationId xmlns:a16="http://schemas.microsoft.com/office/drawing/2014/main" id="{C2C5BABB-7CD6-40BF-A6EB-EB17C076B5CC}"/>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760876ED-8541-4629-87A2-D46FC44C8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2F75A7F8-245B-4AF6-AA97-C0C6640AFA57}"/>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99936309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graphicFrame>
        <p:nvGraphicFramePr>
          <p:cNvPr id="6" name="Table 4">
            <a:extLst>
              <a:ext uri="{FF2B5EF4-FFF2-40B4-BE49-F238E27FC236}">
                <a16:creationId xmlns:a16="http://schemas.microsoft.com/office/drawing/2014/main" id="{107F9B7D-C861-488A-9B4B-B33A84692EA0}"/>
              </a:ext>
            </a:extLst>
          </p:cNvPr>
          <p:cNvGraphicFramePr>
            <a:graphicFrameLocks noGrp="1"/>
          </p:cNvGraphicFramePr>
          <p:nvPr>
            <p:extLst>
              <p:ext uri="{D42A27DB-BD31-4B8C-83A1-F6EECF244321}">
                <p14:modId xmlns:p14="http://schemas.microsoft.com/office/powerpoint/2010/main" val="2015318630"/>
              </p:ext>
            </p:extLst>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DA63">
                        <a:alpha val="20000"/>
                      </a:srgbClr>
                    </a:solidFill>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1">
                        <a:lumMod val="50000"/>
                      </a:schemeClr>
                    </a:solidFill>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582400722"/>
                  </a:ext>
                </a:extLst>
              </a:tr>
            </a:tbl>
          </a:graphicData>
        </a:graphic>
      </p:graphicFrame>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sp>
        <p:nvSpPr>
          <p:cNvPr id="7" name="TextBox 6">
            <a:extLst>
              <a:ext uri="{FF2B5EF4-FFF2-40B4-BE49-F238E27FC236}">
                <a16:creationId xmlns:a16="http://schemas.microsoft.com/office/drawing/2014/main" id="{EFA2EAA0-BAAE-4A77-8857-978E842D6595}"/>
              </a:ext>
            </a:extLst>
          </p:cNvPr>
          <p:cNvSpPr txBox="1"/>
          <p:nvPr/>
        </p:nvSpPr>
        <p:spPr>
          <a:xfrm>
            <a:off x="4909247" y="5051584"/>
            <a:ext cx="3659694"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Which items we selected?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Item 2 and 3</a:t>
            </a:r>
            <a:endParaRPr kumimoji="0" lang="en-US" sz="1800" b="0" i="0" u="none" strike="noStrike" kern="1200" cap="none" spc="0" normalizeH="0" baseline="0" noProof="0" dirty="0">
              <a:ln>
                <a:noFill/>
              </a:ln>
              <a:solidFill>
                <a:prstClr val="white">
                  <a:lumMod val="75000"/>
                </a:prstClr>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8A72CB3D-A11B-4455-BAE0-83947B28D0E7}"/>
              </a:ext>
            </a:extLst>
          </p:cNvPr>
          <p:cNvSpPr>
            <a:spLocks noGrp="1"/>
          </p:cNvSpPr>
          <p:nvPr>
            <p:ph type="sldNum" sz="quarter" idx="12"/>
          </p:nvPr>
        </p:nvSpPr>
        <p:spPr/>
        <p:txBody>
          <a:bodyPr/>
          <a:lstStyle/>
          <a:p>
            <a:fld id="{017C28E0-2F8B-4999-AEA2-B3AA3AE8994F}" type="slidenum">
              <a:rPr lang="en-US" smtClean="0"/>
              <a:t>117</a:t>
            </a:fld>
            <a:endParaRPr lang="en-US"/>
          </a:p>
        </p:txBody>
      </p:sp>
      <p:grpSp>
        <p:nvGrpSpPr>
          <p:cNvPr id="9" name="Group 8">
            <a:extLst>
              <a:ext uri="{FF2B5EF4-FFF2-40B4-BE49-F238E27FC236}">
                <a16:creationId xmlns:a16="http://schemas.microsoft.com/office/drawing/2014/main" id="{1DDF6478-00BA-4DDD-BA26-DD304A0F8106}"/>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E6A100D2-C1DA-4BC0-AC81-3BBFDCACF4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B8A3A98A-8E24-4DDD-B587-2275554D1842}"/>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2037660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764485" cy="1325563"/>
          </a:xfrm>
        </p:spPr>
        <p:txBody>
          <a:bodyPr/>
          <a:lstStyle/>
          <a:p>
            <a:r>
              <a:rPr lang="en-US" dirty="0">
                <a:solidFill>
                  <a:schemeClr val="bg1"/>
                </a:solidFill>
                <a:latin typeface="Gotham Bold" pitchFamily="50" charset="0"/>
              </a:rPr>
              <a:t>Knapsack Problem – 11.2 Stepik</a:t>
            </a:r>
          </a:p>
        </p:txBody>
      </p:sp>
      <p:sp>
        <p:nvSpPr>
          <p:cNvPr id="4" name="TextBox 3">
            <a:extLst>
              <a:ext uri="{FF2B5EF4-FFF2-40B4-BE49-F238E27FC236}">
                <a16:creationId xmlns:a16="http://schemas.microsoft.com/office/drawing/2014/main" id="{182143E5-10C1-4AB5-A425-8A23DDF3711D}"/>
              </a:ext>
            </a:extLst>
          </p:cNvPr>
          <p:cNvSpPr txBox="1"/>
          <p:nvPr/>
        </p:nvSpPr>
        <p:spPr>
          <a:xfrm>
            <a:off x="919424" y="1678866"/>
            <a:ext cx="11193863" cy="440120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backpack</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W, vector&lt;int&gt; weights, vector&lt;int&gt; values)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m =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weights.size</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mn-ea"/>
                <a:cs typeface="+mn-cs"/>
              </a:rPr>
              <a:t>// Number of 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 + 1][W + 1];     </a:t>
            </a:r>
            <a:r>
              <a:rPr kumimoji="0" lang="en-US" sz="1400" b="0"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mn-ea"/>
                <a:cs typeface="+mn-cs"/>
              </a:rPr>
              <a:t>[i][j] is the max value for the first i items with knapsack of capacity j</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for (int i = 0; i &lt;= m; i++)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for (int j = 0; j &lt;= W;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j++</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if (i == 0 || j == 0) </a:t>
            </a:r>
            <a:r>
              <a:rPr kumimoji="0" lang="en-US" sz="1400" b="0"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mn-ea"/>
                <a:cs typeface="+mn-cs"/>
              </a:rPr>
              <a:t>//If there are no items (i = 0) or the capacity of knapsack is zero (j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[i][j]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else if (weights[i - 1] &gt; j) </a:t>
            </a:r>
            <a:r>
              <a:rPr kumimoji="0" lang="en-US" sz="1400" b="0"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mn-ea"/>
                <a:cs typeface="+mn-cs"/>
              </a:rPr>
              <a:t>//If weight is bigger than the capacity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[i][j] =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- 1][j];</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else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[i][j] = max(</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- 1][j], values[i - 1] +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- 1][j - weights[i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6" name="TextBox 5">
            <a:extLst>
              <a:ext uri="{FF2B5EF4-FFF2-40B4-BE49-F238E27FC236}">
                <a16:creationId xmlns:a16="http://schemas.microsoft.com/office/drawing/2014/main" id="{D041800F-276C-42EB-98BB-6A779CA14959}"/>
              </a:ext>
            </a:extLst>
          </p:cNvPr>
          <p:cNvSpPr txBox="1"/>
          <p:nvPr/>
        </p:nvSpPr>
        <p:spPr>
          <a:xfrm>
            <a:off x="3469194" y="6227698"/>
            <a:ext cx="6094324"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563C1"/>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https://stepik.org/lesson/390641/step/2?thread=solutions&amp;unit=</a:t>
            </a: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379741</a:t>
            </a: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3" name="Slide Number Placeholder 2">
            <a:extLst>
              <a:ext uri="{FF2B5EF4-FFF2-40B4-BE49-F238E27FC236}">
                <a16:creationId xmlns:a16="http://schemas.microsoft.com/office/drawing/2014/main" id="{77469E0F-6795-49CF-AFFA-FC4F4CA10B8C}"/>
              </a:ext>
            </a:extLst>
          </p:cNvPr>
          <p:cNvSpPr>
            <a:spLocks noGrp="1"/>
          </p:cNvSpPr>
          <p:nvPr>
            <p:ph type="sldNum" sz="quarter" idx="12"/>
          </p:nvPr>
        </p:nvSpPr>
        <p:spPr/>
        <p:txBody>
          <a:bodyPr/>
          <a:lstStyle/>
          <a:p>
            <a:fld id="{017C28E0-2F8B-4999-AEA2-B3AA3AE8994F}" type="slidenum">
              <a:rPr lang="en-US" smtClean="0"/>
              <a:t>118</a:t>
            </a:fld>
            <a:endParaRPr lang="en-US"/>
          </a:p>
        </p:txBody>
      </p:sp>
      <p:grpSp>
        <p:nvGrpSpPr>
          <p:cNvPr id="7" name="Group 6">
            <a:extLst>
              <a:ext uri="{FF2B5EF4-FFF2-40B4-BE49-F238E27FC236}">
                <a16:creationId xmlns:a16="http://schemas.microsoft.com/office/drawing/2014/main" id="{0984F382-74A2-4CBE-AE7D-DB759E46E0E0}"/>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B65B7C1F-FAE4-464E-8E09-43197F57AE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EFDF4DBA-E27D-4A3E-9DDC-CFB18535665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052574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Coin Change Problem</a:t>
            </a:r>
          </a:p>
        </p:txBody>
      </p:sp>
      <p:sp>
        <p:nvSpPr>
          <p:cNvPr id="3" name="Slide Number Placeholder 2">
            <a:extLst>
              <a:ext uri="{FF2B5EF4-FFF2-40B4-BE49-F238E27FC236}">
                <a16:creationId xmlns:a16="http://schemas.microsoft.com/office/drawing/2014/main" id="{CA395766-DE81-4E70-9702-9FEA6A1A6C50}"/>
              </a:ext>
            </a:extLst>
          </p:cNvPr>
          <p:cNvSpPr>
            <a:spLocks noGrp="1"/>
          </p:cNvSpPr>
          <p:nvPr>
            <p:ph type="sldNum" sz="quarter" idx="12"/>
          </p:nvPr>
        </p:nvSpPr>
        <p:spPr/>
        <p:txBody>
          <a:bodyPr/>
          <a:lstStyle/>
          <a:p>
            <a:fld id="{017C28E0-2F8B-4999-AEA2-B3AA3AE8994F}" type="slidenum">
              <a:rPr lang="en-US" smtClean="0"/>
              <a:t>119</a:t>
            </a:fld>
            <a:endParaRPr lang="en-US"/>
          </a:p>
        </p:txBody>
      </p:sp>
      <p:grpSp>
        <p:nvGrpSpPr>
          <p:cNvPr id="4" name="Group 3">
            <a:extLst>
              <a:ext uri="{FF2B5EF4-FFF2-40B4-BE49-F238E27FC236}">
                <a16:creationId xmlns:a16="http://schemas.microsoft.com/office/drawing/2014/main" id="{7964DDDE-CB70-4C60-A79F-BE25372C90ED}"/>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C8359B2C-8730-4A71-8570-88C0887B8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C986FB8D-47C6-44D2-A2C9-CB4F5742FDE5}"/>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77331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Greedy Algorithms</a:t>
            </a:r>
          </a:p>
        </p:txBody>
      </p:sp>
      <p:pic>
        <p:nvPicPr>
          <p:cNvPr id="1026" name="Picture 2" descr="Illustration of local optimum and global optimum | Download Scientific  Diagram">
            <a:extLst>
              <a:ext uri="{FF2B5EF4-FFF2-40B4-BE49-F238E27FC236}">
                <a16:creationId xmlns:a16="http://schemas.microsoft.com/office/drawing/2014/main" id="{843CB4CC-3D88-43B3-A201-60847651B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5467" y="1894587"/>
            <a:ext cx="4548009" cy="34511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53F1E82-3F8F-4A0C-9B4E-F662ABF6CB51}"/>
              </a:ext>
            </a:extLst>
          </p:cNvPr>
          <p:cNvSpPr txBox="1"/>
          <p:nvPr/>
        </p:nvSpPr>
        <p:spPr>
          <a:xfrm>
            <a:off x="7237326" y="5678547"/>
            <a:ext cx="609432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hlinkClick r:id="rId4">
                  <a:extLst>
                    <a:ext uri="{A12FA001-AC4F-418D-AE19-62706E023703}">
                      <ahyp:hlinkClr xmlns:ahyp="http://schemas.microsoft.com/office/drawing/2018/hyperlinkcolor" val="tx"/>
                    </a:ext>
                  </a:extLst>
                </a:hlinkClick>
              </a:rPr>
              <a:t>https://images.app.goo.gl/nehZPYDjn3LxjJey8</a:t>
            </a: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 </a:t>
            </a:r>
          </a:p>
        </p:txBody>
      </p:sp>
      <p:sp>
        <p:nvSpPr>
          <p:cNvPr id="10" name="Oval 9">
            <a:extLst>
              <a:ext uri="{FF2B5EF4-FFF2-40B4-BE49-F238E27FC236}">
                <a16:creationId xmlns:a16="http://schemas.microsoft.com/office/drawing/2014/main" id="{D677038D-AC87-4978-B33D-6501FD74315B}"/>
              </a:ext>
            </a:extLst>
          </p:cNvPr>
          <p:cNvSpPr/>
          <p:nvPr/>
        </p:nvSpPr>
        <p:spPr>
          <a:xfrm>
            <a:off x="1472084" y="4251151"/>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100</a:t>
            </a:r>
          </a:p>
        </p:txBody>
      </p:sp>
      <p:sp>
        <p:nvSpPr>
          <p:cNvPr id="11" name="Oval 10">
            <a:extLst>
              <a:ext uri="{FF2B5EF4-FFF2-40B4-BE49-F238E27FC236}">
                <a16:creationId xmlns:a16="http://schemas.microsoft.com/office/drawing/2014/main" id="{4931EC35-9C49-4830-B6FE-B49FC23D85DA}"/>
              </a:ext>
            </a:extLst>
          </p:cNvPr>
          <p:cNvSpPr/>
          <p:nvPr/>
        </p:nvSpPr>
        <p:spPr>
          <a:xfrm>
            <a:off x="2364377" y="4251151"/>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45</a:t>
            </a:r>
          </a:p>
        </p:txBody>
      </p:sp>
      <p:sp>
        <p:nvSpPr>
          <p:cNvPr id="12" name="Oval 11">
            <a:extLst>
              <a:ext uri="{FF2B5EF4-FFF2-40B4-BE49-F238E27FC236}">
                <a16:creationId xmlns:a16="http://schemas.microsoft.com/office/drawing/2014/main" id="{725CFE89-9563-452C-9D7A-CC5D96F0C5DF}"/>
              </a:ext>
            </a:extLst>
          </p:cNvPr>
          <p:cNvSpPr/>
          <p:nvPr/>
        </p:nvSpPr>
        <p:spPr>
          <a:xfrm>
            <a:off x="3262196" y="4251151"/>
            <a:ext cx="731520" cy="731520"/>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81E2"/>
                </a:solidFill>
                <a:effectLst/>
                <a:uLnTx/>
                <a:uFillTx/>
                <a:latin typeface="Calibri" panose="020F0502020204030204"/>
                <a:ea typeface="+mn-ea"/>
                <a:cs typeface="+mn-cs"/>
              </a:rPr>
              <a:t>25</a:t>
            </a:r>
          </a:p>
        </p:txBody>
      </p:sp>
      <p:sp>
        <p:nvSpPr>
          <p:cNvPr id="14" name="Oval 13">
            <a:extLst>
              <a:ext uri="{FF2B5EF4-FFF2-40B4-BE49-F238E27FC236}">
                <a16:creationId xmlns:a16="http://schemas.microsoft.com/office/drawing/2014/main" id="{1908544F-7AA4-4D61-91E1-BCAB26A6A64F}"/>
              </a:ext>
            </a:extLst>
          </p:cNvPr>
          <p:cNvSpPr/>
          <p:nvPr/>
        </p:nvSpPr>
        <p:spPr>
          <a:xfrm>
            <a:off x="2761287" y="2430944"/>
            <a:ext cx="731520" cy="731520"/>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81E2"/>
                </a:solidFill>
                <a:effectLst/>
                <a:uLnTx/>
                <a:uFillTx/>
                <a:latin typeface="Calibri" panose="020F0502020204030204"/>
                <a:ea typeface="+mn-ea"/>
                <a:cs typeface="+mn-cs"/>
              </a:rPr>
              <a:t>5</a:t>
            </a:r>
          </a:p>
        </p:txBody>
      </p:sp>
      <p:sp>
        <p:nvSpPr>
          <p:cNvPr id="15" name="Oval 14">
            <a:extLst>
              <a:ext uri="{FF2B5EF4-FFF2-40B4-BE49-F238E27FC236}">
                <a16:creationId xmlns:a16="http://schemas.microsoft.com/office/drawing/2014/main" id="{193D3006-E0FD-40B6-B429-C3390B6458C3}"/>
              </a:ext>
            </a:extLst>
          </p:cNvPr>
          <p:cNvSpPr/>
          <p:nvPr/>
        </p:nvSpPr>
        <p:spPr>
          <a:xfrm>
            <a:off x="1917392" y="3277545"/>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4</a:t>
            </a:r>
          </a:p>
        </p:txBody>
      </p:sp>
      <p:sp>
        <p:nvSpPr>
          <p:cNvPr id="16" name="Oval 15">
            <a:extLst>
              <a:ext uri="{FF2B5EF4-FFF2-40B4-BE49-F238E27FC236}">
                <a16:creationId xmlns:a16="http://schemas.microsoft.com/office/drawing/2014/main" id="{4AC0ED13-2240-4BC4-9211-09FB09946BBE}"/>
              </a:ext>
            </a:extLst>
          </p:cNvPr>
          <p:cNvSpPr/>
          <p:nvPr/>
        </p:nvSpPr>
        <p:spPr>
          <a:xfrm>
            <a:off x="3733402" y="3277545"/>
            <a:ext cx="731520" cy="731520"/>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81E2"/>
                </a:solidFill>
                <a:effectLst/>
                <a:uLnTx/>
                <a:uFillTx/>
                <a:latin typeface="Calibri" panose="020F0502020204030204"/>
                <a:ea typeface="+mn-ea"/>
                <a:cs typeface="+mn-cs"/>
              </a:rPr>
              <a:t>10</a:t>
            </a:r>
          </a:p>
        </p:txBody>
      </p:sp>
      <p:sp>
        <p:nvSpPr>
          <p:cNvPr id="17" name="Oval 16">
            <a:extLst>
              <a:ext uri="{FF2B5EF4-FFF2-40B4-BE49-F238E27FC236}">
                <a16:creationId xmlns:a16="http://schemas.microsoft.com/office/drawing/2014/main" id="{F0DA8D96-993F-4E4B-AFF8-66FFA43A0279}"/>
              </a:ext>
            </a:extLst>
          </p:cNvPr>
          <p:cNvSpPr/>
          <p:nvPr/>
        </p:nvSpPr>
        <p:spPr>
          <a:xfrm>
            <a:off x="4186834" y="4287157"/>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15</a:t>
            </a:r>
          </a:p>
        </p:txBody>
      </p:sp>
      <p:cxnSp>
        <p:nvCxnSpPr>
          <p:cNvPr id="18" name="Straight Connector 17">
            <a:extLst>
              <a:ext uri="{FF2B5EF4-FFF2-40B4-BE49-F238E27FC236}">
                <a16:creationId xmlns:a16="http://schemas.microsoft.com/office/drawing/2014/main" id="{C2B8C123-F94D-47FA-BB91-B22B494060F1}"/>
              </a:ext>
            </a:extLst>
          </p:cNvPr>
          <p:cNvCxnSpPr>
            <a:cxnSpLocks/>
            <a:stCxn id="14" idx="3"/>
            <a:endCxn id="15" idx="7"/>
          </p:cNvCxnSpPr>
          <p:nvPr/>
        </p:nvCxnSpPr>
        <p:spPr>
          <a:xfrm flipH="1">
            <a:off x="2541783" y="3055335"/>
            <a:ext cx="326633" cy="329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89316FF-9F76-4770-A5DF-CF40AB8B7462}"/>
              </a:ext>
            </a:extLst>
          </p:cNvPr>
          <p:cNvCxnSpPr>
            <a:cxnSpLocks/>
            <a:endCxn id="10" idx="0"/>
          </p:cNvCxnSpPr>
          <p:nvPr/>
        </p:nvCxnSpPr>
        <p:spPr>
          <a:xfrm flipH="1">
            <a:off x="1837844" y="3952431"/>
            <a:ext cx="292434" cy="298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6019590-B4A6-4FFB-99B1-8B935FBD6F30}"/>
              </a:ext>
            </a:extLst>
          </p:cNvPr>
          <p:cNvCxnSpPr>
            <a:cxnSpLocks/>
          </p:cNvCxnSpPr>
          <p:nvPr/>
        </p:nvCxnSpPr>
        <p:spPr>
          <a:xfrm flipH="1">
            <a:off x="3726952" y="3987443"/>
            <a:ext cx="292434" cy="2987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08AF0B9-A2FE-46C8-923B-31F42D776B8A}"/>
              </a:ext>
            </a:extLst>
          </p:cNvPr>
          <p:cNvCxnSpPr>
            <a:cxnSpLocks/>
            <a:endCxn id="16" idx="1"/>
          </p:cNvCxnSpPr>
          <p:nvPr/>
        </p:nvCxnSpPr>
        <p:spPr>
          <a:xfrm>
            <a:off x="3436620" y="2997794"/>
            <a:ext cx="403911" cy="3868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92B6D6-D5DE-4A35-A5B3-8F0195B411F2}"/>
              </a:ext>
            </a:extLst>
          </p:cNvPr>
          <p:cNvCxnSpPr>
            <a:cxnSpLocks/>
            <a:endCxn id="11" idx="0"/>
          </p:cNvCxnSpPr>
          <p:nvPr/>
        </p:nvCxnSpPr>
        <p:spPr>
          <a:xfrm>
            <a:off x="2482534" y="3952431"/>
            <a:ext cx="247603" cy="298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42BC4AB-01C9-440A-859D-3D452D60C6AB}"/>
              </a:ext>
            </a:extLst>
          </p:cNvPr>
          <p:cNvCxnSpPr>
            <a:cxnSpLocks/>
            <a:endCxn id="17" idx="0"/>
          </p:cNvCxnSpPr>
          <p:nvPr/>
        </p:nvCxnSpPr>
        <p:spPr>
          <a:xfrm>
            <a:off x="4261093" y="3981421"/>
            <a:ext cx="291501" cy="305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80CF7E7-08E8-440D-86AB-30394483B511}"/>
              </a:ext>
            </a:extLst>
          </p:cNvPr>
          <p:cNvCxnSpPr>
            <a:cxnSpLocks/>
          </p:cNvCxnSpPr>
          <p:nvPr/>
        </p:nvCxnSpPr>
        <p:spPr>
          <a:xfrm flipH="1">
            <a:off x="3127047" y="4948357"/>
            <a:ext cx="382448" cy="497850"/>
          </a:xfrm>
          <a:prstGeom prst="line">
            <a:avLst/>
          </a:prstGeom>
          <a:ln w="19050">
            <a:prstDash val="lgDashDot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75CFE40-3D50-4985-A73E-124F027DAB0E}"/>
              </a:ext>
            </a:extLst>
          </p:cNvPr>
          <p:cNvCxnSpPr>
            <a:cxnSpLocks/>
          </p:cNvCxnSpPr>
          <p:nvPr/>
        </p:nvCxnSpPr>
        <p:spPr>
          <a:xfrm flipH="1">
            <a:off x="2166249" y="4905940"/>
            <a:ext cx="382448" cy="4978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B4C35A5-07EE-4A5B-B8DE-A31BD2853890}"/>
              </a:ext>
            </a:extLst>
          </p:cNvPr>
          <p:cNvCxnSpPr>
            <a:cxnSpLocks/>
          </p:cNvCxnSpPr>
          <p:nvPr/>
        </p:nvCxnSpPr>
        <p:spPr>
          <a:xfrm flipH="1">
            <a:off x="1331234" y="4991033"/>
            <a:ext cx="382448" cy="4978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C252E9E-F269-4328-BAB3-6659C94DC260}"/>
              </a:ext>
            </a:extLst>
          </p:cNvPr>
          <p:cNvCxnSpPr>
            <a:cxnSpLocks/>
          </p:cNvCxnSpPr>
          <p:nvPr/>
        </p:nvCxnSpPr>
        <p:spPr>
          <a:xfrm flipH="1">
            <a:off x="4153060" y="4991033"/>
            <a:ext cx="248225" cy="4978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A4919D3-0D51-4FB6-B721-8F366E4F63B7}"/>
              </a:ext>
            </a:extLst>
          </p:cNvPr>
          <p:cNvCxnSpPr>
            <a:cxnSpLocks/>
          </p:cNvCxnSpPr>
          <p:nvPr/>
        </p:nvCxnSpPr>
        <p:spPr>
          <a:xfrm>
            <a:off x="4739989" y="4948357"/>
            <a:ext cx="416619" cy="540526"/>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A81F9B3-7C3F-41FB-9C33-98BDC904DF4A}"/>
              </a:ext>
            </a:extLst>
          </p:cNvPr>
          <p:cNvCxnSpPr>
            <a:cxnSpLocks/>
          </p:cNvCxnSpPr>
          <p:nvPr/>
        </p:nvCxnSpPr>
        <p:spPr>
          <a:xfrm>
            <a:off x="3627956" y="4982671"/>
            <a:ext cx="320624" cy="61325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1BEED60-71BD-49C8-A5DD-538B6907A39D}"/>
              </a:ext>
            </a:extLst>
          </p:cNvPr>
          <p:cNvCxnSpPr>
            <a:cxnSpLocks/>
          </p:cNvCxnSpPr>
          <p:nvPr/>
        </p:nvCxnSpPr>
        <p:spPr>
          <a:xfrm>
            <a:off x="2683328" y="5000071"/>
            <a:ext cx="244924" cy="59585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525963-D859-40C5-8167-19608FDBB6AD}"/>
              </a:ext>
            </a:extLst>
          </p:cNvPr>
          <p:cNvCxnSpPr>
            <a:cxnSpLocks/>
          </p:cNvCxnSpPr>
          <p:nvPr/>
        </p:nvCxnSpPr>
        <p:spPr>
          <a:xfrm>
            <a:off x="1861162" y="4991370"/>
            <a:ext cx="244924" cy="59585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89ACCED-9D51-4732-A005-3D2614A6B735}"/>
              </a:ext>
            </a:extLst>
          </p:cNvPr>
          <p:cNvSpPr>
            <a:spLocks noGrp="1"/>
          </p:cNvSpPr>
          <p:nvPr>
            <p:ph type="sldNum" sz="quarter" idx="12"/>
          </p:nvPr>
        </p:nvSpPr>
        <p:spPr/>
        <p:txBody>
          <a:bodyPr/>
          <a:lstStyle/>
          <a:p>
            <a:fld id="{017C28E0-2F8B-4999-AEA2-B3AA3AE8994F}" type="slidenum">
              <a:rPr lang="en-US" smtClean="0"/>
              <a:t>12</a:t>
            </a:fld>
            <a:endParaRPr lang="en-US"/>
          </a:p>
        </p:txBody>
      </p:sp>
      <p:grpSp>
        <p:nvGrpSpPr>
          <p:cNvPr id="27" name="Group 26">
            <a:extLst>
              <a:ext uri="{FF2B5EF4-FFF2-40B4-BE49-F238E27FC236}">
                <a16:creationId xmlns:a16="http://schemas.microsoft.com/office/drawing/2014/main" id="{3F56960A-6817-441A-9997-53C4A0014EE2}"/>
              </a:ext>
            </a:extLst>
          </p:cNvPr>
          <p:cNvGrpSpPr/>
          <p:nvPr/>
        </p:nvGrpSpPr>
        <p:grpSpPr>
          <a:xfrm>
            <a:off x="11317255" y="5989103"/>
            <a:ext cx="841781" cy="748032"/>
            <a:chOff x="11337354" y="6025684"/>
            <a:chExt cx="841781" cy="748032"/>
          </a:xfrm>
        </p:grpSpPr>
        <p:pic>
          <p:nvPicPr>
            <p:cNvPr id="29" name="Picture 28">
              <a:extLst>
                <a:ext uri="{FF2B5EF4-FFF2-40B4-BE49-F238E27FC236}">
                  <a16:creationId xmlns:a16="http://schemas.microsoft.com/office/drawing/2014/main" id="{4D904A64-1E4B-4143-BF1F-AB0F631BE9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Logo COP3530">
              <a:extLst>
                <a:ext uri="{FF2B5EF4-FFF2-40B4-BE49-F238E27FC236}">
                  <a16:creationId xmlns:a16="http://schemas.microsoft.com/office/drawing/2014/main" id="{68A584B5-510F-4FA4-8C08-23B2E547B790}"/>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121215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Use cases of Data Structures and Algorithms</a:t>
            </a:r>
          </a:p>
        </p:txBody>
      </p:sp>
      <p:sp>
        <p:nvSpPr>
          <p:cNvPr id="7" name="TextBox 6">
            <a:extLst>
              <a:ext uri="{FF2B5EF4-FFF2-40B4-BE49-F238E27FC236}">
                <a16:creationId xmlns:a16="http://schemas.microsoft.com/office/drawing/2014/main" id="{2E44F249-AB74-4884-862F-AA69C42E8577}"/>
              </a:ext>
            </a:extLst>
          </p:cNvPr>
          <p:cNvSpPr txBox="1"/>
          <p:nvPr/>
        </p:nvSpPr>
        <p:spPr>
          <a:xfrm>
            <a:off x="1218303" y="1675102"/>
            <a:ext cx="8979945" cy="4616648"/>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Priority Queues / heaps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Prim’s algorithm – choosing next edge to add</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Dijkstra’s algorithm – choosing next vertex to set distance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Huffman compression algorithm</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Operating systems - load balancing and interrupt handling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Binary search trees / hash tables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Anything where data is stored with a key / any database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Customer list with email address as a key</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Students with ID number as key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Minimum Spanning Tree / Graphs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Network design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Cluster analysis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Shortest paths / Graphs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Delivery planning/scheduling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Bin packing</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scheduling problems – scheduling conferences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Knapsack</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choosing investment portfolio</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resource allocation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https://www.vice.com/en_us/article/4x385b/the-world-is-knapsack-problem-and-were-just-living-in-it</a:t>
            </a:r>
          </a:p>
        </p:txBody>
      </p:sp>
      <p:sp>
        <p:nvSpPr>
          <p:cNvPr id="3" name="Slide Number Placeholder 2">
            <a:extLst>
              <a:ext uri="{FF2B5EF4-FFF2-40B4-BE49-F238E27FC236}">
                <a16:creationId xmlns:a16="http://schemas.microsoft.com/office/drawing/2014/main" id="{8CB38762-7A89-4ADA-9584-3760CA5D342F}"/>
              </a:ext>
            </a:extLst>
          </p:cNvPr>
          <p:cNvSpPr>
            <a:spLocks noGrp="1"/>
          </p:cNvSpPr>
          <p:nvPr>
            <p:ph type="sldNum" sz="quarter" idx="12"/>
          </p:nvPr>
        </p:nvSpPr>
        <p:spPr/>
        <p:txBody>
          <a:bodyPr/>
          <a:lstStyle/>
          <a:p>
            <a:fld id="{017C28E0-2F8B-4999-AEA2-B3AA3AE8994F}" type="slidenum">
              <a:rPr lang="en-US" smtClean="0"/>
              <a:t>120</a:t>
            </a:fld>
            <a:endParaRPr lang="en-US"/>
          </a:p>
        </p:txBody>
      </p:sp>
      <p:grpSp>
        <p:nvGrpSpPr>
          <p:cNvPr id="5" name="Group 4">
            <a:extLst>
              <a:ext uri="{FF2B5EF4-FFF2-40B4-BE49-F238E27FC236}">
                <a16:creationId xmlns:a16="http://schemas.microsoft.com/office/drawing/2014/main" id="{9E98B69C-F2F6-4408-A787-84CB7FB237A0}"/>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E49DFD96-B959-47A7-887E-D45A0F2D83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9935C450-CEBC-4873-BFB5-5B7AC8D75E8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45827034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46041" y="2666197"/>
            <a:ext cx="5170715" cy="1325563"/>
          </a:xfrm>
        </p:spPr>
        <p:txBody>
          <a:bodyPr/>
          <a:lstStyle/>
          <a:p>
            <a:r>
              <a:rPr lang="en-US" dirty="0">
                <a:solidFill>
                  <a:schemeClr val="bg1"/>
                </a:solidFill>
                <a:latin typeface="Gotham Bold" pitchFamily="50" charset="0"/>
              </a:rPr>
              <a:t>Questions</a:t>
            </a:r>
          </a:p>
        </p:txBody>
      </p:sp>
      <p:sp>
        <p:nvSpPr>
          <p:cNvPr id="3" name="Slide Number Placeholder 2">
            <a:extLst>
              <a:ext uri="{FF2B5EF4-FFF2-40B4-BE49-F238E27FC236}">
                <a16:creationId xmlns:a16="http://schemas.microsoft.com/office/drawing/2014/main" id="{E0D00C78-3411-4A61-AE7C-91FCB2D1F73B}"/>
              </a:ext>
            </a:extLst>
          </p:cNvPr>
          <p:cNvSpPr>
            <a:spLocks noGrp="1"/>
          </p:cNvSpPr>
          <p:nvPr>
            <p:ph type="sldNum" sz="quarter" idx="12"/>
          </p:nvPr>
        </p:nvSpPr>
        <p:spPr/>
        <p:txBody>
          <a:bodyPr/>
          <a:lstStyle/>
          <a:p>
            <a:fld id="{017C28E0-2F8B-4999-AEA2-B3AA3AE8994F}" type="slidenum">
              <a:rPr lang="en-US" smtClean="0"/>
              <a:t>121</a:t>
            </a:fld>
            <a:endParaRPr lang="en-US"/>
          </a:p>
        </p:txBody>
      </p:sp>
      <p:grpSp>
        <p:nvGrpSpPr>
          <p:cNvPr id="4" name="Group 3">
            <a:extLst>
              <a:ext uri="{FF2B5EF4-FFF2-40B4-BE49-F238E27FC236}">
                <a16:creationId xmlns:a16="http://schemas.microsoft.com/office/drawing/2014/main" id="{11762232-14B2-4782-BB26-6CEE0FA00BF9}"/>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1E032199-C6DC-4E8C-B0DC-5ACB9482A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A6DD2A39-C1B3-42DA-A066-BF2049C551A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15984367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  Create a table with symbols and their frequencies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3" name="Rectangle 2">
            <a:extLst>
              <a:ext uri="{FF2B5EF4-FFF2-40B4-BE49-F238E27FC236}">
                <a16:creationId xmlns:a16="http://schemas.microsoft.com/office/drawing/2014/main" id="{44D91031-DC64-42E6-825F-FC50AD1B8366}"/>
              </a:ext>
            </a:extLst>
          </p:cNvPr>
          <p:cNvSpPr/>
          <p:nvPr/>
        </p:nvSpPr>
        <p:spPr>
          <a:xfrm>
            <a:off x="1189337" y="3059668"/>
            <a:ext cx="10515599"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Apple is good</a:t>
            </a:r>
            <a:endPar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fld id="{017C28E0-2F8B-4999-AEA2-B3AA3AE8994F}" type="slidenum">
              <a:rPr lang="en-US" smtClean="0"/>
              <a:t>122</a:t>
            </a:fld>
            <a:endParaRPr lang="en-US"/>
          </a:p>
        </p:txBody>
      </p:sp>
    </p:spTree>
    <p:extLst>
      <p:ext uri="{BB962C8B-B14F-4D97-AF65-F5344CB8AC3E}">
        <p14:creationId xmlns:p14="http://schemas.microsoft.com/office/powerpoint/2010/main" val="261574105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825713"/>
            <a:ext cx="10515599"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priority queue.</a:t>
            </a:r>
          </a:p>
        </p:txBody>
      </p:sp>
      <p:sp>
        <p:nvSpPr>
          <p:cNvPr id="3" name="Rectangle 2">
            <a:extLst>
              <a:ext uri="{FF2B5EF4-FFF2-40B4-BE49-F238E27FC236}">
                <a16:creationId xmlns:a16="http://schemas.microsoft.com/office/drawing/2014/main" id="{C66E5DF9-0BB9-41AB-8B45-84A340B1E5F9}"/>
              </a:ext>
            </a:extLst>
          </p:cNvPr>
          <p:cNvSpPr/>
          <p:nvPr/>
        </p:nvSpPr>
        <p:spPr>
          <a:xfrm>
            <a:off x="1189337" y="3059668"/>
            <a:ext cx="10515599"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Apple is good</a:t>
            </a:r>
            <a:endPar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5" name="Slide Number Placeholder 4">
            <a:extLst>
              <a:ext uri="{FF2B5EF4-FFF2-40B4-BE49-F238E27FC236}">
                <a16:creationId xmlns:a16="http://schemas.microsoft.com/office/drawing/2014/main" id="{15FEA09F-808F-4C93-BC4C-12BB3AD959DD}"/>
              </a:ext>
            </a:extLst>
          </p:cNvPr>
          <p:cNvSpPr>
            <a:spLocks noGrp="1"/>
          </p:cNvSpPr>
          <p:nvPr>
            <p:ph type="sldNum" sz="quarter" idx="12"/>
          </p:nvPr>
        </p:nvSpPr>
        <p:spPr/>
        <p:txBody>
          <a:bodyPr/>
          <a:lstStyle/>
          <a:p>
            <a:fld id="{017C28E0-2F8B-4999-AEA2-B3AA3AE8994F}" type="slidenum">
              <a:rPr lang="en-US" smtClean="0"/>
              <a:t>123</a:t>
            </a:fld>
            <a:endParaRPr lang="en-US"/>
          </a:p>
        </p:txBody>
      </p:sp>
    </p:spTree>
    <p:extLst>
      <p:ext uri="{BB962C8B-B14F-4D97-AF65-F5344CB8AC3E}">
        <p14:creationId xmlns:p14="http://schemas.microsoft.com/office/powerpoint/2010/main" val="7740001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3" name="Rectangle 2">
            <a:extLst>
              <a:ext uri="{FF2B5EF4-FFF2-40B4-BE49-F238E27FC236}">
                <a16:creationId xmlns:a16="http://schemas.microsoft.com/office/drawing/2014/main" id="{BF2E8246-7FF8-409C-920C-CE3D07842BD9}"/>
              </a:ext>
            </a:extLst>
          </p:cNvPr>
          <p:cNvSpPr/>
          <p:nvPr/>
        </p:nvSpPr>
        <p:spPr>
          <a:xfrm>
            <a:off x="1098348" y="3441560"/>
            <a:ext cx="10515599"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Apple is good</a:t>
            </a:r>
            <a:endPar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5" name="Slide Number Placeholder 4">
            <a:extLst>
              <a:ext uri="{FF2B5EF4-FFF2-40B4-BE49-F238E27FC236}">
                <a16:creationId xmlns:a16="http://schemas.microsoft.com/office/drawing/2014/main" id="{DC5FFB4A-9CA6-4C7C-ACDD-80FE613B1A43}"/>
              </a:ext>
            </a:extLst>
          </p:cNvPr>
          <p:cNvSpPr>
            <a:spLocks noGrp="1"/>
          </p:cNvSpPr>
          <p:nvPr>
            <p:ph type="sldNum" sz="quarter" idx="12"/>
          </p:nvPr>
        </p:nvSpPr>
        <p:spPr/>
        <p:txBody>
          <a:bodyPr/>
          <a:lstStyle/>
          <a:p>
            <a:fld id="{017C28E0-2F8B-4999-AEA2-B3AA3AE8994F}" type="slidenum">
              <a:rPr lang="en-US" smtClean="0"/>
              <a:t>124</a:t>
            </a:fld>
            <a:endParaRPr lang="en-US"/>
          </a:p>
        </p:txBody>
      </p:sp>
    </p:spTree>
    <p:extLst>
      <p:ext uri="{BB962C8B-B14F-4D97-AF65-F5344CB8AC3E}">
        <p14:creationId xmlns:p14="http://schemas.microsoft.com/office/powerpoint/2010/main" val="25595863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3" name="Rectangle 2">
            <a:extLst>
              <a:ext uri="{FF2B5EF4-FFF2-40B4-BE49-F238E27FC236}">
                <a16:creationId xmlns:a16="http://schemas.microsoft.com/office/drawing/2014/main" id="{B3BA9F72-A8CE-4F5A-97A4-6DE1D013EDBC}"/>
              </a:ext>
            </a:extLst>
          </p:cNvPr>
          <p:cNvSpPr/>
          <p:nvPr/>
        </p:nvSpPr>
        <p:spPr>
          <a:xfrm>
            <a:off x="1004836" y="1690688"/>
            <a:ext cx="984738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 Traverse the resulting tree to obtain binary codes for characters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1A9DB339-DEE6-40CE-B43B-9411C3AED100}"/>
              </a:ext>
            </a:extLst>
          </p:cNvPr>
          <p:cNvSpPr/>
          <p:nvPr/>
        </p:nvSpPr>
        <p:spPr>
          <a:xfrm>
            <a:off x="1004836" y="2436670"/>
            <a:ext cx="10515599"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Apple is good</a:t>
            </a:r>
            <a:endPar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DEF445F5-1160-4047-AA9D-8E73EC7BFA04}"/>
              </a:ext>
            </a:extLst>
          </p:cNvPr>
          <p:cNvSpPr>
            <a:spLocks noGrp="1"/>
          </p:cNvSpPr>
          <p:nvPr>
            <p:ph type="sldNum" sz="quarter" idx="12"/>
          </p:nvPr>
        </p:nvSpPr>
        <p:spPr/>
        <p:txBody>
          <a:bodyPr/>
          <a:lstStyle/>
          <a:p>
            <a:fld id="{017C28E0-2F8B-4999-AEA2-B3AA3AE8994F}" type="slidenum">
              <a:rPr lang="en-US" smtClean="0"/>
              <a:t>125</a:t>
            </a:fld>
            <a:endParaRPr lang="en-US"/>
          </a:p>
        </p:txBody>
      </p:sp>
    </p:spTree>
    <p:extLst>
      <p:ext uri="{BB962C8B-B14F-4D97-AF65-F5344CB8AC3E}">
        <p14:creationId xmlns:p14="http://schemas.microsoft.com/office/powerpoint/2010/main" val="281402048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46041" y="2666197"/>
            <a:ext cx="5170715" cy="1325563"/>
          </a:xfrm>
        </p:spPr>
        <p:txBody>
          <a:bodyPr/>
          <a:lstStyle/>
          <a:p>
            <a:r>
              <a:rPr lang="en-US" dirty="0">
                <a:solidFill>
                  <a:schemeClr val="bg1"/>
                </a:solidFill>
                <a:latin typeface="Gotham Bold" pitchFamily="50" charset="0"/>
              </a:rPr>
              <a:t>Questions</a:t>
            </a:r>
          </a:p>
        </p:txBody>
      </p:sp>
      <p:sp>
        <p:nvSpPr>
          <p:cNvPr id="3" name="Slide Number Placeholder 2">
            <a:extLst>
              <a:ext uri="{FF2B5EF4-FFF2-40B4-BE49-F238E27FC236}">
                <a16:creationId xmlns:a16="http://schemas.microsoft.com/office/drawing/2014/main" id="{78AC20AF-B552-44FD-97EA-31B83F0A62F9}"/>
              </a:ext>
            </a:extLst>
          </p:cNvPr>
          <p:cNvSpPr>
            <a:spLocks noGrp="1"/>
          </p:cNvSpPr>
          <p:nvPr>
            <p:ph type="sldNum" sz="quarter" idx="12"/>
          </p:nvPr>
        </p:nvSpPr>
        <p:spPr/>
        <p:txBody>
          <a:bodyPr/>
          <a:lstStyle/>
          <a:p>
            <a:fld id="{017C28E0-2F8B-4999-AEA2-B3AA3AE8994F}" type="slidenum">
              <a:rPr lang="en-US" smtClean="0"/>
              <a:t>126</a:t>
            </a:fld>
            <a:endParaRPr lang="en-US"/>
          </a:p>
        </p:txBody>
      </p:sp>
    </p:spTree>
    <p:extLst>
      <p:ext uri="{BB962C8B-B14F-4D97-AF65-F5344CB8AC3E}">
        <p14:creationId xmlns:p14="http://schemas.microsoft.com/office/powerpoint/2010/main" val="173134334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rPr>
              <a:t>Graphs</a:t>
            </a:r>
          </a:p>
        </p:txBody>
      </p:sp>
    </p:spTree>
    <p:extLst>
      <p:ext uri="{BB962C8B-B14F-4D97-AF65-F5344CB8AC3E}">
        <p14:creationId xmlns:p14="http://schemas.microsoft.com/office/powerpoint/2010/main" val="268797687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4084F71-E704-4364-BD85-245BDFC8DD5A}"/>
              </a:ext>
            </a:extLst>
          </p:cNvPr>
          <p:cNvPicPr>
            <a:picLocks noChangeAspect="1"/>
          </p:cNvPicPr>
          <p:nvPr/>
        </p:nvPicPr>
        <p:blipFill>
          <a:blip r:embed="rId3"/>
          <a:stretch>
            <a:fillRect/>
          </a:stretch>
        </p:blipFill>
        <p:spPr>
          <a:xfrm>
            <a:off x="1552575" y="633412"/>
            <a:ext cx="9086850" cy="5591175"/>
          </a:xfrm>
          <a:prstGeom prst="rect">
            <a:avLst/>
          </a:prstGeom>
        </p:spPr>
      </p:pic>
      <p:sp>
        <p:nvSpPr>
          <p:cNvPr id="2" name="Slide Number Placeholder 1">
            <a:extLst>
              <a:ext uri="{FF2B5EF4-FFF2-40B4-BE49-F238E27FC236}">
                <a16:creationId xmlns:a16="http://schemas.microsoft.com/office/drawing/2014/main" id="{E18E7A82-D33D-4FBB-BE9A-3424DC219B67}"/>
              </a:ext>
            </a:extLst>
          </p:cNvPr>
          <p:cNvSpPr>
            <a:spLocks noGrp="1"/>
          </p:cNvSpPr>
          <p:nvPr>
            <p:ph type="sldNum" sz="quarter" idx="12"/>
          </p:nvPr>
        </p:nvSpPr>
        <p:spPr/>
        <p:txBody>
          <a:bodyPr/>
          <a:lstStyle/>
          <a:p>
            <a:fld id="{017C28E0-2F8B-4999-AEA2-B3AA3AE8994F}" type="slidenum">
              <a:rPr lang="en-US" smtClean="0"/>
              <a:t>128</a:t>
            </a:fld>
            <a:endParaRPr lang="en-US"/>
          </a:p>
        </p:txBody>
      </p:sp>
    </p:spTree>
    <p:extLst>
      <p:ext uri="{BB962C8B-B14F-4D97-AF65-F5344CB8AC3E}">
        <p14:creationId xmlns:p14="http://schemas.microsoft.com/office/powerpoint/2010/main" val="37142186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AED874-630D-463C-9A3F-B16B163BBB59}"/>
              </a:ext>
            </a:extLst>
          </p:cNvPr>
          <p:cNvPicPr>
            <a:picLocks noChangeAspect="1"/>
          </p:cNvPicPr>
          <p:nvPr/>
        </p:nvPicPr>
        <p:blipFill>
          <a:blip r:embed="rId3"/>
          <a:stretch>
            <a:fillRect/>
          </a:stretch>
        </p:blipFill>
        <p:spPr>
          <a:xfrm>
            <a:off x="1081087" y="600075"/>
            <a:ext cx="10029825" cy="5657850"/>
          </a:xfrm>
          <a:prstGeom prst="rect">
            <a:avLst/>
          </a:prstGeom>
        </p:spPr>
      </p:pic>
      <p:sp>
        <p:nvSpPr>
          <p:cNvPr id="3" name="Slide Number Placeholder 2">
            <a:extLst>
              <a:ext uri="{FF2B5EF4-FFF2-40B4-BE49-F238E27FC236}">
                <a16:creationId xmlns:a16="http://schemas.microsoft.com/office/drawing/2014/main" id="{F119635C-8C3B-466F-9A97-3138963A915C}"/>
              </a:ext>
            </a:extLst>
          </p:cNvPr>
          <p:cNvSpPr>
            <a:spLocks noGrp="1"/>
          </p:cNvSpPr>
          <p:nvPr>
            <p:ph type="sldNum" sz="quarter" idx="12"/>
          </p:nvPr>
        </p:nvSpPr>
        <p:spPr/>
        <p:txBody>
          <a:bodyPr/>
          <a:lstStyle/>
          <a:p>
            <a:fld id="{017C28E0-2F8B-4999-AEA2-B3AA3AE8994F}" type="slidenum">
              <a:rPr lang="en-US" smtClean="0"/>
              <a:t>129</a:t>
            </a:fld>
            <a:endParaRPr lang="en-US"/>
          </a:p>
        </p:txBody>
      </p:sp>
    </p:spTree>
    <p:extLst>
      <p:ext uri="{BB962C8B-B14F-4D97-AF65-F5344CB8AC3E}">
        <p14:creationId xmlns:p14="http://schemas.microsoft.com/office/powerpoint/2010/main" val="2925602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Coin Change</a:t>
            </a:r>
          </a:p>
        </p:txBody>
      </p:sp>
      <p:pic>
        <p:nvPicPr>
          <p:cNvPr id="5" name="Graphic 4" descr="Coins outline">
            <a:extLst>
              <a:ext uri="{FF2B5EF4-FFF2-40B4-BE49-F238E27FC236}">
                <a16:creationId xmlns:a16="http://schemas.microsoft.com/office/drawing/2014/main" id="{BAE16F17-C0B3-41B1-8D25-3D02694360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02109" y="4818388"/>
            <a:ext cx="1636206" cy="1636206"/>
          </a:xfrm>
          <a:prstGeom prst="rect">
            <a:avLst/>
          </a:prstGeom>
        </p:spPr>
      </p:pic>
      <p:sp>
        <p:nvSpPr>
          <p:cNvPr id="6" name="TextBox 5">
            <a:extLst>
              <a:ext uri="{FF2B5EF4-FFF2-40B4-BE49-F238E27FC236}">
                <a16:creationId xmlns:a16="http://schemas.microsoft.com/office/drawing/2014/main" id="{7BAAABF4-3925-4279-BF3E-DF546202E6D6}"/>
              </a:ext>
            </a:extLst>
          </p:cNvPr>
          <p:cNvSpPr txBox="1"/>
          <p:nvPr/>
        </p:nvSpPr>
        <p:spPr>
          <a:xfrm>
            <a:off x="1191225" y="1690688"/>
            <a:ext cx="6298519" cy="369332"/>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Make change with the smallest number of coins.</a:t>
            </a:r>
          </a:p>
        </p:txBody>
      </p:sp>
      <p:sp>
        <p:nvSpPr>
          <p:cNvPr id="8" name="TextBox 7">
            <a:extLst>
              <a:ext uri="{FF2B5EF4-FFF2-40B4-BE49-F238E27FC236}">
                <a16:creationId xmlns:a16="http://schemas.microsoft.com/office/drawing/2014/main" id="{E8A1CB86-29FD-45A8-94A8-34F38C8A55F1}"/>
              </a:ext>
            </a:extLst>
          </p:cNvPr>
          <p:cNvSpPr txBox="1"/>
          <p:nvPr/>
        </p:nvSpPr>
        <p:spPr>
          <a:xfrm>
            <a:off x="1223327" y="3032606"/>
            <a:ext cx="4888366" cy="14773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32 cents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Quarters (0.25)</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Dimes (0.10)</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Nickels (0.05)</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Pennies (0.01)</a:t>
            </a:r>
          </a:p>
        </p:txBody>
      </p:sp>
      <p:sp>
        <p:nvSpPr>
          <p:cNvPr id="3" name="Slide Number Placeholder 2">
            <a:extLst>
              <a:ext uri="{FF2B5EF4-FFF2-40B4-BE49-F238E27FC236}">
                <a16:creationId xmlns:a16="http://schemas.microsoft.com/office/drawing/2014/main" id="{761DD620-3A92-4197-A5A3-12A849DFA91D}"/>
              </a:ext>
            </a:extLst>
          </p:cNvPr>
          <p:cNvSpPr>
            <a:spLocks noGrp="1"/>
          </p:cNvSpPr>
          <p:nvPr>
            <p:ph type="sldNum" sz="quarter" idx="12"/>
          </p:nvPr>
        </p:nvSpPr>
        <p:spPr/>
        <p:txBody>
          <a:bodyPr/>
          <a:lstStyle/>
          <a:p>
            <a:fld id="{017C28E0-2F8B-4999-AEA2-B3AA3AE8994F}" type="slidenum">
              <a:rPr lang="en-US" smtClean="0"/>
              <a:t>13</a:t>
            </a:fld>
            <a:endParaRPr lang="en-US"/>
          </a:p>
        </p:txBody>
      </p:sp>
      <p:grpSp>
        <p:nvGrpSpPr>
          <p:cNvPr id="9" name="Group 8">
            <a:extLst>
              <a:ext uri="{FF2B5EF4-FFF2-40B4-BE49-F238E27FC236}">
                <a16:creationId xmlns:a16="http://schemas.microsoft.com/office/drawing/2014/main" id="{FA4665F3-158C-4642-83CD-B338CF72F30F}"/>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EE7A8E07-42EB-4F9E-98E2-52C4DB8370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816F4CC0-04A3-4C3E-A1D6-DFFA62D157B2}"/>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1911356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4EC80D-1075-498B-9D7E-38344249D4DA}"/>
              </a:ext>
            </a:extLst>
          </p:cNvPr>
          <p:cNvPicPr>
            <a:picLocks noChangeAspect="1"/>
          </p:cNvPicPr>
          <p:nvPr/>
        </p:nvPicPr>
        <p:blipFill>
          <a:blip r:embed="rId3"/>
          <a:stretch>
            <a:fillRect/>
          </a:stretch>
        </p:blipFill>
        <p:spPr>
          <a:xfrm>
            <a:off x="1376362" y="852487"/>
            <a:ext cx="9439275" cy="5153025"/>
          </a:xfrm>
          <a:prstGeom prst="rect">
            <a:avLst/>
          </a:prstGeom>
        </p:spPr>
      </p:pic>
      <p:sp>
        <p:nvSpPr>
          <p:cNvPr id="3" name="Slide Number Placeholder 2">
            <a:extLst>
              <a:ext uri="{FF2B5EF4-FFF2-40B4-BE49-F238E27FC236}">
                <a16:creationId xmlns:a16="http://schemas.microsoft.com/office/drawing/2014/main" id="{578610CF-DDB2-43FB-AF8B-EDAF47E1B433}"/>
              </a:ext>
            </a:extLst>
          </p:cNvPr>
          <p:cNvSpPr>
            <a:spLocks noGrp="1"/>
          </p:cNvSpPr>
          <p:nvPr>
            <p:ph type="sldNum" sz="quarter" idx="12"/>
          </p:nvPr>
        </p:nvSpPr>
        <p:spPr/>
        <p:txBody>
          <a:bodyPr/>
          <a:lstStyle/>
          <a:p>
            <a:fld id="{017C28E0-2F8B-4999-AEA2-B3AA3AE8994F}" type="slidenum">
              <a:rPr lang="en-US" smtClean="0"/>
              <a:t>130</a:t>
            </a:fld>
            <a:endParaRPr lang="en-US"/>
          </a:p>
        </p:txBody>
      </p:sp>
    </p:spTree>
    <p:extLst>
      <p:ext uri="{BB962C8B-B14F-4D97-AF65-F5344CB8AC3E}">
        <p14:creationId xmlns:p14="http://schemas.microsoft.com/office/powerpoint/2010/main" val="82507984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B72F37-C6D1-4E96-A6E1-BAA296639074}"/>
              </a:ext>
            </a:extLst>
          </p:cNvPr>
          <p:cNvPicPr>
            <a:picLocks noChangeAspect="1"/>
          </p:cNvPicPr>
          <p:nvPr/>
        </p:nvPicPr>
        <p:blipFill>
          <a:blip r:embed="rId3"/>
          <a:stretch>
            <a:fillRect/>
          </a:stretch>
        </p:blipFill>
        <p:spPr>
          <a:xfrm>
            <a:off x="1509712" y="685800"/>
            <a:ext cx="9172575" cy="5486400"/>
          </a:xfrm>
          <a:prstGeom prst="rect">
            <a:avLst/>
          </a:prstGeom>
        </p:spPr>
      </p:pic>
      <p:sp>
        <p:nvSpPr>
          <p:cNvPr id="2" name="Slide Number Placeholder 1">
            <a:extLst>
              <a:ext uri="{FF2B5EF4-FFF2-40B4-BE49-F238E27FC236}">
                <a16:creationId xmlns:a16="http://schemas.microsoft.com/office/drawing/2014/main" id="{71B4FCCE-A4AA-4BE2-A3D5-DFF0AEAEFEB3}"/>
              </a:ext>
            </a:extLst>
          </p:cNvPr>
          <p:cNvSpPr>
            <a:spLocks noGrp="1"/>
          </p:cNvSpPr>
          <p:nvPr>
            <p:ph type="sldNum" sz="quarter" idx="12"/>
          </p:nvPr>
        </p:nvSpPr>
        <p:spPr/>
        <p:txBody>
          <a:bodyPr/>
          <a:lstStyle/>
          <a:p>
            <a:fld id="{017C28E0-2F8B-4999-AEA2-B3AA3AE8994F}" type="slidenum">
              <a:rPr lang="en-US" smtClean="0"/>
              <a:t>131</a:t>
            </a:fld>
            <a:endParaRPr lang="en-US"/>
          </a:p>
        </p:txBody>
      </p:sp>
    </p:spTree>
    <p:extLst>
      <p:ext uri="{BB962C8B-B14F-4D97-AF65-F5344CB8AC3E}">
        <p14:creationId xmlns:p14="http://schemas.microsoft.com/office/powerpoint/2010/main" val="255858217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8B41A5-4D1F-41D2-9072-8A1342798F1E}"/>
              </a:ext>
            </a:extLst>
          </p:cNvPr>
          <p:cNvPicPr>
            <a:picLocks noChangeAspect="1"/>
          </p:cNvPicPr>
          <p:nvPr/>
        </p:nvPicPr>
        <p:blipFill>
          <a:blip r:embed="rId3"/>
          <a:stretch>
            <a:fillRect/>
          </a:stretch>
        </p:blipFill>
        <p:spPr>
          <a:xfrm>
            <a:off x="1514475" y="1042987"/>
            <a:ext cx="9163050" cy="4772025"/>
          </a:xfrm>
          <a:prstGeom prst="rect">
            <a:avLst/>
          </a:prstGeom>
        </p:spPr>
      </p:pic>
      <p:sp>
        <p:nvSpPr>
          <p:cNvPr id="2" name="Slide Number Placeholder 1">
            <a:extLst>
              <a:ext uri="{FF2B5EF4-FFF2-40B4-BE49-F238E27FC236}">
                <a16:creationId xmlns:a16="http://schemas.microsoft.com/office/drawing/2014/main" id="{41EDF578-6868-4DE0-858E-82077C5DD0D3}"/>
              </a:ext>
            </a:extLst>
          </p:cNvPr>
          <p:cNvSpPr>
            <a:spLocks noGrp="1"/>
          </p:cNvSpPr>
          <p:nvPr>
            <p:ph type="sldNum" sz="quarter" idx="12"/>
          </p:nvPr>
        </p:nvSpPr>
        <p:spPr/>
        <p:txBody>
          <a:bodyPr/>
          <a:lstStyle/>
          <a:p>
            <a:fld id="{017C28E0-2F8B-4999-AEA2-B3AA3AE8994F}" type="slidenum">
              <a:rPr lang="en-US" smtClean="0"/>
              <a:t>132</a:t>
            </a:fld>
            <a:endParaRPr lang="en-US"/>
          </a:p>
        </p:txBody>
      </p:sp>
    </p:spTree>
    <p:extLst>
      <p:ext uri="{BB962C8B-B14F-4D97-AF65-F5344CB8AC3E}">
        <p14:creationId xmlns:p14="http://schemas.microsoft.com/office/powerpoint/2010/main" val="282302916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5769A2-494C-4C6A-B69D-B6B4A3B22496}"/>
              </a:ext>
            </a:extLst>
          </p:cNvPr>
          <p:cNvPicPr>
            <a:picLocks noChangeAspect="1"/>
          </p:cNvPicPr>
          <p:nvPr/>
        </p:nvPicPr>
        <p:blipFill>
          <a:blip r:embed="rId3"/>
          <a:stretch>
            <a:fillRect/>
          </a:stretch>
        </p:blipFill>
        <p:spPr>
          <a:xfrm>
            <a:off x="1533525" y="909637"/>
            <a:ext cx="9124950" cy="5038725"/>
          </a:xfrm>
          <a:prstGeom prst="rect">
            <a:avLst/>
          </a:prstGeom>
        </p:spPr>
      </p:pic>
      <p:sp>
        <p:nvSpPr>
          <p:cNvPr id="3" name="Slide Number Placeholder 2">
            <a:extLst>
              <a:ext uri="{FF2B5EF4-FFF2-40B4-BE49-F238E27FC236}">
                <a16:creationId xmlns:a16="http://schemas.microsoft.com/office/drawing/2014/main" id="{5771B1C6-2B3F-45DA-B3E6-62C90D7D4196}"/>
              </a:ext>
            </a:extLst>
          </p:cNvPr>
          <p:cNvSpPr>
            <a:spLocks noGrp="1"/>
          </p:cNvSpPr>
          <p:nvPr>
            <p:ph type="sldNum" sz="quarter" idx="12"/>
          </p:nvPr>
        </p:nvSpPr>
        <p:spPr/>
        <p:txBody>
          <a:bodyPr/>
          <a:lstStyle/>
          <a:p>
            <a:fld id="{017C28E0-2F8B-4999-AEA2-B3AA3AE8994F}" type="slidenum">
              <a:rPr lang="en-US" smtClean="0"/>
              <a:t>133</a:t>
            </a:fld>
            <a:endParaRPr lang="en-US"/>
          </a:p>
        </p:txBody>
      </p:sp>
    </p:spTree>
    <p:extLst>
      <p:ext uri="{BB962C8B-B14F-4D97-AF65-F5344CB8AC3E}">
        <p14:creationId xmlns:p14="http://schemas.microsoft.com/office/powerpoint/2010/main" val="2020565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Coin Change</a:t>
            </a:r>
          </a:p>
        </p:txBody>
      </p:sp>
      <p:pic>
        <p:nvPicPr>
          <p:cNvPr id="5" name="Graphic 4" descr="Coins outline">
            <a:extLst>
              <a:ext uri="{FF2B5EF4-FFF2-40B4-BE49-F238E27FC236}">
                <a16:creationId xmlns:a16="http://schemas.microsoft.com/office/drawing/2014/main" id="{BAE16F17-C0B3-41B1-8D25-3D02694360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02109" y="4818388"/>
            <a:ext cx="1636206" cy="1636206"/>
          </a:xfrm>
          <a:prstGeom prst="rect">
            <a:avLst/>
          </a:prstGeom>
        </p:spPr>
      </p:pic>
      <p:sp>
        <p:nvSpPr>
          <p:cNvPr id="6" name="TextBox 5">
            <a:extLst>
              <a:ext uri="{FF2B5EF4-FFF2-40B4-BE49-F238E27FC236}">
                <a16:creationId xmlns:a16="http://schemas.microsoft.com/office/drawing/2014/main" id="{7BAAABF4-3925-4279-BF3E-DF546202E6D6}"/>
              </a:ext>
            </a:extLst>
          </p:cNvPr>
          <p:cNvSpPr txBox="1"/>
          <p:nvPr/>
        </p:nvSpPr>
        <p:spPr>
          <a:xfrm>
            <a:off x="1191225" y="1690688"/>
            <a:ext cx="6298519" cy="369332"/>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Make change with the smallest number of coins.</a:t>
            </a:r>
          </a:p>
        </p:txBody>
      </p:sp>
      <p:sp>
        <p:nvSpPr>
          <p:cNvPr id="7" name="TextBox 6">
            <a:extLst>
              <a:ext uri="{FF2B5EF4-FFF2-40B4-BE49-F238E27FC236}">
                <a16:creationId xmlns:a16="http://schemas.microsoft.com/office/drawing/2014/main" id="{CC63D9FD-4CE2-4A3D-B820-DBB41492F427}"/>
              </a:ext>
            </a:extLst>
          </p:cNvPr>
          <p:cNvSpPr txBox="1"/>
          <p:nvPr/>
        </p:nvSpPr>
        <p:spPr>
          <a:xfrm>
            <a:off x="1173411" y="2204762"/>
            <a:ext cx="9990307"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Start with the largest denomination and dispense as many of those fit.</a:t>
            </a:r>
          </a:p>
        </p:txBody>
      </p:sp>
      <p:sp>
        <p:nvSpPr>
          <p:cNvPr id="8" name="TextBox 7">
            <a:extLst>
              <a:ext uri="{FF2B5EF4-FFF2-40B4-BE49-F238E27FC236}">
                <a16:creationId xmlns:a16="http://schemas.microsoft.com/office/drawing/2014/main" id="{E8A1CB86-29FD-45A8-94A8-34F38C8A55F1}"/>
              </a:ext>
            </a:extLst>
          </p:cNvPr>
          <p:cNvSpPr txBox="1"/>
          <p:nvPr/>
        </p:nvSpPr>
        <p:spPr>
          <a:xfrm>
            <a:off x="1223327" y="3032606"/>
            <a:ext cx="4888366" cy="14773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32 cents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Quarters (0.25)</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Dimes (0.10)</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Nickels (0.05)</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Pennies (0.01)</a:t>
            </a:r>
          </a:p>
        </p:txBody>
      </p:sp>
      <p:sp>
        <p:nvSpPr>
          <p:cNvPr id="3" name="Slide Number Placeholder 2">
            <a:extLst>
              <a:ext uri="{FF2B5EF4-FFF2-40B4-BE49-F238E27FC236}">
                <a16:creationId xmlns:a16="http://schemas.microsoft.com/office/drawing/2014/main" id="{761DD620-3A92-4197-A5A3-12A849DFA91D}"/>
              </a:ext>
            </a:extLst>
          </p:cNvPr>
          <p:cNvSpPr>
            <a:spLocks noGrp="1"/>
          </p:cNvSpPr>
          <p:nvPr>
            <p:ph type="sldNum" sz="quarter" idx="12"/>
          </p:nvPr>
        </p:nvSpPr>
        <p:spPr/>
        <p:txBody>
          <a:bodyPr/>
          <a:lstStyle/>
          <a:p>
            <a:fld id="{017C28E0-2F8B-4999-AEA2-B3AA3AE8994F}" type="slidenum">
              <a:rPr lang="en-US" smtClean="0"/>
              <a:t>14</a:t>
            </a:fld>
            <a:endParaRPr lang="en-US"/>
          </a:p>
        </p:txBody>
      </p:sp>
      <p:grpSp>
        <p:nvGrpSpPr>
          <p:cNvPr id="9" name="Group 8">
            <a:extLst>
              <a:ext uri="{FF2B5EF4-FFF2-40B4-BE49-F238E27FC236}">
                <a16:creationId xmlns:a16="http://schemas.microsoft.com/office/drawing/2014/main" id="{FA4665F3-158C-4642-83CD-B338CF72F30F}"/>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EE7A8E07-42EB-4F9E-98E2-52C4DB8370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816F4CC0-04A3-4C3E-A1D6-DFFA62D157B2}"/>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10831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Coin Change</a:t>
            </a:r>
          </a:p>
        </p:txBody>
      </p:sp>
      <p:sp>
        <p:nvSpPr>
          <p:cNvPr id="6" name="TextBox 5">
            <a:extLst>
              <a:ext uri="{FF2B5EF4-FFF2-40B4-BE49-F238E27FC236}">
                <a16:creationId xmlns:a16="http://schemas.microsoft.com/office/drawing/2014/main" id="{7BAAABF4-3925-4279-BF3E-DF546202E6D6}"/>
              </a:ext>
            </a:extLst>
          </p:cNvPr>
          <p:cNvSpPr txBox="1"/>
          <p:nvPr/>
        </p:nvSpPr>
        <p:spPr>
          <a:xfrm>
            <a:off x="1191225" y="1690688"/>
            <a:ext cx="6298519" cy="369332"/>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Make change with the smallest number of coins.</a:t>
            </a:r>
          </a:p>
        </p:txBody>
      </p:sp>
      <p:sp>
        <p:nvSpPr>
          <p:cNvPr id="7" name="TextBox 6">
            <a:extLst>
              <a:ext uri="{FF2B5EF4-FFF2-40B4-BE49-F238E27FC236}">
                <a16:creationId xmlns:a16="http://schemas.microsoft.com/office/drawing/2014/main" id="{CC63D9FD-4CE2-4A3D-B820-DBB41492F427}"/>
              </a:ext>
            </a:extLst>
          </p:cNvPr>
          <p:cNvSpPr txBox="1"/>
          <p:nvPr/>
        </p:nvSpPr>
        <p:spPr>
          <a:xfrm>
            <a:off x="1173411" y="2204762"/>
            <a:ext cx="9990307"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Start with the largest denomination and dispense as many of those fit.</a:t>
            </a:r>
          </a:p>
        </p:txBody>
      </p:sp>
      <p:sp>
        <p:nvSpPr>
          <p:cNvPr id="8" name="TextBox 7">
            <a:extLst>
              <a:ext uri="{FF2B5EF4-FFF2-40B4-BE49-F238E27FC236}">
                <a16:creationId xmlns:a16="http://schemas.microsoft.com/office/drawing/2014/main" id="{E8A1CB86-29FD-45A8-94A8-34F38C8A55F1}"/>
              </a:ext>
            </a:extLst>
          </p:cNvPr>
          <p:cNvSpPr txBox="1"/>
          <p:nvPr/>
        </p:nvSpPr>
        <p:spPr>
          <a:xfrm>
            <a:off x="1223327" y="3032606"/>
            <a:ext cx="4888366" cy="175432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32 cents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Quarters (0.25) – 1</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Dimes (0.10) – 0</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Nickels (0.05) – 1</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Pennies (0.01) – 2</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4 coins, the minimum possible</a:t>
            </a:r>
          </a:p>
        </p:txBody>
      </p:sp>
      <p:sp>
        <p:nvSpPr>
          <p:cNvPr id="3" name="Slide Number Placeholder 2">
            <a:extLst>
              <a:ext uri="{FF2B5EF4-FFF2-40B4-BE49-F238E27FC236}">
                <a16:creationId xmlns:a16="http://schemas.microsoft.com/office/drawing/2014/main" id="{40E276B6-CE69-4475-9C27-B4B6A665D8CF}"/>
              </a:ext>
            </a:extLst>
          </p:cNvPr>
          <p:cNvSpPr>
            <a:spLocks noGrp="1"/>
          </p:cNvSpPr>
          <p:nvPr>
            <p:ph type="sldNum" sz="quarter" idx="12"/>
          </p:nvPr>
        </p:nvSpPr>
        <p:spPr/>
        <p:txBody>
          <a:bodyPr/>
          <a:lstStyle/>
          <a:p>
            <a:fld id="{017C28E0-2F8B-4999-AEA2-B3AA3AE8994F}" type="slidenum">
              <a:rPr lang="en-US" smtClean="0"/>
              <a:t>15</a:t>
            </a:fld>
            <a:endParaRPr lang="en-US"/>
          </a:p>
        </p:txBody>
      </p:sp>
      <p:grpSp>
        <p:nvGrpSpPr>
          <p:cNvPr id="9" name="Group 8">
            <a:extLst>
              <a:ext uri="{FF2B5EF4-FFF2-40B4-BE49-F238E27FC236}">
                <a16:creationId xmlns:a16="http://schemas.microsoft.com/office/drawing/2014/main" id="{963F1CC1-E0A9-4F0B-B716-E12A4CB0DB1A}"/>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F2C4C726-B8AB-42D9-9379-74EBE3F06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70F651A0-ACE3-4C8F-AAF7-6DC2D10FB41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12" name="Graphic 11" descr="Coins outline">
            <a:extLst>
              <a:ext uri="{FF2B5EF4-FFF2-40B4-BE49-F238E27FC236}">
                <a16:creationId xmlns:a16="http://schemas.microsoft.com/office/drawing/2014/main" id="{C25BEA79-593F-4374-8962-361E869AC7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02109" y="4818388"/>
            <a:ext cx="1636206" cy="1636206"/>
          </a:xfrm>
          <a:prstGeom prst="rect">
            <a:avLst/>
          </a:prstGeom>
        </p:spPr>
      </p:pic>
    </p:spTree>
    <p:extLst>
      <p:ext uri="{BB962C8B-B14F-4D97-AF65-F5344CB8AC3E}">
        <p14:creationId xmlns:p14="http://schemas.microsoft.com/office/powerpoint/2010/main" val="2058433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Coin Change</a:t>
            </a:r>
          </a:p>
        </p:txBody>
      </p:sp>
      <p:sp>
        <p:nvSpPr>
          <p:cNvPr id="6" name="TextBox 5">
            <a:extLst>
              <a:ext uri="{FF2B5EF4-FFF2-40B4-BE49-F238E27FC236}">
                <a16:creationId xmlns:a16="http://schemas.microsoft.com/office/drawing/2014/main" id="{7BAAABF4-3925-4279-BF3E-DF546202E6D6}"/>
              </a:ext>
            </a:extLst>
          </p:cNvPr>
          <p:cNvSpPr txBox="1"/>
          <p:nvPr/>
        </p:nvSpPr>
        <p:spPr>
          <a:xfrm>
            <a:off x="1191225" y="1690688"/>
            <a:ext cx="6298519" cy="369332"/>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Make change with the smallest number of coins.</a:t>
            </a:r>
          </a:p>
        </p:txBody>
      </p:sp>
      <p:sp>
        <p:nvSpPr>
          <p:cNvPr id="7" name="TextBox 6">
            <a:extLst>
              <a:ext uri="{FF2B5EF4-FFF2-40B4-BE49-F238E27FC236}">
                <a16:creationId xmlns:a16="http://schemas.microsoft.com/office/drawing/2014/main" id="{CC63D9FD-4CE2-4A3D-B820-DBB41492F427}"/>
              </a:ext>
            </a:extLst>
          </p:cNvPr>
          <p:cNvSpPr txBox="1"/>
          <p:nvPr/>
        </p:nvSpPr>
        <p:spPr>
          <a:xfrm>
            <a:off x="1173411" y="2204762"/>
            <a:ext cx="9990307"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Start with the largest denomination and dispense as many of those fit.</a:t>
            </a:r>
          </a:p>
        </p:txBody>
      </p:sp>
      <p:sp>
        <p:nvSpPr>
          <p:cNvPr id="8" name="TextBox 7">
            <a:extLst>
              <a:ext uri="{FF2B5EF4-FFF2-40B4-BE49-F238E27FC236}">
                <a16:creationId xmlns:a16="http://schemas.microsoft.com/office/drawing/2014/main" id="{E8A1CB86-29FD-45A8-94A8-34F38C8A55F1}"/>
              </a:ext>
            </a:extLst>
          </p:cNvPr>
          <p:cNvSpPr txBox="1"/>
          <p:nvPr/>
        </p:nvSpPr>
        <p:spPr>
          <a:xfrm>
            <a:off x="1223327" y="3032606"/>
            <a:ext cx="4888366" cy="175432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32 cents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Quarters (0.25) – 1</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Dimes (0.10) – 0</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Nickels (0.05) – 1</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Pennies (0.01) – 2</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4 coins, the minimum possible</a:t>
            </a:r>
          </a:p>
        </p:txBody>
      </p:sp>
      <p:sp>
        <p:nvSpPr>
          <p:cNvPr id="9" name="TextBox 8">
            <a:extLst>
              <a:ext uri="{FF2B5EF4-FFF2-40B4-BE49-F238E27FC236}">
                <a16:creationId xmlns:a16="http://schemas.microsoft.com/office/drawing/2014/main" id="{BF8BA063-623B-4A67-A433-D5EF6F7D1B45}"/>
              </a:ext>
            </a:extLst>
          </p:cNvPr>
          <p:cNvSpPr txBox="1"/>
          <p:nvPr/>
        </p:nvSpPr>
        <p:spPr>
          <a:xfrm>
            <a:off x="7033088" y="3016251"/>
            <a:ext cx="5158911" cy="120032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alternate universe: 32 cents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Gryffindor (0.14)</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Slytherin (0.08)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Hufflepuffs (0.01)</a:t>
            </a:r>
          </a:p>
        </p:txBody>
      </p:sp>
      <p:sp>
        <p:nvSpPr>
          <p:cNvPr id="3" name="Slide Number Placeholder 2">
            <a:extLst>
              <a:ext uri="{FF2B5EF4-FFF2-40B4-BE49-F238E27FC236}">
                <a16:creationId xmlns:a16="http://schemas.microsoft.com/office/drawing/2014/main" id="{C7EDAA9A-DBD2-44F1-98F6-1A2079396327}"/>
              </a:ext>
            </a:extLst>
          </p:cNvPr>
          <p:cNvSpPr>
            <a:spLocks noGrp="1"/>
          </p:cNvSpPr>
          <p:nvPr>
            <p:ph type="sldNum" sz="quarter" idx="12"/>
          </p:nvPr>
        </p:nvSpPr>
        <p:spPr/>
        <p:txBody>
          <a:bodyPr/>
          <a:lstStyle/>
          <a:p>
            <a:fld id="{017C28E0-2F8B-4999-AEA2-B3AA3AE8994F}" type="slidenum">
              <a:rPr lang="en-US" smtClean="0"/>
              <a:t>16</a:t>
            </a:fld>
            <a:endParaRPr lang="en-US"/>
          </a:p>
        </p:txBody>
      </p:sp>
      <p:grpSp>
        <p:nvGrpSpPr>
          <p:cNvPr id="10" name="Group 9">
            <a:extLst>
              <a:ext uri="{FF2B5EF4-FFF2-40B4-BE49-F238E27FC236}">
                <a16:creationId xmlns:a16="http://schemas.microsoft.com/office/drawing/2014/main" id="{90191D65-67CC-42DE-AC68-EC4AA4C3F0F3}"/>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9B460A99-5972-4FB5-ADDC-0957EE6FA6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C5B0C4FE-26E3-4996-B846-15DEE0B1872F}"/>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13" name="Graphic 12" descr="Coins outline">
            <a:extLst>
              <a:ext uri="{FF2B5EF4-FFF2-40B4-BE49-F238E27FC236}">
                <a16:creationId xmlns:a16="http://schemas.microsoft.com/office/drawing/2014/main" id="{9A99E538-2BC8-48AB-AC1C-E326174365B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02109" y="4818388"/>
            <a:ext cx="1636206" cy="1636206"/>
          </a:xfrm>
          <a:prstGeom prst="rect">
            <a:avLst/>
          </a:prstGeom>
        </p:spPr>
      </p:pic>
    </p:spTree>
    <p:extLst>
      <p:ext uri="{BB962C8B-B14F-4D97-AF65-F5344CB8AC3E}">
        <p14:creationId xmlns:p14="http://schemas.microsoft.com/office/powerpoint/2010/main" val="4125717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Coin Change</a:t>
            </a:r>
          </a:p>
        </p:txBody>
      </p:sp>
      <p:sp>
        <p:nvSpPr>
          <p:cNvPr id="6" name="TextBox 5">
            <a:extLst>
              <a:ext uri="{FF2B5EF4-FFF2-40B4-BE49-F238E27FC236}">
                <a16:creationId xmlns:a16="http://schemas.microsoft.com/office/drawing/2014/main" id="{7BAAABF4-3925-4279-BF3E-DF546202E6D6}"/>
              </a:ext>
            </a:extLst>
          </p:cNvPr>
          <p:cNvSpPr txBox="1"/>
          <p:nvPr/>
        </p:nvSpPr>
        <p:spPr>
          <a:xfrm>
            <a:off x="1191225" y="1690688"/>
            <a:ext cx="6298519" cy="369332"/>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Make change with the smallest number of coins.</a:t>
            </a:r>
          </a:p>
        </p:txBody>
      </p:sp>
      <p:sp>
        <p:nvSpPr>
          <p:cNvPr id="7" name="TextBox 6">
            <a:extLst>
              <a:ext uri="{FF2B5EF4-FFF2-40B4-BE49-F238E27FC236}">
                <a16:creationId xmlns:a16="http://schemas.microsoft.com/office/drawing/2014/main" id="{CC63D9FD-4CE2-4A3D-B820-DBB41492F427}"/>
              </a:ext>
            </a:extLst>
          </p:cNvPr>
          <p:cNvSpPr txBox="1"/>
          <p:nvPr/>
        </p:nvSpPr>
        <p:spPr>
          <a:xfrm>
            <a:off x="1173411" y="2204762"/>
            <a:ext cx="9990307"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Start with the largest denomination and dispense as many of those fit.</a:t>
            </a:r>
          </a:p>
        </p:txBody>
      </p:sp>
      <p:sp>
        <p:nvSpPr>
          <p:cNvPr id="8" name="TextBox 7">
            <a:extLst>
              <a:ext uri="{FF2B5EF4-FFF2-40B4-BE49-F238E27FC236}">
                <a16:creationId xmlns:a16="http://schemas.microsoft.com/office/drawing/2014/main" id="{E8A1CB86-29FD-45A8-94A8-34F38C8A55F1}"/>
              </a:ext>
            </a:extLst>
          </p:cNvPr>
          <p:cNvSpPr txBox="1"/>
          <p:nvPr/>
        </p:nvSpPr>
        <p:spPr>
          <a:xfrm>
            <a:off x="1223327" y="3032606"/>
            <a:ext cx="4888366" cy="175432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32 cents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Quarters (0.25) – 1</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Dimes (0.10) – 0</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Nickels (0.05) – 1</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Pennies (0.01) – 2</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4 coins, the minimum possible</a:t>
            </a:r>
          </a:p>
        </p:txBody>
      </p:sp>
      <p:sp>
        <p:nvSpPr>
          <p:cNvPr id="9" name="TextBox 8">
            <a:extLst>
              <a:ext uri="{FF2B5EF4-FFF2-40B4-BE49-F238E27FC236}">
                <a16:creationId xmlns:a16="http://schemas.microsoft.com/office/drawing/2014/main" id="{BF8BA063-623B-4A67-A433-D5EF6F7D1B45}"/>
              </a:ext>
            </a:extLst>
          </p:cNvPr>
          <p:cNvSpPr txBox="1"/>
          <p:nvPr/>
        </p:nvSpPr>
        <p:spPr>
          <a:xfrm>
            <a:off x="7033088" y="3016251"/>
            <a:ext cx="5158911" cy="203132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alternate universe: 32 cents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Gryffindor (0.14) – 2</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Slytherin (0.08) – 0</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Hufflepuffs (0.01) – 4</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6 coins, </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not the minimum possible as 4 Slytherins is global optimal</a:t>
            </a:r>
          </a:p>
        </p:txBody>
      </p:sp>
      <p:sp>
        <p:nvSpPr>
          <p:cNvPr id="3" name="Slide Number Placeholder 2">
            <a:extLst>
              <a:ext uri="{FF2B5EF4-FFF2-40B4-BE49-F238E27FC236}">
                <a16:creationId xmlns:a16="http://schemas.microsoft.com/office/drawing/2014/main" id="{02AFA739-0989-452C-A349-76E5E1185881}"/>
              </a:ext>
            </a:extLst>
          </p:cNvPr>
          <p:cNvSpPr>
            <a:spLocks noGrp="1"/>
          </p:cNvSpPr>
          <p:nvPr>
            <p:ph type="sldNum" sz="quarter" idx="12"/>
          </p:nvPr>
        </p:nvSpPr>
        <p:spPr/>
        <p:txBody>
          <a:bodyPr/>
          <a:lstStyle/>
          <a:p>
            <a:fld id="{017C28E0-2F8B-4999-AEA2-B3AA3AE8994F}" type="slidenum">
              <a:rPr lang="en-US" smtClean="0"/>
              <a:t>17</a:t>
            </a:fld>
            <a:endParaRPr lang="en-US"/>
          </a:p>
        </p:txBody>
      </p:sp>
      <p:grpSp>
        <p:nvGrpSpPr>
          <p:cNvPr id="10" name="Group 9">
            <a:extLst>
              <a:ext uri="{FF2B5EF4-FFF2-40B4-BE49-F238E27FC236}">
                <a16:creationId xmlns:a16="http://schemas.microsoft.com/office/drawing/2014/main" id="{CCA57A0B-4A4C-4C19-BB1F-AC6748891D6E}"/>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8A087AFA-72A3-413D-876D-EB714EAB0A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4A60CD58-B575-4626-8660-D7F0E86F5B2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13" name="Graphic 12" descr="Coins outline">
            <a:extLst>
              <a:ext uri="{FF2B5EF4-FFF2-40B4-BE49-F238E27FC236}">
                <a16:creationId xmlns:a16="http://schemas.microsoft.com/office/drawing/2014/main" id="{E9889372-F3A2-4F13-9B20-DBD0DA15F7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02109" y="4818388"/>
            <a:ext cx="1636206" cy="1636206"/>
          </a:xfrm>
          <a:prstGeom prst="rect">
            <a:avLst/>
          </a:prstGeom>
        </p:spPr>
      </p:pic>
    </p:spTree>
    <p:extLst>
      <p:ext uri="{BB962C8B-B14F-4D97-AF65-F5344CB8AC3E}">
        <p14:creationId xmlns:p14="http://schemas.microsoft.com/office/powerpoint/2010/main" val="321721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Coin Change</a:t>
            </a:r>
          </a:p>
        </p:txBody>
      </p:sp>
      <p:sp>
        <p:nvSpPr>
          <p:cNvPr id="6" name="TextBox 5">
            <a:extLst>
              <a:ext uri="{FF2B5EF4-FFF2-40B4-BE49-F238E27FC236}">
                <a16:creationId xmlns:a16="http://schemas.microsoft.com/office/drawing/2014/main" id="{7BAAABF4-3925-4279-BF3E-DF546202E6D6}"/>
              </a:ext>
            </a:extLst>
          </p:cNvPr>
          <p:cNvSpPr txBox="1"/>
          <p:nvPr/>
        </p:nvSpPr>
        <p:spPr>
          <a:xfrm>
            <a:off x="1191225" y="1690688"/>
            <a:ext cx="6298519" cy="369332"/>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Make change with the smallest number of coins.</a:t>
            </a:r>
          </a:p>
        </p:txBody>
      </p:sp>
      <p:sp>
        <p:nvSpPr>
          <p:cNvPr id="7" name="TextBox 6">
            <a:extLst>
              <a:ext uri="{FF2B5EF4-FFF2-40B4-BE49-F238E27FC236}">
                <a16:creationId xmlns:a16="http://schemas.microsoft.com/office/drawing/2014/main" id="{CC63D9FD-4CE2-4A3D-B820-DBB41492F427}"/>
              </a:ext>
            </a:extLst>
          </p:cNvPr>
          <p:cNvSpPr txBox="1"/>
          <p:nvPr/>
        </p:nvSpPr>
        <p:spPr>
          <a:xfrm>
            <a:off x="1173411" y="2204762"/>
            <a:ext cx="9990307"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Start with the largest denomination and dispense as many of those fit.</a:t>
            </a:r>
          </a:p>
        </p:txBody>
      </p:sp>
      <p:sp>
        <p:nvSpPr>
          <p:cNvPr id="8" name="TextBox 7">
            <a:extLst>
              <a:ext uri="{FF2B5EF4-FFF2-40B4-BE49-F238E27FC236}">
                <a16:creationId xmlns:a16="http://schemas.microsoft.com/office/drawing/2014/main" id="{E8A1CB86-29FD-45A8-94A8-34F38C8A55F1}"/>
              </a:ext>
            </a:extLst>
          </p:cNvPr>
          <p:cNvSpPr txBox="1"/>
          <p:nvPr/>
        </p:nvSpPr>
        <p:spPr>
          <a:xfrm>
            <a:off x="1223327" y="3032606"/>
            <a:ext cx="4888366" cy="175432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32 cents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Quarters (0.25) – 1</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Dimes (0.10) – 0</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Nickels (0.05) – 1</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Pennies (0.01) – 2</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4 coins, the minimum possible</a:t>
            </a:r>
          </a:p>
        </p:txBody>
      </p:sp>
      <p:sp>
        <p:nvSpPr>
          <p:cNvPr id="9" name="TextBox 8">
            <a:extLst>
              <a:ext uri="{FF2B5EF4-FFF2-40B4-BE49-F238E27FC236}">
                <a16:creationId xmlns:a16="http://schemas.microsoft.com/office/drawing/2014/main" id="{BF8BA063-623B-4A67-A433-D5EF6F7D1B45}"/>
              </a:ext>
            </a:extLst>
          </p:cNvPr>
          <p:cNvSpPr txBox="1"/>
          <p:nvPr/>
        </p:nvSpPr>
        <p:spPr>
          <a:xfrm>
            <a:off x="7033088" y="3016251"/>
            <a:ext cx="5158911" cy="203132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alternate universe: 32 cents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Gryffindor (0.14) – 2</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Slytherin (0.08) – 0</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Hufflepuffs (0.01) – 4</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6 coins, </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not the minimum possible as 4 Slytherins is global optimal</a:t>
            </a:r>
          </a:p>
        </p:txBody>
      </p:sp>
      <p:sp>
        <p:nvSpPr>
          <p:cNvPr id="3" name="Slide Number Placeholder 2">
            <a:extLst>
              <a:ext uri="{FF2B5EF4-FFF2-40B4-BE49-F238E27FC236}">
                <a16:creationId xmlns:a16="http://schemas.microsoft.com/office/drawing/2014/main" id="{02AFA739-0989-452C-A349-76E5E1185881}"/>
              </a:ext>
            </a:extLst>
          </p:cNvPr>
          <p:cNvSpPr>
            <a:spLocks noGrp="1"/>
          </p:cNvSpPr>
          <p:nvPr>
            <p:ph type="sldNum" sz="quarter" idx="12"/>
          </p:nvPr>
        </p:nvSpPr>
        <p:spPr/>
        <p:txBody>
          <a:bodyPr/>
          <a:lstStyle/>
          <a:p>
            <a:fld id="{017C28E0-2F8B-4999-AEA2-B3AA3AE8994F}" type="slidenum">
              <a:rPr lang="en-US" smtClean="0"/>
              <a:t>18</a:t>
            </a:fld>
            <a:endParaRPr lang="en-US"/>
          </a:p>
        </p:txBody>
      </p:sp>
      <p:grpSp>
        <p:nvGrpSpPr>
          <p:cNvPr id="10" name="Group 9">
            <a:extLst>
              <a:ext uri="{FF2B5EF4-FFF2-40B4-BE49-F238E27FC236}">
                <a16:creationId xmlns:a16="http://schemas.microsoft.com/office/drawing/2014/main" id="{CCA57A0B-4A4C-4C19-BB1F-AC6748891D6E}"/>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8A087AFA-72A3-413D-876D-EB714EAB0A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4A60CD58-B575-4626-8660-D7F0E86F5B2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13" name="Graphic 12" descr="Coins outline">
            <a:extLst>
              <a:ext uri="{FF2B5EF4-FFF2-40B4-BE49-F238E27FC236}">
                <a16:creationId xmlns:a16="http://schemas.microsoft.com/office/drawing/2014/main" id="{E9889372-F3A2-4F13-9B20-DBD0DA15F7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02109" y="4818388"/>
            <a:ext cx="1636206" cy="1636206"/>
          </a:xfrm>
          <a:prstGeom prst="rect">
            <a:avLst/>
          </a:prstGeom>
        </p:spPr>
      </p:pic>
      <p:sp>
        <p:nvSpPr>
          <p:cNvPr id="15" name="TextBox 14">
            <a:extLst>
              <a:ext uri="{FF2B5EF4-FFF2-40B4-BE49-F238E27FC236}">
                <a16:creationId xmlns:a16="http://schemas.microsoft.com/office/drawing/2014/main" id="{4656F751-D9A5-4087-B853-DAE6F191F26B}"/>
              </a:ext>
            </a:extLst>
          </p:cNvPr>
          <p:cNvSpPr txBox="1"/>
          <p:nvPr/>
        </p:nvSpPr>
        <p:spPr>
          <a:xfrm>
            <a:off x="1191225" y="5306319"/>
            <a:ext cx="6094602" cy="1200329"/>
          </a:xfrm>
          <a:prstGeom prst="rect">
            <a:avLst/>
          </a:prstGeom>
          <a:noFill/>
        </p:spPr>
        <p:txBody>
          <a:bodyPr wrap="square">
            <a:spAutoFit/>
          </a:bodyPr>
          <a:lstStyle/>
          <a:p>
            <a:r>
              <a:rPr lang="en-US" dirty="0">
                <a:solidFill>
                  <a:srgbClr val="0081E2"/>
                </a:solidFill>
                <a:latin typeface="Consolas" panose="020B0609020204030204" pitchFamily="49" charset="0"/>
              </a:rPr>
              <a:t>A coin system is called "</a:t>
            </a:r>
            <a:r>
              <a:rPr lang="en-US" dirty="0">
                <a:solidFill>
                  <a:srgbClr val="EB6E19"/>
                </a:solidFill>
                <a:latin typeface="Consolas" panose="020B0609020204030204" pitchFamily="49" charset="0"/>
              </a:rPr>
              <a:t>canonical</a:t>
            </a:r>
            <a:r>
              <a:rPr lang="en-US" dirty="0">
                <a:solidFill>
                  <a:srgbClr val="0081E2"/>
                </a:solidFill>
                <a:latin typeface="Consolas" panose="020B0609020204030204" pitchFamily="49" charset="0"/>
              </a:rPr>
              <a:t>" if the greedy algorithm always solves change-making optimally. It is possible to test whether a coin system is canonical in polynomial time.</a:t>
            </a:r>
          </a:p>
        </p:txBody>
      </p:sp>
    </p:spTree>
    <p:extLst>
      <p:ext uri="{BB962C8B-B14F-4D97-AF65-F5344CB8AC3E}">
        <p14:creationId xmlns:p14="http://schemas.microsoft.com/office/powerpoint/2010/main" val="37778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Bin Packing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6" y="1690688"/>
            <a:ext cx="10144364" cy="123110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If we have boxes that each require 14 units, 16 units, 4 units and 6 units of space, how many minimum bins are required to store all the four boxes if each bin can take at most 20 units of space using the following Greedy strategies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3" name="Slide Number Placeholder 2">
            <a:extLst>
              <a:ext uri="{FF2B5EF4-FFF2-40B4-BE49-F238E27FC236}">
                <a16:creationId xmlns:a16="http://schemas.microsoft.com/office/drawing/2014/main" id="{2D026F19-7FEB-4DE9-B9EA-80B7B1D395B9}"/>
              </a:ext>
            </a:extLst>
          </p:cNvPr>
          <p:cNvSpPr>
            <a:spLocks noGrp="1"/>
          </p:cNvSpPr>
          <p:nvPr>
            <p:ph type="sldNum" sz="quarter" idx="12"/>
          </p:nvPr>
        </p:nvSpPr>
        <p:spPr/>
        <p:txBody>
          <a:bodyPr/>
          <a:lstStyle/>
          <a:p>
            <a:fld id="{017C28E0-2F8B-4999-AEA2-B3AA3AE8994F}" type="slidenum">
              <a:rPr lang="en-US" smtClean="0"/>
              <a:t>19</a:t>
            </a:fld>
            <a:endParaRPr lang="en-US"/>
          </a:p>
        </p:txBody>
      </p:sp>
      <p:grpSp>
        <p:nvGrpSpPr>
          <p:cNvPr id="5" name="Group 4">
            <a:extLst>
              <a:ext uri="{FF2B5EF4-FFF2-40B4-BE49-F238E27FC236}">
                <a16:creationId xmlns:a16="http://schemas.microsoft.com/office/drawing/2014/main" id="{348A31E7-7492-4719-BF71-C0895E2CCA22}"/>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6CB4CE71-9F93-4679-A196-4E888CF98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8155DBB4-EF69-4A5D-AC91-419ACD4EFB9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390025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Announcements</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4" name="Title 1">
            <a:extLst>
              <a:ext uri="{FF2B5EF4-FFF2-40B4-BE49-F238E27FC236}">
                <a16:creationId xmlns:a16="http://schemas.microsoft.com/office/drawing/2014/main" id="{4A681ECE-2602-4BFB-B297-488969F24B6C}"/>
              </a:ext>
            </a:extLst>
          </p:cNvPr>
          <p:cNvSpPr txBox="1">
            <a:spLocks/>
          </p:cNvSpPr>
          <p:nvPr/>
        </p:nvSpPr>
        <p:spPr>
          <a:xfrm>
            <a:off x="1143838" y="1690688"/>
            <a:ext cx="9904324" cy="475566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j-ea"/>
                <a:cs typeface="+mj-cs"/>
              </a:rPr>
              <a:t>Exam 2 will be on </a:t>
            </a:r>
            <a:r>
              <a:rPr kumimoji="0" lang="en-US" sz="2400" b="0" i="0" u="none" strike="noStrike" kern="1200" cap="none" spc="0" normalizeH="0" baseline="0" noProof="0" dirty="0">
                <a:ln>
                  <a:noFill/>
                </a:ln>
                <a:solidFill>
                  <a:srgbClr val="EB6E19"/>
                </a:solidFill>
                <a:effectLst/>
                <a:uLnTx/>
                <a:uFillTx/>
                <a:latin typeface="Gotham Bold" pitchFamily="50" charset="0"/>
                <a:ea typeface="+mj-ea"/>
                <a:cs typeface="+mj-cs"/>
              </a:rPr>
              <a:t>April 14, 3 pm - 9 pm EST.</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j-ea"/>
                <a:cs typeface="+mj-cs"/>
              </a:rPr>
              <a:t>Cumulative, 80:20 Ratio</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j-ea"/>
                <a:cs typeface="+mj-cs"/>
              </a:rPr>
              <a:t>Everything we cover till </a:t>
            </a:r>
            <a:r>
              <a:rPr kumimoji="0" lang="en-US" sz="2400" b="0" i="0" u="none" strike="noStrike" kern="1200" cap="none" spc="0" normalizeH="0" baseline="0" noProof="0" dirty="0">
                <a:ln>
                  <a:noFill/>
                </a:ln>
                <a:solidFill>
                  <a:srgbClr val="EB6E19"/>
                </a:solidFill>
                <a:effectLst/>
                <a:uLnTx/>
                <a:uFillTx/>
                <a:latin typeface="Gotham Bold" pitchFamily="50" charset="0"/>
                <a:ea typeface="+mj-ea"/>
                <a:cs typeface="+mj-cs"/>
              </a:rPr>
              <a:t>today</a:t>
            </a:r>
            <a:r>
              <a:rPr kumimoji="0" lang="en-US" sz="2400" b="0" i="0" u="none" strike="noStrike" kern="1200" cap="none" spc="0" normalizeH="0" baseline="0" noProof="0" dirty="0">
                <a:ln>
                  <a:noFill/>
                </a:ln>
                <a:solidFill>
                  <a:srgbClr val="0081E2"/>
                </a:solidFill>
                <a:effectLst/>
                <a:uLnTx/>
                <a:uFillTx/>
                <a:latin typeface="Gotham Bold" pitchFamily="50" charset="0"/>
                <a:ea typeface="+mj-ea"/>
                <a:cs typeface="+mj-cs"/>
              </a:rPr>
              <a:t> will be a part of the Exam</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j-ea"/>
                <a:cs typeface="+mj-cs"/>
              </a:rPr>
              <a:t>Topics and Expectations guide will be up by tonight </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j-ea"/>
                <a:cs typeface="+mj-cs"/>
              </a:rPr>
              <a:t>Exam 2 reviews</a:t>
            </a:r>
            <a:r>
              <a:rPr kumimoji="0" lang="en-US" sz="2400" b="0" i="0" u="none" strike="noStrike" kern="1200" cap="none" spc="0" normalizeH="0" baseline="0" noProof="0" dirty="0">
                <a:ln>
                  <a:noFill/>
                </a:ln>
                <a:solidFill>
                  <a:srgbClr val="0081E2"/>
                </a:solidFill>
                <a:effectLst/>
                <a:uLnTx/>
                <a:uFillTx/>
                <a:latin typeface="Gotham Bold" pitchFamily="50" charset="0"/>
                <a:ea typeface="+mj-ea"/>
                <a:cs typeface="+mj-cs"/>
              </a:rPr>
              <a:t>:</a:t>
            </a:r>
            <a:endParaRPr kumimoji="0" lang="en-US" sz="100" b="0" i="0" u="none" strike="noStrike" kern="1200" cap="none" spc="0" normalizeH="0" baseline="0" noProof="0" dirty="0">
              <a:ln>
                <a:noFill/>
              </a:ln>
              <a:solidFill>
                <a:srgbClr val="0081E2"/>
              </a:solidFill>
              <a:effectLst/>
              <a:uLnTx/>
              <a:uFillTx/>
              <a:latin typeface="Gotham Bold" pitchFamily="50" charset="0"/>
              <a:ea typeface="+mj-ea"/>
              <a:cs typeface="+mj-cs"/>
            </a:endParaRP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April 10</a:t>
            </a:r>
            <a:r>
              <a:rPr kumimoji="0" lang="en-US" sz="1800" b="0" i="0" u="none" strike="noStrike" kern="1200" cap="none" spc="0" normalizeH="0" baseline="30000" noProof="0" dirty="0">
                <a:ln>
                  <a:noFill/>
                </a:ln>
                <a:solidFill>
                  <a:srgbClr val="0081E2"/>
                </a:solidFill>
                <a:effectLst/>
                <a:uLnTx/>
                <a:uFillTx/>
                <a:latin typeface="Gotham Bold" pitchFamily="50" charset="0"/>
                <a:ea typeface="+mn-ea"/>
                <a:cs typeface="+mn-cs"/>
              </a:rPr>
              <a:t>th</a:t>
            </a: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 6 pm EST: </a:t>
            </a: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Eta Kappa Nu </a:t>
            </a: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(unofficial)</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April 12</a:t>
            </a:r>
            <a:r>
              <a:rPr kumimoji="0" lang="en-US" sz="1800" b="0" i="0" u="none" strike="noStrike" kern="1200" cap="none" spc="0" normalizeH="0" baseline="30000" noProof="0" dirty="0">
                <a:ln>
                  <a:noFill/>
                </a:ln>
                <a:solidFill>
                  <a:srgbClr val="0081E2"/>
                </a:solidFill>
                <a:effectLst/>
                <a:uLnTx/>
                <a:uFillTx/>
                <a:latin typeface="Gotham Bold" pitchFamily="50" charset="0"/>
                <a:ea typeface="+mn-ea"/>
                <a:cs typeface="+mn-cs"/>
              </a:rPr>
              <a:t>th </a:t>
            </a: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in </a:t>
            </a: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class</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April 13</a:t>
            </a:r>
            <a:r>
              <a:rPr kumimoji="0" lang="en-US" sz="1800" b="0" i="0" u="none" strike="noStrike" kern="1200" cap="none" spc="0" normalizeH="0" baseline="30000" noProof="0" dirty="0">
                <a:ln>
                  <a:noFill/>
                </a:ln>
                <a:solidFill>
                  <a:srgbClr val="0081E2"/>
                </a:solidFill>
                <a:effectLst/>
                <a:uLnTx/>
                <a:uFillTx/>
                <a:latin typeface="Gotham Bold" pitchFamily="50" charset="0"/>
                <a:ea typeface="+mn-ea"/>
                <a:cs typeface="+mn-cs"/>
              </a:rPr>
              <a:t>th </a:t>
            </a: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in </a:t>
            </a: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discussions</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endParaRPr>
          </a:p>
        </p:txBody>
      </p:sp>
      <p:sp>
        <p:nvSpPr>
          <p:cNvPr id="3" name="Slide Number Placeholder 2">
            <a:extLst>
              <a:ext uri="{FF2B5EF4-FFF2-40B4-BE49-F238E27FC236}">
                <a16:creationId xmlns:a16="http://schemas.microsoft.com/office/drawing/2014/main" id="{8570AFC8-0C0C-4856-B259-3556DB45BDED}"/>
              </a:ext>
            </a:extLst>
          </p:cNvPr>
          <p:cNvSpPr>
            <a:spLocks noGrp="1"/>
          </p:cNvSpPr>
          <p:nvPr>
            <p:ph type="sldNum" sz="quarter" idx="12"/>
          </p:nvPr>
        </p:nvSpPr>
        <p:spPr/>
        <p:txBody>
          <a:bodyPr/>
          <a:lstStyle/>
          <a:p>
            <a:fld id="{017C28E0-2F8B-4999-AEA2-B3AA3AE8994F}" type="slidenum">
              <a:rPr lang="en-US" smtClean="0"/>
              <a:t>2</a:t>
            </a:fld>
            <a:endParaRPr lang="en-US"/>
          </a:p>
        </p:txBody>
      </p:sp>
    </p:spTree>
    <p:extLst>
      <p:ext uri="{BB962C8B-B14F-4D97-AF65-F5344CB8AC3E}">
        <p14:creationId xmlns:p14="http://schemas.microsoft.com/office/powerpoint/2010/main" val="684506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Bin Packing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6" y="1690688"/>
            <a:ext cx="10144364" cy="344709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If we have boxes that each require 14 units, 16 units, 4 units and 6 units of space, how many minimum bins are required to store all the four boxes if each bin can take at most 20 units of space using the following Greedy strategies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First Fit: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scan the bins and place the new item in the first bin that is large enough.</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Best Fit: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scan the bins and place the new item in the bin that finds the spot that creates the smallest empty space</a:t>
            </a:r>
          </a:p>
        </p:txBody>
      </p:sp>
      <p:sp>
        <p:nvSpPr>
          <p:cNvPr id="3" name="Slide Number Placeholder 2">
            <a:extLst>
              <a:ext uri="{FF2B5EF4-FFF2-40B4-BE49-F238E27FC236}">
                <a16:creationId xmlns:a16="http://schemas.microsoft.com/office/drawing/2014/main" id="{2D026F19-7FEB-4DE9-B9EA-80B7B1D395B9}"/>
              </a:ext>
            </a:extLst>
          </p:cNvPr>
          <p:cNvSpPr>
            <a:spLocks noGrp="1"/>
          </p:cNvSpPr>
          <p:nvPr>
            <p:ph type="sldNum" sz="quarter" idx="12"/>
          </p:nvPr>
        </p:nvSpPr>
        <p:spPr/>
        <p:txBody>
          <a:bodyPr/>
          <a:lstStyle/>
          <a:p>
            <a:fld id="{017C28E0-2F8B-4999-AEA2-B3AA3AE8994F}" type="slidenum">
              <a:rPr lang="en-US" smtClean="0"/>
              <a:t>20</a:t>
            </a:fld>
            <a:endParaRPr lang="en-US"/>
          </a:p>
        </p:txBody>
      </p:sp>
      <p:grpSp>
        <p:nvGrpSpPr>
          <p:cNvPr id="5" name="Group 4">
            <a:extLst>
              <a:ext uri="{FF2B5EF4-FFF2-40B4-BE49-F238E27FC236}">
                <a16:creationId xmlns:a16="http://schemas.microsoft.com/office/drawing/2014/main" id="{348A31E7-7492-4719-BF71-C0895E2CCA22}"/>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6CB4CE71-9F93-4679-A196-4E888CF98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8155DBB4-EF69-4A5D-AC91-419ACD4EFB9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528596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Bin Packing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6" y="1690688"/>
            <a:ext cx="10144364" cy="344709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If we have boxes that each require 14 units, 16 units, 4 units and 6 units of space, how many minimum bins are required to store all the four boxes if each bin can take at most 20 units of space using the following Greedy strategies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First Fit: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scan the bins and place the new item in the first bin that is large enough.</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Best Fit: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scan the bins and place the new item in the bin that finds the spot that creates the smallest empty space</a:t>
            </a:r>
          </a:p>
        </p:txBody>
      </p:sp>
      <p:sp>
        <p:nvSpPr>
          <p:cNvPr id="3" name="Slide Number Placeholder 2">
            <a:extLst>
              <a:ext uri="{FF2B5EF4-FFF2-40B4-BE49-F238E27FC236}">
                <a16:creationId xmlns:a16="http://schemas.microsoft.com/office/drawing/2014/main" id="{2D026F19-7FEB-4DE9-B9EA-80B7B1D395B9}"/>
              </a:ext>
            </a:extLst>
          </p:cNvPr>
          <p:cNvSpPr>
            <a:spLocks noGrp="1"/>
          </p:cNvSpPr>
          <p:nvPr>
            <p:ph type="sldNum" sz="quarter" idx="12"/>
          </p:nvPr>
        </p:nvSpPr>
        <p:spPr/>
        <p:txBody>
          <a:bodyPr/>
          <a:lstStyle/>
          <a:p>
            <a:fld id="{017C28E0-2F8B-4999-AEA2-B3AA3AE8994F}" type="slidenum">
              <a:rPr lang="en-US" smtClean="0"/>
              <a:t>21</a:t>
            </a:fld>
            <a:endParaRPr lang="en-US"/>
          </a:p>
        </p:txBody>
      </p:sp>
      <p:grpSp>
        <p:nvGrpSpPr>
          <p:cNvPr id="5" name="Group 4">
            <a:extLst>
              <a:ext uri="{FF2B5EF4-FFF2-40B4-BE49-F238E27FC236}">
                <a16:creationId xmlns:a16="http://schemas.microsoft.com/office/drawing/2014/main" id="{348A31E7-7492-4719-BF71-C0895E2CCA22}"/>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6CB4CE71-9F93-4679-A196-4E888CF98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8155DBB4-EF69-4A5D-AC91-419ACD4EFB9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8" name="Rectangle 7">
            <a:extLst>
              <a:ext uri="{FF2B5EF4-FFF2-40B4-BE49-F238E27FC236}">
                <a16:creationId xmlns:a16="http://schemas.microsoft.com/office/drawing/2014/main" id="{4E7F2BF0-8FE2-4C09-88D8-9A98E36416AA}"/>
              </a:ext>
            </a:extLst>
          </p:cNvPr>
          <p:cNvSpPr/>
          <p:nvPr/>
        </p:nvSpPr>
        <p:spPr>
          <a:xfrm>
            <a:off x="4705566" y="3429000"/>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CBFB9F0-68D1-41A1-A4D6-98C2049D2339}"/>
              </a:ext>
            </a:extLst>
          </p:cNvPr>
          <p:cNvSpPr/>
          <p:nvPr/>
        </p:nvSpPr>
        <p:spPr>
          <a:xfrm>
            <a:off x="5726131" y="3429000"/>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ACCBA82D-2056-47F3-8782-E722C719822F}"/>
              </a:ext>
            </a:extLst>
          </p:cNvPr>
          <p:cNvSpPr/>
          <p:nvPr/>
        </p:nvSpPr>
        <p:spPr>
          <a:xfrm>
            <a:off x="6746696" y="3414237"/>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3A22D15B-E328-4D22-8BE5-AF444C22B591}"/>
              </a:ext>
            </a:extLst>
          </p:cNvPr>
          <p:cNvSpPr/>
          <p:nvPr/>
        </p:nvSpPr>
        <p:spPr>
          <a:xfrm>
            <a:off x="4705566" y="5305279"/>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B7FA394B-B88F-4779-9B73-052305A21709}"/>
              </a:ext>
            </a:extLst>
          </p:cNvPr>
          <p:cNvSpPr/>
          <p:nvPr/>
        </p:nvSpPr>
        <p:spPr>
          <a:xfrm>
            <a:off x="5726131" y="5305279"/>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A124210-281C-4278-8568-830C1A01249B}"/>
              </a:ext>
            </a:extLst>
          </p:cNvPr>
          <p:cNvCxnSpPr>
            <a:cxnSpLocks/>
          </p:cNvCxnSpPr>
          <p:nvPr/>
        </p:nvCxnSpPr>
        <p:spPr>
          <a:xfrm>
            <a:off x="4705566" y="3778322"/>
            <a:ext cx="7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7D3EB14-98ED-46D9-8B5B-03F0835749B7}"/>
              </a:ext>
            </a:extLst>
          </p:cNvPr>
          <p:cNvCxnSpPr>
            <a:cxnSpLocks/>
          </p:cNvCxnSpPr>
          <p:nvPr/>
        </p:nvCxnSpPr>
        <p:spPr>
          <a:xfrm>
            <a:off x="5726131" y="3663594"/>
            <a:ext cx="7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7829130-A079-45EE-B4B4-224ABE50A6E2}"/>
              </a:ext>
            </a:extLst>
          </p:cNvPr>
          <p:cNvCxnSpPr>
            <a:cxnSpLocks/>
          </p:cNvCxnSpPr>
          <p:nvPr/>
        </p:nvCxnSpPr>
        <p:spPr>
          <a:xfrm>
            <a:off x="4705566" y="3538591"/>
            <a:ext cx="7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D83589-BE7D-4C51-A43D-502ACB6A4C50}"/>
              </a:ext>
            </a:extLst>
          </p:cNvPr>
          <p:cNvCxnSpPr>
            <a:cxnSpLocks/>
          </p:cNvCxnSpPr>
          <p:nvPr/>
        </p:nvCxnSpPr>
        <p:spPr>
          <a:xfrm>
            <a:off x="6746696" y="4019765"/>
            <a:ext cx="7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4ADF1B7-066A-47DD-8719-19B62E54A074}"/>
              </a:ext>
            </a:extLst>
          </p:cNvPr>
          <p:cNvCxnSpPr>
            <a:cxnSpLocks/>
          </p:cNvCxnSpPr>
          <p:nvPr/>
        </p:nvCxnSpPr>
        <p:spPr>
          <a:xfrm>
            <a:off x="4705566" y="5625958"/>
            <a:ext cx="7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8804BE8-D8C4-4169-BBC8-CFF5559C73FB}"/>
              </a:ext>
            </a:extLst>
          </p:cNvPr>
          <p:cNvCxnSpPr>
            <a:cxnSpLocks/>
          </p:cNvCxnSpPr>
          <p:nvPr/>
        </p:nvCxnSpPr>
        <p:spPr>
          <a:xfrm>
            <a:off x="5726131" y="5511230"/>
            <a:ext cx="739738"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2D8E0B8-8BCC-4BBD-AA72-24EC5CDACA76}"/>
              </a:ext>
            </a:extLst>
          </p:cNvPr>
          <p:cNvSpPr txBox="1"/>
          <p:nvPr/>
        </p:nvSpPr>
        <p:spPr>
          <a:xfrm>
            <a:off x="4875089" y="3905883"/>
            <a:ext cx="400692" cy="307777"/>
          </a:xfrm>
          <a:prstGeom prst="rect">
            <a:avLst/>
          </a:prstGeom>
          <a:noFill/>
        </p:spPr>
        <p:txBody>
          <a:bodyPr wrap="square" rtlCol="0">
            <a:spAutoFit/>
          </a:bodyPr>
          <a:lstStyle/>
          <a:p>
            <a:r>
              <a:rPr lang="en-US" sz="1400" dirty="0">
                <a:solidFill>
                  <a:schemeClr val="bg1"/>
                </a:solidFill>
              </a:rPr>
              <a:t>14</a:t>
            </a:r>
          </a:p>
        </p:txBody>
      </p:sp>
      <p:sp>
        <p:nvSpPr>
          <p:cNvPr id="22" name="TextBox 21">
            <a:extLst>
              <a:ext uri="{FF2B5EF4-FFF2-40B4-BE49-F238E27FC236}">
                <a16:creationId xmlns:a16="http://schemas.microsoft.com/office/drawing/2014/main" id="{BD7D6875-9A03-40AC-8CDA-47F27B81BB8E}"/>
              </a:ext>
            </a:extLst>
          </p:cNvPr>
          <p:cNvSpPr txBox="1"/>
          <p:nvPr/>
        </p:nvSpPr>
        <p:spPr>
          <a:xfrm>
            <a:off x="5932642" y="3848519"/>
            <a:ext cx="400692" cy="307777"/>
          </a:xfrm>
          <a:prstGeom prst="rect">
            <a:avLst/>
          </a:prstGeom>
          <a:noFill/>
        </p:spPr>
        <p:txBody>
          <a:bodyPr wrap="square" rtlCol="0">
            <a:spAutoFit/>
          </a:bodyPr>
          <a:lstStyle/>
          <a:p>
            <a:r>
              <a:rPr lang="en-US" sz="1400" dirty="0">
                <a:solidFill>
                  <a:schemeClr val="bg1"/>
                </a:solidFill>
              </a:rPr>
              <a:t>16</a:t>
            </a:r>
          </a:p>
        </p:txBody>
      </p:sp>
      <p:sp>
        <p:nvSpPr>
          <p:cNvPr id="23" name="TextBox 22">
            <a:extLst>
              <a:ext uri="{FF2B5EF4-FFF2-40B4-BE49-F238E27FC236}">
                <a16:creationId xmlns:a16="http://schemas.microsoft.com/office/drawing/2014/main" id="{DBF2F889-5AD6-4BE9-8F60-5098B47C15C4}"/>
              </a:ext>
            </a:extLst>
          </p:cNvPr>
          <p:cNvSpPr txBox="1"/>
          <p:nvPr/>
        </p:nvSpPr>
        <p:spPr>
          <a:xfrm>
            <a:off x="6978295" y="4002407"/>
            <a:ext cx="400692" cy="307777"/>
          </a:xfrm>
          <a:prstGeom prst="rect">
            <a:avLst/>
          </a:prstGeom>
          <a:noFill/>
        </p:spPr>
        <p:txBody>
          <a:bodyPr wrap="square" rtlCol="0">
            <a:spAutoFit/>
          </a:bodyPr>
          <a:lstStyle/>
          <a:p>
            <a:r>
              <a:rPr lang="en-US" sz="1400" dirty="0">
                <a:solidFill>
                  <a:schemeClr val="bg1"/>
                </a:solidFill>
              </a:rPr>
              <a:t>6</a:t>
            </a:r>
          </a:p>
        </p:txBody>
      </p:sp>
      <p:sp>
        <p:nvSpPr>
          <p:cNvPr id="24" name="TextBox 23">
            <a:extLst>
              <a:ext uri="{FF2B5EF4-FFF2-40B4-BE49-F238E27FC236}">
                <a16:creationId xmlns:a16="http://schemas.microsoft.com/office/drawing/2014/main" id="{233AF220-925B-4D1F-B229-163A14D99207}"/>
              </a:ext>
            </a:extLst>
          </p:cNvPr>
          <p:cNvSpPr txBox="1"/>
          <p:nvPr/>
        </p:nvSpPr>
        <p:spPr>
          <a:xfrm>
            <a:off x="4939475" y="3494932"/>
            <a:ext cx="400692" cy="307777"/>
          </a:xfrm>
          <a:prstGeom prst="rect">
            <a:avLst/>
          </a:prstGeom>
          <a:noFill/>
        </p:spPr>
        <p:txBody>
          <a:bodyPr wrap="square" rtlCol="0">
            <a:spAutoFit/>
          </a:bodyPr>
          <a:lstStyle/>
          <a:p>
            <a:r>
              <a:rPr lang="en-US" sz="1400" dirty="0">
                <a:solidFill>
                  <a:schemeClr val="bg1"/>
                </a:solidFill>
              </a:rPr>
              <a:t>4</a:t>
            </a:r>
          </a:p>
        </p:txBody>
      </p:sp>
      <p:sp>
        <p:nvSpPr>
          <p:cNvPr id="26" name="TextBox 25">
            <a:extLst>
              <a:ext uri="{FF2B5EF4-FFF2-40B4-BE49-F238E27FC236}">
                <a16:creationId xmlns:a16="http://schemas.microsoft.com/office/drawing/2014/main" id="{36762E3F-E392-4A87-9B1A-F5E71BD589A1}"/>
              </a:ext>
            </a:extLst>
          </p:cNvPr>
          <p:cNvSpPr txBox="1"/>
          <p:nvPr/>
        </p:nvSpPr>
        <p:spPr>
          <a:xfrm>
            <a:off x="4872695" y="5756899"/>
            <a:ext cx="400692" cy="307777"/>
          </a:xfrm>
          <a:prstGeom prst="rect">
            <a:avLst/>
          </a:prstGeom>
          <a:noFill/>
        </p:spPr>
        <p:txBody>
          <a:bodyPr wrap="square" rtlCol="0">
            <a:spAutoFit/>
          </a:bodyPr>
          <a:lstStyle/>
          <a:p>
            <a:r>
              <a:rPr lang="en-US" sz="1400" dirty="0">
                <a:solidFill>
                  <a:schemeClr val="bg1"/>
                </a:solidFill>
              </a:rPr>
              <a:t>14</a:t>
            </a:r>
          </a:p>
        </p:txBody>
      </p:sp>
      <p:sp>
        <p:nvSpPr>
          <p:cNvPr id="27" name="TextBox 26">
            <a:extLst>
              <a:ext uri="{FF2B5EF4-FFF2-40B4-BE49-F238E27FC236}">
                <a16:creationId xmlns:a16="http://schemas.microsoft.com/office/drawing/2014/main" id="{8495CB2B-3823-4025-B164-FEE68386F4BE}"/>
              </a:ext>
            </a:extLst>
          </p:cNvPr>
          <p:cNvSpPr txBox="1"/>
          <p:nvPr/>
        </p:nvSpPr>
        <p:spPr>
          <a:xfrm>
            <a:off x="5895654" y="5696155"/>
            <a:ext cx="400692" cy="307777"/>
          </a:xfrm>
          <a:prstGeom prst="rect">
            <a:avLst/>
          </a:prstGeom>
          <a:noFill/>
        </p:spPr>
        <p:txBody>
          <a:bodyPr wrap="square" rtlCol="0">
            <a:spAutoFit/>
          </a:bodyPr>
          <a:lstStyle/>
          <a:p>
            <a:r>
              <a:rPr lang="en-US" sz="1400" dirty="0">
                <a:solidFill>
                  <a:schemeClr val="bg1"/>
                </a:solidFill>
              </a:rPr>
              <a:t>16</a:t>
            </a:r>
          </a:p>
        </p:txBody>
      </p:sp>
      <p:sp>
        <p:nvSpPr>
          <p:cNvPr id="28" name="TextBox 27">
            <a:extLst>
              <a:ext uri="{FF2B5EF4-FFF2-40B4-BE49-F238E27FC236}">
                <a16:creationId xmlns:a16="http://schemas.microsoft.com/office/drawing/2014/main" id="{1B70C498-B322-49B3-8C5D-154DFDC136BE}"/>
              </a:ext>
            </a:extLst>
          </p:cNvPr>
          <p:cNvSpPr txBox="1"/>
          <p:nvPr/>
        </p:nvSpPr>
        <p:spPr>
          <a:xfrm>
            <a:off x="4942217" y="5327865"/>
            <a:ext cx="400692" cy="307777"/>
          </a:xfrm>
          <a:prstGeom prst="rect">
            <a:avLst/>
          </a:prstGeom>
          <a:noFill/>
        </p:spPr>
        <p:txBody>
          <a:bodyPr wrap="square" rtlCol="0">
            <a:spAutoFit/>
          </a:bodyPr>
          <a:lstStyle/>
          <a:p>
            <a:r>
              <a:rPr lang="en-US" sz="1400" dirty="0">
                <a:solidFill>
                  <a:schemeClr val="bg1"/>
                </a:solidFill>
              </a:rPr>
              <a:t>6</a:t>
            </a:r>
          </a:p>
        </p:txBody>
      </p:sp>
      <p:sp>
        <p:nvSpPr>
          <p:cNvPr id="29" name="TextBox 28">
            <a:extLst>
              <a:ext uri="{FF2B5EF4-FFF2-40B4-BE49-F238E27FC236}">
                <a16:creationId xmlns:a16="http://schemas.microsoft.com/office/drawing/2014/main" id="{3C2E20DD-E484-4843-BC90-826434481B19}"/>
              </a:ext>
            </a:extLst>
          </p:cNvPr>
          <p:cNvSpPr txBox="1"/>
          <p:nvPr/>
        </p:nvSpPr>
        <p:spPr>
          <a:xfrm>
            <a:off x="5947881" y="5255667"/>
            <a:ext cx="400692" cy="307777"/>
          </a:xfrm>
          <a:prstGeom prst="rect">
            <a:avLst/>
          </a:prstGeom>
          <a:noFill/>
        </p:spPr>
        <p:txBody>
          <a:bodyPr wrap="square" rtlCol="0">
            <a:spAutoFit/>
          </a:bodyPr>
          <a:lstStyle/>
          <a:p>
            <a:r>
              <a:rPr lang="en-US" sz="1400" dirty="0">
                <a:solidFill>
                  <a:schemeClr val="bg1"/>
                </a:solidFill>
              </a:rPr>
              <a:t>4</a:t>
            </a:r>
          </a:p>
        </p:txBody>
      </p:sp>
    </p:spTree>
    <p:extLst>
      <p:ext uri="{BB962C8B-B14F-4D97-AF65-F5344CB8AC3E}">
        <p14:creationId xmlns:p14="http://schemas.microsoft.com/office/powerpoint/2010/main" val="2293710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Bin Packing</a:t>
            </a:r>
          </a:p>
        </p:txBody>
      </p:sp>
      <p:sp>
        <p:nvSpPr>
          <p:cNvPr id="3" name="Slide Number Placeholder 2">
            <a:extLst>
              <a:ext uri="{FF2B5EF4-FFF2-40B4-BE49-F238E27FC236}">
                <a16:creationId xmlns:a16="http://schemas.microsoft.com/office/drawing/2014/main" id="{2D026F19-7FEB-4DE9-B9EA-80B7B1D395B9}"/>
              </a:ext>
            </a:extLst>
          </p:cNvPr>
          <p:cNvSpPr>
            <a:spLocks noGrp="1"/>
          </p:cNvSpPr>
          <p:nvPr>
            <p:ph type="sldNum" sz="quarter" idx="12"/>
          </p:nvPr>
        </p:nvSpPr>
        <p:spPr/>
        <p:txBody>
          <a:bodyPr/>
          <a:lstStyle/>
          <a:p>
            <a:fld id="{017C28E0-2F8B-4999-AEA2-B3AA3AE8994F}" type="slidenum">
              <a:rPr lang="en-US" smtClean="0"/>
              <a:t>22</a:t>
            </a:fld>
            <a:endParaRPr lang="en-US"/>
          </a:p>
        </p:txBody>
      </p:sp>
      <p:grpSp>
        <p:nvGrpSpPr>
          <p:cNvPr id="5" name="Group 4">
            <a:extLst>
              <a:ext uri="{FF2B5EF4-FFF2-40B4-BE49-F238E27FC236}">
                <a16:creationId xmlns:a16="http://schemas.microsoft.com/office/drawing/2014/main" id="{348A31E7-7492-4719-BF71-C0895E2CCA22}"/>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6CB4CE71-9F93-4679-A196-4E888CF98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8155DBB4-EF69-4A5D-AC91-419ACD4EFB9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73" name="Rectangle 72">
            <a:extLst>
              <a:ext uri="{FF2B5EF4-FFF2-40B4-BE49-F238E27FC236}">
                <a16:creationId xmlns:a16="http://schemas.microsoft.com/office/drawing/2014/main" id="{1CEAEFAE-F2CA-460E-BBE1-B5AB2E8A7478}"/>
              </a:ext>
            </a:extLst>
          </p:cNvPr>
          <p:cNvSpPr/>
          <p:nvPr/>
        </p:nvSpPr>
        <p:spPr>
          <a:xfrm>
            <a:off x="1209436" y="1690688"/>
            <a:ext cx="10144364" cy="38472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If we have boxes that each require 6 units, 3 units, 7 units, 2 units, and 2 units of space, how many minimum bins are required to store all the five boxes if each bin can take at most 10 units of space using the following Greedy strategies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First Fit: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scan the bins and place the new item in the first bin that is large enough.</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Best Fit: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scan the bins and place the new item in the bin that finds the spot that creates the smallest empty space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436776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Bin Packing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6" y="1690688"/>
            <a:ext cx="10144364" cy="38472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If we have boxes that each require 6 units, 3 units, 7 units, 2 units, and 2 units of space, how many minimum bins are required to store all the five boxes if each bin can take at most 10 units of space using the following Greedy strategies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First Fit: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scan the bins and place the new item in the first bin that is large enough.</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Best Fit: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scan the bins and place the new item in the bin that finds the spot that creates the smallest empty space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Slide Number Placeholder 2">
            <a:extLst>
              <a:ext uri="{FF2B5EF4-FFF2-40B4-BE49-F238E27FC236}">
                <a16:creationId xmlns:a16="http://schemas.microsoft.com/office/drawing/2014/main" id="{2D026F19-7FEB-4DE9-B9EA-80B7B1D395B9}"/>
              </a:ext>
            </a:extLst>
          </p:cNvPr>
          <p:cNvSpPr>
            <a:spLocks noGrp="1"/>
          </p:cNvSpPr>
          <p:nvPr>
            <p:ph type="sldNum" sz="quarter" idx="12"/>
          </p:nvPr>
        </p:nvSpPr>
        <p:spPr/>
        <p:txBody>
          <a:bodyPr/>
          <a:lstStyle/>
          <a:p>
            <a:fld id="{017C28E0-2F8B-4999-AEA2-B3AA3AE8994F}" type="slidenum">
              <a:rPr lang="en-US" smtClean="0"/>
              <a:t>23</a:t>
            </a:fld>
            <a:endParaRPr lang="en-US"/>
          </a:p>
        </p:txBody>
      </p:sp>
      <p:grpSp>
        <p:nvGrpSpPr>
          <p:cNvPr id="5" name="Group 4">
            <a:extLst>
              <a:ext uri="{FF2B5EF4-FFF2-40B4-BE49-F238E27FC236}">
                <a16:creationId xmlns:a16="http://schemas.microsoft.com/office/drawing/2014/main" id="{348A31E7-7492-4719-BF71-C0895E2CCA22}"/>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6CB4CE71-9F93-4679-A196-4E888CF98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8155DBB4-EF69-4A5D-AC91-419ACD4EFB9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0" name="Rectangle 29">
            <a:extLst>
              <a:ext uri="{FF2B5EF4-FFF2-40B4-BE49-F238E27FC236}">
                <a16:creationId xmlns:a16="http://schemas.microsoft.com/office/drawing/2014/main" id="{7B146609-EAFA-4E60-83F6-24A734A735E5}"/>
              </a:ext>
            </a:extLst>
          </p:cNvPr>
          <p:cNvSpPr/>
          <p:nvPr/>
        </p:nvSpPr>
        <p:spPr>
          <a:xfrm>
            <a:off x="4705566" y="3429000"/>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71B86F6A-2936-454C-9D17-D3A51AB68D09}"/>
              </a:ext>
            </a:extLst>
          </p:cNvPr>
          <p:cNvSpPr/>
          <p:nvPr/>
        </p:nvSpPr>
        <p:spPr>
          <a:xfrm>
            <a:off x="5726131" y="3429000"/>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7A01D8A0-0F9F-4E80-952D-67319738A4C0}"/>
              </a:ext>
            </a:extLst>
          </p:cNvPr>
          <p:cNvSpPr/>
          <p:nvPr/>
        </p:nvSpPr>
        <p:spPr>
          <a:xfrm>
            <a:off x="6746696" y="3414237"/>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C32A699E-B39B-4F94-B3E3-08C59D918D2B}"/>
              </a:ext>
            </a:extLst>
          </p:cNvPr>
          <p:cNvCxnSpPr>
            <a:cxnSpLocks/>
          </p:cNvCxnSpPr>
          <p:nvPr/>
        </p:nvCxnSpPr>
        <p:spPr>
          <a:xfrm>
            <a:off x="4705566" y="3778322"/>
            <a:ext cx="7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81E02F0-EDD9-4CA6-994C-BD68AD9BCBF7}"/>
              </a:ext>
            </a:extLst>
          </p:cNvPr>
          <p:cNvCxnSpPr>
            <a:cxnSpLocks/>
          </p:cNvCxnSpPr>
          <p:nvPr/>
        </p:nvCxnSpPr>
        <p:spPr>
          <a:xfrm>
            <a:off x="5726131" y="3663594"/>
            <a:ext cx="7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5F7E1F8-8328-4461-A1E2-F3630886432B}"/>
              </a:ext>
            </a:extLst>
          </p:cNvPr>
          <p:cNvCxnSpPr>
            <a:cxnSpLocks/>
          </p:cNvCxnSpPr>
          <p:nvPr/>
        </p:nvCxnSpPr>
        <p:spPr>
          <a:xfrm>
            <a:off x="4705566" y="3538591"/>
            <a:ext cx="7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31E691F-1C61-453E-824C-FDDDF8880304}"/>
              </a:ext>
            </a:extLst>
          </p:cNvPr>
          <p:cNvCxnSpPr>
            <a:cxnSpLocks/>
          </p:cNvCxnSpPr>
          <p:nvPr/>
        </p:nvCxnSpPr>
        <p:spPr>
          <a:xfrm>
            <a:off x="6746696" y="4019765"/>
            <a:ext cx="739738"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461766A-5A91-4531-ACBB-1CB4B7E6FC88}"/>
              </a:ext>
            </a:extLst>
          </p:cNvPr>
          <p:cNvSpPr txBox="1"/>
          <p:nvPr/>
        </p:nvSpPr>
        <p:spPr>
          <a:xfrm>
            <a:off x="4925423" y="3905883"/>
            <a:ext cx="400692" cy="307777"/>
          </a:xfrm>
          <a:prstGeom prst="rect">
            <a:avLst/>
          </a:prstGeom>
          <a:noFill/>
        </p:spPr>
        <p:txBody>
          <a:bodyPr wrap="square" rtlCol="0">
            <a:spAutoFit/>
          </a:bodyPr>
          <a:lstStyle/>
          <a:p>
            <a:r>
              <a:rPr lang="en-US" sz="1400" dirty="0">
                <a:solidFill>
                  <a:schemeClr val="bg1"/>
                </a:solidFill>
              </a:rPr>
              <a:t>6</a:t>
            </a:r>
          </a:p>
        </p:txBody>
      </p:sp>
      <p:sp>
        <p:nvSpPr>
          <p:cNvPr id="42" name="TextBox 41">
            <a:extLst>
              <a:ext uri="{FF2B5EF4-FFF2-40B4-BE49-F238E27FC236}">
                <a16:creationId xmlns:a16="http://schemas.microsoft.com/office/drawing/2014/main" id="{C4B9B73A-B900-42FE-A04A-824E04572FD9}"/>
              </a:ext>
            </a:extLst>
          </p:cNvPr>
          <p:cNvSpPr txBox="1"/>
          <p:nvPr/>
        </p:nvSpPr>
        <p:spPr>
          <a:xfrm>
            <a:off x="5932642" y="3848519"/>
            <a:ext cx="400692" cy="307777"/>
          </a:xfrm>
          <a:prstGeom prst="rect">
            <a:avLst/>
          </a:prstGeom>
          <a:noFill/>
        </p:spPr>
        <p:txBody>
          <a:bodyPr wrap="square" rtlCol="0">
            <a:spAutoFit/>
          </a:bodyPr>
          <a:lstStyle/>
          <a:p>
            <a:r>
              <a:rPr lang="en-US" sz="1400" dirty="0">
                <a:solidFill>
                  <a:schemeClr val="bg1"/>
                </a:solidFill>
              </a:rPr>
              <a:t>7</a:t>
            </a:r>
          </a:p>
        </p:txBody>
      </p:sp>
      <p:sp>
        <p:nvSpPr>
          <p:cNvPr id="43" name="TextBox 42">
            <a:extLst>
              <a:ext uri="{FF2B5EF4-FFF2-40B4-BE49-F238E27FC236}">
                <a16:creationId xmlns:a16="http://schemas.microsoft.com/office/drawing/2014/main" id="{D982F485-290E-4965-9B79-E31C7044D695}"/>
              </a:ext>
            </a:extLst>
          </p:cNvPr>
          <p:cNvSpPr txBox="1"/>
          <p:nvPr/>
        </p:nvSpPr>
        <p:spPr>
          <a:xfrm>
            <a:off x="6978295" y="4002407"/>
            <a:ext cx="400692" cy="307777"/>
          </a:xfrm>
          <a:prstGeom prst="rect">
            <a:avLst/>
          </a:prstGeom>
          <a:noFill/>
        </p:spPr>
        <p:txBody>
          <a:bodyPr wrap="square" rtlCol="0">
            <a:spAutoFit/>
          </a:bodyPr>
          <a:lstStyle/>
          <a:p>
            <a:r>
              <a:rPr lang="en-US" sz="1400" dirty="0">
                <a:solidFill>
                  <a:schemeClr val="bg1"/>
                </a:solidFill>
              </a:rPr>
              <a:t>2</a:t>
            </a:r>
          </a:p>
        </p:txBody>
      </p:sp>
      <p:sp>
        <p:nvSpPr>
          <p:cNvPr id="44" name="TextBox 43">
            <a:extLst>
              <a:ext uri="{FF2B5EF4-FFF2-40B4-BE49-F238E27FC236}">
                <a16:creationId xmlns:a16="http://schemas.microsoft.com/office/drawing/2014/main" id="{E3F37BD1-DC45-49CF-9640-5B2748F6CB56}"/>
              </a:ext>
            </a:extLst>
          </p:cNvPr>
          <p:cNvSpPr txBox="1"/>
          <p:nvPr/>
        </p:nvSpPr>
        <p:spPr>
          <a:xfrm>
            <a:off x="4923029" y="3493456"/>
            <a:ext cx="400692" cy="307777"/>
          </a:xfrm>
          <a:prstGeom prst="rect">
            <a:avLst/>
          </a:prstGeom>
          <a:noFill/>
        </p:spPr>
        <p:txBody>
          <a:bodyPr wrap="square" rtlCol="0">
            <a:spAutoFit/>
          </a:bodyPr>
          <a:lstStyle/>
          <a:p>
            <a:r>
              <a:rPr lang="en-US" sz="1400" dirty="0">
                <a:solidFill>
                  <a:schemeClr val="bg1"/>
                </a:solidFill>
              </a:rPr>
              <a:t>3</a:t>
            </a:r>
          </a:p>
        </p:txBody>
      </p:sp>
      <p:cxnSp>
        <p:nvCxnSpPr>
          <p:cNvPr id="49" name="Straight Connector 48">
            <a:extLst>
              <a:ext uri="{FF2B5EF4-FFF2-40B4-BE49-F238E27FC236}">
                <a16:creationId xmlns:a16="http://schemas.microsoft.com/office/drawing/2014/main" id="{7D4370BE-AA9D-4C67-9820-7D548160F27F}"/>
              </a:ext>
            </a:extLst>
          </p:cNvPr>
          <p:cNvCxnSpPr>
            <a:cxnSpLocks/>
          </p:cNvCxnSpPr>
          <p:nvPr/>
        </p:nvCxnSpPr>
        <p:spPr>
          <a:xfrm>
            <a:off x="5729520" y="3506747"/>
            <a:ext cx="739738"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6DA4D0E0-524B-401D-AD5A-2EDD3C1958AD}"/>
              </a:ext>
            </a:extLst>
          </p:cNvPr>
          <p:cNvSpPr txBox="1"/>
          <p:nvPr/>
        </p:nvSpPr>
        <p:spPr>
          <a:xfrm>
            <a:off x="5938241" y="3429000"/>
            <a:ext cx="400692" cy="307777"/>
          </a:xfrm>
          <a:prstGeom prst="rect">
            <a:avLst/>
          </a:prstGeom>
          <a:noFill/>
        </p:spPr>
        <p:txBody>
          <a:bodyPr wrap="square" rtlCol="0">
            <a:spAutoFit/>
          </a:bodyPr>
          <a:lstStyle/>
          <a:p>
            <a:r>
              <a:rPr lang="en-US" sz="1400" dirty="0">
                <a:solidFill>
                  <a:schemeClr val="bg1"/>
                </a:solidFill>
              </a:rPr>
              <a:t>2</a:t>
            </a:r>
          </a:p>
        </p:txBody>
      </p:sp>
      <p:sp>
        <p:nvSpPr>
          <p:cNvPr id="61" name="Rectangle 60">
            <a:extLst>
              <a:ext uri="{FF2B5EF4-FFF2-40B4-BE49-F238E27FC236}">
                <a16:creationId xmlns:a16="http://schemas.microsoft.com/office/drawing/2014/main" id="{222B4B0C-6A45-485B-AE76-28D36EF550A2}"/>
              </a:ext>
            </a:extLst>
          </p:cNvPr>
          <p:cNvSpPr/>
          <p:nvPr/>
        </p:nvSpPr>
        <p:spPr>
          <a:xfrm>
            <a:off x="4705566" y="5471133"/>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C29A7556-92C1-4119-A44F-FA657950A431}"/>
              </a:ext>
            </a:extLst>
          </p:cNvPr>
          <p:cNvSpPr/>
          <p:nvPr/>
        </p:nvSpPr>
        <p:spPr>
          <a:xfrm>
            <a:off x="5726131" y="5471133"/>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3" name="Rectangle 62">
            <a:extLst>
              <a:ext uri="{FF2B5EF4-FFF2-40B4-BE49-F238E27FC236}">
                <a16:creationId xmlns:a16="http://schemas.microsoft.com/office/drawing/2014/main" id="{C64510C1-72A4-4259-A5EA-B76A1A977231}"/>
              </a:ext>
            </a:extLst>
          </p:cNvPr>
          <p:cNvSpPr/>
          <p:nvPr/>
        </p:nvSpPr>
        <p:spPr>
          <a:xfrm>
            <a:off x="6746696" y="5456370"/>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2DEBF277-22F7-4314-9BB5-71B939AD88AF}"/>
              </a:ext>
            </a:extLst>
          </p:cNvPr>
          <p:cNvCxnSpPr>
            <a:cxnSpLocks/>
          </p:cNvCxnSpPr>
          <p:nvPr/>
        </p:nvCxnSpPr>
        <p:spPr>
          <a:xfrm>
            <a:off x="5726131" y="5705727"/>
            <a:ext cx="7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3CEE09A-2C89-488E-AF3E-51C9D810F36F}"/>
              </a:ext>
            </a:extLst>
          </p:cNvPr>
          <p:cNvCxnSpPr>
            <a:cxnSpLocks/>
          </p:cNvCxnSpPr>
          <p:nvPr/>
        </p:nvCxnSpPr>
        <p:spPr>
          <a:xfrm>
            <a:off x="4705566" y="5580724"/>
            <a:ext cx="7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E6B23DA-86D9-472C-A41B-2EF205142FD7}"/>
              </a:ext>
            </a:extLst>
          </p:cNvPr>
          <p:cNvCxnSpPr>
            <a:cxnSpLocks/>
          </p:cNvCxnSpPr>
          <p:nvPr/>
        </p:nvCxnSpPr>
        <p:spPr>
          <a:xfrm>
            <a:off x="6746696" y="6061898"/>
            <a:ext cx="739738"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532391A0-438B-48A5-97BD-A5AAB88359F4}"/>
              </a:ext>
            </a:extLst>
          </p:cNvPr>
          <p:cNvSpPr txBox="1"/>
          <p:nvPr/>
        </p:nvSpPr>
        <p:spPr>
          <a:xfrm>
            <a:off x="4925423" y="5948016"/>
            <a:ext cx="400692" cy="307777"/>
          </a:xfrm>
          <a:prstGeom prst="rect">
            <a:avLst/>
          </a:prstGeom>
          <a:noFill/>
        </p:spPr>
        <p:txBody>
          <a:bodyPr wrap="square" rtlCol="0">
            <a:spAutoFit/>
          </a:bodyPr>
          <a:lstStyle/>
          <a:p>
            <a:r>
              <a:rPr lang="en-US" sz="1400" dirty="0">
                <a:solidFill>
                  <a:schemeClr val="bg1"/>
                </a:solidFill>
              </a:rPr>
              <a:t>6</a:t>
            </a:r>
          </a:p>
        </p:txBody>
      </p:sp>
      <p:sp>
        <p:nvSpPr>
          <p:cNvPr id="68" name="TextBox 67">
            <a:extLst>
              <a:ext uri="{FF2B5EF4-FFF2-40B4-BE49-F238E27FC236}">
                <a16:creationId xmlns:a16="http://schemas.microsoft.com/office/drawing/2014/main" id="{9689927D-6DF1-4B14-85D1-0F1F5C432C43}"/>
              </a:ext>
            </a:extLst>
          </p:cNvPr>
          <p:cNvSpPr txBox="1"/>
          <p:nvPr/>
        </p:nvSpPr>
        <p:spPr>
          <a:xfrm>
            <a:off x="5932642" y="5890652"/>
            <a:ext cx="400692" cy="307777"/>
          </a:xfrm>
          <a:prstGeom prst="rect">
            <a:avLst/>
          </a:prstGeom>
          <a:noFill/>
        </p:spPr>
        <p:txBody>
          <a:bodyPr wrap="square" rtlCol="0">
            <a:spAutoFit/>
          </a:bodyPr>
          <a:lstStyle/>
          <a:p>
            <a:r>
              <a:rPr lang="en-US" sz="1400" dirty="0">
                <a:solidFill>
                  <a:schemeClr val="bg1"/>
                </a:solidFill>
              </a:rPr>
              <a:t>7</a:t>
            </a:r>
          </a:p>
        </p:txBody>
      </p:sp>
      <p:sp>
        <p:nvSpPr>
          <p:cNvPr id="69" name="TextBox 68">
            <a:extLst>
              <a:ext uri="{FF2B5EF4-FFF2-40B4-BE49-F238E27FC236}">
                <a16:creationId xmlns:a16="http://schemas.microsoft.com/office/drawing/2014/main" id="{F609A2E2-5895-4969-A5AC-E5D0EFCF1F9C}"/>
              </a:ext>
            </a:extLst>
          </p:cNvPr>
          <p:cNvSpPr txBox="1"/>
          <p:nvPr/>
        </p:nvSpPr>
        <p:spPr>
          <a:xfrm>
            <a:off x="6978295" y="6044540"/>
            <a:ext cx="400692" cy="307777"/>
          </a:xfrm>
          <a:prstGeom prst="rect">
            <a:avLst/>
          </a:prstGeom>
          <a:noFill/>
        </p:spPr>
        <p:txBody>
          <a:bodyPr wrap="square" rtlCol="0">
            <a:spAutoFit/>
          </a:bodyPr>
          <a:lstStyle/>
          <a:p>
            <a:r>
              <a:rPr lang="en-US" sz="1400" dirty="0">
                <a:solidFill>
                  <a:schemeClr val="bg1"/>
                </a:solidFill>
              </a:rPr>
              <a:t>2</a:t>
            </a:r>
          </a:p>
        </p:txBody>
      </p:sp>
      <p:sp>
        <p:nvSpPr>
          <p:cNvPr id="70" name="TextBox 69">
            <a:extLst>
              <a:ext uri="{FF2B5EF4-FFF2-40B4-BE49-F238E27FC236}">
                <a16:creationId xmlns:a16="http://schemas.microsoft.com/office/drawing/2014/main" id="{34FEFC88-4222-45F2-B66A-F74D4BD3CC9C}"/>
              </a:ext>
            </a:extLst>
          </p:cNvPr>
          <p:cNvSpPr txBox="1"/>
          <p:nvPr/>
        </p:nvSpPr>
        <p:spPr>
          <a:xfrm>
            <a:off x="4923029" y="5535589"/>
            <a:ext cx="400692" cy="307777"/>
          </a:xfrm>
          <a:prstGeom prst="rect">
            <a:avLst/>
          </a:prstGeom>
          <a:noFill/>
        </p:spPr>
        <p:txBody>
          <a:bodyPr wrap="square" rtlCol="0">
            <a:spAutoFit/>
          </a:bodyPr>
          <a:lstStyle/>
          <a:p>
            <a:r>
              <a:rPr lang="en-US" sz="1400" dirty="0">
                <a:solidFill>
                  <a:schemeClr val="bg1"/>
                </a:solidFill>
              </a:rPr>
              <a:t>3</a:t>
            </a:r>
          </a:p>
        </p:txBody>
      </p:sp>
      <p:cxnSp>
        <p:nvCxnSpPr>
          <p:cNvPr id="71" name="Straight Connector 70">
            <a:extLst>
              <a:ext uri="{FF2B5EF4-FFF2-40B4-BE49-F238E27FC236}">
                <a16:creationId xmlns:a16="http://schemas.microsoft.com/office/drawing/2014/main" id="{6F614D32-95CC-4BED-B5E5-41FF2216F725}"/>
              </a:ext>
            </a:extLst>
          </p:cNvPr>
          <p:cNvCxnSpPr>
            <a:cxnSpLocks/>
          </p:cNvCxnSpPr>
          <p:nvPr/>
        </p:nvCxnSpPr>
        <p:spPr>
          <a:xfrm>
            <a:off x="5729520" y="5548880"/>
            <a:ext cx="739738"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161C6F91-75E5-4333-9BF6-1B89EC77E3BA}"/>
              </a:ext>
            </a:extLst>
          </p:cNvPr>
          <p:cNvSpPr txBox="1"/>
          <p:nvPr/>
        </p:nvSpPr>
        <p:spPr>
          <a:xfrm>
            <a:off x="5938241" y="5471133"/>
            <a:ext cx="400692" cy="307777"/>
          </a:xfrm>
          <a:prstGeom prst="rect">
            <a:avLst/>
          </a:prstGeom>
          <a:noFill/>
        </p:spPr>
        <p:txBody>
          <a:bodyPr wrap="square" rtlCol="0">
            <a:spAutoFit/>
          </a:bodyPr>
          <a:lstStyle/>
          <a:p>
            <a:r>
              <a:rPr lang="en-US" sz="1400" dirty="0">
                <a:solidFill>
                  <a:schemeClr val="bg1"/>
                </a:solidFill>
              </a:rPr>
              <a:t>2</a:t>
            </a:r>
          </a:p>
        </p:txBody>
      </p:sp>
      <p:cxnSp>
        <p:nvCxnSpPr>
          <p:cNvPr id="33" name="Straight Connector 32">
            <a:extLst>
              <a:ext uri="{FF2B5EF4-FFF2-40B4-BE49-F238E27FC236}">
                <a16:creationId xmlns:a16="http://schemas.microsoft.com/office/drawing/2014/main" id="{BA511D95-39A2-494F-B09B-77EAAED97153}"/>
              </a:ext>
            </a:extLst>
          </p:cNvPr>
          <p:cNvCxnSpPr>
            <a:cxnSpLocks/>
          </p:cNvCxnSpPr>
          <p:nvPr/>
        </p:nvCxnSpPr>
        <p:spPr>
          <a:xfrm>
            <a:off x="4705566" y="5814484"/>
            <a:ext cx="73973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701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Greedy Algorithm for Converting Decimal to Binary</a:t>
            </a:r>
          </a:p>
        </p:txBody>
      </p:sp>
      <p:sp>
        <p:nvSpPr>
          <p:cNvPr id="5" name="TextBox 4">
            <a:extLst>
              <a:ext uri="{FF2B5EF4-FFF2-40B4-BE49-F238E27FC236}">
                <a16:creationId xmlns:a16="http://schemas.microsoft.com/office/drawing/2014/main" id="{930DCA2D-85C8-4E75-8BAF-E586F1BCB2E9}"/>
              </a:ext>
            </a:extLst>
          </p:cNvPr>
          <p:cNvSpPr txBox="1"/>
          <p:nvPr/>
        </p:nvSpPr>
        <p:spPr>
          <a:xfrm>
            <a:off x="1382144" y="1725024"/>
            <a:ext cx="8403487"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Convert decimal to binary.</a:t>
            </a:r>
          </a:p>
        </p:txBody>
      </p:sp>
      <p:sp>
        <p:nvSpPr>
          <p:cNvPr id="6" name="TextBox 5">
            <a:extLst>
              <a:ext uri="{FF2B5EF4-FFF2-40B4-BE49-F238E27FC236}">
                <a16:creationId xmlns:a16="http://schemas.microsoft.com/office/drawing/2014/main" id="{6B818948-99A0-4A01-BC4D-B8EE4A968A53}"/>
              </a:ext>
            </a:extLst>
          </p:cNvPr>
          <p:cNvSpPr txBox="1"/>
          <p:nvPr/>
        </p:nvSpPr>
        <p:spPr>
          <a:xfrm>
            <a:off x="1382144" y="2183374"/>
            <a:ext cx="10908600"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Start with the largest power of two that will 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Assign 1 to that place.  Subtract that value.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Repeat.</a:t>
            </a:r>
          </a:p>
        </p:txBody>
      </p:sp>
      <p:sp>
        <p:nvSpPr>
          <p:cNvPr id="7" name="TextBox 6">
            <a:extLst>
              <a:ext uri="{FF2B5EF4-FFF2-40B4-BE49-F238E27FC236}">
                <a16:creationId xmlns:a16="http://schemas.microsoft.com/office/drawing/2014/main" id="{E4A2F0FD-E2B8-412B-91FA-E51CCC4BB0B4}"/>
              </a:ext>
            </a:extLst>
          </p:cNvPr>
          <p:cNvSpPr txBox="1"/>
          <p:nvPr/>
        </p:nvSpPr>
        <p:spPr>
          <a:xfrm>
            <a:off x="2003532" y="3208282"/>
            <a:ext cx="10908600" cy="3539430"/>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280</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a:t>
            </a:r>
            <a:r>
              <a:rPr kumimoji="0" lang="en-US" sz="1600" b="0" i="0" u="none" strike="noStrike" kern="1200" cap="none" spc="0" normalizeH="0" baseline="30000" noProof="0" dirty="0">
                <a:ln>
                  <a:noFill/>
                </a:ln>
                <a:solidFill>
                  <a:srgbClr val="0081E2"/>
                </a:solidFill>
                <a:effectLst/>
                <a:uLnTx/>
                <a:uFillTx/>
                <a:latin typeface="Consolas" panose="020B0609020204030204" pitchFamily="49" charset="0"/>
                <a:ea typeface="+mn-ea"/>
                <a:cs typeface="+mn-cs"/>
              </a:rPr>
              <a:t>8</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256</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ninth significant digit</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1</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100000000</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280-256= 24</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a:t>
            </a:r>
            <a:r>
              <a:rPr kumimoji="0" lang="en-US" sz="1600" b="0" i="0" u="none" strike="noStrike" kern="1200" cap="none" spc="0" normalizeH="0" baseline="30000" noProof="0" dirty="0">
                <a:ln>
                  <a:noFill/>
                </a:ln>
                <a:solidFill>
                  <a:srgbClr val="0081E2"/>
                </a:solidFill>
                <a:effectLst/>
                <a:uLnTx/>
                <a:uFillTx/>
                <a:latin typeface="Consolas" panose="020B0609020204030204" pitchFamily="49" charset="0"/>
                <a:ea typeface="+mn-ea"/>
                <a:cs typeface="+mn-cs"/>
              </a:rPr>
              <a:t>4</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16</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fifth significant digit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1</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100010000</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24-16=8</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a:t>
            </a:r>
            <a:r>
              <a:rPr kumimoji="0" lang="en-US" sz="1600" b="0" i="0" u="none" strike="noStrike" kern="1200" cap="none" spc="0" normalizeH="0" baseline="30000" noProof="0" dirty="0">
                <a:ln>
                  <a:noFill/>
                </a:ln>
                <a:solidFill>
                  <a:srgbClr val="0081E2"/>
                </a:solidFill>
                <a:effectLst/>
                <a:uLnTx/>
                <a:uFillTx/>
                <a:latin typeface="Consolas" panose="020B0609020204030204" pitchFamily="49" charset="0"/>
                <a:ea typeface="+mn-ea"/>
                <a:cs typeface="+mn-cs"/>
              </a:rPr>
              <a:t>3</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8</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fourth significant digit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1</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100011000</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8-8 = 0, done</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pic>
        <p:nvPicPr>
          <p:cNvPr id="8" name="Picture 2" descr="Image result for decimal to binary">
            <a:extLst>
              <a:ext uri="{FF2B5EF4-FFF2-40B4-BE49-F238E27FC236}">
                <a16:creationId xmlns:a16="http://schemas.microsoft.com/office/drawing/2014/main" id="{D3F3D565-7348-4DC2-9CEE-BB92016A74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6444" y="3195722"/>
            <a:ext cx="3881820" cy="2911365"/>
          </a:xfrm>
          <a:prstGeom prst="rect">
            <a:avLst/>
          </a:prstGeom>
          <a:noFill/>
          <a:extLst>
            <a:ext uri="{909E8E84-426E-40dd-AFC4-6F175D3DCCD1}">
              <a14:hiddenFill xmlns=""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113E20E-6FF4-4B16-B55F-4F81219EF6C4}"/>
              </a:ext>
            </a:extLst>
          </p:cNvPr>
          <p:cNvSpPr>
            <a:spLocks noGrp="1"/>
          </p:cNvSpPr>
          <p:nvPr>
            <p:ph type="sldNum" sz="quarter" idx="12"/>
          </p:nvPr>
        </p:nvSpPr>
        <p:spPr/>
        <p:txBody>
          <a:bodyPr/>
          <a:lstStyle/>
          <a:p>
            <a:fld id="{017C28E0-2F8B-4999-AEA2-B3AA3AE8994F}" type="slidenum">
              <a:rPr lang="en-US" smtClean="0"/>
              <a:t>24</a:t>
            </a:fld>
            <a:endParaRPr lang="en-US"/>
          </a:p>
        </p:txBody>
      </p:sp>
      <p:grpSp>
        <p:nvGrpSpPr>
          <p:cNvPr id="9" name="Group 8">
            <a:extLst>
              <a:ext uri="{FF2B5EF4-FFF2-40B4-BE49-F238E27FC236}">
                <a16:creationId xmlns:a16="http://schemas.microsoft.com/office/drawing/2014/main" id="{6CBCF070-B93C-458F-9030-CDA65CACE251}"/>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2BEDFBA2-B8B8-4D5A-B575-FD9138E93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194B68E9-7493-4ECB-B0FE-9D0F0226872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60139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rPr>
              <a:t>Huffman Trees</a:t>
            </a:r>
          </a:p>
        </p:txBody>
      </p:sp>
      <p:grpSp>
        <p:nvGrpSpPr>
          <p:cNvPr id="4" name="Group 3">
            <a:extLst>
              <a:ext uri="{FF2B5EF4-FFF2-40B4-BE49-F238E27FC236}">
                <a16:creationId xmlns:a16="http://schemas.microsoft.com/office/drawing/2014/main" id="{1E0BEC25-473E-40B4-A532-039587752E97}"/>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42FFFEDC-9806-4665-A9C8-F79301F24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2B370B21-D892-4DFE-B064-C22D82FE281F}"/>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31278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4000" dirty="0">
                <a:solidFill>
                  <a:prstClr val="white"/>
                </a:solidFill>
                <a:latin typeface="Gotham Bold" pitchFamily="50" charset="0"/>
              </a:rPr>
              <a:t>Rationale</a:t>
            </a:r>
            <a:endParaRPr lang="en-US" sz="2800" dirty="0">
              <a:solidFill>
                <a:prstClr val="white"/>
              </a:solidFill>
              <a:latin typeface="Gotham Bold" pitchFamily="50" charset="0"/>
            </a:endParaRP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3739485"/>
          </a:xfrm>
          <a:prstGeom prst="rect">
            <a:avLst/>
          </a:prstGeom>
        </p:spPr>
        <p:txBody>
          <a:bodyPr wrap="square">
            <a:spAutoFit/>
          </a:bodyPr>
          <a:lstStyle/>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rPr>
              <a:t>How is text transmitted?</a:t>
            </a: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rPr>
              <a:t>How many bits we need to encode a character?</a:t>
            </a: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6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3" name="Slide Number Placeholder 2">
            <a:extLst>
              <a:ext uri="{FF2B5EF4-FFF2-40B4-BE49-F238E27FC236}">
                <a16:creationId xmlns:a16="http://schemas.microsoft.com/office/drawing/2014/main" id="{1981C86E-E331-47D1-985E-A42A86C8F182}"/>
              </a:ext>
            </a:extLst>
          </p:cNvPr>
          <p:cNvSpPr>
            <a:spLocks noGrp="1"/>
          </p:cNvSpPr>
          <p:nvPr>
            <p:ph type="sldNum" sz="quarter" idx="12"/>
          </p:nvPr>
        </p:nvSpPr>
        <p:spPr/>
        <p:txBody>
          <a:bodyPr/>
          <a:lstStyle/>
          <a:p>
            <a:fld id="{017C28E0-2F8B-4999-AEA2-B3AA3AE8994F}" type="slidenum">
              <a:rPr lang="en-US" smtClean="0"/>
              <a:t>26</a:t>
            </a:fld>
            <a:endParaRPr lang="en-US"/>
          </a:p>
        </p:txBody>
      </p:sp>
      <p:grpSp>
        <p:nvGrpSpPr>
          <p:cNvPr id="5" name="Group 4">
            <a:extLst>
              <a:ext uri="{FF2B5EF4-FFF2-40B4-BE49-F238E27FC236}">
                <a16:creationId xmlns:a16="http://schemas.microsoft.com/office/drawing/2014/main" id="{728810A9-7907-45C5-9E9E-85B3CD449542}"/>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D9D91CCF-797D-4E5D-A008-C8DE3F6F9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34636758-D7E2-4DC0-99A0-0B3B6BCF0E52}"/>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290383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4000" dirty="0">
                <a:solidFill>
                  <a:prstClr val="white"/>
                </a:solidFill>
                <a:latin typeface="Gotham Bold" pitchFamily="50" charset="0"/>
              </a:rPr>
              <a:t>Rationale</a:t>
            </a:r>
            <a:endParaRPr lang="en-US" sz="2800" dirty="0">
              <a:solidFill>
                <a:prstClr val="white"/>
              </a:solidFill>
              <a:latin typeface="Gotham Bold" pitchFamily="50" charset="0"/>
            </a:endParaRP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3554819"/>
          </a:xfrm>
          <a:prstGeom prst="rect">
            <a:avLst/>
          </a:prstGeom>
        </p:spPr>
        <p:txBody>
          <a:bodyPr wrap="square">
            <a:spAutoFit/>
          </a:bodyPr>
          <a:lstStyle/>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rPr>
              <a:t>How is text transmitted?</a:t>
            </a: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1485900" marR="0" lvl="2"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rPr>
              <a:t>1’s and 0’s</a:t>
            </a: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rPr>
              <a:t>How many bits we need to encode a character?</a:t>
            </a: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1485900" marR="0" lvl="2"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sym typeface="Symbol" panose="05050102010706020507" pitchFamily="18" charset="2"/>
              </a:rPr>
              <a:t> </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rPr>
              <a:t>log</a:t>
            </a:r>
            <a:r>
              <a:rPr kumimoji="0" lang="en-US" sz="2800" b="0" i="0" u="none" strike="noStrike" kern="1200" cap="none" spc="0" normalizeH="0" baseline="-25000" noProof="0" dirty="0">
                <a:ln>
                  <a:noFill/>
                </a:ln>
                <a:solidFill>
                  <a:srgbClr val="00B0F0"/>
                </a:solidFill>
                <a:effectLst/>
                <a:uLnTx/>
                <a:uFillTx/>
                <a:latin typeface="Gotham Bold" pitchFamily="50" charset="0"/>
                <a:ea typeface="+mn-ea"/>
                <a:cs typeface="+mn-cs"/>
              </a:rPr>
              <a:t>2</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rPr>
              <a:t> n </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sym typeface="Symbol" panose="05050102010706020507" pitchFamily="18" charset="2"/>
              </a:rPr>
              <a:t></a:t>
            </a:r>
            <a:endParaRPr kumimoji="0" lang="en-US" sz="28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3" name="Slide Number Placeholder 2">
            <a:extLst>
              <a:ext uri="{FF2B5EF4-FFF2-40B4-BE49-F238E27FC236}">
                <a16:creationId xmlns:a16="http://schemas.microsoft.com/office/drawing/2014/main" id="{035A7F2D-7F81-44B8-AD1F-376478D07A6B}"/>
              </a:ext>
            </a:extLst>
          </p:cNvPr>
          <p:cNvSpPr>
            <a:spLocks noGrp="1"/>
          </p:cNvSpPr>
          <p:nvPr>
            <p:ph type="sldNum" sz="quarter" idx="12"/>
          </p:nvPr>
        </p:nvSpPr>
        <p:spPr/>
        <p:txBody>
          <a:bodyPr/>
          <a:lstStyle/>
          <a:p>
            <a:fld id="{017C28E0-2F8B-4999-AEA2-B3AA3AE8994F}" type="slidenum">
              <a:rPr lang="en-US" smtClean="0"/>
              <a:t>27</a:t>
            </a:fld>
            <a:endParaRPr lang="en-US"/>
          </a:p>
        </p:txBody>
      </p:sp>
      <p:grpSp>
        <p:nvGrpSpPr>
          <p:cNvPr id="5" name="Group 4">
            <a:extLst>
              <a:ext uri="{FF2B5EF4-FFF2-40B4-BE49-F238E27FC236}">
                <a16:creationId xmlns:a16="http://schemas.microsoft.com/office/drawing/2014/main" id="{0934107D-BC79-48BE-BA29-9480A60DFFCA}"/>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A6D4E161-70B6-4B2C-BE70-41E23CD202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745248C3-29F6-4FAF-B405-E46FBEC3129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588474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4000" dirty="0">
                <a:solidFill>
                  <a:prstClr val="white"/>
                </a:solidFill>
                <a:latin typeface="Gotham Bold" pitchFamily="50" charset="0"/>
              </a:rPr>
              <a:t>Rationale</a:t>
            </a:r>
            <a:endParaRPr lang="en-US" sz="2800" dirty="0">
              <a:solidFill>
                <a:prstClr val="white"/>
              </a:solidFill>
              <a:latin typeface="Gotham Bold" pitchFamily="50" charset="0"/>
            </a:endParaRP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3062377"/>
          </a:xfrm>
          <a:prstGeom prst="rect">
            <a:avLst/>
          </a:prstGeom>
        </p:spPr>
        <p:txBody>
          <a:bodyPr wrap="square">
            <a:spAutoFit/>
          </a:bodyPr>
          <a:lstStyle/>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rPr>
              <a:t>How is text transmitted? : </a:t>
            </a:r>
            <a:r>
              <a:rPr kumimoji="0" lang="en-US" sz="3200" b="0" i="0" u="none" strike="noStrike" kern="1200" cap="none" spc="0" normalizeH="0" baseline="0" noProof="0" dirty="0" err="1">
                <a:ln>
                  <a:noFill/>
                </a:ln>
                <a:solidFill>
                  <a:srgbClr val="00B0F0"/>
                </a:solidFill>
                <a:effectLst/>
                <a:uLnTx/>
                <a:uFillTx/>
                <a:latin typeface="Gotham Bold" pitchFamily="50" charset="0"/>
                <a:ea typeface="+mn-ea"/>
                <a:cs typeface="+mn-cs"/>
              </a:rPr>
              <a:t>mississippi</a:t>
            </a:r>
            <a:endParaRPr kumimoji="0" lang="en-US" sz="3200" b="0" i="0" u="none" strike="noStrike" kern="1200" cap="none" spc="0" normalizeH="0" baseline="0" noProof="0" dirty="0">
              <a:ln>
                <a:noFill/>
              </a:ln>
              <a:solidFill>
                <a:srgbClr val="00B0F0"/>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rPr>
              <a:t>How many bits we need to encode a character?</a:t>
            </a: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1485900" marR="0" lvl="2"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sym typeface="Symbol" panose="05050102010706020507" pitchFamily="18" charset="2"/>
              </a:rPr>
              <a:t> </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rPr>
              <a:t>log</a:t>
            </a:r>
            <a:r>
              <a:rPr kumimoji="0" lang="en-US" sz="2800" b="0" i="0" u="none" strike="noStrike" kern="1200" cap="none" spc="0" normalizeH="0" baseline="-25000" noProof="0" dirty="0">
                <a:ln>
                  <a:noFill/>
                </a:ln>
                <a:solidFill>
                  <a:srgbClr val="00B0F0"/>
                </a:solidFill>
                <a:effectLst/>
                <a:uLnTx/>
                <a:uFillTx/>
                <a:latin typeface="Gotham Bold" pitchFamily="50" charset="0"/>
                <a:ea typeface="+mn-ea"/>
                <a:cs typeface="+mn-cs"/>
              </a:rPr>
              <a:t>2</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rPr>
              <a:t> 4 </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sym typeface="Symbol" panose="05050102010706020507" pitchFamily="18" charset="2"/>
              </a:rPr>
              <a:t> = 2 bits per character</a:t>
            </a:r>
          </a:p>
          <a:p>
            <a:pPr marL="1485900" marR="0" lvl="2"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sym typeface="Symbol" panose="05050102010706020507" pitchFamily="18" charset="2"/>
              </a:rPr>
              <a:t>11 * 2 = 22 bits to transmit “</a:t>
            </a:r>
            <a:r>
              <a:rPr kumimoji="0" lang="en-US" sz="2800" b="0" i="0" u="none" strike="noStrike" kern="1200" cap="none" spc="0" normalizeH="0" baseline="0" noProof="0" dirty="0" err="1">
                <a:ln>
                  <a:noFill/>
                </a:ln>
                <a:solidFill>
                  <a:srgbClr val="00B0F0"/>
                </a:solidFill>
                <a:effectLst/>
                <a:uLnTx/>
                <a:uFillTx/>
                <a:latin typeface="Gotham Bold" pitchFamily="50" charset="0"/>
                <a:ea typeface="+mn-ea"/>
                <a:cs typeface="+mn-cs"/>
              </a:rPr>
              <a:t>mississippi</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rPr>
              <a:t>"</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sym typeface="Symbol" panose="05050102010706020507" pitchFamily="18" charset="2"/>
              </a:rPr>
              <a:t> </a:t>
            </a:r>
            <a:endParaRPr kumimoji="0" lang="en-US" sz="28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3" name="Slide Number Placeholder 2">
            <a:extLst>
              <a:ext uri="{FF2B5EF4-FFF2-40B4-BE49-F238E27FC236}">
                <a16:creationId xmlns:a16="http://schemas.microsoft.com/office/drawing/2014/main" id="{A0607F8E-F7C2-4381-9D47-E990A5F8EC20}"/>
              </a:ext>
            </a:extLst>
          </p:cNvPr>
          <p:cNvSpPr>
            <a:spLocks noGrp="1"/>
          </p:cNvSpPr>
          <p:nvPr>
            <p:ph type="sldNum" sz="quarter" idx="12"/>
          </p:nvPr>
        </p:nvSpPr>
        <p:spPr/>
        <p:txBody>
          <a:bodyPr/>
          <a:lstStyle/>
          <a:p>
            <a:fld id="{017C28E0-2F8B-4999-AEA2-B3AA3AE8994F}" type="slidenum">
              <a:rPr lang="en-US" smtClean="0"/>
              <a:t>28</a:t>
            </a:fld>
            <a:endParaRPr lang="en-US"/>
          </a:p>
        </p:txBody>
      </p:sp>
      <p:grpSp>
        <p:nvGrpSpPr>
          <p:cNvPr id="5" name="Group 4">
            <a:extLst>
              <a:ext uri="{FF2B5EF4-FFF2-40B4-BE49-F238E27FC236}">
                <a16:creationId xmlns:a16="http://schemas.microsoft.com/office/drawing/2014/main" id="{219B4B23-77C4-4799-9357-DF49E0B7F843}"/>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2A3B3240-B693-44DE-B677-69AB550E61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FD8A15A0-4045-4350-9724-F936B725AC92}"/>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851591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1093732" y="1733182"/>
            <a:ext cx="10891122" cy="10618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Huffman Encoding uses prefix-free codes (no codeword is a prefix of another). A prefix code is a uniquely decodable code; given a complete and accurate sequence, a receiver can identify each word without requiring a special marker between words.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3" name="Slide Number Placeholder 2">
            <a:extLst>
              <a:ext uri="{FF2B5EF4-FFF2-40B4-BE49-F238E27FC236}">
                <a16:creationId xmlns:a16="http://schemas.microsoft.com/office/drawing/2014/main" id="{DC0F5B90-A97B-4D94-981E-E3E0F5F130FE}"/>
              </a:ext>
            </a:extLst>
          </p:cNvPr>
          <p:cNvSpPr>
            <a:spLocks noGrp="1"/>
          </p:cNvSpPr>
          <p:nvPr>
            <p:ph type="sldNum" sz="quarter" idx="12"/>
          </p:nvPr>
        </p:nvSpPr>
        <p:spPr/>
        <p:txBody>
          <a:bodyPr/>
          <a:lstStyle/>
          <a:p>
            <a:fld id="{017C28E0-2F8B-4999-AEA2-B3AA3AE8994F}" type="slidenum">
              <a:rPr lang="en-US" smtClean="0"/>
              <a:t>29</a:t>
            </a:fld>
            <a:endParaRPr lang="en-US"/>
          </a:p>
        </p:txBody>
      </p:sp>
      <p:grpSp>
        <p:nvGrpSpPr>
          <p:cNvPr id="9" name="Group 8">
            <a:extLst>
              <a:ext uri="{FF2B5EF4-FFF2-40B4-BE49-F238E27FC236}">
                <a16:creationId xmlns:a16="http://schemas.microsoft.com/office/drawing/2014/main" id="{4260F4CC-4F13-4FE9-A731-7FF8C35805C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4DE87168-4BA6-42CE-9DA8-19E4EC318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2A55DBAC-9243-465B-8134-AF52F196B2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5" name="Picture 4">
            <a:extLst>
              <a:ext uri="{FF2B5EF4-FFF2-40B4-BE49-F238E27FC236}">
                <a16:creationId xmlns:a16="http://schemas.microsoft.com/office/drawing/2014/main" id="{34360D62-E00A-4866-8436-D75E3016F52E}"/>
              </a:ext>
            </a:extLst>
          </p:cNvPr>
          <p:cNvPicPr>
            <a:picLocks noChangeAspect="1"/>
          </p:cNvPicPr>
          <p:nvPr/>
        </p:nvPicPr>
        <p:blipFill>
          <a:blip r:embed="rId5"/>
          <a:stretch>
            <a:fillRect/>
          </a:stretch>
        </p:blipFill>
        <p:spPr>
          <a:xfrm>
            <a:off x="1446817" y="3419411"/>
            <a:ext cx="4181626" cy="2689743"/>
          </a:xfrm>
          <a:prstGeom prst="rect">
            <a:avLst/>
          </a:prstGeom>
        </p:spPr>
      </p:pic>
      <p:sp>
        <p:nvSpPr>
          <p:cNvPr id="12" name="TextBox 11">
            <a:extLst>
              <a:ext uri="{FF2B5EF4-FFF2-40B4-BE49-F238E27FC236}">
                <a16:creationId xmlns:a16="http://schemas.microsoft.com/office/drawing/2014/main" id="{1FCF3D9E-7A60-4219-93C8-1790F34010AA}"/>
              </a:ext>
            </a:extLst>
          </p:cNvPr>
          <p:cNvSpPr txBox="1"/>
          <p:nvPr/>
        </p:nvSpPr>
        <p:spPr>
          <a:xfrm>
            <a:off x="3867928" y="6286887"/>
            <a:ext cx="6096000" cy="430887"/>
          </a:xfrm>
          <a:prstGeom prst="rect">
            <a:avLst/>
          </a:prstGeom>
          <a:noFill/>
        </p:spPr>
        <p:txBody>
          <a:bodyPr wrap="square">
            <a:spAutoFit/>
          </a:bodyPr>
          <a:lstStyle/>
          <a:p>
            <a:r>
              <a:rPr lang="en-US" sz="1100" dirty="0">
                <a:solidFill>
                  <a:srgbClr val="0081E2"/>
                </a:solidFill>
                <a:latin typeface="Consolas" panose="020B0609020204030204" pitchFamily="49" charset="0"/>
                <a:hlinkClick r:id="rId6">
                  <a:extLst>
                    <a:ext uri="{A12FA001-AC4F-418D-AE19-62706E023703}">
                      <ahyp:hlinkClr xmlns:ahyp="http://schemas.microsoft.com/office/drawing/2018/hyperlinkcolor" val="tx"/>
                    </a:ext>
                  </a:extLst>
                </a:hlinkClick>
              </a:rPr>
              <a:t>https://en.wikipedia.org/wiki/Huffman_coding#/media/File:Huffman_tree_2.svg</a:t>
            </a:r>
            <a:r>
              <a:rPr lang="en-US" sz="1100" dirty="0">
                <a:solidFill>
                  <a:srgbClr val="0081E2"/>
                </a:solidFill>
                <a:latin typeface="Consolas" panose="020B0609020204030204" pitchFamily="49" charset="0"/>
              </a:rPr>
              <a:t> </a:t>
            </a:r>
          </a:p>
          <a:p>
            <a:r>
              <a:rPr lang="en-US" sz="1100" dirty="0">
                <a:solidFill>
                  <a:srgbClr val="0081E2"/>
                </a:solidFill>
                <a:latin typeface="Consolas" panose="020B0609020204030204" pitchFamily="49" charset="0"/>
                <a:hlinkClick r:id="rId7">
                  <a:extLst>
                    <a:ext uri="{A12FA001-AC4F-418D-AE19-62706E023703}">
                      <ahyp:hlinkClr xmlns:ahyp="http://schemas.microsoft.com/office/drawing/2018/hyperlinkcolor" val="tx"/>
                    </a:ext>
                  </a:extLst>
                </a:hlinkClick>
              </a:rPr>
              <a:t>https://commons.wikimedia.org/wiki/File:Morse-code-tree.svg</a:t>
            </a:r>
            <a:r>
              <a:rPr lang="en-US" sz="1100" dirty="0">
                <a:solidFill>
                  <a:srgbClr val="0081E2"/>
                </a:solidFill>
                <a:latin typeface="Consolas" panose="020B0609020204030204" pitchFamily="49" charset="0"/>
              </a:rPr>
              <a:t> </a:t>
            </a:r>
          </a:p>
        </p:txBody>
      </p:sp>
      <p:sp>
        <p:nvSpPr>
          <p:cNvPr id="13" name="Rectangle 12">
            <a:extLst>
              <a:ext uri="{FF2B5EF4-FFF2-40B4-BE49-F238E27FC236}">
                <a16:creationId xmlns:a16="http://schemas.microsoft.com/office/drawing/2014/main" id="{DCAF7DE3-5DAD-4E7E-B0C3-F8455CF7F6D8}"/>
              </a:ext>
            </a:extLst>
          </p:cNvPr>
          <p:cNvSpPr/>
          <p:nvPr/>
        </p:nvSpPr>
        <p:spPr>
          <a:xfrm>
            <a:off x="2667618" y="2922545"/>
            <a:ext cx="1740023"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Consolas" panose="020B0609020204030204" pitchFamily="49" charset="0"/>
              </a:rPr>
              <a:t>Prefix free</a:t>
            </a:r>
            <a:endParaRPr kumimoji="0" lang="en-US" sz="9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endParaRPr>
          </a:p>
        </p:txBody>
      </p:sp>
      <p:pic>
        <p:nvPicPr>
          <p:cNvPr id="15" name="Picture 14">
            <a:extLst>
              <a:ext uri="{FF2B5EF4-FFF2-40B4-BE49-F238E27FC236}">
                <a16:creationId xmlns:a16="http://schemas.microsoft.com/office/drawing/2014/main" id="{D4C69F86-9F5D-495B-AE85-DF7EBCF13582}"/>
              </a:ext>
            </a:extLst>
          </p:cNvPr>
          <p:cNvPicPr>
            <a:picLocks noChangeAspect="1"/>
          </p:cNvPicPr>
          <p:nvPr/>
        </p:nvPicPr>
        <p:blipFill>
          <a:blip r:embed="rId8"/>
          <a:stretch>
            <a:fillRect/>
          </a:stretch>
        </p:blipFill>
        <p:spPr>
          <a:xfrm>
            <a:off x="6961463" y="3719937"/>
            <a:ext cx="4443413" cy="2020222"/>
          </a:xfrm>
          <a:prstGeom prst="rect">
            <a:avLst/>
          </a:prstGeom>
        </p:spPr>
      </p:pic>
      <p:sp>
        <p:nvSpPr>
          <p:cNvPr id="17" name="Rectangle 16">
            <a:extLst>
              <a:ext uri="{FF2B5EF4-FFF2-40B4-BE49-F238E27FC236}">
                <a16:creationId xmlns:a16="http://schemas.microsoft.com/office/drawing/2014/main" id="{D19EA8A1-4CA8-473B-AF19-1127559A9A9B}"/>
              </a:ext>
            </a:extLst>
          </p:cNvPr>
          <p:cNvSpPr/>
          <p:nvPr/>
        </p:nvSpPr>
        <p:spPr>
          <a:xfrm>
            <a:off x="8009487" y="2864474"/>
            <a:ext cx="2347363"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Consolas" panose="020B0609020204030204" pitchFamily="49" charset="0"/>
              </a:rPr>
              <a:t>Not Prefix free</a:t>
            </a:r>
            <a:endParaRPr kumimoji="0" lang="en-US" sz="9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024308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Data Structures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endPar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endParaRPr>
          </a:p>
        </p:txBody>
      </p:sp>
      <p:sp>
        <p:nvSpPr>
          <p:cNvPr id="6" name="Rectangle 3" descr="Linear Ordered&#10;">
            <a:extLst>
              <a:ext uri="{FF2B5EF4-FFF2-40B4-BE49-F238E27FC236}">
                <a16:creationId xmlns:a16="http://schemas.microsoft.com/office/drawing/2014/main" id="{DE85FF53-6E49-47B6-8225-7E1DAC29FE5C}"/>
              </a:ext>
            </a:extLst>
          </p:cNvPr>
          <p:cNvSpPr>
            <a:spLocks noChangeArrowheads="1"/>
          </p:cNvSpPr>
          <p:nvPr/>
        </p:nvSpPr>
        <p:spPr bwMode="auto">
          <a:xfrm>
            <a:off x="1409223"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Linear Ordered</a:t>
            </a:r>
          </a:p>
        </p:txBody>
      </p:sp>
      <p:sp>
        <p:nvSpPr>
          <p:cNvPr id="7" name="Rectangle 4" descr="Non-linear Ordered&#10;">
            <a:extLst>
              <a:ext uri="{FF2B5EF4-FFF2-40B4-BE49-F238E27FC236}">
                <a16:creationId xmlns:a16="http://schemas.microsoft.com/office/drawing/2014/main" id="{730497DA-87E3-4A4E-9552-C89037D50ABD}"/>
              </a:ext>
            </a:extLst>
          </p:cNvPr>
          <p:cNvSpPr>
            <a:spLocks noChangeArrowheads="1"/>
          </p:cNvSpPr>
          <p:nvPr/>
        </p:nvSpPr>
        <p:spPr bwMode="auto">
          <a:xfrm>
            <a:off x="4383120"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Non-linear Ordered</a:t>
            </a:r>
          </a:p>
        </p:txBody>
      </p:sp>
      <p:sp>
        <p:nvSpPr>
          <p:cNvPr id="8" name="Rectangle 12" descr="Not Ordered&#10;">
            <a:extLst>
              <a:ext uri="{FF2B5EF4-FFF2-40B4-BE49-F238E27FC236}">
                <a16:creationId xmlns:a16="http://schemas.microsoft.com/office/drawing/2014/main" id="{D25B0EDD-7867-4D65-BDBC-5EDF27FB2CB3}"/>
              </a:ext>
            </a:extLst>
          </p:cNvPr>
          <p:cNvSpPr>
            <a:spLocks noChangeArrowheads="1"/>
          </p:cNvSpPr>
          <p:nvPr/>
        </p:nvSpPr>
        <p:spPr bwMode="auto">
          <a:xfrm>
            <a:off x="7357017" y="1869648"/>
            <a:ext cx="2286000" cy="457200"/>
          </a:xfrm>
          <a:prstGeom prst="rect">
            <a:avLst/>
          </a:prstGeom>
          <a:solidFill>
            <a:srgbClr val="54823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Not Ordered</a:t>
            </a:r>
          </a:p>
        </p:txBody>
      </p:sp>
      <p:sp>
        <p:nvSpPr>
          <p:cNvPr id="11" name="Rectangle 5" descr="lists">
            <a:extLst>
              <a:ext uri="{FF2B5EF4-FFF2-40B4-BE49-F238E27FC236}">
                <a16:creationId xmlns:a16="http://schemas.microsoft.com/office/drawing/2014/main" id="{BBD6B998-2174-4960-9806-558F886FCB85}"/>
              </a:ext>
            </a:extLst>
          </p:cNvPr>
          <p:cNvSpPr>
            <a:spLocks noChangeArrowheads="1"/>
          </p:cNvSpPr>
          <p:nvPr/>
        </p:nvSpPr>
        <p:spPr bwMode="auto">
          <a:xfrm>
            <a:off x="1409223" y="2588102"/>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Lists</a:t>
            </a:r>
          </a:p>
        </p:txBody>
      </p:sp>
      <p:sp>
        <p:nvSpPr>
          <p:cNvPr id="13" name="Rectangle 6" descr="stacks">
            <a:extLst>
              <a:ext uri="{FF2B5EF4-FFF2-40B4-BE49-F238E27FC236}">
                <a16:creationId xmlns:a16="http://schemas.microsoft.com/office/drawing/2014/main" id="{93E8E40F-D540-4C4F-975D-8707208E0269}"/>
              </a:ext>
            </a:extLst>
          </p:cNvPr>
          <p:cNvSpPr>
            <a:spLocks noChangeArrowheads="1"/>
          </p:cNvSpPr>
          <p:nvPr/>
        </p:nvSpPr>
        <p:spPr bwMode="auto">
          <a:xfrm>
            <a:off x="1409223"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Stacks</a:t>
            </a:r>
          </a:p>
        </p:txBody>
      </p:sp>
      <p:sp>
        <p:nvSpPr>
          <p:cNvPr id="14" name="Rectangle 7" descr="queues">
            <a:extLst>
              <a:ext uri="{FF2B5EF4-FFF2-40B4-BE49-F238E27FC236}">
                <a16:creationId xmlns:a16="http://schemas.microsoft.com/office/drawing/2014/main" id="{DBB16A03-0ADE-4DE8-A76F-D33130AF0BD3}"/>
              </a:ext>
            </a:extLst>
          </p:cNvPr>
          <p:cNvSpPr>
            <a:spLocks noChangeArrowheads="1"/>
          </p:cNvSpPr>
          <p:nvPr/>
        </p:nvSpPr>
        <p:spPr bwMode="auto">
          <a:xfrm>
            <a:off x="1409223" y="4014748"/>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Queues</a:t>
            </a:r>
          </a:p>
        </p:txBody>
      </p:sp>
      <p:sp>
        <p:nvSpPr>
          <p:cNvPr id="15" name="Rectangle 8" descr="trees">
            <a:extLst>
              <a:ext uri="{FF2B5EF4-FFF2-40B4-BE49-F238E27FC236}">
                <a16:creationId xmlns:a16="http://schemas.microsoft.com/office/drawing/2014/main" id="{CA97C4B6-41C6-4BDA-B757-AFF8296F1FAF}"/>
              </a:ext>
            </a:extLst>
          </p:cNvPr>
          <p:cNvSpPr>
            <a:spLocks noChangeArrowheads="1"/>
          </p:cNvSpPr>
          <p:nvPr/>
        </p:nvSpPr>
        <p:spPr bwMode="auto">
          <a:xfrm>
            <a:off x="4383120" y="25994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Trees</a:t>
            </a:r>
          </a:p>
        </p:txBody>
      </p:sp>
      <p:sp>
        <p:nvSpPr>
          <p:cNvPr id="16" name="Rectangle 9" descr="graphs">
            <a:extLst>
              <a:ext uri="{FF2B5EF4-FFF2-40B4-BE49-F238E27FC236}">
                <a16:creationId xmlns:a16="http://schemas.microsoft.com/office/drawing/2014/main" id="{5A639A53-6E3A-46B8-96B3-AE35D359F227}"/>
              </a:ext>
            </a:extLst>
          </p:cNvPr>
          <p:cNvSpPr>
            <a:spLocks noChangeArrowheads="1"/>
          </p:cNvSpPr>
          <p:nvPr/>
        </p:nvSpPr>
        <p:spPr bwMode="auto">
          <a:xfrm>
            <a:off x="4390154"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otham Bold" pitchFamily="50" charset="0"/>
                <a:ea typeface="+mn-ea"/>
                <a:cs typeface="+mn-cs"/>
              </a:rPr>
              <a:t>Graphs</a:t>
            </a:r>
          </a:p>
        </p:txBody>
      </p:sp>
      <p:sp>
        <p:nvSpPr>
          <p:cNvPr id="17" name="Rectangle 10" descr="sets">
            <a:extLst>
              <a:ext uri="{FF2B5EF4-FFF2-40B4-BE49-F238E27FC236}">
                <a16:creationId xmlns:a16="http://schemas.microsoft.com/office/drawing/2014/main" id="{427D114F-9822-4AEC-85B6-AB7AA86FC1EF}"/>
              </a:ext>
            </a:extLst>
          </p:cNvPr>
          <p:cNvSpPr>
            <a:spLocks noChangeArrowheads="1"/>
          </p:cNvSpPr>
          <p:nvPr/>
        </p:nvSpPr>
        <p:spPr bwMode="auto">
          <a:xfrm>
            <a:off x="7357017" y="25846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Gotham Bold" pitchFamily="50" charset="0"/>
                <a:ea typeface="+mn-ea"/>
                <a:cs typeface="+mn-cs"/>
              </a:rPr>
              <a:t>Sets</a:t>
            </a:r>
          </a:p>
        </p:txBody>
      </p:sp>
      <p:sp>
        <p:nvSpPr>
          <p:cNvPr id="18" name="Rectangle 11" descr="tables/maps">
            <a:extLst>
              <a:ext uri="{FF2B5EF4-FFF2-40B4-BE49-F238E27FC236}">
                <a16:creationId xmlns:a16="http://schemas.microsoft.com/office/drawing/2014/main" id="{91B71668-7876-4A5F-BBA8-A87FE410596D}"/>
              </a:ext>
            </a:extLst>
          </p:cNvPr>
          <p:cNvSpPr>
            <a:spLocks noChangeArrowheads="1"/>
          </p:cNvSpPr>
          <p:nvPr/>
        </p:nvSpPr>
        <p:spPr bwMode="auto">
          <a:xfrm>
            <a:off x="7357017"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Gotham Bold" pitchFamily="50" charset="0"/>
                <a:ea typeface="+mn-ea"/>
                <a:cs typeface="+mn-cs"/>
              </a:rPr>
              <a:t>Tables/Maps</a:t>
            </a:r>
          </a:p>
        </p:txBody>
      </p:sp>
      <p:grpSp>
        <p:nvGrpSpPr>
          <p:cNvPr id="19" name="Group 18" descr="Unordered Data Structures">
            <a:extLst>
              <a:ext uri="{FF2B5EF4-FFF2-40B4-BE49-F238E27FC236}">
                <a16:creationId xmlns:a16="http://schemas.microsoft.com/office/drawing/2014/main" id="{9DB3FDB7-0936-41DB-AB4E-89612624879A}"/>
              </a:ext>
            </a:extLst>
          </p:cNvPr>
          <p:cNvGrpSpPr/>
          <p:nvPr/>
        </p:nvGrpSpPr>
        <p:grpSpPr>
          <a:xfrm>
            <a:off x="7735077" y="4418737"/>
            <a:ext cx="1752600" cy="1447800"/>
            <a:chOff x="6664452" y="3364300"/>
            <a:chExt cx="1752600" cy="1447800"/>
          </a:xfrm>
        </p:grpSpPr>
        <p:sp>
          <p:nvSpPr>
            <p:cNvPr id="20" name="Oval 34">
              <a:extLst>
                <a:ext uri="{FF2B5EF4-FFF2-40B4-BE49-F238E27FC236}">
                  <a16:creationId xmlns:a16="http://schemas.microsoft.com/office/drawing/2014/main" id="{4DA0BD3C-FE2F-43DD-82C7-53C99E353609}"/>
                </a:ext>
              </a:extLst>
            </p:cNvPr>
            <p:cNvSpPr>
              <a:spLocks noChangeArrowheads="1"/>
            </p:cNvSpPr>
            <p:nvPr/>
          </p:nvSpPr>
          <p:spPr bwMode="auto">
            <a:xfrm>
              <a:off x="7245091" y="35838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val 35">
              <a:extLst>
                <a:ext uri="{FF2B5EF4-FFF2-40B4-BE49-F238E27FC236}">
                  <a16:creationId xmlns:a16="http://schemas.microsoft.com/office/drawing/2014/main" id="{6F36547F-F6D3-4F93-A534-9BE6FD96771D}"/>
                </a:ext>
              </a:extLst>
            </p:cNvPr>
            <p:cNvSpPr>
              <a:spLocks noChangeArrowheads="1"/>
            </p:cNvSpPr>
            <p:nvPr/>
          </p:nvSpPr>
          <p:spPr bwMode="auto">
            <a:xfrm>
              <a:off x="7854691" y="3812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36">
              <a:extLst>
                <a:ext uri="{FF2B5EF4-FFF2-40B4-BE49-F238E27FC236}">
                  <a16:creationId xmlns:a16="http://schemas.microsoft.com/office/drawing/2014/main" id="{7ED1D9A0-9254-4941-8BA5-7F80FC0B6597}"/>
                </a:ext>
              </a:extLst>
            </p:cNvPr>
            <p:cNvSpPr>
              <a:spLocks noChangeArrowheads="1"/>
            </p:cNvSpPr>
            <p:nvPr/>
          </p:nvSpPr>
          <p:spPr bwMode="auto">
            <a:xfrm>
              <a:off x="7016491" y="4193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val 37">
              <a:extLst>
                <a:ext uri="{FF2B5EF4-FFF2-40B4-BE49-F238E27FC236}">
                  <a16:creationId xmlns:a16="http://schemas.microsoft.com/office/drawing/2014/main" id="{7EAC7BCB-669A-4D38-907E-A5D53411E62E}"/>
                </a:ext>
              </a:extLst>
            </p:cNvPr>
            <p:cNvSpPr>
              <a:spLocks noChangeArrowheads="1"/>
            </p:cNvSpPr>
            <p:nvPr/>
          </p:nvSpPr>
          <p:spPr bwMode="auto">
            <a:xfrm>
              <a:off x="7563420" y="4191292"/>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33">
              <a:extLst>
                <a:ext uri="{FF2B5EF4-FFF2-40B4-BE49-F238E27FC236}">
                  <a16:creationId xmlns:a16="http://schemas.microsoft.com/office/drawing/2014/main" id="{34594F30-7AE2-4A79-A664-861715F4D7CC}"/>
                </a:ext>
              </a:extLst>
            </p:cNvPr>
            <p:cNvSpPr>
              <a:spLocks noChangeArrowheads="1"/>
            </p:cNvSpPr>
            <p:nvPr/>
          </p:nvSpPr>
          <p:spPr bwMode="auto">
            <a:xfrm>
              <a:off x="6664452" y="3364300"/>
              <a:ext cx="1752600" cy="1447800"/>
            </a:xfrm>
            <a:prstGeom prst="ellipse">
              <a:avLst/>
            </a:prstGeom>
            <a:noFill/>
            <a:ln w="19050">
              <a:solidFill>
                <a:schemeClr val="bg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descr="Linear Data Structures">
            <a:extLst>
              <a:ext uri="{FF2B5EF4-FFF2-40B4-BE49-F238E27FC236}">
                <a16:creationId xmlns:a16="http://schemas.microsoft.com/office/drawing/2014/main" id="{C4FE9C71-86DE-4070-982E-BADCC35B4E91}"/>
              </a:ext>
            </a:extLst>
          </p:cNvPr>
          <p:cNvGrpSpPr/>
          <p:nvPr/>
        </p:nvGrpSpPr>
        <p:grpSpPr>
          <a:xfrm>
            <a:off x="1831868" y="4993848"/>
            <a:ext cx="1456888" cy="304800"/>
            <a:chOff x="877748" y="4343400"/>
            <a:chExt cx="1456888" cy="304800"/>
          </a:xfrm>
          <a:solidFill>
            <a:schemeClr val="accent6">
              <a:lumMod val="75000"/>
            </a:schemeClr>
          </a:solidFill>
        </p:grpSpPr>
        <p:sp>
          <p:nvSpPr>
            <p:cNvPr id="26" name="Oval 13">
              <a:extLst>
                <a:ext uri="{FF2B5EF4-FFF2-40B4-BE49-F238E27FC236}">
                  <a16:creationId xmlns:a16="http://schemas.microsoft.com/office/drawing/2014/main" id="{1FDDD2FA-8EB8-4969-BDE9-BBEFF8E1747E}"/>
                </a:ext>
              </a:extLst>
            </p:cNvPr>
            <p:cNvSpPr>
              <a:spLocks noChangeArrowheads="1"/>
            </p:cNvSpPr>
            <p:nvPr/>
          </p:nvSpPr>
          <p:spPr bwMode="auto">
            <a:xfrm>
              <a:off x="877748"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Oval 14">
              <a:extLst>
                <a:ext uri="{FF2B5EF4-FFF2-40B4-BE49-F238E27FC236}">
                  <a16:creationId xmlns:a16="http://schemas.microsoft.com/office/drawing/2014/main" id="{81226823-D927-4CFC-9D60-DFF03265882C}"/>
                </a:ext>
              </a:extLst>
            </p:cNvPr>
            <p:cNvSpPr>
              <a:spLocks noChangeArrowheads="1"/>
            </p:cNvSpPr>
            <p:nvPr/>
          </p:nvSpPr>
          <p:spPr bwMode="auto">
            <a:xfrm>
              <a:off x="1453792"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Oval 15">
              <a:extLst>
                <a:ext uri="{FF2B5EF4-FFF2-40B4-BE49-F238E27FC236}">
                  <a16:creationId xmlns:a16="http://schemas.microsoft.com/office/drawing/2014/main" id="{44CAFCF0-8DD4-458A-BF11-416332294BBE}"/>
                </a:ext>
              </a:extLst>
            </p:cNvPr>
            <p:cNvSpPr>
              <a:spLocks noChangeArrowheads="1"/>
            </p:cNvSpPr>
            <p:nvPr/>
          </p:nvSpPr>
          <p:spPr bwMode="auto">
            <a:xfrm>
              <a:off x="2029836"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549FE957-18FD-4073-A520-F7172DE43CA8}"/>
                </a:ext>
              </a:extLst>
            </p:cNvPr>
            <p:cNvCxnSpPr>
              <a:cxnSpLocks noChangeShapeType="1"/>
              <a:stCxn id="26" idx="6"/>
              <a:endCxn id="27" idx="2"/>
            </p:cNvCxnSpPr>
            <p:nvPr/>
          </p:nvCxnSpPr>
          <p:spPr bwMode="auto">
            <a:xfrm>
              <a:off x="1182548" y="4495800"/>
              <a:ext cx="271244" cy="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0" name="Straight Connector 29">
              <a:extLst>
                <a:ext uri="{FF2B5EF4-FFF2-40B4-BE49-F238E27FC236}">
                  <a16:creationId xmlns:a16="http://schemas.microsoft.com/office/drawing/2014/main" id="{EB6D8996-2669-4634-9753-F687C728F274}"/>
                </a:ext>
              </a:extLst>
            </p:cNvPr>
            <p:cNvCxnSpPr>
              <a:cxnSpLocks noChangeShapeType="1"/>
            </p:cNvCxnSpPr>
            <p:nvPr/>
          </p:nvCxnSpPr>
          <p:spPr bwMode="auto">
            <a:xfrm>
              <a:off x="1750203" y="4495800"/>
              <a:ext cx="304800" cy="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grpSp>
      <p:grpSp>
        <p:nvGrpSpPr>
          <p:cNvPr id="31" name="Group 30" descr="Non-Linear Data Structures">
            <a:extLst>
              <a:ext uri="{FF2B5EF4-FFF2-40B4-BE49-F238E27FC236}">
                <a16:creationId xmlns:a16="http://schemas.microsoft.com/office/drawing/2014/main" id="{BBCA3FB5-E4E4-4A55-A2BA-67A34490B071}"/>
              </a:ext>
            </a:extLst>
          </p:cNvPr>
          <p:cNvGrpSpPr/>
          <p:nvPr/>
        </p:nvGrpSpPr>
        <p:grpSpPr>
          <a:xfrm>
            <a:off x="5225372" y="4686961"/>
            <a:ext cx="987552" cy="911352"/>
            <a:chOff x="4079846" y="3744286"/>
            <a:chExt cx="987552" cy="911352"/>
          </a:xfrm>
          <a:solidFill>
            <a:schemeClr val="accent6">
              <a:lumMod val="75000"/>
            </a:schemeClr>
          </a:solidFill>
        </p:grpSpPr>
        <p:sp>
          <p:nvSpPr>
            <p:cNvPr id="32" name="Oval 31">
              <a:extLst>
                <a:ext uri="{FF2B5EF4-FFF2-40B4-BE49-F238E27FC236}">
                  <a16:creationId xmlns:a16="http://schemas.microsoft.com/office/drawing/2014/main" id="{8D06E595-9B3B-4CCB-9BDB-BBDFCB0F342C}"/>
                </a:ext>
              </a:extLst>
            </p:cNvPr>
            <p:cNvSpPr>
              <a:spLocks noChangeArrowheads="1"/>
            </p:cNvSpPr>
            <p:nvPr/>
          </p:nvSpPr>
          <p:spPr bwMode="auto">
            <a:xfrm>
              <a:off x="4079846" y="37442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5247F677-4DCC-4D8C-A1AE-1F791E081050}"/>
                </a:ext>
              </a:extLst>
            </p:cNvPr>
            <p:cNvSpPr>
              <a:spLocks noChangeArrowheads="1"/>
            </p:cNvSpPr>
            <p:nvPr/>
          </p:nvSpPr>
          <p:spPr bwMode="auto">
            <a:xfrm>
              <a:off x="4765646" y="38204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F9D2F77B-58EA-434A-9B0C-23C2FAFE2AE0}"/>
                </a:ext>
              </a:extLst>
            </p:cNvPr>
            <p:cNvSpPr>
              <a:spLocks noChangeArrowheads="1"/>
            </p:cNvSpPr>
            <p:nvPr/>
          </p:nvSpPr>
          <p:spPr bwMode="auto">
            <a:xfrm>
              <a:off x="4232246" y="43538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3AE1F873-515C-4395-9A03-190B6BF121AE}"/>
                </a:ext>
              </a:extLst>
            </p:cNvPr>
            <p:cNvSpPr>
              <a:spLocks noChangeArrowheads="1"/>
            </p:cNvSpPr>
            <p:nvPr/>
          </p:nvSpPr>
          <p:spPr bwMode="auto">
            <a:xfrm>
              <a:off x="4689446" y="42776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6" name="Straight Connector 27">
              <a:extLst>
                <a:ext uri="{FF2B5EF4-FFF2-40B4-BE49-F238E27FC236}">
                  <a16:creationId xmlns:a16="http://schemas.microsoft.com/office/drawing/2014/main" id="{5A300474-4AF3-4B14-AC0F-944DB12EE000}"/>
                </a:ext>
              </a:extLst>
            </p:cNvPr>
            <p:cNvCxnSpPr>
              <a:cxnSpLocks noChangeShapeType="1"/>
              <a:stCxn id="32" idx="6"/>
              <a:endCxn id="33" idx="2"/>
            </p:cNvCxnSpPr>
            <p:nvPr/>
          </p:nvCxnSpPr>
          <p:spPr bwMode="auto">
            <a:xfrm>
              <a:off x="4381598" y="3895162"/>
              <a:ext cx="384048" cy="7620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7" name="Straight Connector 29">
              <a:extLst>
                <a:ext uri="{FF2B5EF4-FFF2-40B4-BE49-F238E27FC236}">
                  <a16:creationId xmlns:a16="http://schemas.microsoft.com/office/drawing/2014/main" id="{2B26994C-2449-49C4-959A-08A707E3B0EA}"/>
                </a:ext>
              </a:extLst>
            </p:cNvPr>
            <p:cNvCxnSpPr>
              <a:cxnSpLocks noChangeShapeType="1"/>
              <a:stCxn id="33" idx="4"/>
              <a:endCxn id="35" idx="0"/>
            </p:cNvCxnSpPr>
            <p:nvPr/>
          </p:nvCxnSpPr>
          <p:spPr bwMode="auto">
            <a:xfrm flipH="1">
              <a:off x="4840322" y="4122238"/>
              <a:ext cx="76200" cy="155448"/>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8" name="Straight Connector 31">
              <a:extLst>
                <a:ext uri="{FF2B5EF4-FFF2-40B4-BE49-F238E27FC236}">
                  <a16:creationId xmlns:a16="http://schemas.microsoft.com/office/drawing/2014/main" id="{16A74199-DDE2-460E-8EF9-DC0C699CAD5D}"/>
                </a:ext>
              </a:extLst>
            </p:cNvPr>
            <p:cNvCxnSpPr>
              <a:cxnSpLocks noChangeShapeType="1"/>
              <a:stCxn id="32" idx="5"/>
              <a:endCxn id="35" idx="1"/>
            </p:cNvCxnSpPr>
            <p:nvPr/>
          </p:nvCxnSpPr>
          <p:spPr bwMode="auto">
            <a:xfrm>
              <a:off x="4337407" y="4001847"/>
              <a:ext cx="396230" cy="32003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9" name="Straight Connector 31">
              <a:extLst>
                <a:ext uri="{FF2B5EF4-FFF2-40B4-BE49-F238E27FC236}">
                  <a16:creationId xmlns:a16="http://schemas.microsoft.com/office/drawing/2014/main" id="{F8A83CAE-9C4A-4C60-8A1C-7F6AE7A2B7EC}"/>
                </a:ext>
              </a:extLst>
            </p:cNvPr>
            <p:cNvCxnSpPr>
              <a:cxnSpLocks noChangeShapeType="1"/>
              <a:stCxn id="32" idx="4"/>
            </p:cNvCxnSpPr>
            <p:nvPr/>
          </p:nvCxnSpPr>
          <p:spPr bwMode="auto">
            <a:xfrm>
              <a:off x="4230722" y="4046038"/>
              <a:ext cx="169093" cy="363987"/>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grpSp>
      <p:sp>
        <p:nvSpPr>
          <p:cNvPr id="3" name="Slide Number Placeholder 2">
            <a:extLst>
              <a:ext uri="{FF2B5EF4-FFF2-40B4-BE49-F238E27FC236}">
                <a16:creationId xmlns:a16="http://schemas.microsoft.com/office/drawing/2014/main" id="{8A093730-4B09-443C-9D59-619750611FEA}"/>
              </a:ext>
            </a:extLst>
          </p:cNvPr>
          <p:cNvSpPr>
            <a:spLocks noGrp="1"/>
          </p:cNvSpPr>
          <p:nvPr>
            <p:ph type="sldNum" sz="quarter" idx="12"/>
          </p:nvPr>
        </p:nvSpPr>
        <p:spPr/>
        <p:txBody>
          <a:bodyPr/>
          <a:lstStyle/>
          <a:p>
            <a:fld id="{017C28E0-2F8B-4999-AEA2-B3AA3AE8994F}" type="slidenum">
              <a:rPr lang="en-US" smtClean="0"/>
              <a:t>3</a:t>
            </a:fld>
            <a:endParaRPr lang="en-US"/>
          </a:p>
        </p:txBody>
      </p:sp>
    </p:spTree>
    <p:extLst>
      <p:ext uri="{BB962C8B-B14F-4D97-AF65-F5344CB8AC3E}">
        <p14:creationId xmlns:p14="http://schemas.microsoft.com/office/powerpoint/2010/main" val="1603220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  Create a table with symbols and their frequencies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graphicFrame>
        <p:nvGraphicFramePr>
          <p:cNvPr id="7" name="Table 6">
            <a:extLst>
              <a:ext uri="{FF2B5EF4-FFF2-40B4-BE49-F238E27FC236}">
                <a16:creationId xmlns:a16="http://schemas.microsoft.com/office/drawing/2014/main" id="{CBF01066-468E-4774-887A-2ACD5DBDBDDD}"/>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8" name="Rectangle 7">
            <a:extLst>
              <a:ext uri="{FF2B5EF4-FFF2-40B4-BE49-F238E27FC236}">
                <a16:creationId xmlns:a16="http://schemas.microsoft.com/office/drawing/2014/main" id="{6A634F15-704C-4F6D-A544-532D05FBA930}"/>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sp>
        <p:nvSpPr>
          <p:cNvPr id="3" name="Slide Number Placeholder 2">
            <a:extLst>
              <a:ext uri="{FF2B5EF4-FFF2-40B4-BE49-F238E27FC236}">
                <a16:creationId xmlns:a16="http://schemas.microsoft.com/office/drawing/2014/main" id="{DC0F5B90-A97B-4D94-981E-E3E0F5F130FE}"/>
              </a:ext>
            </a:extLst>
          </p:cNvPr>
          <p:cNvSpPr>
            <a:spLocks noGrp="1"/>
          </p:cNvSpPr>
          <p:nvPr>
            <p:ph type="sldNum" sz="quarter" idx="12"/>
          </p:nvPr>
        </p:nvSpPr>
        <p:spPr/>
        <p:txBody>
          <a:bodyPr/>
          <a:lstStyle/>
          <a:p>
            <a:fld id="{017C28E0-2F8B-4999-AEA2-B3AA3AE8994F}" type="slidenum">
              <a:rPr lang="en-US" smtClean="0"/>
              <a:t>30</a:t>
            </a:fld>
            <a:endParaRPr lang="en-US"/>
          </a:p>
        </p:txBody>
      </p:sp>
      <p:grpSp>
        <p:nvGrpSpPr>
          <p:cNvPr id="9" name="Group 8">
            <a:extLst>
              <a:ext uri="{FF2B5EF4-FFF2-40B4-BE49-F238E27FC236}">
                <a16:creationId xmlns:a16="http://schemas.microsoft.com/office/drawing/2014/main" id="{4260F4CC-4F13-4FE9-A731-7FF8C35805C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4DE87168-4BA6-42CE-9DA8-19E4EC318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2A55DBAC-9243-465B-8134-AF52F196B2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040438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825713"/>
            <a:ext cx="10515599"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priority queue.</a:t>
            </a:r>
          </a:p>
        </p:txBody>
      </p:sp>
      <p:graphicFrame>
        <p:nvGraphicFramePr>
          <p:cNvPr id="7" name="Table 6">
            <a:extLst>
              <a:ext uri="{FF2B5EF4-FFF2-40B4-BE49-F238E27FC236}">
                <a16:creationId xmlns:a16="http://schemas.microsoft.com/office/drawing/2014/main" id="{8FD84DEF-4702-42D2-B21D-16220558A59B}"/>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11" name="Oval 10">
            <a:extLst>
              <a:ext uri="{FF2B5EF4-FFF2-40B4-BE49-F238E27FC236}">
                <a16:creationId xmlns:a16="http://schemas.microsoft.com/office/drawing/2014/main" id="{3F509190-974D-4726-AE59-80360860F210}"/>
              </a:ext>
            </a:extLst>
          </p:cNvPr>
          <p:cNvSpPr/>
          <p:nvPr/>
        </p:nvSpPr>
        <p:spPr>
          <a:xfrm>
            <a:off x="8842145"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12" name="Oval 11">
            <a:extLst>
              <a:ext uri="{FF2B5EF4-FFF2-40B4-BE49-F238E27FC236}">
                <a16:creationId xmlns:a16="http://schemas.microsoft.com/office/drawing/2014/main" id="{55DDA5A1-B3C3-4BD7-9927-1F89A963FE02}"/>
              </a:ext>
            </a:extLst>
          </p:cNvPr>
          <p:cNvSpPr/>
          <p:nvPr/>
        </p:nvSpPr>
        <p:spPr>
          <a:xfrm>
            <a:off x="9799752"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4" name="Oval 13">
            <a:extLst>
              <a:ext uri="{FF2B5EF4-FFF2-40B4-BE49-F238E27FC236}">
                <a16:creationId xmlns:a16="http://schemas.microsoft.com/office/drawing/2014/main" id="{5644D02B-13C1-4D99-AABA-9E360DEB3059}"/>
              </a:ext>
            </a:extLst>
          </p:cNvPr>
          <p:cNvSpPr/>
          <p:nvPr/>
        </p:nvSpPr>
        <p:spPr>
          <a:xfrm>
            <a:off x="6926931"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5" name="Oval 14">
            <a:extLst>
              <a:ext uri="{FF2B5EF4-FFF2-40B4-BE49-F238E27FC236}">
                <a16:creationId xmlns:a16="http://schemas.microsoft.com/office/drawing/2014/main" id="{C4393530-5D3B-4F58-B733-1805CD2B5F41}"/>
              </a:ext>
            </a:extLst>
          </p:cNvPr>
          <p:cNvSpPr/>
          <p:nvPr/>
        </p:nvSpPr>
        <p:spPr>
          <a:xfrm>
            <a:off x="7884538"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22" name="Rectangle 21">
            <a:extLst>
              <a:ext uri="{FF2B5EF4-FFF2-40B4-BE49-F238E27FC236}">
                <a16:creationId xmlns:a16="http://schemas.microsoft.com/office/drawing/2014/main" id="{189D956D-D435-4085-AF5B-FB9EF4ECECBD}"/>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sp>
        <p:nvSpPr>
          <p:cNvPr id="23" name="Rectangle 22">
            <a:extLst>
              <a:ext uri="{FF2B5EF4-FFF2-40B4-BE49-F238E27FC236}">
                <a16:creationId xmlns:a16="http://schemas.microsoft.com/office/drawing/2014/main" id="{FD18A8B2-804E-42C0-B1CB-141F81578BFD}"/>
              </a:ext>
            </a:extLst>
          </p:cNvPr>
          <p:cNvSpPr/>
          <p:nvPr/>
        </p:nvSpPr>
        <p:spPr>
          <a:xfrm>
            <a:off x="6330462" y="5285433"/>
            <a:ext cx="4823208" cy="1207442"/>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0285584-94A3-4BFB-B4F5-C95833B5B930}"/>
              </a:ext>
            </a:extLst>
          </p:cNvPr>
          <p:cNvSpPr>
            <a:spLocks noGrp="1"/>
          </p:cNvSpPr>
          <p:nvPr>
            <p:ph type="sldNum" sz="quarter" idx="12"/>
          </p:nvPr>
        </p:nvSpPr>
        <p:spPr/>
        <p:txBody>
          <a:bodyPr/>
          <a:lstStyle/>
          <a:p>
            <a:fld id="{017C28E0-2F8B-4999-AEA2-B3AA3AE8994F}" type="slidenum">
              <a:rPr lang="en-US" smtClean="0"/>
              <a:t>31</a:t>
            </a:fld>
            <a:endParaRPr lang="en-US"/>
          </a:p>
        </p:txBody>
      </p:sp>
      <p:grpSp>
        <p:nvGrpSpPr>
          <p:cNvPr id="13" name="Group 12">
            <a:extLst>
              <a:ext uri="{FF2B5EF4-FFF2-40B4-BE49-F238E27FC236}">
                <a16:creationId xmlns:a16="http://schemas.microsoft.com/office/drawing/2014/main" id="{7B1CC084-1954-4052-AFAB-D90C40007953}"/>
              </a:ext>
            </a:extLst>
          </p:cNvPr>
          <p:cNvGrpSpPr/>
          <p:nvPr/>
        </p:nvGrpSpPr>
        <p:grpSpPr>
          <a:xfrm>
            <a:off x="11317255" y="5989103"/>
            <a:ext cx="841781" cy="748032"/>
            <a:chOff x="11337354" y="6025684"/>
            <a:chExt cx="841781" cy="748032"/>
          </a:xfrm>
        </p:grpSpPr>
        <p:pic>
          <p:nvPicPr>
            <p:cNvPr id="16" name="Picture 15">
              <a:extLst>
                <a:ext uri="{FF2B5EF4-FFF2-40B4-BE49-F238E27FC236}">
                  <a16:creationId xmlns:a16="http://schemas.microsoft.com/office/drawing/2014/main" id="{18FAF6A5-B271-4E90-A692-D39DB875B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Logo COP3530">
              <a:extLst>
                <a:ext uri="{FF2B5EF4-FFF2-40B4-BE49-F238E27FC236}">
                  <a16:creationId xmlns:a16="http://schemas.microsoft.com/office/drawing/2014/main" id="{7460C8C1-68AC-4AB4-AF57-C50AC7F5B41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36061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7" name="Oval 6">
            <a:extLst>
              <a:ext uri="{FF2B5EF4-FFF2-40B4-BE49-F238E27FC236}">
                <a16:creationId xmlns:a16="http://schemas.microsoft.com/office/drawing/2014/main" id="{28B1AF6D-E6FB-421D-9051-4BA15C1BFA28}"/>
              </a:ext>
            </a:extLst>
          </p:cNvPr>
          <p:cNvSpPr/>
          <p:nvPr/>
        </p:nvSpPr>
        <p:spPr>
          <a:xfrm>
            <a:off x="8842145"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9799752"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9" name="Oval 8">
            <a:extLst>
              <a:ext uri="{FF2B5EF4-FFF2-40B4-BE49-F238E27FC236}">
                <a16:creationId xmlns:a16="http://schemas.microsoft.com/office/drawing/2014/main" id="{54CF3893-A162-4F84-A4EA-15F1655A603C}"/>
              </a:ext>
            </a:extLst>
          </p:cNvPr>
          <p:cNvSpPr/>
          <p:nvPr/>
        </p:nvSpPr>
        <p:spPr>
          <a:xfrm>
            <a:off x="6876689" y="408611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0" name="Oval 9">
            <a:extLst>
              <a:ext uri="{FF2B5EF4-FFF2-40B4-BE49-F238E27FC236}">
                <a16:creationId xmlns:a16="http://schemas.microsoft.com/office/drawing/2014/main" id="{DEBA9576-97B8-47D3-AEC3-2B1ACE92EDED}"/>
              </a:ext>
            </a:extLst>
          </p:cNvPr>
          <p:cNvSpPr/>
          <p:nvPr/>
        </p:nvSpPr>
        <p:spPr>
          <a:xfrm>
            <a:off x="7975071" y="410820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1" name="Rectangle 10">
            <a:extLst>
              <a:ext uri="{FF2B5EF4-FFF2-40B4-BE49-F238E27FC236}">
                <a16:creationId xmlns:a16="http://schemas.microsoft.com/office/drawing/2014/main" id="{1D09A208-6FE1-4356-9876-BEB033CCEA60}"/>
              </a:ext>
            </a:extLst>
          </p:cNvPr>
          <p:cNvSpPr/>
          <p:nvPr/>
        </p:nvSpPr>
        <p:spPr>
          <a:xfrm>
            <a:off x="6330462" y="5285433"/>
            <a:ext cx="4823208" cy="1207442"/>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6A2D802B-C645-403F-84AA-0E66A54C4281}"/>
              </a:ext>
            </a:extLst>
          </p:cNvPr>
          <p:cNvSpPr>
            <a:spLocks noGrp="1"/>
          </p:cNvSpPr>
          <p:nvPr>
            <p:ph type="sldNum" sz="quarter" idx="12"/>
          </p:nvPr>
        </p:nvSpPr>
        <p:spPr/>
        <p:txBody>
          <a:bodyPr/>
          <a:lstStyle/>
          <a:p>
            <a:fld id="{017C28E0-2F8B-4999-AEA2-B3AA3AE8994F}" type="slidenum">
              <a:rPr lang="en-US" smtClean="0"/>
              <a:t>32</a:t>
            </a:fld>
            <a:endParaRPr lang="en-US"/>
          </a:p>
        </p:txBody>
      </p:sp>
      <p:grpSp>
        <p:nvGrpSpPr>
          <p:cNvPr id="12" name="Group 11">
            <a:extLst>
              <a:ext uri="{FF2B5EF4-FFF2-40B4-BE49-F238E27FC236}">
                <a16:creationId xmlns:a16="http://schemas.microsoft.com/office/drawing/2014/main" id="{626A21E0-97A8-4C7B-ADC8-9F420D04FD02}"/>
              </a:ext>
            </a:extLst>
          </p:cNvPr>
          <p:cNvGrpSpPr/>
          <p:nvPr/>
        </p:nvGrpSpPr>
        <p:grpSpPr>
          <a:xfrm>
            <a:off x="11317255" y="5989103"/>
            <a:ext cx="841781" cy="748032"/>
            <a:chOff x="11337354" y="6025684"/>
            <a:chExt cx="841781" cy="748032"/>
          </a:xfrm>
        </p:grpSpPr>
        <p:pic>
          <p:nvPicPr>
            <p:cNvPr id="13" name="Picture 12">
              <a:extLst>
                <a:ext uri="{FF2B5EF4-FFF2-40B4-BE49-F238E27FC236}">
                  <a16:creationId xmlns:a16="http://schemas.microsoft.com/office/drawing/2014/main" id="{0C5CE1FB-F5EF-446F-8DA2-A479A2A087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Logo COP3530">
              <a:extLst>
                <a:ext uri="{FF2B5EF4-FFF2-40B4-BE49-F238E27FC236}">
                  <a16:creationId xmlns:a16="http://schemas.microsoft.com/office/drawing/2014/main" id="{1321720D-A349-4239-B7AF-178218B7B41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02286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7" name="Oval 6">
            <a:extLst>
              <a:ext uri="{FF2B5EF4-FFF2-40B4-BE49-F238E27FC236}">
                <a16:creationId xmlns:a16="http://schemas.microsoft.com/office/drawing/2014/main" id="{28B1AF6D-E6FB-421D-9051-4BA15C1BFA28}"/>
              </a:ext>
            </a:extLst>
          </p:cNvPr>
          <p:cNvSpPr/>
          <p:nvPr/>
        </p:nvSpPr>
        <p:spPr>
          <a:xfrm>
            <a:off x="8842145"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9799752"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6330462" y="5285433"/>
            <a:ext cx="4823208" cy="1207442"/>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008F4AC6-0BEA-44B5-B957-7ACD81C6E25F}"/>
              </a:ext>
            </a:extLst>
          </p:cNvPr>
          <p:cNvGrpSpPr/>
          <p:nvPr/>
        </p:nvGrpSpPr>
        <p:grpSpPr>
          <a:xfrm>
            <a:off x="6876689" y="3204698"/>
            <a:ext cx="1921342" cy="1726465"/>
            <a:chOff x="6876689" y="3204698"/>
            <a:chExt cx="1921342" cy="1726465"/>
          </a:xfrm>
        </p:grpSpPr>
        <p:sp>
          <p:nvSpPr>
            <p:cNvPr id="18" name="Oval 17">
              <a:extLst>
                <a:ext uri="{FF2B5EF4-FFF2-40B4-BE49-F238E27FC236}">
                  <a16:creationId xmlns:a16="http://schemas.microsoft.com/office/drawing/2014/main" id="{43C9746E-32A9-482B-B30F-9AAF2A9B8500}"/>
                </a:ext>
              </a:extLst>
            </p:cNvPr>
            <p:cNvSpPr/>
            <p:nvPr/>
          </p:nvSpPr>
          <p:spPr>
            <a:xfrm>
              <a:off x="6876689" y="408611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9" name="Oval 18">
              <a:extLst>
                <a:ext uri="{FF2B5EF4-FFF2-40B4-BE49-F238E27FC236}">
                  <a16:creationId xmlns:a16="http://schemas.microsoft.com/office/drawing/2014/main" id="{8BEA1269-35D4-4540-BEC4-F717422DCE80}"/>
                </a:ext>
              </a:extLst>
            </p:cNvPr>
            <p:cNvSpPr/>
            <p:nvPr/>
          </p:nvSpPr>
          <p:spPr>
            <a:xfrm>
              <a:off x="7975071" y="410820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20" name="Oval 19">
              <a:extLst>
                <a:ext uri="{FF2B5EF4-FFF2-40B4-BE49-F238E27FC236}">
                  <a16:creationId xmlns:a16="http://schemas.microsoft.com/office/drawing/2014/main" id="{C598D12B-9996-46BE-BAA5-522C6E2A0323}"/>
                </a:ext>
              </a:extLst>
            </p:cNvPr>
            <p:cNvSpPr/>
            <p:nvPr/>
          </p:nvSpPr>
          <p:spPr>
            <a:xfrm>
              <a:off x="7416953" y="3204698"/>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21" name="Straight Connector 20">
              <a:extLst>
                <a:ext uri="{FF2B5EF4-FFF2-40B4-BE49-F238E27FC236}">
                  <a16:creationId xmlns:a16="http://schemas.microsoft.com/office/drawing/2014/main" id="{6FE7D1FE-CA11-4132-BB5A-34FB87878BFD}"/>
                </a:ext>
              </a:extLst>
            </p:cNvPr>
            <p:cNvCxnSpPr>
              <a:stCxn id="18" idx="0"/>
              <a:endCxn id="20" idx="3"/>
            </p:cNvCxnSpPr>
            <p:nvPr/>
          </p:nvCxnSpPr>
          <p:spPr>
            <a:xfrm flipV="1">
              <a:off x="7288169" y="3907138"/>
              <a:ext cx="249304" cy="178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03D22B8-019B-4539-A0B6-3668F749F5AA}"/>
                </a:ext>
              </a:extLst>
            </p:cNvPr>
            <p:cNvCxnSpPr>
              <a:stCxn id="20" idx="5"/>
              <a:endCxn id="19" idx="0"/>
            </p:cNvCxnSpPr>
            <p:nvPr/>
          </p:nvCxnSpPr>
          <p:spPr>
            <a:xfrm>
              <a:off x="8119393" y="3907138"/>
              <a:ext cx="267158" cy="201065"/>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FFF88E97-2C01-4BDD-B619-8504588B18E2}"/>
              </a:ext>
            </a:extLst>
          </p:cNvPr>
          <p:cNvSpPr>
            <a:spLocks noGrp="1"/>
          </p:cNvSpPr>
          <p:nvPr>
            <p:ph type="sldNum" sz="quarter" idx="12"/>
          </p:nvPr>
        </p:nvSpPr>
        <p:spPr/>
        <p:txBody>
          <a:bodyPr/>
          <a:lstStyle/>
          <a:p>
            <a:fld id="{017C28E0-2F8B-4999-AEA2-B3AA3AE8994F}" type="slidenum">
              <a:rPr lang="en-US" smtClean="0"/>
              <a:t>33</a:t>
            </a:fld>
            <a:endParaRPr lang="en-US"/>
          </a:p>
        </p:txBody>
      </p:sp>
      <p:grpSp>
        <p:nvGrpSpPr>
          <p:cNvPr id="16" name="Group 15">
            <a:extLst>
              <a:ext uri="{FF2B5EF4-FFF2-40B4-BE49-F238E27FC236}">
                <a16:creationId xmlns:a16="http://schemas.microsoft.com/office/drawing/2014/main" id="{68D646DB-E10A-4736-9C68-88AC795B6F7D}"/>
              </a:ext>
            </a:extLst>
          </p:cNvPr>
          <p:cNvGrpSpPr/>
          <p:nvPr/>
        </p:nvGrpSpPr>
        <p:grpSpPr>
          <a:xfrm>
            <a:off x="11317255" y="5989103"/>
            <a:ext cx="841781" cy="748032"/>
            <a:chOff x="11337354" y="6025684"/>
            <a:chExt cx="841781" cy="748032"/>
          </a:xfrm>
        </p:grpSpPr>
        <p:pic>
          <p:nvPicPr>
            <p:cNvPr id="23" name="Picture 22">
              <a:extLst>
                <a:ext uri="{FF2B5EF4-FFF2-40B4-BE49-F238E27FC236}">
                  <a16:creationId xmlns:a16="http://schemas.microsoft.com/office/drawing/2014/main" id="{8A167D57-D04F-41A2-AE3E-D9F6147C2B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Logo COP3530">
              <a:extLst>
                <a:ext uri="{FF2B5EF4-FFF2-40B4-BE49-F238E27FC236}">
                  <a16:creationId xmlns:a16="http://schemas.microsoft.com/office/drawing/2014/main" id="{C90B4517-3DAE-4801-B569-975CA2EE664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50649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7" name="Oval 6">
            <a:extLst>
              <a:ext uri="{FF2B5EF4-FFF2-40B4-BE49-F238E27FC236}">
                <a16:creationId xmlns:a16="http://schemas.microsoft.com/office/drawing/2014/main" id="{28B1AF6D-E6FB-421D-9051-4BA15C1BFA28}"/>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9713111" y="4715559"/>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6362176" y="4531636"/>
            <a:ext cx="4823208" cy="1175657"/>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786B8413-E6FF-4CB5-86BF-37CA2E38A02B}"/>
              </a:ext>
            </a:extLst>
          </p:cNvPr>
          <p:cNvGrpSpPr/>
          <p:nvPr/>
        </p:nvGrpSpPr>
        <p:grpSpPr>
          <a:xfrm>
            <a:off x="6237829" y="4715559"/>
            <a:ext cx="2468627" cy="1991042"/>
            <a:chOff x="6671456" y="3583653"/>
            <a:chExt cx="2468627" cy="1991042"/>
          </a:xfrm>
        </p:grpSpPr>
        <p:sp>
          <p:nvSpPr>
            <p:cNvPr id="13" name="Oval 12">
              <a:extLst>
                <a:ext uri="{FF2B5EF4-FFF2-40B4-BE49-F238E27FC236}">
                  <a16:creationId xmlns:a16="http://schemas.microsoft.com/office/drawing/2014/main" id="{C44A784D-F826-421C-A0D0-DB3194C9A365}"/>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4" name="Oval 13">
              <a:extLst>
                <a:ext uri="{FF2B5EF4-FFF2-40B4-BE49-F238E27FC236}">
                  <a16:creationId xmlns:a16="http://schemas.microsoft.com/office/drawing/2014/main" id="{A26AEF14-FF4A-42C7-A34C-9D8EF20324D2}"/>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5" name="Oval 14">
              <a:extLst>
                <a:ext uri="{FF2B5EF4-FFF2-40B4-BE49-F238E27FC236}">
                  <a16:creationId xmlns:a16="http://schemas.microsoft.com/office/drawing/2014/main" id="{51F47D2C-2CDC-430C-9030-412463F3475B}"/>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16" name="Straight Connector 15">
              <a:extLst>
                <a:ext uri="{FF2B5EF4-FFF2-40B4-BE49-F238E27FC236}">
                  <a16:creationId xmlns:a16="http://schemas.microsoft.com/office/drawing/2014/main" id="{424BCBF2-3F29-43B3-B843-ED65395F34EB}"/>
                </a:ext>
              </a:extLst>
            </p:cNvPr>
            <p:cNvCxnSpPr>
              <a:stCxn id="13" idx="0"/>
              <a:endCxn id="15"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CE1EC-86DE-4EFF-A759-1E662DB191E0}"/>
                </a:ext>
              </a:extLst>
            </p:cNvPr>
            <p:cNvCxnSpPr>
              <a:stCxn id="15" idx="5"/>
              <a:endCxn id="14"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80FA84AE-24AE-463E-B9A1-F6B13E9FB45E}"/>
              </a:ext>
            </a:extLst>
          </p:cNvPr>
          <p:cNvSpPr>
            <a:spLocks noGrp="1"/>
          </p:cNvSpPr>
          <p:nvPr>
            <p:ph type="sldNum" sz="quarter" idx="12"/>
          </p:nvPr>
        </p:nvSpPr>
        <p:spPr/>
        <p:txBody>
          <a:bodyPr/>
          <a:lstStyle/>
          <a:p>
            <a:fld id="{017C28E0-2F8B-4999-AEA2-B3AA3AE8994F}" type="slidenum">
              <a:rPr lang="en-US" smtClean="0"/>
              <a:t>34</a:t>
            </a:fld>
            <a:endParaRPr lang="en-US"/>
          </a:p>
        </p:txBody>
      </p:sp>
      <p:grpSp>
        <p:nvGrpSpPr>
          <p:cNvPr id="18" name="Group 17">
            <a:extLst>
              <a:ext uri="{FF2B5EF4-FFF2-40B4-BE49-F238E27FC236}">
                <a16:creationId xmlns:a16="http://schemas.microsoft.com/office/drawing/2014/main" id="{617ABB81-1ABD-49A3-AAE8-13F0CF842BD6}"/>
              </a:ext>
            </a:extLst>
          </p:cNvPr>
          <p:cNvGrpSpPr/>
          <p:nvPr/>
        </p:nvGrpSpPr>
        <p:grpSpPr>
          <a:xfrm>
            <a:off x="11317255" y="5989103"/>
            <a:ext cx="841781" cy="748032"/>
            <a:chOff x="11337354" y="6025684"/>
            <a:chExt cx="841781" cy="748032"/>
          </a:xfrm>
        </p:grpSpPr>
        <p:pic>
          <p:nvPicPr>
            <p:cNvPr id="19" name="Picture 18">
              <a:extLst>
                <a:ext uri="{FF2B5EF4-FFF2-40B4-BE49-F238E27FC236}">
                  <a16:creationId xmlns:a16="http://schemas.microsoft.com/office/drawing/2014/main" id="{9A8139C7-9189-4DE7-BCC8-04CB1126B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Logo COP3530">
              <a:extLst>
                <a:ext uri="{FF2B5EF4-FFF2-40B4-BE49-F238E27FC236}">
                  <a16:creationId xmlns:a16="http://schemas.microsoft.com/office/drawing/2014/main" id="{988B9C91-7B00-407B-8766-39A5BC844B7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909050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7" name="Oval 6">
            <a:extLst>
              <a:ext uri="{FF2B5EF4-FFF2-40B4-BE49-F238E27FC236}">
                <a16:creationId xmlns:a16="http://schemas.microsoft.com/office/drawing/2014/main" id="{28B1AF6D-E6FB-421D-9051-4BA15C1BFA28}"/>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9713111" y="4715559"/>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6362176" y="4531636"/>
            <a:ext cx="4823208" cy="1175657"/>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786B8413-E6FF-4CB5-86BF-37CA2E38A02B}"/>
              </a:ext>
            </a:extLst>
          </p:cNvPr>
          <p:cNvGrpSpPr/>
          <p:nvPr/>
        </p:nvGrpSpPr>
        <p:grpSpPr>
          <a:xfrm>
            <a:off x="6237829" y="4715559"/>
            <a:ext cx="2468627" cy="1991042"/>
            <a:chOff x="6671456" y="3583653"/>
            <a:chExt cx="2468627" cy="1991042"/>
          </a:xfrm>
        </p:grpSpPr>
        <p:sp>
          <p:nvSpPr>
            <p:cNvPr id="13" name="Oval 12">
              <a:extLst>
                <a:ext uri="{FF2B5EF4-FFF2-40B4-BE49-F238E27FC236}">
                  <a16:creationId xmlns:a16="http://schemas.microsoft.com/office/drawing/2014/main" id="{C44A784D-F826-421C-A0D0-DB3194C9A365}"/>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4" name="Oval 13">
              <a:extLst>
                <a:ext uri="{FF2B5EF4-FFF2-40B4-BE49-F238E27FC236}">
                  <a16:creationId xmlns:a16="http://schemas.microsoft.com/office/drawing/2014/main" id="{A26AEF14-FF4A-42C7-A34C-9D8EF20324D2}"/>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5" name="Oval 14">
              <a:extLst>
                <a:ext uri="{FF2B5EF4-FFF2-40B4-BE49-F238E27FC236}">
                  <a16:creationId xmlns:a16="http://schemas.microsoft.com/office/drawing/2014/main" id="{51F47D2C-2CDC-430C-9030-412463F3475B}"/>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16" name="Straight Connector 15">
              <a:extLst>
                <a:ext uri="{FF2B5EF4-FFF2-40B4-BE49-F238E27FC236}">
                  <a16:creationId xmlns:a16="http://schemas.microsoft.com/office/drawing/2014/main" id="{424BCBF2-3F29-43B3-B843-ED65395F34EB}"/>
                </a:ext>
              </a:extLst>
            </p:cNvPr>
            <p:cNvCxnSpPr>
              <a:stCxn id="13" idx="0"/>
              <a:endCxn id="15"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CE1EC-86DE-4EFF-A759-1E662DB191E0}"/>
                </a:ext>
              </a:extLst>
            </p:cNvPr>
            <p:cNvCxnSpPr>
              <a:stCxn id="15" idx="5"/>
              <a:endCxn id="14"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94D7EA2E-711B-473F-B2B5-A5629FB1F334}"/>
              </a:ext>
            </a:extLst>
          </p:cNvPr>
          <p:cNvSpPr>
            <a:spLocks noGrp="1"/>
          </p:cNvSpPr>
          <p:nvPr>
            <p:ph type="sldNum" sz="quarter" idx="12"/>
          </p:nvPr>
        </p:nvSpPr>
        <p:spPr/>
        <p:txBody>
          <a:bodyPr/>
          <a:lstStyle/>
          <a:p>
            <a:fld id="{017C28E0-2F8B-4999-AEA2-B3AA3AE8994F}" type="slidenum">
              <a:rPr lang="en-US" smtClean="0"/>
              <a:t>35</a:t>
            </a:fld>
            <a:endParaRPr lang="en-US"/>
          </a:p>
        </p:txBody>
      </p:sp>
      <p:grpSp>
        <p:nvGrpSpPr>
          <p:cNvPr id="18" name="Group 17">
            <a:extLst>
              <a:ext uri="{FF2B5EF4-FFF2-40B4-BE49-F238E27FC236}">
                <a16:creationId xmlns:a16="http://schemas.microsoft.com/office/drawing/2014/main" id="{E6611E1F-D4DA-49B1-849B-86FAB1B3BFC8}"/>
              </a:ext>
            </a:extLst>
          </p:cNvPr>
          <p:cNvGrpSpPr/>
          <p:nvPr/>
        </p:nvGrpSpPr>
        <p:grpSpPr>
          <a:xfrm>
            <a:off x="11317255" y="5989103"/>
            <a:ext cx="841781" cy="748032"/>
            <a:chOff x="11337354" y="6025684"/>
            <a:chExt cx="841781" cy="748032"/>
          </a:xfrm>
        </p:grpSpPr>
        <p:pic>
          <p:nvPicPr>
            <p:cNvPr id="19" name="Picture 18">
              <a:extLst>
                <a:ext uri="{FF2B5EF4-FFF2-40B4-BE49-F238E27FC236}">
                  <a16:creationId xmlns:a16="http://schemas.microsoft.com/office/drawing/2014/main" id="{747FB50A-714F-4AC4-9051-2FC3B6A99B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Logo COP3530">
              <a:extLst>
                <a:ext uri="{FF2B5EF4-FFF2-40B4-BE49-F238E27FC236}">
                  <a16:creationId xmlns:a16="http://schemas.microsoft.com/office/drawing/2014/main" id="{1FA53CAB-1C18-4FEB-8088-8CE23D1310E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124475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7" name="Oval 6">
            <a:extLst>
              <a:ext uri="{FF2B5EF4-FFF2-40B4-BE49-F238E27FC236}">
                <a16:creationId xmlns:a16="http://schemas.microsoft.com/office/drawing/2014/main" id="{28B1AF6D-E6FB-421D-9051-4BA15C1BFA28}"/>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9713111" y="4715559"/>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9475596" y="4531636"/>
            <a:ext cx="1709788" cy="1175657"/>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786B8413-E6FF-4CB5-86BF-37CA2E38A02B}"/>
              </a:ext>
            </a:extLst>
          </p:cNvPr>
          <p:cNvGrpSpPr/>
          <p:nvPr/>
        </p:nvGrpSpPr>
        <p:grpSpPr>
          <a:xfrm>
            <a:off x="6237829" y="4715559"/>
            <a:ext cx="2468627" cy="1991042"/>
            <a:chOff x="6671456" y="3583653"/>
            <a:chExt cx="2468627" cy="1991042"/>
          </a:xfrm>
        </p:grpSpPr>
        <p:sp>
          <p:nvSpPr>
            <p:cNvPr id="13" name="Oval 12">
              <a:extLst>
                <a:ext uri="{FF2B5EF4-FFF2-40B4-BE49-F238E27FC236}">
                  <a16:creationId xmlns:a16="http://schemas.microsoft.com/office/drawing/2014/main" id="{C44A784D-F826-421C-A0D0-DB3194C9A365}"/>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4" name="Oval 13">
              <a:extLst>
                <a:ext uri="{FF2B5EF4-FFF2-40B4-BE49-F238E27FC236}">
                  <a16:creationId xmlns:a16="http://schemas.microsoft.com/office/drawing/2014/main" id="{A26AEF14-FF4A-42C7-A34C-9D8EF20324D2}"/>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5" name="Oval 14">
              <a:extLst>
                <a:ext uri="{FF2B5EF4-FFF2-40B4-BE49-F238E27FC236}">
                  <a16:creationId xmlns:a16="http://schemas.microsoft.com/office/drawing/2014/main" id="{51F47D2C-2CDC-430C-9030-412463F3475B}"/>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16" name="Straight Connector 15">
              <a:extLst>
                <a:ext uri="{FF2B5EF4-FFF2-40B4-BE49-F238E27FC236}">
                  <a16:creationId xmlns:a16="http://schemas.microsoft.com/office/drawing/2014/main" id="{424BCBF2-3F29-43B3-B843-ED65395F34EB}"/>
                </a:ext>
              </a:extLst>
            </p:cNvPr>
            <p:cNvCxnSpPr>
              <a:stCxn id="13" idx="0"/>
              <a:endCxn id="15"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CE1EC-86DE-4EFF-A759-1E662DB191E0}"/>
                </a:ext>
              </a:extLst>
            </p:cNvPr>
            <p:cNvCxnSpPr>
              <a:stCxn id="15" idx="5"/>
              <a:endCxn id="14"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1A2BE8D4-1C6E-4E38-A28B-39473D9F3A57}"/>
              </a:ext>
            </a:extLst>
          </p:cNvPr>
          <p:cNvSpPr>
            <a:spLocks noGrp="1"/>
          </p:cNvSpPr>
          <p:nvPr>
            <p:ph type="sldNum" sz="quarter" idx="12"/>
          </p:nvPr>
        </p:nvSpPr>
        <p:spPr/>
        <p:txBody>
          <a:bodyPr/>
          <a:lstStyle/>
          <a:p>
            <a:fld id="{017C28E0-2F8B-4999-AEA2-B3AA3AE8994F}" type="slidenum">
              <a:rPr lang="en-US" smtClean="0"/>
              <a:t>36</a:t>
            </a:fld>
            <a:endParaRPr lang="en-US"/>
          </a:p>
        </p:txBody>
      </p:sp>
      <p:grpSp>
        <p:nvGrpSpPr>
          <p:cNvPr id="18" name="Group 17">
            <a:extLst>
              <a:ext uri="{FF2B5EF4-FFF2-40B4-BE49-F238E27FC236}">
                <a16:creationId xmlns:a16="http://schemas.microsoft.com/office/drawing/2014/main" id="{A7C5E302-B0B5-4F37-B175-95583A07FD25}"/>
              </a:ext>
            </a:extLst>
          </p:cNvPr>
          <p:cNvGrpSpPr/>
          <p:nvPr/>
        </p:nvGrpSpPr>
        <p:grpSpPr>
          <a:xfrm>
            <a:off x="11317255" y="5989103"/>
            <a:ext cx="841781" cy="748032"/>
            <a:chOff x="11337354" y="6025684"/>
            <a:chExt cx="841781" cy="748032"/>
          </a:xfrm>
        </p:grpSpPr>
        <p:pic>
          <p:nvPicPr>
            <p:cNvPr id="19" name="Picture 18">
              <a:extLst>
                <a:ext uri="{FF2B5EF4-FFF2-40B4-BE49-F238E27FC236}">
                  <a16:creationId xmlns:a16="http://schemas.microsoft.com/office/drawing/2014/main" id="{DB548BC3-0B02-427B-98CD-8D393DF50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Logo COP3530">
              <a:extLst>
                <a:ext uri="{FF2B5EF4-FFF2-40B4-BE49-F238E27FC236}">
                  <a16:creationId xmlns:a16="http://schemas.microsoft.com/office/drawing/2014/main" id="{F8FCEA0C-0173-4F29-A5A0-D725286F2F7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1909108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7" name="Oval 6">
            <a:extLst>
              <a:ext uri="{FF2B5EF4-FFF2-40B4-BE49-F238E27FC236}">
                <a16:creationId xmlns:a16="http://schemas.microsoft.com/office/drawing/2014/main" id="{28B1AF6D-E6FB-421D-9051-4BA15C1BFA28}"/>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9713111" y="4715559"/>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9475596" y="4531636"/>
            <a:ext cx="1709788" cy="1175657"/>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786B8413-E6FF-4CB5-86BF-37CA2E38A02B}"/>
              </a:ext>
            </a:extLst>
          </p:cNvPr>
          <p:cNvGrpSpPr/>
          <p:nvPr/>
        </p:nvGrpSpPr>
        <p:grpSpPr>
          <a:xfrm>
            <a:off x="6237829" y="4715559"/>
            <a:ext cx="2468627" cy="1991042"/>
            <a:chOff x="6671456" y="3583653"/>
            <a:chExt cx="2468627" cy="1991042"/>
          </a:xfrm>
        </p:grpSpPr>
        <p:sp>
          <p:nvSpPr>
            <p:cNvPr id="13" name="Oval 12">
              <a:extLst>
                <a:ext uri="{FF2B5EF4-FFF2-40B4-BE49-F238E27FC236}">
                  <a16:creationId xmlns:a16="http://schemas.microsoft.com/office/drawing/2014/main" id="{C44A784D-F826-421C-A0D0-DB3194C9A365}"/>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4" name="Oval 13">
              <a:extLst>
                <a:ext uri="{FF2B5EF4-FFF2-40B4-BE49-F238E27FC236}">
                  <a16:creationId xmlns:a16="http://schemas.microsoft.com/office/drawing/2014/main" id="{A26AEF14-FF4A-42C7-A34C-9D8EF20324D2}"/>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5" name="Oval 14">
              <a:extLst>
                <a:ext uri="{FF2B5EF4-FFF2-40B4-BE49-F238E27FC236}">
                  <a16:creationId xmlns:a16="http://schemas.microsoft.com/office/drawing/2014/main" id="{51F47D2C-2CDC-430C-9030-412463F3475B}"/>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16" name="Straight Connector 15">
              <a:extLst>
                <a:ext uri="{FF2B5EF4-FFF2-40B4-BE49-F238E27FC236}">
                  <a16:creationId xmlns:a16="http://schemas.microsoft.com/office/drawing/2014/main" id="{424BCBF2-3F29-43B3-B843-ED65395F34EB}"/>
                </a:ext>
              </a:extLst>
            </p:cNvPr>
            <p:cNvCxnSpPr>
              <a:stCxn id="13" idx="0"/>
              <a:endCxn id="15"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CE1EC-86DE-4EFF-A759-1E662DB191E0}"/>
                </a:ext>
              </a:extLst>
            </p:cNvPr>
            <p:cNvCxnSpPr>
              <a:stCxn id="15" idx="5"/>
              <a:endCxn id="14"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BC75ACAD-A2AD-452B-8CC9-8A598DB07A2E}"/>
              </a:ext>
            </a:extLst>
          </p:cNvPr>
          <p:cNvSpPr/>
          <p:nvPr/>
        </p:nvSpPr>
        <p:spPr>
          <a:xfrm>
            <a:off x="7715360" y="353232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7</a:t>
            </a:r>
          </a:p>
        </p:txBody>
      </p:sp>
      <p:cxnSp>
        <p:nvCxnSpPr>
          <p:cNvPr id="19" name="Straight Connector 18">
            <a:extLst>
              <a:ext uri="{FF2B5EF4-FFF2-40B4-BE49-F238E27FC236}">
                <a16:creationId xmlns:a16="http://schemas.microsoft.com/office/drawing/2014/main" id="{A2F71465-9CAF-4DFC-A56C-3168BFDD5B5C}"/>
              </a:ext>
            </a:extLst>
          </p:cNvPr>
          <p:cNvCxnSpPr>
            <a:endCxn id="18" idx="3"/>
          </p:cNvCxnSpPr>
          <p:nvPr/>
        </p:nvCxnSpPr>
        <p:spPr>
          <a:xfrm flipV="1">
            <a:off x="7303880" y="4234767"/>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EEB9FBA-074D-4B43-B66D-25B5A94060A9}"/>
              </a:ext>
            </a:extLst>
          </p:cNvPr>
          <p:cNvCxnSpPr>
            <a:stCxn id="18" idx="5"/>
          </p:cNvCxnSpPr>
          <p:nvPr/>
        </p:nvCxnSpPr>
        <p:spPr>
          <a:xfrm>
            <a:off x="8417800" y="4234767"/>
            <a:ext cx="531747" cy="465642"/>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44E36D2-2F17-479D-B1F6-64F48C9A0229}"/>
              </a:ext>
            </a:extLst>
          </p:cNvPr>
          <p:cNvSpPr>
            <a:spLocks noGrp="1"/>
          </p:cNvSpPr>
          <p:nvPr>
            <p:ph type="sldNum" sz="quarter" idx="12"/>
          </p:nvPr>
        </p:nvSpPr>
        <p:spPr/>
        <p:txBody>
          <a:bodyPr/>
          <a:lstStyle/>
          <a:p>
            <a:fld id="{017C28E0-2F8B-4999-AEA2-B3AA3AE8994F}" type="slidenum">
              <a:rPr lang="en-US" smtClean="0"/>
              <a:t>37</a:t>
            </a:fld>
            <a:endParaRPr lang="en-US"/>
          </a:p>
        </p:txBody>
      </p:sp>
      <p:grpSp>
        <p:nvGrpSpPr>
          <p:cNvPr id="21" name="Group 20">
            <a:extLst>
              <a:ext uri="{FF2B5EF4-FFF2-40B4-BE49-F238E27FC236}">
                <a16:creationId xmlns:a16="http://schemas.microsoft.com/office/drawing/2014/main" id="{2F27FEB1-3DA5-47B1-8860-45F08C72D8A3}"/>
              </a:ext>
            </a:extLst>
          </p:cNvPr>
          <p:cNvGrpSpPr/>
          <p:nvPr/>
        </p:nvGrpSpPr>
        <p:grpSpPr>
          <a:xfrm>
            <a:off x="11317255" y="5989103"/>
            <a:ext cx="841781" cy="748032"/>
            <a:chOff x="11337354" y="6025684"/>
            <a:chExt cx="841781" cy="748032"/>
          </a:xfrm>
        </p:grpSpPr>
        <p:pic>
          <p:nvPicPr>
            <p:cNvPr id="22" name="Picture 21">
              <a:extLst>
                <a:ext uri="{FF2B5EF4-FFF2-40B4-BE49-F238E27FC236}">
                  <a16:creationId xmlns:a16="http://schemas.microsoft.com/office/drawing/2014/main" id="{F35E8938-97EE-4CBB-8E35-2F2884285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Logo COP3530">
              <a:extLst>
                <a:ext uri="{FF2B5EF4-FFF2-40B4-BE49-F238E27FC236}">
                  <a16:creationId xmlns:a16="http://schemas.microsoft.com/office/drawing/2014/main" id="{C5CD6A3F-7CE9-401C-8CC9-E9112ADEA6B5}"/>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50901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grpSp>
        <p:nvGrpSpPr>
          <p:cNvPr id="3" name="Group 2">
            <a:extLst>
              <a:ext uri="{FF2B5EF4-FFF2-40B4-BE49-F238E27FC236}">
                <a16:creationId xmlns:a16="http://schemas.microsoft.com/office/drawing/2014/main" id="{983CDBAC-73E3-46F7-81ED-78F3EAE136BD}"/>
              </a:ext>
            </a:extLst>
          </p:cNvPr>
          <p:cNvGrpSpPr/>
          <p:nvPr/>
        </p:nvGrpSpPr>
        <p:grpSpPr>
          <a:xfrm>
            <a:off x="7489373" y="3340807"/>
            <a:ext cx="3479222" cy="3365794"/>
            <a:chOff x="5767488" y="3340807"/>
            <a:chExt cx="3479222" cy="3365794"/>
          </a:xfrm>
        </p:grpSpPr>
        <p:sp>
          <p:nvSpPr>
            <p:cNvPr id="7" name="Oval 6">
              <a:extLst>
                <a:ext uri="{FF2B5EF4-FFF2-40B4-BE49-F238E27FC236}">
                  <a16:creationId xmlns:a16="http://schemas.microsoft.com/office/drawing/2014/main" id="{28B1AF6D-E6FB-421D-9051-4BA15C1BFA28}"/>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6294056" y="3524730"/>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5767488" y="3340807"/>
              <a:ext cx="3386295" cy="1175657"/>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786B8413-E6FF-4CB5-86BF-37CA2E38A02B}"/>
                </a:ext>
              </a:extLst>
            </p:cNvPr>
            <p:cNvGrpSpPr/>
            <p:nvPr/>
          </p:nvGrpSpPr>
          <p:grpSpPr>
            <a:xfrm>
              <a:off x="6237829" y="4715559"/>
              <a:ext cx="2468627" cy="1991042"/>
              <a:chOff x="6671456" y="3583653"/>
              <a:chExt cx="2468627" cy="1991042"/>
            </a:xfrm>
          </p:grpSpPr>
          <p:sp>
            <p:nvSpPr>
              <p:cNvPr id="13" name="Oval 12">
                <a:extLst>
                  <a:ext uri="{FF2B5EF4-FFF2-40B4-BE49-F238E27FC236}">
                    <a16:creationId xmlns:a16="http://schemas.microsoft.com/office/drawing/2014/main" id="{C44A784D-F826-421C-A0D0-DB3194C9A365}"/>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4" name="Oval 13">
                <a:extLst>
                  <a:ext uri="{FF2B5EF4-FFF2-40B4-BE49-F238E27FC236}">
                    <a16:creationId xmlns:a16="http://schemas.microsoft.com/office/drawing/2014/main" id="{A26AEF14-FF4A-42C7-A34C-9D8EF20324D2}"/>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5" name="Oval 14">
                <a:extLst>
                  <a:ext uri="{FF2B5EF4-FFF2-40B4-BE49-F238E27FC236}">
                    <a16:creationId xmlns:a16="http://schemas.microsoft.com/office/drawing/2014/main" id="{51F47D2C-2CDC-430C-9030-412463F3475B}"/>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16" name="Straight Connector 15">
                <a:extLst>
                  <a:ext uri="{FF2B5EF4-FFF2-40B4-BE49-F238E27FC236}">
                    <a16:creationId xmlns:a16="http://schemas.microsoft.com/office/drawing/2014/main" id="{424BCBF2-3F29-43B3-B843-ED65395F34EB}"/>
                  </a:ext>
                </a:extLst>
              </p:cNvPr>
              <p:cNvCxnSpPr>
                <a:stCxn id="13" idx="0"/>
                <a:endCxn id="15"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CE1EC-86DE-4EFF-A759-1E662DB191E0}"/>
                  </a:ext>
                </a:extLst>
              </p:cNvPr>
              <p:cNvCxnSpPr>
                <a:stCxn id="15" idx="5"/>
                <a:endCxn id="14"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BC75ACAD-A2AD-452B-8CC9-8A598DB07A2E}"/>
                </a:ext>
              </a:extLst>
            </p:cNvPr>
            <p:cNvSpPr/>
            <p:nvPr/>
          </p:nvSpPr>
          <p:spPr>
            <a:xfrm>
              <a:off x="7715360" y="353232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7</a:t>
              </a:r>
            </a:p>
          </p:txBody>
        </p:sp>
        <p:cxnSp>
          <p:nvCxnSpPr>
            <p:cNvPr id="19" name="Straight Connector 18">
              <a:extLst>
                <a:ext uri="{FF2B5EF4-FFF2-40B4-BE49-F238E27FC236}">
                  <a16:creationId xmlns:a16="http://schemas.microsoft.com/office/drawing/2014/main" id="{A2F71465-9CAF-4DFC-A56C-3168BFDD5B5C}"/>
                </a:ext>
              </a:extLst>
            </p:cNvPr>
            <p:cNvCxnSpPr>
              <a:endCxn id="18" idx="3"/>
            </p:cNvCxnSpPr>
            <p:nvPr/>
          </p:nvCxnSpPr>
          <p:spPr>
            <a:xfrm flipV="1">
              <a:off x="7303880" y="4234767"/>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EEB9FBA-074D-4B43-B66D-25B5A94060A9}"/>
                </a:ext>
              </a:extLst>
            </p:cNvPr>
            <p:cNvCxnSpPr>
              <a:stCxn id="18" idx="5"/>
            </p:cNvCxnSpPr>
            <p:nvPr/>
          </p:nvCxnSpPr>
          <p:spPr>
            <a:xfrm>
              <a:off x="8417800" y="4234767"/>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Slide Number Placeholder 8">
            <a:extLst>
              <a:ext uri="{FF2B5EF4-FFF2-40B4-BE49-F238E27FC236}">
                <a16:creationId xmlns:a16="http://schemas.microsoft.com/office/drawing/2014/main" id="{F939A989-D795-4E63-8D8F-BCEE59CDC460}"/>
              </a:ext>
            </a:extLst>
          </p:cNvPr>
          <p:cNvSpPr>
            <a:spLocks noGrp="1"/>
          </p:cNvSpPr>
          <p:nvPr>
            <p:ph type="sldNum" sz="quarter" idx="12"/>
          </p:nvPr>
        </p:nvSpPr>
        <p:spPr/>
        <p:txBody>
          <a:bodyPr/>
          <a:lstStyle/>
          <a:p>
            <a:fld id="{017C28E0-2F8B-4999-AEA2-B3AA3AE8994F}" type="slidenum">
              <a:rPr lang="en-US" smtClean="0"/>
              <a:t>38</a:t>
            </a:fld>
            <a:endParaRPr lang="en-US"/>
          </a:p>
        </p:txBody>
      </p:sp>
      <p:grpSp>
        <p:nvGrpSpPr>
          <p:cNvPr id="21" name="Group 20">
            <a:extLst>
              <a:ext uri="{FF2B5EF4-FFF2-40B4-BE49-F238E27FC236}">
                <a16:creationId xmlns:a16="http://schemas.microsoft.com/office/drawing/2014/main" id="{F312C885-13EB-46A8-99DE-A342CA1E421D}"/>
              </a:ext>
            </a:extLst>
          </p:cNvPr>
          <p:cNvGrpSpPr/>
          <p:nvPr/>
        </p:nvGrpSpPr>
        <p:grpSpPr>
          <a:xfrm>
            <a:off x="11317255" y="5989103"/>
            <a:ext cx="841781" cy="748032"/>
            <a:chOff x="11337354" y="6025684"/>
            <a:chExt cx="841781" cy="748032"/>
          </a:xfrm>
        </p:grpSpPr>
        <p:pic>
          <p:nvPicPr>
            <p:cNvPr id="22" name="Picture 21">
              <a:extLst>
                <a:ext uri="{FF2B5EF4-FFF2-40B4-BE49-F238E27FC236}">
                  <a16:creationId xmlns:a16="http://schemas.microsoft.com/office/drawing/2014/main" id="{B6BA7888-544D-4F2C-8B0D-3A6E6673D4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Logo COP3530">
              <a:extLst>
                <a:ext uri="{FF2B5EF4-FFF2-40B4-BE49-F238E27FC236}">
                  <a16:creationId xmlns:a16="http://schemas.microsoft.com/office/drawing/2014/main" id="{45000D35-E314-4FE6-9B6B-A570F5B19C0F}"/>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68186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grpSp>
        <p:nvGrpSpPr>
          <p:cNvPr id="9" name="Group 8">
            <a:extLst>
              <a:ext uri="{FF2B5EF4-FFF2-40B4-BE49-F238E27FC236}">
                <a16:creationId xmlns:a16="http://schemas.microsoft.com/office/drawing/2014/main" id="{65AF6A96-6D98-45C6-B1D6-1A2113D48297}"/>
              </a:ext>
            </a:extLst>
          </p:cNvPr>
          <p:cNvGrpSpPr/>
          <p:nvPr/>
        </p:nvGrpSpPr>
        <p:grpSpPr>
          <a:xfrm>
            <a:off x="7033847" y="3243855"/>
            <a:ext cx="4806762" cy="3572284"/>
            <a:chOff x="7084088" y="3062985"/>
            <a:chExt cx="4806762" cy="3572284"/>
          </a:xfrm>
        </p:grpSpPr>
        <p:grpSp>
          <p:nvGrpSpPr>
            <p:cNvPr id="3" name="Group 2">
              <a:extLst>
                <a:ext uri="{FF2B5EF4-FFF2-40B4-BE49-F238E27FC236}">
                  <a16:creationId xmlns:a16="http://schemas.microsoft.com/office/drawing/2014/main" id="{983CDBAC-73E3-46F7-81ED-78F3EAE136BD}"/>
                </a:ext>
              </a:extLst>
            </p:cNvPr>
            <p:cNvGrpSpPr/>
            <p:nvPr/>
          </p:nvGrpSpPr>
          <p:grpSpPr>
            <a:xfrm>
              <a:off x="7084088" y="3128390"/>
              <a:ext cx="4806762" cy="3506879"/>
              <a:chOff x="6237829" y="2501803"/>
              <a:chExt cx="5544408" cy="4204798"/>
            </a:xfrm>
          </p:grpSpPr>
          <p:sp>
            <p:nvSpPr>
              <p:cNvPr id="7" name="Oval 6">
                <a:extLst>
                  <a:ext uri="{FF2B5EF4-FFF2-40B4-BE49-F238E27FC236}">
                    <a16:creationId xmlns:a16="http://schemas.microsoft.com/office/drawing/2014/main" id="{28B1AF6D-E6FB-421D-9051-4BA15C1BFA28}"/>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6294056" y="3524730"/>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9808008" y="2501803"/>
                <a:ext cx="1974229" cy="1175657"/>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786B8413-E6FF-4CB5-86BF-37CA2E38A02B}"/>
                  </a:ext>
                </a:extLst>
              </p:cNvPr>
              <p:cNvGrpSpPr/>
              <p:nvPr/>
            </p:nvGrpSpPr>
            <p:grpSpPr>
              <a:xfrm>
                <a:off x="6237829" y="4715559"/>
                <a:ext cx="2468627" cy="1991042"/>
                <a:chOff x="6671456" y="3583653"/>
                <a:chExt cx="2468627" cy="1991042"/>
              </a:xfrm>
            </p:grpSpPr>
            <p:sp>
              <p:nvSpPr>
                <p:cNvPr id="13" name="Oval 12">
                  <a:extLst>
                    <a:ext uri="{FF2B5EF4-FFF2-40B4-BE49-F238E27FC236}">
                      <a16:creationId xmlns:a16="http://schemas.microsoft.com/office/drawing/2014/main" id="{C44A784D-F826-421C-A0D0-DB3194C9A365}"/>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4" name="Oval 13">
                  <a:extLst>
                    <a:ext uri="{FF2B5EF4-FFF2-40B4-BE49-F238E27FC236}">
                      <a16:creationId xmlns:a16="http://schemas.microsoft.com/office/drawing/2014/main" id="{A26AEF14-FF4A-42C7-A34C-9D8EF20324D2}"/>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5" name="Oval 14">
                  <a:extLst>
                    <a:ext uri="{FF2B5EF4-FFF2-40B4-BE49-F238E27FC236}">
                      <a16:creationId xmlns:a16="http://schemas.microsoft.com/office/drawing/2014/main" id="{51F47D2C-2CDC-430C-9030-412463F3475B}"/>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16" name="Straight Connector 15">
                  <a:extLst>
                    <a:ext uri="{FF2B5EF4-FFF2-40B4-BE49-F238E27FC236}">
                      <a16:creationId xmlns:a16="http://schemas.microsoft.com/office/drawing/2014/main" id="{424BCBF2-3F29-43B3-B843-ED65395F34EB}"/>
                    </a:ext>
                  </a:extLst>
                </p:cNvPr>
                <p:cNvCxnSpPr>
                  <a:stCxn id="13" idx="0"/>
                  <a:endCxn id="15"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CE1EC-86DE-4EFF-A759-1E662DB191E0}"/>
                    </a:ext>
                  </a:extLst>
                </p:cNvPr>
                <p:cNvCxnSpPr>
                  <a:stCxn id="15" idx="5"/>
                  <a:endCxn id="14"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BC75ACAD-A2AD-452B-8CC9-8A598DB07A2E}"/>
                  </a:ext>
                </a:extLst>
              </p:cNvPr>
              <p:cNvSpPr/>
              <p:nvPr/>
            </p:nvSpPr>
            <p:spPr>
              <a:xfrm>
                <a:off x="7715360" y="353232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7</a:t>
                </a:r>
              </a:p>
            </p:txBody>
          </p:sp>
          <p:cxnSp>
            <p:nvCxnSpPr>
              <p:cNvPr id="19" name="Straight Connector 18">
                <a:extLst>
                  <a:ext uri="{FF2B5EF4-FFF2-40B4-BE49-F238E27FC236}">
                    <a16:creationId xmlns:a16="http://schemas.microsoft.com/office/drawing/2014/main" id="{A2F71465-9CAF-4DFC-A56C-3168BFDD5B5C}"/>
                  </a:ext>
                </a:extLst>
              </p:cNvPr>
              <p:cNvCxnSpPr>
                <a:endCxn id="18" idx="3"/>
              </p:cNvCxnSpPr>
              <p:nvPr/>
            </p:nvCxnSpPr>
            <p:spPr>
              <a:xfrm flipV="1">
                <a:off x="7303880" y="4234767"/>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EEB9FBA-074D-4B43-B66D-25B5A94060A9}"/>
                  </a:ext>
                </a:extLst>
              </p:cNvPr>
              <p:cNvCxnSpPr>
                <a:stCxn id="18" idx="5"/>
              </p:cNvCxnSpPr>
              <p:nvPr/>
            </p:nvCxnSpPr>
            <p:spPr>
              <a:xfrm>
                <a:off x="8417800" y="4234767"/>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Oval 20">
              <a:extLst>
                <a:ext uri="{FF2B5EF4-FFF2-40B4-BE49-F238E27FC236}">
                  <a16:creationId xmlns:a16="http://schemas.microsoft.com/office/drawing/2014/main" id="{22C90749-2F3B-4C07-AE80-3936588A7C98}"/>
                </a:ext>
              </a:extLst>
            </p:cNvPr>
            <p:cNvSpPr/>
            <p:nvPr/>
          </p:nvSpPr>
          <p:spPr>
            <a:xfrm>
              <a:off x="7693073" y="3062985"/>
              <a:ext cx="713471" cy="686364"/>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11</a:t>
              </a:r>
            </a:p>
          </p:txBody>
        </p:sp>
        <p:cxnSp>
          <p:nvCxnSpPr>
            <p:cNvPr id="22" name="Straight Connector 21">
              <a:extLst>
                <a:ext uri="{FF2B5EF4-FFF2-40B4-BE49-F238E27FC236}">
                  <a16:creationId xmlns:a16="http://schemas.microsoft.com/office/drawing/2014/main" id="{DDECB73C-36A1-46BC-99C5-BEEAEF14D5B6}"/>
                </a:ext>
              </a:extLst>
            </p:cNvPr>
            <p:cNvCxnSpPr>
              <a:endCxn id="21" idx="3"/>
            </p:cNvCxnSpPr>
            <p:nvPr/>
          </p:nvCxnSpPr>
          <p:spPr>
            <a:xfrm flipV="1">
              <a:off x="7336337" y="3648833"/>
              <a:ext cx="461221" cy="388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411D50C-2C01-4229-89B1-14C0CCD8455D}"/>
                </a:ext>
              </a:extLst>
            </p:cNvPr>
            <p:cNvCxnSpPr>
              <a:stCxn id="21" idx="5"/>
            </p:cNvCxnSpPr>
            <p:nvPr/>
          </p:nvCxnSpPr>
          <p:spPr>
            <a:xfrm>
              <a:off x="8302058" y="3648833"/>
              <a:ext cx="461002" cy="388354"/>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Slide Number Placeholder 9">
            <a:extLst>
              <a:ext uri="{FF2B5EF4-FFF2-40B4-BE49-F238E27FC236}">
                <a16:creationId xmlns:a16="http://schemas.microsoft.com/office/drawing/2014/main" id="{64CDDB12-A212-44B7-B63F-1339007C892E}"/>
              </a:ext>
            </a:extLst>
          </p:cNvPr>
          <p:cNvSpPr>
            <a:spLocks noGrp="1"/>
          </p:cNvSpPr>
          <p:nvPr>
            <p:ph type="sldNum" sz="quarter" idx="12"/>
          </p:nvPr>
        </p:nvSpPr>
        <p:spPr/>
        <p:txBody>
          <a:bodyPr/>
          <a:lstStyle/>
          <a:p>
            <a:fld id="{017C28E0-2F8B-4999-AEA2-B3AA3AE8994F}" type="slidenum">
              <a:rPr lang="en-US" smtClean="0"/>
              <a:t>39</a:t>
            </a:fld>
            <a:endParaRPr lang="en-US"/>
          </a:p>
        </p:txBody>
      </p:sp>
      <p:grpSp>
        <p:nvGrpSpPr>
          <p:cNvPr id="24" name="Group 23">
            <a:extLst>
              <a:ext uri="{FF2B5EF4-FFF2-40B4-BE49-F238E27FC236}">
                <a16:creationId xmlns:a16="http://schemas.microsoft.com/office/drawing/2014/main" id="{72915286-06E9-4849-9F00-7991DBF80C31}"/>
              </a:ext>
            </a:extLst>
          </p:cNvPr>
          <p:cNvGrpSpPr/>
          <p:nvPr/>
        </p:nvGrpSpPr>
        <p:grpSpPr>
          <a:xfrm>
            <a:off x="11317255" y="5989103"/>
            <a:ext cx="841781" cy="748032"/>
            <a:chOff x="11337354" y="6025684"/>
            <a:chExt cx="841781" cy="748032"/>
          </a:xfrm>
        </p:grpSpPr>
        <p:pic>
          <p:nvPicPr>
            <p:cNvPr id="25" name="Picture 24">
              <a:extLst>
                <a:ext uri="{FF2B5EF4-FFF2-40B4-BE49-F238E27FC236}">
                  <a16:creationId xmlns:a16="http://schemas.microsoft.com/office/drawing/2014/main" id="{640D660D-5545-466D-A753-AF57137725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Logo COP3530">
              <a:extLst>
                <a:ext uri="{FF2B5EF4-FFF2-40B4-BE49-F238E27FC236}">
                  <a16:creationId xmlns:a16="http://schemas.microsoft.com/office/drawing/2014/main" id="{BE6A89F4-C964-4E63-A6A1-3F09820E393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742471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Algorithms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pic>
        <p:nvPicPr>
          <p:cNvPr id="10" name="Picture 9">
            <a:extLst>
              <a:ext uri="{FF2B5EF4-FFF2-40B4-BE49-F238E27FC236}">
                <a16:creationId xmlns:a16="http://schemas.microsoft.com/office/drawing/2014/main" id="{E3F057A8-6D49-42D4-8B5F-143C02EBAB4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1172" y="4547378"/>
            <a:ext cx="2486818" cy="2486818"/>
          </a:xfrm>
          <a:prstGeom prst="rect">
            <a:avLst/>
          </a:prstGeom>
        </p:spPr>
      </p:pic>
      <p:sp>
        <p:nvSpPr>
          <p:cNvPr id="47" name="Rectangle 12" descr="Greedy&#10;">
            <a:extLst>
              <a:ext uri="{FF2B5EF4-FFF2-40B4-BE49-F238E27FC236}">
                <a16:creationId xmlns:a16="http://schemas.microsoft.com/office/drawing/2014/main" id="{BC198991-DA98-49F8-8FC7-D0CF780A4108}"/>
              </a:ext>
            </a:extLst>
          </p:cNvPr>
          <p:cNvSpPr>
            <a:spLocks noChangeArrowheads="1"/>
          </p:cNvSpPr>
          <p:nvPr/>
        </p:nvSpPr>
        <p:spPr bwMode="auto">
          <a:xfrm>
            <a:off x="6020201" y="1844386"/>
            <a:ext cx="2743200" cy="457200"/>
          </a:xfrm>
          <a:prstGeom prst="rect">
            <a:avLst/>
          </a:prstGeom>
          <a:solidFill>
            <a:schemeClr val="accent6"/>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Greedy</a:t>
            </a:r>
          </a:p>
        </p:txBody>
      </p:sp>
      <p:sp>
        <p:nvSpPr>
          <p:cNvPr id="53" name="Rectangle 10" descr="sets">
            <a:extLst>
              <a:ext uri="{FF2B5EF4-FFF2-40B4-BE49-F238E27FC236}">
                <a16:creationId xmlns:a16="http://schemas.microsoft.com/office/drawing/2014/main" id="{B462AEFD-4790-4900-BCE0-D5023E50C887}"/>
              </a:ext>
            </a:extLst>
          </p:cNvPr>
          <p:cNvSpPr>
            <a:spLocks noChangeArrowheads="1"/>
          </p:cNvSpPr>
          <p:nvPr/>
        </p:nvSpPr>
        <p:spPr bwMode="auto">
          <a:xfrm>
            <a:off x="6035046" y="2491186"/>
            <a:ext cx="2743200" cy="457200"/>
          </a:xfrm>
          <a:prstGeom prst="rect">
            <a:avLst/>
          </a:prstGeom>
          <a:solidFill>
            <a:schemeClr val="accent6">
              <a:lumMod val="20000"/>
              <a:lumOff val="8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Minimum Spanning Tree</a:t>
            </a:r>
          </a:p>
        </p:txBody>
      </p:sp>
      <p:sp>
        <p:nvSpPr>
          <p:cNvPr id="54" name="Rectangle 11" descr="tables/maps">
            <a:extLst>
              <a:ext uri="{FF2B5EF4-FFF2-40B4-BE49-F238E27FC236}">
                <a16:creationId xmlns:a16="http://schemas.microsoft.com/office/drawing/2014/main" id="{4585564B-366E-4866-8AC6-8029F5FACF0A}"/>
              </a:ext>
            </a:extLst>
          </p:cNvPr>
          <p:cNvSpPr>
            <a:spLocks noChangeArrowheads="1"/>
          </p:cNvSpPr>
          <p:nvPr/>
        </p:nvSpPr>
        <p:spPr bwMode="auto">
          <a:xfrm>
            <a:off x="6035046" y="3200892"/>
            <a:ext cx="2743200" cy="457200"/>
          </a:xfrm>
          <a:prstGeom prst="rect">
            <a:avLst/>
          </a:prstGeom>
          <a:solidFill>
            <a:schemeClr val="accent6">
              <a:lumMod val="20000"/>
              <a:lumOff val="8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Shortest Paths</a:t>
            </a:r>
          </a:p>
        </p:txBody>
      </p:sp>
      <p:sp>
        <p:nvSpPr>
          <p:cNvPr id="45" name="Rectangle 3" descr="Brute Force&#10;">
            <a:extLst>
              <a:ext uri="{FF2B5EF4-FFF2-40B4-BE49-F238E27FC236}">
                <a16:creationId xmlns:a16="http://schemas.microsoft.com/office/drawing/2014/main" id="{B42A8BBC-A47C-4FD3-B422-55A32B28DF6D}"/>
              </a:ext>
            </a:extLst>
          </p:cNvPr>
          <p:cNvSpPr>
            <a:spLocks noChangeArrowheads="1"/>
          </p:cNvSpPr>
          <p:nvPr/>
        </p:nvSpPr>
        <p:spPr bwMode="auto">
          <a:xfrm>
            <a:off x="670555" y="1844386"/>
            <a:ext cx="2743200" cy="457200"/>
          </a:xfrm>
          <a:prstGeom prst="rect">
            <a:avLst/>
          </a:prstGeom>
          <a:solidFill>
            <a:schemeClr val="accent4">
              <a:lumMod val="5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Brute Force</a:t>
            </a:r>
          </a:p>
        </p:txBody>
      </p:sp>
      <p:sp>
        <p:nvSpPr>
          <p:cNvPr id="48" name="Rectangle 5" descr="lists">
            <a:extLst>
              <a:ext uri="{FF2B5EF4-FFF2-40B4-BE49-F238E27FC236}">
                <a16:creationId xmlns:a16="http://schemas.microsoft.com/office/drawing/2014/main" id="{44A3AB65-4A5F-4031-A014-49457979D786}"/>
              </a:ext>
            </a:extLst>
          </p:cNvPr>
          <p:cNvSpPr>
            <a:spLocks noChangeArrowheads="1"/>
          </p:cNvSpPr>
          <p:nvPr/>
        </p:nvSpPr>
        <p:spPr bwMode="auto">
          <a:xfrm>
            <a:off x="670555" y="2491186"/>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Selection Sort</a:t>
            </a:r>
          </a:p>
        </p:txBody>
      </p:sp>
      <p:sp>
        <p:nvSpPr>
          <p:cNvPr id="49" name="Rectangle 6" descr="stacks">
            <a:extLst>
              <a:ext uri="{FF2B5EF4-FFF2-40B4-BE49-F238E27FC236}">
                <a16:creationId xmlns:a16="http://schemas.microsoft.com/office/drawing/2014/main" id="{30E34680-646F-41E6-929D-50E6B4ACA911}"/>
              </a:ext>
            </a:extLst>
          </p:cNvPr>
          <p:cNvSpPr>
            <a:spLocks noChangeArrowheads="1"/>
          </p:cNvSpPr>
          <p:nvPr/>
        </p:nvSpPr>
        <p:spPr bwMode="auto">
          <a:xfrm>
            <a:off x="670555" y="3200892"/>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Bubble Sort</a:t>
            </a:r>
          </a:p>
        </p:txBody>
      </p:sp>
      <p:sp>
        <p:nvSpPr>
          <p:cNvPr id="50" name="Rectangle 7" descr="queues">
            <a:extLst>
              <a:ext uri="{FF2B5EF4-FFF2-40B4-BE49-F238E27FC236}">
                <a16:creationId xmlns:a16="http://schemas.microsoft.com/office/drawing/2014/main" id="{FC778D4C-9BA5-4103-A9EE-0C3C31A5E688}"/>
              </a:ext>
            </a:extLst>
          </p:cNvPr>
          <p:cNvSpPr>
            <a:spLocks noChangeArrowheads="1"/>
          </p:cNvSpPr>
          <p:nvPr/>
        </p:nvSpPr>
        <p:spPr bwMode="auto">
          <a:xfrm>
            <a:off x="670555" y="3890784"/>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Insertion Sort</a:t>
            </a:r>
          </a:p>
        </p:txBody>
      </p:sp>
      <p:sp>
        <p:nvSpPr>
          <p:cNvPr id="55" name="Rectangle 7" descr="queues">
            <a:extLst>
              <a:ext uri="{FF2B5EF4-FFF2-40B4-BE49-F238E27FC236}">
                <a16:creationId xmlns:a16="http://schemas.microsoft.com/office/drawing/2014/main" id="{5CED18F1-8305-4890-B7E4-5A3EC60E1B07}"/>
              </a:ext>
            </a:extLst>
          </p:cNvPr>
          <p:cNvSpPr>
            <a:spLocks noChangeArrowheads="1"/>
          </p:cNvSpPr>
          <p:nvPr/>
        </p:nvSpPr>
        <p:spPr bwMode="auto">
          <a:xfrm>
            <a:off x="670555" y="4580676"/>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NP Complete Problems</a:t>
            </a:r>
          </a:p>
        </p:txBody>
      </p:sp>
      <p:sp>
        <p:nvSpPr>
          <p:cNvPr id="46" name="Rectangle 4" descr="Divide &amp; Conquer&#10;">
            <a:extLst>
              <a:ext uri="{FF2B5EF4-FFF2-40B4-BE49-F238E27FC236}">
                <a16:creationId xmlns:a16="http://schemas.microsoft.com/office/drawing/2014/main" id="{4555AC95-7A93-44FD-9A61-6451BEF7BC2B}"/>
              </a:ext>
            </a:extLst>
          </p:cNvPr>
          <p:cNvSpPr>
            <a:spLocks noChangeArrowheads="1"/>
          </p:cNvSpPr>
          <p:nvPr/>
        </p:nvSpPr>
        <p:spPr bwMode="auto">
          <a:xfrm>
            <a:off x="3665418" y="1844386"/>
            <a:ext cx="2103120" cy="457200"/>
          </a:xfrm>
          <a:prstGeom prst="rect">
            <a:avLst/>
          </a:prstGeom>
          <a:solidFill>
            <a:schemeClr val="accent2">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Divide &amp; Conquer</a:t>
            </a:r>
          </a:p>
        </p:txBody>
      </p:sp>
      <p:sp>
        <p:nvSpPr>
          <p:cNvPr id="51" name="Rectangle 8" descr="trees">
            <a:extLst>
              <a:ext uri="{FF2B5EF4-FFF2-40B4-BE49-F238E27FC236}">
                <a16:creationId xmlns:a16="http://schemas.microsoft.com/office/drawing/2014/main" id="{843A9768-CB87-44EC-88C5-56C6C1A4C92B}"/>
              </a:ext>
            </a:extLst>
          </p:cNvPr>
          <p:cNvSpPr>
            <a:spLocks noChangeArrowheads="1"/>
          </p:cNvSpPr>
          <p:nvPr/>
        </p:nvSpPr>
        <p:spPr bwMode="auto">
          <a:xfrm>
            <a:off x="3672840" y="2491186"/>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Binary Search</a:t>
            </a:r>
          </a:p>
        </p:txBody>
      </p:sp>
      <p:sp>
        <p:nvSpPr>
          <p:cNvPr id="52" name="Rectangle 9" descr="graphs">
            <a:extLst>
              <a:ext uri="{FF2B5EF4-FFF2-40B4-BE49-F238E27FC236}">
                <a16:creationId xmlns:a16="http://schemas.microsoft.com/office/drawing/2014/main" id="{016A0C9F-7B77-43E3-A687-1129683F98A7}"/>
              </a:ext>
            </a:extLst>
          </p:cNvPr>
          <p:cNvSpPr>
            <a:spLocks noChangeArrowheads="1"/>
          </p:cNvSpPr>
          <p:nvPr/>
        </p:nvSpPr>
        <p:spPr bwMode="auto">
          <a:xfrm>
            <a:off x="3665417" y="3200892"/>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Merge Sort</a:t>
            </a:r>
          </a:p>
        </p:txBody>
      </p:sp>
      <p:sp>
        <p:nvSpPr>
          <p:cNvPr id="56" name="Rectangle 9" descr="graphs">
            <a:extLst>
              <a:ext uri="{FF2B5EF4-FFF2-40B4-BE49-F238E27FC236}">
                <a16:creationId xmlns:a16="http://schemas.microsoft.com/office/drawing/2014/main" id="{5CA4B344-8807-4079-975F-329F30F527E6}"/>
              </a:ext>
            </a:extLst>
          </p:cNvPr>
          <p:cNvSpPr>
            <a:spLocks noChangeArrowheads="1"/>
          </p:cNvSpPr>
          <p:nvPr/>
        </p:nvSpPr>
        <p:spPr bwMode="auto">
          <a:xfrm>
            <a:off x="3672840" y="3890784"/>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Quick Sort</a:t>
            </a:r>
          </a:p>
        </p:txBody>
      </p:sp>
      <p:sp>
        <p:nvSpPr>
          <p:cNvPr id="57" name="Rectangle 12" descr="Dynamic Programming&#10;">
            <a:extLst>
              <a:ext uri="{FF2B5EF4-FFF2-40B4-BE49-F238E27FC236}">
                <a16:creationId xmlns:a16="http://schemas.microsoft.com/office/drawing/2014/main" id="{2AFEEB72-DDE4-45AF-837B-6610324D534F}"/>
              </a:ext>
            </a:extLst>
          </p:cNvPr>
          <p:cNvSpPr>
            <a:spLocks noChangeArrowheads="1"/>
          </p:cNvSpPr>
          <p:nvPr/>
        </p:nvSpPr>
        <p:spPr bwMode="auto">
          <a:xfrm>
            <a:off x="9015063" y="1844386"/>
            <a:ext cx="2743200" cy="457200"/>
          </a:xfrm>
          <a:prstGeom prst="rect">
            <a:avLst/>
          </a:prstGeom>
          <a:solidFill>
            <a:schemeClr val="accent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Dynamic Programming</a:t>
            </a:r>
          </a:p>
        </p:txBody>
      </p:sp>
      <p:sp>
        <p:nvSpPr>
          <p:cNvPr id="58" name="Rectangle 10" descr="sets">
            <a:extLst>
              <a:ext uri="{FF2B5EF4-FFF2-40B4-BE49-F238E27FC236}">
                <a16:creationId xmlns:a16="http://schemas.microsoft.com/office/drawing/2014/main" id="{995D20B8-6C2D-4111-A4E2-561FD0314A97}"/>
              </a:ext>
            </a:extLst>
          </p:cNvPr>
          <p:cNvSpPr>
            <a:spLocks noChangeArrowheads="1"/>
          </p:cNvSpPr>
          <p:nvPr/>
        </p:nvSpPr>
        <p:spPr bwMode="auto">
          <a:xfrm>
            <a:off x="9037332" y="2491186"/>
            <a:ext cx="2743200" cy="457200"/>
          </a:xfrm>
          <a:prstGeom prst="rect">
            <a:avLst/>
          </a:prstGeom>
          <a:solidFill>
            <a:schemeClr val="accent5">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Knapsack</a:t>
            </a:r>
          </a:p>
        </p:txBody>
      </p:sp>
      <p:sp>
        <p:nvSpPr>
          <p:cNvPr id="59" name="Rectangle 10" descr="sets">
            <a:extLst>
              <a:ext uri="{FF2B5EF4-FFF2-40B4-BE49-F238E27FC236}">
                <a16:creationId xmlns:a16="http://schemas.microsoft.com/office/drawing/2014/main" id="{2036C289-9CA9-4C67-9C41-2B6C471DBBC6}"/>
              </a:ext>
            </a:extLst>
          </p:cNvPr>
          <p:cNvSpPr>
            <a:spLocks noChangeArrowheads="1"/>
          </p:cNvSpPr>
          <p:nvPr/>
        </p:nvSpPr>
        <p:spPr bwMode="auto">
          <a:xfrm>
            <a:off x="9044755" y="3200892"/>
            <a:ext cx="2743200" cy="457200"/>
          </a:xfrm>
          <a:prstGeom prst="rect">
            <a:avLst/>
          </a:prstGeom>
          <a:solidFill>
            <a:schemeClr val="accent5">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Fibonacci</a:t>
            </a:r>
          </a:p>
        </p:txBody>
      </p:sp>
      <p:sp>
        <p:nvSpPr>
          <p:cNvPr id="3" name="Slide Number Placeholder 2">
            <a:extLst>
              <a:ext uri="{FF2B5EF4-FFF2-40B4-BE49-F238E27FC236}">
                <a16:creationId xmlns:a16="http://schemas.microsoft.com/office/drawing/2014/main" id="{3016B85A-70A1-4603-8423-160EC84B854D}"/>
              </a:ext>
            </a:extLst>
          </p:cNvPr>
          <p:cNvSpPr>
            <a:spLocks noGrp="1"/>
          </p:cNvSpPr>
          <p:nvPr>
            <p:ph type="sldNum" sz="quarter" idx="12"/>
          </p:nvPr>
        </p:nvSpPr>
        <p:spPr/>
        <p:txBody>
          <a:bodyPr/>
          <a:lstStyle/>
          <a:p>
            <a:fld id="{017C28E0-2F8B-4999-AEA2-B3AA3AE8994F}" type="slidenum">
              <a:rPr lang="en-US" smtClean="0"/>
              <a:t>4</a:t>
            </a:fld>
            <a:endParaRPr lang="en-US"/>
          </a:p>
        </p:txBody>
      </p:sp>
    </p:spTree>
    <p:extLst>
      <p:ext uri="{BB962C8B-B14F-4D97-AF65-F5344CB8AC3E}">
        <p14:creationId xmlns:p14="http://schemas.microsoft.com/office/powerpoint/2010/main" val="2586587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grpSp>
        <p:nvGrpSpPr>
          <p:cNvPr id="9" name="Group 8">
            <a:extLst>
              <a:ext uri="{FF2B5EF4-FFF2-40B4-BE49-F238E27FC236}">
                <a16:creationId xmlns:a16="http://schemas.microsoft.com/office/drawing/2014/main" id="{65AF6A96-6D98-45C6-B1D6-1A2113D48297}"/>
              </a:ext>
            </a:extLst>
          </p:cNvPr>
          <p:cNvGrpSpPr/>
          <p:nvPr/>
        </p:nvGrpSpPr>
        <p:grpSpPr>
          <a:xfrm>
            <a:off x="7033848" y="3112868"/>
            <a:ext cx="2608570" cy="3703271"/>
            <a:chOff x="7084089" y="2931998"/>
            <a:chExt cx="2608570" cy="3703271"/>
          </a:xfrm>
        </p:grpSpPr>
        <p:grpSp>
          <p:nvGrpSpPr>
            <p:cNvPr id="3" name="Group 2">
              <a:extLst>
                <a:ext uri="{FF2B5EF4-FFF2-40B4-BE49-F238E27FC236}">
                  <a16:creationId xmlns:a16="http://schemas.microsoft.com/office/drawing/2014/main" id="{983CDBAC-73E3-46F7-81ED-78F3EAE136BD}"/>
                </a:ext>
              </a:extLst>
            </p:cNvPr>
            <p:cNvGrpSpPr/>
            <p:nvPr/>
          </p:nvGrpSpPr>
          <p:grpSpPr>
            <a:xfrm>
              <a:off x="7084089" y="2931998"/>
              <a:ext cx="2608570" cy="3703271"/>
              <a:chOff x="6237829" y="2266326"/>
              <a:chExt cx="3008881" cy="4440275"/>
            </a:xfrm>
          </p:grpSpPr>
          <p:sp>
            <p:nvSpPr>
              <p:cNvPr id="7" name="Oval 6">
                <a:extLst>
                  <a:ext uri="{FF2B5EF4-FFF2-40B4-BE49-F238E27FC236}">
                    <a16:creationId xmlns:a16="http://schemas.microsoft.com/office/drawing/2014/main" id="{28B1AF6D-E6FB-421D-9051-4BA15C1BFA28}"/>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6294056" y="3524730"/>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6364633" y="2266326"/>
                <a:ext cx="1974229" cy="1175657"/>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786B8413-E6FF-4CB5-86BF-37CA2E38A02B}"/>
                  </a:ext>
                </a:extLst>
              </p:cNvPr>
              <p:cNvGrpSpPr/>
              <p:nvPr/>
            </p:nvGrpSpPr>
            <p:grpSpPr>
              <a:xfrm>
                <a:off x="6237829" y="4715559"/>
                <a:ext cx="2468627" cy="1991042"/>
                <a:chOff x="6671456" y="3583653"/>
                <a:chExt cx="2468627" cy="1991042"/>
              </a:xfrm>
            </p:grpSpPr>
            <p:sp>
              <p:nvSpPr>
                <p:cNvPr id="13" name="Oval 12">
                  <a:extLst>
                    <a:ext uri="{FF2B5EF4-FFF2-40B4-BE49-F238E27FC236}">
                      <a16:creationId xmlns:a16="http://schemas.microsoft.com/office/drawing/2014/main" id="{C44A784D-F826-421C-A0D0-DB3194C9A365}"/>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4" name="Oval 13">
                  <a:extLst>
                    <a:ext uri="{FF2B5EF4-FFF2-40B4-BE49-F238E27FC236}">
                      <a16:creationId xmlns:a16="http://schemas.microsoft.com/office/drawing/2014/main" id="{A26AEF14-FF4A-42C7-A34C-9D8EF20324D2}"/>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5" name="Oval 14">
                  <a:extLst>
                    <a:ext uri="{FF2B5EF4-FFF2-40B4-BE49-F238E27FC236}">
                      <a16:creationId xmlns:a16="http://schemas.microsoft.com/office/drawing/2014/main" id="{51F47D2C-2CDC-430C-9030-412463F3475B}"/>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16" name="Straight Connector 15">
                  <a:extLst>
                    <a:ext uri="{FF2B5EF4-FFF2-40B4-BE49-F238E27FC236}">
                      <a16:creationId xmlns:a16="http://schemas.microsoft.com/office/drawing/2014/main" id="{424BCBF2-3F29-43B3-B843-ED65395F34EB}"/>
                    </a:ext>
                  </a:extLst>
                </p:cNvPr>
                <p:cNvCxnSpPr>
                  <a:stCxn id="13" idx="0"/>
                  <a:endCxn id="15"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CE1EC-86DE-4EFF-A759-1E662DB191E0}"/>
                    </a:ext>
                  </a:extLst>
                </p:cNvPr>
                <p:cNvCxnSpPr>
                  <a:stCxn id="15" idx="5"/>
                  <a:endCxn id="14"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BC75ACAD-A2AD-452B-8CC9-8A598DB07A2E}"/>
                  </a:ext>
                </a:extLst>
              </p:cNvPr>
              <p:cNvSpPr/>
              <p:nvPr/>
            </p:nvSpPr>
            <p:spPr>
              <a:xfrm>
                <a:off x="7715360" y="353232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7</a:t>
                </a:r>
              </a:p>
            </p:txBody>
          </p:sp>
          <p:cxnSp>
            <p:nvCxnSpPr>
              <p:cNvPr id="19" name="Straight Connector 18">
                <a:extLst>
                  <a:ext uri="{FF2B5EF4-FFF2-40B4-BE49-F238E27FC236}">
                    <a16:creationId xmlns:a16="http://schemas.microsoft.com/office/drawing/2014/main" id="{A2F71465-9CAF-4DFC-A56C-3168BFDD5B5C}"/>
                  </a:ext>
                </a:extLst>
              </p:cNvPr>
              <p:cNvCxnSpPr>
                <a:endCxn id="18" idx="3"/>
              </p:cNvCxnSpPr>
              <p:nvPr/>
            </p:nvCxnSpPr>
            <p:spPr>
              <a:xfrm flipV="1">
                <a:off x="7303880" y="4234767"/>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EEB9FBA-074D-4B43-B66D-25B5A94060A9}"/>
                  </a:ext>
                </a:extLst>
              </p:cNvPr>
              <p:cNvCxnSpPr>
                <a:stCxn id="18" idx="5"/>
              </p:cNvCxnSpPr>
              <p:nvPr/>
            </p:nvCxnSpPr>
            <p:spPr>
              <a:xfrm>
                <a:off x="8417800" y="4234767"/>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Oval 20">
              <a:extLst>
                <a:ext uri="{FF2B5EF4-FFF2-40B4-BE49-F238E27FC236}">
                  <a16:creationId xmlns:a16="http://schemas.microsoft.com/office/drawing/2014/main" id="{22C90749-2F3B-4C07-AE80-3936588A7C98}"/>
                </a:ext>
              </a:extLst>
            </p:cNvPr>
            <p:cNvSpPr/>
            <p:nvPr/>
          </p:nvSpPr>
          <p:spPr>
            <a:xfrm>
              <a:off x="7693073" y="3062985"/>
              <a:ext cx="713471" cy="686364"/>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11</a:t>
              </a:r>
            </a:p>
          </p:txBody>
        </p:sp>
        <p:cxnSp>
          <p:nvCxnSpPr>
            <p:cNvPr id="22" name="Straight Connector 21">
              <a:extLst>
                <a:ext uri="{FF2B5EF4-FFF2-40B4-BE49-F238E27FC236}">
                  <a16:creationId xmlns:a16="http://schemas.microsoft.com/office/drawing/2014/main" id="{DDECB73C-36A1-46BC-99C5-BEEAEF14D5B6}"/>
                </a:ext>
              </a:extLst>
            </p:cNvPr>
            <p:cNvCxnSpPr>
              <a:endCxn id="21" idx="3"/>
            </p:cNvCxnSpPr>
            <p:nvPr/>
          </p:nvCxnSpPr>
          <p:spPr>
            <a:xfrm flipV="1">
              <a:off x="7336337" y="3648833"/>
              <a:ext cx="461221" cy="388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411D50C-2C01-4229-89B1-14C0CCD8455D}"/>
                </a:ext>
              </a:extLst>
            </p:cNvPr>
            <p:cNvCxnSpPr>
              <a:stCxn id="21" idx="5"/>
            </p:cNvCxnSpPr>
            <p:nvPr/>
          </p:nvCxnSpPr>
          <p:spPr>
            <a:xfrm>
              <a:off x="8302058" y="3648833"/>
              <a:ext cx="461002" cy="388354"/>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Slide Number Placeholder 9">
            <a:extLst>
              <a:ext uri="{FF2B5EF4-FFF2-40B4-BE49-F238E27FC236}">
                <a16:creationId xmlns:a16="http://schemas.microsoft.com/office/drawing/2014/main" id="{64CDDB12-A212-44B7-B63F-1339007C892E}"/>
              </a:ext>
            </a:extLst>
          </p:cNvPr>
          <p:cNvSpPr>
            <a:spLocks noGrp="1"/>
          </p:cNvSpPr>
          <p:nvPr>
            <p:ph type="sldNum" sz="quarter" idx="12"/>
          </p:nvPr>
        </p:nvSpPr>
        <p:spPr/>
        <p:txBody>
          <a:bodyPr/>
          <a:lstStyle/>
          <a:p>
            <a:fld id="{017C28E0-2F8B-4999-AEA2-B3AA3AE8994F}" type="slidenum">
              <a:rPr lang="en-US" smtClean="0"/>
              <a:t>40</a:t>
            </a:fld>
            <a:endParaRPr lang="en-US"/>
          </a:p>
        </p:txBody>
      </p:sp>
      <p:grpSp>
        <p:nvGrpSpPr>
          <p:cNvPr id="24" name="Group 23">
            <a:extLst>
              <a:ext uri="{FF2B5EF4-FFF2-40B4-BE49-F238E27FC236}">
                <a16:creationId xmlns:a16="http://schemas.microsoft.com/office/drawing/2014/main" id="{72915286-06E9-4849-9F00-7991DBF80C31}"/>
              </a:ext>
            </a:extLst>
          </p:cNvPr>
          <p:cNvGrpSpPr/>
          <p:nvPr/>
        </p:nvGrpSpPr>
        <p:grpSpPr>
          <a:xfrm>
            <a:off x="11317255" y="5989103"/>
            <a:ext cx="841781" cy="748032"/>
            <a:chOff x="11337354" y="6025684"/>
            <a:chExt cx="841781" cy="748032"/>
          </a:xfrm>
        </p:grpSpPr>
        <p:pic>
          <p:nvPicPr>
            <p:cNvPr id="25" name="Picture 24">
              <a:extLst>
                <a:ext uri="{FF2B5EF4-FFF2-40B4-BE49-F238E27FC236}">
                  <a16:creationId xmlns:a16="http://schemas.microsoft.com/office/drawing/2014/main" id="{640D660D-5545-466D-A753-AF57137725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Logo COP3530">
              <a:extLst>
                <a:ext uri="{FF2B5EF4-FFF2-40B4-BE49-F238E27FC236}">
                  <a16:creationId xmlns:a16="http://schemas.microsoft.com/office/drawing/2014/main" id="{BE6A89F4-C964-4E63-A6A1-3F09820E393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0277174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3" name="Rectangle 2">
            <a:extLst>
              <a:ext uri="{FF2B5EF4-FFF2-40B4-BE49-F238E27FC236}">
                <a16:creationId xmlns:a16="http://schemas.microsoft.com/office/drawing/2014/main" id="{B3BA9F72-A8CE-4F5A-97A4-6DE1D013EDBC}"/>
              </a:ext>
            </a:extLst>
          </p:cNvPr>
          <p:cNvSpPr/>
          <p:nvPr/>
        </p:nvSpPr>
        <p:spPr>
          <a:xfrm>
            <a:off x="1004836" y="1690688"/>
            <a:ext cx="984738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 Traverse the resulting tree to obtain binary codes for characters:</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0 towards left, 1 to towards right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89011D9F-97CB-413F-81F3-95814BB5F67C}"/>
              </a:ext>
            </a:extLst>
          </p:cNvPr>
          <p:cNvSpPr/>
          <p:nvPr/>
        </p:nvSpPr>
        <p:spPr>
          <a:xfrm>
            <a:off x="2214253" y="2575756"/>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24" name="Table 23">
            <a:extLst>
              <a:ext uri="{FF2B5EF4-FFF2-40B4-BE49-F238E27FC236}">
                <a16:creationId xmlns:a16="http://schemas.microsoft.com/office/drawing/2014/main" id="{F12EF6A1-E313-4B8C-9F0E-9852DB48D87C}"/>
              </a:ext>
            </a:extLst>
          </p:cNvPr>
          <p:cNvGraphicFramePr>
            <a:graphicFrameLocks noGrp="1"/>
          </p:cNvGraphicFramePr>
          <p:nvPr/>
        </p:nvGraphicFramePr>
        <p:xfrm>
          <a:off x="1004836" y="3104808"/>
          <a:ext cx="7360401" cy="1854200"/>
        </p:xfrm>
        <a:graphic>
          <a:graphicData uri="http://schemas.openxmlformats.org/drawingml/2006/table">
            <a:tbl>
              <a:tblPr firstRow="1" bandRow="1">
                <a:tableStyleId>{5940675A-B579-460E-94D1-54222C63F5DA}</a:tableStyleId>
              </a:tblPr>
              <a:tblGrid>
                <a:gridCol w="1864782">
                  <a:extLst>
                    <a:ext uri="{9D8B030D-6E8A-4147-A177-3AD203B41FA5}">
                      <a16:colId xmlns:a16="http://schemas.microsoft.com/office/drawing/2014/main" val="2075848498"/>
                    </a:ext>
                  </a:extLst>
                </a:gridCol>
                <a:gridCol w="1831873">
                  <a:extLst>
                    <a:ext uri="{9D8B030D-6E8A-4147-A177-3AD203B41FA5}">
                      <a16:colId xmlns:a16="http://schemas.microsoft.com/office/drawing/2014/main" val="2846811203"/>
                    </a:ext>
                  </a:extLst>
                </a:gridCol>
                <a:gridCol w="1831873">
                  <a:extLst>
                    <a:ext uri="{9D8B030D-6E8A-4147-A177-3AD203B41FA5}">
                      <a16:colId xmlns:a16="http://schemas.microsoft.com/office/drawing/2014/main" val="2531349530"/>
                    </a:ext>
                  </a:extLst>
                </a:gridCol>
                <a:gridCol w="1831873">
                  <a:extLst>
                    <a:ext uri="{9D8B030D-6E8A-4147-A177-3AD203B41FA5}">
                      <a16:colId xmlns:a16="http://schemas.microsoft.com/office/drawing/2014/main" val="3886244367"/>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Bits per 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100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101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grpSp>
        <p:nvGrpSpPr>
          <p:cNvPr id="25" name="Group 24">
            <a:extLst>
              <a:ext uri="{FF2B5EF4-FFF2-40B4-BE49-F238E27FC236}">
                <a16:creationId xmlns:a16="http://schemas.microsoft.com/office/drawing/2014/main" id="{BFD21152-A185-4DDF-8F0D-AB1554D45008}"/>
              </a:ext>
            </a:extLst>
          </p:cNvPr>
          <p:cNvGrpSpPr/>
          <p:nvPr/>
        </p:nvGrpSpPr>
        <p:grpSpPr>
          <a:xfrm>
            <a:off x="9214340" y="2324783"/>
            <a:ext cx="2608570" cy="3572284"/>
            <a:chOff x="7084089" y="3062985"/>
            <a:chExt cx="2608570" cy="3572284"/>
          </a:xfrm>
        </p:grpSpPr>
        <p:grpSp>
          <p:nvGrpSpPr>
            <p:cNvPr id="26" name="Group 25">
              <a:extLst>
                <a:ext uri="{FF2B5EF4-FFF2-40B4-BE49-F238E27FC236}">
                  <a16:creationId xmlns:a16="http://schemas.microsoft.com/office/drawing/2014/main" id="{A7F541B8-1D3D-42E3-9D7F-4993CED50DAB}"/>
                </a:ext>
              </a:extLst>
            </p:cNvPr>
            <p:cNvGrpSpPr/>
            <p:nvPr/>
          </p:nvGrpSpPr>
          <p:grpSpPr>
            <a:xfrm>
              <a:off x="7084089" y="3981530"/>
              <a:ext cx="2608570" cy="2653739"/>
              <a:chOff x="6237829" y="3524730"/>
              <a:chExt cx="3008881" cy="3181871"/>
            </a:xfrm>
          </p:grpSpPr>
          <p:sp>
            <p:nvSpPr>
              <p:cNvPr id="30" name="Oval 29">
                <a:extLst>
                  <a:ext uri="{FF2B5EF4-FFF2-40B4-BE49-F238E27FC236}">
                    <a16:creationId xmlns:a16="http://schemas.microsoft.com/office/drawing/2014/main" id="{EAB3BDB5-CE71-4ADE-A3CE-285A377855D6}"/>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31" name="Oval 30">
                <a:extLst>
                  <a:ext uri="{FF2B5EF4-FFF2-40B4-BE49-F238E27FC236}">
                    <a16:creationId xmlns:a16="http://schemas.microsoft.com/office/drawing/2014/main" id="{957D11CE-E350-4DBA-BD6A-EC4412BCCC27}"/>
                  </a:ext>
                </a:extLst>
              </p:cNvPr>
              <p:cNvSpPr/>
              <p:nvPr/>
            </p:nvSpPr>
            <p:spPr>
              <a:xfrm>
                <a:off x="6294056" y="3524730"/>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grpSp>
            <p:nvGrpSpPr>
              <p:cNvPr id="32" name="Group 31">
                <a:extLst>
                  <a:ext uri="{FF2B5EF4-FFF2-40B4-BE49-F238E27FC236}">
                    <a16:creationId xmlns:a16="http://schemas.microsoft.com/office/drawing/2014/main" id="{250B047E-CF2C-4166-B312-1B68370711C8}"/>
                  </a:ext>
                </a:extLst>
              </p:cNvPr>
              <p:cNvGrpSpPr/>
              <p:nvPr/>
            </p:nvGrpSpPr>
            <p:grpSpPr>
              <a:xfrm>
                <a:off x="6237829" y="4715559"/>
                <a:ext cx="2468627" cy="1991042"/>
                <a:chOff x="6671456" y="3583653"/>
                <a:chExt cx="2468627" cy="1991042"/>
              </a:xfrm>
            </p:grpSpPr>
            <p:sp>
              <p:nvSpPr>
                <p:cNvPr id="36" name="Oval 35">
                  <a:extLst>
                    <a:ext uri="{FF2B5EF4-FFF2-40B4-BE49-F238E27FC236}">
                      <a16:creationId xmlns:a16="http://schemas.microsoft.com/office/drawing/2014/main" id="{0A0A142C-41C9-4810-B070-61BF89086ECC}"/>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37" name="Oval 36">
                  <a:extLst>
                    <a:ext uri="{FF2B5EF4-FFF2-40B4-BE49-F238E27FC236}">
                      <a16:creationId xmlns:a16="http://schemas.microsoft.com/office/drawing/2014/main" id="{6D75CB4C-8FB3-4D90-B4DE-A14378FA6655}"/>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38" name="Oval 37">
                  <a:extLst>
                    <a:ext uri="{FF2B5EF4-FFF2-40B4-BE49-F238E27FC236}">
                      <a16:creationId xmlns:a16="http://schemas.microsoft.com/office/drawing/2014/main" id="{C0E8AF6D-699A-4439-9741-B85B74F58B31}"/>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39" name="Straight Connector 38">
                  <a:extLst>
                    <a:ext uri="{FF2B5EF4-FFF2-40B4-BE49-F238E27FC236}">
                      <a16:creationId xmlns:a16="http://schemas.microsoft.com/office/drawing/2014/main" id="{54DC312D-C96E-43F9-A73A-5D99351D7DFD}"/>
                    </a:ext>
                  </a:extLst>
                </p:cNvPr>
                <p:cNvCxnSpPr>
                  <a:stCxn id="36" idx="0"/>
                  <a:endCxn id="38"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410D6E-1E37-4FF4-9CAA-3D30F36E3E0E}"/>
                    </a:ext>
                  </a:extLst>
                </p:cNvPr>
                <p:cNvCxnSpPr>
                  <a:stCxn id="38" idx="5"/>
                  <a:endCxn id="37"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1C1B41C0-2629-47EA-A668-658B93CA1BD5}"/>
                  </a:ext>
                </a:extLst>
              </p:cNvPr>
              <p:cNvSpPr/>
              <p:nvPr/>
            </p:nvSpPr>
            <p:spPr>
              <a:xfrm>
                <a:off x="7715360" y="353232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7</a:t>
                </a:r>
              </a:p>
            </p:txBody>
          </p:sp>
          <p:cxnSp>
            <p:nvCxnSpPr>
              <p:cNvPr id="34" name="Straight Connector 33">
                <a:extLst>
                  <a:ext uri="{FF2B5EF4-FFF2-40B4-BE49-F238E27FC236}">
                    <a16:creationId xmlns:a16="http://schemas.microsoft.com/office/drawing/2014/main" id="{73FB75EC-5864-4C94-8E8C-61337DC99C29}"/>
                  </a:ext>
                </a:extLst>
              </p:cNvPr>
              <p:cNvCxnSpPr>
                <a:endCxn id="33" idx="3"/>
              </p:cNvCxnSpPr>
              <p:nvPr/>
            </p:nvCxnSpPr>
            <p:spPr>
              <a:xfrm flipV="1">
                <a:off x="7303880" y="4234767"/>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7E4699-8137-4CEB-B4EE-59710C0E727F}"/>
                  </a:ext>
                </a:extLst>
              </p:cNvPr>
              <p:cNvCxnSpPr>
                <a:stCxn id="33" idx="5"/>
              </p:cNvCxnSpPr>
              <p:nvPr/>
            </p:nvCxnSpPr>
            <p:spPr>
              <a:xfrm>
                <a:off x="8417800" y="4234767"/>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7" name="Oval 26">
              <a:extLst>
                <a:ext uri="{FF2B5EF4-FFF2-40B4-BE49-F238E27FC236}">
                  <a16:creationId xmlns:a16="http://schemas.microsoft.com/office/drawing/2014/main" id="{8791EE5A-059B-4E1B-AAE4-C942AAF97D5D}"/>
                </a:ext>
              </a:extLst>
            </p:cNvPr>
            <p:cNvSpPr/>
            <p:nvPr/>
          </p:nvSpPr>
          <p:spPr>
            <a:xfrm>
              <a:off x="7693073" y="3062985"/>
              <a:ext cx="713471" cy="686364"/>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11</a:t>
              </a:r>
            </a:p>
          </p:txBody>
        </p:sp>
        <p:cxnSp>
          <p:nvCxnSpPr>
            <p:cNvPr id="28" name="Straight Connector 27">
              <a:extLst>
                <a:ext uri="{FF2B5EF4-FFF2-40B4-BE49-F238E27FC236}">
                  <a16:creationId xmlns:a16="http://schemas.microsoft.com/office/drawing/2014/main" id="{25EDD714-0308-4DDA-8C2E-4A9E9E8FBA30}"/>
                </a:ext>
              </a:extLst>
            </p:cNvPr>
            <p:cNvCxnSpPr>
              <a:endCxn id="27" idx="3"/>
            </p:cNvCxnSpPr>
            <p:nvPr/>
          </p:nvCxnSpPr>
          <p:spPr>
            <a:xfrm flipV="1">
              <a:off x="7336337" y="3648833"/>
              <a:ext cx="461221" cy="388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56915A-9CBF-4A4E-88D0-E160E4B736C0}"/>
                </a:ext>
              </a:extLst>
            </p:cNvPr>
            <p:cNvCxnSpPr>
              <a:stCxn id="27" idx="5"/>
            </p:cNvCxnSpPr>
            <p:nvPr/>
          </p:nvCxnSpPr>
          <p:spPr>
            <a:xfrm>
              <a:off x="8302058" y="3648833"/>
              <a:ext cx="461002" cy="38835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Slide Number Placeholder 3">
            <a:extLst>
              <a:ext uri="{FF2B5EF4-FFF2-40B4-BE49-F238E27FC236}">
                <a16:creationId xmlns:a16="http://schemas.microsoft.com/office/drawing/2014/main" id="{734DA531-84CF-498C-9B63-B1CBCF88564C}"/>
              </a:ext>
            </a:extLst>
          </p:cNvPr>
          <p:cNvSpPr>
            <a:spLocks noGrp="1"/>
          </p:cNvSpPr>
          <p:nvPr>
            <p:ph type="sldNum" sz="quarter" idx="12"/>
          </p:nvPr>
        </p:nvSpPr>
        <p:spPr/>
        <p:txBody>
          <a:bodyPr/>
          <a:lstStyle/>
          <a:p>
            <a:fld id="{017C28E0-2F8B-4999-AEA2-B3AA3AE8994F}" type="slidenum">
              <a:rPr lang="en-US" smtClean="0"/>
              <a:t>41</a:t>
            </a:fld>
            <a:endParaRPr lang="en-US"/>
          </a:p>
        </p:txBody>
      </p:sp>
      <p:grpSp>
        <p:nvGrpSpPr>
          <p:cNvPr id="23" name="Group 22">
            <a:extLst>
              <a:ext uri="{FF2B5EF4-FFF2-40B4-BE49-F238E27FC236}">
                <a16:creationId xmlns:a16="http://schemas.microsoft.com/office/drawing/2014/main" id="{016041B4-715C-4E79-8F5B-0BB73D9CA65C}"/>
              </a:ext>
            </a:extLst>
          </p:cNvPr>
          <p:cNvGrpSpPr/>
          <p:nvPr/>
        </p:nvGrpSpPr>
        <p:grpSpPr>
          <a:xfrm>
            <a:off x="11317255" y="5989103"/>
            <a:ext cx="841781" cy="748032"/>
            <a:chOff x="11337354" y="6025684"/>
            <a:chExt cx="841781" cy="748032"/>
          </a:xfrm>
        </p:grpSpPr>
        <p:pic>
          <p:nvPicPr>
            <p:cNvPr id="41" name="Picture 40">
              <a:extLst>
                <a:ext uri="{FF2B5EF4-FFF2-40B4-BE49-F238E27FC236}">
                  <a16:creationId xmlns:a16="http://schemas.microsoft.com/office/drawing/2014/main" id="{4F6C59D8-F4D7-46E1-B5B5-C6A5207072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Logo COP3530">
              <a:extLst>
                <a:ext uri="{FF2B5EF4-FFF2-40B4-BE49-F238E27FC236}">
                  <a16:creationId xmlns:a16="http://schemas.microsoft.com/office/drawing/2014/main" id="{72801802-A5E2-45D6-9349-93AD0C8C80C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0659035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3" name="Rectangle 2">
            <a:extLst>
              <a:ext uri="{FF2B5EF4-FFF2-40B4-BE49-F238E27FC236}">
                <a16:creationId xmlns:a16="http://schemas.microsoft.com/office/drawing/2014/main" id="{B3BA9F72-A8CE-4F5A-97A4-6DE1D013EDBC}"/>
              </a:ext>
            </a:extLst>
          </p:cNvPr>
          <p:cNvSpPr/>
          <p:nvPr/>
        </p:nvSpPr>
        <p:spPr>
          <a:xfrm>
            <a:off x="1004836" y="1690688"/>
            <a:ext cx="984738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 Traverse the resulting tree to obtain binary codes for characters:</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0 towards left, 1 to towards right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89011D9F-97CB-413F-81F3-95814BB5F67C}"/>
              </a:ext>
            </a:extLst>
          </p:cNvPr>
          <p:cNvSpPr/>
          <p:nvPr/>
        </p:nvSpPr>
        <p:spPr>
          <a:xfrm>
            <a:off x="2214253" y="2575756"/>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pSp>
        <p:nvGrpSpPr>
          <p:cNvPr id="8" name="Group 7">
            <a:extLst>
              <a:ext uri="{FF2B5EF4-FFF2-40B4-BE49-F238E27FC236}">
                <a16:creationId xmlns:a16="http://schemas.microsoft.com/office/drawing/2014/main" id="{97B39BFC-5886-441B-952C-CE88FCF35A2A}"/>
              </a:ext>
            </a:extLst>
          </p:cNvPr>
          <p:cNvGrpSpPr/>
          <p:nvPr/>
        </p:nvGrpSpPr>
        <p:grpSpPr>
          <a:xfrm>
            <a:off x="9214340" y="2324783"/>
            <a:ext cx="2608570" cy="3572284"/>
            <a:chOff x="7084089" y="3062985"/>
            <a:chExt cx="2608570" cy="3572284"/>
          </a:xfrm>
        </p:grpSpPr>
        <p:grpSp>
          <p:nvGrpSpPr>
            <p:cNvPr id="9" name="Group 8">
              <a:extLst>
                <a:ext uri="{FF2B5EF4-FFF2-40B4-BE49-F238E27FC236}">
                  <a16:creationId xmlns:a16="http://schemas.microsoft.com/office/drawing/2014/main" id="{E9652964-F075-441B-A80D-C1DA0E3975B5}"/>
                </a:ext>
              </a:extLst>
            </p:cNvPr>
            <p:cNvGrpSpPr/>
            <p:nvPr/>
          </p:nvGrpSpPr>
          <p:grpSpPr>
            <a:xfrm>
              <a:off x="7084089" y="3981530"/>
              <a:ext cx="2608570" cy="2653739"/>
              <a:chOff x="6237829" y="3524730"/>
              <a:chExt cx="3008881" cy="3181871"/>
            </a:xfrm>
          </p:grpSpPr>
          <p:sp>
            <p:nvSpPr>
              <p:cNvPr id="13" name="Oval 12">
                <a:extLst>
                  <a:ext uri="{FF2B5EF4-FFF2-40B4-BE49-F238E27FC236}">
                    <a16:creationId xmlns:a16="http://schemas.microsoft.com/office/drawing/2014/main" id="{CDB1E430-F642-437F-ACAB-BB05466C2A79}"/>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14" name="Oval 13">
                <a:extLst>
                  <a:ext uri="{FF2B5EF4-FFF2-40B4-BE49-F238E27FC236}">
                    <a16:creationId xmlns:a16="http://schemas.microsoft.com/office/drawing/2014/main" id="{34C54175-E690-418B-B678-78174C329707}"/>
                  </a:ext>
                </a:extLst>
              </p:cNvPr>
              <p:cNvSpPr/>
              <p:nvPr/>
            </p:nvSpPr>
            <p:spPr>
              <a:xfrm>
                <a:off x="6294056" y="3524730"/>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grpSp>
            <p:nvGrpSpPr>
              <p:cNvPr id="15" name="Group 14">
                <a:extLst>
                  <a:ext uri="{FF2B5EF4-FFF2-40B4-BE49-F238E27FC236}">
                    <a16:creationId xmlns:a16="http://schemas.microsoft.com/office/drawing/2014/main" id="{1C2B455B-727B-4F31-A4A6-A9CED738AB5C}"/>
                  </a:ext>
                </a:extLst>
              </p:cNvPr>
              <p:cNvGrpSpPr/>
              <p:nvPr/>
            </p:nvGrpSpPr>
            <p:grpSpPr>
              <a:xfrm>
                <a:off x="6237829" y="4715559"/>
                <a:ext cx="2468627" cy="1991042"/>
                <a:chOff x="6671456" y="3583653"/>
                <a:chExt cx="2468627" cy="1991042"/>
              </a:xfrm>
            </p:grpSpPr>
            <p:sp>
              <p:nvSpPr>
                <p:cNvPr id="19" name="Oval 18">
                  <a:extLst>
                    <a:ext uri="{FF2B5EF4-FFF2-40B4-BE49-F238E27FC236}">
                      <a16:creationId xmlns:a16="http://schemas.microsoft.com/office/drawing/2014/main" id="{88A59121-0821-47FD-94B3-49B940A48C8B}"/>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20" name="Oval 19">
                  <a:extLst>
                    <a:ext uri="{FF2B5EF4-FFF2-40B4-BE49-F238E27FC236}">
                      <a16:creationId xmlns:a16="http://schemas.microsoft.com/office/drawing/2014/main" id="{BB6847A1-A28A-4B85-ADA3-FB320A431FDC}"/>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21" name="Oval 20">
                  <a:extLst>
                    <a:ext uri="{FF2B5EF4-FFF2-40B4-BE49-F238E27FC236}">
                      <a16:creationId xmlns:a16="http://schemas.microsoft.com/office/drawing/2014/main" id="{F2A9CD56-660F-44C7-9A8D-CB74C9BEFC89}"/>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22" name="Straight Connector 21">
                  <a:extLst>
                    <a:ext uri="{FF2B5EF4-FFF2-40B4-BE49-F238E27FC236}">
                      <a16:creationId xmlns:a16="http://schemas.microsoft.com/office/drawing/2014/main" id="{9F1F7C70-736F-4AA0-8F75-8A2ED830D5AE}"/>
                    </a:ext>
                  </a:extLst>
                </p:cNvPr>
                <p:cNvCxnSpPr>
                  <a:stCxn id="19" idx="0"/>
                  <a:endCxn id="21"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C826A1C-8237-4C4F-B5C8-02E4FBB2F739}"/>
                    </a:ext>
                  </a:extLst>
                </p:cNvPr>
                <p:cNvCxnSpPr>
                  <a:stCxn id="21" idx="5"/>
                  <a:endCxn id="20"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Oval 15">
                <a:extLst>
                  <a:ext uri="{FF2B5EF4-FFF2-40B4-BE49-F238E27FC236}">
                    <a16:creationId xmlns:a16="http://schemas.microsoft.com/office/drawing/2014/main" id="{DBAF7342-E940-4E1E-9D41-F64652B9DA28}"/>
                  </a:ext>
                </a:extLst>
              </p:cNvPr>
              <p:cNvSpPr/>
              <p:nvPr/>
            </p:nvSpPr>
            <p:spPr>
              <a:xfrm>
                <a:off x="7715360" y="353232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7</a:t>
                </a:r>
              </a:p>
            </p:txBody>
          </p:sp>
          <p:cxnSp>
            <p:nvCxnSpPr>
              <p:cNvPr id="17" name="Straight Connector 16">
                <a:extLst>
                  <a:ext uri="{FF2B5EF4-FFF2-40B4-BE49-F238E27FC236}">
                    <a16:creationId xmlns:a16="http://schemas.microsoft.com/office/drawing/2014/main" id="{DBED995A-DED0-4DFE-81C0-75FCE8FC97C1}"/>
                  </a:ext>
                </a:extLst>
              </p:cNvPr>
              <p:cNvCxnSpPr>
                <a:endCxn id="16" idx="3"/>
              </p:cNvCxnSpPr>
              <p:nvPr/>
            </p:nvCxnSpPr>
            <p:spPr>
              <a:xfrm flipV="1">
                <a:off x="7303880" y="4234767"/>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6004E06-CF9C-4F93-B540-19C3D05B56FF}"/>
                  </a:ext>
                </a:extLst>
              </p:cNvPr>
              <p:cNvCxnSpPr>
                <a:stCxn id="16" idx="5"/>
              </p:cNvCxnSpPr>
              <p:nvPr/>
            </p:nvCxnSpPr>
            <p:spPr>
              <a:xfrm>
                <a:off x="8417800" y="4234767"/>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Oval 9">
              <a:extLst>
                <a:ext uri="{FF2B5EF4-FFF2-40B4-BE49-F238E27FC236}">
                  <a16:creationId xmlns:a16="http://schemas.microsoft.com/office/drawing/2014/main" id="{7532DF86-1936-4E89-9F98-289AECB11E4D}"/>
                </a:ext>
              </a:extLst>
            </p:cNvPr>
            <p:cNvSpPr/>
            <p:nvPr/>
          </p:nvSpPr>
          <p:spPr>
            <a:xfrm>
              <a:off x="7693073" y="3062985"/>
              <a:ext cx="713471" cy="686364"/>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11</a:t>
              </a:r>
            </a:p>
          </p:txBody>
        </p:sp>
        <p:cxnSp>
          <p:nvCxnSpPr>
            <p:cNvPr id="11" name="Straight Connector 10">
              <a:extLst>
                <a:ext uri="{FF2B5EF4-FFF2-40B4-BE49-F238E27FC236}">
                  <a16:creationId xmlns:a16="http://schemas.microsoft.com/office/drawing/2014/main" id="{0E64D8A8-474E-49D9-A709-A2B00D5C8B5F}"/>
                </a:ext>
              </a:extLst>
            </p:cNvPr>
            <p:cNvCxnSpPr>
              <a:endCxn id="10" idx="3"/>
            </p:cNvCxnSpPr>
            <p:nvPr/>
          </p:nvCxnSpPr>
          <p:spPr>
            <a:xfrm flipV="1">
              <a:off x="7336337" y="3648833"/>
              <a:ext cx="461221" cy="388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458820B-16F9-47D6-BC8B-0C22C68349AB}"/>
                </a:ext>
              </a:extLst>
            </p:cNvPr>
            <p:cNvCxnSpPr>
              <a:stCxn id="10" idx="5"/>
            </p:cNvCxnSpPr>
            <p:nvPr/>
          </p:nvCxnSpPr>
          <p:spPr>
            <a:xfrm>
              <a:off x="8302058" y="3648833"/>
              <a:ext cx="461002" cy="38835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490CBE63-9142-4ACE-AADF-A7FDAACC38CD}"/>
              </a:ext>
            </a:extLst>
          </p:cNvPr>
          <p:cNvSpPr/>
          <p:nvPr/>
        </p:nvSpPr>
        <p:spPr>
          <a:xfrm>
            <a:off x="1482398" y="5553401"/>
            <a:ext cx="4134631" cy="10618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Total bits for</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1*3 + 4*1 + 4*2 + 2*3 = </a:t>
            </a: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21 bits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25" name="Table 24">
            <a:extLst>
              <a:ext uri="{FF2B5EF4-FFF2-40B4-BE49-F238E27FC236}">
                <a16:creationId xmlns:a16="http://schemas.microsoft.com/office/drawing/2014/main" id="{F9354260-5317-46EF-BED7-9F7DA58BDF4C}"/>
              </a:ext>
            </a:extLst>
          </p:cNvPr>
          <p:cNvGraphicFramePr>
            <a:graphicFrameLocks noGrp="1"/>
          </p:cNvGraphicFramePr>
          <p:nvPr/>
        </p:nvGraphicFramePr>
        <p:xfrm>
          <a:off x="1004836" y="3104808"/>
          <a:ext cx="7360401" cy="1854200"/>
        </p:xfrm>
        <a:graphic>
          <a:graphicData uri="http://schemas.openxmlformats.org/drawingml/2006/table">
            <a:tbl>
              <a:tblPr firstRow="1" bandRow="1">
                <a:tableStyleId>{5940675A-B579-460E-94D1-54222C63F5DA}</a:tableStyleId>
              </a:tblPr>
              <a:tblGrid>
                <a:gridCol w="1864782">
                  <a:extLst>
                    <a:ext uri="{9D8B030D-6E8A-4147-A177-3AD203B41FA5}">
                      <a16:colId xmlns:a16="http://schemas.microsoft.com/office/drawing/2014/main" val="2075848498"/>
                    </a:ext>
                  </a:extLst>
                </a:gridCol>
                <a:gridCol w="1831873">
                  <a:extLst>
                    <a:ext uri="{9D8B030D-6E8A-4147-A177-3AD203B41FA5}">
                      <a16:colId xmlns:a16="http://schemas.microsoft.com/office/drawing/2014/main" val="2846811203"/>
                    </a:ext>
                  </a:extLst>
                </a:gridCol>
                <a:gridCol w="1831873">
                  <a:extLst>
                    <a:ext uri="{9D8B030D-6E8A-4147-A177-3AD203B41FA5}">
                      <a16:colId xmlns:a16="http://schemas.microsoft.com/office/drawing/2014/main" val="2531349530"/>
                    </a:ext>
                  </a:extLst>
                </a:gridCol>
                <a:gridCol w="1831873">
                  <a:extLst>
                    <a:ext uri="{9D8B030D-6E8A-4147-A177-3AD203B41FA5}">
                      <a16:colId xmlns:a16="http://schemas.microsoft.com/office/drawing/2014/main" val="3886244367"/>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Bits per 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100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101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26" name="TextBox 25">
            <a:extLst>
              <a:ext uri="{FF2B5EF4-FFF2-40B4-BE49-F238E27FC236}">
                <a16:creationId xmlns:a16="http://schemas.microsoft.com/office/drawing/2014/main" id="{2A117ECA-672D-48B7-BD7B-89E78598F6DB}"/>
              </a:ext>
            </a:extLst>
          </p:cNvPr>
          <p:cNvSpPr txBox="1"/>
          <p:nvPr/>
        </p:nvSpPr>
        <p:spPr>
          <a:xfrm>
            <a:off x="6419426" y="6245898"/>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Compression: 21/22 ~ 95.5%</a:t>
            </a:r>
          </a:p>
        </p:txBody>
      </p:sp>
      <p:sp>
        <p:nvSpPr>
          <p:cNvPr id="4" name="Slide Number Placeholder 3">
            <a:extLst>
              <a:ext uri="{FF2B5EF4-FFF2-40B4-BE49-F238E27FC236}">
                <a16:creationId xmlns:a16="http://schemas.microsoft.com/office/drawing/2014/main" id="{3E2C262A-FC8B-4F45-9248-CB6EC83D3DD6}"/>
              </a:ext>
            </a:extLst>
          </p:cNvPr>
          <p:cNvSpPr>
            <a:spLocks noGrp="1"/>
          </p:cNvSpPr>
          <p:nvPr>
            <p:ph type="sldNum" sz="quarter" idx="12"/>
          </p:nvPr>
        </p:nvSpPr>
        <p:spPr/>
        <p:txBody>
          <a:bodyPr/>
          <a:lstStyle/>
          <a:p>
            <a:fld id="{017C28E0-2F8B-4999-AEA2-B3AA3AE8994F}" type="slidenum">
              <a:rPr lang="en-US" smtClean="0"/>
              <a:t>42</a:t>
            </a:fld>
            <a:endParaRPr lang="en-US"/>
          </a:p>
        </p:txBody>
      </p:sp>
      <p:grpSp>
        <p:nvGrpSpPr>
          <p:cNvPr id="27" name="Group 26">
            <a:extLst>
              <a:ext uri="{FF2B5EF4-FFF2-40B4-BE49-F238E27FC236}">
                <a16:creationId xmlns:a16="http://schemas.microsoft.com/office/drawing/2014/main" id="{116EE9A3-4872-4135-A642-003A2DE3FCBB}"/>
              </a:ext>
            </a:extLst>
          </p:cNvPr>
          <p:cNvGrpSpPr/>
          <p:nvPr/>
        </p:nvGrpSpPr>
        <p:grpSpPr>
          <a:xfrm>
            <a:off x="11317255" y="5989103"/>
            <a:ext cx="841781" cy="748032"/>
            <a:chOff x="11337354" y="6025684"/>
            <a:chExt cx="841781" cy="748032"/>
          </a:xfrm>
        </p:grpSpPr>
        <p:pic>
          <p:nvPicPr>
            <p:cNvPr id="28" name="Picture 27">
              <a:extLst>
                <a:ext uri="{FF2B5EF4-FFF2-40B4-BE49-F238E27FC236}">
                  <a16:creationId xmlns:a16="http://schemas.microsoft.com/office/drawing/2014/main" id="{1D58C0F0-DC74-4643-9CCF-219A27611D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Logo COP3530">
              <a:extLst>
                <a:ext uri="{FF2B5EF4-FFF2-40B4-BE49-F238E27FC236}">
                  <a16:creationId xmlns:a16="http://schemas.microsoft.com/office/drawing/2014/main" id="{879CE062-7457-4845-9B58-3552B84CF84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2312270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3" name="Rectangle 2">
            <a:extLst>
              <a:ext uri="{FF2B5EF4-FFF2-40B4-BE49-F238E27FC236}">
                <a16:creationId xmlns:a16="http://schemas.microsoft.com/office/drawing/2014/main" id="{B3BA9F72-A8CE-4F5A-97A4-6DE1D013EDBC}"/>
              </a:ext>
            </a:extLst>
          </p:cNvPr>
          <p:cNvSpPr/>
          <p:nvPr/>
        </p:nvSpPr>
        <p:spPr>
          <a:xfrm>
            <a:off x="1004836" y="1690688"/>
            <a:ext cx="984738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if there were 1 million succeeding ‘i’ in “</a:t>
            </a: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89011D9F-97CB-413F-81F3-95814BB5F67C}"/>
              </a:ext>
            </a:extLst>
          </p:cNvPr>
          <p:cNvSpPr/>
          <p:nvPr/>
        </p:nvSpPr>
        <p:spPr>
          <a:xfrm>
            <a:off x="2214253" y="2575756"/>
            <a:ext cx="256876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7" name="Table 6">
            <a:extLst>
              <a:ext uri="{FF2B5EF4-FFF2-40B4-BE49-F238E27FC236}">
                <a16:creationId xmlns:a16="http://schemas.microsoft.com/office/drawing/2014/main" id="{097B28EF-64B0-422F-BDAD-C635E31AD464}"/>
              </a:ext>
            </a:extLst>
          </p:cNvPr>
          <p:cNvGraphicFramePr>
            <a:graphicFrameLocks noGrp="1"/>
          </p:cNvGraphicFramePr>
          <p:nvPr/>
        </p:nvGraphicFramePr>
        <p:xfrm>
          <a:off x="1356527" y="3159769"/>
          <a:ext cx="7360401" cy="1854200"/>
        </p:xfrm>
        <a:graphic>
          <a:graphicData uri="http://schemas.openxmlformats.org/drawingml/2006/table">
            <a:tbl>
              <a:tblPr firstRow="1" bandRow="1">
                <a:tableStyleId>{5940675A-B579-460E-94D1-54222C63F5DA}</a:tableStyleId>
              </a:tblPr>
              <a:tblGrid>
                <a:gridCol w="1864782">
                  <a:extLst>
                    <a:ext uri="{9D8B030D-6E8A-4147-A177-3AD203B41FA5}">
                      <a16:colId xmlns:a16="http://schemas.microsoft.com/office/drawing/2014/main" val="2075848498"/>
                    </a:ext>
                  </a:extLst>
                </a:gridCol>
                <a:gridCol w="1831873">
                  <a:extLst>
                    <a:ext uri="{9D8B030D-6E8A-4147-A177-3AD203B41FA5}">
                      <a16:colId xmlns:a16="http://schemas.microsoft.com/office/drawing/2014/main" val="2846811203"/>
                    </a:ext>
                  </a:extLst>
                </a:gridCol>
                <a:gridCol w="1831873">
                  <a:extLst>
                    <a:ext uri="{9D8B030D-6E8A-4147-A177-3AD203B41FA5}">
                      <a16:colId xmlns:a16="http://schemas.microsoft.com/office/drawing/2014/main" val="2531349530"/>
                    </a:ext>
                  </a:extLst>
                </a:gridCol>
                <a:gridCol w="1831873">
                  <a:extLst>
                    <a:ext uri="{9D8B030D-6E8A-4147-A177-3AD203B41FA5}">
                      <a16:colId xmlns:a16="http://schemas.microsoft.com/office/drawing/2014/main" val="3886244367"/>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Bits per 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100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1,000,004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101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grpSp>
        <p:nvGrpSpPr>
          <p:cNvPr id="8" name="Group 7">
            <a:extLst>
              <a:ext uri="{FF2B5EF4-FFF2-40B4-BE49-F238E27FC236}">
                <a16:creationId xmlns:a16="http://schemas.microsoft.com/office/drawing/2014/main" id="{97B39BFC-5886-441B-952C-CE88FCF35A2A}"/>
              </a:ext>
            </a:extLst>
          </p:cNvPr>
          <p:cNvGrpSpPr/>
          <p:nvPr/>
        </p:nvGrpSpPr>
        <p:grpSpPr>
          <a:xfrm>
            <a:off x="9073664" y="1521969"/>
            <a:ext cx="2608570" cy="3572284"/>
            <a:chOff x="7084089" y="3062985"/>
            <a:chExt cx="2608570" cy="3572284"/>
          </a:xfrm>
        </p:grpSpPr>
        <p:grpSp>
          <p:nvGrpSpPr>
            <p:cNvPr id="9" name="Group 8">
              <a:extLst>
                <a:ext uri="{FF2B5EF4-FFF2-40B4-BE49-F238E27FC236}">
                  <a16:creationId xmlns:a16="http://schemas.microsoft.com/office/drawing/2014/main" id="{E9652964-F075-441B-A80D-C1DA0E3975B5}"/>
                </a:ext>
              </a:extLst>
            </p:cNvPr>
            <p:cNvGrpSpPr/>
            <p:nvPr/>
          </p:nvGrpSpPr>
          <p:grpSpPr>
            <a:xfrm>
              <a:off x="7084089" y="3981530"/>
              <a:ext cx="2608570" cy="2653739"/>
              <a:chOff x="6237829" y="3524730"/>
              <a:chExt cx="3008881" cy="3181871"/>
            </a:xfrm>
          </p:grpSpPr>
          <p:sp>
            <p:nvSpPr>
              <p:cNvPr id="13" name="Oval 12">
                <a:extLst>
                  <a:ext uri="{FF2B5EF4-FFF2-40B4-BE49-F238E27FC236}">
                    <a16:creationId xmlns:a16="http://schemas.microsoft.com/office/drawing/2014/main" id="{CDB1E430-F642-437F-ACAB-BB05466C2A79}"/>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14" name="Oval 13">
                <a:extLst>
                  <a:ext uri="{FF2B5EF4-FFF2-40B4-BE49-F238E27FC236}">
                    <a16:creationId xmlns:a16="http://schemas.microsoft.com/office/drawing/2014/main" id="{34C54175-E690-418B-B678-78174C329707}"/>
                  </a:ext>
                </a:extLst>
              </p:cNvPr>
              <p:cNvSpPr/>
              <p:nvPr/>
            </p:nvSpPr>
            <p:spPr>
              <a:xfrm>
                <a:off x="6294056" y="3524730"/>
                <a:ext cx="984786"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i:1m</a:t>
                </a:r>
              </a:p>
            </p:txBody>
          </p:sp>
          <p:grpSp>
            <p:nvGrpSpPr>
              <p:cNvPr id="15" name="Group 14">
                <a:extLst>
                  <a:ext uri="{FF2B5EF4-FFF2-40B4-BE49-F238E27FC236}">
                    <a16:creationId xmlns:a16="http://schemas.microsoft.com/office/drawing/2014/main" id="{1C2B455B-727B-4F31-A4A6-A9CED738AB5C}"/>
                  </a:ext>
                </a:extLst>
              </p:cNvPr>
              <p:cNvGrpSpPr/>
              <p:nvPr/>
            </p:nvGrpSpPr>
            <p:grpSpPr>
              <a:xfrm>
                <a:off x="6237829" y="4715559"/>
                <a:ext cx="2468627" cy="1991042"/>
                <a:chOff x="6671456" y="3583653"/>
                <a:chExt cx="2468627" cy="1991042"/>
              </a:xfrm>
            </p:grpSpPr>
            <p:sp>
              <p:nvSpPr>
                <p:cNvPr id="19" name="Oval 18">
                  <a:extLst>
                    <a:ext uri="{FF2B5EF4-FFF2-40B4-BE49-F238E27FC236}">
                      <a16:creationId xmlns:a16="http://schemas.microsoft.com/office/drawing/2014/main" id="{88A59121-0821-47FD-94B3-49B940A48C8B}"/>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20" name="Oval 19">
                  <a:extLst>
                    <a:ext uri="{FF2B5EF4-FFF2-40B4-BE49-F238E27FC236}">
                      <a16:creationId xmlns:a16="http://schemas.microsoft.com/office/drawing/2014/main" id="{BB6847A1-A28A-4B85-ADA3-FB320A431FDC}"/>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21" name="Oval 20">
                  <a:extLst>
                    <a:ext uri="{FF2B5EF4-FFF2-40B4-BE49-F238E27FC236}">
                      <a16:creationId xmlns:a16="http://schemas.microsoft.com/office/drawing/2014/main" id="{F2A9CD56-660F-44C7-9A8D-CB74C9BEFC89}"/>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22" name="Straight Connector 21">
                  <a:extLst>
                    <a:ext uri="{FF2B5EF4-FFF2-40B4-BE49-F238E27FC236}">
                      <a16:creationId xmlns:a16="http://schemas.microsoft.com/office/drawing/2014/main" id="{9F1F7C70-736F-4AA0-8F75-8A2ED830D5AE}"/>
                    </a:ext>
                  </a:extLst>
                </p:cNvPr>
                <p:cNvCxnSpPr>
                  <a:stCxn id="19" idx="0"/>
                  <a:endCxn id="21"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C826A1C-8237-4C4F-B5C8-02E4FBB2F739}"/>
                    </a:ext>
                  </a:extLst>
                </p:cNvPr>
                <p:cNvCxnSpPr>
                  <a:stCxn id="21" idx="5"/>
                  <a:endCxn id="20"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Oval 15">
                <a:extLst>
                  <a:ext uri="{FF2B5EF4-FFF2-40B4-BE49-F238E27FC236}">
                    <a16:creationId xmlns:a16="http://schemas.microsoft.com/office/drawing/2014/main" id="{DBAF7342-E940-4E1E-9D41-F64652B9DA28}"/>
                  </a:ext>
                </a:extLst>
              </p:cNvPr>
              <p:cNvSpPr/>
              <p:nvPr/>
            </p:nvSpPr>
            <p:spPr>
              <a:xfrm>
                <a:off x="7715360" y="353232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7</a:t>
                </a:r>
              </a:p>
            </p:txBody>
          </p:sp>
          <p:cxnSp>
            <p:nvCxnSpPr>
              <p:cNvPr id="17" name="Straight Connector 16">
                <a:extLst>
                  <a:ext uri="{FF2B5EF4-FFF2-40B4-BE49-F238E27FC236}">
                    <a16:creationId xmlns:a16="http://schemas.microsoft.com/office/drawing/2014/main" id="{DBED995A-DED0-4DFE-81C0-75FCE8FC97C1}"/>
                  </a:ext>
                </a:extLst>
              </p:cNvPr>
              <p:cNvCxnSpPr>
                <a:endCxn id="16" idx="3"/>
              </p:cNvCxnSpPr>
              <p:nvPr/>
            </p:nvCxnSpPr>
            <p:spPr>
              <a:xfrm flipV="1">
                <a:off x="7303880" y="4234767"/>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6004E06-CF9C-4F93-B540-19C3D05B56FF}"/>
                  </a:ext>
                </a:extLst>
              </p:cNvPr>
              <p:cNvCxnSpPr>
                <a:stCxn id="16" idx="5"/>
              </p:cNvCxnSpPr>
              <p:nvPr/>
            </p:nvCxnSpPr>
            <p:spPr>
              <a:xfrm>
                <a:off x="8417800" y="4234767"/>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Oval 9">
              <a:extLst>
                <a:ext uri="{FF2B5EF4-FFF2-40B4-BE49-F238E27FC236}">
                  <a16:creationId xmlns:a16="http://schemas.microsoft.com/office/drawing/2014/main" id="{7532DF86-1936-4E89-9F98-289AECB11E4D}"/>
                </a:ext>
              </a:extLst>
            </p:cNvPr>
            <p:cNvSpPr/>
            <p:nvPr/>
          </p:nvSpPr>
          <p:spPr>
            <a:xfrm>
              <a:off x="7693073" y="3062985"/>
              <a:ext cx="713471" cy="686364"/>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11</a:t>
              </a:r>
            </a:p>
          </p:txBody>
        </p:sp>
        <p:cxnSp>
          <p:nvCxnSpPr>
            <p:cNvPr id="11" name="Straight Connector 10">
              <a:extLst>
                <a:ext uri="{FF2B5EF4-FFF2-40B4-BE49-F238E27FC236}">
                  <a16:creationId xmlns:a16="http://schemas.microsoft.com/office/drawing/2014/main" id="{0E64D8A8-474E-49D9-A709-A2B00D5C8B5F}"/>
                </a:ext>
              </a:extLst>
            </p:cNvPr>
            <p:cNvCxnSpPr>
              <a:endCxn id="10" idx="3"/>
            </p:cNvCxnSpPr>
            <p:nvPr/>
          </p:nvCxnSpPr>
          <p:spPr>
            <a:xfrm flipV="1">
              <a:off x="7336337" y="3648833"/>
              <a:ext cx="461221" cy="388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458820B-16F9-47D6-BC8B-0C22C68349AB}"/>
                </a:ext>
              </a:extLst>
            </p:cNvPr>
            <p:cNvCxnSpPr>
              <a:stCxn id="10" idx="5"/>
            </p:cNvCxnSpPr>
            <p:nvPr/>
          </p:nvCxnSpPr>
          <p:spPr>
            <a:xfrm>
              <a:off x="8302058" y="3648833"/>
              <a:ext cx="461002" cy="38835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490CBE63-9142-4ACE-AADF-A7FDAACC38CD}"/>
              </a:ext>
            </a:extLst>
          </p:cNvPr>
          <p:cNvSpPr/>
          <p:nvPr/>
        </p:nvSpPr>
        <p:spPr>
          <a:xfrm>
            <a:off x="221065" y="5345405"/>
            <a:ext cx="12178602" cy="161582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Total bits for</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 = 1*3 + 1000004*1 + 4*2 + 2*3 = </a:t>
            </a: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1,000,021 bits [Huffman codes]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Total bits for</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 through regular transmission = 1000011*2 = </a:t>
            </a: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2,000,022 bits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Compression: 1000021/2000022 ~ 50%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3B6B006E-5ECA-4362-9246-9319E2599749}"/>
              </a:ext>
            </a:extLst>
          </p:cNvPr>
          <p:cNvSpPr>
            <a:spLocks noGrp="1"/>
          </p:cNvSpPr>
          <p:nvPr>
            <p:ph type="sldNum" sz="quarter" idx="12"/>
          </p:nvPr>
        </p:nvSpPr>
        <p:spPr/>
        <p:txBody>
          <a:bodyPr/>
          <a:lstStyle/>
          <a:p>
            <a:fld id="{017C28E0-2F8B-4999-AEA2-B3AA3AE8994F}" type="slidenum">
              <a:rPr lang="en-US" smtClean="0"/>
              <a:t>43</a:t>
            </a:fld>
            <a:endParaRPr lang="en-US"/>
          </a:p>
        </p:txBody>
      </p:sp>
      <p:grpSp>
        <p:nvGrpSpPr>
          <p:cNvPr id="25" name="Group 24">
            <a:extLst>
              <a:ext uri="{FF2B5EF4-FFF2-40B4-BE49-F238E27FC236}">
                <a16:creationId xmlns:a16="http://schemas.microsoft.com/office/drawing/2014/main" id="{5D2B1207-161F-4922-8169-0DF3621BEDDF}"/>
              </a:ext>
            </a:extLst>
          </p:cNvPr>
          <p:cNvGrpSpPr/>
          <p:nvPr/>
        </p:nvGrpSpPr>
        <p:grpSpPr>
          <a:xfrm>
            <a:off x="11317255" y="5989103"/>
            <a:ext cx="841781" cy="748032"/>
            <a:chOff x="11337354" y="6025684"/>
            <a:chExt cx="841781" cy="748032"/>
          </a:xfrm>
        </p:grpSpPr>
        <p:pic>
          <p:nvPicPr>
            <p:cNvPr id="26" name="Picture 25">
              <a:extLst>
                <a:ext uri="{FF2B5EF4-FFF2-40B4-BE49-F238E27FC236}">
                  <a16:creationId xmlns:a16="http://schemas.microsoft.com/office/drawing/2014/main" id="{E54A6671-A411-4138-9C31-8A519C99E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Logo COP3530">
              <a:extLst>
                <a:ext uri="{FF2B5EF4-FFF2-40B4-BE49-F238E27FC236}">
                  <a16:creationId xmlns:a16="http://schemas.microsoft.com/office/drawing/2014/main" id="{EC250430-24D4-44AA-BBC4-5A6062C13C4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0723585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 Interface</a:t>
            </a:r>
          </a:p>
        </p:txBody>
      </p:sp>
      <p:sp>
        <p:nvSpPr>
          <p:cNvPr id="7" name="TextBox 6">
            <a:extLst>
              <a:ext uri="{FF2B5EF4-FFF2-40B4-BE49-F238E27FC236}">
                <a16:creationId xmlns:a16="http://schemas.microsoft.com/office/drawing/2014/main" id="{27264394-06C8-44D0-BA50-60EAB0033AF0}"/>
              </a:ext>
            </a:extLst>
          </p:cNvPr>
          <p:cNvSpPr txBox="1"/>
          <p:nvPr/>
        </p:nvSpPr>
        <p:spPr>
          <a:xfrm>
            <a:off x="439617" y="1869920"/>
            <a:ext cx="5790361" cy="440120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class</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huffman_tree</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private</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//add your data structures here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public</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Preconditions: </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input is a string of characters with ascii values 0-127</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Postconditions: </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reads the characters of input and constructs a</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0" u="none" strike="noStrike" kern="1200" cap="none" spc="0" normalizeH="0" baseline="0" noProof="0" dirty="0" err="1">
                <a:ln>
                  <a:noFill/>
                </a:ln>
                <a:solidFill>
                  <a:srgbClr val="00B0F0"/>
                </a:solidFill>
                <a:effectLst/>
                <a:uLnTx/>
                <a:uFillTx/>
                <a:latin typeface="Calibri" panose="020F0502020204030204"/>
                <a:ea typeface="+mn-ea"/>
                <a:cs typeface="+mn-cs"/>
              </a:rPr>
              <a:t>huffman</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tree based on the character frequencies of the file contents</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    </a:t>
            </a:r>
            <a:r>
              <a:rPr kumimoji="0" lang="en-US" sz="1400" b="0" i="0" u="none" strike="noStrike" kern="1200" cap="none" spc="0" normalizeH="0" baseline="0" noProof="0" dirty="0" err="1">
                <a:ln>
                  <a:noFill/>
                </a:ln>
                <a:solidFill>
                  <a:srgbClr val="EB6E19"/>
                </a:solidFill>
                <a:effectLst/>
                <a:uLnTx/>
                <a:uFillTx/>
                <a:latin typeface="Calibri" panose="020F0502020204030204"/>
                <a:ea typeface="+mn-ea"/>
                <a:cs typeface="+mn-cs"/>
              </a:rPr>
              <a:t>huffman_tree</a:t>
            </a: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(const string&amp; input) {}</a:t>
            </a: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Preconditions</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input is a character with ascii value between 0-127</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Postconditions</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returns the Huffman code for character if character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is in the tree and an empty string otherwise.</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string </a:t>
            </a:r>
            <a:r>
              <a:rPr kumimoji="0" lang="en-US" sz="1400" b="0" i="0" u="none" strike="noStrike" kern="1200" cap="none" spc="0" normalizeH="0" baseline="0" noProof="0" dirty="0" err="1">
                <a:ln>
                  <a:noFill/>
                </a:ln>
                <a:solidFill>
                  <a:srgbClr val="EB6E19"/>
                </a:solidFill>
                <a:effectLst/>
                <a:uLnTx/>
                <a:uFillTx/>
                <a:latin typeface="Calibri" panose="020F0502020204030204"/>
                <a:ea typeface="+mn-ea"/>
                <a:cs typeface="+mn-cs"/>
              </a:rPr>
              <a:t>get_character_code</a:t>
            </a: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(char character) const { return ""; }    </a:t>
            </a:r>
          </a:p>
        </p:txBody>
      </p:sp>
      <p:sp>
        <p:nvSpPr>
          <p:cNvPr id="9" name="TextBox 8">
            <a:extLst>
              <a:ext uri="{FF2B5EF4-FFF2-40B4-BE49-F238E27FC236}">
                <a16:creationId xmlns:a16="http://schemas.microsoft.com/office/drawing/2014/main" id="{BF5C52B4-7C8A-402A-B847-6AC8AC2062BB}"/>
              </a:ext>
            </a:extLst>
          </p:cNvPr>
          <p:cNvSpPr txBox="1"/>
          <p:nvPr/>
        </p:nvSpPr>
        <p:spPr>
          <a:xfrm>
            <a:off x="6401639" y="2372338"/>
            <a:ext cx="5790361" cy="375487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Preconditions</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input is a string of characters with ascii values 0-127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Postconditions</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returns the Huffman encoding for the contents of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0" u="none" strike="noStrike" kern="1200" cap="none" spc="0" normalizeH="0" baseline="0" noProof="0" dirty="0" err="1">
                <a:ln>
                  <a:noFill/>
                </a:ln>
                <a:solidFill>
                  <a:srgbClr val="00B0F0"/>
                </a:solidFill>
                <a:effectLst/>
                <a:uLnTx/>
                <a:uFillTx/>
                <a:latin typeface="Calibri" panose="020F0502020204030204"/>
                <a:ea typeface="+mn-ea"/>
                <a:cs typeface="+mn-cs"/>
              </a:rPr>
              <a:t>file_name</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if file name exists and an empty string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otherwise. If the file contains letters not present in the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0" u="none" strike="noStrike" kern="1200" cap="none" spc="0" normalizeH="0" baseline="0" noProof="0" dirty="0" err="1">
                <a:ln>
                  <a:noFill/>
                </a:ln>
                <a:solidFill>
                  <a:srgbClr val="00B0F0"/>
                </a:solidFill>
                <a:effectLst/>
                <a:uLnTx/>
                <a:uFillTx/>
                <a:latin typeface="Calibri" panose="020F0502020204030204"/>
                <a:ea typeface="+mn-ea"/>
                <a:cs typeface="+mn-cs"/>
              </a:rPr>
              <a:t>huffman_tree</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return an empty string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string encode(const string&amp; input) const { return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Preconditions</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1" u="none" strike="noStrike" kern="1200" cap="none" spc="0" normalizeH="0" baseline="0" noProof="0" dirty="0" err="1">
                <a:ln>
                  <a:noFill/>
                </a:ln>
                <a:solidFill>
                  <a:srgbClr val="00B0F0"/>
                </a:solidFill>
                <a:effectLst/>
                <a:uLnTx/>
                <a:uFillTx/>
                <a:latin typeface="Calibri" panose="020F0502020204030204"/>
                <a:ea typeface="+mn-ea"/>
                <a:cs typeface="+mn-cs"/>
              </a:rPr>
              <a:t>string_to_decode</a:t>
            </a:r>
            <a:r>
              <a:rPr kumimoji="0" lang="en-US" sz="1400" b="0" i="1"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is a string containing Huffman-encoded text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Postconditions</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returns the plaintext represented by the string if the string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is a valid Huffman encoding and an empty string otherwise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    string decode(const string&amp; </a:t>
            </a:r>
            <a:r>
              <a:rPr kumimoji="0" lang="en-US" sz="1400" b="0" i="0" u="none" strike="noStrike" kern="1200" cap="none" spc="0" normalizeH="0" baseline="0" noProof="0" dirty="0" err="1">
                <a:ln>
                  <a:noFill/>
                </a:ln>
                <a:solidFill>
                  <a:srgbClr val="EB6E19"/>
                </a:solidFill>
                <a:effectLst/>
                <a:uLnTx/>
                <a:uFillTx/>
                <a:latin typeface="Calibri" panose="020F0502020204030204"/>
                <a:ea typeface="+mn-ea"/>
                <a:cs typeface="+mn-cs"/>
              </a:rPr>
              <a:t>string_to_decode</a:t>
            </a: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 const { return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cxnSp>
        <p:nvCxnSpPr>
          <p:cNvPr id="10" name="Straight Connector 9">
            <a:extLst>
              <a:ext uri="{FF2B5EF4-FFF2-40B4-BE49-F238E27FC236}">
                <a16:creationId xmlns:a16="http://schemas.microsoft.com/office/drawing/2014/main" id="{084A3C61-01ED-4E2C-B151-227A3BEC4FC5}"/>
              </a:ext>
            </a:extLst>
          </p:cNvPr>
          <p:cNvCxnSpPr/>
          <p:nvPr/>
        </p:nvCxnSpPr>
        <p:spPr>
          <a:xfrm>
            <a:off x="6229978" y="1690688"/>
            <a:ext cx="0" cy="491107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4CF98B6B-F0AC-4512-AC1E-8D37F07DFB88}"/>
              </a:ext>
            </a:extLst>
          </p:cNvPr>
          <p:cNvSpPr>
            <a:spLocks noGrp="1"/>
          </p:cNvSpPr>
          <p:nvPr>
            <p:ph type="sldNum" sz="quarter" idx="12"/>
          </p:nvPr>
        </p:nvSpPr>
        <p:spPr/>
        <p:txBody>
          <a:bodyPr/>
          <a:lstStyle/>
          <a:p>
            <a:fld id="{017C28E0-2F8B-4999-AEA2-B3AA3AE8994F}" type="slidenum">
              <a:rPr lang="en-US" smtClean="0"/>
              <a:t>44</a:t>
            </a:fld>
            <a:endParaRPr lang="en-US"/>
          </a:p>
        </p:txBody>
      </p:sp>
      <p:grpSp>
        <p:nvGrpSpPr>
          <p:cNvPr id="8" name="Group 7">
            <a:extLst>
              <a:ext uri="{FF2B5EF4-FFF2-40B4-BE49-F238E27FC236}">
                <a16:creationId xmlns:a16="http://schemas.microsoft.com/office/drawing/2014/main" id="{0CE771CE-8E80-4CD0-838C-9482CA8735F4}"/>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EEB48AB8-0EC5-4EB3-A7E0-1E4A28F57C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B8E4677C-D78D-46BE-9D13-5B5AEAF017C2}"/>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328986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46041" y="2666197"/>
            <a:ext cx="5170715" cy="1325563"/>
          </a:xfrm>
        </p:spPr>
        <p:txBody>
          <a:bodyPr/>
          <a:lstStyle/>
          <a:p>
            <a:r>
              <a:rPr lang="en-US" dirty="0">
                <a:solidFill>
                  <a:schemeClr val="bg1"/>
                </a:solidFill>
                <a:latin typeface="Gotham Bold" pitchFamily="50" charset="0"/>
              </a:rPr>
              <a:t>Questions</a:t>
            </a:r>
          </a:p>
        </p:txBody>
      </p:sp>
      <p:sp>
        <p:nvSpPr>
          <p:cNvPr id="3" name="Slide Number Placeholder 2">
            <a:extLst>
              <a:ext uri="{FF2B5EF4-FFF2-40B4-BE49-F238E27FC236}">
                <a16:creationId xmlns:a16="http://schemas.microsoft.com/office/drawing/2014/main" id="{7FD7D58B-EEC7-4408-B47E-0BB96F6330E4}"/>
              </a:ext>
            </a:extLst>
          </p:cNvPr>
          <p:cNvSpPr>
            <a:spLocks noGrp="1"/>
          </p:cNvSpPr>
          <p:nvPr>
            <p:ph type="sldNum" sz="quarter" idx="12"/>
          </p:nvPr>
        </p:nvSpPr>
        <p:spPr/>
        <p:txBody>
          <a:bodyPr/>
          <a:lstStyle/>
          <a:p>
            <a:fld id="{017C28E0-2F8B-4999-AEA2-B3AA3AE8994F}" type="slidenum">
              <a:rPr lang="en-US" smtClean="0"/>
              <a:t>45</a:t>
            </a:fld>
            <a:endParaRPr lang="en-US"/>
          </a:p>
        </p:txBody>
      </p:sp>
      <p:grpSp>
        <p:nvGrpSpPr>
          <p:cNvPr id="4" name="Group 3">
            <a:extLst>
              <a:ext uri="{FF2B5EF4-FFF2-40B4-BE49-F238E27FC236}">
                <a16:creationId xmlns:a16="http://schemas.microsoft.com/office/drawing/2014/main" id="{E39A694D-3A25-4E65-8F30-761DDE3594F8}"/>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1741FC19-FCB1-4011-A6D6-462004F1B0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2335B712-BB8D-46F9-8B0A-BE611747B64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685957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err="1">
                <a:solidFill>
                  <a:schemeClr val="bg1"/>
                </a:solidFill>
                <a:latin typeface="Gotham Bold" pitchFamily="50" charset="0"/>
              </a:rPr>
              <a:t>Mentimeter</a:t>
            </a:r>
            <a:endParaRPr lang="en-US" dirty="0">
              <a:solidFill>
                <a:schemeClr val="bg1"/>
              </a:solidFill>
              <a:latin typeface="Gotham Bold" pitchFamily="50" charset="0"/>
            </a:endParaRPr>
          </a:p>
        </p:txBody>
      </p:sp>
      <p:sp>
        <p:nvSpPr>
          <p:cNvPr id="4" name="Rectangle 3">
            <a:extLst>
              <a:ext uri="{FF2B5EF4-FFF2-40B4-BE49-F238E27FC236}">
                <a16:creationId xmlns:a16="http://schemas.microsoft.com/office/drawing/2014/main" id="{30C9FA6B-1D54-4D42-9FA5-6C7868BA4F75}"/>
              </a:ext>
            </a:extLst>
          </p:cNvPr>
          <p:cNvSpPr/>
          <p:nvPr/>
        </p:nvSpPr>
        <p:spPr>
          <a:xfrm>
            <a:off x="2116692" y="2951625"/>
            <a:ext cx="3269225" cy="175432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0081E2"/>
                </a:solidFill>
                <a:effectLst/>
                <a:uLnTx/>
                <a:uFillTx/>
                <a:latin typeface="Gotham Bold" pitchFamily="50" charset="0"/>
                <a:ea typeface="+mn-ea"/>
                <a:cs typeface="+mn-cs"/>
              </a:rPr>
              <a:t>Code</a:t>
            </a:r>
            <a:endParaRPr kumimoji="0" lang="en-US" sz="4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EB6E19"/>
                </a:solidFill>
                <a:effectLst/>
                <a:uLnTx/>
                <a:uFillTx/>
                <a:latin typeface="Gotham Bold" pitchFamily="50" charset="0"/>
                <a:ea typeface="+mn-ea"/>
                <a:cs typeface="+mn-cs"/>
              </a:rPr>
              <a:t>6498 872</a:t>
            </a:r>
          </a:p>
        </p:txBody>
      </p:sp>
      <p:sp>
        <p:nvSpPr>
          <p:cNvPr id="3" name="Slide Number Placeholder 2">
            <a:extLst>
              <a:ext uri="{FF2B5EF4-FFF2-40B4-BE49-F238E27FC236}">
                <a16:creationId xmlns:a16="http://schemas.microsoft.com/office/drawing/2014/main" id="{A9ADA5BC-DF82-4ADD-BC2E-4165B0D437CB}"/>
              </a:ext>
            </a:extLst>
          </p:cNvPr>
          <p:cNvSpPr>
            <a:spLocks noGrp="1"/>
          </p:cNvSpPr>
          <p:nvPr>
            <p:ph type="sldNum" sz="quarter" idx="12"/>
          </p:nvPr>
        </p:nvSpPr>
        <p:spPr/>
        <p:txBody>
          <a:bodyPr/>
          <a:lstStyle/>
          <a:p>
            <a:fld id="{017C28E0-2F8B-4999-AEA2-B3AA3AE8994F}" type="slidenum">
              <a:rPr lang="en-US" smtClean="0"/>
              <a:t>46</a:t>
            </a:fld>
            <a:endParaRPr lang="en-US"/>
          </a:p>
        </p:txBody>
      </p:sp>
      <p:grpSp>
        <p:nvGrpSpPr>
          <p:cNvPr id="6" name="Group 5">
            <a:extLst>
              <a:ext uri="{FF2B5EF4-FFF2-40B4-BE49-F238E27FC236}">
                <a16:creationId xmlns:a16="http://schemas.microsoft.com/office/drawing/2014/main" id="{336D1447-0BCC-486D-BE32-2B7AB79CDB96}"/>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1BCEB1DE-DF9A-4C28-8A29-5F3F78BAB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DD320EF3-CC95-4AD0-893A-85B77DE43D6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10" name="Picture 9" descr="Qr code&#10;&#10;Description automatically generated">
            <a:extLst>
              <a:ext uri="{FF2B5EF4-FFF2-40B4-BE49-F238E27FC236}">
                <a16:creationId xmlns:a16="http://schemas.microsoft.com/office/drawing/2014/main" id="{83F1009A-8C07-4732-9178-2A26D20BD9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82448" y="1546369"/>
            <a:ext cx="4263049" cy="4263049"/>
          </a:xfrm>
          <a:prstGeom prst="rect">
            <a:avLst/>
          </a:prstGeom>
        </p:spPr>
      </p:pic>
    </p:spTree>
    <p:extLst>
      <p:ext uri="{BB962C8B-B14F-4D97-AF65-F5344CB8AC3E}">
        <p14:creationId xmlns:p14="http://schemas.microsoft.com/office/powerpoint/2010/main" val="18123408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92333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Gotham Bold" pitchFamily="50" charset="0"/>
                <a:ea typeface="+mn-ea"/>
                <a:cs typeface="+mn-cs"/>
              </a:rPr>
              <a:t>Dynamic Programming</a:t>
            </a:r>
          </a:p>
        </p:txBody>
      </p:sp>
      <p:grpSp>
        <p:nvGrpSpPr>
          <p:cNvPr id="4" name="Group 3">
            <a:extLst>
              <a:ext uri="{FF2B5EF4-FFF2-40B4-BE49-F238E27FC236}">
                <a16:creationId xmlns:a16="http://schemas.microsoft.com/office/drawing/2014/main" id="{3261323F-264A-45D4-B8E9-10733CECC769}"/>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59532420-426C-46CD-9C9B-22E1A68FD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F0685690-0294-4971-958C-9F9587E8AE8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6937983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Dynamic Programming</a:t>
            </a:r>
          </a:p>
        </p:txBody>
      </p:sp>
      <p:sp>
        <p:nvSpPr>
          <p:cNvPr id="3" name="TextBox 2">
            <a:extLst>
              <a:ext uri="{FF2B5EF4-FFF2-40B4-BE49-F238E27FC236}">
                <a16:creationId xmlns:a16="http://schemas.microsoft.com/office/drawing/2014/main" id="{13A1DFC6-ACBD-455B-90C4-60BA7A8513A5}"/>
              </a:ext>
            </a:extLst>
          </p:cNvPr>
          <p:cNvSpPr txBox="1"/>
          <p:nvPr/>
        </p:nvSpPr>
        <p:spPr>
          <a:xfrm>
            <a:off x="1366576" y="2260879"/>
            <a:ext cx="9726804"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0081E2"/>
                </a:solidFill>
                <a:effectLst/>
                <a:uLnTx/>
                <a:uFillTx/>
                <a:latin typeface="Gotham Bold" pitchFamily="50" charset="0"/>
                <a:ea typeface="+mn-ea"/>
                <a:cs typeface="+mn-cs"/>
              </a:rPr>
              <a:t>Top-down DP: </a:t>
            </a:r>
            <a:r>
              <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rPr>
              <a:t>Memoization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0081E2"/>
                </a:solidFill>
                <a:effectLst/>
                <a:uLnTx/>
                <a:uFillTx/>
                <a:latin typeface="Gotham Bold" pitchFamily="50" charset="0"/>
                <a:ea typeface="+mn-ea"/>
                <a:cs typeface="+mn-cs"/>
              </a:rPr>
              <a:t>Bottom-up DP: </a:t>
            </a:r>
            <a:r>
              <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rPr>
              <a:t>Tabulation</a:t>
            </a:r>
          </a:p>
        </p:txBody>
      </p:sp>
      <p:sp>
        <p:nvSpPr>
          <p:cNvPr id="4" name="Slide Number Placeholder 3">
            <a:extLst>
              <a:ext uri="{FF2B5EF4-FFF2-40B4-BE49-F238E27FC236}">
                <a16:creationId xmlns:a16="http://schemas.microsoft.com/office/drawing/2014/main" id="{E9820F84-CEFD-45BB-B7F3-49B54FBBF084}"/>
              </a:ext>
            </a:extLst>
          </p:cNvPr>
          <p:cNvSpPr>
            <a:spLocks noGrp="1"/>
          </p:cNvSpPr>
          <p:nvPr>
            <p:ph type="sldNum" sz="quarter" idx="12"/>
          </p:nvPr>
        </p:nvSpPr>
        <p:spPr/>
        <p:txBody>
          <a:bodyPr/>
          <a:lstStyle/>
          <a:p>
            <a:fld id="{017C28E0-2F8B-4999-AEA2-B3AA3AE8994F}" type="slidenum">
              <a:rPr lang="en-US" smtClean="0"/>
              <a:t>48</a:t>
            </a:fld>
            <a:endParaRPr lang="en-US"/>
          </a:p>
        </p:txBody>
      </p:sp>
      <p:grpSp>
        <p:nvGrpSpPr>
          <p:cNvPr id="5" name="Group 4">
            <a:extLst>
              <a:ext uri="{FF2B5EF4-FFF2-40B4-BE49-F238E27FC236}">
                <a16:creationId xmlns:a16="http://schemas.microsoft.com/office/drawing/2014/main" id="{D8F16131-B2BD-4431-8506-D9778386892F}"/>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AA046CDE-D3ED-4311-907F-DC3DB72F7E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728DE71E-F733-43D3-838D-4375EB6B7BC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5382719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Fibonacci Sequence</a:t>
            </a: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2580331" y="2192982"/>
            <a:ext cx="7277101" cy="1923604"/>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if (n &lt;= 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(n-1) +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3" name="Slide Number Placeholder 2">
            <a:extLst>
              <a:ext uri="{FF2B5EF4-FFF2-40B4-BE49-F238E27FC236}">
                <a16:creationId xmlns:a16="http://schemas.microsoft.com/office/drawing/2014/main" id="{D308D2A1-E567-412E-BBE1-1CB650E46B59}"/>
              </a:ext>
            </a:extLst>
          </p:cNvPr>
          <p:cNvSpPr>
            <a:spLocks noGrp="1"/>
          </p:cNvSpPr>
          <p:nvPr>
            <p:ph type="sldNum" sz="quarter" idx="12"/>
          </p:nvPr>
        </p:nvSpPr>
        <p:spPr/>
        <p:txBody>
          <a:bodyPr/>
          <a:lstStyle/>
          <a:p>
            <a:fld id="{017C28E0-2F8B-4999-AEA2-B3AA3AE8994F}" type="slidenum">
              <a:rPr lang="en-US" smtClean="0"/>
              <a:t>49</a:t>
            </a:fld>
            <a:endParaRPr lang="en-US"/>
          </a:p>
        </p:txBody>
      </p:sp>
      <p:grpSp>
        <p:nvGrpSpPr>
          <p:cNvPr id="6" name="Group 5">
            <a:extLst>
              <a:ext uri="{FF2B5EF4-FFF2-40B4-BE49-F238E27FC236}">
                <a16:creationId xmlns:a16="http://schemas.microsoft.com/office/drawing/2014/main" id="{CD3542DB-FC4B-4245-B462-88D8D4673119}"/>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19957C34-E01C-407E-8FAA-A7522DDF6B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2AAEC424-F9F0-436A-8567-237AF24F4CC4}"/>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85328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Gotham Bold" pitchFamily="50" charset="0"/>
              </a:rPr>
              <a:t>Algorithmic Paradigms</a:t>
            </a:r>
            <a:endPar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grpSp>
        <p:nvGrpSpPr>
          <p:cNvPr id="4" name="Group 3">
            <a:extLst>
              <a:ext uri="{FF2B5EF4-FFF2-40B4-BE49-F238E27FC236}">
                <a16:creationId xmlns:a16="http://schemas.microsoft.com/office/drawing/2014/main" id="{79DED282-693C-4F7A-8EAF-9D370015F635}"/>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A0A20666-F9BB-422B-982B-72B4211349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F49116D7-DF02-4D27-BE19-A462A071EA85}"/>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776036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Fibonacci Sequence</a:t>
            </a: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2580331" y="2192982"/>
            <a:ext cx="7277101" cy="1923604"/>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if (n &lt;= 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(n-1) +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AADB32D5-D0AE-4C38-AC4C-D720DB2E4E9C}"/>
              </a:ext>
            </a:extLst>
          </p:cNvPr>
          <p:cNvSpPr txBox="1"/>
          <p:nvPr/>
        </p:nvSpPr>
        <p:spPr>
          <a:xfrm>
            <a:off x="4647836" y="4551903"/>
            <a:ext cx="2979336" cy="646331"/>
          </a:xfrm>
          <a:prstGeom prst="rect">
            <a:avLst/>
          </a:prstGeom>
          <a:noFill/>
          <a:ln>
            <a:solidFill>
              <a:srgbClr val="0081E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Time Complexity: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Space Complexity:</a:t>
            </a: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5" name="Slide Number Placeholder 4">
            <a:extLst>
              <a:ext uri="{FF2B5EF4-FFF2-40B4-BE49-F238E27FC236}">
                <a16:creationId xmlns:a16="http://schemas.microsoft.com/office/drawing/2014/main" id="{81A18705-2C6F-4054-A790-CDE4E33977D0}"/>
              </a:ext>
            </a:extLst>
          </p:cNvPr>
          <p:cNvSpPr>
            <a:spLocks noGrp="1"/>
          </p:cNvSpPr>
          <p:nvPr>
            <p:ph type="sldNum" sz="quarter" idx="12"/>
          </p:nvPr>
        </p:nvSpPr>
        <p:spPr/>
        <p:txBody>
          <a:bodyPr/>
          <a:lstStyle/>
          <a:p>
            <a:fld id="{017C28E0-2F8B-4999-AEA2-B3AA3AE8994F}" type="slidenum">
              <a:rPr lang="en-US" smtClean="0"/>
              <a:t>50</a:t>
            </a:fld>
            <a:endParaRPr lang="en-US"/>
          </a:p>
        </p:txBody>
      </p:sp>
      <p:grpSp>
        <p:nvGrpSpPr>
          <p:cNvPr id="7" name="Group 6">
            <a:extLst>
              <a:ext uri="{FF2B5EF4-FFF2-40B4-BE49-F238E27FC236}">
                <a16:creationId xmlns:a16="http://schemas.microsoft.com/office/drawing/2014/main" id="{61ED1326-831B-4CB8-BA1C-D7C10492BBE8}"/>
              </a:ext>
            </a:extLst>
          </p:cNvPr>
          <p:cNvGrpSpPr/>
          <p:nvPr/>
        </p:nvGrpSpPr>
        <p:grpSpPr>
          <a:xfrm>
            <a:off x="11317255" y="5989103"/>
            <a:ext cx="841781" cy="748032"/>
            <a:chOff x="11337354" y="6025684"/>
            <a:chExt cx="841781" cy="748032"/>
          </a:xfrm>
        </p:grpSpPr>
        <p:pic>
          <p:nvPicPr>
            <p:cNvPr id="9" name="Picture 8">
              <a:extLst>
                <a:ext uri="{FF2B5EF4-FFF2-40B4-BE49-F238E27FC236}">
                  <a16:creationId xmlns:a16="http://schemas.microsoft.com/office/drawing/2014/main" id="{9DCC4AF8-FC77-4E6A-B2C3-3812058471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 COP3530">
              <a:extLst>
                <a:ext uri="{FF2B5EF4-FFF2-40B4-BE49-F238E27FC236}">
                  <a16:creationId xmlns:a16="http://schemas.microsoft.com/office/drawing/2014/main" id="{B7849C1B-71C2-4629-87F0-15CE7AD388E5}"/>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9971661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Fibonacci Sequence</a:t>
            </a: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2580331" y="2192982"/>
            <a:ext cx="7277101" cy="1923604"/>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if (n &lt;= 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(n-1) +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AADB32D5-D0AE-4C38-AC4C-D720DB2E4E9C}"/>
              </a:ext>
            </a:extLst>
          </p:cNvPr>
          <p:cNvSpPr txBox="1"/>
          <p:nvPr/>
        </p:nvSpPr>
        <p:spPr>
          <a:xfrm>
            <a:off x="4647836" y="4551903"/>
            <a:ext cx="2979336" cy="646331"/>
          </a:xfrm>
          <a:prstGeom prst="rect">
            <a:avLst/>
          </a:prstGeom>
          <a:noFill/>
          <a:ln>
            <a:solidFill>
              <a:srgbClr val="0081E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Time Complexity: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O(2</a:t>
            </a:r>
            <a:r>
              <a:rPr kumimoji="0" lang="en-US" sz="1800" b="0" i="0" u="none" strike="noStrike" kern="1200" cap="none" spc="0" normalizeH="0" baseline="30000" noProof="0" dirty="0">
                <a:ln>
                  <a:noFill/>
                </a:ln>
                <a:solidFill>
                  <a:srgbClr val="EB6E19"/>
                </a:solidFill>
                <a:effectLst/>
                <a:uLnTx/>
                <a:uFillTx/>
                <a:latin typeface="Consolas" panose="020B0609020204030204" pitchFamily="49" charset="0"/>
                <a:ea typeface="+mn-ea"/>
                <a:cs typeface="+mn-cs"/>
              </a:rPr>
              <a:t>n</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Space Complexity: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O(n)</a:t>
            </a:r>
          </a:p>
        </p:txBody>
      </p:sp>
      <p:sp>
        <p:nvSpPr>
          <p:cNvPr id="5" name="Slide Number Placeholder 4">
            <a:extLst>
              <a:ext uri="{FF2B5EF4-FFF2-40B4-BE49-F238E27FC236}">
                <a16:creationId xmlns:a16="http://schemas.microsoft.com/office/drawing/2014/main" id="{76BE78F6-4D67-4ED1-A036-7424AECE216B}"/>
              </a:ext>
            </a:extLst>
          </p:cNvPr>
          <p:cNvSpPr>
            <a:spLocks noGrp="1"/>
          </p:cNvSpPr>
          <p:nvPr>
            <p:ph type="sldNum" sz="quarter" idx="12"/>
          </p:nvPr>
        </p:nvSpPr>
        <p:spPr/>
        <p:txBody>
          <a:bodyPr/>
          <a:lstStyle/>
          <a:p>
            <a:fld id="{017C28E0-2F8B-4999-AEA2-B3AA3AE8994F}" type="slidenum">
              <a:rPr lang="en-US" smtClean="0"/>
              <a:t>51</a:t>
            </a:fld>
            <a:endParaRPr lang="en-US"/>
          </a:p>
        </p:txBody>
      </p:sp>
      <p:grpSp>
        <p:nvGrpSpPr>
          <p:cNvPr id="7" name="Group 6">
            <a:extLst>
              <a:ext uri="{FF2B5EF4-FFF2-40B4-BE49-F238E27FC236}">
                <a16:creationId xmlns:a16="http://schemas.microsoft.com/office/drawing/2014/main" id="{4E24AE89-C5B5-4ED2-BA07-03ABAD9D0C6D}"/>
              </a:ext>
            </a:extLst>
          </p:cNvPr>
          <p:cNvGrpSpPr/>
          <p:nvPr/>
        </p:nvGrpSpPr>
        <p:grpSpPr>
          <a:xfrm>
            <a:off x="11317255" y="5989103"/>
            <a:ext cx="841781" cy="748032"/>
            <a:chOff x="11337354" y="6025684"/>
            <a:chExt cx="841781" cy="748032"/>
          </a:xfrm>
        </p:grpSpPr>
        <p:pic>
          <p:nvPicPr>
            <p:cNvPr id="9" name="Picture 8">
              <a:extLst>
                <a:ext uri="{FF2B5EF4-FFF2-40B4-BE49-F238E27FC236}">
                  <a16:creationId xmlns:a16="http://schemas.microsoft.com/office/drawing/2014/main" id="{42F213F2-195A-47A4-AD60-1ABCB90364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 COP3530">
              <a:extLst>
                <a:ext uri="{FF2B5EF4-FFF2-40B4-BE49-F238E27FC236}">
                  <a16:creationId xmlns:a16="http://schemas.microsoft.com/office/drawing/2014/main" id="{7AE197BC-28D6-4008-A0E1-4E49E83B3AE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0844624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Tabulation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2580331" y="2192982"/>
            <a:ext cx="7277101" cy="264687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bottomUpDPFibonacci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[0]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 =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for (int i = 2; i &lt;= n; i++)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- 1]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3" name="Slide Number Placeholder 2">
            <a:extLst>
              <a:ext uri="{FF2B5EF4-FFF2-40B4-BE49-F238E27FC236}">
                <a16:creationId xmlns:a16="http://schemas.microsoft.com/office/drawing/2014/main" id="{DED72A33-4CBF-4F67-ADBB-B800C9E62BE1}"/>
              </a:ext>
            </a:extLst>
          </p:cNvPr>
          <p:cNvSpPr>
            <a:spLocks noGrp="1"/>
          </p:cNvSpPr>
          <p:nvPr>
            <p:ph type="sldNum" sz="quarter" idx="12"/>
          </p:nvPr>
        </p:nvSpPr>
        <p:spPr/>
        <p:txBody>
          <a:bodyPr/>
          <a:lstStyle/>
          <a:p>
            <a:fld id="{017C28E0-2F8B-4999-AEA2-B3AA3AE8994F}" type="slidenum">
              <a:rPr lang="en-US" smtClean="0"/>
              <a:t>52</a:t>
            </a:fld>
            <a:endParaRPr lang="en-US"/>
          </a:p>
        </p:txBody>
      </p:sp>
      <p:grpSp>
        <p:nvGrpSpPr>
          <p:cNvPr id="6" name="Group 5">
            <a:extLst>
              <a:ext uri="{FF2B5EF4-FFF2-40B4-BE49-F238E27FC236}">
                <a16:creationId xmlns:a16="http://schemas.microsoft.com/office/drawing/2014/main" id="{592ED17C-9D9C-4267-8C40-FB8AD63BAE03}"/>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972C4168-E7C9-492D-96DF-7D401C35B6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5BB9964C-69CA-47CA-B52F-52246C7C1EE5}"/>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9013443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Tabulation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2580331" y="2192982"/>
            <a:ext cx="7277101" cy="264687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bottomUpDPFibonacci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[0]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 =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for (int i = 2; i &lt;= n; i++)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- 1]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5" name="TextBox 4">
            <a:extLst>
              <a:ext uri="{FF2B5EF4-FFF2-40B4-BE49-F238E27FC236}">
                <a16:creationId xmlns:a16="http://schemas.microsoft.com/office/drawing/2014/main" id="{D1AB7E71-AF27-448C-B917-B9711FB6C5C5}"/>
              </a:ext>
            </a:extLst>
          </p:cNvPr>
          <p:cNvSpPr txBox="1"/>
          <p:nvPr/>
        </p:nvSpPr>
        <p:spPr>
          <a:xfrm>
            <a:off x="4858852" y="5164447"/>
            <a:ext cx="2979336" cy="646331"/>
          </a:xfrm>
          <a:prstGeom prst="rect">
            <a:avLst/>
          </a:prstGeom>
          <a:noFill/>
          <a:ln>
            <a:solidFill>
              <a:srgbClr val="0081E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Time Complexity: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Space Complexity:</a:t>
            </a: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3" name="Slide Number Placeholder 2">
            <a:extLst>
              <a:ext uri="{FF2B5EF4-FFF2-40B4-BE49-F238E27FC236}">
                <a16:creationId xmlns:a16="http://schemas.microsoft.com/office/drawing/2014/main" id="{E5F3FC0A-648A-4AC5-9A2B-1DF00B5D1946}"/>
              </a:ext>
            </a:extLst>
          </p:cNvPr>
          <p:cNvSpPr>
            <a:spLocks noGrp="1"/>
          </p:cNvSpPr>
          <p:nvPr>
            <p:ph type="sldNum" sz="quarter" idx="12"/>
          </p:nvPr>
        </p:nvSpPr>
        <p:spPr/>
        <p:txBody>
          <a:bodyPr/>
          <a:lstStyle/>
          <a:p>
            <a:fld id="{017C28E0-2F8B-4999-AEA2-B3AA3AE8994F}" type="slidenum">
              <a:rPr lang="en-US" smtClean="0"/>
              <a:t>53</a:t>
            </a:fld>
            <a:endParaRPr lang="en-US"/>
          </a:p>
        </p:txBody>
      </p:sp>
      <p:grpSp>
        <p:nvGrpSpPr>
          <p:cNvPr id="7" name="Group 6">
            <a:extLst>
              <a:ext uri="{FF2B5EF4-FFF2-40B4-BE49-F238E27FC236}">
                <a16:creationId xmlns:a16="http://schemas.microsoft.com/office/drawing/2014/main" id="{FEF1A788-AE62-41C8-B53C-A03F856C65E3}"/>
              </a:ext>
            </a:extLst>
          </p:cNvPr>
          <p:cNvGrpSpPr/>
          <p:nvPr/>
        </p:nvGrpSpPr>
        <p:grpSpPr>
          <a:xfrm>
            <a:off x="11317255" y="5989103"/>
            <a:ext cx="841781" cy="748032"/>
            <a:chOff x="11337354" y="6025684"/>
            <a:chExt cx="841781" cy="748032"/>
          </a:xfrm>
        </p:grpSpPr>
        <p:pic>
          <p:nvPicPr>
            <p:cNvPr id="9" name="Picture 8">
              <a:extLst>
                <a:ext uri="{FF2B5EF4-FFF2-40B4-BE49-F238E27FC236}">
                  <a16:creationId xmlns:a16="http://schemas.microsoft.com/office/drawing/2014/main" id="{FE6B3E6D-DBCB-41CD-913F-57CA96E142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 COP3530">
              <a:extLst>
                <a:ext uri="{FF2B5EF4-FFF2-40B4-BE49-F238E27FC236}">
                  <a16:creationId xmlns:a16="http://schemas.microsoft.com/office/drawing/2014/main" id="{632F498E-023C-40D8-A528-0391CDB56263}"/>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9922575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Tabulation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2580331" y="2192982"/>
            <a:ext cx="7277101" cy="264687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bottomUpDPFibonacci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[0]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 =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for (int i = 2; i &lt;= n; i++)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- 1]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5" name="TextBox 4">
            <a:extLst>
              <a:ext uri="{FF2B5EF4-FFF2-40B4-BE49-F238E27FC236}">
                <a16:creationId xmlns:a16="http://schemas.microsoft.com/office/drawing/2014/main" id="{D1AB7E71-AF27-448C-B917-B9711FB6C5C5}"/>
              </a:ext>
            </a:extLst>
          </p:cNvPr>
          <p:cNvSpPr txBox="1"/>
          <p:nvPr/>
        </p:nvSpPr>
        <p:spPr>
          <a:xfrm>
            <a:off x="4858852" y="5164447"/>
            <a:ext cx="2979336" cy="646331"/>
          </a:xfrm>
          <a:prstGeom prst="rect">
            <a:avLst/>
          </a:prstGeom>
          <a:noFill/>
          <a:ln>
            <a:solidFill>
              <a:srgbClr val="0081E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Time Complexity: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Space Complexity: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O(n)</a:t>
            </a:r>
          </a:p>
        </p:txBody>
      </p:sp>
      <p:sp>
        <p:nvSpPr>
          <p:cNvPr id="3" name="Slide Number Placeholder 2">
            <a:extLst>
              <a:ext uri="{FF2B5EF4-FFF2-40B4-BE49-F238E27FC236}">
                <a16:creationId xmlns:a16="http://schemas.microsoft.com/office/drawing/2014/main" id="{F036BA08-31BC-4B20-B178-A370296D7B50}"/>
              </a:ext>
            </a:extLst>
          </p:cNvPr>
          <p:cNvSpPr>
            <a:spLocks noGrp="1"/>
          </p:cNvSpPr>
          <p:nvPr>
            <p:ph type="sldNum" sz="quarter" idx="12"/>
          </p:nvPr>
        </p:nvSpPr>
        <p:spPr/>
        <p:txBody>
          <a:bodyPr/>
          <a:lstStyle/>
          <a:p>
            <a:fld id="{017C28E0-2F8B-4999-AEA2-B3AA3AE8994F}" type="slidenum">
              <a:rPr lang="en-US" smtClean="0"/>
              <a:t>54</a:t>
            </a:fld>
            <a:endParaRPr lang="en-US"/>
          </a:p>
        </p:txBody>
      </p:sp>
      <p:grpSp>
        <p:nvGrpSpPr>
          <p:cNvPr id="7" name="Group 6">
            <a:extLst>
              <a:ext uri="{FF2B5EF4-FFF2-40B4-BE49-F238E27FC236}">
                <a16:creationId xmlns:a16="http://schemas.microsoft.com/office/drawing/2014/main" id="{A5516B89-E519-4423-8665-F092AB40EAF8}"/>
              </a:ext>
            </a:extLst>
          </p:cNvPr>
          <p:cNvGrpSpPr/>
          <p:nvPr/>
        </p:nvGrpSpPr>
        <p:grpSpPr>
          <a:xfrm>
            <a:off x="11317255" y="5989103"/>
            <a:ext cx="841781" cy="748032"/>
            <a:chOff x="11337354" y="6025684"/>
            <a:chExt cx="841781" cy="748032"/>
          </a:xfrm>
        </p:grpSpPr>
        <p:pic>
          <p:nvPicPr>
            <p:cNvPr id="9" name="Picture 8">
              <a:extLst>
                <a:ext uri="{FF2B5EF4-FFF2-40B4-BE49-F238E27FC236}">
                  <a16:creationId xmlns:a16="http://schemas.microsoft.com/office/drawing/2014/main" id="{FFAB7390-E274-4C9E-9459-7B768E52A6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 COP3530">
              <a:extLst>
                <a:ext uri="{FF2B5EF4-FFF2-40B4-BE49-F238E27FC236}">
                  <a16:creationId xmlns:a16="http://schemas.microsoft.com/office/drawing/2014/main" id="{1DC59E1A-2FFB-469F-940B-3D36B112D76A}"/>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612829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982645" y="2371069"/>
            <a:ext cx="5699509" cy="247760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dp.at(n)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7" name="TextBox 6">
            <a:extLst>
              <a:ext uri="{FF2B5EF4-FFF2-40B4-BE49-F238E27FC236}">
                <a16:creationId xmlns:a16="http://schemas.microsoft.com/office/drawing/2014/main" id="{7893B7A8-2FE3-4D82-AC1B-34243BD4166D}"/>
              </a:ext>
            </a:extLst>
          </p:cNvPr>
          <p:cNvSpPr txBox="1"/>
          <p:nvPr/>
        </p:nvSpPr>
        <p:spPr>
          <a:xfrm>
            <a:off x="7095075" y="2871205"/>
            <a:ext cx="4591157" cy="147732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topDownDPFibonacci</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55</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1439423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56</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extLst>
              <p:ext uri="{D42A27DB-BD31-4B8C-83A1-F6EECF244321}">
                <p14:modId xmlns:p14="http://schemas.microsoft.com/office/powerpoint/2010/main" val="2958170901"/>
              </p:ext>
            </p:extLst>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87865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57</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6973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58</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74218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59</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849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01655" y="206863"/>
            <a:ext cx="10515600" cy="1325563"/>
          </a:xfrm>
        </p:spPr>
        <p:txBody>
          <a:bodyPr>
            <a:normAutofit/>
          </a:bodyPr>
          <a:lstStyle/>
          <a:p>
            <a:pPr lvl="0" defTabSz="457200">
              <a:lnSpc>
                <a:spcPct val="100000"/>
              </a:lnSpc>
              <a:spcBef>
                <a:spcPts val="0"/>
              </a:spcBef>
              <a:defRPr/>
            </a:pPr>
            <a:r>
              <a:rPr lang="en-US" sz="3600" dirty="0">
                <a:solidFill>
                  <a:prstClr val="white"/>
                </a:solidFill>
                <a:latin typeface="Gotham Bold" pitchFamily="50" charset="0"/>
              </a:rPr>
              <a:t>Algorithmic Paradigms</a:t>
            </a:r>
          </a:p>
        </p:txBody>
      </p:sp>
      <p:graphicFrame>
        <p:nvGraphicFramePr>
          <p:cNvPr id="5" name="Table 5">
            <a:extLst>
              <a:ext uri="{FF2B5EF4-FFF2-40B4-BE49-F238E27FC236}">
                <a16:creationId xmlns:a16="http://schemas.microsoft.com/office/drawing/2014/main" id="{03B9B620-623F-4FCC-8D22-41245F67FA34}"/>
              </a:ext>
            </a:extLst>
          </p:cNvPr>
          <p:cNvGraphicFramePr>
            <a:graphicFrameLocks noGrp="1"/>
          </p:cNvGraphicFramePr>
          <p:nvPr>
            <p:extLst>
              <p:ext uri="{D42A27DB-BD31-4B8C-83A1-F6EECF244321}">
                <p14:modId xmlns:p14="http://schemas.microsoft.com/office/powerpoint/2010/main" val="3987554100"/>
              </p:ext>
            </p:extLst>
          </p:nvPr>
        </p:nvGraphicFramePr>
        <p:xfrm>
          <a:off x="1096946" y="1369196"/>
          <a:ext cx="10046676" cy="5108189"/>
        </p:xfrm>
        <a:graphic>
          <a:graphicData uri="http://schemas.openxmlformats.org/drawingml/2006/table">
            <a:tbl>
              <a:tblPr firstRow="1" bandRow="1">
                <a:tableStyleId>{793D81CF-94F2-401A-BA57-92F5A7B2D0C5}</a:tableStyleId>
              </a:tblPr>
              <a:tblGrid>
                <a:gridCol w="1142431">
                  <a:extLst>
                    <a:ext uri="{9D8B030D-6E8A-4147-A177-3AD203B41FA5}">
                      <a16:colId xmlns:a16="http://schemas.microsoft.com/office/drawing/2014/main" val="1241222671"/>
                    </a:ext>
                  </a:extLst>
                </a:gridCol>
                <a:gridCol w="5527999">
                  <a:extLst>
                    <a:ext uri="{9D8B030D-6E8A-4147-A177-3AD203B41FA5}">
                      <a16:colId xmlns:a16="http://schemas.microsoft.com/office/drawing/2014/main" val="3302313541"/>
                    </a:ext>
                  </a:extLst>
                </a:gridCol>
                <a:gridCol w="3376246">
                  <a:extLst>
                    <a:ext uri="{9D8B030D-6E8A-4147-A177-3AD203B41FA5}">
                      <a16:colId xmlns:a16="http://schemas.microsoft.com/office/drawing/2014/main" val="3807218254"/>
                    </a:ext>
                  </a:extLst>
                </a:gridCol>
              </a:tblGrid>
              <a:tr h="405624">
                <a:tc>
                  <a:txBody>
                    <a:bodyPr/>
                    <a:lstStyle/>
                    <a:p>
                      <a:pPr algn="ct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200" b="0">
                          <a:solidFill>
                            <a:srgbClr val="EB6E19"/>
                          </a:solidFill>
                          <a:latin typeface="Consolas" panose="020B0609020204030204" pitchFamily="49" charset="0"/>
                        </a:rPr>
                        <a:t>Properties</a:t>
                      </a:r>
                      <a:endParaRPr lang="en-US" sz="1200" b="0" dirty="0">
                        <a:solidFill>
                          <a:srgbClr val="EB6E19"/>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200" b="0">
                          <a:solidFill>
                            <a:srgbClr val="EB6E19"/>
                          </a:solidFill>
                          <a:latin typeface="Consolas" panose="020B0609020204030204" pitchFamily="49" charset="0"/>
                        </a:rPr>
                        <a:t>Examples</a:t>
                      </a:r>
                      <a:endParaRPr lang="en-US" sz="1200" b="0" dirty="0">
                        <a:solidFill>
                          <a:srgbClr val="EB6E19"/>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021758040"/>
                  </a:ext>
                </a:extLst>
              </a:tr>
              <a:tr h="1082710">
                <a:tc>
                  <a:txBody>
                    <a:bodyPr/>
                    <a:lstStyle/>
                    <a:p>
                      <a:pPr algn="ctr"/>
                      <a:r>
                        <a:rPr lang="en-US" sz="1200" b="0">
                          <a:solidFill>
                            <a:srgbClr val="0081E2"/>
                          </a:solidFill>
                          <a:latin typeface="Consolas" panose="020B0609020204030204" pitchFamily="49" charset="0"/>
                        </a:rPr>
                        <a:t>Brute Force</a:t>
                      </a:r>
                      <a:endParaRPr lang="en-US" sz="1200" b="0" dirty="0">
                        <a:solidFill>
                          <a:srgbClr val="0081E2"/>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Generate and Test an Exhaustive Set of all possible combinations</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Can be computationally very expensive</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Guarantees correct solution</a:t>
                      </a: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Finding divisors of a number, n by checking if all numbers from 1..n divides n without remainder</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Finding duplicates using all combinations</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Bubble/Selection Sort</a:t>
                      </a: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4201945089"/>
                  </a:ext>
                </a:extLst>
              </a:tr>
              <a:tr h="642765">
                <a:tc>
                  <a:txBody>
                    <a:bodyPr/>
                    <a:lstStyle/>
                    <a:p>
                      <a:pPr algn="ctr"/>
                      <a:r>
                        <a:rPr lang="en-US" sz="1200" b="0">
                          <a:solidFill>
                            <a:srgbClr val="0081E2"/>
                          </a:solidFill>
                          <a:latin typeface="Consolas" panose="020B0609020204030204" pitchFamily="49" charset="0"/>
                        </a:rPr>
                        <a:t>Divide and Conquer</a:t>
                      </a:r>
                      <a:endParaRPr lang="en-US" sz="1200" b="0" dirty="0">
                        <a:solidFill>
                          <a:srgbClr val="0081E2"/>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Break the problem into subcomponents typically using recursion</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Solve the basic component</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Combine the solutions to sub-problems</a:t>
                      </a: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Quick Sort</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Merge Sort</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Binary Search</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Peak Finding</a:t>
                      </a: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501773803"/>
                  </a:ext>
                </a:extLst>
              </a:tr>
              <a:tr h="953525">
                <a:tc>
                  <a:txBody>
                    <a:bodyPr/>
                    <a:lstStyle/>
                    <a:p>
                      <a:pPr algn="ctr"/>
                      <a:r>
                        <a:rPr lang="en-US" sz="1200" b="0">
                          <a:solidFill>
                            <a:srgbClr val="0081E2"/>
                          </a:solidFill>
                          <a:latin typeface="Consolas" panose="020B0609020204030204" pitchFamily="49" charset="0"/>
                        </a:rPr>
                        <a:t>Dynamic Programming</a:t>
                      </a:r>
                      <a:endParaRPr lang="en-US" sz="1200" b="0" dirty="0">
                        <a:solidFill>
                          <a:srgbClr val="0081E2"/>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a:solidFill>
                            <a:srgbClr val="0081E2"/>
                          </a:solidFill>
                          <a:latin typeface="Consolas" panose="020B0609020204030204" pitchFamily="49" charset="0"/>
                        </a:rPr>
                        <a:t>Optimal substructure</a:t>
                      </a:r>
                      <a:r>
                        <a:rPr lang="en-US" sz="1200" b="0">
                          <a:solidFill>
                            <a:schemeClr val="bg1">
                              <a:lumMod val="95000"/>
                            </a:schemeClr>
                          </a:solidFill>
                          <a:latin typeface="Consolas" panose="020B0609020204030204" pitchFamily="49" charset="0"/>
                        </a:rPr>
                        <a:t>: solution to a large problem can be obtained by solution to a smaller optimal problems e.g., Shortest path in a graph (Longest path does not follow optimal substructure)</a:t>
                      </a:r>
                    </a:p>
                    <a:p>
                      <a:pPr marL="285750" indent="-285750" algn="l">
                        <a:buFont typeface="Wingdings" panose="05000000000000000000" pitchFamily="2" charset="2"/>
                        <a:buChar char="§"/>
                      </a:pPr>
                      <a:r>
                        <a:rPr lang="en-US" sz="1200" b="0">
                          <a:solidFill>
                            <a:srgbClr val="0081E2"/>
                          </a:solidFill>
                          <a:latin typeface="Consolas" panose="020B0609020204030204" pitchFamily="49" charset="0"/>
                        </a:rPr>
                        <a:t>Overlapping sub-problems</a:t>
                      </a:r>
                      <a:r>
                        <a:rPr lang="en-US" sz="1200" b="0">
                          <a:solidFill>
                            <a:schemeClr val="bg1">
                              <a:lumMod val="95000"/>
                            </a:schemeClr>
                          </a:solidFill>
                          <a:latin typeface="Consolas" panose="020B0609020204030204" pitchFamily="49" charset="0"/>
                        </a:rPr>
                        <a:t>: space of sub-problems must be small, that is, any recursive algorithm solving the problem should solve the same sub-problems over and over, rather than generating new sub-problems.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a:solidFill>
                            <a:schemeClr val="bg1">
                              <a:lumMod val="95000"/>
                            </a:schemeClr>
                          </a:solidFill>
                          <a:latin typeface="Consolas" panose="020B0609020204030204" pitchFamily="49" charset="0"/>
                        </a:rPr>
                        <a:t>Guarantees optimal solution in terms of correctness and time</a:t>
                      </a: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Fibonacci Sequence</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Assembly Scheduling</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Knapsack</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a:solidFill>
                            <a:schemeClr val="bg1">
                              <a:lumMod val="95000"/>
                            </a:schemeClr>
                          </a:solidFill>
                          <a:latin typeface="Consolas" panose="020B0609020204030204" pitchFamily="49" charset="0"/>
                        </a:rPr>
                        <a:t>Bin packing</a:t>
                      </a: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3714389191"/>
                  </a:ext>
                </a:extLst>
              </a:tr>
              <a:tr h="953525">
                <a:tc>
                  <a:txBody>
                    <a:bodyPr/>
                    <a:lstStyle/>
                    <a:p>
                      <a:pPr algn="ctr"/>
                      <a:r>
                        <a:rPr lang="en-US" sz="1200" b="0">
                          <a:solidFill>
                            <a:srgbClr val="0081E2"/>
                          </a:solidFill>
                          <a:latin typeface="Consolas" panose="020B0609020204030204" pitchFamily="49" charset="0"/>
                        </a:rPr>
                        <a:t>Greedy Algorithms</a:t>
                      </a:r>
                      <a:endParaRPr lang="en-US" sz="1200" b="0" dirty="0">
                        <a:solidFill>
                          <a:srgbClr val="0081E2"/>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Local optimal solutions at each stage</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Does not guarantee optimal solution</a:t>
                      </a: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Prim’s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Dijkstra’s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Kruskal’s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Bin packing</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87856626"/>
                  </a:ext>
                </a:extLst>
              </a:tr>
            </a:tbl>
          </a:graphicData>
        </a:graphic>
      </p:graphicFrame>
      <p:grpSp>
        <p:nvGrpSpPr>
          <p:cNvPr id="4" name="Group 3">
            <a:extLst>
              <a:ext uri="{FF2B5EF4-FFF2-40B4-BE49-F238E27FC236}">
                <a16:creationId xmlns:a16="http://schemas.microsoft.com/office/drawing/2014/main" id="{69F712D5-B129-4FBA-90D0-E476C6E20D80}"/>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4DBF524A-E7A5-412A-B4AB-75D000D6FF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BEC9FEDF-8FEF-4B28-BE3A-803B2ED6DB94}"/>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B31201BB-2FA0-4544-ACD3-5AD87AB4574F}"/>
              </a:ext>
            </a:extLst>
          </p:cNvPr>
          <p:cNvSpPr>
            <a:spLocks noGrp="1"/>
          </p:cNvSpPr>
          <p:nvPr>
            <p:ph type="sldNum" sz="quarter" idx="12"/>
          </p:nvPr>
        </p:nvSpPr>
        <p:spPr/>
        <p:txBody>
          <a:bodyPr/>
          <a:lstStyle/>
          <a:p>
            <a:fld id="{017C28E0-2F8B-4999-AEA2-B3AA3AE8994F}" type="slidenum">
              <a:rPr lang="en-US" smtClean="0"/>
              <a:t>6</a:t>
            </a:fld>
            <a:endParaRPr lang="en-US"/>
          </a:p>
        </p:txBody>
      </p:sp>
    </p:spTree>
    <p:extLst>
      <p:ext uri="{BB962C8B-B14F-4D97-AF65-F5344CB8AC3E}">
        <p14:creationId xmlns:p14="http://schemas.microsoft.com/office/powerpoint/2010/main" val="15150960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60</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758DA0A4-17CF-4B1F-9B8C-F2CCB95CB05D}"/>
              </a:ext>
            </a:extLst>
          </p:cNvPr>
          <p:cNvSpPr txBox="1"/>
          <p:nvPr/>
        </p:nvSpPr>
        <p:spPr>
          <a:xfrm>
            <a:off x="8542270" y="4340593"/>
            <a:ext cx="3437210" cy="133882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9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9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9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9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9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9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9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13" name="Straight Arrow Connector 12">
            <a:extLst>
              <a:ext uri="{FF2B5EF4-FFF2-40B4-BE49-F238E27FC236}">
                <a16:creationId xmlns:a16="http://schemas.microsoft.com/office/drawing/2014/main" id="{C7892051-D736-4910-9E03-0EE43FD277C8}"/>
              </a:ext>
            </a:extLst>
          </p:cNvPr>
          <p:cNvCxnSpPr/>
          <p:nvPr/>
        </p:nvCxnSpPr>
        <p:spPr>
          <a:xfrm>
            <a:off x="7684316" y="4521666"/>
            <a:ext cx="857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4159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61</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4340593"/>
            <a:ext cx="3437210" cy="133882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9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9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9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9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9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9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9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p:nvPr/>
        </p:nvCxnSpPr>
        <p:spPr>
          <a:xfrm>
            <a:off x="7684316" y="4521666"/>
            <a:ext cx="857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flipH="1" flipV="1">
            <a:off x="7689635" y="4006566"/>
            <a:ext cx="2357768" cy="1152961"/>
          </a:xfrm>
          <a:prstGeom prst="straightConnector1">
            <a:avLst/>
          </a:prstGeom>
          <a:ln>
            <a:solidFill>
              <a:srgbClr val="00DA6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5799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62</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4340593"/>
            <a:ext cx="3437210" cy="133882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9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9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9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9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9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9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9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p:nvPr/>
        </p:nvCxnSpPr>
        <p:spPr>
          <a:xfrm>
            <a:off x="7684316" y="4521666"/>
            <a:ext cx="857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2270" y="2842202"/>
            <a:ext cx="3437210" cy="133882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9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9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9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9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9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9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9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flipV="1">
            <a:off x="7684316" y="2944536"/>
            <a:ext cx="926284" cy="1085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5139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63</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2817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64</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6E12AA0-AEED-450C-B394-E494AD389DD7}"/>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35" name="TextBox 34">
            <a:extLst>
              <a:ext uri="{FF2B5EF4-FFF2-40B4-BE49-F238E27FC236}">
                <a16:creationId xmlns:a16="http://schemas.microsoft.com/office/drawing/2014/main" id="{9BC57128-C90D-487D-9813-EB482A2B49F3}"/>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6" name="Straight Arrow Connector 35">
            <a:extLst>
              <a:ext uri="{FF2B5EF4-FFF2-40B4-BE49-F238E27FC236}">
                <a16:creationId xmlns:a16="http://schemas.microsoft.com/office/drawing/2014/main" id="{08BC1115-0909-4469-A841-51E65FDB2830}"/>
              </a:ext>
            </a:extLst>
          </p:cNvPr>
          <p:cNvCxnSpPr>
            <a:cxnSpLocks/>
            <a:endCxn id="35"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860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65</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6E12AA0-AEED-450C-B394-E494AD389DD7}"/>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35" name="TextBox 34">
            <a:extLst>
              <a:ext uri="{FF2B5EF4-FFF2-40B4-BE49-F238E27FC236}">
                <a16:creationId xmlns:a16="http://schemas.microsoft.com/office/drawing/2014/main" id="{9BC57128-C90D-487D-9813-EB482A2B49F3}"/>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6" name="Straight Arrow Connector 35">
            <a:extLst>
              <a:ext uri="{FF2B5EF4-FFF2-40B4-BE49-F238E27FC236}">
                <a16:creationId xmlns:a16="http://schemas.microsoft.com/office/drawing/2014/main" id="{08BC1115-0909-4469-A841-51E65FDB2830}"/>
              </a:ext>
            </a:extLst>
          </p:cNvPr>
          <p:cNvCxnSpPr>
            <a:cxnSpLocks/>
            <a:endCxn id="35"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47B2F47-F11E-4E64-96B7-215C111E2E53}"/>
              </a:ext>
            </a:extLst>
          </p:cNvPr>
          <p:cNvSpPr txBox="1"/>
          <p:nvPr/>
        </p:nvSpPr>
        <p:spPr>
          <a:xfrm>
            <a:off x="5963738" y="289491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2)</a:t>
            </a:r>
            <a:endParaRPr lang="en-US" sz="1050" dirty="0">
              <a:solidFill>
                <a:schemeClr val="bg1">
                  <a:lumMod val="65000"/>
                </a:schemeClr>
              </a:solidFill>
              <a:latin typeface="Consolas" panose="020B0609020204030204" pitchFamily="49" charset="0"/>
            </a:endParaRPr>
          </a:p>
        </p:txBody>
      </p:sp>
      <p:sp>
        <p:nvSpPr>
          <p:cNvPr id="38" name="TextBox 37">
            <a:extLst>
              <a:ext uri="{FF2B5EF4-FFF2-40B4-BE49-F238E27FC236}">
                <a16:creationId xmlns:a16="http://schemas.microsoft.com/office/drawing/2014/main" id="{6EE73AC3-CBAF-47CB-B0C6-6CE2B969245D}"/>
              </a:ext>
            </a:extLst>
          </p:cNvPr>
          <p:cNvSpPr txBox="1"/>
          <p:nvPr/>
        </p:nvSpPr>
        <p:spPr>
          <a:xfrm>
            <a:off x="8549372" y="1988005"/>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9" name="Straight Arrow Connector 38">
            <a:extLst>
              <a:ext uri="{FF2B5EF4-FFF2-40B4-BE49-F238E27FC236}">
                <a16:creationId xmlns:a16="http://schemas.microsoft.com/office/drawing/2014/main" id="{572EA027-51FC-4458-A187-AE171A802FA9}"/>
              </a:ext>
            </a:extLst>
          </p:cNvPr>
          <p:cNvCxnSpPr>
            <a:cxnSpLocks/>
            <a:endCxn id="38" idx="1"/>
          </p:cNvCxnSpPr>
          <p:nvPr/>
        </p:nvCxnSpPr>
        <p:spPr>
          <a:xfrm flipV="1">
            <a:off x="7624432" y="2449670"/>
            <a:ext cx="924940" cy="558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021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66</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6E12AA0-AEED-450C-B394-E494AD389DD7}"/>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35" name="TextBox 34">
            <a:extLst>
              <a:ext uri="{FF2B5EF4-FFF2-40B4-BE49-F238E27FC236}">
                <a16:creationId xmlns:a16="http://schemas.microsoft.com/office/drawing/2014/main" id="{9BC57128-C90D-487D-9813-EB482A2B49F3}"/>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6" name="Straight Arrow Connector 35">
            <a:extLst>
              <a:ext uri="{FF2B5EF4-FFF2-40B4-BE49-F238E27FC236}">
                <a16:creationId xmlns:a16="http://schemas.microsoft.com/office/drawing/2014/main" id="{08BC1115-0909-4469-A841-51E65FDB2830}"/>
              </a:ext>
            </a:extLst>
          </p:cNvPr>
          <p:cNvCxnSpPr>
            <a:cxnSpLocks/>
            <a:endCxn id="35"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47B2F47-F11E-4E64-96B7-215C111E2E53}"/>
              </a:ext>
            </a:extLst>
          </p:cNvPr>
          <p:cNvSpPr txBox="1"/>
          <p:nvPr/>
        </p:nvSpPr>
        <p:spPr>
          <a:xfrm>
            <a:off x="5963738" y="289491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2)</a:t>
            </a:r>
            <a:endParaRPr lang="en-US" sz="1050" dirty="0">
              <a:solidFill>
                <a:schemeClr val="bg1">
                  <a:lumMod val="65000"/>
                </a:schemeClr>
              </a:solidFill>
              <a:latin typeface="Consolas" panose="020B0609020204030204" pitchFamily="49" charset="0"/>
            </a:endParaRPr>
          </a:p>
        </p:txBody>
      </p:sp>
      <p:sp>
        <p:nvSpPr>
          <p:cNvPr id="38" name="TextBox 37">
            <a:extLst>
              <a:ext uri="{FF2B5EF4-FFF2-40B4-BE49-F238E27FC236}">
                <a16:creationId xmlns:a16="http://schemas.microsoft.com/office/drawing/2014/main" id="{6EE73AC3-CBAF-47CB-B0C6-6CE2B969245D}"/>
              </a:ext>
            </a:extLst>
          </p:cNvPr>
          <p:cNvSpPr txBox="1"/>
          <p:nvPr/>
        </p:nvSpPr>
        <p:spPr>
          <a:xfrm>
            <a:off x="8549372" y="1988005"/>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9" name="Straight Arrow Connector 38">
            <a:extLst>
              <a:ext uri="{FF2B5EF4-FFF2-40B4-BE49-F238E27FC236}">
                <a16:creationId xmlns:a16="http://schemas.microsoft.com/office/drawing/2014/main" id="{572EA027-51FC-4458-A187-AE171A802FA9}"/>
              </a:ext>
            </a:extLst>
          </p:cNvPr>
          <p:cNvCxnSpPr>
            <a:cxnSpLocks/>
            <a:endCxn id="38" idx="1"/>
          </p:cNvCxnSpPr>
          <p:nvPr/>
        </p:nvCxnSpPr>
        <p:spPr>
          <a:xfrm flipV="1">
            <a:off x="7624432" y="2449670"/>
            <a:ext cx="924940" cy="558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CA58972-3502-4DA8-9C57-CCD68BCE99DD}"/>
              </a:ext>
            </a:extLst>
          </p:cNvPr>
          <p:cNvSpPr txBox="1"/>
          <p:nvPr/>
        </p:nvSpPr>
        <p:spPr>
          <a:xfrm>
            <a:off x="5961755" y="2435221"/>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1)</a:t>
            </a:r>
            <a:endParaRPr lang="en-US" sz="1050" dirty="0">
              <a:solidFill>
                <a:schemeClr val="bg1">
                  <a:lumMod val="65000"/>
                </a:schemeClr>
              </a:solidFill>
              <a:latin typeface="Consolas" panose="020B0609020204030204" pitchFamily="49" charset="0"/>
            </a:endParaRPr>
          </a:p>
        </p:txBody>
      </p:sp>
      <p:sp>
        <p:nvSpPr>
          <p:cNvPr id="41" name="TextBox 40">
            <a:extLst>
              <a:ext uri="{FF2B5EF4-FFF2-40B4-BE49-F238E27FC236}">
                <a16:creationId xmlns:a16="http://schemas.microsoft.com/office/drawing/2014/main" id="{EDFA271D-B8C9-4E32-9DB8-5607E2D57B06}"/>
              </a:ext>
            </a:extLst>
          </p:cNvPr>
          <p:cNvSpPr txBox="1"/>
          <p:nvPr/>
        </p:nvSpPr>
        <p:spPr>
          <a:xfrm>
            <a:off x="8540959" y="1263550"/>
            <a:ext cx="3019046" cy="64633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50" name="Straight Arrow Connector 49">
            <a:extLst>
              <a:ext uri="{FF2B5EF4-FFF2-40B4-BE49-F238E27FC236}">
                <a16:creationId xmlns:a16="http://schemas.microsoft.com/office/drawing/2014/main" id="{B4AB54AC-FB38-42F4-8BFB-9266A59BC84B}"/>
              </a:ext>
            </a:extLst>
          </p:cNvPr>
          <p:cNvCxnSpPr>
            <a:cxnSpLocks/>
          </p:cNvCxnSpPr>
          <p:nvPr/>
        </p:nvCxnSpPr>
        <p:spPr>
          <a:xfrm flipV="1">
            <a:off x="7562096" y="1532897"/>
            <a:ext cx="967647" cy="103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3647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67</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extLst>
              <p:ext uri="{D42A27DB-BD31-4B8C-83A1-F6EECF244321}">
                <p14:modId xmlns:p14="http://schemas.microsoft.com/office/powerpoint/2010/main" val="3771626587"/>
              </p:ext>
            </p:extLst>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6E12AA0-AEED-450C-B394-E494AD389DD7}"/>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35" name="TextBox 34">
            <a:extLst>
              <a:ext uri="{FF2B5EF4-FFF2-40B4-BE49-F238E27FC236}">
                <a16:creationId xmlns:a16="http://schemas.microsoft.com/office/drawing/2014/main" id="{9BC57128-C90D-487D-9813-EB482A2B49F3}"/>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6" name="Straight Arrow Connector 35">
            <a:extLst>
              <a:ext uri="{FF2B5EF4-FFF2-40B4-BE49-F238E27FC236}">
                <a16:creationId xmlns:a16="http://schemas.microsoft.com/office/drawing/2014/main" id="{08BC1115-0909-4469-A841-51E65FDB2830}"/>
              </a:ext>
            </a:extLst>
          </p:cNvPr>
          <p:cNvCxnSpPr>
            <a:cxnSpLocks/>
            <a:endCxn id="35"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47B2F47-F11E-4E64-96B7-215C111E2E53}"/>
              </a:ext>
            </a:extLst>
          </p:cNvPr>
          <p:cNvSpPr txBox="1"/>
          <p:nvPr/>
        </p:nvSpPr>
        <p:spPr>
          <a:xfrm>
            <a:off x="5963738" y="289491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2)</a:t>
            </a:r>
            <a:endParaRPr lang="en-US" sz="1050" dirty="0">
              <a:solidFill>
                <a:schemeClr val="bg1">
                  <a:lumMod val="65000"/>
                </a:schemeClr>
              </a:solidFill>
              <a:latin typeface="Consolas" panose="020B0609020204030204" pitchFamily="49" charset="0"/>
            </a:endParaRPr>
          </a:p>
        </p:txBody>
      </p:sp>
      <p:sp>
        <p:nvSpPr>
          <p:cNvPr id="38" name="TextBox 37">
            <a:extLst>
              <a:ext uri="{FF2B5EF4-FFF2-40B4-BE49-F238E27FC236}">
                <a16:creationId xmlns:a16="http://schemas.microsoft.com/office/drawing/2014/main" id="{6EE73AC3-CBAF-47CB-B0C6-6CE2B969245D}"/>
              </a:ext>
            </a:extLst>
          </p:cNvPr>
          <p:cNvSpPr txBox="1"/>
          <p:nvPr/>
        </p:nvSpPr>
        <p:spPr>
          <a:xfrm>
            <a:off x="8549372" y="1988005"/>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9" name="Straight Arrow Connector 38">
            <a:extLst>
              <a:ext uri="{FF2B5EF4-FFF2-40B4-BE49-F238E27FC236}">
                <a16:creationId xmlns:a16="http://schemas.microsoft.com/office/drawing/2014/main" id="{572EA027-51FC-4458-A187-AE171A802FA9}"/>
              </a:ext>
            </a:extLst>
          </p:cNvPr>
          <p:cNvCxnSpPr>
            <a:cxnSpLocks/>
            <a:endCxn id="38" idx="1"/>
          </p:cNvCxnSpPr>
          <p:nvPr/>
        </p:nvCxnSpPr>
        <p:spPr>
          <a:xfrm flipV="1">
            <a:off x="7624432" y="2449670"/>
            <a:ext cx="924940" cy="558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CA58972-3502-4DA8-9C57-CCD68BCE99DD}"/>
              </a:ext>
            </a:extLst>
          </p:cNvPr>
          <p:cNvSpPr txBox="1"/>
          <p:nvPr/>
        </p:nvSpPr>
        <p:spPr>
          <a:xfrm>
            <a:off x="5961755" y="2435221"/>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1)</a:t>
            </a:r>
            <a:endParaRPr lang="en-US" sz="1050" dirty="0">
              <a:solidFill>
                <a:schemeClr val="bg1">
                  <a:lumMod val="65000"/>
                </a:schemeClr>
              </a:solidFill>
              <a:latin typeface="Consolas" panose="020B0609020204030204" pitchFamily="49" charset="0"/>
            </a:endParaRPr>
          </a:p>
        </p:txBody>
      </p:sp>
      <p:cxnSp>
        <p:nvCxnSpPr>
          <p:cNvPr id="50" name="Straight Arrow Connector 49">
            <a:extLst>
              <a:ext uri="{FF2B5EF4-FFF2-40B4-BE49-F238E27FC236}">
                <a16:creationId xmlns:a16="http://schemas.microsoft.com/office/drawing/2014/main" id="{B4AB54AC-FB38-42F4-8BFB-9266A59BC84B}"/>
              </a:ext>
            </a:extLst>
          </p:cNvPr>
          <p:cNvCxnSpPr>
            <a:cxnSpLocks/>
          </p:cNvCxnSpPr>
          <p:nvPr/>
        </p:nvCxnSpPr>
        <p:spPr>
          <a:xfrm flipV="1">
            <a:off x="7562096" y="1532897"/>
            <a:ext cx="967647" cy="103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A0AEC63-6AB1-4DAE-9D60-DAD75CE9E489}"/>
              </a:ext>
            </a:extLst>
          </p:cNvPr>
          <p:cNvSpPr txBox="1"/>
          <p:nvPr/>
        </p:nvSpPr>
        <p:spPr>
          <a:xfrm>
            <a:off x="8549372" y="1407863"/>
            <a:ext cx="645953" cy="369332"/>
          </a:xfrm>
          <a:prstGeom prst="rect">
            <a:avLst/>
          </a:prstGeom>
          <a:noFill/>
        </p:spPr>
        <p:txBody>
          <a:bodyPr wrap="square" rtlCol="0">
            <a:spAutoFit/>
          </a:bodyPr>
          <a:lstStyle/>
          <a:p>
            <a:r>
              <a:rPr lang="en-US" dirty="0">
                <a:solidFill>
                  <a:srgbClr val="00DA63"/>
                </a:solidFill>
              </a:rPr>
              <a:t>1</a:t>
            </a:r>
          </a:p>
        </p:txBody>
      </p:sp>
    </p:spTree>
    <p:extLst>
      <p:ext uri="{BB962C8B-B14F-4D97-AF65-F5344CB8AC3E}">
        <p14:creationId xmlns:p14="http://schemas.microsoft.com/office/powerpoint/2010/main" val="10729938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68</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6E12AA0-AEED-450C-B394-E494AD389DD7}"/>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35" name="TextBox 34">
            <a:extLst>
              <a:ext uri="{FF2B5EF4-FFF2-40B4-BE49-F238E27FC236}">
                <a16:creationId xmlns:a16="http://schemas.microsoft.com/office/drawing/2014/main" id="{9BC57128-C90D-487D-9813-EB482A2B49F3}"/>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6" name="Straight Arrow Connector 35">
            <a:extLst>
              <a:ext uri="{FF2B5EF4-FFF2-40B4-BE49-F238E27FC236}">
                <a16:creationId xmlns:a16="http://schemas.microsoft.com/office/drawing/2014/main" id="{08BC1115-0909-4469-A841-51E65FDB2830}"/>
              </a:ext>
            </a:extLst>
          </p:cNvPr>
          <p:cNvCxnSpPr>
            <a:cxnSpLocks/>
            <a:endCxn id="35"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47B2F47-F11E-4E64-96B7-215C111E2E53}"/>
              </a:ext>
            </a:extLst>
          </p:cNvPr>
          <p:cNvSpPr txBox="1"/>
          <p:nvPr/>
        </p:nvSpPr>
        <p:spPr>
          <a:xfrm>
            <a:off x="5963738" y="289491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2)</a:t>
            </a:r>
            <a:endParaRPr lang="en-US" sz="1050" dirty="0">
              <a:solidFill>
                <a:schemeClr val="bg1">
                  <a:lumMod val="65000"/>
                </a:schemeClr>
              </a:solidFill>
              <a:latin typeface="Consolas" panose="020B0609020204030204" pitchFamily="49" charset="0"/>
            </a:endParaRPr>
          </a:p>
        </p:txBody>
      </p:sp>
      <p:sp>
        <p:nvSpPr>
          <p:cNvPr id="38" name="TextBox 37">
            <a:extLst>
              <a:ext uri="{FF2B5EF4-FFF2-40B4-BE49-F238E27FC236}">
                <a16:creationId xmlns:a16="http://schemas.microsoft.com/office/drawing/2014/main" id="{6EE73AC3-CBAF-47CB-B0C6-6CE2B969245D}"/>
              </a:ext>
            </a:extLst>
          </p:cNvPr>
          <p:cNvSpPr txBox="1"/>
          <p:nvPr/>
        </p:nvSpPr>
        <p:spPr>
          <a:xfrm>
            <a:off x="8549372" y="1988005"/>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9" name="Straight Arrow Connector 38">
            <a:extLst>
              <a:ext uri="{FF2B5EF4-FFF2-40B4-BE49-F238E27FC236}">
                <a16:creationId xmlns:a16="http://schemas.microsoft.com/office/drawing/2014/main" id="{572EA027-51FC-4458-A187-AE171A802FA9}"/>
              </a:ext>
            </a:extLst>
          </p:cNvPr>
          <p:cNvCxnSpPr>
            <a:cxnSpLocks/>
            <a:endCxn id="38" idx="1"/>
          </p:cNvCxnSpPr>
          <p:nvPr/>
        </p:nvCxnSpPr>
        <p:spPr>
          <a:xfrm flipV="1">
            <a:off x="7624432" y="2449670"/>
            <a:ext cx="924940" cy="558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2649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69</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6E12AA0-AEED-450C-B394-E494AD389DD7}"/>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35" name="TextBox 34">
            <a:extLst>
              <a:ext uri="{FF2B5EF4-FFF2-40B4-BE49-F238E27FC236}">
                <a16:creationId xmlns:a16="http://schemas.microsoft.com/office/drawing/2014/main" id="{9BC57128-C90D-487D-9813-EB482A2B49F3}"/>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6" name="Straight Arrow Connector 35">
            <a:extLst>
              <a:ext uri="{FF2B5EF4-FFF2-40B4-BE49-F238E27FC236}">
                <a16:creationId xmlns:a16="http://schemas.microsoft.com/office/drawing/2014/main" id="{08BC1115-0909-4469-A841-51E65FDB2830}"/>
              </a:ext>
            </a:extLst>
          </p:cNvPr>
          <p:cNvCxnSpPr>
            <a:cxnSpLocks/>
            <a:endCxn id="35"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47B2F47-F11E-4E64-96B7-215C111E2E53}"/>
              </a:ext>
            </a:extLst>
          </p:cNvPr>
          <p:cNvSpPr txBox="1"/>
          <p:nvPr/>
        </p:nvSpPr>
        <p:spPr>
          <a:xfrm>
            <a:off x="5963738" y="289491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2)</a:t>
            </a:r>
            <a:endParaRPr lang="en-US" sz="1050" dirty="0">
              <a:solidFill>
                <a:schemeClr val="bg1">
                  <a:lumMod val="65000"/>
                </a:schemeClr>
              </a:solidFill>
              <a:latin typeface="Consolas" panose="020B0609020204030204" pitchFamily="49" charset="0"/>
            </a:endParaRPr>
          </a:p>
        </p:txBody>
      </p:sp>
      <p:sp>
        <p:nvSpPr>
          <p:cNvPr id="38" name="TextBox 37">
            <a:extLst>
              <a:ext uri="{FF2B5EF4-FFF2-40B4-BE49-F238E27FC236}">
                <a16:creationId xmlns:a16="http://schemas.microsoft.com/office/drawing/2014/main" id="{6EE73AC3-CBAF-47CB-B0C6-6CE2B969245D}"/>
              </a:ext>
            </a:extLst>
          </p:cNvPr>
          <p:cNvSpPr txBox="1"/>
          <p:nvPr/>
        </p:nvSpPr>
        <p:spPr>
          <a:xfrm>
            <a:off x="8549372" y="1988005"/>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9" name="Straight Arrow Connector 38">
            <a:extLst>
              <a:ext uri="{FF2B5EF4-FFF2-40B4-BE49-F238E27FC236}">
                <a16:creationId xmlns:a16="http://schemas.microsoft.com/office/drawing/2014/main" id="{572EA027-51FC-4458-A187-AE171A802FA9}"/>
              </a:ext>
            </a:extLst>
          </p:cNvPr>
          <p:cNvCxnSpPr>
            <a:cxnSpLocks/>
            <a:endCxn id="38" idx="1"/>
          </p:cNvCxnSpPr>
          <p:nvPr/>
        </p:nvCxnSpPr>
        <p:spPr>
          <a:xfrm flipV="1">
            <a:off x="7624432" y="2449670"/>
            <a:ext cx="924940" cy="558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A502B56-F47F-4D10-8B2A-E2BF6E8CE52F}"/>
              </a:ext>
            </a:extLst>
          </p:cNvPr>
          <p:cNvSpPr txBox="1"/>
          <p:nvPr/>
        </p:nvSpPr>
        <p:spPr>
          <a:xfrm>
            <a:off x="5961755" y="2435221"/>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0)</a:t>
            </a:r>
            <a:endParaRPr lang="en-US" sz="1050" dirty="0">
              <a:solidFill>
                <a:schemeClr val="bg1">
                  <a:lumMod val="65000"/>
                </a:schemeClr>
              </a:solidFill>
              <a:latin typeface="Consolas" panose="020B0609020204030204" pitchFamily="49" charset="0"/>
            </a:endParaRPr>
          </a:p>
        </p:txBody>
      </p:sp>
      <p:sp>
        <p:nvSpPr>
          <p:cNvPr id="41" name="TextBox 40">
            <a:extLst>
              <a:ext uri="{FF2B5EF4-FFF2-40B4-BE49-F238E27FC236}">
                <a16:creationId xmlns:a16="http://schemas.microsoft.com/office/drawing/2014/main" id="{117ADF49-47E3-4264-822F-ECA272863B4B}"/>
              </a:ext>
            </a:extLst>
          </p:cNvPr>
          <p:cNvSpPr txBox="1"/>
          <p:nvPr/>
        </p:nvSpPr>
        <p:spPr>
          <a:xfrm>
            <a:off x="8540959" y="1263550"/>
            <a:ext cx="3019046" cy="64633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50" name="Straight Arrow Connector 49">
            <a:extLst>
              <a:ext uri="{FF2B5EF4-FFF2-40B4-BE49-F238E27FC236}">
                <a16:creationId xmlns:a16="http://schemas.microsoft.com/office/drawing/2014/main" id="{902B34E8-E384-4ADE-BBEA-34C16536FC6B}"/>
              </a:ext>
            </a:extLst>
          </p:cNvPr>
          <p:cNvCxnSpPr>
            <a:cxnSpLocks/>
          </p:cNvCxnSpPr>
          <p:nvPr/>
        </p:nvCxnSpPr>
        <p:spPr>
          <a:xfrm flipV="1">
            <a:off x="7562096" y="1532897"/>
            <a:ext cx="967647" cy="103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737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3600" dirty="0">
                <a:solidFill>
                  <a:prstClr val="white"/>
                </a:solidFill>
                <a:latin typeface="Gotham Bold" pitchFamily="50" charset="0"/>
              </a:rPr>
              <a:t>Optimization problems</a:t>
            </a:r>
          </a:p>
        </p:txBody>
      </p:sp>
      <p:sp>
        <p:nvSpPr>
          <p:cNvPr id="57" name="TextBox 56">
            <a:extLst>
              <a:ext uri="{FF2B5EF4-FFF2-40B4-BE49-F238E27FC236}">
                <a16:creationId xmlns:a16="http://schemas.microsoft.com/office/drawing/2014/main" id="{7C96ECD2-FA6E-4534-BF3C-5EBE537E94A9}"/>
              </a:ext>
            </a:extLst>
          </p:cNvPr>
          <p:cNvSpPr txBox="1"/>
          <p:nvPr/>
        </p:nvSpPr>
        <p:spPr>
          <a:xfrm>
            <a:off x="1148024" y="1690688"/>
            <a:ext cx="10205776" cy="4185761"/>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Optimization Problem: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the problem of finding the best solution from all feasible solutions.</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Constraints to a Problem</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Minimize or Maximize an Objective function (e.g., go from A-&gt;B in 10 hours, Objective function: minimum time). Objective functions define the objective of the optimization and is a single scalar value that is formulated from a set of design responses.</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Feasible Solution: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feasible solution is a set of values for the decision variables that satisfies all of the constraints in an optimization problem.</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Optimal Solution</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An </a:t>
            </a:r>
            <a:r>
              <a:rPr kumimoji="0" lang="en-US" sz="1400" b="0" i="1"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optimal solution</a:t>
            </a:r>
            <a:r>
              <a:rPr kumimoji="0" lang="en-US" sz="1400"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is a feasible solution where the objective function reaches its maximum (or minimum) value.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a:t>
            </a:r>
            <a:r>
              <a:rPr kumimoji="0" lang="en-US" sz="1400" b="0" i="1"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globally optimal solution</a:t>
            </a:r>
            <a:r>
              <a:rPr kumimoji="0" lang="en-US" sz="1400"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is one where there are no other feasible solutions with better objective function values.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a:t>
            </a:r>
            <a:r>
              <a:rPr kumimoji="0" lang="en-US" sz="1400" b="0" i="1"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locally optimal solution</a:t>
            </a:r>
            <a:r>
              <a:rPr kumimoji="0" lang="en-US" sz="1400"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is one where there are no other feasible solutions “in the vicinity” with better objective function values – you can picture this as a point at the top of a “peak” or at the bottom of a “valley” which may be formed by the objective function and/or the constraints.</a:t>
            </a:r>
          </a:p>
        </p:txBody>
      </p:sp>
      <p:sp>
        <p:nvSpPr>
          <p:cNvPr id="3" name="Slide Number Placeholder 2">
            <a:extLst>
              <a:ext uri="{FF2B5EF4-FFF2-40B4-BE49-F238E27FC236}">
                <a16:creationId xmlns:a16="http://schemas.microsoft.com/office/drawing/2014/main" id="{65C74365-BF5C-4D81-B66B-6B245ED0B405}"/>
              </a:ext>
            </a:extLst>
          </p:cNvPr>
          <p:cNvSpPr>
            <a:spLocks noGrp="1"/>
          </p:cNvSpPr>
          <p:nvPr>
            <p:ph type="sldNum" sz="quarter" idx="12"/>
          </p:nvPr>
        </p:nvSpPr>
        <p:spPr/>
        <p:txBody>
          <a:bodyPr/>
          <a:lstStyle/>
          <a:p>
            <a:fld id="{017C28E0-2F8B-4999-AEA2-B3AA3AE8994F}" type="slidenum">
              <a:rPr lang="en-US" smtClean="0"/>
              <a:t>7</a:t>
            </a:fld>
            <a:endParaRPr lang="en-US"/>
          </a:p>
        </p:txBody>
      </p:sp>
      <p:grpSp>
        <p:nvGrpSpPr>
          <p:cNvPr id="5" name="Group 4">
            <a:extLst>
              <a:ext uri="{FF2B5EF4-FFF2-40B4-BE49-F238E27FC236}">
                <a16:creationId xmlns:a16="http://schemas.microsoft.com/office/drawing/2014/main" id="{350BF068-7E40-4BB0-A132-CB51ABF7589D}"/>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9E9242C6-912F-4EC8-9BA9-24072A28FA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E401498C-105C-4163-A55A-18BB2335D1B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9034986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70</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6E12AA0-AEED-450C-B394-E494AD389DD7}"/>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35" name="TextBox 34">
            <a:extLst>
              <a:ext uri="{FF2B5EF4-FFF2-40B4-BE49-F238E27FC236}">
                <a16:creationId xmlns:a16="http://schemas.microsoft.com/office/drawing/2014/main" id="{9BC57128-C90D-487D-9813-EB482A2B49F3}"/>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6" name="Straight Arrow Connector 35">
            <a:extLst>
              <a:ext uri="{FF2B5EF4-FFF2-40B4-BE49-F238E27FC236}">
                <a16:creationId xmlns:a16="http://schemas.microsoft.com/office/drawing/2014/main" id="{08BC1115-0909-4469-A841-51E65FDB2830}"/>
              </a:ext>
            </a:extLst>
          </p:cNvPr>
          <p:cNvCxnSpPr>
            <a:cxnSpLocks/>
            <a:endCxn id="35"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47B2F47-F11E-4E64-96B7-215C111E2E53}"/>
              </a:ext>
            </a:extLst>
          </p:cNvPr>
          <p:cNvSpPr txBox="1"/>
          <p:nvPr/>
        </p:nvSpPr>
        <p:spPr>
          <a:xfrm>
            <a:off x="5963738" y="289491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2)</a:t>
            </a:r>
            <a:endParaRPr lang="en-US" sz="1050" dirty="0">
              <a:solidFill>
                <a:schemeClr val="bg1">
                  <a:lumMod val="65000"/>
                </a:schemeClr>
              </a:solidFill>
              <a:latin typeface="Consolas" panose="020B0609020204030204" pitchFamily="49" charset="0"/>
            </a:endParaRPr>
          </a:p>
        </p:txBody>
      </p:sp>
      <p:sp>
        <p:nvSpPr>
          <p:cNvPr id="38" name="TextBox 37">
            <a:extLst>
              <a:ext uri="{FF2B5EF4-FFF2-40B4-BE49-F238E27FC236}">
                <a16:creationId xmlns:a16="http://schemas.microsoft.com/office/drawing/2014/main" id="{6EE73AC3-CBAF-47CB-B0C6-6CE2B969245D}"/>
              </a:ext>
            </a:extLst>
          </p:cNvPr>
          <p:cNvSpPr txBox="1"/>
          <p:nvPr/>
        </p:nvSpPr>
        <p:spPr>
          <a:xfrm>
            <a:off x="8549372" y="1988005"/>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9" name="Straight Arrow Connector 38">
            <a:extLst>
              <a:ext uri="{FF2B5EF4-FFF2-40B4-BE49-F238E27FC236}">
                <a16:creationId xmlns:a16="http://schemas.microsoft.com/office/drawing/2014/main" id="{572EA027-51FC-4458-A187-AE171A802FA9}"/>
              </a:ext>
            </a:extLst>
          </p:cNvPr>
          <p:cNvCxnSpPr>
            <a:cxnSpLocks/>
            <a:endCxn id="38" idx="1"/>
          </p:cNvCxnSpPr>
          <p:nvPr/>
        </p:nvCxnSpPr>
        <p:spPr>
          <a:xfrm flipV="1">
            <a:off x="7624432" y="2449670"/>
            <a:ext cx="924940" cy="558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A502B56-F47F-4D10-8B2A-E2BF6E8CE52F}"/>
              </a:ext>
            </a:extLst>
          </p:cNvPr>
          <p:cNvSpPr txBox="1"/>
          <p:nvPr/>
        </p:nvSpPr>
        <p:spPr>
          <a:xfrm>
            <a:off x="5961755" y="2435221"/>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0)</a:t>
            </a:r>
            <a:endParaRPr lang="en-US" sz="1050" dirty="0">
              <a:solidFill>
                <a:schemeClr val="bg1">
                  <a:lumMod val="65000"/>
                </a:schemeClr>
              </a:solidFill>
              <a:latin typeface="Consolas" panose="020B0609020204030204" pitchFamily="49" charset="0"/>
            </a:endParaRPr>
          </a:p>
        </p:txBody>
      </p:sp>
      <p:cxnSp>
        <p:nvCxnSpPr>
          <p:cNvPr id="50" name="Straight Arrow Connector 49">
            <a:extLst>
              <a:ext uri="{FF2B5EF4-FFF2-40B4-BE49-F238E27FC236}">
                <a16:creationId xmlns:a16="http://schemas.microsoft.com/office/drawing/2014/main" id="{902B34E8-E384-4ADE-BBEA-34C16536FC6B}"/>
              </a:ext>
            </a:extLst>
          </p:cNvPr>
          <p:cNvCxnSpPr>
            <a:cxnSpLocks/>
          </p:cNvCxnSpPr>
          <p:nvPr/>
        </p:nvCxnSpPr>
        <p:spPr>
          <a:xfrm flipV="1">
            <a:off x="7562096" y="1532897"/>
            <a:ext cx="967647" cy="1036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F5172E4-75E3-4867-8C15-E78AB56552D4}"/>
              </a:ext>
            </a:extLst>
          </p:cNvPr>
          <p:cNvSpPr txBox="1"/>
          <p:nvPr/>
        </p:nvSpPr>
        <p:spPr>
          <a:xfrm>
            <a:off x="8549372" y="1407863"/>
            <a:ext cx="645953" cy="369332"/>
          </a:xfrm>
          <a:prstGeom prst="rect">
            <a:avLst/>
          </a:prstGeom>
          <a:noFill/>
        </p:spPr>
        <p:txBody>
          <a:bodyPr wrap="square" rtlCol="0">
            <a:spAutoFit/>
          </a:bodyPr>
          <a:lstStyle/>
          <a:p>
            <a:r>
              <a:rPr lang="en-US" dirty="0">
                <a:solidFill>
                  <a:srgbClr val="00DA63"/>
                </a:solidFill>
              </a:rPr>
              <a:t>0</a:t>
            </a:r>
          </a:p>
        </p:txBody>
      </p:sp>
    </p:spTree>
    <p:extLst>
      <p:ext uri="{BB962C8B-B14F-4D97-AF65-F5344CB8AC3E}">
        <p14:creationId xmlns:p14="http://schemas.microsoft.com/office/powerpoint/2010/main" val="23491143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71</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6E12AA0-AEED-450C-B394-E494AD389DD7}"/>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35" name="TextBox 34">
            <a:extLst>
              <a:ext uri="{FF2B5EF4-FFF2-40B4-BE49-F238E27FC236}">
                <a16:creationId xmlns:a16="http://schemas.microsoft.com/office/drawing/2014/main" id="{9BC57128-C90D-487D-9813-EB482A2B49F3}"/>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6" name="Straight Arrow Connector 35">
            <a:extLst>
              <a:ext uri="{FF2B5EF4-FFF2-40B4-BE49-F238E27FC236}">
                <a16:creationId xmlns:a16="http://schemas.microsoft.com/office/drawing/2014/main" id="{08BC1115-0909-4469-A841-51E65FDB2830}"/>
              </a:ext>
            </a:extLst>
          </p:cNvPr>
          <p:cNvCxnSpPr>
            <a:cxnSpLocks/>
            <a:endCxn id="35"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47B2F47-F11E-4E64-96B7-215C111E2E53}"/>
              </a:ext>
            </a:extLst>
          </p:cNvPr>
          <p:cNvSpPr txBox="1"/>
          <p:nvPr/>
        </p:nvSpPr>
        <p:spPr>
          <a:xfrm>
            <a:off x="5963738" y="289491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2)</a:t>
            </a:r>
            <a:endParaRPr lang="en-US" sz="1050" dirty="0">
              <a:solidFill>
                <a:schemeClr val="bg1">
                  <a:lumMod val="65000"/>
                </a:schemeClr>
              </a:solidFill>
              <a:latin typeface="Consolas" panose="020B0609020204030204" pitchFamily="49" charset="0"/>
            </a:endParaRPr>
          </a:p>
        </p:txBody>
      </p:sp>
      <p:sp>
        <p:nvSpPr>
          <p:cNvPr id="38" name="TextBox 37">
            <a:extLst>
              <a:ext uri="{FF2B5EF4-FFF2-40B4-BE49-F238E27FC236}">
                <a16:creationId xmlns:a16="http://schemas.microsoft.com/office/drawing/2014/main" id="{6EE73AC3-CBAF-47CB-B0C6-6CE2B969245D}"/>
              </a:ext>
            </a:extLst>
          </p:cNvPr>
          <p:cNvSpPr txBox="1"/>
          <p:nvPr/>
        </p:nvSpPr>
        <p:spPr>
          <a:xfrm>
            <a:off x="8549372" y="1988005"/>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9" name="Straight Arrow Connector 38">
            <a:extLst>
              <a:ext uri="{FF2B5EF4-FFF2-40B4-BE49-F238E27FC236}">
                <a16:creationId xmlns:a16="http://schemas.microsoft.com/office/drawing/2014/main" id="{572EA027-51FC-4458-A187-AE171A802FA9}"/>
              </a:ext>
            </a:extLst>
          </p:cNvPr>
          <p:cNvCxnSpPr>
            <a:cxnSpLocks/>
            <a:endCxn id="38" idx="1"/>
          </p:cNvCxnSpPr>
          <p:nvPr/>
        </p:nvCxnSpPr>
        <p:spPr>
          <a:xfrm flipV="1">
            <a:off x="7624432" y="2449670"/>
            <a:ext cx="924940" cy="558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6176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72</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6E12AA0-AEED-450C-B394-E494AD389DD7}"/>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35" name="TextBox 34">
            <a:extLst>
              <a:ext uri="{FF2B5EF4-FFF2-40B4-BE49-F238E27FC236}">
                <a16:creationId xmlns:a16="http://schemas.microsoft.com/office/drawing/2014/main" id="{9BC57128-C90D-487D-9813-EB482A2B49F3}"/>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6" name="Straight Arrow Connector 35">
            <a:extLst>
              <a:ext uri="{FF2B5EF4-FFF2-40B4-BE49-F238E27FC236}">
                <a16:creationId xmlns:a16="http://schemas.microsoft.com/office/drawing/2014/main" id="{08BC1115-0909-4469-A841-51E65FDB2830}"/>
              </a:ext>
            </a:extLst>
          </p:cNvPr>
          <p:cNvCxnSpPr>
            <a:cxnSpLocks/>
            <a:endCxn id="35"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47B2F47-F11E-4E64-96B7-215C111E2E53}"/>
              </a:ext>
            </a:extLst>
          </p:cNvPr>
          <p:cNvSpPr txBox="1"/>
          <p:nvPr/>
        </p:nvSpPr>
        <p:spPr>
          <a:xfrm>
            <a:off x="5963738" y="289491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2)</a:t>
            </a:r>
            <a:endParaRPr lang="en-US" sz="1050" dirty="0">
              <a:solidFill>
                <a:schemeClr val="bg1">
                  <a:lumMod val="65000"/>
                </a:schemeClr>
              </a:solidFill>
              <a:latin typeface="Consolas" panose="020B0609020204030204" pitchFamily="49" charset="0"/>
            </a:endParaRPr>
          </a:p>
        </p:txBody>
      </p:sp>
      <p:sp>
        <p:nvSpPr>
          <p:cNvPr id="38" name="TextBox 37">
            <a:extLst>
              <a:ext uri="{FF2B5EF4-FFF2-40B4-BE49-F238E27FC236}">
                <a16:creationId xmlns:a16="http://schemas.microsoft.com/office/drawing/2014/main" id="{6EE73AC3-CBAF-47CB-B0C6-6CE2B969245D}"/>
              </a:ext>
            </a:extLst>
          </p:cNvPr>
          <p:cNvSpPr txBox="1"/>
          <p:nvPr/>
        </p:nvSpPr>
        <p:spPr>
          <a:xfrm>
            <a:off x="8549372" y="1988005"/>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0</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9" name="Straight Arrow Connector 38">
            <a:extLst>
              <a:ext uri="{FF2B5EF4-FFF2-40B4-BE49-F238E27FC236}">
                <a16:creationId xmlns:a16="http://schemas.microsoft.com/office/drawing/2014/main" id="{572EA027-51FC-4458-A187-AE171A802FA9}"/>
              </a:ext>
            </a:extLst>
          </p:cNvPr>
          <p:cNvCxnSpPr>
            <a:cxnSpLocks/>
            <a:endCxn id="38" idx="1"/>
          </p:cNvCxnSpPr>
          <p:nvPr/>
        </p:nvCxnSpPr>
        <p:spPr>
          <a:xfrm flipV="1">
            <a:off x="7624432" y="2449670"/>
            <a:ext cx="924940" cy="558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54721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73</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6E12AA0-AEED-450C-B394-E494AD389DD7}"/>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35" name="TextBox 34">
            <a:extLst>
              <a:ext uri="{FF2B5EF4-FFF2-40B4-BE49-F238E27FC236}">
                <a16:creationId xmlns:a16="http://schemas.microsoft.com/office/drawing/2014/main" id="{9BC57128-C90D-487D-9813-EB482A2B49F3}"/>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6" name="Straight Arrow Connector 35">
            <a:extLst>
              <a:ext uri="{FF2B5EF4-FFF2-40B4-BE49-F238E27FC236}">
                <a16:creationId xmlns:a16="http://schemas.microsoft.com/office/drawing/2014/main" id="{08BC1115-0909-4469-A841-51E65FDB2830}"/>
              </a:ext>
            </a:extLst>
          </p:cNvPr>
          <p:cNvCxnSpPr>
            <a:cxnSpLocks/>
            <a:endCxn id="35"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47B2F47-F11E-4E64-96B7-215C111E2E53}"/>
              </a:ext>
            </a:extLst>
          </p:cNvPr>
          <p:cNvSpPr txBox="1"/>
          <p:nvPr/>
        </p:nvSpPr>
        <p:spPr>
          <a:xfrm>
            <a:off x="5963738" y="289491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2)</a:t>
            </a:r>
            <a:endParaRPr lang="en-US" sz="1050" dirty="0">
              <a:solidFill>
                <a:schemeClr val="bg1">
                  <a:lumMod val="65000"/>
                </a:schemeClr>
              </a:solidFill>
              <a:latin typeface="Consolas" panose="020B0609020204030204" pitchFamily="49" charset="0"/>
            </a:endParaRPr>
          </a:p>
        </p:txBody>
      </p:sp>
      <p:cxnSp>
        <p:nvCxnSpPr>
          <p:cNvPr id="39" name="Straight Arrow Connector 38">
            <a:extLst>
              <a:ext uri="{FF2B5EF4-FFF2-40B4-BE49-F238E27FC236}">
                <a16:creationId xmlns:a16="http://schemas.microsoft.com/office/drawing/2014/main" id="{572EA027-51FC-4458-A187-AE171A802FA9}"/>
              </a:ext>
            </a:extLst>
          </p:cNvPr>
          <p:cNvCxnSpPr>
            <a:cxnSpLocks/>
          </p:cNvCxnSpPr>
          <p:nvPr/>
        </p:nvCxnSpPr>
        <p:spPr>
          <a:xfrm flipV="1">
            <a:off x="7624432" y="2449670"/>
            <a:ext cx="924940" cy="558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767CBB5-FF63-405A-A1A1-136431F7966F}"/>
              </a:ext>
            </a:extLst>
          </p:cNvPr>
          <p:cNvSpPr txBox="1"/>
          <p:nvPr/>
        </p:nvSpPr>
        <p:spPr>
          <a:xfrm>
            <a:off x="8610600" y="2240215"/>
            <a:ext cx="645953" cy="369332"/>
          </a:xfrm>
          <a:prstGeom prst="rect">
            <a:avLst/>
          </a:prstGeom>
          <a:noFill/>
        </p:spPr>
        <p:txBody>
          <a:bodyPr wrap="square" rtlCol="0">
            <a:spAutoFit/>
          </a:bodyPr>
          <a:lstStyle/>
          <a:p>
            <a:r>
              <a:rPr lang="en-US" dirty="0">
                <a:solidFill>
                  <a:srgbClr val="00DA63"/>
                </a:solidFill>
              </a:rPr>
              <a:t>1</a:t>
            </a:r>
          </a:p>
        </p:txBody>
      </p:sp>
    </p:spTree>
    <p:extLst>
      <p:ext uri="{BB962C8B-B14F-4D97-AF65-F5344CB8AC3E}">
        <p14:creationId xmlns:p14="http://schemas.microsoft.com/office/powerpoint/2010/main" val="27708217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74</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6E12AA0-AEED-450C-B394-E494AD389DD7}"/>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35" name="TextBox 34">
            <a:extLst>
              <a:ext uri="{FF2B5EF4-FFF2-40B4-BE49-F238E27FC236}">
                <a16:creationId xmlns:a16="http://schemas.microsoft.com/office/drawing/2014/main" id="{9BC57128-C90D-487D-9813-EB482A2B49F3}"/>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6" name="Straight Arrow Connector 35">
            <a:extLst>
              <a:ext uri="{FF2B5EF4-FFF2-40B4-BE49-F238E27FC236}">
                <a16:creationId xmlns:a16="http://schemas.microsoft.com/office/drawing/2014/main" id="{08BC1115-0909-4469-A841-51E65FDB2830}"/>
              </a:ext>
            </a:extLst>
          </p:cNvPr>
          <p:cNvCxnSpPr>
            <a:cxnSpLocks/>
            <a:endCxn id="35"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3441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75</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6E12AA0-AEED-450C-B394-E494AD389DD7}"/>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35" name="TextBox 34">
            <a:extLst>
              <a:ext uri="{FF2B5EF4-FFF2-40B4-BE49-F238E27FC236}">
                <a16:creationId xmlns:a16="http://schemas.microsoft.com/office/drawing/2014/main" id="{9BC57128-C90D-487D-9813-EB482A2B49F3}"/>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6" name="Straight Arrow Connector 35">
            <a:extLst>
              <a:ext uri="{FF2B5EF4-FFF2-40B4-BE49-F238E27FC236}">
                <a16:creationId xmlns:a16="http://schemas.microsoft.com/office/drawing/2014/main" id="{08BC1115-0909-4469-A841-51E65FDB2830}"/>
              </a:ext>
            </a:extLst>
          </p:cNvPr>
          <p:cNvCxnSpPr>
            <a:cxnSpLocks/>
            <a:endCxn id="35"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86977EF-4290-4C7D-A6AB-5F6C96E49133}"/>
              </a:ext>
            </a:extLst>
          </p:cNvPr>
          <p:cNvSpPr txBox="1"/>
          <p:nvPr/>
        </p:nvSpPr>
        <p:spPr>
          <a:xfrm>
            <a:off x="5963738" y="289491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1)</a:t>
            </a:r>
            <a:endParaRPr lang="en-US" sz="1050" dirty="0">
              <a:solidFill>
                <a:schemeClr val="bg1">
                  <a:lumMod val="65000"/>
                </a:schemeClr>
              </a:solidFill>
              <a:latin typeface="Consolas" panose="020B0609020204030204" pitchFamily="49" charset="0"/>
            </a:endParaRPr>
          </a:p>
        </p:txBody>
      </p:sp>
      <p:sp>
        <p:nvSpPr>
          <p:cNvPr id="38" name="TextBox 37">
            <a:extLst>
              <a:ext uri="{FF2B5EF4-FFF2-40B4-BE49-F238E27FC236}">
                <a16:creationId xmlns:a16="http://schemas.microsoft.com/office/drawing/2014/main" id="{7F5427BF-16E7-4F7B-9466-93800DA3B592}"/>
              </a:ext>
            </a:extLst>
          </p:cNvPr>
          <p:cNvSpPr txBox="1"/>
          <p:nvPr/>
        </p:nvSpPr>
        <p:spPr>
          <a:xfrm>
            <a:off x="8549372" y="1988005"/>
            <a:ext cx="3019046" cy="64633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return n;</a:t>
            </a: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a:t>
            </a:r>
            <a:endPar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9" name="Straight Arrow Connector 38">
            <a:extLst>
              <a:ext uri="{FF2B5EF4-FFF2-40B4-BE49-F238E27FC236}">
                <a16:creationId xmlns:a16="http://schemas.microsoft.com/office/drawing/2014/main" id="{346E03AA-C159-4951-AB67-78D801DE97DC}"/>
              </a:ext>
            </a:extLst>
          </p:cNvPr>
          <p:cNvCxnSpPr>
            <a:cxnSpLocks/>
            <a:endCxn id="38" idx="1"/>
          </p:cNvCxnSpPr>
          <p:nvPr/>
        </p:nvCxnSpPr>
        <p:spPr>
          <a:xfrm flipV="1">
            <a:off x="7624432" y="2311171"/>
            <a:ext cx="924940" cy="696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67722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76</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6E12AA0-AEED-450C-B394-E494AD389DD7}"/>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35" name="TextBox 34">
            <a:extLst>
              <a:ext uri="{FF2B5EF4-FFF2-40B4-BE49-F238E27FC236}">
                <a16:creationId xmlns:a16="http://schemas.microsoft.com/office/drawing/2014/main" id="{9BC57128-C90D-487D-9813-EB482A2B49F3}"/>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6" name="Straight Arrow Connector 35">
            <a:extLst>
              <a:ext uri="{FF2B5EF4-FFF2-40B4-BE49-F238E27FC236}">
                <a16:creationId xmlns:a16="http://schemas.microsoft.com/office/drawing/2014/main" id="{08BC1115-0909-4469-A841-51E65FDB2830}"/>
              </a:ext>
            </a:extLst>
          </p:cNvPr>
          <p:cNvCxnSpPr>
            <a:cxnSpLocks/>
            <a:endCxn id="35"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86977EF-4290-4C7D-A6AB-5F6C96E49133}"/>
              </a:ext>
            </a:extLst>
          </p:cNvPr>
          <p:cNvSpPr txBox="1"/>
          <p:nvPr/>
        </p:nvSpPr>
        <p:spPr>
          <a:xfrm>
            <a:off x="5963738" y="289491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1)</a:t>
            </a:r>
            <a:endParaRPr lang="en-US" sz="1050" dirty="0">
              <a:solidFill>
                <a:schemeClr val="bg1">
                  <a:lumMod val="65000"/>
                </a:schemeClr>
              </a:solidFill>
              <a:latin typeface="Consolas" panose="020B0609020204030204" pitchFamily="49" charset="0"/>
            </a:endParaRPr>
          </a:p>
        </p:txBody>
      </p:sp>
      <p:cxnSp>
        <p:nvCxnSpPr>
          <p:cNvPr id="39" name="Straight Arrow Connector 38">
            <a:extLst>
              <a:ext uri="{FF2B5EF4-FFF2-40B4-BE49-F238E27FC236}">
                <a16:creationId xmlns:a16="http://schemas.microsoft.com/office/drawing/2014/main" id="{346E03AA-C159-4951-AB67-78D801DE97DC}"/>
              </a:ext>
            </a:extLst>
          </p:cNvPr>
          <p:cNvCxnSpPr>
            <a:cxnSpLocks/>
          </p:cNvCxnSpPr>
          <p:nvPr/>
        </p:nvCxnSpPr>
        <p:spPr>
          <a:xfrm flipV="1">
            <a:off x="7624432" y="2311171"/>
            <a:ext cx="924940" cy="696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51D64067-AA2B-4E33-B453-D24C33494F12}"/>
              </a:ext>
            </a:extLst>
          </p:cNvPr>
          <p:cNvSpPr txBox="1"/>
          <p:nvPr/>
        </p:nvSpPr>
        <p:spPr>
          <a:xfrm>
            <a:off x="8549372" y="2126505"/>
            <a:ext cx="645953" cy="369332"/>
          </a:xfrm>
          <a:prstGeom prst="rect">
            <a:avLst/>
          </a:prstGeom>
          <a:noFill/>
        </p:spPr>
        <p:txBody>
          <a:bodyPr wrap="square" rtlCol="0">
            <a:spAutoFit/>
          </a:bodyPr>
          <a:lstStyle/>
          <a:p>
            <a:r>
              <a:rPr lang="en-US" dirty="0">
                <a:solidFill>
                  <a:srgbClr val="00DA63"/>
                </a:solidFill>
              </a:rPr>
              <a:t>1</a:t>
            </a:r>
          </a:p>
        </p:txBody>
      </p:sp>
    </p:spTree>
    <p:extLst>
      <p:ext uri="{BB962C8B-B14F-4D97-AF65-F5344CB8AC3E}">
        <p14:creationId xmlns:p14="http://schemas.microsoft.com/office/powerpoint/2010/main" val="11665565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77</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6E12AA0-AEED-450C-B394-E494AD389DD7}"/>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35" name="TextBox 34">
            <a:extLst>
              <a:ext uri="{FF2B5EF4-FFF2-40B4-BE49-F238E27FC236}">
                <a16:creationId xmlns:a16="http://schemas.microsoft.com/office/drawing/2014/main" id="{9BC57128-C90D-487D-9813-EB482A2B49F3}"/>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1;</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6" name="Straight Arrow Connector 35">
            <a:extLst>
              <a:ext uri="{FF2B5EF4-FFF2-40B4-BE49-F238E27FC236}">
                <a16:creationId xmlns:a16="http://schemas.microsoft.com/office/drawing/2014/main" id="{08BC1115-0909-4469-A841-51E65FDB2830}"/>
              </a:ext>
            </a:extLst>
          </p:cNvPr>
          <p:cNvCxnSpPr>
            <a:cxnSpLocks/>
            <a:endCxn id="35"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33132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78</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extLst>
              <p:ext uri="{D42A27DB-BD31-4B8C-83A1-F6EECF244321}">
                <p14:modId xmlns:p14="http://schemas.microsoft.com/office/powerpoint/2010/main" val="3428545151"/>
              </p:ext>
            </p:extLst>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6E12AA0-AEED-450C-B394-E494AD389DD7}"/>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cxnSp>
        <p:nvCxnSpPr>
          <p:cNvPr id="36" name="Straight Arrow Connector 35">
            <a:extLst>
              <a:ext uri="{FF2B5EF4-FFF2-40B4-BE49-F238E27FC236}">
                <a16:creationId xmlns:a16="http://schemas.microsoft.com/office/drawing/2014/main" id="{08BC1115-0909-4469-A841-51E65FDB2830}"/>
              </a:ext>
            </a:extLst>
          </p:cNvPr>
          <p:cNvCxnSpPr>
            <a:cxnSpLocks/>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B60B852-9044-427C-B4B1-0E8F365B703D}"/>
              </a:ext>
            </a:extLst>
          </p:cNvPr>
          <p:cNvSpPr txBox="1"/>
          <p:nvPr/>
        </p:nvSpPr>
        <p:spPr>
          <a:xfrm>
            <a:off x="8610600" y="3305290"/>
            <a:ext cx="645953" cy="369332"/>
          </a:xfrm>
          <a:prstGeom prst="rect">
            <a:avLst/>
          </a:prstGeom>
          <a:noFill/>
        </p:spPr>
        <p:txBody>
          <a:bodyPr wrap="square" rtlCol="0">
            <a:spAutoFit/>
          </a:bodyPr>
          <a:lstStyle/>
          <a:p>
            <a:r>
              <a:rPr lang="en-US" dirty="0">
                <a:solidFill>
                  <a:srgbClr val="00DA63"/>
                </a:solidFill>
              </a:rPr>
              <a:t>2</a:t>
            </a:r>
          </a:p>
        </p:txBody>
      </p:sp>
    </p:spTree>
    <p:extLst>
      <p:ext uri="{BB962C8B-B14F-4D97-AF65-F5344CB8AC3E}">
        <p14:creationId xmlns:p14="http://schemas.microsoft.com/office/powerpoint/2010/main" val="41340501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79</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2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676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3600" dirty="0">
                <a:solidFill>
                  <a:prstClr val="white"/>
                </a:solidFill>
                <a:latin typeface="Gotham Bold" pitchFamily="50" charset="0"/>
              </a:rPr>
              <a:t>Optimization problems</a:t>
            </a:r>
          </a:p>
        </p:txBody>
      </p:sp>
      <p:sp>
        <p:nvSpPr>
          <p:cNvPr id="57" name="TextBox 56">
            <a:extLst>
              <a:ext uri="{FF2B5EF4-FFF2-40B4-BE49-F238E27FC236}">
                <a16:creationId xmlns:a16="http://schemas.microsoft.com/office/drawing/2014/main" id="{7C96ECD2-FA6E-4534-BF3C-5EBE537E94A9}"/>
              </a:ext>
            </a:extLst>
          </p:cNvPr>
          <p:cNvSpPr txBox="1"/>
          <p:nvPr/>
        </p:nvSpPr>
        <p:spPr>
          <a:xfrm>
            <a:off x="1148024" y="1690688"/>
            <a:ext cx="10205776" cy="2893100"/>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Optimization Problem: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find code that runs fast in the course where fast means that it takes less than 1 second to execute and is passing all tests.</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Constraints to a Problem</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Minimize an Objective function – minimize time. Constraints: must execute in less than 60 sec.</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Feasible Solution: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Lot of student code that passes all tests and executes in less than 1 second.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Optimal Solution</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a:t>
            </a:r>
            <a:r>
              <a:rPr kumimoji="0" lang="en-US" sz="1400" b="0" i="1"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globally optimal solution</a:t>
            </a:r>
            <a:r>
              <a:rPr kumimoji="0" lang="en-US" sz="1400"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the fastest running code.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a:t>
            </a:r>
            <a:r>
              <a:rPr kumimoji="0" lang="en-US" sz="1400" b="0" i="1"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locally optimal solution</a:t>
            </a:r>
            <a:r>
              <a:rPr kumimoji="0" lang="en-US" sz="1400"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is one where you pick the submissions which were submitted earlier than later based on a heuristic.</a:t>
            </a:r>
          </a:p>
        </p:txBody>
      </p:sp>
      <p:sp>
        <p:nvSpPr>
          <p:cNvPr id="3" name="Slide Number Placeholder 2">
            <a:extLst>
              <a:ext uri="{FF2B5EF4-FFF2-40B4-BE49-F238E27FC236}">
                <a16:creationId xmlns:a16="http://schemas.microsoft.com/office/drawing/2014/main" id="{65C74365-BF5C-4D81-B66B-6B245ED0B405}"/>
              </a:ext>
            </a:extLst>
          </p:cNvPr>
          <p:cNvSpPr>
            <a:spLocks noGrp="1"/>
          </p:cNvSpPr>
          <p:nvPr>
            <p:ph type="sldNum" sz="quarter" idx="12"/>
          </p:nvPr>
        </p:nvSpPr>
        <p:spPr/>
        <p:txBody>
          <a:bodyPr/>
          <a:lstStyle/>
          <a:p>
            <a:fld id="{017C28E0-2F8B-4999-AEA2-B3AA3AE8994F}" type="slidenum">
              <a:rPr lang="en-US" smtClean="0"/>
              <a:t>8</a:t>
            </a:fld>
            <a:endParaRPr lang="en-US"/>
          </a:p>
        </p:txBody>
      </p:sp>
      <p:grpSp>
        <p:nvGrpSpPr>
          <p:cNvPr id="5" name="Group 4">
            <a:extLst>
              <a:ext uri="{FF2B5EF4-FFF2-40B4-BE49-F238E27FC236}">
                <a16:creationId xmlns:a16="http://schemas.microsoft.com/office/drawing/2014/main" id="{8CC298EE-C037-429C-A507-EA4CAE5330A9}"/>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964044CE-E50D-4E83-8D80-4FF1F81F1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4AE90DBD-0F0F-4415-96CF-45C29068D53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6869848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80</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2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A8FADCD-EB25-43E3-A14F-253F36D1B66B}"/>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2)</a:t>
            </a:r>
            <a:endParaRPr lang="en-US" sz="1050" dirty="0">
              <a:solidFill>
                <a:schemeClr val="bg1">
                  <a:lumMod val="65000"/>
                </a:schemeClr>
              </a:solidFill>
              <a:latin typeface="Consolas" panose="020B0609020204030204" pitchFamily="49" charset="0"/>
            </a:endParaRPr>
          </a:p>
        </p:txBody>
      </p:sp>
      <p:sp>
        <p:nvSpPr>
          <p:cNvPr id="38" name="TextBox 37">
            <a:extLst>
              <a:ext uri="{FF2B5EF4-FFF2-40B4-BE49-F238E27FC236}">
                <a16:creationId xmlns:a16="http://schemas.microsoft.com/office/drawing/2014/main" id="{72063430-327B-4A4B-88C0-5FAEB4808A01}"/>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dp.at(n) = </a:t>
            </a:r>
            <a:r>
              <a:rPr kumimoji="0" lang="pt-BR"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fib(dp, n - 1) + fib(dp,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9" name="Straight Arrow Connector 38">
            <a:extLst>
              <a:ext uri="{FF2B5EF4-FFF2-40B4-BE49-F238E27FC236}">
                <a16:creationId xmlns:a16="http://schemas.microsoft.com/office/drawing/2014/main" id="{73463441-1104-4842-BDBD-50D5B0605D2B}"/>
              </a:ext>
            </a:extLst>
          </p:cNvPr>
          <p:cNvCxnSpPr>
            <a:cxnSpLocks/>
            <a:endCxn id="38"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59421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81</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2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A8FADCD-EB25-43E3-A14F-253F36D1B66B}"/>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2)</a:t>
            </a:r>
            <a:endParaRPr lang="en-US" sz="1050" dirty="0">
              <a:solidFill>
                <a:schemeClr val="bg1">
                  <a:lumMod val="65000"/>
                </a:schemeClr>
              </a:solidFill>
              <a:latin typeface="Consolas" panose="020B0609020204030204" pitchFamily="49" charset="0"/>
            </a:endParaRPr>
          </a:p>
        </p:txBody>
      </p:sp>
      <p:sp>
        <p:nvSpPr>
          <p:cNvPr id="38" name="TextBox 37">
            <a:extLst>
              <a:ext uri="{FF2B5EF4-FFF2-40B4-BE49-F238E27FC236}">
                <a16:creationId xmlns:a16="http://schemas.microsoft.com/office/drawing/2014/main" id="{72063430-327B-4A4B-88C0-5FAEB4808A01}"/>
              </a:ext>
            </a:extLst>
          </p:cNvPr>
          <p:cNvSpPr txBox="1"/>
          <p:nvPr/>
        </p:nvSpPr>
        <p:spPr>
          <a:xfrm>
            <a:off x="8549372" y="3044038"/>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dp.at(n) = </a:t>
            </a:r>
            <a:r>
              <a:rPr kumimoji="0" lang="pt-BR"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fib(dp, n - 1) + fib(dp,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9" name="Straight Arrow Connector 38">
            <a:extLst>
              <a:ext uri="{FF2B5EF4-FFF2-40B4-BE49-F238E27FC236}">
                <a16:creationId xmlns:a16="http://schemas.microsoft.com/office/drawing/2014/main" id="{73463441-1104-4842-BDBD-50D5B0605D2B}"/>
              </a:ext>
            </a:extLst>
          </p:cNvPr>
          <p:cNvCxnSpPr>
            <a:cxnSpLocks/>
            <a:endCxn id="38" idx="1"/>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0787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82</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2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8733-C863-4174-9C20-F632B2678B43}"/>
              </a:ext>
            </a:extLst>
          </p:cNvPr>
          <p:cNvSpPr txBox="1"/>
          <p:nvPr/>
        </p:nvSpPr>
        <p:spPr>
          <a:xfrm>
            <a:off x="5963738" y="338021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2)</a:t>
            </a:r>
            <a:endParaRPr lang="en-US" sz="1050" dirty="0">
              <a:solidFill>
                <a:schemeClr val="bg1">
                  <a:lumMod val="65000"/>
                </a:schemeClr>
              </a:solidFill>
              <a:latin typeface="Consolas" panose="020B0609020204030204" pitchFamily="49" charset="0"/>
            </a:endParaRPr>
          </a:p>
        </p:txBody>
      </p:sp>
      <p:cxnSp>
        <p:nvCxnSpPr>
          <p:cNvPr id="35" name="Straight Arrow Connector 34">
            <a:extLst>
              <a:ext uri="{FF2B5EF4-FFF2-40B4-BE49-F238E27FC236}">
                <a16:creationId xmlns:a16="http://schemas.microsoft.com/office/drawing/2014/main" id="{F7390EFA-ABBB-4972-B52E-673E3D5C9391}"/>
              </a:ext>
            </a:extLst>
          </p:cNvPr>
          <p:cNvCxnSpPr>
            <a:cxnSpLocks/>
          </p:cNvCxnSpPr>
          <p:nvPr/>
        </p:nvCxnSpPr>
        <p:spPr>
          <a:xfrm flipV="1">
            <a:off x="7684316" y="3505703"/>
            <a:ext cx="865056" cy="12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642F319-CC44-45C5-9D46-3503E365F0DF}"/>
              </a:ext>
            </a:extLst>
          </p:cNvPr>
          <p:cNvSpPr txBox="1"/>
          <p:nvPr/>
        </p:nvSpPr>
        <p:spPr>
          <a:xfrm>
            <a:off x="8610600" y="3305290"/>
            <a:ext cx="645953" cy="369332"/>
          </a:xfrm>
          <a:prstGeom prst="rect">
            <a:avLst/>
          </a:prstGeom>
          <a:noFill/>
        </p:spPr>
        <p:txBody>
          <a:bodyPr wrap="square" rtlCol="0">
            <a:spAutoFit/>
          </a:bodyPr>
          <a:lstStyle/>
          <a:p>
            <a:r>
              <a:rPr lang="en-US" dirty="0">
                <a:solidFill>
                  <a:srgbClr val="00DA63"/>
                </a:solidFill>
              </a:rPr>
              <a:t>1</a:t>
            </a:r>
          </a:p>
        </p:txBody>
      </p:sp>
    </p:spTree>
    <p:extLst>
      <p:ext uri="{BB962C8B-B14F-4D97-AF65-F5344CB8AC3E}">
        <p14:creationId xmlns:p14="http://schemas.microsoft.com/office/powerpoint/2010/main" val="1593010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83</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3C80225-6628-4E65-887B-CFD719D85452}"/>
              </a:ext>
            </a:extLst>
          </p:cNvPr>
          <p:cNvSpPr txBox="1"/>
          <p:nvPr/>
        </p:nvSpPr>
        <p:spPr>
          <a:xfrm>
            <a:off x="8549372" y="4083073"/>
            <a:ext cx="3019046"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2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+ 1;</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79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84</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extLst>
              <p:ext uri="{D42A27DB-BD31-4B8C-83A1-F6EECF244321}">
                <p14:modId xmlns:p14="http://schemas.microsoft.com/office/powerpoint/2010/main" val="639145591"/>
              </p:ext>
            </p:extLst>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3771103-30E7-41C7-BD4E-5603AAA86F1E}"/>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86D20B8-DB49-4368-BAB4-BAC35154D720}"/>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41B120A-6DF6-4EA1-B371-D5C25DE728BD}"/>
              </a:ext>
            </a:extLst>
          </p:cNvPr>
          <p:cNvSpPr txBox="1"/>
          <p:nvPr/>
        </p:nvSpPr>
        <p:spPr>
          <a:xfrm>
            <a:off x="8689835" y="4271831"/>
            <a:ext cx="645953" cy="369332"/>
          </a:xfrm>
          <a:prstGeom prst="rect">
            <a:avLst/>
          </a:prstGeom>
          <a:noFill/>
        </p:spPr>
        <p:txBody>
          <a:bodyPr wrap="square" rtlCol="0">
            <a:spAutoFit/>
          </a:bodyPr>
          <a:lstStyle/>
          <a:p>
            <a:r>
              <a:rPr lang="en-US" dirty="0">
                <a:solidFill>
                  <a:srgbClr val="00DA63"/>
                </a:solidFill>
              </a:rPr>
              <a:t>3</a:t>
            </a:r>
          </a:p>
        </p:txBody>
      </p:sp>
    </p:spTree>
    <p:extLst>
      <p:ext uri="{BB962C8B-B14F-4D97-AF65-F5344CB8AC3E}">
        <p14:creationId xmlns:p14="http://schemas.microsoft.com/office/powerpoint/2010/main" val="6302028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85</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n - 1)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724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86</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3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6273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87</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3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8260A43-0324-4347-A89D-9DEFDBE8D277}"/>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28" name="TextBox 27">
            <a:extLst>
              <a:ext uri="{FF2B5EF4-FFF2-40B4-BE49-F238E27FC236}">
                <a16:creationId xmlns:a16="http://schemas.microsoft.com/office/drawing/2014/main" id="{0F78600C-136B-45E9-94AE-82844C877F5B}"/>
              </a:ext>
            </a:extLst>
          </p:cNvPr>
          <p:cNvSpPr txBox="1"/>
          <p:nvPr/>
        </p:nvSpPr>
        <p:spPr>
          <a:xfrm>
            <a:off x="8549372" y="4083073"/>
            <a:ext cx="3019046" cy="830997"/>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a:t>
            </a:r>
            <a:endPar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29" name="Straight Arrow Connector 28">
            <a:extLst>
              <a:ext uri="{FF2B5EF4-FFF2-40B4-BE49-F238E27FC236}">
                <a16:creationId xmlns:a16="http://schemas.microsoft.com/office/drawing/2014/main" id="{6B0B8980-5FF4-40FE-BF2E-76EFD40AE5E1}"/>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8971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88</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3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fib(</a:t>
            </a:r>
            <a:r>
              <a:rPr kumimoji="0" lang="en-US" sz="600" b="0" i="0" u="none" strike="noStrike" kern="1200" cap="none" spc="0" normalizeH="0" baseline="0" noProof="0" dirty="0" err="1">
                <a:ln>
                  <a:noFill/>
                </a:ln>
                <a:solidFill>
                  <a:schemeClr val="accent4">
                    <a:lumMod val="60000"/>
                    <a:lumOff val="40000"/>
                  </a:schemeClr>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8260A43-0324-4347-A89D-9DEFDBE8D277}"/>
              </a:ext>
            </a:extLst>
          </p:cNvPr>
          <p:cNvSpPr txBox="1"/>
          <p:nvPr/>
        </p:nvSpPr>
        <p:spPr>
          <a:xfrm>
            <a:off x="5961755" y="3885169"/>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cxnSp>
        <p:nvCxnSpPr>
          <p:cNvPr id="29" name="Straight Arrow Connector 28">
            <a:extLst>
              <a:ext uri="{FF2B5EF4-FFF2-40B4-BE49-F238E27FC236}">
                <a16:creationId xmlns:a16="http://schemas.microsoft.com/office/drawing/2014/main" id="{6B0B8980-5FF4-40FE-BF2E-76EFD40AE5E1}"/>
              </a:ext>
            </a:extLst>
          </p:cNvPr>
          <p:cNvCxnSpPr>
            <a:cxnSpLocks/>
          </p:cNvCxnSpPr>
          <p:nvPr/>
        </p:nvCxnSpPr>
        <p:spPr>
          <a:xfrm>
            <a:off x="7684316" y="4029954"/>
            <a:ext cx="926284" cy="357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884136-03FA-4E35-8D62-9AC54F19093C}"/>
              </a:ext>
            </a:extLst>
          </p:cNvPr>
          <p:cNvSpPr txBox="1"/>
          <p:nvPr/>
        </p:nvSpPr>
        <p:spPr>
          <a:xfrm>
            <a:off x="8689835" y="4271831"/>
            <a:ext cx="645953" cy="369332"/>
          </a:xfrm>
          <a:prstGeom prst="rect">
            <a:avLst/>
          </a:prstGeom>
          <a:noFill/>
        </p:spPr>
        <p:txBody>
          <a:bodyPr wrap="square" rtlCol="0">
            <a:spAutoFit/>
          </a:bodyPr>
          <a:lstStyle/>
          <a:p>
            <a:r>
              <a:rPr lang="en-US" dirty="0">
                <a:solidFill>
                  <a:srgbClr val="00DA63"/>
                </a:solidFill>
              </a:rPr>
              <a:t>2</a:t>
            </a:r>
          </a:p>
        </p:txBody>
      </p:sp>
    </p:spTree>
    <p:extLst>
      <p:ext uri="{BB962C8B-B14F-4D97-AF65-F5344CB8AC3E}">
        <p14:creationId xmlns:p14="http://schemas.microsoft.com/office/powerpoint/2010/main" val="41491439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89</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extLst>
              <p:ext uri="{D42A27DB-BD31-4B8C-83A1-F6EECF244321}">
                <p14:modId xmlns:p14="http://schemas.microsoft.com/office/powerpoint/2010/main" val="2483169124"/>
              </p:ext>
            </p:extLst>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5</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32C67AD-43E3-4E6E-B529-7019F1740580}"/>
              </a:ext>
            </a:extLst>
          </p:cNvPr>
          <p:cNvSpPr txBox="1"/>
          <p:nvPr/>
        </p:nvSpPr>
        <p:spPr>
          <a:xfrm>
            <a:off x="5961755" y="4387247"/>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FBD66D7A-3F7E-4892-834E-39C10B8F6937}"/>
              </a:ext>
            </a:extLst>
          </p:cNvPr>
          <p:cNvSpPr txBox="1"/>
          <p:nvPr/>
        </p:nvSpPr>
        <p:spPr>
          <a:xfrm>
            <a:off x="8542270" y="5091688"/>
            <a:ext cx="3026148" cy="923330"/>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2">
                    <a:lumMod val="50000"/>
                  </a:schemeClr>
                </a:solidFill>
                <a:effectLst/>
                <a:uLnTx/>
                <a:uFillTx/>
                <a:latin typeface="Consolas" panose="020B0609020204030204" pitchFamily="49" charset="0"/>
                <a:ea typeface="+mn-ea"/>
                <a:cs typeface="+mn-cs"/>
              </a:rPr>
              <a:t>	return dp.at(n); </a:t>
            </a: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40000"/>
                    <a:lumOff val="60000"/>
                  </a:schemeClr>
                </a:solidFill>
                <a:effectLst/>
                <a:uLnTx/>
                <a:uFillTx/>
                <a:latin typeface="Consolas" panose="020B0609020204030204" pitchFamily="49" charset="0"/>
                <a:ea typeface="+mn-ea"/>
                <a:cs typeface="+mn-cs"/>
              </a:rPr>
              <a:t>dp.at(n) = </a:t>
            </a:r>
            <a:r>
              <a:rPr kumimoji="0" lang="en-US" sz="6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3 </a:t>
            </a: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accent4">
                    <a:lumMod val="60000"/>
                    <a:lumOff val="40000"/>
                  </a:schemeClr>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cxnSp>
        <p:nvCxnSpPr>
          <p:cNvPr id="31" name="Straight Arrow Connector 30">
            <a:extLst>
              <a:ext uri="{FF2B5EF4-FFF2-40B4-BE49-F238E27FC236}">
                <a16:creationId xmlns:a16="http://schemas.microsoft.com/office/drawing/2014/main" id="{844BD3BE-1BB4-4098-93AA-E1C3D327DA24}"/>
              </a:ext>
            </a:extLst>
          </p:cNvPr>
          <p:cNvCxnSpPr>
            <a:cxnSpLocks/>
          </p:cNvCxnSpPr>
          <p:nvPr/>
        </p:nvCxnSpPr>
        <p:spPr>
          <a:xfrm>
            <a:off x="7567861" y="4516256"/>
            <a:ext cx="981511" cy="699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091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92333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Gotham Bold" pitchFamily="50" charset="0"/>
                <a:ea typeface="+mn-ea"/>
                <a:cs typeface="+mn-cs"/>
              </a:rPr>
              <a:t>Greedy Algorithms</a:t>
            </a:r>
          </a:p>
        </p:txBody>
      </p:sp>
      <p:grpSp>
        <p:nvGrpSpPr>
          <p:cNvPr id="4" name="Group 3">
            <a:extLst>
              <a:ext uri="{FF2B5EF4-FFF2-40B4-BE49-F238E27FC236}">
                <a16:creationId xmlns:a16="http://schemas.microsoft.com/office/drawing/2014/main" id="{51A2AE27-C531-4AE4-95AD-870C09B2285F}"/>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EDBCD181-F96A-4309-AD23-719DB04EF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4152E91C-DDA3-41A7-ABE0-6BECE47D5E0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787608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180563-AFB0-42C7-B622-92FF07B1C789}"/>
              </a:ext>
            </a:extLst>
          </p:cNvPr>
          <p:cNvSpPr/>
          <p:nvPr/>
        </p:nvSpPr>
        <p:spPr>
          <a:xfrm>
            <a:off x="6677060" y="1756675"/>
            <a:ext cx="1770072" cy="4156509"/>
          </a:xfrm>
          <a:prstGeom prst="rect">
            <a:avLst/>
          </a:prstGeom>
          <a:solidFill>
            <a:schemeClr val="tx1">
              <a:lumMod val="95000"/>
              <a:lumOff val="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90</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5</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cxnSp>
        <p:nvCxnSpPr>
          <p:cNvPr id="18" name="Straight Connector 17">
            <a:extLst>
              <a:ext uri="{FF2B5EF4-FFF2-40B4-BE49-F238E27FC236}">
                <a16:creationId xmlns:a16="http://schemas.microsoft.com/office/drawing/2014/main" id="{1CFC627B-041B-41C2-92FF-DFDC32D00A2E}"/>
              </a:ext>
            </a:extLst>
          </p:cNvPr>
          <p:cNvCxnSpPr/>
          <p:nvPr/>
        </p:nvCxnSpPr>
        <p:spPr>
          <a:xfrm>
            <a:off x="6725758" y="505856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7C8626-530E-4329-82E6-E64D7DCB8505}"/>
              </a:ext>
            </a:extLst>
          </p:cNvPr>
          <p:cNvCxnSpPr/>
          <p:nvPr/>
        </p:nvCxnSpPr>
        <p:spPr>
          <a:xfrm>
            <a:off x="6670760" y="5394810"/>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11ABD8-4848-4F56-8E7C-76621D769CD8}"/>
              </a:ext>
            </a:extLst>
          </p:cNvPr>
          <p:cNvSpPr txBox="1"/>
          <p:nvPr/>
        </p:nvSpPr>
        <p:spPr>
          <a:xfrm>
            <a:off x="6670760" y="5451419"/>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43" name="TextBox 42">
            <a:extLst>
              <a:ext uri="{FF2B5EF4-FFF2-40B4-BE49-F238E27FC236}">
                <a16:creationId xmlns:a16="http://schemas.microsoft.com/office/drawing/2014/main" id="{C5FF6C10-C369-4152-A4CC-3C6D4D40A090}"/>
              </a:ext>
            </a:extLst>
          </p:cNvPr>
          <p:cNvSpPr txBox="1"/>
          <p:nvPr/>
        </p:nvSpPr>
        <p:spPr>
          <a:xfrm>
            <a:off x="6669958" y="4963270"/>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cxnSp>
        <p:nvCxnSpPr>
          <p:cNvPr id="44" name="Straight Connector 43">
            <a:extLst>
              <a:ext uri="{FF2B5EF4-FFF2-40B4-BE49-F238E27FC236}">
                <a16:creationId xmlns:a16="http://schemas.microsoft.com/office/drawing/2014/main" id="{09482731-E445-4348-BE08-F9DFD8A6A2FB}"/>
              </a:ext>
            </a:extLst>
          </p:cNvPr>
          <p:cNvCxnSpPr/>
          <p:nvPr/>
        </p:nvCxnSpPr>
        <p:spPr>
          <a:xfrm>
            <a:off x="6677862" y="4867702"/>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6BF6BAA-758B-4B32-9C0C-ADD42B38F2AE}"/>
              </a:ext>
            </a:extLst>
          </p:cNvPr>
          <p:cNvCxnSpPr/>
          <p:nvPr/>
        </p:nvCxnSpPr>
        <p:spPr>
          <a:xfrm>
            <a:off x="6677862" y="434059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28CF77E-47BE-4778-B430-BE647B0FC10A}"/>
              </a:ext>
            </a:extLst>
          </p:cNvPr>
          <p:cNvCxnSpPr/>
          <p:nvPr/>
        </p:nvCxnSpPr>
        <p:spPr>
          <a:xfrm>
            <a:off x="6677862" y="3838515"/>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EDB9949-4137-42E2-969E-B049271C3FB0}"/>
              </a:ext>
            </a:extLst>
          </p:cNvPr>
          <p:cNvCxnSpPr/>
          <p:nvPr/>
        </p:nvCxnSpPr>
        <p:spPr>
          <a:xfrm>
            <a:off x="6679845" y="3333561"/>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929120-B7F6-4CF0-8625-77FE11283A5F}"/>
              </a:ext>
            </a:extLst>
          </p:cNvPr>
          <p:cNvCxnSpPr/>
          <p:nvPr/>
        </p:nvCxnSpPr>
        <p:spPr>
          <a:xfrm>
            <a:off x="6679845" y="2848263"/>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7672B1-A5CA-451B-A03C-5EF666852A57}"/>
              </a:ext>
            </a:extLst>
          </p:cNvPr>
          <p:cNvCxnSpPr/>
          <p:nvPr/>
        </p:nvCxnSpPr>
        <p:spPr>
          <a:xfrm>
            <a:off x="6677862" y="2388567"/>
            <a:ext cx="177637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437417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91</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5</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AAC9361B-E0C2-4BDC-952F-3E2439A2518E}"/>
              </a:ext>
            </a:extLst>
          </p:cNvPr>
          <p:cNvSpPr txBox="1"/>
          <p:nvPr/>
        </p:nvSpPr>
        <p:spPr>
          <a:xfrm>
            <a:off x="7963194" y="1820657"/>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25" name="TextBox 24">
            <a:extLst>
              <a:ext uri="{FF2B5EF4-FFF2-40B4-BE49-F238E27FC236}">
                <a16:creationId xmlns:a16="http://schemas.microsoft.com/office/drawing/2014/main" id="{9C4D1E90-207A-4694-99CF-D2BF48F20B68}"/>
              </a:ext>
            </a:extLst>
          </p:cNvPr>
          <p:cNvSpPr txBox="1"/>
          <p:nvPr/>
        </p:nvSpPr>
        <p:spPr>
          <a:xfrm>
            <a:off x="7788345" y="2269356"/>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sp>
        <p:nvSpPr>
          <p:cNvPr id="26" name="TextBox 25">
            <a:extLst>
              <a:ext uri="{FF2B5EF4-FFF2-40B4-BE49-F238E27FC236}">
                <a16:creationId xmlns:a16="http://schemas.microsoft.com/office/drawing/2014/main" id="{5D61ECAE-63EA-49FC-90D5-C04E9C84B2C1}"/>
              </a:ext>
            </a:extLst>
          </p:cNvPr>
          <p:cNvSpPr txBox="1"/>
          <p:nvPr/>
        </p:nvSpPr>
        <p:spPr>
          <a:xfrm>
            <a:off x="7147596" y="271805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sp>
        <p:nvSpPr>
          <p:cNvPr id="27" name="TextBox 26">
            <a:extLst>
              <a:ext uri="{FF2B5EF4-FFF2-40B4-BE49-F238E27FC236}">
                <a16:creationId xmlns:a16="http://schemas.microsoft.com/office/drawing/2014/main" id="{CBE45BE9-57A3-4737-9A1E-451B879C6CF6}"/>
              </a:ext>
            </a:extLst>
          </p:cNvPr>
          <p:cNvSpPr txBox="1"/>
          <p:nvPr/>
        </p:nvSpPr>
        <p:spPr>
          <a:xfrm>
            <a:off x="7186735" y="3203353"/>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sp>
        <p:nvSpPr>
          <p:cNvPr id="28" name="TextBox 27">
            <a:extLst>
              <a:ext uri="{FF2B5EF4-FFF2-40B4-BE49-F238E27FC236}">
                <a16:creationId xmlns:a16="http://schemas.microsoft.com/office/drawing/2014/main" id="{7C6F2A1C-8EDD-43FF-810D-181D92B87100}"/>
              </a:ext>
            </a:extLst>
          </p:cNvPr>
          <p:cNvSpPr txBox="1"/>
          <p:nvPr/>
        </p:nvSpPr>
        <p:spPr>
          <a:xfrm>
            <a:off x="7186735" y="3704008"/>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29" name="TextBox 28">
            <a:extLst>
              <a:ext uri="{FF2B5EF4-FFF2-40B4-BE49-F238E27FC236}">
                <a16:creationId xmlns:a16="http://schemas.microsoft.com/office/drawing/2014/main" id="{193A8B80-76FD-4EC0-A54A-DBA64112E727}"/>
              </a:ext>
            </a:extLst>
          </p:cNvPr>
          <p:cNvSpPr txBox="1"/>
          <p:nvPr/>
        </p:nvSpPr>
        <p:spPr>
          <a:xfrm>
            <a:off x="7186735" y="4206266"/>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2)</a:t>
            </a:r>
            <a:endParaRPr lang="en-US" sz="1050" dirty="0">
              <a:solidFill>
                <a:schemeClr val="bg1">
                  <a:lumMod val="65000"/>
                </a:schemeClr>
              </a:solidFill>
              <a:latin typeface="Consolas" panose="020B0609020204030204" pitchFamily="49" charset="0"/>
            </a:endParaRPr>
          </a:p>
        </p:txBody>
      </p:sp>
      <p:sp>
        <p:nvSpPr>
          <p:cNvPr id="30" name="TextBox 29">
            <a:extLst>
              <a:ext uri="{FF2B5EF4-FFF2-40B4-BE49-F238E27FC236}">
                <a16:creationId xmlns:a16="http://schemas.microsoft.com/office/drawing/2014/main" id="{850A0952-CC61-4C37-A423-3C5D49F1B071}"/>
              </a:ext>
            </a:extLst>
          </p:cNvPr>
          <p:cNvSpPr txBox="1"/>
          <p:nvPr/>
        </p:nvSpPr>
        <p:spPr>
          <a:xfrm>
            <a:off x="7186735" y="4727432"/>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1)</a:t>
            </a:r>
            <a:endParaRPr lang="en-US" sz="1050" dirty="0">
              <a:solidFill>
                <a:schemeClr val="bg1">
                  <a:lumMod val="65000"/>
                </a:schemeClr>
              </a:solidFill>
              <a:latin typeface="Consolas" panose="020B0609020204030204" pitchFamily="49" charset="0"/>
            </a:endParaRPr>
          </a:p>
        </p:txBody>
      </p:sp>
      <p:cxnSp>
        <p:nvCxnSpPr>
          <p:cNvPr id="13" name="Straight Arrow Connector 12">
            <a:extLst>
              <a:ext uri="{FF2B5EF4-FFF2-40B4-BE49-F238E27FC236}">
                <a16:creationId xmlns:a16="http://schemas.microsoft.com/office/drawing/2014/main" id="{A434BCD2-445A-4034-AFCC-35D588D2891A}"/>
              </a:ext>
            </a:extLst>
          </p:cNvPr>
          <p:cNvCxnSpPr/>
          <p:nvPr/>
        </p:nvCxnSpPr>
        <p:spPr>
          <a:xfrm>
            <a:off x="8246378" y="2088934"/>
            <a:ext cx="0" cy="22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7F28D40-3FF8-4F89-A32A-5721C5C4DD71}"/>
              </a:ext>
            </a:extLst>
          </p:cNvPr>
          <p:cNvCxnSpPr/>
          <p:nvPr/>
        </p:nvCxnSpPr>
        <p:spPr>
          <a:xfrm>
            <a:off x="8281332" y="2530966"/>
            <a:ext cx="0" cy="22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98CDDA0-0CA7-4149-813D-ECD2778F53F3}"/>
              </a:ext>
            </a:extLst>
          </p:cNvPr>
          <p:cNvCxnSpPr/>
          <p:nvPr/>
        </p:nvCxnSpPr>
        <p:spPr>
          <a:xfrm>
            <a:off x="8318057" y="3457269"/>
            <a:ext cx="0" cy="22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369FBEB-7425-43CA-B094-2271A9944BEC}"/>
              </a:ext>
            </a:extLst>
          </p:cNvPr>
          <p:cNvCxnSpPr/>
          <p:nvPr/>
        </p:nvCxnSpPr>
        <p:spPr>
          <a:xfrm>
            <a:off x="8353011" y="3957924"/>
            <a:ext cx="0" cy="22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7DCC2E6-506A-4997-808B-A94483AD2DE3}"/>
              </a:ext>
            </a:extLst>
          </p:cNvPr>
          <p:cNvCxnSpPr/>
          <p:nvPr/>
        </p:nvCxnSpPr>
        <p:spPr>
          <a:xfrm>
            <a:off x="8333437" y="4487445"/>
            <a:ext cx="0" cy="22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5B6CDB2-5DCF-41CD-8479-9902DCD19CD3}"/>
              </a:ext>
            </a:extLst>
          </p:cNvPr>
          <p:cNvCxnSpPr/>
          <p:nvPr/>
        </p:nvCxnSpPr>
        <p:spPr>
          <a:xfrm>
            <a:off x="8318057" y="2971971"/>
            <a:ext cx="0" cy="22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7BAB8D2-7AFE-4CDE-805C-2FE0EAB38251}"/>
              </a:ext>
            </a:extLst>
          </p:cNvPr>
          <p:cNvSpPr txBox="1"/>
          <p:nvPr/>
        </p:nvSpPr>
        <p:spPr>
          <a:xfrm>
            <a:off x="8037358" y="4727432"/>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lang="en-US" sz="1050" dirty="0">
                <a:solidFill>
                  <a:srgbClr val="EB6E19"/>
                </a:solidFill>
                <a:latin typeface="Consolas" panose="020B0609020204030204" pitchFamily="49" charset="0"/>
              </a:rPr>
              <a:t>0</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endParaRPr lang="en-US" sz="1050" dirty="0">
              <a:solidFill>
                <a:schemeClr val="bg1">
                  <a:lumMod val="65000"/>
                </a:schemeClr>
              </a:solidFill>
              <a:latin typeface="Consolas" panose="020B0609020204030204" pitchFamily="49" charset="0"/>
            </a:endParaRPr>
          </a:p>
        </p:txBody>
      </p:sp>
    </p:spTree>
    <p:extLst>
      <p:ext uri="{BB962C8B-B14F-4D97-AF65-F5344CB8AC3E}">
        <p14:creationId xmlns:p14="http://schemas.microsoft.com/office/powerpoint/2010/main" val="32633842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871577" y="6438562"/>
            <a:ext cx="365001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731583" y="1707445"/>
            <a:ext cx="5056821" cy="2031325"/>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dp.at(n)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7893B7A8-2FE3-4D82-AC1B-34243BD4166D}"/>
              </a:ext>
            </a:extLst>
          </p:cNvPr>
          <p:cNvSpPr txBox="1"/>
          <p:nvPr/>
        </p:nvSpPr>
        <p:spPr>
          <a:xfrm>
            <a:off x="731583" y="3902670"/>
            <a:ext cx="3961284"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92</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E2E0B37-F962-480E-BBCA-883AB9D351DD}"/>
              </a:ext>
            </a:extLst>
          </p:cNvPr>
          <p:cNvGraphicFramePr>
            <a:graphicFrameLocks noGrp="1"/>
          </p:cNvGraphicFramePr>
          <p:nvPr/>
        </p:nvGraphicFramePr>
        <p:xfrm>
          <a:off x="6266577" y="6083754"/>
          <a:ext cx="3291840" cy="640080"/>
        </p:xfrm>
        <a:graphic>
          <a:graphicData uri="http://schemas.openxmlformats.org/drawingml/2006/table">
            <a:tbl>
              <a:tblPr firstRow="1" bandRow="1">
                <a:tableStyleId>{616DA210-FB5B-4158-B5E0-FEB733F419BA}</a:tableStyleId>
              </a:tblPr>
              <a:tblGrid>
                <a:gridCol w="548640">
                  <a:extLst>
                    <a:ext uri="{9D8B030D-6E8A-4147-A177-3AD203B41FA5}">
                      <a16:colId xmlns:a16="http://schemas.microsoft.com/office/drawing/2014/main" val="2134062987"/>
                    </a:ext>
                  </a:extLst>
                </a:gridCol>
                <a:gridCol w="548640">
                  <a:extLst>
                    <a:ext uri="{9D8B030D-6E8A-4147-A177-3AD203B41FA5}">
                      <a16:colId xmlns:a16="http://schemas.microsoft.com/office/drawing/2014/main" val="3502424019"/>
                    </a:ext>
                  </a:extLst>
                </a:gridCol>
                <a:gridCol w="548640">
                  <a:extLst>
                    <a:ext uri="{9D8B030D-6E8A-4147-A177-3AD203B41FA5}">
                      <a16:colId xmlns:a16="http://schemas.microsoft.com/office/drawing/2014/main" val="3466365697"/>
                    </a:ext>
                  </a:extLst>
                </a:gridCol>
                <a:gridCol w="548640">
                  <a:extLst>
                    <a:ext uri="{9D8B030D-6E8A-4147-A177-3AD203B41FA5}">
                      <a16:colId xmlns:a16="http://schemas.microsoft.com/office/drawing/2014/main" val="1407412459"/>
                    </a:ext>
                  </a:extLst>
                </a:gridCol>
                <a:gridCol w="548640">
                  <a:extLst>
                    <a:ext uri="{9D8B030D-6E8A-4147-A177-3AD203B41FA5}">
                      <a16:colId xmlns:a16="http://schemas.microsoft.com/office/drawing/2014/main" val="3257487610"/>
                    </a:ext>
                  </a:extLst>
                </a:gridCol>
                <a:gridCol w="548640">
                  <a:extLst>
                    <a:ext uri="{9D8B030D-6E8A-4147-A177-3AD203B41FA5}">
                      <a16:colId xmlns:a16="http://schemas.microsoft.com/office/drawing/2014/main" val="1383149889"/>
                    </a:ext>
                  </a:extLst>
                </a:gridCol>
              </a:tblGrid>
              <a:tr h="320040">
                <a:tc>
                  <a:txBody>
                    <a:bodyPr/>
                    <a:lstStyle/>
                    <a:p>
                      <a:pPr algn="ctr"/>
                      <a:r>
                        <a:rPr lang="en-US" sz="1400" b="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400" b="0" dirty="0">
                          <a:solidFill>
                            <a:srgbClr val="00DA63"/>
                          </a:solidFill>
                          <a:latin typeface="Consolas" panose="020B0609020204030204" pitchFamily="49" charset="0"/>
                        </a:rPr>
                        <a:t>5</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91444519"/>
                  </a:ext>
                </a:extLst>
              </a:tr>
              <a:tr h="320040">
                <a:tc>
                  <a:txBody>
                    <a:bodyPr/>
                    <a:lstStyle/>
                    <a:p>
                      <a:pPr algn="ctr"/>
                      <a:r>
                        <a:rPr lang="en-US" sz="1050" dirty="0">
                          <a:solidFill>
                            <a:schemeClr val="bg1">
                              <a:lumMod val="65000"/>
                            </a:schemeClr>
                          </a:solidFill>
                          <a:latin typeface="Consolas" panose="020B0609020204030204" pitchFamily="49" charset="0"/>
                        </a:rPr>
                        <a:t>0</a:t>
                      </a:r>
                    </a:p>
                  </a:txBody>
                  <a:tcPr>
                    <a:lnL w="12700" cap="flat" cmpd="sng" algn="ctr">
                      <a:solidFill>
                        <a:schemeClr val="bg2">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50" dirty="0">
                          <a:solidFill>
                            <a:schemeClr val="bg1">
                              <a:lumMod val="65000"/>
                            </a:schemeClr>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76343"/>
                  </a:ext>
                </a:extLst>
              </a:tr>
            </a:tbl>
          </a:graphicData>
        </a:graphic>
      </p:graphicFrame>
      <p:sp>
        <p:nvSpPr>
          <p:cNvPr id="6" name="TextBox 5">
            <a:extLst>
              <a:ext uri="{FF2B5EF4-FFF2-40B4-BE49-F238E27FC236}">
                <a16:creationId xmlns:a16="http://schemas.microsoft.com/office/drawing/2014/main" id="{A29F0F40-AD87-4B65-8589-9540824EB691}"/>
              </a:ext>
            </a:extLst>
          </p:cNvPr>
          <p:cNvSpPr txBox="1"/>
          <p:nvPr/>
        </p:nvSpPr>
        <p:spPr>
          <a:xfrm>
            <a:off x="5779644" y="6231228"/>
            <a:ext cx="461395" cy="307777"/>
          </a:xfrm>
          <a:prstGeom prst="rect">
            <a:avLst/>
          </a:prstGeom>
          <a:noFill/>
        </p:spPr>
        <p:txBody>
          <a:bodyPr wrap="square" rtlCol="0">
            <a:spAutoFit/>
          </a:bodyPr>
          <a:lstStyle/>
          <a:p>
            <a:r>
              <a:rPr lang="en-US" sz="1400" dirty="0" err="1">
                <a:solidFill>
                  <a:schemeClr val="bg1">
                    <a:lumMod val="65000"/>
                  </a:schemeClr>
                </a:solidFill>
                <a:latin typeface="Consolas" panose="020B0609020204030204" pitchFamily="49" charset="0"/>
              </a:rPr>
              <a:t>dp</a:t>
            </a:r>
            <a:endParaRPr lang="en-US" sz="1400" dirty="0">
              <a:solidFill>
                <a:schemeClr val="bg1">
                  <a:lumMod val="65000"/>
                </a:schemeClr>
              </a:solidFill>
              <a:latin typeface="Consolas" panose="020B0609020204030204" pitchFamily="49" charset="0"/>
            </a:endParaRPr>
          </a:p>
        </p:txBody>
      </p:sp>
      <p:sp>
        <p:nvSpPr>
          <p:cNvPr id="55" name="TextBox 54">
            <a:extLst>
              <a:ext uri="{FF2B5EF4-FFF2-40B4-BE49-F238E27FC236}">
                <a16:creationId xmlns:a16="http://schemas.microsoft.com/office/drawing/2014/main" id="{2820A79E-76EA-49C6-A23F-EB820B18AD9A}"/>
              </a:ext>
            </a:extLst>
          </p:cNvPr>
          <p:cNvSpPr txBox="1"/>
          <p:nvPr/>
        </p:nvSpPr>
        <p:spPr>
          <a:xfrm>
            <a:off x="735770" y="5215566"/>
            <a:ext cx="3650011" cy="116955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5</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rPr>
              <a:t>return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AAC9361B-E0C2-4BDC-952F-3E2439A2518E}"/>
              </a:ext>
            </a:extLst>
          </p:cNvPr>
          <p:cNvSpPr txBox="1"/>
          <p:nvPr/>
        </p:nvSpPr>
        <p:spPr>
          <a:xfrm>
            <a:off x="7963194" y="1820657"/>
            <a:ext cx="953672" cy="261610"/>
          </a:xfrm>
          <a:prstGeom prst="rect">
            <a:avLst/>
          </a:prstGeom>
          <a:noFill/>
        </p:spPr>
        <p:txBody>
          <a:bodyPr wrap="square" rtlCol="0">
            <a:spAutoFit/>
          </a:bodyPr>
          <a:lstStyle/>
          <a:p>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main()</a:t>
            </a:r>
            <a:endParaRPr lang="en-US" sz="1050" dirty="0">
              <a:solidFill>
                <a:schemeClr val="bg1">
                  <a:lumMod val="65000"/>
                </a:schemeClr>
              </a:solidFill>
              <a:latin typeface="Consolas" panose="020B0609020204030204" pitchFamily="49" charset="0"/>
            </a:endParaRPr>
          </a:p>
        </p:txBody>
      </p:sp>
      <p:sp>
        <p:nvSpPr>
          <p:cNvPr id="25" name="TextBox 24">
            <a:extLst>
              <a:ext uri="{FF2B5EF4-FFF2-40B4-BE49-F238E27FC236}">
                <a16:creationId xmlns:a16="http://schemas.microsoft.com/office/drawing/2014/main" id="{9C4D1E90-207A-4694-99CF-D2BF48F20B68}"/>
              </a:ext>
            </a:extLst>
          </p:cNvPr>
          <p:cNvSpPr txBox="1"/>
          <p:nvPr/>
        </p:nvSpPr>
        <p:spPr>
          <a:xfrm>
            <a:off x="7788345" y="2269356"/>
            <a:ext cx="1770072" cy="261610"/>
          </a:xfrm>
          <a:prstGeom prst="rect">
            <a:avLst/>
          </a:prstGeom>
          <a:noFill/>
        </p:spPr>
        <p:txBody>
          <a:bodyPr wrap="square" rtlCol="0">
            <a:spAutoFit/>
          </a:bodyPr>
          <a:lstStyle/>
          <a:p>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mFibonacci</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endParaRPr lang="en-US" sz="1050" dirty="0">
              <a:solidFill>
                <a:schemeClr val="bg1">
                  <a:lumMod val="65000"/>
                </a:schemeClr>
              </a:solidFill>
              <a:latin typeface="Consolas" panose="020B0609020204030204" pitchFamily="49" charset="0"/>
            </a:endParaRPr>
          </a:p>
        </p:txBody>
      </p:sp>
      <p:sp>
        <p:nvSpPr>
          <p:cNvPr id="26" name="TextBox 25">
            <a:extLst>
              <a:ext uri="{FF2B5EF4-FFF2-40B4-BE49-F238E27FC236}">
                <a16:creationId xmlns:a16="http://schemas.microsoft.com/office/drawing/2014/main" id="{5D61ECAE-63EA-49FC-90D5-C04E9C84B2C1}"/>
              </a:ext>
            </a:extLst>
          </p:cNvPr>
          <p:cNvSpPr txBox="1"/>
          <p:nvPr/>
        </p:nvSpPr>
        <p:spPr>
          <a:xfrm>
            <a:off x="7147596" y="2718055"/>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5)</a:t>
            </a:r>
            <a:endParaRPr lang="en-US" sz="1050" dirty="0">
              <a:solidFill>
                <a:schemeClr val="bg1">
                  <a:lumMod val="65000"/>
                </a:schemeClr>
              </a:solidFill>
              <a:latin typeface="Consolas" panose="020B0609020204030204" pitchFamily="49" charset="0"/>
            </a:endParaRPr>
          </a:p>
        </p:txBody>
      </p:sp>
      <p:sp>
        <p:nvSpPr>
          <p:cNvPr id="27" name="TextBox 26">
            <a:extLst>
              <a:ext uri="{FF2B5EF4-FFF2-40B4-BE49-F238E27FC236}">
                <a16:creationId xmlns:a16="http://schemas.microsoft.com/office/drawing/2014/main" id="{CBE45BE9-57A3-4737-9A1E-451B879C6CF6}"/>
              </a:ext>
            </a:extLst>
          </p:cNvPr>
          <p:cNvSpPr txBox="1"/>
          <p:nvPr/>
        </p:nvSpPr>
        <p:spPr>
          <a:xfrm>
            <a:off x="7186735" y="3203353"/>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sp>
        <p:nvSpPr>
          <p:cNvPr id="28" name="TextBox 27">
            <a:extLst>
              <a:ext uri="{FF2B5EF4-FFF2-40B4-BE49-F238E27FC236}">
                <a16:creationId xmlns:a16="http://schemas.microsoft.com/office/drawing/2014/main" id="{7C6F2A1C-8EDD-43FF-810D-181D92B87100}"/>
              </a:ext>
            </a:extLst>
          </p:cNvPr>
          <p:cNvSpPr txBox="1"/>
          <p:nvPr/>
        </p:nvSpPr>
        <p:spPr>
          <a:xfrm>
            <a:off x="7186735" y="3704008"/>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29" name="TextBox 28">
            <a:extLst>
              <a:ext uri="{FF2B5EF4-FFF2-40B4-BE49-F238E27FC236}">
                <a16:creationId xmlns:a16="http://schemas.microsoft.com/office/drawing/2014/main" id="{193A8B80-76FD-4EC0-A54A-DBA64112E727}"/>
              </a:ext>
            </a:extLst>
          </p:cNvPr>
          <p:cNvSpPr txBox="1"/>
          <p:nvPr/>
        </p:nvSpPr>
        <p:spPr>
          <a:xfrm>
            <a:off x="7186735" y="4206266"/>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2)</a:t>
            </a:r>
            <a:endParaRPr lang="en-US" sz="1050" dirty="0">
              <a:solidFill>
                <a:schemeClr val="bg1">
                  <a:lumMod val="65000"/>
                </a:schemeClr>
              </a:solidFill>
              <a:latin typeface="Consolas" panose="020B0609020204030204" pitchFamily="49" charset="0"/>
            </a:endParaRPr>
          </a:p>
        </p:txBody>
      </p:sp>
      <p:sp>
        <p:nvSpPr>
          <p:cNvPr id="30" name="TextBox 29">
            <a:extLst>
              <a:ext uri="{FF2B5EF4-FFF2-40B4-BE49-F238E27FC236}">
                <a16:creationId xmlns:a16="http://schemas.microsoft.com/office/drawing/2014/main" id="{850A0952-CC61-4C37-A423-3C5D49F1B071}"/>
              </a:ext>
            </a:extLst>
          </p:cNvPr>
          <p:cNvSpPr txBox="1"/>
          <p:nvPr/>
        </p:nvSpPr>
        <p:spPr>
          <a:xfrm>
            <a:off x="7186735" y="4727432"/>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1)</a:t>
            </a:r>
            <a:endParaRPr lang="en-US" sz="1050" dirty="0">
              <a:solidFill>
                <a:schemeClr val="bg1">
                  <a:lumMod val="65000"/>
                </a:schemeClr>
              </a:solidFill>
              <a:latin typeface="Consolas" panose="020B0609020204030204" pitchFamily="49" charset="0"/>
            </a:endParaRPr>
          </a:p>
        </p:txBody>
      </p:sp>
      <p:cxnSp>
        <p:nvCxnSpPr>
          <p:cNvPr id="13" name="Straight Arrow Connector 12">
            <a:extLst>
              <a:ext uri="{FF2B5EF4-FFF2-40B4-BE49-F238E27FC236}">
                <a16:creationId xmlns:a16="http://schemas.microsoft.com/office/drawing/2014/main" id="{A434BCD2-445A-4034-AFCC-35D588D2891A}"/>
              </a:ext>
            </a:extLst>
          </p:cNvPr>
          <p:cNvCxnSpPr/>
          <p:nvPr/>
        </p:nvCxnSpPr>
        <p:spPr>
          <a:xfrm>
            <a:off x="8246378" y="2088934"/>
            <a:ext cx="0" cy="22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7F28D40-3FF8-4F89-A32A-5721C5C4DD71}"/>
              </a:ext>
            </a:extLst>
          </p:cNvPr>
          <p:cNvCxnSpPr/>
          <p:nvPr/>
        </p:nvCxnSpPr>
        <p:spPr>
          <a:xfrm>
            <a:off x="8281332" y="2530966"/>
            <a:ext cx="0" cy="22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98CDDA0-0CA7-4149-813D-ECD2778F53F3}"/>
              </a:ext>
            </a:extLst>
          </p:cNvPr>
          <p:cNvCxnSpPr/>
          <p:nvPr/>
        </p:nvCxnSpPr>
        <p:spPr>
          <a:xfrm>
            <a:off x="8318057" y="3457269"/>
            <a:ext cx="0" cy="22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369FBEB-7425-43CA-B094-2271A9944BEC}"/>
              </a:ext>
            </a:extLst>
          </p:cNvPr>
          <p:cNvCxnSpPr/>
          <p:nvPr/>
        </p:nvCxnSpPr>
        <p:spPr>
          <a:xfrm>
            <a:off x="8353011" y="3957924"/>
            <a:ext cx="0" cy="22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7DCC2E6-506A-4997-808B-A94483AD2DE3}"/>
              </a:ext>
            </a:extLst>
          </p:cNvPr>
          <p:cNvCxnSpPr/>
          <p:nvPr/>
        </p:nvCxnSpPr>
        <p:spPr>
          <a:xfrm>
            <a:off x="8333437" y="4487445"/>
            <a:ext cx="0" cy="22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5B6CDB2-5DCF-41CD-8479-9902DCD19CD3}"/>
              </a:ext>
            </a:extLst>
          </p:cNvPr>
          <p:cNvCxnSpPr/>
          <p:nvPr/>
        </p:nvCxnSpPr>
        <p:spPr>
          <a:xfrm>
            <a:off x="8318057" y="2971971"/>
            <a:ext cx="0" cy="22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C873F4F-2387-488C-BD63-75952D5F2206}"/>
              </a:ext>
            </a:extLst>
          </p:cNvPr>
          <p:cNvSpPr txBox="1"/>
          <p:nvPr/>
        </p:nvSpPr>
        <p:spPr>
          <a:xfrm>
            <a:off x="8037358" y="4727432"/>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lang="en-US" sz="1050" dirty="0">
                <a:solidFill>
                  <a:srgbClr val="EB6E19"/>
                </a:solidFill>
                <a:latin typeface="Consolas" panose="020B0609020204030204" pitchFamily="49" charset="0"/>
              </a:rPr>
              <a:t>0</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endParaRPr lang="en-US" sz="1050" dirty="0">
              <a:solidFill>
                <a:schemeClr val="bg1">
                  <a:lumMod val="65000"/>
                </a:schemeClr>
              </a:solidFill>
              <a:latin typeface="Consolas" panose="020B0609020204030204" pitchFamily="49" charset="0"/>
            </a:endParaRPr>
          </a:p>
        </p:txBody>
      </p:sp>
      <p:sp>
        <p:nvSpPr>
          <p:cNvPr id="32" name="TextBox 31">
            <a:extLst>
              <a:ext uri="{FF2B5EF4-FFF2-40B4-BE49-F238E27FC236}">
                <a16:creationId xmlns:a16="http://schemas.microsoft.com/office/drawing/2014/main" id="{3C8A5536-E46E-4800-8EDE-2EFC477E905D}"/>
              </a:ext>
            </a:extLst>
          </p:cNvPr>
          <p:cNvSpPr txBox="1"/>
          <p:nvPr/>
        </p:nvSpPr>
        <p:spPr>
          <a:xfrm>
            <a:off x="8028969" y="4215800"/>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1)</a:t>
            </a:r>
            <a:endParaRPr lang="en-US" sz="1050" dirty="0">
              <a:solidFill>
                <a:schemeClr val="bg1">
                  <a:lumMod val="65000"/>
                </a:schemeClr>
              </a:solidFill>
              <a:latin typeface="Consolas" panose="020B0609020204030204" pitchFamily="49" charset="0"/>
            </a:endParaRPr>
          </a:p>
        </p:txBody>
      </p:sp>
      <p:sp>
        <p:nvSpPr>
          <p:cNvPr id="38" name="TextBox 37">
            <a:extLst>
              <a:ext uri="{FF2B5EF4-FFF2-40B4-BE49-F238E27FC236}">
                <a16:creationId xmlns:a16="http://schemas.microsoft.com/office/drawing/2014/main" id="{6F645E01-FA77-4714-A754-A42B4FAFF104}"/>
              </a:ext>
            </a:extLst>
          </p:cNvPr>
          <p:cNvSpPr txBox="1"/>
          <p:nvPr/>
        </p:nvSpPr>
        <p:spPr>
          <a:xfrm>
            <a:off x="8028969" y="3706256"/>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2)</a:t>
            </a:r>
            <a:endParaRPr lang="en-US" sz="1050" dirty="0">
              <a:solidFill>
                <a:schemeClr val="bg1">
                  <a:lumMod val="65000"/>
                </a:schemeClr>
              </a:solidFill>
              <a:latin typeface="Consolas" panose="020B0609020204030204" pitchFamily="49" charset="0"/>
            </a:endParaRPr>
          </a:p>
        </p:txBody>
      </p:sp>
      <p:sp>
        <p:nvSpPr>
          <p:cNvPr id="39" name="TextBox 38">
            <a:extLst>
              <a:ext uri="{FF2B5EF4-FFF2-40B4-BE49-F238E27FC236}">
                <a16:creationId xmlns:a16="http://schemas.microsoft.com/office/drawing/2014/main" id="{36B8089F-F8F5-4DAA-A050-5B70A3CF7502}"/>
              </a:ext>
            </a:extLst>
          </p:cNvPr>
          <p:cNvSpPr txBox="1"/>
          <p:nvPr/>
        </p:nvSpPr>
        <p:spPr>
          <a:xfrm>
            <a:off x="8037358" y="3194560"/>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3)</a:t>
            </a:r>
            <a:endParaRPr lang="en-US" sz="1050" dirty="0">
              <a:solidFill>
                <a:schemeClr val="bg1">
                  <a:lumMod val="65000"/>
                </a:schemeClr>
              </a:solidFill>
              <a:latin typeface="Consolas" panose="020B0609020204030204" pitchFamily="49" charset="0"/>
            </a:endParaRPr>
          </a:p>
        </p:txBody>
      </p:sp>
      <p:sp>
        <p:nvSpPr>
          <p:cNvPr id="40" name="TextBox 39">
            <a:extLst>
              <a:ext uri="{FF2B5EF4-FFF2-40B4-BE49-F238E27FC236}">
                <a16:creationId xmlns:a16="http://schemas.microsoft.com/office/drawing/2014/main" id="{412F59A1-83B4-4B65-9F56-AB37567BFF35}"/>
              </a:ext>
            </a:extLst>
          </p:cNvPr>
          <p:cNvSpPr txBox="1"/>
          <p:nvPr/>
        </p:nvSpPr>
        <p:spPr>
          <a:xfrm>
            <a:off x="8028969" y="2706081"/>
            <a:ext cx="2371682" cy="253916"/>
          </a:xfrm>
          <a:prstGeom prst="rect">
            <a:avLst/>
          </a:prstGeom>
          <a:noFill/>
        </p:spPr>
        <p:txBody>
          <a:bodyPr wrap="square" rtlCol="0">
            <a:spAutoFit/>
          </a:bodyPr>
          <a:lstStyle/>
          <a:p>
            <a:pPr algn="ct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fib(</a:t>
            </a:r>
            <a:r>
              <a:rPr kumimoji="0" lang="en-US" sz="105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dp</a:t>
            </a:r>
            <a:r>
              <a:rPr kumimoji="0" lang="en-US" sz="105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4)</a:t>
            </a:r>
            <a:endParaRPr lang="en-US" sz="1050" dirty="0">
              <a:solidFill>
                <a:schemeClr val="bg1">
                  <a:lumMod val="65000"/>
                </a:schemeClr>
              </a:solidFill>
              <a:latin typeface="Consolas" panose="020B0609020204030204" pitchFamily="49" charset="0"/>
            </a:endParaRPr>
          </a:p>
        </p:txBody>
      </p:sp>
      <p:cxnSp>
        <p:nvCxnSpPr>
          <p:cNvPr id="42" name="Straight Arrow Connector 41">
            <a:extLst>
              <a:ext uri="{FF2B5EF4-FFF2-40B4-BE49-F238E27FC236}">
                <a16:creationId xmlns:a16="http://schemas.microsoft.com/office/drawing/2014/main" id="{894EF5C9-D7E1-4AF1-9D88-3FDDF14F9A20}"/>
              </a:ext>
            </a:extLst>
          </p:cNvPr>
          <p:cNvCxnSpPr>
            <a:cxnSpLocks/>
            <a:endCxn id="32" idx="2"/>
          </p:cNvCxnSpPr>
          <p:nvPr/>
        </p:nvCxnSpPr>
        <p:spPr>
          <a:xfrm flipV="1">
            <a:off x="8610600" y="4469716"/>
            <a:ext cx="604210" cy="265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23F1BC4-9668-4C39-8A3E-5A115D7ED08A}"/>
              </a:ext>
            </a:extLst>
          </p:cNvPr>
          <p:cNvCxnSpPr>
            <a:cxnSpLocks/>
          </p:cNvCxnSpPr>
          <p:nvPr/>
        </p:nvCxnSpPr>
        <p:spPr>
          <a:xfrm flipV="1">
            <a:off x="8591036" y="3967470"/>
            <a:ext cx="604210" cy="265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29B03D7-8B40-4D27-BB11-B3B108B92DD0}"/>
              </a:ext>
            </a:extLst>
          </p:cNvPr>
          <p:cNvCxnSpPr>
            <a:cxnSpLocks/>
          </p:cNvCxnSpPr>
          <p:nvPr/>
        </p:nvCxnSpPr>
        <p:spPr>
          <a:xfrm flipV="1">
            <a:off x="8591036" y="3414560"/>
            <a:ext cx="604210" cy="265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3AD55E0-50F4-4A9C-BD76-6FEE7F67E6CD}"/>
              </a:ext>
            </a:extLst>
          </p:cNvPr>
          <p:cNvCxnSpPr>
            <a:cxnSpLocks/>
          </p:cNvCxnSpPr>
          <p:nvPr/>
        </p:nvCxnSpPr>
        <p:spPr>
          <a:xfrm flipV="1">
            <a:off x="8580763" y="2927175"/>
            <a:ext cx="604210" cy="265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7631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982645" y="2371069"/>
            <a:ext cx="5699509" cy="247760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dp.at(n)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7" name="TextBox 6">
            <a:extLst>
              <a:ext uri="{FF2B5EF4-FFF2-40B4-BE49-F238E27FC236}">
                <a16:creationId xmlns:a16="http://schemas.microsoft.com/office/drawing/2014/main" id="{7893B7A8-2FE3-4D82-AC1B-34243BD4166D}"/>
              </a:ext>
            </a:extLst>
          </p:cNvPr>
          <p:cNvSpPr txBox="1"/>
          <p:nvPr/>
        </p:nvSpPr>
        <p:spPr>
          <a:xfrm>
            <a:off x="7095075" y="2871205"/>
            <a:ext cx="4591157" cy="147732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topDownDPFibonacci</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0BE9D6E-8E12-4BBB-A65B-EA2C0ACA6D5B}"/>
              </a:ext>
            </a:extLst>
          </p:cNvPr>
          <p:cNvSpPr txBox="1"/>
          <p:nvPr/>
        </p:nvSpPr>
        <p:spPr>
          <a:xfrm>
            <a:off x="4858852" y="5164447"/>
            <a:ext cx="2979336" cy="646331"/>
          </a:xfrm>
          <a:prstGeom prst="rect">
            <a:avLst/>
          </a:prstGeom>
          <a:noFill/>
          <a:ln>
            <a:solidFill>
              <a:srgbClr val="0081E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Time Complexity: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Space Complexity:</a:t>
            </a: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3" name="Slide Number Placeholder 2">
            <a:extLst>
              <a:ext uri="{FF2B5EF4-FFF2-40B4-BE49-F238E27FC236}">
                <a16:creationId xmlns:a16="http://schemas.microsoft.com/office/drawing/2014/main" id="{963289E5-E0BF-4406-BD69-0D2886FED2E9}"/>
              </a:ext>
            </a:extLst>
          </p:cNvPr>
          <p:cNvSpPr>
            <a:spLocks noGrp="1"/>
          </p:cNvSpPr>
          <p:nvPr>
            <p:ph type="sldNum" sz="quarter" idx="12"/>
          </p:nvPr>
        </p:nvSpPr>
        <p:spPr/>
        <p:txBody>
          <a:bodyPr/>
          <a:lstStyle/>
          <a:p>
            <a:fld id="{017C28E0-2F8B-4999-AEA2-B3AA3AE8994F}" type="slidenum">
              <a:rPr lang="en-US" smtClean="0"/>
              <a:t>93</a:t>
            </a:fld>
            <a:endParaRPr lang="en-US"/>
          </a:p>
        </p:txBody>
      </p:sp>
      <p:grpSp>
        <p:nvGrpSpPr>
          <p:cNvPr id="9" name="Group 8">
            <a:extLst>
              <a:ext uri="{FF2B5EF4-FFF2-40B4-BE49-F238E27FC236}">
                <a16:creationId xmlns:a16="http://schemas.microsoft.com/office/drawing/2014/main" id="{3EC792E0-D0F9-4FFB-BE6B-EF8473F75AAC}"/>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6198D83A-4F2F-496C-8AD4-5373055E92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4CDA9D9F-C23E-4612-AD8E-35CDDC9E7EDE}"/>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69720601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Memoization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982645" y="2371069"/>
            <a:ext cx="5699509" cy="247760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dp.at(n)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7" name="TextBox 6">
            <a:extLst>
              <a:ext uri="{FF2B5EF4-FFF2-40B4-BE49-F238E27FC236}">
                <a16:creationId xmlns:a16="http://schemas.microsoft.com/office/drawing/2014/main" id="{7893B7A8-2FE3-4D82-AC1B-34243BD4166D}"/>
              </a:ext>
            </a:extLst>
          </p:cNvPr>
          <p:cNvSpPr txBox="1"/>
          <p:nvPr/>
        </p:nvSpPr>
        <p:spPr>
          <a:xfrm>
            <a:off x="7095075" y="2871205"/>
            <a:ext cx="4591157" cy="147732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topDownDPFibonacci</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0BE9D6E-8E12-4BBB-A65B-EA2C0ACA6D5B}"/>
              </a:ext>
            </a:extLst>
          </p:cNvPr>
          <p:cNvSpPr txBox="1"/>
          <p:nvPr/>
        </p:nvSpPr>
        <p:spPr>
          <a:xfrm>
            <a:off x="4858852" y="5164447"/>
            <a:ext cx="2979336" cy="646331"/>
          </a:xfrm>
          <a:prstGeom prst="rect">
            <a:avLst/>
          </a:prstGeom>
          <a:noFill/>
          <a:ln>
            <a:solidFill>
              <a:srgbClr val="0081E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Time Complexity: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Space Complexity: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O(n)</a:t>
            </a:r>
          </a:p>
        </p:txBody>
      </p:sp>
      <p:sp>
        <p:nvSpPr>
          <p:cNvPr id="3" name="Slide Number Placeholder 2">
            <a:extLst>
              <a:ext uri="{FF2B5EF4-FFF2-40B4-BE49-F238E27FC236}">
                <a16:creationId xmlns:a16="http://schemas.microsoft.com/office/drawing/2014/main" id="{335C66B1-52C2-46CC-B380-2BE3FE827A38}"/>
              </a:ext>
            </a:extLst>
          </p:cNvPr>
          <p:cNvSpPr>
            <a:spLocks noGrp="1"/>
          </p:cNvSpPr>
          <p:nvPr>
            <p:ph type="sldNum" sz="quarter" idx="12"/>
          </p:nvPr>
        </p:nvSpPr>
        <p:spPr/>
        <p:txBody>
          <a:bodyPr/>
          <a:lstStyle/>
          <a:p>
            <a:fld id="{017C28E0-2F8B-4999-AEA2-B3AA3AE8994F}" type="slidenum">
              <a:rPr lang="en-US" smtClean="0"/>
              <a:t>94</a:t>
            </a:fld>
            <a:endParaRPr lang="en-US"/>
          </a:p>
        </p:txBody>
      </p:sp>
      <p:grpSp>
        <p:nvGrpSpPr>
          <p:cNvPr id="9" name="Group 8">
            <a:extLst>
              <a:ext uri="{FF2B5EF4-FFF2-40B4-BE49-F238E27FC236}">
                <a16:creationId xmlns:a16="http://schemas.microsoft.com/office/drawing/2014/main" id="{0975D0D5-2841-499D-ACC8-EBFD0978A739}"/>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3DF45FC1-198C-4D7D-8810-AE407B90BE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94475284-ED8B-42F5-948C-7B27BBC8590E}"/>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67391771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03746" y="1961835"/>
            <a:ext cx="8362445" cy="4154984"/>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One or more Constraints</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Bounded / Unbounded / Fractional Items</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srgbClr val="EB6E19"/>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One knapsack / more knapsacks</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pic>
        <p:nvPicPr>
          <p:cNvPr id="1026" name="Picture 2" descr="Knapsack problem - Wikipedia">
            <a:extLst>
              <a:ext uri="{FF2B5EF4-FFF2-40B4-BE49-F238E27FC236}">
                <a16:creationId xmlns:a16="http://schemas.microsoft.com/office/drawing/2014/main" id="{2207B172-4E9F-48E5-9FA5-2B2A6BE21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5205" y="2287335"/>
            <a:ext cx="3466948" cy="300445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0457AA6-A41C-4C78-A906-B1F278954D91}"/>
              </a:ext>
            </a:extLst>
          </p:cNvPr>
          <p:cNvSpPr txBox="1"/>
          <p:nvPr/>
        </p:nvSpPr>
        <p:spPr>
          <a:xfrm>
            <a:off x="8331102" y="5291792"/>
            <a:ext cx="6094324"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hlinkClick r:id="rId4">
                  <a:extLst>
                    <a:ext uri="{A12FA001-AC4F-418D-AE19-62706E023703}">
                      <ahyp:hlinkClr xmlns:ahyp="http://schemas.microsoft.com/office/drawing/2018/hyperlinkcolor" val="tx"/>
                    </a:ext>
                  </a:extLst>
                </a:hlinkClick>
              </a:rPr>
              <a:t>https://images.app.goo.gl/vQejKPdsUynyp3As6</a:t>
            </a: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rPr>
              <a:t> </a:t>
            </a:r>
          </a:p>
        </p:txBody>
      </p:sp>
      <p:sp>
        <p:nvSpPr>
          <p:cNvPr id="4" name="Slide Number Placeholder 3">
            <a:extLst>
              <a:ext uri="{FF2B5EF4-FFF2-40B4-BE49-F238E27FC236}">
                <a16:creationId xmlns:a16="http://schemas.microsoft.com/office/drawing/2014/main" id="{9208F351-D145-4279-89E7-342651CAE369}"/>
              </a:ext>
            </a:extLst>
          </p:cNvPr>
          <p:cNvSpPr>
            <a:spLocks noGrp="1"/>
          </p:cNvSpPr>
          <p:nvPr>
            <p:ph type="sldNum" sz="quarter" idx="12"/>
          </p:nvPr>
        </p:nvSpPr>
        <p:spPr/>
        <p:txBody>
          <a:bodyPr/>
          <a:lstStyle/>
          <a:p>
            <a:fld id="{017C28E0-2F8B-4999-AEA2-B3AA3AE8994F}" type="slidenum">
              <a:rPr lang="en-US" smtClean="0"/>
              <a:t>95</a:t>
            </a:fld>
            <a:endParaRPr lang="en-US" dirty="0"/>
          </a:p>
        </p:txBody>
      </p:sp>
      <p:grpSp>
        <p:nvGrpSpPr>
          <p:cNvPr id="7" name="Group 6">
            <a:extLst>
              <a:ext uri="{FF2B5EF4-FFF2-40B4-BE49-F238E27FC236}">
                <a16:creationId xmlns:a16="http://schemas.microsoft.com/office/drawing/2014/main" id="{212282D7-5A2A-410E-A8EE-783DF3EBA5BE}"/>
              </a:ext>
            </a:extLst>
          </p:cNvPr>
          <p:cNvGrpSpPr/>
          <p:nvPr/>
        </p:nvGrpSpPr>
        <p:grpSpPr>
          <a:xfrm>
            <a:off x="11317255" y="5989103"/>
            <a:ext cx="841781" cy="748032"/>
            <a:chOff x="11337354" y="6025684"/>
            <a:chExt cx="841781" cy="748032"/>
          </a:xfrm>
        </p:grpSpPr>
        <p:pic>
          <p:nvPicPr>
            <p:cNvPr id="9" name="Picture 8">
              <a:extLst>
                <a:ext uri="{FF2B5EF4-FFF2-40B4-BE49-F238E27FC236}">
                  <a16:creationId xmlns:a16="http://schemas.microsoft.com/office/drawing/2014/main" id="{657CAC93-FDDB-4807-A50D-EB885D62E5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 COP3530">
              <a:extLst>
                <a:ext uri="{FF2B5EF4-FFF2-40B4-BE49-F238E27FC236}">
                  <a16:creationId xmlns:a16="http://schemas.microsoft.com/office/drawing/2014/main" id="{90523167-E8A2-4DF9-8F27-75B4E34432E6}"/>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pic>
        <p:nvPicPr>
          <p:cNvPr id="11" name="Picture 2" descr="Knapsack problem - Wikipedia">
            <a:extLst>
              <a:ext uri="{FF2B5EF4-FFF2-40B4-BE49-F238E27FC236}">
                <a16:creationId xmlns:a16="http://schemas.microsoft.com/office/drawing/2014/main" id="{9B217AE7-C2B4-4C56-BAE4-D095D79FA5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818" r="75083" b="38840"/>
          <a:stretch/>
        </p:blipFill>
        <p:spPr bwMode="auto">
          <a:xfrm>
            <a:off x="1648617" y="3273546"/>
            <a:ext cx="863846" cy="58111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Knapsack problem - Wikipedia">
            <a:extLst>
              <a:ext uri="{FF2B5EF4-FFF2-40B4-BE49-F238E27FC236}">
                <a16:creationId xmlns:a16="http://schemas.microsoft.com/office/drawing/2014/main" id="{E9A32049-C29E-4ABC-A314-0847EA9C78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818" r="75083" b="38840"/>
          <a:stretch/>
        </p:blipFill>
        <p:spPr bwMode="auto">
          <a:xfrm>
            <a:off x="3285536" y="3161438"/>
            <a:ext cx="863846" cy="58111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Knapsack problem - Wikipedia">
            <a:extLst>
              <a:ext uri="{FF2B5EF4-FFF2-40B4-BE49-F238E27FC236}">
                <a16:creationId xmlns:a16="http://schemas.microsoft.com/office/drawing/2014/main" id="{C7B9025D-3948-4ECB-A063-DEF7C9A0080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818" r="75083" b="38840"/>
          <a:stretch/>
        </p:blipFill>
        <p:spPr bwMode="auto">
          <a:xfrm>
            <a:off x="4031837" y="3429000"/>
            <a:ext cx="863846" cy="58111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Knapsack problem - Wikipedia">
            <a:extLst>
              <a:ext uri="{FF2B5EF4-FFF2-40B4-BE49-F238E27FC236}">
                <a16:creationId xmlns:a16="http://schemas.microsoft.com/office/drawing/2014/main" id="{D32C62F9-150B-483B-AF6C-0730A47C1C9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818" r="75083" b="38840"/>
          <a:stretch/>
        </p:blipFill>
        <p:spPr bwMode="auto">
          <a:xfrm>
            <a:off x="5765311" y="3219130"/>
            <a:ext cx="863846" cy="58111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784689BE-7592-4A5B-AAE0-9168DFB5BCA7}"/>
              </a:ext>
            </a:extLst>
          </p:cNvPr>
          <p:cNvGrpSpPr/>
          <p:nvPr/>
        </p:nvGrpSpPr>
        <p:grpSpPr>
          <a:xfrm>
            <a:off x="6342302" y="3564103"/>
            <a:ext cx="439804" cy="581115"/>
            <a:chOff x="6342302" y="3564103"/>
            <a:chExt cx="439804" cy="581115"/>
          </a:xfrm>
        </p:grpSpPr>
        <p:pic>
          <p:nvPicPr>
            <p:cNvPr id="16" name="Picture 2" descr="Knapsack problem - Wikipedia">
              <a:extLst>
                <a:ext uri="{FF2B5EF4-FFF2-40B4-BE49-F238E27FC236}">
                  <a16:creationId xmlns:a16="http://schemas.microsoft.com/office/drawing/2014/main" id="{078A09A2-F856-45B6-89BF-339E3685C19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818" r="87314" b="38840"/>
            <a:stretch/>
          </p:blipFill>
          <p:spPr bwMode="auto">
            <a:xfrm>
              <a:off x="6342302" y="3564103"/>
              <a:ext cx="439804" cy="5811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58FE55F-DDEA-47CC-B882-BC485FFC68EE}"/>
                </a:ext>
              </a:extLst>
            </p:cNvPr>
            <p:cNvSpPr txBox="1"/>
            <p:nvPr/>
          </p:nvSpPr>
          <p:spPr>
            <a:xfrm rot="883450">
              <a:off x="6475464" y="3833129"/>
              <a:ext cx="216116" cy="123111"/>
            </a:xfrm>
            <a:prstGeom prst="rect">
              <a:avLst/>
            </a:prstGeom>
            <a:solidFill>
              <a:srgbClr val="75726B"/>
            </a:solidFill>
          </p:spPr>
          <p:txBody>
            <a:bodyPr wrap="square" rtlCol="0">
              <a:spAutoFit/>
            </a:bodyPr>
            <a:lstStyle/>
            <a:p>
              <a:endParaRPr lang="en-US" sz="200" dirty="0"/>
            </a:p>
          </p:txBody>
        </p:sp>
      </p:grpSp>
      <p:sp>
        <p:nvSpPr>
          <p:cNvPr id="17" name="TextBox 16">
            <a:extLst>
              <a:ext uri="{FF2B5EF4-FFF2-40B4-BE49-F238E27FC236}">
                <a16:creationId xmlns:a16="http://schemas.microsoft.com/office/drawing/2014/main" id="{CD550435-B907-444B-B1C2-CE79E35B25A1}"/>
              </a:ext>
            </a:extLst>
          </p:cNvPr>
          <p:cNvSpPr txBox="1"/>
          <p:nvPr/>
        </p:nvSpPr>
        <p:spPr>
          <a:xfrm rot="1020076">
            <a:off x="6401386" y="3747097"/>
            <a:ext cx="436338" cy="261610"/>
          </a:xfrm>
          <a:prstGeom prst="rect">
            <a:avLst/>
          </a:prstGeom>
          <a:noFill/>
        </p:spPr>
        <p:txBody>
          <a:bodyPr wrap="none" rtlCol="0">
            <a:spAutoFit/>
          </a:bodyPr>
          <a:lstStyle/>
          <a:p>
            <a:r>
              <a:rPr lang="en-US" sz="1050" dirty="0"/>
              <a:t>$1.2</a:t>
            </a:r>
          </a:p>
        </p:txBody>
      </p:sp>
      <p:pic>
        <p:nvPicPr>
          <p:cNvPr id="19" name="Picture 2" descr="Knapsack problem - Wikipedia">
            <a:extLst>
              <a:ext uri="{FF2B5EF4-FFF2-40B4-BE49-F238E27FC236}">
                <a16:creationId xmlns:a16="http://schemas.microsoft.com/office/drawing/2014/main" id="{5E26D47E-606C-4FA3-A063-9A6ED8AE5F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613" t="22593" r="28958" b="19866"/>
          <a:stretch/>
        </p:blipFill>
        <p:spPr bwMode="auto">
          <a:xfrm>
            <a:off x="1174565" y="4885979"/>
            <a:ext cx="948104" cy="108862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Knapsack problem - Wikipedia">
            <a:extLst>
              <a:ext uri="{FF2B5EF4-FFF2-40B4-BE49-F238E27FC236}">
                <a16:creationId xmlns:a16="http://schemas.microsoft.com/office/drawing/2014/main" id="{14B331E7-FE71-419C-8FF9-423B2183C2D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613" t="22593" r="28958" b="19866"/>
          <a:stretch/>
        </p:blipFill>
        <p:spPr bwMode="auto">
          <a:xfrm>
            <a:off x="3764100" y="4942156"/>
            <a:ext cx="948104" cy="108862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Knapsack problem - Wikipedia">
            <a:extLst>
              <a:ext uri="{FF2B5EF4-FFF2-40B4-BE49-F238E27FC236}">
                <a16:creationId xmlns:a16="http://schemas.microsoft.com/office/drawing/2014/main" id="{AD0876A9-2617-4EAD-9F7E-1C318AB585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613" t="22593" r="28958" b="19866"/>
          <a:stretch/>
        </p:blipFill>
        <p:spPr bwMode="auto">
          <a:xfrm>
            <a:off x="4667993" y="4942156"/>
            <a:ext cx="948104" cy="108862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Knapsack problem - Wikipedia">
            <a:extLst>
              <a:ext uri="{FF2B5EF4-FFF2-40B4-BE49-F238E27FC236}">
                <a16:creationId xmlns:a16="http://schemas.microsoft.com/office/drawing/2014/main" id="{095BD6C6-09EE-4C0C-A893-1CB26E2E08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613" t="22593" r="28958" b="19866"/>
          <a:stretch/>
        </p:blipFill>
        <p:spPr bwMode="auto">
          <a:xfrm>
            <a:off x="5634200" y="4942156"/>
            <a:ext cx="948104" cy="108862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Knapsack problem - Wikipedia">
            <a:extLst>
              <a:ext uri="{FF2B5EF4-FFF2-40B4-BE49-F238E27FC236}">
                <a16:creationId xmlns:a16="http://schemas.microsoft.com/office/drawing/2014/main" id="{BB6745D0-4A82-4F71-8513-64F54D7374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818" r="75083" b="38840"/>
          <a:stretch/>
        </p:blipFill>
        <p:spPr bwMode="auto">
          <a:xfrm>
            <a:off x="3285536" y="3727597"/>
            <a:ext cx="863846" cy="581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80100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0-1 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14884" y="1678866"/>
            <a:ext cx="7010322" cy="2185214"/>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Items are bounded, non-fractional and only one knapsack allowed.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Maximize profit/value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E3AE2B17-4B25-4B9B-BF45-609E766447A1}"/>
              </a:ext>
            </a:extLst>
          </p:cNvPr>
          <p:cNvSpPr>
            <a:spLocks noGrp="1"/>
          </p:cNvSpPr>
          <p:nvPr>
            <p:ph type="sldNum" sz="quarter" idx="12"/>
          </p:nvPr>
        </p:nvSpPr>
        <p:spPr/>
        <p:txBody>
          <a:bodyPr/>
          <a:lstStyle/>
          <a:p>
            <a:fld id="{017C28E0-2F8B-4999-AEA2-B3AA3AE8994F}" type="slidenum">
              <a:rPr lang="en-US" smtClean="0"/>
              <a:t>96</a:t>
            </a:fld>
            <a:endParaRPr lang="en-US"/>
          </a:p>
        </p:txBody>
      </p:sp>
      <p:pic>
        <p:nvPicPr>
          <p:cNvPr id="7" name="Picture 2" descr="Knapsack problem - Wikipedia">
            <a:extLst>
              <a:ext uri="{FF2B5EF4-FFF2-40B4-BE49-F238E27FC236}">
                <a16:creationId xmlns:a16="http://schemas.microsoft.com/office/drawing/2014/main" id="{FEEB5817-D993-403D-B1B9-A54976102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5205" y="2287335"/>
            <a:ext cx="3466948" cy="300445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2DB739C-163E-4FFF-96EA-C95E0DFA1289}"/>
              </a:ext>
            </a:extLst>
          </p:cNvPr>
          <p:cNvSpPr txBox="1"/>
          <p:nvPr/>
        </p:nvSpPr>
        <p:spPr>
          <a:xfrm>
            <a:off x="8331102" y="5291792"/>
            <a:ext cx="6094324"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hlinkClick r:id="rId4">
                  <a:extLst>
                    <a:ext uri="{A12FA001-AC4F-418D-AE19-62706E023703}">
                      <ahyp:hlinkClr xmlns:ahyp="http://schemas.microsoft.com/office/drawing/2018/hyperlinkcolor" val="tx"/>
                    </a:ext>
                  </a:extLst>
                </a:hlinkClick>
              </a:rPr>
              <a:t>https://images.app.goo.gl/vQejKPdsUynyp3As6</a:t>
            </a: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rPr>
              <a:t> </a:t>
            </a:r>
          </a:p>
        </p:txBody>
      </p:sp>
      <p:grpSp>
        <p:nvGrpSpPr>
          <p:cNvPr id="10" name="Group 9">
            <a:extLst>
              <a:ext uri="{FF2B5EF4-FFF2-40B4-BE49-F238E27FC236}">
                <a16:creationId xmlns:a16="http://schemas.microsoft.com/office/drawing/2014/main" id="{6AB4746C-0B03-49CA-AFB7-7EF2E090E4CD}"/>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E4822ACA-A2BC-44F9-80EC-DA620D287E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DEE26F1C-ED28-495D-81AB-0A785460E0AC}"/>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5844823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0-1 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14884" y="1678866"/>
            <a:ext cx="7010322" cy="2985433"/>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Items are bounded, non-fractional and only one knapsack allowed.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Maximize profit/value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srgbClr val="0081E2"/>
              </a:solidFill>
              <a:latin typeface="Consolas" panose="020B0609020204030204" pitchFamily="49" charset="0"/>
            </a:endParaRPr>
          </a:p>
          <a:p>
            <a:pPr marL="380990" indent="-380990">
              <a:buFont typeface="Arial" panose="020B0604020202020204" pitchFamily="34" charset="0"/>
              <a:buChar char="•"/>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Brute Force: </a:t>
            </a: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r>
              <a:rPr kumimoji="0" lang="en-US" sz="2400" b="0" i="0" u="none" strike="noStrike" kern="1200" cap="none" spc="0" normalizeH="0" baseline="30000" noProof="0" dirty="0">
                <a:ln>
                  <a:noFill/>
                </a:ln>
                <a:solidFill>
                  <a:srgbClr val="EB6E19"/>
                </a:solidFill>
                <a:effectLst/>
                <a:uLnTx/>
                <a:uFillTx/>
                <a:latin typeface="Consolas" panose="020B0609020204030204" pitchFamily="49" charset="0"/>
                <a:ea typeface="+mn-ea"/>
                <a:cs typeface="+mn-cs"/>
              </a:rPr>
              <a:t>N</a:t>
            </a:r>
            <a:r>
              <a:rPr kumimoji="0" lang="en-US" sz="1400" b="0" i="0" u="none" strike="noStrike" kern="1200" cap="none" spc="0" normalizeH="0" baseline="30000" noProof="0" dirty="0">
                <a:ln>
                  <a:noFill/>
                </a:ln>
                <a:solidFill>
                  <a:srgbClr val="0081E2"/>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combinations of sets for N-items in a Set</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E3AE2B17-4B25-4B9B-BF45-609E766447A1}"/>
              </a:ext>
            </a:extLst>
          </p:cNvPr>
          <p:cNvSpPr>
            <a:spLocks noGrp="1"/>
          </p:cNvSpPr>
          <p:nvPr>
            <p:ph type="sldNum" sz="quarter" idx="12"/>
          </p:nvPr>
        </p:nvSpPr>
        <p:spPr/>
        <p:txBody>
          <a:bodyPr/>
          <a:lstStyle/>
          <a:p>
            <a:fld id="{017C28E0-2F8B-4999-AEA2-B3AA3AE8994F}" type="slidenum">
              <a:rPr lang="en-US" smtClean="0"/>
              <a:t>97</a:t>
            </a:fld>
            <a:endParaRPr lang="en-US"/>
          </a:p>
        </p:txBody>
      </p:sp>
      <p:pic>
        <p:nvPicPr>
          <p:cNvPr id="7" name="Picture 2" descr="Knapsack problem - Wikipedia">
            <a:extLst>
              <a:ext uri="{FF2B5EF4-FFF2-40B4-BE49-F238E27FC236}">
                <a16:creationId xmlns:a16="http://schemas.microsoft.com/office/drawing/2014/main" id="{FEEB5817-D993-403D-B1B9-A54976102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5205" y="2287335"/>
            <a:ext cx="3466948" cy="300445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2DB739C-163E-4FFF-96EA-C95E0DFA1289}"/>
              </a:ext>
            </a:extLst>
          </p:cNvPr>
          <p:cNvSpPr txBox="1"/>
          <p:nvPr/>
        </p:nvSpPr>
        <p:spPr>
          <a:xfrm>
            <a:off x="8331102" y="5291792"/>
            <a:ext cx="6094324"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hlinkClick r:id="rId4">
                  <a:extLst>
                    <a:ext uri="{A12FA001-AC4F-418D-AE19-62706E023703}">
                      <ahyp:hlinkClr xmlns:ahyp="http://schemas.microsoft.com/office/drawing/2018/hyperlinkcolor" val="tx"/>
                    </a:ext>
                  </a:extLst>
                </a:hlinkClick>
              </a:rPr>
              <a:t>https://images.app.goo.gl/vQejKPdsUynyp3As6</a:t>
            </a: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rPr>
              <a:t> </a:t>
            </a:r>
          </a:p>
        </p:txBody>
      </p:sp>
      <p:grpSp>
        <p:nvGrpSpPr>
          <p:cNvPr id="10" name="Group 9">
            <a:extLst>
              <a:ext uri="{FF2B5EF4-FFF2-40B4-BE49-F238E27FC236}">
                <a16:creationId xmlns:a16="http://schemas.microsoft.com/office/drawing/2014/main" id="{6AB4746C-0B03-49CA-AFB7-7EF2E090E4CD}"/>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E4822ACA-A2BC-44F9-80EC-DA620D287E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DEE26F1C-ED28-495D-81AB-0A785460E0AC}"/>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pic>
        <p:nvPicPr>
          <p:cNvPr id="13" name="Picture 2" descr="Knapsack problem - Wikipedia">
            <a:extLst>
              <a:ext uri="{FF2B5EF4-FFF2-40B4-BE49-F238E27FC236}">
                <a16:creationId xmlns:a16="http://schemas.microsoft.com/office/drawing/2014/main" id="{07D08F0A-AF1A-4161-A761-659FA5F676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747" t="76515" r="38920"/>
          <a:stretch/>
        </p:blipFill>
        <p:spPr bwMode="auto">
          <a:xfrm>
            <a:off x="1845470" y="4516608"/>
            <a:ext cx="1016950" cy="70560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Knapsack problem - Wikipedia">
            <a:extLst>
              <a:ext uri="{FF2B5EF4-FFF2-40B4-BE49-F238E27FC236}">
                <a16:creationId xmlns:a16="http://schemas.microsoft.com/office/drawing/2014/main" id="{FD8922DA-5CA7-43CF-95A1-0E87CAF4A5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3787" t="52974" b="26243"/>
          <a:stretch/>
        </p:blipFill>
        <p:spPr bwMode="auto">
          <a:xfrm>
            <a:off x="3870953" y="5610668"/>
            <a:ext cx="908776" cy="62440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Knapsack problem - Wikipedia">
            <a:extLst>
              <a:ext uri="{FF2B5EF4-FFF2-40B4-BE49-F238E27FC236}">
                <a16:creationId xmlns:a16="http://schemas.microsoft.com/office/drawing/2014/main" id="{E8E8C784-B5A7-43F8-869D-A83FAD8E8E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8121" t="13857" b="59121"/>
          <a:stretch/>
        </p:blipFill>
        <p:spPr bwMode="auto">
          <a:xfrm>
            <a:off x="3061582" y="4756941"/>
            <a:ext cx="1105214" cy="81185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Knapsack problem - Wikipedia">
            <a:extLst>
              <a:ext uri="{FF2B5EF4-FFF2-40B4-BE49-F238E27FC236}">
                <a16:creationId xmlns:a16="http://schemas.microsoft.com/office/drawing/2014/main" id="{98A1EE5F-43B9-441A-86C1-2C74DF111A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20" r="61851" b="72203"/>
          <a:stretch/>
        </p:blipFill>
        <p:spPr bwMode="auto">
          <a:xfrm>
            <a:off x="1883115" y="5422815"/>
            <a:ext cx="1322612" cy="72639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Knapsack problem - Wikipedia">
            <a:extLst>
              <a:ext uri="{FF2B5EF4-FFF2-40B4-BE49-F238E27FC236}">
                <a16:creationId xmlns:a16="http://schemas.microsoft.com/office/drawing/2014/main" id="{B8C13E23-7F00-4956-AE3A-0D4BD29C34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818" r="75083" b="38840"/>
          <a:stretch/>
        </p:blipFill>
        <p:spPr bwMode="auto">
          <a:xfrm>
            <a:off x="4703008" y="4849176"/>
            <a:ext cx="863846" cy="581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7024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0-1 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14884" y="1678866"/>
            <a:ext cx="7010322" cy="2985433"/>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Items are bounded, non-fractional and only one knapsack allowed.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Maximize profit/value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srgbClr val="0081E2"/>
              </a:solidFill>
              <a:latin typeface="Consolas" panose="020B0609020204030204" pitchFamily="49" charset="0"/>
            </a:endParaRPr>
          </a:p>
          <a:p>
            <a:pPr marL="380990" indent="-380990">
              <a:buFont typeface="Arial" panose="020B0604020202020204" pitchFamily="34" charset="0"/>
              <a:buChar char="•"/>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Brute Force: </a:t>
            </a: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r>
              <a:rPr kumimoji="0" lang="en-US" sz="2400" b="0" i="0" u="none" strike="noStrike" kern="1200" cap="none" spc="0" normalizeH="0" baseline="30000" noProof="0" dirty="0">
                <a:ln>
                  <a:noFill/>
                </a:ln>
                <a:solidFill>
                  <a:srgbClr val="EB6E19"/>
                </a:solidFill>
                <a:effectLst/>
                <a:uLnTx/>
                <a:uFillTx/>
                <a:latin typeface="Consolas" panose="020B0609020204030204" pitchFamily="49" charset="0"/>
                <a:ea typeface="+mn-ea"/>
                <a:cs typeface="+mn-cs"/>
              </a:rPr>
              <a:t>N</a:t>
            </a:r>
            <a:r>
              <a:rPr kumimoji="0" lang="en-US" sz="1400" b="0" i="0" u="none" strike="noStrike" kern="1200" cap="none" spc="0" normalizeH="0" baseline="30000" noProof="0" dirty="0">
                <a:ln>
                  <a:noFill/>
                </a:ln>
                <a:solidFill>
                  <a:srgbClr val="0081E2"/>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combinations of sets for N-items in a Set</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E3AE2B17-4B25-4B9B-BF45-609E766447A1}"/>
              </a:ext>
            </a:extLst>
          </p:cNvPr>
          <p:cNvSpPr>
            <a:spLocks noGrp="1"/>
          </p:cNvSpPr>
          <p:nvPr>
            <p:ph type="sldNum" sz="quarter" idx="12"/>
          </p:nvPr>
        </p:nvSpPr>
        <p:spPr/>
        <p:txBody>
          <a:bodyPr/>
          <a:lstStyle/>
          <a:p>
            <a:fld id="{017C28E0-2F8B-4999-AEA2-B3AA3AE8994F}" type="slidenum">
              <a:rPr lang="en-US" smtClean="0"/>
              <a:t>98</a:t>
            </a:fld>
            <a:endParaRPr lang="en-US"/>
          </a:p>
        </p:txBody>
      </p:sp>
      <p:grpSp>
        <p:nvGrpSpPr>
          <p:cNvPr id="10" name="Group 9">
            <a:extLst>
              <a:ext uri="{FF2B5EF4-FFF2-40B4-BE49-F238E27FC236}">
                <a16:creationId xmlns:a16="http://schemas.microsoft.com/office/drawing/2014/main" id="{6AB4746C-0B03-49CA-AFB7-7EF2E090E4CD}"/>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E4822ACA-A2BC-44F9-80EC-DA620D287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DEE26F1C-ED28-495D-81AB-0A785460E0A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13" name="Picture 2" descr="Knapsack problem - Wikipedia">
            <a:extLst>
              <a:ext uri="{FF2B5EF4-FFF2-40B4-BE49-F238E27FC236}">
                <a16:creationId xmlns:a16="http://schemas.microsoft.com/office/drawing/2014/main" id="{07D08F0A-AF1A-4161-A761-659FA5F676E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747" t="76515" r="38920"/>
          <a:stretch/>
        </p:blipFill>
        <p:spPr bwMode="auto">
          <a:xfrm>
            <a:off x="1845470" y="4516608"/>
            <a:ext cx="1016950" cy="70560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Knapsack problem - Wikipedia">
            <a:extLst>
              <a:ext uri="{FF2B5EF4-FFF2-40B4-BE49-F238E27FC236}">
                <a16:creationId xmlns:a16="http://schemas.microsoft.com/office/drawing/2014/main" id="{FD8922DA-5CA7-43CF-95A1-0E87CAF4A59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3787" t="52974" b="26243"/>
          <a:stretch/>
        </p:blipFill>
        <p:spPr bwMode="auto">
          <a:xfrm>
            <a:off x="3870953" y="5610668"/>
            <a:ext cx="908776" cy="62440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Knapsack problem - Wikipedia">
            <a:extLst>
              <a:ext uri="{FF2B5EF4-FFF2-40B4-BE49-F238E27FC236}">
                <a16:creationId xmlns:a16="http://schemas.microsoft.com/office/drawing/2014/main" id="{E8E8C784-B5A7-43F8-869D-A83FAD8E8EF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8121" t="13857" b="59121"/>
          <a:stretch/>
        </p:blipFill>
        <p:spPr bwMode="auto">
          <a:xfrm>
            <a:off x="3061582" y="4756941"/>
            <a:ext cx="1105214" cy="81185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Knapsack problem - Wikipedia">
            <a:extLst>
              <a:ext uri="{FF2B5EF4-FFF2-40B4-BE49-F238E27FC236}">
                <a16:creationId xmlns:a16="http://schemas.microsoft.com/office/drawing/2014/main" id="{98A1EE5F-43B9-441A-86C1-2C74DF111AD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620" r="61851" b="72203"/>
          <a:stretch/>
        </p:blipFill>
        <p:spPr bwMode="auto">
          <a:xfrm>
            <a:off x="1883115" y="5422815"/>
            <a:ext cx="1322612" cy="72639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Knapsack problem - Wikipedia">
            <a:extLst>
              <a:ext uri="{FF2B5EF4-FFF2-40B4-BE49-F238E27FC236}">
                <a16:creationId xmlns:a16="http://schemas.microsoft.com/office/drawing/2014/main" id="{B8C13E23-7F00-4956-AE3A-0D4BD29C340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1818" r="75083" b="38840"/>
          <a:stretch/>
        </p:blipFill>
        <p:spPr bwMode="auto">
          <a:xfrm>
            <a:off x="4703008" y="4849176"/>
            <a:ext cx="863846" cy="58111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2E49F109-61A7-4ABD-B266-C5C268AC91FA}"/>
              </a:ext>
            </a:extLst>
          </p:cNvPr>
          <p:cNvSpPr txBox="1"/>
          <p:nvPr/>
        </p:nvSpPr>
        <p:spPr>
          <a:xfrm>
            <a:off x="8481268" y="3081657"/>
            <a:ext cx="3229763" cy="1938992"/>
          </a:xfrm>
          <a:prstGeom prst="rect">
            <a:avLst/>
          </a:prstGeom>
          <a:noFill/>
        </p:spPr>
        <p:txBody>
          <a:bodyPr wrap="square">
            <a:spAutoFit/>
          </a:bodyPr>
          <a:lstStyle/>
          <a:p>
            <a:pPr algn="ctr">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Brute Force: </a:t>
            </a:r>
          </a:p>
          <a:p>
            <a:pPr>
              <a:defRPr/>
            </a:pP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For every item, we have a choice – </a:t>
            </a:r>
          </a:p>
          <a:p>
            <a:pPr>
              <a:defRPr/>
            </a:pPr>
            <a:r>
              <a:rPr kumimoji="0" lang="en-US" sz="24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Should we add this item or not?</a:t>
            </a:r>
          </a:p>
        </p:txBody>
      </p:sp>
    </p:spTree>
    <p:extLst>
      <p:ext uri="{BB962C8B-B14F-4D97-AF65-F5344CB8AC3E}">
        <p14:creationId xmlns:p14="http://schemas.microsoft.com/office/powerpoint/2010/main" val="238358762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AB4746C-0B03-49CA-AFB7-7EF2E090E4CD}"/>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E4822ACA-A2BC-44F9-80EC-DA620D287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DEE26F1C-ED28-495D-81AB-0A785460E0A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graphicFrame>
        <p:nvGraphicFramePr>
          <p:cNvPr id="5" name="Table 5">
            <a:extLst>
              <a:ext uri="{FF2B5EF4-FFF2-40B4-BE49-F238E27FC236}">
                <a16:creationId xmlns:a16="http://schemas.microsoft.com/office/drawing/2014/main" id="{F438537B-69D6-463B-907B-A806F4B1DA26}"/>
              </a:ext>
            </a:extLst>
          </p:cNvPr>
          <p:cNvGraphicFramePr>
            <a:graphicFrameLocks noGrp="1"/>
          </p:cNvGraphicFramePr>
          <p:nvPr>
            <p:extLst>
              <p:ext uri="{D42A27DB-BD31-4B8C-83A1-F6EECF244321}">
                <p14:modId xmlns:p14="http://schemas.microsoft.com/office/powerpoint/2010/main" val="1580227600"/>
              </p:ext>
            </p:extLst>
          </p:nvPr>
        </p:nvGraphicFramePr>
        <p:xfrm>
          <a:off x="8187655" y="360725"/>
          <a:ext cx="3808604" cy="5493760"/>
        </p:xfrm>
        <a:graphic>
          <a:graphicData uri="http://schemas.openxmlformats.org/drawingml/2006/table">
            <a:tbl>
              <a:tblPr firstRow="1" bandRow="1">
                <a:tableStyleId>{616DA210-FB5B-4158-B5E0-FEB733F419BA}</a:tableStyleId>
              </a:tblPr>
              <a:tblGrid>
                <a:gridCol w="645952">
                  <a:extLst>
                    <a:ext uri="{9D8B030D-6E8A-4147-A177-3AD203B41FA5}">
                      <a16:colId xmlns:a16="http://schemas.microsoft.com/office/drawing/2014/main" val="1647471978"/>
                    </a:ext>
                  </a:extLst>
                </a:gridCol>
                <a:gridCol w="1845578">
                  <a:extLst>
                    <a:ext uri="{9D8B030D-6E8A-4147-A177-3AD203B41FA5}">
                      <a16:colId xmlns:a16="http://schemas.microsoft.com/office/drawing/2014/main" val="2459586878"/>
                    </a:ext>
                  </a:extLst>
                </a:gridCol>
                <a:gridCol w="746621">
                  <a:extLst>
                    <a:ext uri="{9D8B030D-6E8A-4147-A177-3AD203B41FA5}">
                      <a16:colId xmlns:a16="http://schemas.microsoft.com/office/drawing/2014/main" val="3433475814"/>
                    </a:ext>
                  </a:extLst>
                </a:gridCol>
                <a:gridCol w="570453">
                  <a:extLst>
                    <a:ext uri="{9D8B030D-6E8A-4147-A177-3AD203B41FA5}">
                      <a16:colId xmlns:a16="http://schemas.microsoft.com/office/drawing/2014/main" val="3568364368"/>
                    </a:ext>
                  </a:extLst>
                </a:gridCol>
              </a:tblGrid>
              <a:tr h="360728">
                <a:tc>
                  <a:txBody>
                    <a:bodyPr/>
                    <a:lstStyle/>
                    <a:p>
                      <a:pPr algn="ctr"/>
                      <a:r>
                        <a:rPr lang="en-US" sz="1000" dirty="0">
                          <a:solidFill>
                            <a:schemeClr val="bg1">
                              <a:lumMod val="75000"/>
                            </a:schemeClr>
                          </a:solidFill>
                          <a:latin typeface="Consolas" panose="020B0609020204030204" pitchFamily="49" charset="0"/>
                        </a:rPr>
                        <a:t>Binary Rep.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1">
                              <a:lumMod val="75000"/>
                            </a:schemeClr>
                          </a:solidFill>
                          <a:latin typeface="Consolas" panose="020B0609020204030204" pitchFamily="49" charset="0"/>
                        </a:rPr>
                        <a:t>Items</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1">
                              <a:lumMod val="75000"/>
                            </a:schemeClr>
                          </a:solidFill>
                          <a:latin typeface="Consolas" panose="020B0609020204030204" pitchFamily="49" charset="0"/>
                        </a:rPr>
                        <a:t>Weight of items</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1">
                              <a:lumMod val="75000"/>
                            </a:schemeClr>
                          </a:solidFill>
                          <a:latin typeface="Consolas" panose="020B0609020204030204" pitchFamily="49" charset="0"/>
                        </a:rPr>
                        <a:t>Value</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222744850"/>
                  </a:ext>
                </a:extLst>
              </a:tr>
              <a:tr h="638283">
                <a:tc>
                  <a:txBody>
                    <a:bodyPr/>
                    <a:lstStyle/>
                    <a:p>
                      <a:pPr algn="ctr"/>
                      <a:r>
                        <a:rPr lang="en-US" dirty="0">
                          <a:solidFill>
                            <a:schemeClr val="bg1">
                              <a:lumMod val="75000"/>
                            </a:schemeClr>
                          </a:solidFill>
                          <a:latin typeface="Consolas" panose="020B0609020204030204" pitchFamily="49" charset="0"/>
                        </a:rPr>
                        <a:t>000</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solidFill>
                            <a:schemeClr val="bg1">
                              <a:lumMod val="75000"/>
                            </a:schemeClr>
                          </a:solidFill>
                          <a:latin typeface="Consolas" panose="020B0609020204030204" pitchFamily="49" charset="0"/>
                          <a:sym typeface="Symbol" panose="05050102010706020507" pitchFamily="18" charset="2"/>
                        </a:rPr>
                        <a:t></a:t>
                      </a:r>
                      <a:endParaRPr lang="en-US" sz="2400" b="0"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lumMod val="75000"/>
                            </a:schemeClr>
                          </a:solidFill>
                          <a:latin typeface="Consolas" panose="020B0609020204030204" pitchFamily="49" charset="0"/>
                        </a:rPr>
                        <a:t>0</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lumMod val="75000"/>
                            </a:schemeClr>
                          </a:solidFill>
                          <a:latin typeface="Consolas" panose="020B0609020204030204" pitchFamily="49" charset="0"/>
                        </a:rPr>
                        <a:t>0</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39975415"/>
                  </a:ext>
                </a:extLst>
              </a:tr>
              <a:tr h="629539">
                <a:tc>
                  <a:txBody>
                    <a:bodyPr/>
                    <a:lstStyle/>
                    <a:p>
                      <a:pPr algn="ctr"/>
                      <a:r>
                        <a:rPr lang="en-US" dirty="0">
                          <a:solidFill>
                            <a:schemeClr val="bg1">
                              <a:lumMod val="75000"/>
                            </a:schemeClr>
                          </a:solidFill>
                          <a:latin typeface="Consolas" panose="020B0609020204030204" pitchFamily="49" charset="0"/>
                        </a:rPr>
                        <a:t>001</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endParaRPr lang="en-US"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1</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1</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560732707"/>
                  </a:ext>
                </a:extLst>
              </a:tr>
              <a:tr h="638283">
                <a:tc>
                  <a:txBody>
                    <a:bodyPr/>
                    <a:lstStyle/>
                    <a:p>
                      <a:pPr algn="ctr"/>
                      <a:r>
                        <a:rPr lang="en-US" dirty="0">
                          <a:solidFill>
                            <a:schemeClr val="bg1">
                              <a:lumMod val="75000"/>
                            </a:schemeClr>
                          </a:solidFill>
                          <a:latin typeface="Consolas" panose="020B0609020204030204" pitchFamily="49" charset="0"/>
                        </a:rPr>
                        <a:t>010</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endParaRPr lang="en-US"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1</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2</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822897825"/>
                  </a:ext>
                </a:extLst>
              </a:tr>
              <a:tr h="638283">
                <a:tc>
                  <a:txBody>
                    <a:bodyPr/>
                    <a:lstStyle/>
                    <a:p>
                      <a:pPr algn="ctr"/>
                      <a:r>
                        <a:rPr lang="en-US" dirty="0">
                          <a:solidFill>
                            <a:schemeClr val="bg1">
                              <a:lumMod val="75000"/>
                            </a:schemeClr>
                          </a:solidFill>
                          <a:latin typeface="Consolas" panose="020B0609020204030204" pitchFamily="49" charset="0"/>
                        </a:rPr>
                        <a:t>100</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endParaRPr lang="en-US"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2</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2</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2863371"/>
                  </a:ext>
                </a:extLst>
              </a:tr>
              <a:tr h="638283">
                <a:tc>
                  <a:txBody>
                    <a:bodyPr/>
                    <a:lstStyle/>
                    <a:p>
                      <a:pPr algn="ctr"/>
                      <a:r>
                        <a:rPr lang="en-US" dirty="0">
                          <a:solidFill>
                            <a:schemeClr val="bg1">
                              <a:lumMod val="75000"/>
                            </a:schemeClr>
                          </a:solidFill>
                          <a:latin typeface="Consolas" panose="020B0609020204030204" pitchFamily="49" charset="0"/>
                        </a:rPr>
                        <a:t>011</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endParaRPr lang="en-US"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3</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3</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542271133"/>
                  </a:ext>
                </a:extLst>
              </a:tr>
              <a:tr h="638283">
                <a:tc>
                  <a:txBody>
                    <a:bodyPr/>
                    <a:lstStyle/>
                    <a:p>
                      <a:pPr algn="ctr"/>
                      <a:r>
                        <a:rPr lang="en-US" dirty="0">
                          <a:solidFill>
                            <a:schemeClr val="bg1">
                              <a:lumMod val="75000"/>
                            </a:schemeClr>
                          </a:solidFill>
                          <a:latin typeface="Consolas" panose="020B0609020204030204" pitchFamily="49" charset="0"/>
                        </a:rPr>
                        <a:t>110</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endParaRPr lang="en-US"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3</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4</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67054610"/>
                  </a:ext>
                </a:extLst>
              </a:tr>
              <a:tr h="638283">
                <a:tc>
                  <a:txBody>
                    <a:bodyPr/>
                    <a:lstStyle/>
                    <a:p>
                      <a:pPr algn="ctr"/>
                      <a:r>
                        <a:rPr lang="en-US" dirty="0">
                          <a:solidFill>
                            <a:schemeClr val="bg1">
                              <a:lumMod val="75000"/>
                            </a:schemeClr>
                          </a:solidFill>
                          <a:latin typeface="Consolas" panose="020B0609020204030204" pitchFamily="49" charset="0"/>
                        </a:rPr>
                        <a:t>101</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endParaRPr lang="en-US"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3</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3</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762850615"/>
                  </a:ext>
                </a:extLst>
              </a:tr>
              <a:tr h="638283">
                <a:tc>
                  <a:txBody>
                    <a:bodyPr/>
                    <a:lstStyle/>
                    <a:p>
                      <a:pPr algn="ctr"/>
                      <a:r>
                        <a:rPr lang="en-US" dirty="0">
                          <a:solidFill>
                            <a:schemeClr val="bg1">
                              <a:lumMod val="75000"/>
                            </a:schemeClr>
                          </a:solidFill>
                          <a:latin typeface="Consolas" panose="020B0609020204030204" pitchFamily="49" charset="0"/>
                        </a:rPr>
                        <a:t>111</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endParaRPr lang="en-US" dirty="0">
                        <a:solidFill>
                          <a:schemeClr val="bg1">
                            <a:lumMod val="75000"/>
                          </a:schemeClr>
                        </a:solidFill>
                        <a:latin typeface="Consolas" panose="020B0609020204030204" pitchFamily="49" charset="0"/>
                      </a:endParaRP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5</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sz="1800" dirty="0">
                          <a:solidFill>
                            <a:schemeClr val="bg1">
                              <a:lumMod val="75000"/>
                            </a:schemeClr>
                          </a:solidFill>
                          <a:latin typeface="Consolas" panose="020B0609020204030204" pitchFamily="49" charset="0"/>
                        </a:rPr>
                        <a:t>5</a:t>
                      </a:r>
                    </a:p>
                  </a:txBody>
                  <a:tcPr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217363932"/>
                  </a:ext>
                </a:extLst>
              </a:tr>
            </a:tbl>
          </a:graphicData>
        </a:graphic>
      </p:graphicFrame>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0-1 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14884" y="1678866"/>
            <a:ext cx="7010322" cy="3662541"/>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Items are bounded, non-fractional and only one knapsack allowed.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Maximize profit/value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dirty="0">
              <a:solidFill>
                <a:srgbClr val="0081E2"/>
              </a:solidFill>
              <a:latin typeface="Consolas" panose="020B0609020204030204" pitchFamily="49" charset="0"/>
            </a:endParaRPr>
          </a:p>
          <a:p>
            <a:pPr marL="380990" indent="-380990">
              <a:buFont typeface="Arial" panose="020B0604020202020204" pitchFamily="34" charset="0"/>
              <a:buChar char="•"/>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Brute Force: </a:t>
            </a: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r>
              <a:rPr kumimoji="0" lang="en-US" sz="2400" b="0" i="0" u="none" strike="noStrike" kern="1200" cap="none" spc="0" normalizeH="0" baseline="30000" noProof="0" dirty="0">
                <a:ln>
                  <a:noFill/>
                </a:ln>
                <a:solidFill>
                  <a:srgbClr val="EB6E19"/>
                </a:solidFill>
                <a:effectLst/>
                <a:uLnTx/>
                <a:uFillTx/>
                <a:latin typeface="Consolas" panose="020B0609020204030204" pitchFamily="49" charset="0"/>
                <a:ea typeface="+mn-ea"/>
                <a:cs typeface="+mn-cs"/>
              </a:rPr>
              <a:t>N</a:t>
            </a:r>
            <a:r>
              <a:rPr kumimoji="0" lang="en-US" sz="1400" b="0" i="0" u="none" strike="noStrike" kern="1200" cap="none" spc="0" normalizeH="0" baseline="30000" noProof="0" dirty="0">
                <a:ln>
                  <a:noFill/>
                </a:ln>
                <a:solidFill>
                  <a:srgbClr val="0081E2"/>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combinations of sets for N-items in a Set</a:t>
            </a:r>
          </a:p>
          <a:p>
            <a:pPr marL="380990" indent="-380990">
              <a:buFont typeface="Arial" panose="020B0604020202020204" pitchFamily="34" charset="0"/>
              <a:buChar char="•"/>
              <a:defRPr/>
            </a:pPr>
            <a:endParaRPr lang="en-US" sz="2400" dirty="0">
              <a:solidFill>
                <a:srgbClr val="EB6E19"/>
              </a:solidFill>
              <a:latin typeface="Consolas" panose="020B0609020204030204" pitchFamily="49" charset="0"/>
            </a:endParaRPr>
          </a:p>
          <a:p>
            <a:pPr marL="380990" indent="-380990">
              <a:buFont typeface="Arial" panose="020B0604020202020204" pitchFamily="34" charset="0"/>
              <a:buChar char="•"/>
              <a:defRPr/>
            </a:pP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For example, if we had three items</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E3AE2B17-4B25-4B9B-BF45-609E766447A1}"/>
              </a:ext>
            </a:extLst>
          </p:cNvPr>
          <p:cNvSpPr>
            <a:spLocks noGrp="1"/>
          </p:cNvSpPr>
          <p:nvPr>
            <p:ph type="sldNum" sz="quarter" idx="12"/>
          </p:nvPr>
        </p:nvSpPr>
        <p:spPr/>
        <p:txBody>
          <a:bodyPr/>
          <a:lstStyle/>
          <a:p>
            <a:fld id="{017C28E0-2F8B-4999-AEA2-B3AA3AE8994F}" type="slidenum">
              <a:rPr lang="en-US" smtClean="0"/>
              <a:t>99</a:t>
            </a:fld>
            <a:endParaRPr lang="en-US"/>
          </a:p>
        </p:txBody>
      </p:sp>
      <p:pic>
        <p:nvPicPr>
          <p:cNvPr id="15" name="Picture 2" descr="Knapsack problem - Wikipedia">
            <a:extLst>
              <a:ext uri="{FF2B5EF4-FFF2-40B4-BE49-F238E27FC236}">
                <a16:creationId xmlns:a16="http://schemas.microsoft.com/office/drawing/2014/main" id="{FD8922DA-5CA7-43CF-95A1-0E87CAF4A59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3787" t="52974" b="26243"/>
          <a:stretch/>
        </p:blipFill>
        <p:spPr bwMode="auto">
          <a:xfrm>
            <a:off x="8817307" y="3314705"/>
            <a:ext cx="908776" cy="62440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Knapsack problem - Wikipedia">
            <a:extLst>
              <a:ext uri="{FF2B5EF4-FFF2-40B4-BE49-F238E27FC236}">
                <a16:creationId xmlns:a16="http://schemas.microsoft.com/office/drawing/2014/main" id="{E8E8C784-B5A7-43F8-869D-A83FAD8E8EF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8121" t="13857" b="59121"/>
          <a:stretch/>
        </p:blipFill>
        <p:spPr bwMode="auto">
          <a:xfrm>
            <a:off x="9225076" y="2616249"/>
            <a:ext cx="957083" cy="70303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Knapsack problem - Wikipedia">
            <a:extLst>
              <a:ext uri="{FF2B5EF4-FFF2-40B4-BE49-F238E27FC236}">
                <a16:creationId xmlns:a16="http://schemas.microsoft.com/office/drawing/2014/main" id="{B8C13E23-7F00-4956-AE3A-0D4BD29C340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1818" r="75083" b="38840"/>
          <a:stretch/>
        </p:blipFill>
        <p:spPr bwMode="auto">
          <a:xfrm>
            <a:off x="9271695" y="2069336"/>
            <a:ext cx="863846" cy="5811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Knapsack problem - Wikipedia">
            <a:extLst>
              <a:ext uri="{FF2B5EF4-FFF2-40B4-BE49-F238E27FC236}">
                <a16:creationId xmlns:a16="http://schemas.microsoft.com/office/drawing/2014/main" id="{1C2302B5-4244-42EB-A347-4DE2828253D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3787" t="52974" b="26243"/>
          <a:stretch/>
        </p:blipFill>
        <p:spPr bwMode="auto">
          <a:xfrm>
            <a:off x="9249230" y="1432971"/>
            <a:ext cx="908776" cy="6244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Knapsack problem - Wikipedia">
            <a:extLst>
              <a:ext uri="{FF2B5EF4-FFF2-40B4-BE49-F238E27FC236}">
                <a16:creationId xmlns:a16="http://schemas.microsoft.com/office/drawing/2014/main" id="{3FA9776A-B6CF-4B5F-824C-50F720A9D51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3787" t="52974" b="26243"/>
          <a:stretch/>
        </p:blipFill>
        <p:spPr bwMode="auto">
          <a:xfrm>
            <a:off x="8831766" y="4561492"/>
            <a:ext cx="908776" cy="6244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Knapsack problem - Wikipedia">
            <a:extLst>
              <a:ext uri="{FF2B5EF4-FFF2-40B4-BE49-F238E27FC236}">
                <a16:creationId xmlns:a16="http://schemas.microsoft.com/office/drawing/2014/main" id="{78F25634-75AC-4DA8-AA2A-2EC670798A8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3787" t="52974" b="26243"/>
          <a:stretch/>
        </p:blipFill>
        <p:spPr bwMode="auto">
          <a:xfrm>
            <a:off x="8764410" y="5160296"/>
            <a:ext cx="781824" cy="53717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Knapsack problem - Wikipedia">
            <a:extLst>
              <a:ext uri="{FF2B5EF4-FFF2-40B4-BE49-F238E27FC236}">
                <a16:creationId xmlns:a16="http://schemas.microsoft.com/office/drawing/2014/main" id="{517AC179-BFED-483F-9CA8-7C549F22E9C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8121" t="13857" b="59121"/>
          <a:stretch/>
        </p:blipFill>
        <p:spPr bwMode="auto">
          <a:xfrm>
            <a:off x="9672419" y="4527336"/>
            <a:ext cx="943031" cy="6927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Knapsack problem - Wikipedia">
            <a:extLst>
              <a:ext uri="{FF2B5EF4-FFF2-40B4-BE49-F238E27FC236}">
                <a16:creationId xmlns:a16="http://schemas.microsoft.com/office/drawing/2014/main" id="{0BC967E8-4B40-4F41-B27A-FC7861891BA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8121" t="13857" b="59121"/>
          <a:stretch/>
        </p:blipFill>
        <p:spPr bwMode="auto">
          <a:xfrm>
            <a:off x="9820626" y="5149718"/>
            <a:ext cx="908777" cy="66755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Knapsack problem - Wikipedia">
            <a:extLst>
              <a:ext uri="{FF2B5EF4-FFF2-40B4-BE49-F238E27FC236}">
                <a16:creationId xmlns:a16="http://schemas.microsoft.com/office/drawing/2014/main" id="{1117D70C-B4AC-45B6-88D7-BC175709AF6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8121" t="13857" b="59121"/>
          <a:stretch/>
        </p:blipFill>
        <p:spPr bwMode="auto">
          <a:xfrm>
            <a:off x="8843747" y="3907208"/>
            <a:ext cx="909401" cy="66801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Knapsack problem - Wikipedia">
            <a:extLst>
              <a:ext uri="{FF2B5EF4-FFF2-40B4-BE49-F238E27FC236}">
                <a16:creationId xmlns:a16="http://schemas.microsoft.com/office/drawing/2014/main" id="{BF808AD6-149F-471D-8AAF-9E08648EB87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1818" r="75083" b="38840"/>
          <a:stretch/>
        </p:blipFill>
        <p:spPr bwMode="auto">
          <a:xfrm>
            <a:off x="9703618" y="3980377"/>
            <a:ext cx="863846" cy="58111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Knapsack problem - Wikipedia">
            <a:extLst>
              <a:ext uri="{FF2B5EF4-FFF2-40B4-BE49-F238E27FC236}">
                <a16:creationId xmlns:a16="http://schemas.microsoft.com/office/drawing/2014/main" id="{3845239C-4555-47C9-9CE1-266A9DFE046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1818" r="75083" b="38840"/>
          <a:stretch/>
        </p:blipFill>
        <p:spPr bwMode="auto">
          <a:xfrm>
            <a:off x="9636331" y="3318829"/>
            <a:ext cx="863846" cy="58111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Knapsack problem - Wikipedia">
            <a:extLst>
              <a:ext uri="{FF2B5EF4-FFF2-40B4-BE49-F238E27FC236}">
                <a16:creationId xmlns:a16="http://schemas.microsoft.com/office/drawing/2014/main" id="{2EA59907-B4DC-4A9F-B4DB-29D13007271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1818" r="75083" b="38840"/>
          <a:stretch/>
        </p:blipFill>
        <p:spPr bwMode="auto">
          <a:xfrm>
            <a:off x="9236710" y="5401715"/>
            <a:ext cx="781825" cy="52593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Knapsack problem - Wikipedia">
            <a:extLst>
              <a:ext uri="{FF2B5EF4-FFF2-40B4-BE49-F238E27FC236}">
                <a16:creationId xmlns:a16="http://schemas.microsoft.com/office/drawing/2014/main" id="{710338AD-C491-4E7B-80B2-5FCC40B5D16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3787" t="52974" b="26243"/>
          <a:stretch/>
        </p:blipFill>
        <p:spPr bwMode="auto">
          <a:xfrm>
            <a:off x="2278784" y="5063905"/>
            <a:ext cx="908776" cy="624405"/>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Knapsack problem - Wikipedia">
            <a:extLst>
              <a:ext uri="{FF2B5EF4-FFF2-40B4-BE49-F238E27FC236}">
                <a16:creationId xmlns:a16="http://schemas.microsoft.com/office/drawing/2014/main" id="{511DC44E-BEBF-4DD4-926B-0AFB5FC4856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8121" t="13857" b="59121"/>
          <a:stretch/>
        </p:blipFill>
        <p:spPr bwMode="auto">
          <a:xfrm>
            <a:off x="4221068" y="5083548"/>
            <a:ext cx="1105214" cy="81185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Knapsack problem - Wikipedia">
            <a:extLst>
              <a:ext uri="{FF2B5EF4-FFF2-40B4-BE49-F238E27FC236}">
                <a16:creationId xmlns:a16="http://schemas.microsoft.com/office/drawing/2014/main" id="{1D851626-F6CA-4B74-9FC0-478125B0CB1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1818" r="75083" b="38840"/>
          <a:stretch/>
        </p:blipFill>
        <p:spPr bwMode="auto">
          <a:xfrm>
            <a:off x="3272391" y="5546754"/>
            <a:ext cx="863846" cy="581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493964"/>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12071</TotalTime>
  <Words>21275</Words>
  <Application>Microsoft Office PowerPoint</Application>
  <PresentationFormat>Widescreen</PresentationFormat>
  <Paragraphs>3972</Paragraphs>
  <Slides>133</Slides>
  <Notes>133</Notes>
  <HiddenSlides>14</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133</vt:i4>
      </vt:variant>
    </vt:vector>
  </HeadingPairs>
  <TitlesOfParts>
    <vt:vector size="144" baseType="lpstr">
      <vt:lpstr>Arial</vt:lpstr>
      <vt:lpstr>Calibri</vt:lpstr>
      <vt:lpstr>Calibri Light</vt:lpstr>
      <vt:lpstr>Consolas</vt:lpstr>
      <vt:lpstr>Gotham Bold</vt:lpstr>
      <vt:lpstr>Tw Cen MT</vt:lpstr>
      <vt:lpstr>Wingdings</vt:lpstr>
      <vt:lpstr>1_Office Theme</vt:lpstr>
      <vt:lpstr>2_Office Theme</vt:lpstr>
      <vt:lpstr>3_Office Theme</vt:lpstr>
      <vt:lpstr>4_Office Theme</vt:lpstr>
      <vt:lpstr>PowerPoint Presentation</vt:lpstr>
      <vt:lpstr>   Announcements   </vt:lpstr>
      <vt:lpstr>  Categories of Data Structures  </vt:lpstr>
      <vt:lpstr>  Categories of Algorithms  </vt:lpstr>
      <vt:lpstr>PowerPoint Presentation</vt:lpstr>
      <vt:lpstr>Algorithmic Paradigms</vt:lpstr>
      <vt:lpstr>Optimization problems</vt:lpstr>
      <vt:lpstr>Optimization problems</vt:lpstr>
      <vt:lpstr>PowerPoint Presentation</vt:lpstr>
      <vt:lpstr>Greedy Algorithms</vt:lpstr>
      <vt:lpstr>Greedy Algorithms</vt:lpstr>
      <vt:lpstr>Greedy Algorithms</vt:lpstr>
      <vt:lpstr>Coin Change</vt:lpstr>
      <vt:lpstr>Coin Change</vt:lpstr>
      <vt:lpstr>Coin Change</vt:lpstr>
      <vt:lpstr>Coin Change</vt:lpstr>
      <vt:lpstr>Coin Change</vt:lpstr>
      <vt:lpstr>Coin Change</vt:lpstr>
      <vt:lpstr>Bin Packing</vt:lpstr>
      <vt:lpstr>Bin Packing</vt:lpstr>
      <vt:lpstr>Bin Packing</vt:lpstr>
      <vt:lpstr>Bin Packing</vt:lpstr>
      <vt:lpstr>Bin Packing</vt:lpstr>
      <vt:lpstr>Greedy Algorithm for Converting Decimal to Binary</vt:lpstr>
      <vt:lpstr>PowerPoint Presentation</vt:lpstr>
      <vt:lpstr>Rationale</vt:lpstr>
      <vt:lpstr>Rationale</vt:lpstr>
      <vt:lpstr>Rationale</vt:lpstr>
      <vt:lpstr>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 Interface</vt:lpstr>
      <vt:lpstr>Questions</vt:lpstr>
      <vt:lpstr>Mentimeter</vt:lpstr>
      <vt:lpstr>PowerPoint Presentation</vt:lpstr>
      <vt:lpstr>Dynamic Programming</vt:lpstr>
      <vt:lpstr>Fibonacci Sequence</vt:lpstr>
      <vt:lpstr>Fibonacci Sequence</vt:lpstr>
      <vt:lpstr>Fibonacci Sequence</vt:lpstr>
      <vt:lpstr>Fibonacci Sequence: Tabulation</vt:lpstr>
      <vt:lpstr>Fibonacci Sequence: Tabulation</vt:lpstr>
      <vt:lpstr>Fibonacci Sequence: Tabulation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Fibonacci Sequence: Memoization</vt:lpstr>
      <vt:lpstr>Knapsack Problem</vt:lpstr>
      <vt:lpstr>0-1 Knapsack Problem</vt:lpstr>
      <vt:lpstr>0-1 Knapsack Problem</vt:lpstr>
      <vt:lpstr>0-1 Knapsack Problem</vt:lpstr>
      <vt:lpstr>0-1 Knapsack Problem</vt:lpstr>
      <vt:lpstr>0-1 Knapsack Problem</vt:lpstr>
      <vt:lpstr>0-1 Knapsack Problem</vt:lpstr>
      <vt:lpstr>0-1 Knapsack Problem</vt:lpstr>
      <vt:lpstr>Knapsack Problem</vt:lpstr>
      <vt:lpstr>Knapsack Problem</vt:lpstr>
      <vt:lpstr>Knapsack Problem</vt:lpstr>
      <vt:lpstr>Knapsack Problem</vt:lpstr>
      <vt:lpstr>Knapsack Problem</vt:lpstr>
      <vt:lpstr>Knapsack Problem</vt:lpstr>
      <vt:lpstr>Knapsack Problem</vt:lpstr>
      <vt:lpstr>Knapsack Problem</vt:lpstr>
      <vt:lpstr>Knapsack Problem</vt:lpstr>
      <vt:lpstr>Knapsack Problem</vt:lpstr>
      <vt:lpstr>Knapsack Problem</vt:lpstr>
      <vt:lpstr>Knapsack Problem</vt:lpstr>
      <vt:lpstr>Knapsack Problem</vt:lpstr>
      <vt:lpstr>Knapsack Problem</vt:lpstr>
      <vt:lpstr>Knapsack Problem</vt:lpstr>
      <vt:lpstr>Knapsack Problem – 11.2 Stepik</vt:lpstr>
      <vt:lpstr>Coin Change Problem</vt:lpstr>
      <vt:lpstr>Use cases of Data Structures and Algorithms</vt:lpstr>
      <vt:lpstr>Questions</vt:lpstr>
      <vt:lpstr>Algorithm for Huffman Encoding</vt:lpstr>
      <vt:lpstr>Algorithm for Huffman Encoding</vt:lpstr>
      <vt:lpstr>Algorithm for Huffman Encoding</vt:lpstr>
      <vt:lpstr>Algorithm for Huffman Encoding</vt:lpstr>
      <vt:lpstr>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amanpreet kapoor</dc:creator>
  <cp:lastModifiedBy>amanpreet kapoor</cp:lastModifiedBy>
  <cp:revision>731</cp:revision>
  <dcterms:created xsi:type="dcterms:W3CDTF">2020-04-14T17:15:24Z</dcterms:created>
  <dcterms:modified xsi:type="dcterms:W3CDTF">2022-04-15T18:28:30Z</dcterms:modified>
</cp:coreProperties>
</file>