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55"/>
  </p:notesMasterIdLst>
  <p:sldIdLst>
    <p:sldId id="268" r:id="rId4"/>
    <p:sldId id="440" r:id="rId5"/>
    <p:sldId id="541" r:id="rId6"/>
    <p:sldId id="264" r:id="rId7"/>
    <p:sldId id="841" r:id="rId8"/>
    <p:sldId id="840" r:id="rId9"/>
    <p:sldId id="842" r:id="rId10"/>
    <p:sldId id="784" r:id="rId11"/>
    <p:sldId id="501" r:id="rId12"/>
    <p:sldId id="515" r:id="rId13"/>
    <p:sldId id="510" r:id="rId14"/>
    <p:sldId id="518" r:id="rId15"/>
    <p:sldId id="530" r:id="rId16"/>
    <p:sldId id="522" r:id="rId17"/>
    <p:sldId id="529" r:id="rId18"/>
    <p:sldId id="531" r:id="rId19"/>
    <p:sldId id="532" r:id="rId20"/>
    <p:sldId id="810" r:id="rId21"/>
    <p:sldId id="811" r:id="rId22"/>
    <p:sldId id="804" r:id="rId23"/>
    <p:sldId id="815" r:id="rId24"/>
    <p:sldId id="816" r:id="rId25"/>
    <p:sldId id="548" r:id="rId26"/>
    <p:sldId id="823" r:id="rId27"/>
    <p:sldId id="824" r:id="rId28"/>
    <p:sldId id="636" r:id="rId29"/>
    <p:sldId id="822" r:id="rId30"/>
    <p:sldId id="821" r:id="rId31"/>
    <p:sldId id="818" r:id="rId32"/>
    <p:sldId id="827" r:id="rId33"/>
    <p:sldId id="814" r:id="rId34"/>
    <p:sldId id="820" r:id="rId35"/>
    <p:sldId id="819" r:id="rId36"/>
    <p:sldId id="805" r:id="rId37"/>
    <p:sldId id="825" r:id="rId38"/>
    <p:sldId id="826" r:id="rId39"/>
    <p:sldId id="796" r:id="rId40"/>
    <p:sldId id="806" r:id="rId41"/>
    <p:sldId id="661" r:id="rId42"/>
    <p:sldId id="648" r:id="rId43"/>
    <p:sldId id="797" r:id="rId44"/>
    <p:sldId id="549" r:id="rId45"/>
    <p:sldId id="798" r:id="rId46"/>
    <p:sldId id="835" r:id="rId47"/>
    <p:sldId id="836" r:id="rId48"/>
    <p:sldId id="837" r:id="rId49"/>
    <p:sldId id="838" r:id="rId50"/>
    <p:sldId id="839" r:id="rId51"/>
    <p:sldId id="270" r:id="rId52"/>
    <p:sldId id="834" r:id="rId53"/>
    <p:sldId id="36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81E2"/>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p:scale>
          <a:sx n="100" d="100"/>
          <a:sy n="100" d="100"/>
        </p:scale>
        <p:origin x="252"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4/20/2022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7801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184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87403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49</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05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4/20/2022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4/20/2022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4/20/2022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4/20/2022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4/20/2022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4/20/2022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4/20/2022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4/20/2022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0.png"/></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25079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Topological Sort Pseudocode</a:t>
            </a:r>
          </a:p>
        </p:txBody>
      </p:sp>
      <p:sp>
        <p:nvSpPr>
          <p:cNvPr id="4" name="Oval 3">
            <a:extLst>
              <a:ext uri="{FF2B5EF4-FFF2-40B4-BE49-F238E27FC236}">
                <a16:creationId xmlns:a16="http://schemas.microsoft.com/office/drawing/2014/main" id="{1D4B9F45-B03A-470A-B1DB-6F28AB258230}"/>
              </a:ext>
              <a:ext uri="{C183D7F6-B498-43B3-948B-1728B52AA6E4}">
                <adec:decorative xmlns:adec="http://schemas.microsoft.com/office/drawing/2017/decorative" val="1"/>
              </a:ext>
            </a:extLst>
          </p:cNvPr>
          <p:cNvSpPr>
            <a:spLocks noChangeArrowheads="1"/>
          </p:cNvSpPr>
          <p:nvPr/>
        </p:nvSpPr>
        <p:spPr bwMode="auto">
          <a:xfrm>
            <a:off x="9797827" y="141621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0</a:t>
            </a:r>
          </a:p>
        </p:txBody>
      </p:sp>
      <p:sp>
        <p:nvSpPr>
          <p:cNvPr id="5" name="Oval 4">
            <a:extLst>
              <a:ext uri="{FF2B5EF4-FFF2-40B4-BE49-F238E27FC236}">
                <a16:creationId xmlns:a16="http://schemas.microsoft.com/office/drawing/2014/main" id="{7A78DCEA-AEEB-4B13-B009-136FAE7A6038}"/>
              </a:ext>
              <a:ext uri="{C183D7F6-B498-43B3-948B-1728B52AA6E4}">
                <adec:decorative xmlns:adec="http://schemas.microsoft.com/office/drawing/2017/decorative" val="1"/>
              </a:ext>
            </a:extLst>
          </p:cNvPr>
          <p:cNvSpPr>
            <a:spLocks noChangeArrowheads="1"/>
          </p:cNvSpPr>
          <p:nvPr/>
        </p:nvSpPr>
        <p:spPr bwMode="auto">
          <a:xfrm>
            <a:off x="8874599" y="210837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1</a:t>
            </a:r>
          </a:p>
        </p:txBody>
      </p:sp>
      <p:sp>
        <p:nvSpPr>
          <p:cNvPr id="7" name="Oval 6">
            <a:extLst>
              <a:ext uri="{FF2B5EF4-FFF2-40B4-BE49-F238E27FC236}">
                <a16:creationId xmlns:a16="http://schemas.microsoft.com/office/drawing/2014/main" id="{E4D29451-1DB4-4E66-A57A-F65A512DADC7}"/>
              </a:ext>
              <a:ext uri="{C183D7F6-B498-43B3-948B-1728B52AA6E4}">
                <adec:decorative xmlns:adec="http://schemas.microsoft.com/office/drawing/2017/decorative" val="1"/>
              </a:ext>
            </a:extLst>
          </p:cNvPr>
          <p:cNvSpPr>
            <a:spLocks noChangeArrowheads="1"/>
          </p:cNvSpPr>
          <p:nvPr/>
        </p:nvSpPr>
        <p:spPr bwMode="auto">
          <a:xfrm>
            <a:off x="10547335" y="2063020"/>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4</a:t>
            </a:r>
          </a:p>
        </p:txBody>
      </p:sp>
      <p:sp>
        <p:nvSpPr>
          <p:cNvPr id="8" name="Oval 7">
            <a:extLst>
              <a:ext uri="{FF2B5EF4-FFF2-40B4-BE49-F238E27FC236}">
                <a16:creationId xmlns:a16="http://schemas.microsoft.com/office/drawing/2014/main" id="{62F7ED2A-5660-4B23-A301-154FE9D1947C}"/>
              </a:ext>
              <a:ext uri="{C183D7F6-B498-43B3-948B-1728B52AA6E4}">
                <adec:decorative xmlns:adec="http://schemas.microsoft.com/office/drawing/2017/decorative" val="1"/>
              </a:ext>
            </a:extLst>
          </p:cNvPr>
          <p:cNvSpPr>
            <a:spLocks noChangeArrowheads="1"/>
          </p:cNvSpPr>
          <p:nvPr/>
        </p:nvSpPr>
        <p:spPr bwMode="auto">
          <a:xfrm>
            <a:off x="9009754" y="316773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2</a:t>
            </a:r>
          </a:p>
        </p:txBody>
      </p:sp>
      <p:sp>
        <p:nvSpPr>
          <p:cNvPr id="9" name="Oval 8">
            <a:extLst>
              <a:ext uri="{FF2B5EF4-FFF2-40B4-BE49-F238E27FC236}">
                <a16:creationId xmlns:a16="http://schemas.microsoft.com/office/drawing/2014/main" id="{1FA2C363-0EC4-4B78-8D86-A36529C43FF1}"/>
              </a:ext>
              <a:ext uri="{C183D7F6-B498-43B3-948B-1728B52AA6E4}">
                <adec:decorative xmlns:adec="http://schemas.microsoft.com/office/drawing/2017/decorative" val="1"/>
              </a:ext>
            </a:extLst>
          </p:cNvPr>
          <p:cNvSpPr>
            <a:spLocks noChangeArrowheads="1"/>
          </p:cNvSpPr>
          <p:nvPr/>
        </p:nvSpPr>
        <p:spPr bwMode="auto">
          <a:xfrm>
            <a:off x="10537370" y="3122384"/>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3</a:t>
            </a:r>
          </a:p>
        </p:txBody>
      </p:sp>
      <p:cxnSp>
        <p:nvCxnSpPr>
          <p:cNvPr id="10" name="Straight Arrow Connector 9">
            <a:extLst>
              <a:ext uri="{FF2B5EF4-FFF2-40B4-BE49-F238E27FC236}">
                <a16:creationId xmlns:a16="http://schemas.microsoft.com/office/drawing/2014/main" id="{095E32AD-5BF5-4141-B480-5F0571768287}"/>
              </a:ext>
              <a:ext uri="{C183D7F6-B498-43B3-948B-1728B52AA6E4}">
                <adec:decorative xmlns:adec="http://schemas.microsoft.com/office/drawing/2017/decorative" val="1"/>
              </a:ext>
            </a:extLst>
          </p:cNvPr>
          <p:cNvCxnSpPr>
            <a:stCxn id="4" idx="3"/>
            <a:endCxn id="5" idx="7"/>
          </p:cNvCxnSpPr>
          <p:nvPr/>
        </p:nvCxnSpPr>
        <p:spPr>
          <a:xfrm flipH="1">
            <a:off x="9264844" y="1806457"/>
            <a:ext cx="599938" cy="368873"/>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226236-AF79-4953-93FA-7DC7CE8C4659}"/>
              </a:ext>
              <a:ext uri="{C183D7F6-B498-43B3-948B-1728B52AA6E4}">
                <adec:decorative xmlns:adec="http://schemas.microsoft.com/office/drawing/2017/decorative" val="1"/>
              </a:ext>
            </a:extLst>
          </p:cNvPr>
          <p:cNvCxnSpPr>
            <a:stCxn id="5" idx="4"/>
            <a:endCxn id="8" idx="0"/>
          </p:cNvCxnSpPr>
          <p:nvPr/>
        </p:nvCxnSpPr>
        <p:spPr>
          <a:xfrm>
            <a:off x="9103199" y="2565575"/>
            <a:ext cx="135155" cy="6021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E2C4F65-B49F-4477-9291-6321DFE6DEFF}"/>
              </a:ext>
              <a:ext uri="{C183D7F6-B498-43B3-948B-1728B52AA6E4}">
                <adec:decorative xmlns:adec="http://schemas.microsoft.com/office/drawing/2017/decorative" val="1"/>
              </a:ext>
            </a:extLst>
          </p:cNvPr>
          <p:cNvCxnSpPr>
            <a:endCxn id="8" idx="7"/>
          </p:cNvCxnSpPr>
          <p:nvPr/>
        </p:nvCxnSpPr>
        <p:spPr>
          <a:xfrm flipH="1">
            <a:off x="9399999" y="2475942"/>
            <a:ext cx="1202952" cy="7587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A7E102-7A62-48DB-8AED-8361F444E59F}"/>
              </a:ext>
              <a:ext uri="{C183D7F6-B498-43B3-948B-1728B52AA6E4}">
                <adec:decorative xmlns:adec="http://schemas.microsoft.com/office/drawing/2017/decorative" val="1"/>
              </a:ext>
            </a:extLst>
          </p:cNvPr>
          <p:cNvCxnSpPr>
            <a:stCxn id="7" idx="4"/>
            <a:endCxn id="9" idx="1"/>
          </p:cNvCxnSpPr>
          <p:nvPr/>
        </p:nvCxnSpPr>
        <p:spPr>
          <a:xfrm flipH="1">
            <a:off x="10604325" y="2520220"/>
            <a:ext cx="171610" cy="669119"/>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C9D2F4-B1EC-4B3D-96BE-9AE46B1A0A53}"/>
              </a:ext>
              <a:ext uri="{C183D7F6-B498-43B3-948B-1728B52AA6E4}">
                <adec:decorative xmlns:adec="http://schemas.microsoft.com/office/drawing/2017/decorative" val="1"/>
              </a:ext>
            </a:extLst>
          </p:cNvPr>
          <p:cNvCxnSpPr>
            <a:stCxn id="4" idx="5"/>
            <a:endCxn id="7" idx="1"/>
          </p:cNvCxnSpPr>
          <p:nvPr/>
        </p:nvCxnSpPr>
        <p:spPr>
          <a:xfrm>
            <a:off x="10188072" y="1806457"/>
            <a:ext cx="426218" cy="323518"/>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922D8F-FB40-4FA3-81A5-2B875F47E756}"/>
              </a:ext>
              <a:ext uri="{C183D7F6-B498-43B3-948B-1728B52AA6E4}">
                <adec:decorative xmlns:adec="http://schemas.microsoft.com/office/drawing/2017/decorative" val="1"/>
              </a:ext>
            </a:extLst>
          </p:cNvPr>
          <p:cNvCxnSpPr>
            <a:stCxn id="5" idx="5"/>
            <a:endCxn id="9" idx="2"/>
          </p:cNvCxnSpPr>
          <p:nvPr/>
        </p:nvCxnSpPr>
        <p:spPr>
          <a:xfrm>
            <a:off x="9264844" y="2498620"/>
            <a:ext cx="1272526" cy="8523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680385-8CE6-41AE-8231-5BAF6CAC365E}"/>
              </a:ext>
              <a:ext uri="{C183D7F6-B498-43B3-948B-1728B52AA6E4}">
                <adec:decorative xmlns:adec="http://schemas.microsoft.com/office/drawing/2017/decorative" val="1"/>
              </a:ext>
            </a:extLst>
          </p:cNvPr>
          <p:cNvSpPr>
            <a:spLocks noChangeArrowheads="1"/>
          </p:cNvSpPr>
          <p:nvPr/>
        </p:nvSpPr>
        <p:spPr bwMode="auto">
          <a:xfrm>
            <a:off x="10721323" y="137585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5</a:t>
            </a:r>
          </a:p>
        </p:txBody>
      </p:sp>
      <p:cxnSp>
        <p:nvCxnSpPr>
          <p:cNvPr id="17" name="Straight Arrow Connector 16">
            <a:extLst>
              <a:ext uri="{FF2B5EF4-FFF2-40B4-BE49-F238E27FC236}">
                <a16:creationId xmlns:a16="http://schemas.microsoft.com/office/drawing/2014/main" id="{8E2F786E-8B6F-4189-A4D1-F387892E2D86}"/>
              </a:ext>
              <a:ext uri="{C183D7F6-B498-43B3-948B-1728B52AA6E4}">
                <adec:decorative xmlns:adec="http://schemas.microsoft.com/office/drawing/2017/decorative" val="1"/>
              </a:ext>
            </a:extLst>
          </p:cNvPr>
          <p:cNvCxnSpPr>
            <a:stCxn id="16" idx="4"/>
            <a:endCxn id="7" idx="0"/>
          </p:cNvCxnSpPr>
          <p:nvPr/>
        </p:nvCxnSpPr>
        <p:spPr>
          <a:xfrm flipH="1">
            <a:off x="10775935" y="1833055"/>
            <a:ext cx="173988" cy="229965"/>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43EFE45-303B-47BA-9DB8-F56D7050BF49}"/>
              </a:ext>
              <a:ext uri="{C183D7F6-B498-43B3-948B-1728B52AA6E4}">
                <adec:decorative xmlns:adec="http://schemas.microsoft.com/office/drawing/2017/decorative" val="1"/>
              </a:ext>
            </a:extLst>
          </p:cNvPr>
          <p:cNvSpPr>
            <a:spLocks noChangeArrowheads="1"/>
          </p:cNvSpPr>
          <p:nvPr/>
        </p:nvSpPr>
        <p:spPr bwMode="auto">
          <a:xfrm>
            <a:off x="9105456" y="400045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6</a:t>
            </a:r>
          </a:p>
        </p:txBody>
      </p:sp>
      <p:cxnSp>
        <p:nvCxnSpPr>
          <p:cNvPr id="19" name="Straight Arrow Connector 18">
            <a:extLst>
              <a:ext uri="{FF2B5EF4-FFF2-40B4-BE49-F238E27FC236}">
                <a16:creationId xmlns:a16="http://schemas.microsoft.com/office/drawing/2014/main" id="{1AE7B17F-E881-4883-8E57-1D2B57EEF22B}"/>
              </a:ext>
              <a:ext uri="{C183D7F6-B498-43B3-948B-1728B52AA6E4}">
                <adec:decorative xmlns:adec="http://schemas.microsoft.com/office/drawing/2017/decorative" val="1"/>
              </a:ext>
            </a:extLst>
          </p:cNvPr>
          <p:cNvCxnSpPr>
            <a:stCxn id="8" idx="4"/>
            <a:endCxn id="18" idx="0"/>
          </p:cNvCxnSpPr>
          <p:nvPr/>
        </p:nvCxnSpPr>
        <p:spPr>
          <a:xfrm>
            <a:off x="9238354" y="3624939"/>
            <a:ext cx="95702" cy="375520"/>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F0A6C59-6AAF-4454-B738-68275737D282}"/>
              </a:ext>
              <a:ext uri="{C183D7F6-B498-43B3-948B-1728B52AA6E4}">
                <adec:decorative xmlns:adec="http://schemas.microsoft.com/office/drawing/2017/decorative" val="1"/>
              </a:ext>
            </a:extLst>
          </p:cNvPr>
          <p:cNvSpPr>
            <a:spLocks noChangeArrowheads="1"/>
          </p:cNvSpPr>
          <p:nvPr/>
        </p:nvSpPr>
        <p:spPr bwMode="auto">
          <a:xfrm>
            <a:off x="10108329" y="403947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7</a:t>
            </a:r>
          </a:p>
        </p:txBody>
      </p:sp>
      <p:cxnSp>
        <p:nvCxnSpPr>
          <p:cNvPr id="21" name="Straight Arrow Connector 20">
            <a:extLst>
              <a:ext uri="{FF2B5EF4-FFF2-40B4-BE49-F238E27FC236}">
                <a16:creationId xmlns:a16="http://schemas.microsoft.com/office/drawing/2014/main" id="{93712E2C-EC3B-4C1A-95F1-FE0A9898DD45}"/>
              </a:ext>
              <a:ext uri="{C183D7F6-B498-43B3-948B-1728B52AA6E4}">
                <adec:decorative xmlns:adec="http://schemas.microsoft.com/office/drawing/2017/decorative" val="1"/>
              </a:ext>
            </a:extLst>
          </p:cNvPr>
          <p:cNvCxnSpPr>
            <a:stCxn id="5" idx="5"/>
            <a:endCxn id="20" idx="0"/>
          </p:cNvCxnSpPr>
          <p:nvPr/>
        </p:nvCxnSpPr>
        <p:spPr>
          <a:xfrm>
            <a:off x="9264844" y="2498620"/>
            <a:ext cx="1072085" cy="15408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01CFD1-071E-4232-9BA3-F2C5FDF9375E}"/>
              </a:ext>
            </a:extLst>
          </p:cNvPr>
          <p:cNvSpPr txBox="1"/>
          <p:nvPr/>
        </p:nvSpPr>
        <p:spPr>
          <a:xfrm>
            <a:off x="2094334" y="1587131"/>
            <a:ext cx="6097712" cy="3970318"/>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Graph</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topsort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Queue&lt;Vertex&gt; q;</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counter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makeEmpty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v</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v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while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isEmpty</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Vertex v =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dequeue</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w adjacent to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w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p:txBody>
      </p:sp>
      <p:grpSp>
        <p:nvGrpSpPr>
          <p:cNvPr id="23" name="Group 22">
            <a:extLst>
              <a:ext uri="{FF2B5EF4-FFF2-40B4-BE49-F238E27FC236}">
                <a16:creationId xmlns:a16="http://schemas.microsoft.com/office/drawing/2014/main" id="{9D61A412-01DE-456C-B076-9CF30F2CFCE5}"/>
              </a:ext>
            </a:extLst>
          </p:cNvPr>
          <p:cNvGrpSpPr/>
          <p:nvPr/>
        </p:nvGrpSpPr>
        <p:grpSpPr>
          <a:xfrm>
            <a:off x="11317255" y="5989103"/>
            <a:ext cx="841781" cy="748032"/>
            <a:chOff x="11337354" y="6025684"/>
            <a:chExt cx="841781" cy="748032"/>
          </a:xfrm>
        </p:grpSpPr>
        <p:pic>
          <p:nvPicPr>
            <p:cNvPr id="24" name="Picture 23">
              <a:extLst>
                <a:ext uri="{FF2B5EF4-FFF2-40B4-BE49-F238E27FC236}">
                  <a16:creationId xmlns:a16="http://schemas.microsoft.com/office/drawing/2014/main" id="{9B8CD1BC-42F7-4F0A-B372-BD4385921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Logo COP3530">
              <a:extLst>
                <a:ext uri="{FF2B5EF4-FFF2-40B4-BE49-F238E27FC236}">
                  <a16:creationId xmlns:a16="http://schemas.microsoft.com/office/drawing/2014/main" id="{1C99E36F-E92B-452C-956F-57AB376FC36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02901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Final Exam will be on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rPr>
              <a:t>April 28th: 7:30 am to 9:30 am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as per the date set by the registrar.</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The exam will be on </a:t>
            </a: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rPr>
              <a:t>Honorlock</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 and will not contain any pseudocode questions. </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There are no makeups for the final and you must take it during the scheduled time.</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It will cover Modules 1-9 (everything except the Complexity Theory module).</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We will release the topic and expectations guide on April 22.</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You are allowed to use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rPr>
              <a:t>two pages of crib sheet with handwritten or printed notes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on them. </a:t>
            </a: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664577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r>
              <a:rPr lang="en-US" dirty="0">
                <a:solidFill>
                  <a:srgbClr val="EB6E19"/>
                </a:solidFill>
                <a:latin typeface="Gotham Bold" pitchFamily="50" charset="0"/>
              </a:rPr>
              <a:t>6647 386</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7" name="Picture 6" descr="Qr code&#10;&#10;Description automatically generated">
            <a:extLst>
              <a:ext uri="{FF2B5EF4-FFF2-40B4-BE49-F238E27FC236}">
                <a16:creationId xmlns:a16="http://schemas.microsoft.com/office/drawing/2014/main" id="{BA4FA0AD-4040-414E-8092-5CD76CF5D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4988" y="1728788"/>
            <a:ext cx="4376738" cy="4376738"/>
          </a:xfrm>
          <a:prstGeom prst="rect">
            <a:avLst/>
          </a:prstGeom>
        </p:spPr>
      </p:pic>
    </p:spTree>
    <p:extLst>
      <p:ext uri="{BB962C8B-B14F-4D97-AF65-F5344CB8AC3E}">
        <p14:creationId xmlns:p14="http://schemas.microsoft.com/office/powerpoint/2010/main" val="4171376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Bin Packing</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2619473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129049" y="2575229"/>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5741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8804F311-ABE5-4761-BBBC-CD60918F894F}"/>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65E66003-F06A-4EE0-B9AF-B40519BA4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556567BA-F3F8-454C-8A0C-BFDC195B3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03220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902" y="3967776"/>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88FCC796-5D51-45F3-8935-C61B82B744E6}"/>
              </a:ext>
            </a:extLst>
          </p:cNvPr>
          <p:cNvGrpSpPr/>
          <p:nvPr/>
        </p:nvGrpSpPr>
        <p:grpSpPr>
          <a:xfrm>
            <a:off x="11317255" y="5989103"/>
            <a:ext cx="841781" cy="748032"/>
            <a:chOff x="11337354" y="6025684"/>
            <a:chExt cx="841781" cy="748032"/>
          </a:xfrm>
        </p:grpSpPr>
        <p:pic>
          <p:nvPicPr>
            <p:cNvPr id="21" name="Picture 20">
              <a:extLst>
                <a:ext uri="{FF2B5EF4-FFF2-40B4-BE49-F238E27FC236}">
                  <a16:creationId xmlns:a16="http://schemas.microsoft.com/office/drawing/2014/main" id="{24BEA2A1-FD37-4171-92E9-6E9C092CA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Logo COP3530">
              <a:extLst>
                <a:ext uri="{FF2B5EF4-FFF2-40B4-BE49-F238E27FC236}">
                  <a16:creationId xmlns:a16="http://schemas.microsoft.com/office/drawing/2014/main" id="{17E58237-FE8E-4C0E-A962-8CA4502692E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8658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Final Exam Topics Guide</a:t>
            </a:r>
          </a:p>
        </p:txBody>
      </p:sp>
      <p:pic>
        <p:nvPicPr>
          <p:cNvPr id="6" name="Picture 5">
            <a:extLst>
              <a:ext uri="{FF2B5EF4-FFF2-40B4-BE49-F238E27FC236}">
                <a16:creationId xmlns:a16="http://schemas.microsoft.com/office/drawing/2014/main" id="{08BB86A5-FDD8-4B76-B1EA-BD7EF67FD50A}"/>
              </a:ext>
            </a:extLst>
          </p:cNvPr>
          <p:cNvPicPr>
            <a:picLocks noChangeAspect="1"/>
          </p:cNvPicPr>
          <p:nvPr/>
        </p:nvPicPr>
        <p:blipFill>
          <a:blip r:embed="rId3"/>
          <a:stretch>
            <a:fillRect/>
          </a:stretch>
        </p:blipFill>
        <p:spPr>
          <a:xfrm>
            <a:off x="2480983" y="1581150"/>
            <a:ext cx="6060589" cy="4937598"/>
          </a:xfrm>
          <a:prstGeom prst="rect">
            <a:avLst/>
          </a:prstGeom>
        </p:spPr>
      </p:pic>
    </p:spTree>
    <p:extLst>
      <p:ext uri="{BB962C8B-B14F-4D97-AF65-F5344CB8AC3E}">
        <p14:creationId xmlns:p14="http://schemas.microsoft.com/office/powerpoint/2010/main" val="2178002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11796</TotalTime>
  <Words>4887</Words>
  <Application>Microsoft Office PowerPoint</Application>
  <PresentationFormat>Widescreen</PresentationFormat>
  <Paragraphs>1344</Paragraphs>
  <Slides>51</Slides>
  <Notes>51</Notes>
  <HiddenSlides>5</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51</vt:i4>
      </vt:variant>
    </vt:vector>
  </HeadingPairs>
  <TitlesOfParts>
    <vt:vector size="65"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Mentimeter              6647 386  </vt:lpstr>
      <vt:lpstr>Mentimeter                </vt:lpstr>
      <vt:lpstr>Mentimeter</vt:lpstr>
      <vt:lpstr>Mentimeter</vt:lpstr>
      <vt:lpstr>Final Exam Topics Guide</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Valid DFS: Which DFS are valid?</vt:lpstr>
      <vt:lpstr>Valid DFS: Which DFS are valid?</vt:lpstr>
      <vt:lpstr>BFS Pseudocode</vt:lpstr>
      <vt:lpstr>              BFS          vs          DFS</vt:lpstr>
      <vt:lpstr>Graph Algorithm Mix n Match</vt:lpstr>
      <vt:lpstr>Graph Algorithm Mix n Match</vt:lpstr>
      <vt:lpstr>Which of the choices below represent a valid topological sort ordering of this graph?</vt:lpstr>
      <vt:lpstr>Which of the choices below represent a valid topological sort ordering of this graph?</vt:lpstr>
      <vt:lpstr>Topological Sort Pseudocode</vt:lpstr>
      <vt:lpstr>What does this code do?</vt:lpstr>
      <vt:lpstr>What does this code do?</vt:lpstr>
      <vt:lpstr>Scenario</vt:lpstr>
      <vt:lpstr>Scenario</vt:lpstr>
      <vt:lpstr>MST using Prims starting from “I”</vt:lpstr>
      <vt:lpstr>MST using Prims starting from “I”</vt:lpstr>
      <vt:lpstr>Dijkstra with A as source</vt:lpstr>
      <vt:lpstr>Dijkstra with A as source</vt:lpstr>
      <vt:lpstr>Dijkstra with A as source</vt:lpstr>
      <vt:lpstr>Dijkstra with A as source</vt:lpstr>
      <vt:lpstr>PowerPoint Presentation</vt:lpstr>
      <vt:lpstr>Algorithmic Paradigms</vt:lpstr>
      <vt:lpstr>PowerPoint Presentation</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  Categories of Data Structures  </vt:lpstr>
      <vt:lpstr>  Categories of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amanpreet kapoor</cp:lastModifiedBy>
  <cp:revision>714</cp:revision>
  <dcterms:created xsi:type="dcterms:W3CDTF">2020-04-14T17:15:24Z</dcterms:created>
  <dcterms:modified xsi:type="dcterms:W3CDTF">2022-04-20T18:34:42Z</dcterms:modified>
</cp:coreProperties>
</file>