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64"/>
  </p:notesMasterIdLst>
  <p:sldIdLst>
    <p:sldId id="268" r:id="rId4"/>
    <p:sldId id="440" r:id="rId5"/>
    <p:sldId id="541" r:id="rId6"/>
    <p:sldId id="681" r:id="rId7"/>
    <p:sldId id="682" r:id="rId8"/>
    <p:sldId id="843" r:id="rId9"/>
    <p:sldId id="844" r:id="rId10"/>
    <p:sldId id="845" r:id="rId11"/>
    <p:sldId id="846" r:id="rId12"/>
    <p:sldId id="841" r:id="rId13"/>
    <p:sldId id="840" r:id="rId14"/>
    <p:sldId id="842" r:id="rId15"/>
    <p:sldId id="501" r:id="rId16"/>
    <p:sldId id="515" r:id="rId17"/>
    <p:sldId id="510" r:id="rId18"/>
    <p:sldId id="518" r:id="rId19"/>
    <p:sldId id="530" r:id="rId20"/>
    <p:sldId id="522" r:id="rId21"/>
    <p:sldId id="529" r:id="rId22"/>
    <p:sldId id="531" r:id="rId23"/>
    <p:sldId id="532" r:id="rId24"/>
    <p:sldId id="810" r:id="rId25"/>
    <p:sldId id="811" r:id="rId26"/>
    <p:sldId id="804" r:id="rId27"/>
    <p:sldId id="815" r:id="rId28"/>
    <p:sldId id="816" r:id="rId29"/>
    <p:sldId id="548" r:id="rId30"/>
    <p:sldId id="823" r:id="rId31"/>
    <p:sldId id="824" r:id="rId32"/>
    <p:sldId id="636" r:id="rId33"/>
    <p:sldId id="822" r:id="rId34"/>
    <p:sldId id="818" r:id="rId35"/>
    <p:sldId id="827" r:id="rId36"/>
    <p:sldId id="814" r:id="rId37"/>
    <p:sldId id="820" r:id="rId38"/>
    <p:sldId id="819" r:id="rId39"/>
    <p:sldId id="805" r:id="rId40"/>
    <p:sldId id="825" r:id="rId41"/>
    <p:sldId id="826" r:id="rId42"/>
    <p:sldId id="796" r:id="rId43"/>
    <p:sldId id="806" r:id="rId44"/>
    <p:sldId id="661" r:id="rId45"/>
    <p:sldId id="648" r:id="rId46"/>
    <p:sldId id="549" r:id="rId47"/>
    <p:sldId id="798" r:id="rId48"/>
    <p:sldId id="835" r:id="rId49"/>
    <p:sldId id="836" r:id="rId50"/>
    <p:sldId id="837" r:id="rId51"/>
    <p:sldId id="838" r:id="rId52"/>
    <p:sldId id="839" r:id="rId53"/>
    <p:sldId id="270" r:id="rId54"/>
    <p:sldId id="834" r:id="rId55"/>
    <p:sldId id="364" r:id="rId56"/>
    <p:sldId id="640" r:id="rId57"/>
    <p:sldId id="642" r:id="rId58"/>
    <p:sldId id="641" r:id="rId59"/>
    <p:sldId id="652" r:id="rId60"/>
    <p:sldId id="656" r:id="rId61"/>
    <p:sldId id="762" r:id="rId62"/>
    <p:sldId id="65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76" d="100"/>
          <a:sy n="76" d="100"/>
        </p:scale>
        <p:origin x="30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51</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11/28/2023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11/28/2023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11/28/2023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11/28/2023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11/28/2023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11/28/2023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11/28/2023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11/28/2023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ufl.instructure.com/courses/488814/assignments/5751089?wrap=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ufl.instructure.com/courses/488814/pages/exam-2-resources?wrap=1" TargetMode="External"/><Relationship Id="rId4" Type="http://schemas.openxmlformats.org/officeDocument/2006/relationships/hyperlink" Target="https://docs.google.com/document/d/1m-sGaPNciVVOmXQbsp3NIO29AHmmqRYgPT6rrpeaxj4/edit?usp=shari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2507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You must take the exam between </a:t>
            </a:r>
            <a:r>
              <a:rPr lang="en-US" sz="2400" dirty="0">
                <a:solidFill>
                  <a:schemeClr val="accent2"/>
                </a:solidFill>
                <a:latin typeface="Consolas" panose="020B0609020204030204" pitchFamily="49" charset="0"/>
              </a:rPr>
              <a:t>1pm - 6pm EST on November 30 </a:t>
            </a:r>
            <a:r>
              <a:rPr lang="en-US" sz="2400" dirty="0">
                <a:solidFill>
                  <a:srgbClr val="0081E2"/>
                </a:solidFill>
                <a:latin typeface="Consolas" panose="020B0609020204030204" pitchFamily="49" charset="0"/>
              </a:rPr>
              <a:t>at this link: </a:t>
            </a:r>
            <a:r>
              <a:rPr lang="en-US" sz="2400" dirty="0">
                <a:solidFill>
                  <a:srgbClr val="0081E2"/>
                </a:solidFill>
                <a:latin typeface="Consolas" panose="020B0609020204030204" pitchFamily="49" charset="0"/>
                <a:hlinkClick r:id="rId3" tooltip="Final Exam: Exam 2 - Honorlock">
                  <a:extLst>
                    <a:ext uri="{A12FA001-AC4F-418D-AE19-62706E023703}">
                      <ahyp:hlinkClr xmlns:ahyp="http://schemas.microsoft.com/office/drawing/2018/hyperlinkcolor" val="tx"/>
                    </a:ext>
                  </a:extLst>
                </a:hlinkClick>
              </a:rPr>
              <a:t>Final Exam: Exam 2 - Honorlock</a:t>
            </a:r>
            <a:r>
              <a:rPr lang="en-US" sz="2400" dirty="0">
                <a:solidFill>
                  <a:srgbClr val="0081E2"/>
                </a:solidFill>
                <a:latin typeface="Consolas" panose="020B0609020204030204" pitchFamily="49" charset="0"/>
              </a:rPr>
              <a:t> </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will be over Honorlock and you are allowed one double sided handwritten sheet of notes.</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duration is 2 hours. </a:t>
            </a:r>
            <a:r>
              <a:rPr lang="en-US" sz="2400" dirty="0">
                <a:solidFill>
                  <a:schemeClr val="accent2"/>
                </a:solidFill>
                <a:latin typeface="Consolas" panose="020B0609020204030204" pitchFamily="49" charset="0"/>
              </a:rPr>
              <a:t>This means you must start by 4 pm EST or else you will lose time</a:t>
            </a:r>
            <a:r>
              <a:rPr lang="en-US" sz="2400" dirty="0">
                <a:solidFill>
                  <a:srgbClr val="0081E2"/>
                </a:solidFill>
                <a:latin typeface="Consolas" panose="020B0609020204030204" pitchFamily="49" charset="0"/>
              </a:rPr>
              <a:t>. </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2 Topics and Expectations Guide: </a:t>
            </a:r>
            <a:r>
              <a:rPr lang="en-US" sz="24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Link</a:t>
            </a: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reviews: </a:t>
            </a:r>
            <a:r>
              <a:rPr lang="en-US" sz="2400" dirty="0">
                <a:solidFill>
                  <a:srgbClr val="0081E2"/>
                </a:solidFill>
                <a:latin typeface="Consolas" panose="020B0609020204030204" pitchFamily="49" charset="0"/>
                <a:hlinkClick r:id="rId5" tooltip="Exam 2 Resources ">
                  <a:extLst>
                    <a:ext uri="{A12FA001-AC4F-418D-AE19-62706E023703}">
                      <ahyp:hlinkClr xmlns:ahyp="http://schemas.microsoft.com/office/drawing/2018/hyperlinkcolor" val="tx"/>
                    </a:ext>
                  </a:extLst>
                </a:hlinkClick>
              </a:rPr>
              <a:t>Exam 2 Resources</a:t>
            </a:r>
            <a:r>
              <a:rPr lang="en-US" sz="2400" dirty="0">
                <a:solidFill>
                  <a:srgbClr val="0081E2"/>
                </a:solidFill>
                <a:latin typeface="Consolas" panose="020B0609020204030204" pitchFamily="49" charset="0"/>
              </a:rPr>
              <a:t>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6645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129049" y="2575229"/>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5741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8804F311-ABE5-4761-BBBC-CD60918F894F}"/>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65E66003-F06A-4EE0-B9AF-B40519BA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556567BA-F3F8-454C-8A0C-BFDC195B3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03220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0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88FCC796-5D51-45F3-8935-C61B82B744E6}"/>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24BEA2A1-FD37-4171-92E9-6E9C092CA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17E58237-FE8E-4C0E-A962-8CA4502692E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11881</TotalTime>
  <Words>5851</Words>
  <Application>Microsoft Office PowerPoint</Application>
  <PresentationFormat>Widescreen</PresentationFormat>
  <Paragraphs>1696</Paragraphs>
  <Slides>60</Slides>
  <Notes>60</Notes>
  <HiddenSlides>8</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60</vt:i4>
      </vt:variant>
    </vt:vector>
  </HeadingPairs>
  <TitlesOfParts>
    <vt:vector size="74"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Mentimeter                </vt:lpstr>
      <vt:lpstr>Mentimeter</vt:lpstr>
      <vt:lpstr>Mentimeter</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Valid DFS: Which DFS are valid?</vt:lpstr>
      <vt:lpstr>Valid DFS: Which DFS are valid?</vt:lpstr>
      <vt:lpstr>BFS Pseudocode</vt:lpstr>
      <vt:lpstr>              BFS          vs          DFS</vt:lpstr>
      <vt:lpstr>Graph Algorithm Mix n Match</vt:lpstr>
      <vt:lpstr>Graph Algorithm Mix n Match</vt:lpstr>
      <vt:lpstr>Which of the choices below represent a valid topological sort ordering of this graph?</vt:lpstr>
      <vt:lpstr>Which of the choices below represent a valid topological sort ordering of this graph?</vt:lpstr>
      <vt:lpstr>What does this code do?</vt:lpstr>
      <vt:lpstr>What does this code do?</vt:lpstr>
      <vt:lpstr>Scenario</vt:lpstr>
      <vt:lpstr>Scenario</vt:lpstr>
      <vt:lpstr>MST using Prims starting from “I”</vt:lpstr>
      <vt:lpstr>MST using Prims starting from “I”</vt:lpstr>
      <vt:lpstr>Dijkstra with A as source</vt:lpstr>
      <vt:lpstr>Dijkstra with A as source</vt:lpstr>
      <vt:lpstr>Dijkstra with A as source</vt:lpstr>
      <vt:lpstr>Dijkstra with A as source</vt:lpstr>
      <vt:lpstr>PowerPoint Presentation</vt:lpstr>
      <vt:lpstr>Algorithmic Paradigms</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  Categories of Data Structures  </vt:lpstr>
      <vt:lpstr>  Categories of Algorithms  </vt:lpstr>
      <vt:lpstr>Binary Heap</vt:lpstr>
      <vt:lpstr>Binary Heap Insertion</vt:lpstr>
      <vt:lpstr>Binary Heap Insertion</vt:lpstr>
      <vt:lpstr>Binary Heap Insertion</vt:lpstr>
      <vt:lpstr>Binary MinHeap Deletion</vt:lpstr>
      <vt:lpstr>Binary MinHeap Deletion</vt:lpstr>
      <vt:lpstr>Binary MinHeap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721</cp:revision>
  <dcterms:created xsi:type="dcterms:W3CDTF">2020-04-14T17:15:24Z</dcterms:created>
  <dcterms:modified xsi:type="dcterms:W3CDTF">2023-11-28T17:52:24Z</dcterms:modified>
</cp:coreProperties>
</file>