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9"/>
  </p:notesMasterIdLst>
  <p:sldIdLst>
    <p:sldId id="548" r:id="rId3"/>
    <p:sldId id="549" r:id="rId4"/>
    <p:sldId id="550" r:id="rId5"/>
    <p:sldId id="551" r:id="rId6"/>
    <p:sldId id="493" r:id="rId7"/>
    <p:sldId id="552" r:id="rId8"/>
    <p:sldId id="494" r:id="rId9"/>
    <p:sldId id="474" r:id="rId10"/>
    <p:sldId id="441" r:id="rId11"/>
    <p:sldId id="479" r:id="rId12"/>
    <p:sldId id="485" r:id="rId13"/>
    <p:sldId id="486" r:id="rId14"/>
    <p:sldId id="487" r:id="rId15"/>
    <p:sldId id="495" r:id="rId16"/>
    <p:sldId id="488" r:id="rId17"/>
    <p:sldId id="489" r:id="rId18"/>
    <p:sldId id="490" r:id="rId19"/>
    <p:sldId id="497" r:id="rId20"/>
    <p:sldId id="492" r:id="rId21"/>
    <p:sldId id="475" r:id="rId22"/>
    <p:sldId id="449" r:id="rId23"/>
    <p:sldId id="482" r:id="rId24"/>
    <p:sldId id="484" r:id="rId25"/>
    <p:sldId id="483" r:id="rId26"/>
    <p:sldId id="480" r:id="rId27"/>
    <p:sldId id="805" r:id="rId28"/>
    <p:sldId id="496" r:id="rId29"/>
    <p:sldId id="499" r:id="rId30"/>
    <p:sldId id="806" r:id="rId31"/>
    <p:sldId id="498" r:id="rId32"/>
    <p:sldId id="473" r:id="rId33"/>
    <p:sldId id="807" r:id="rId34"/>
    <p:sldId id="481" r:id="rId35"/>
    <p:sldId id="467" r:id="rId36"/>
    <p:sldId id="508" r:id="rId37"/>
    <p:sldId id="507" r:id="rId38"/>
    <p:sldId id="501" r:id="rId39"/>
    <p:sldId id="502" r:id="rId40"/>
    <p:sldId id="515" r:id="rId41"/>
    <p:sldId id="506" r:id="rId42"/>
    <p:sldId id="510" r:id="rId43"/>
    <p:sldId id="517" r:id="rId44"/>
    <p:sldId id="516" r:id="rId45"/>
    <p:sldId id="514" r:id="rId46"/>
    <p:sldId id="518" r:id="rId47"/>
    <p:sldId id="520" r:id="rId48"/>
    <p:sldId id="521" r:id="rId49"/>
    <p:sldId id="530" r:id="rId50"/>
    <p:sldId id="512" r:id="rId51"/>
    <p:sldId id="522" r:id="rId52"/>
    <p:sldId id="523" r:id="rId53"/>
    <p:sldId id="524" r:id="rId54"/>
    <p:sldId id="528" r:id="rId55"/>
    <p:sldId id="529" r:id="rId56"/>
    <p:sldId id="527" r:id="rId57"/>
    <p:sldId id="531" r:id="rId58"/>
    <p:sldId id="532" r:id="rId59"/>
    <p:sldId id="509" r:id="rId60"/>
    <p:sldId id="540" r:id="rId61"/>
    <p:sldId id="534" r:id="rId62"/>
    <p:sldId id="536" r:id="rId63"/>
    <p:sldId id="545" r:id="rId64"/>
    <p:sldId id="755" r:id="rId65"/>
    <p:sldId id="809" r:id="rId66"/>
    <p:sldId id="558" r:id="rId67"/>
    <p:sldId id="756" r:id="rId68"/>
    <p:sldId id="537" r:id="rId69"/>
    <p:sldId id="810" r:id="rId70"/>
    <p:sldId id="811" r:id="rId71"/>
    <p:sldId id="757" r:id="rId72"/>
    <p:sldId id="812" r:id="rId73"/>
    <p:sldId id="808" r:id="rId74"/>
    <p:sldId id="270" r:id="rId75"/>
    <p:sldId id="603" r:id="rId76"/>
    <p:sldId id="604" r:id="rId77"/>
    <p:sldId id="813" r:id="rId78"/>
    <p:sldId id="605" r:id="rId79"/>
    <p:sldId id="606" r:id="rId80"/>
    <p:sldId id="578" r:id="rId81"/>
    <p:sldId id="579" r:id="rId82"/>
    <p:sldId id="663" r:id="rId83"/>
    <p:sldId id="543" r:id="rId84"/>
    <p:sldId id="542" r:id="rId85"/>
    <p:sldId id="544" r:id="rId86"/>
    <p:sldId id="546" r:id="rId87"/>
    <p:sldId id="547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A63"/>
    <a:srgbClr val="EB6E19"/>
    <a:srgbClr val="0081E2"/>
    <a:srgbClr val="F7FA82"/>
    <a:srgbClr val="E60000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522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3/31/2023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5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7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4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61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73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1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82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73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32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84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7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89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04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8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54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054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45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897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15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62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693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03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0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70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45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24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446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734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00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233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84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1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62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36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9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513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02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663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24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120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Can perform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5936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8925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823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99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25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127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335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732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579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409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38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0579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1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236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13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21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276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83219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625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9431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106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781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64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3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456-AD63-4832-9FF9-3C0A11DE783B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B365-AF89-49A5-ADDB-B2D689FF555D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AD-17D8-4A5A-A5B3-7940627DE6EF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E00-1DD3-4124-8457-6920E3B86F49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51C7-F4D5-4359-97BC-D52BD03D487F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0075-5BDC-472B-858D-5F4148E9F9B3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04D-1D32-476C-98DE-248490BCB5DF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7C6E-A1A5-4ECE-8015-C2604F1CE355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C237-1820-407F-8542-11B767C216CB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C82C-F1AC-4819-804F-B479092868AE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962B-02DE-40A6-9CB8-2B57B425A99C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33F1-A1B4-4F81-B9B5-AB324F2BD5D8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C5B5-D16D-4176-9DE7-F06853D806DF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50C-762C-4636-8221-3344D9DCDB39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C43D-AF22-4D7B-8AFF-A74F175B7E3F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2F7-C532-4F70-8EF4-86CCB931DEC5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AB48-DEEE-43BE-8974-DFCB1543B767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4B72-0580-4C59-B16B-B27B0421D8E1}" type="datetime1">
              <a:rPr lang="en-US" smtClean="0"/>
              <a:t>3/31/2023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FE4-3BB9-4F83-BC4F-023910578866}" type="datetime1">
              <a:rPr lang="en-US" smtClean="0"/>
              <a:t>3/31/2023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06B0-2E50-4219-8DE7-EFAF4C3572DE}" type="datetime1">
              <a:rPr lang="en-US" smtClean="0"/>
              <a:t>3/31/2023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8BE7-16BA-4172-8C61-66ED6FD4BEB5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C10-8FEF-4489-A216-B53529B14278}" type="datetime1">
              <a:rPr lang="en-US" smtClean="0"/>
              <a:t>3/31/2023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72B3-53CE-42D5-AB4C-A039F5B415C5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21E0-FEFC-4DB0-A70A-AFDECADA40F8}" type="datetime1">
              <a:rPr lang="en-US" smtClean="0"/>
              <a:t>3/31/2023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J-12xJw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57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66133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connections between two nodes is called an edge.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{(A,B), (A,D), {B,C}, {B,E}, {D,E}}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edges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C4099-BDDB-45AF-ABFB-4F600E56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A49985-A587-4901-B7B9-5ABC9B5CC71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61805D-5FFA-4114-8824-35C5A4217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1D6101D-6F27-4020-846F-EAFE7C3BF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3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edges in a graph may have associated values known as their weights. A weight is like a cost to travel from one vertex to the other over the edge.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488C95-5797-408B-8961-677236E78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23101" y="3526124"/>
            <a:ext cx="3013691" cy="3028681"/>
            <a:chOff x="6682908" y="3324379"/>
            <a:chExt cx="3013691" cy="30286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77A0A2-E9BE-4641-AD92-FE76C7F9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6CD7F0-6255-44B0-8068-C00290FB0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4800780-382F-4A00-81A1-1FE8C9C91A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CC6114B-F5E6-4C41-9A9D-83BC20F4AF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5565433-682A-4438-B9F8-AFE04D60C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1F51A9B-7310-4DC2-B343-A35E8D9BE3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86DEFB5-9580-45F4-A6BC-52A01F9497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63F72B3-22D6-4172-BC37-9341FAAA99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6362B72-164A-4F23-B2D9-B899412104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6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A6BDB31-F24D-4334-B67D-CDBFD49007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5"/>
                  <a:endCxn id="3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742A67-0DFD-4939-A65E-08B8DEB30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1986BE-2BA2-432D-8476-0000F0D38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76046-44E4-44D7-9B19-8D141541F7C1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08745B-106F-4479-B2B8-D74E35D3BD2A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927625-C616-4FEA-B1F2-7AF6B4177FEA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2A9EE3-B525-43C9-825C-D6E2C1AA4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D90274-DBC3-4AD1-BA38-C0335213FB12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8521-9E4F-4731-A664-D851DBF3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77AD08-A4F9-4358-90DE-4BA1AD211690}"/>
              </a:ext>
            </a:extLst>
          </p:cNvPr>
          <p:cNvGrpSpPr/>
          <p:nvPr/>
        </p:nvGrpSpPr>
        <p:grpSpPr>
          <a:xfrm>
            <a:off x="11317255" y="5999151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159852D-8304-45D5-AAE3-330E9EED1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AD99A7B-AF2A-4209-AB13-A613D4C5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7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Adjacent Vertices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vertex is adjacent to another vertex if there is an edge to it from that other vertex.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is adjacent to A but A is not adjacent to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6D5D877-05CD-44C4-8E9C-F28BA79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7DC0B-F8A2-4B07-904F-8EBE934B13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2620A98-5C33-4E92-B552-F6EF15077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2E2C8B4E-FA42-48D5-8517-989BB3CED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1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simple graph is a graph with no edges that connect a vertex to itself, i.e. no “loops” and no two edges that connect the same vertices, i.e. no “parallel edges”.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44340" y="3620367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5A7C4-ABD6-43A0-B4FA-AE256983C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9437" y="4598706"/>
            <a:ext cx="1920240" cy="1693394"/>
            <a:chOff x="1398082" y="4331761"/>
            <a:chExt cx="1920240" cy="16933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482195-528C-4AFC-B99E-254C49C2D9BA}"/>
                </a:ext>
              </a:extLst>
            </p:cNvPr>
            <p:cNvGrpSpPr/>
            <p:nvPr/>
          </p:nvGrpSpPr>
          <p:grpSpPr>
            <a:xfrm>
              <a:off x="1398082" y="4331761"/>
              <a:ext cx="1920240" cy="1693394"/>
              <a:chOff x="4244506" y="3294742"/>
              <a:chExt cx="1920240" cy="16933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A8FF19-5710-41E5-9FE8-F8B223BDD5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244506" y="3294742"/>
                <a:ext cx="1920240" cy="1634310"/>
                <a:chOff x="7610119" y="2122444"/>
                <a:chExt cx="1920240" cy="16343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D6C51B6-94D6-4206-A5B7-2EDD528077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6F830DD-318F-451B-A47A-DF26633FFA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FF52208-3973-4304-82FF-0A2C1616DC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2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B872822-478F-48BF-A2BE-A5BC14299D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EE4B53-6F8C-4C7B-AA8A-402210782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97C80C-743A-439F-B34A-9A0E43B62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718122" y="4509349"/>
              <a:ext cx="974498" cy="816642"/>
            </a:xfrm>
            <a:prstGeom prst="straightConnector1">
              <a:avLst/>
            </a:prstGeom>
            <a:ln w="28575">
              <a:solidFill>
                <a:srgbClr val="E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82F188-9D3A-4356-B53B-F389CE0D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2277" y="4635614"/>
            <a:ext cx="1920240" cy="1693394"/>
            <a:chOff x="4244506" y="3294742"/>
            <a:chExt cx="1920240" cy="1693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8F6DC3-3AE5-4E70-8996-0608B7A9C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244506" y="3294742"/>
              <a:ext cx="1920240" cy="1634310"/>
              <a:chOff x="7610119" y="2122444"/>
              <a:chExt cx="1920240" cy="16343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52CDED6-F3D3-4612-90BD-FDB636FC4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88F1D-C85F-47BC-BE67-3E83F54173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04CCC59-4E83-4F33-900F-45B25826A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937AC11-C692-43E4-AA4C-D9ADD6514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2646A-BFC8-4B8B-9F08-816A278A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382A1DB3-CBC5-48DD-B725-2A5A60DB63C8}"/>
              </a:ext>
            </a:extLst>
          </p:cNvPr>
          <p:cNvSpPr/>
          <p:nvPr/>
        </p:nvSpPr>
        <p:spPr>
          <a:xfrm>
            <a:off x="5576042" y="4240351"/>
            <a:ext cx="466178" cy="375167"/>
          </a:xfrm>
          <a:prstGeom prst="arc">
            <a:avLst>
              <a:gd name="adj1" fmla="val 6161072"/>
              <a:gd name="adj2" fmla="val 4702849"/>
            </a:avLst>
          </a:prstGeom>
          <a:ln w="19050">
            <a:solidFill>
              <a:srgbClr val="E6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3336-480A-42AE-BEBC-F66C8B85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7C912D-7D52-4C1F-88D7-88CB91C8C9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2BBCF3A-557A-41DE-84FB-F447E97F0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493EC574-04F0-458C-9204-586B90910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4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path is a sequence of vertices in which each successive vertex is adjacent to its predecessor.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A to E: A, B, 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4F65-D014-4D3D-8513-4F1C3BCB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A7D59F-F5A7-4003-A20B-3A0475C64F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3D48E1-36C5-40B2-95A3-399589ED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1A480390-525B-4881-A6FC-E8446274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51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simple path, the vertices and edges are distinct except that the first and last vertex may be the same (no repeated intermediatory vertices).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03153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611298" y="5346365"/>
            <a:ext cx="390198" cy="7889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3383-218B-4793-9765-BBAF2AE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109E3D-3291-477F-BED3-7AB2FC3F2B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ECACEB-4513-4A89-B8CD-3E054E8C2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DB430583-38A2-421F-8958-128732D8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98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cycle is a simple path in which only the first and final vertices are the same.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– B – E – D - A is a cycle.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15C0D-6D6B-496B-AE88-F7D5A696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45116" y="3429000"/>
            <a:ext cx="2641963" cy="3028681"/>
            <a:chOff x="3703153" y="3652971"/>
            <a:chExt cx="2641963" cy="3028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D099F9-243F-4023-B15E-A6BAD8F8D9C1}"/>
                </a:ext>
              </a:extLst>
            </p:cNvPr>
            <p:cNvGrpSpPr/>
            <p:nvPr/>
          </p:nvGrpSpPr>
          <p:grpSpPr>
            <a:xfrm>
              <a:off x="3703153" y="3652971"/>
              <a:ext cx="2641963" cy="3028681"/>
              <a:chOff x="3522783" y="3294742"/>
              <a:chExt cx="2641963" cy="302868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E304FA8-1292-4B5D-9419-732DD1B3F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95B7462-FFD2-43CD-8186-D304548CFE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AE7689-73C9-4FF8-8218-F527AD6C26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6CA8A8E-2433-4755-A69F-7A4DE5AB00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28B09BC-5EDF-488B-8B07-95D14F0262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BF05F04-6A32-406A-922E-12BAF32FA6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A4805EA-7DC4-49E5-818A-32FB08E821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BDC6F32-FF45-49CF-9500-70B3BEB4CF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8" idx="4"/>
                </p:cNvCxnSpPr>
                <p:nvPr/>
              </p:nvCxnSpPr>
              <p:spPr>
                <a:xfrm flipV="1">
                  <a:off x="9196486" y="2762524"/>
                  <a:ext cx="13833" cy="42197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EE1D0F3-98BF-4D61-81E7-BA597E3879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5"/>
                  <a:endCxn id="1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DD43C8-7B7D-4DE0-A8EE-474849EE2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001361-F773-4144-A1B0-B775FDD7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34" y="5346366"/>
              <a:ext cx="476184" cy="69520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F7EB-ACBC-4848-938B-2962B1A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CF354-5F5F-4EAB-B099-5D5E4F3D5F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1F5A19-90DF-4F66-BAE4-5F3C5E870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CDD5E25-46D1-49E8-AA9D-C101C1590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6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Vertex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Two vertices are connected if there is a path between them.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and C are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 and C are not connected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B9504-2C36-4EEB-AA88-C692C447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840" y="3346045"/>
            <a:ext cx="2641963" cy="3028681"/>
            <a:chOff x="3522783" y="3294742"/>
            <a:chExt cx="2641963" cy="30286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E7CCD3-2A59-478B-B0E8-10C44147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EA333C-9B7D-47E1-9B4A-04FBC1214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1F7633-C900-423A-978B-AA923826A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C151E4-5828-4429-A2A9-70879A1F8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46B8AB7-4212-4761-BD58-FA5F97B80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08C2014-BBDE-4A73-A4E9-F987E124B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DC0143-88CC-4A3D-8ED6-3C16F91D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9CF4BC-E589-4C22-8CDF-7E2FFCC1B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62BD088-A7EE-41A9-A3B1-0CF087D2F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2230C2-AA1E-43E5-B8BF-ED7078F6A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A952-1E1B-418C-985B-18CEDB5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44383-0B59-4B5E-B168-04095B7037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A330A02-9546-4218-B594-8D5D1ECDA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A77CFE7-B5D9-4EC2-8510-F0A9A2222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7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05F04-6A32-406A-922E-12BAF32FA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613181" y="388449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20697" y="5122395"/>
            <a:ext cx="476184" cy="69520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a connected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0575-1ECB-4304-94DA-183DEDB6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8C8E8-FD6D-4994-A26F-E8E8F40AA35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C76CCE-2E37-4D78-ABC1-BFE266FA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5B4BC833-54B5-4EF1-8F75-8B39BC652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1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9837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not a connected graph.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{A,D} and {B,C,E}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4ECC-5567-433F-85C5-AD5682D0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EAAF9-16F0-46C7-9A11-B3C39926FE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B8BA95-FB50-43BC-8119-D1D09ACCD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09DEE86C-E5E1-4710-9D48-4A294E4B1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946C72-CA63-4EE2-81B4-6E9774513FF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30D6F9C-3710-4442-AB21-DBE0AF4B2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36947F2-C747-49B5-B986-0581973D7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8C5BF-8866-4CD4-93DF-90197318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DB0E6-AF34-4F36-A2C6-3DB52E9BF27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B6A2E4-2324-4C9A-956A-364B5DAA8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EC031A6-592E-448E-9BF8-B7BFE4D6C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70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(Digraph) vs Undirected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25144" y="3324379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684D-A103-4B07-8917-1468E92E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B06643-D0F8-42F3-ABF7-8E62A952B9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C6BE212-99EE-4BB6-9086-B39C81561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965F171B-F840-4AF2-B9E4-679FAD63D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83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 vs Unweighted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89E26E-088A-455D-88BE-F86730505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04348" y="318339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1E1971-26B2-4C1E-8915-EAC81E6C6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DAF9EB-24EC-4531-AFB0-86C8F4096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C0CB81-D4BC-44A2-9FF4-E190F864E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E88E09-7137-4FA0-B3B2-0D277152E4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2771077-AB43-4069-BAEE-51B6C9D23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0840D36-4548-4E91-BD34-C15360381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FD1305-5C37-4A53-BE36-6F37945C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F2C7DEC-69AB-4CC4-9685-E6EA9E5B01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B799-15A8-403E-A68F-9F36144B8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8DCD1E-4584-4BFA-A903-06B96B74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FE3B44-4090-45CF-872C-2D5276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5CB110-F4A5-4FE7-9324-5FC91179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3013691" cy="3028681"/>
            <a:chOff x="6682908" y="3324379"/>
            <a:chExt cx="3013691" cy="30286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09A214-38F2-40BD-B288-13E6DB73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5EFEBF9-1E43-490A-95F1-D1E8B709B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A018BCD-15AC-4D42-872F-D52447407C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1C11604-2006-4081-B933-278A279548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C69E257-824E-46D3-8906-FDA7C691A16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08348FA-BB10-4411-94D7-98876CEA80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DE088D2-E423-4AE0-B548-AD24D6BBFB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6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CE171F3-8E7D-43E4-8033-15795F776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527338A4-3094-447A-9B9C-6A953B2B90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E187B2F-7928-4BD9-A825-E320042ECA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5"/>
                  <a:endCxn id="78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899527-AC68-43A8-85B1-33528323F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8B198DD-3063-41CF-B655-2B4282225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15467-4FEC-40E5-A214-7998258005AA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E08E83-B71A-4259-A125-5B402CA92429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F63777-A26E-4074-A435-71C11753F0CB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7A50DA-640F-4987-9287-99F60FD30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8B939-862D-43A2-87CC-4F485580F7F7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957-D9F2-4456-9161-4E20833F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001649-2C74-484B-B40B-0BB636F3E46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85AB94-7B72-4522-84DC-908EAC41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2D811869-537B-4D14-8B6D-5BE15BD74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7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vs Unconnected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2504" y="3016251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2D637F-8430-4688-A24A-0D764130E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32666" y="304248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3B22A4-9C1D-4BB7-A6BB-4E530A9A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AD46AEA-7DD6-4AAA-B6FD-6EB45A486E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08E5DC-2F30-487D-BB54-652E77E43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0341DD-15C1-4717-A0D4-5DA766DAA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5205F1A-6499-430A-B234-1DD9C159F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4FA666F-00FC-4ED7-8E36-D67F13AC6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02920FF-4F62-43E1-9CF1-3C37C115C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945757-1B01-49F4-B27E-B209F842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9665D56-5026-486C-A982-69CFC82E9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A64DA4-D430-432F-93B8-18DD1BDB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A5C6-F9B3-40ED-8BCE-A60428F7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904794-4C92-4400-8D86-ED252A040D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3F908C-EE9F-4E1B-B74B-1E581B0B9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376FB755-AF4C-44D5-97AD-DA58567DB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7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Cyclic vs Acyclic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1414" y="2875264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37529" y="3016251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CF856-1262-4772-BF10-8957242B67FC}"/>
              </a:ext>
            </a:extLst>
          </p:cNvPr>
          <p:cNvSpPr txBox="1"/>
          <p:nvPr/>
        </p:nvSpPr>
        <p:spPr>
          <a:xfrm>
            <a:off x="2723137" y="6195166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C2F48-2847-4288-8EA8-C0A05357616B}"/>
              </a:ext>
            </a:extLst>
          </p:cNvPr>
          <p:cNvSpPr txBox="1"/>
          <p:nvPr/>
        </p:nvSpPr>
        <p:spPr>
          <a:xfrm>
            <a:off x="7279292" y="6292203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Acyclic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F081-796D-4B9C-9DE9-150D9EC4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42023D-BDA1-4628-8F37-FAFC9BD2E0E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48CA65C-475D-488A-8DD3-2D50E9B42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8062F1FC-B2DC-44FC-B06A-B41F17FCC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891125" y="1573563"/>
            <a:ext cx="9375113" cy="343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Dense vs Sparse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density of a graph is the ratio of |E| to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 can assume that |E| is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dense graph [Density ~ 1]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 for a sparse graph [Density ~ 0]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F05D2B-6962-43F9-9590-1DB913FF0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30027" y="3539031"/>
            <a:ext cx="2122934" cy="2616482"/>
            <a:chOff x="7276998" y="3736578"/>
            <a:chExt cx="2122934" cy="26164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007BDC-8377-4AE8-B906-2CAE8BFD6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5B37FB-5FD6-41B7-99EB-CE221352FF5C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7276998" y="3736578"/>
              <a:chExt cx="2122934" cy="26164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00AF949-0595-4DB8-9B90-7AC27651C280}"/>
                  </a:ext>
                </a:extLst>
              </p:cNvPr>
              <p:cNvGrpSpPr/>
              <p:nvPr/>
            </p:nvGrpSpPr>
            <p:grpSpPr>
              <a:xfrm>
                <a:off x="7276998" y="3736578"/>
                <a:ext cx="2122934" cy="2616482"/>
                <a:chOff x="4116873" y="3706941"/>
                <a:chExt cx="2122934" cy="261648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45ECC56-BCA6-47B1-9A1E-8392B854B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/>
              </p:nvGrpSpPr>
              <p:grpSpPr>
                <a:xfrm>
                  <a:off x="4116873" y="3706941"/>
                  <a:ext cx="1407793" cy="2616482"/>
                  <a:chOff x="7482486" y="2534643"/>
                  <a:chExt cx="1407793" cy="2616482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2FB404E-29D0-4A82-A98D-5C660EE533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180710" y="2534643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4B09646-F09D-42E6-814E-509A647BD21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7482486" y="3578347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B51F7D7-D386-415C-8995-9728EBEB21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50199" y="4511045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EA5793F-DA49-4240-BE51-ADA82D2A109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8" idx="3"/>
                  </p:cNvCxnSpPr>
                  <p:nvPr/>
                </p:nvCxnSpPr>
                <p:spPr>
                  <a:xfrm flipH="1">
                    <a:off x="7908666" y="3080985"/>
                    <a:ext cx="365782" cy="541228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2F68976B-03D1-432F-B3A0-EB0E7D95B3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9493" y="4163441"/>
                    <a:ext cx="416244" cy="347604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B9019F0-070B-4E94-AB8A-7DF6D05BB90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599727" y="469565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D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5E82EE9A-21A1-43E9-BCF8-CE867E4B3F7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0593" y="5272050"/>
                  <a:ext cx="428700" cy="411293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02E62E1-176E-430C-BA2C-AE14BFA26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" idx="2"/>
                <a:endCxn id="9" idx="6"/>
              </p:cNvCxnSpPr>
              <p:nvPr/>
            </p:nvCxnSpPr>
            <p:spPr>
              <a:xfrm flipH="1">
                <a:off x="7917078" y="5045336"/>
                <a:ext cx="842774" cy="5498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4CF3B2D-A376-4E84-BD98-E9327C967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8339310" y="4415447"/>
                <a:ext cx="25441" cy="129753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AEC20-B389-4631-B2C2-2A64DD09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898" y="3558425"/>
            <a:ext cx="2122934" cy="2616482"/>
            <a:chOff x="7276998" y="3736578"/>
            <a:chExt cx="2122934" cy="261648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53C8EF-F72D-4180-8C69-80BA9099C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4BAA2-B344-4F6F-BF0D-B5998C825CE2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4116873" y="3706941"/>
              <a:chExt cx="2122934" cy="2616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97629F9-A2DD-41E2-AD5E-6293A7F39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116873" y="3706941"/>
                <a:ext cx="1407793" cy="2616482"/>
                <a:chOff x="7482486" y="2534643"/>
                <a:chExt cx="1407793" cy="261648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DA02AA0-80BC-4C0B-B125-9D2CD6C59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180710" y="2534643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6BA162E-168D-4F76-ACA4-5C6D3097D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482486" y="357834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BD4238A-1270-4D37-AB41-2E86DA5A9E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E22EDC0-4B48-4044-AC15-B222F68A92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H="1">
                  <a:off x="7908666" y="3080985"/>
                  <a:ext cx="365782" cy="541228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0B43E79-D941-4D9C-B281-FB55AFB5F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9493" y="4163441"/>
                  <a:ext cx="416244" cy="34760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2B1782-44B1-4701-9337-C3A0C25EC9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99727" y="469565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9B12C4-807B-4880-8349-D977AC47F24E}"/>
              </a:ext>
            </a:extLst>
          </p:cNvPr>
          <p:cNvSpPr txBox="1"/>
          <p:nvPr/>
        </p:nvSpPr>
        <p:spPr>
          <a:xfrm>
            <a:off x="3981640" y="4484151"/>
            <a:ext cx="380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Directed Graphs: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0 &lt;= |E| &lt;= |V|(|V|-1)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 Graphs: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&lt;= |E| &lt;= |V|(|V|-1)/2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8EE87-6DDE-477D-8635-0299F0716311}"/>
              </a:ext>
            </a:extLst>
          </p:cNvPr>
          <p:cNvSpPr txBox="1"/>
          <p:nvPr/>
        </p:nvSpPr>
        <p:spPr>
          <a:xfrm>
            <a:off x="1054905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386D2-00B2-4CD7-A532-63AC368D3C5C}"/>
              </a:ext>
            </a:extLst>
          </p:cNvPr>
          <p:cNvSpPr txBox="1"/>
          <p:nvPr/>
        </p:nvSpPr>
        <p:spPr>
          <a:xfrm>
            <a:off x="9739098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10633E-1AAC-4E48-8F93-C2BF58E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932989-558B-4466-8DF7-A3A8796B93C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B84A4F-ADE7-4739-A012-7A554936A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96C0D60E-D1D0-4C2F-96DA-11878046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2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B67D-771D-46E6-BE7D-97D2FA8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FF07FB-DD46-4BAC-88A8-964E6A846AB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2361F6-829A-4AC6-8555-06122CF7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12A9CC6-FBA8-4FD3-BEC8-4F899772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49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C35-2B43-44E8-94B2-CBC5A10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83D54B-328D-4098-96C0-5B4B780C8E5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326D99-9374-41CB-9A58-E43B7D290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D604004-277F-44F8-8587-D748E53F2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76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58800" marR="0" lvl="1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Weighted? Directed?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298A-BE1D-4DBF-B8B1-F26934A0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0C5CA0-09B9-4B78-A717-BA9EC40ACA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6C84DB-B52B-4FF8-8491-34F6D3D72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724BD49-DCEB-41BE-9318-054EB2518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65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258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(Unweighted, Undirected)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(Unweighted, 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 (Weighted, Undirected)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C4485-DE91-4BC3-95A7-29525594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1E262-4A79-4D7C-BBE1-4290F65041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215AD2-8E9C-46E5-B443-84AA0E73C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CA70322-36FE-4759-A16B-B6B3E1F4B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6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DB381-7B52-41B2-8E52-1BD72E1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BB328B-DE67-4EFB-B9FF-FF5E7F529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E5A0CFB-34CC-4C45-9A27-18469B0CE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40567A58-7742-4D0C-8A58-154E960D8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059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There are lots of interesting questions we can ask about a graph: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route from S to T? What is the longest without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there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you can take that only uses each node (station) exactly once?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that uses each edge exactly once?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B1BD-2415-487B-8876-AA6E34CE3097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B358A-9C2D-4E9F-B195-31F02645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8E9D1E-C4B6-4C8E-9391-4AC404D46B9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763C13-89EA-4A13-A53D-55153D11D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D3BCC5-97D0-4CA0-9B60-7BAF70FD5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43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</a:extLst>
          </p:cNvPr>
          <p:cNvSpPr/>
          <p:nvPr/>
        </p:nvSpPr>
        <p:spPr>
          <a:xfrm>
            <a:off x="1133264" y="1791172"/>
            <a:ext cx="101588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 well-known graph problems and their common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graph connected, i.e. is there a path between all vertices?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vertex whose removal disconnects the graph?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Shortest 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Does the graph contain any cycles?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edge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Hamilton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vertex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Planarity.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Can you draw the graph on paper with no crossing edges?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Isomorphism.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two graphs isomorphic (the same graph in disguise)?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Often can’t tell how difficult a graph problem is without very deep consideration.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5BFEC-12DE-422E-94C0-1A23121E6D40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0DB82-485D-48D8-96C3-7E29A7BE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0DB8A3-68E0-4684-8EF0-5ACF06486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64BD0-8FAE-48CB-9C3A-11B80A073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89A9A77-B7B3-4C1B-B3EB-2BFDFF651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200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C744D-43E0-4571-8E25-EFE1D35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B2E082-B57F-41D3-B1E9-824DEBE221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D9CB4D-9341-44B3-A005-69A84FF1D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C2B57A-4C50-454F-8453-ACA8E58C7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Implementations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213A4-EB5D-43B8-9A02-480CBDCFC5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697642-E673-4EDB-9268-02825738A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589810-734F-4794-A780-EC3A1871C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819831" y="1836588"/>
            <a:ext cx="9273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No common ADT for Graphs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Graphs were present before Object Oriented Programming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API must include Graph methods, including their signatures and behaviors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Defines how Graph client programmers must think.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An underlying data structure to represent our graphs.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Our choices can have profound implications 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Runtime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Memory usage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Difficulty of implementing various graph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8E1B3-21CC-4DD0-8D20-7CD4C807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233C5-2A38-4DE4-8BC3-B75F6F8323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37ACC0-797C-4A54-8185-596F8DBB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177FDF0-8A5C-4B42-A9A4-D9485BE7AA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54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Common Convention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282484" y="1756001"/>
            <a:ext cx="925345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Map labels to numbers, e.g. If node is called “google.com”, assign it a number, say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Use a map data structure to achieve this: map&lt;string, int&gt;</a:t>
            </a:r>
          </a:p>
          <a:p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DE2AD-0E2C-4831-93DA-53BBBDB1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827033"/>
              </p:ext>
            </p:extLst>
          </p:nvPr>
        </p:nvGraphicFramePr>
        <p:xfrm>
          <a:off x="4988480" y="3331545"/>
          <a:ext cx="2974760" cy="13295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232">
                  <a:extLst>
                    <a:ext uri="{9D8B030D-6E8A-4147-A177-3AD203B41FA5}">
                      <a16:colId xmlns:a16="http://schemas.microsoft.com/office/drawing/2014/main" val="2898605263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698664473"/>
                    </a:ext>
                  </a:extLst>
                </a:gridCol>
              </a:tblGrid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Graph_Index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45889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google.com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779947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gmail.com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9248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facebook.com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30610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maps.com</a:t>
                      </a:r>
                      <a:endParaRPr lang="en-US" sz="120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4734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ufl.edu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105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DFC04AF-5C6C-444C-884B-36DD1C54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787316" y="5154433"/>
            <a:ext cx="2178013" cy="1349116"/>
            <a:chOff x="0" y="9152"/>
            <a:chExt cx="2178051" cy="134960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354C0F7-BDD7-4274-8FDB-349B17295AAD}"/>
                </a:ext>
              </a:extLst>
            </p:cNvPr>
            <p:cNvSpPr txBox="1"/>
            <p:nvPr/>
          </p:nvSpPr>
          <p:spPr>
            <a:xfrm>
              <a:off x="0" y="589387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0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92AEEC1-B9A8-45ED-A2AD-38F3F434C006}"/>
                </a:ext>
              </a:extLst>
            </p:cNvPr>
            <p:cNvSpPr txBox="1"/>
            <p:nvPr/>
          </p:nvSpPr>
          <p:spPr>
            <a:xfrm>
              <a:off x="682625" y="23976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1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05991A-9CAD-40C3-B03A-564641D4C380}"/>
                </a:ext>
              </a:extLst>
            </p:cNvPr>
            <p:cNvSpPr txBox="1"/>
            <p:nvPr/>
          </p:nvSpPr>
          <p:spPr>
            <a:xfrm>
              <a:off x="739775" y="99088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2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EFEF0E38-9767-440D-88A5-7A36D80DAA1B}"/>
                </a:ext>
              </a:extLst>
            </p:cNvPr>
            <p:cNvSpPr txBox="1"/>
            <p:nvPr/>
          </p:nvSpPr>
          <p:spPr>
            <a:xfrm>
              <a:off x="1708150" y="915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3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23516544-F81B-4E82-BA42-CEEAF42102CE}"/>
                </a:ext>
              </a:extLst>
            </p:cNvPr>
            <p:cNvSpPr txBox="1"/>
            <p:nvPr/>
          </p:nvSpPr>
          <p:spPr>
            <a:xfrm>
              <a:off x="1831975" y="957260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4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43D8C337-C96A-4BA9-970B-19C0511B0A6E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237094" y="143857"/>
              <a:ext cx="381474" cy="509587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8CACD23-0B02-45C1-8A2C-968C2BFF4438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 rot="16200000" flipH="1">
              <a:off x="381868" y="816911"/>
              <a:ext cx="271433" cy="444381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2C2A39-D553-490F-A370-AC036B9716B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55663" y="391849"/>
              <a:ext cx="57150" cy="5990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6C536B-FD15-4E49-8C3A-0D780ADF103C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1035169" y="323151"/>
              <a:ext cx="723663" cy="7216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8DE11F-BBAA-4982-85EE-D4C51B47DECF}"/>
                </a:ext>
              </a:extLst>
            </p:cNvPr>
            <p:cNvCxnSpPr>
              <a:stCxn id="10" idx="1"/>
              <a:endCxn id="7" idx="5"/>
            </p:cNvCxnSpPr>
            <p:nvPr/>
          </p:nvCxnSpPr>
          <p:spPr>
            <a:xfrm flipH="1" flipV="1">
              <a:off x="978019" y="337975"/>
              <a:ext cx="904638" cy="67315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C6CB5E-A734-4FD1-94B6-A77884B542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881188" y="377025"/>
              <a:ext cx="123825" cy="5802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AEDB30E-8D7A-42E1-ACE8-398780D9FB71}"/>
                </a:ext>
              </a:extLst>
            </p:cNvPr>
            <p:cNvCxnSpPr>
              <a:stCxn id="10" idx="4"/>
              <a:endCxn id="6" idx="3"/>
            </p:cNvCxnSpPr>
            <p:nvPr/>
          </p:nvCxnSpPr>
          <p:spPr>
            <a:xfrm rot="5400000" flipH="1">
              <a:off x="816974" y="137095"/>
              <a:ext cx="421747" cy="1954331"/>
            </a:xfrm>
            <a:prstGeom prst="curvedConnector3">
              <a:avLst>
                <a:gd name="adj1" fmla="val -54203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232B53-4629-4C9B-91E6-A7ACF34C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35219" y="3339111"/>
            <a:ext cx="2868444" cy="1354675"/>
            <a:chOff x="-409634" y="23976"/>
            <a:chExt cx="2868494" cy="1355164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B11E6206-1681-4DF1-92D6-8280E572F5CC}"/>
                </a:ext>
              </a:extLst>
            </p:cNvPr>
            <p:cNvSpPr txBox="1"/>
            <p:nvPr/>
          </p:nvSpPr>
          <p:spPr>
            <a:xfrm>
              <a:off x="-409634" y="589387"/>
              <a:ext cx="868598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google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0416A8B6-A478-4BC3-ACAD-AFF9CF2E58FE}"/>
                </a:ext>
              </a:extLst>
            </p:cNvPr>
            <p:cNvSpPr txBox="1"/>
            <p:nvPr/>
          </p:nvSpPr>
          <p:spPr>
            <a:xfrm>
              <a:off x="317784" y="23976"/>
              <a:ext cx="820629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gmail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23144A18-B58B-4D03-BF66-BFE2ABE862D2}"/>
                </a:ext>
              </a:extLst>
            </p:cNvPr>
            <p:cNvSpPr txBox="1"/>
            <p:nvPr/>
          </p:nvSpPr>
          <p:spPr>
            <a:xfrm>
              <a:off x="382737" y="1011134"/>
              <a:ext cx="1322388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facebook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1C7F5EBE-63E1-47DE-8E9E-7D992CDFEF8B}"/>
                </a:ext>
              </a:extLst>
            </p:cNvPr>
            <p:cNvSpPr txBox="1"/>
            <p:nvPr/>
          </p:nvSpPr>
          <p:spPr>
            <a:xfrm>
              <a:off x="1431627" y="37623"/>
              <a:ext cx="74277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maps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9423B207-6DA4-4DA8-AC1F-FFD700A815E4}"/>
                </a:ext>
              </a:extLst>
            </p:cNvPr>
            <p:cNvSpPr txBox="1"/>
            <p:nvPr/>
          </p:nvSpPr>
          <p:spPr>
            <a:xfrm>
              <a:off x="1831974" y="957260"/>
              <a:ext cx="62688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ufl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09E81460-65A5-40BA-9AF0-6A483C925E7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rot="5400000" flipH="1" flipV="1">
              <a:off x="-24892" y="246713"/>
              <a:ext cx="392232" cy="293118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3A86732F-3848-4DB9-B123-AF29960F9EE0}"/>
                </a:ext>
              </a:extLst>
            </p:cNvPr>
            <p:cNvCxnSpPr>
              <a:cxnSpLocks/>
              <a:stCxn id="24" idx="5"/>
              <a:endCxn id="26" idx="2"/>
            </p:cNvCxnSpPr>
            <p:nvPr/>
          </p:nvCxnSpPr>
          <p:spPr>
            <a:xfrm rot="16200000" flipH="1">
              <a:off x="202191" y="1014591"/>
              <a:ext cx="310115" cy="50976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608F8A-3770-405A-9B2E-378A46731C51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728099" y="370335"/>
              <a:ext cx="315832" cy="6407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9C6AE6-30A2-448F-904C-F470DE757753}"/>
                </a:ext>
              </a:extLst>
            </p:cNvPr>
            <p:cNvCxnSpPr>
              <a:cxnSpLocks/>
              <a:stCxn id="26" idx="7"/>
              <a:endCxn id="27" idx="3"/>
            </p:cNvCxnSpPr>
            <p:nvPr/>
          </p:nvCxnSpPr>
          <p:spPr>
            <a:xfrm flipV="1">
              <a:off x="1511465" y="351735"/>
              <a:ext cx="28939" cy="7132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45F9B6C-FCA4-48DF-AA87-248A666FCD8B}"/>
                </a:ext>
              </a:extLst>
            </p:cNvPr>
            <p:cNvCxnSpPr>
              <a:cxnSpLocks/>
              <a:stCxn id="28" idx="1"/>
              <a:endCxn id="25" idx="5"/>
            </p:cNvCxnSpPr>
            <p:nvPr/>
          </p:nvCxnSpPr>
          <p:spPr>
            <a:xfrm flipH="1" flipV="1">
              <a:off x="1018235" y="319612"/>
              <a:ext cx="905545" cy="6915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D05F2-6B35-48EE-ACE0-7ED6CED84A08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1803016" y="405629"/>
              <a:ext cx="342402" cy="55163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0FD2CD70-1F4F-4B31-ACBB-9049F9259862}"/>
                </a:ext>
              </a:extLst>
            </p:cNvPr>
            <p:cNvCxnSpPr>
              <a:cxnSpLocks/>
              <a:stCxn id="28" idx="4"/>
              <a:endCxn id="24" idx="3"/>
            </p:cNvCxnSpPr>
            <p:nvPr/>
          </p:nvCxnSpPr>
          <p:spPr>
            <a:xfrm rot="5400000" flipH="1">
              <a:off x="711372" y="-108780"/>
              <a:ext cx="440243" cy="2427848"/>
            </a:xfrm>
            <a:prstGeom prst="curvedConnector3">
              <a:avLst>
                <a:gd name="adj1" fmla="val -51945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3003-8920-489B-B361-5AFB6B1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142495-7D29-48AF-A6FF-EBE721B4FC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0B12042-6A6B-4667-BBF3-4C34A5DBB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1CAD76DB-9364-4996-8EDC-62EDC5385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D30DB865-1A96-C2DB-19FE-759665EF7257}"/>
              </a:ext>
            </a:extLst>
          </p:cNvPr>
          <p:cNvCxnSpPr>
            <a:cxnSpLocks/>
          </p:cNvCxnSpPr>
          <p:nvPr/>
        </p:nvCxnSpPr>
        <p:spPr>
          <a:xfrm rot="5400000">
            <a:off x="1009655" y="5106599"/>
            <a:ext cx="1205040" cy="50681"/>
          </a:xfrm>
          <a:prstGeom prst="curvedConnector5">
            <a:avLst>
              <a:gd name="adj1" fmla="val 287"/>
              <a:gd name="adj2" fmla="val 1670389"/>
              <a:gd name="adj3" fmla="val 98958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A70902F-4056-31FF-7561-C04C30897889}"/>
              </a:ext>
            </a:extLst>
          </p:cNvPr>
          <p:cNvSpPr txBox="1"/>
          <p:nvPr/>
        </p:nvSpPr>
        <p:spPr>
          <a:xfrm>
            <a:off x="6716626" y="4878330"/>
            <a:ext cx="3335413" cy="1384995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ufl.edu</a:t>
            </a:r>
            <a:r>
              <a:rPr lang="en-US" sz="1200" b="0" dirty="0">
                <a:solidFill>
                  <a:srgbClr val="E8C9BB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dirty="0">
              <a:solidFill>
                <a:srgbClr val="DADADA"/>
              </a:solidFill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C8C8C8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D8A0D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())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vertex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DADAD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count</a:t>
            </a:r>
            <a:r>
              <a:rPr lang="en-US" sz="1200" b="0" dirty="0">
                <a:solidFill>
                  <a:srgbClr val="B4B4B4"/>
                </a:solidFill>
                <a:effectLst/>
                <a:latin typeface="Consolas" panose="020B0609020204030204" pitchFamily="49" charset="0"/>
              </a:rPr>
              <a:t>++;</a:t>
            </a:r>
            <a:endParaRPr lang="en-US" sz="1200" b="0" dirty="0">
              <a:solidFill>
                <a:srgbClr val="DADADA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1522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Operations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12883" y="2255037"/>
            <a:ext cx="351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Connectedness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Neighborhood or 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21B57-34DF-43B8-BEA3-F0B83DAF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9A656B-F8E2-4799-9E1B-8571F50442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4ED1351-3954-496E-8A54-86127E2A9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6109C95B-2879-47E0-9586-CB3F1A5D7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3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Representations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31542" y="2097132"/>
            <a:ext cx="3922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Edge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Matrix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8DC4A-F50E-4402-BBE6-991564CC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9E6B94-DF60-4D1D-8C9A-13ACDE5955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5B0984-4642-4CCC-8EE2-5416B3611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664B657-1846-41D5-95B8-E3E8EADDC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4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C60EE-9533-4449-94AF-297B13D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63431F-2616-4765-ADBE-A6EDB6BBC18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3FAB1E-DCA6-4CEB-9CB4-3F4B060B0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B479C531-4244-40A1-8C87-9C8976EAD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06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8B6C99C0-A4DD-4768-8BD0-4F7D4774E521}"/>
              </a:ext>
            </a:extLst>
          </p:cNvPr>
          <p:cNvGraphicFramePr>
            <a:graphicFrameLocks noGrp="1"/>
          </p:cNvGraphicFramePr>
          <p:nvPr/>
        </p:nvGraphicFramePr>
        <p:xfrm>
          <a:off x="7329961" y="2185882"/>
          <a:ext cx="1980147" cy="3066196"/>
        </p:xfrm>
        <a:graphic>
          <a:graphicData uri="http://schemas.openxmlformats.org/drawingml/2006/table">
            <a:tbl>
              <a:tblPr firstRow="1" bandRow="1"/>
              <a:tblGrid>
                <a:gridCol w="660049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AEE64-B37F-4272-85F9-D733805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BF526-06DA-48D2-9852-DA70D4EFE7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F36D22-8FDF-4D38-BF8F-513C687DE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86D2493-AA40-4CAB-B9AD-BF4F358F8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86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617785" y="1690688"/>
            <a:ext cx="5205047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Implementations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BD2C-63E4-486C-B061-DAEF701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9B15DC-9459-4A47-BA33-B9F0B2F1DF3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93C040-009C-4C31-BE66-A294A0ED6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D09F57-1FBF-4291-B5A1-97EAE7C7C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253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7014"/>
              </p:ext>
            </p:extLst>
          </p:nvPr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6E8409A-830D-4EDE-8BEB-480074A3BD52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04E20-E63C-487B-876A-0A293041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C2B692-0E1A-4222-8B4D-C8FD845AE2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BB8E26-459F-4EA8-BCE9-AB2453D59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692569C-F098-4462-A842-DEB9D770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98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95A21-8DBA-4E11-87BA-C992B3BB3308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4"/>
            <a:chOff x="5545667" y="1320484"/>
            <a:chExt cx="4195441" cy="38087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/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272874E-52D5-4376-AEEE-A99EE981B817}"/>
              </a:ext>
            </a:extLst>
          </p:cNvPr>
          <p:cNvSpPr txBox="1"/>
          <p:nvPr/>
        </p:nvSpPr>
        <p:spPr>
          <a:xfrm>
            <a:off x="7634911" y="2779133"/>
            <a:ext cx="28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	~ O(E)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F6334-7822-40E3-9D8C-35DF6B100E2F}"/>
              </a:ext>
            </a:extLst>
          </p:cNvPr>
          <p:cNvSpPr txBox="1"/>
          <p:nvPr/>
        </p:nvSpPr>
        <p:spPr>
          <a:xfrm>
            <a:off x="7314457" y="4428714"/>
            <a:ext cx="31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F9D8FA-58CF-4CF8-B065-0F1F4214E2BF}"/>
              </a:ext>
            </a:extLst>
          </p:cNvPr>
          <p:cNvSpPr txBox="1"/>
          <p:nvPr/>
        </p:nvSpPr>
        <p:spPr>
          <a:xfrm>
            <a:off x="7578524" y="5087399"/>
            <a:ext cx="35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O(|E|) ~ O(|V| * |V|)</a:t>
            </a:r>
            <a:endParaRPr lang="en-US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5049C-0B5B-48CA-BD85-7DC79032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668426-68FC-4EA9-A8BC-60293CCB37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419964A-EB35-48C8-92C7-665AE605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C3E8E8B5-446B-44D9-BC0D-097CD97F4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5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A7C0B-F86E-4FD0-8970-452DE3F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F922CC-7AE4-4E4D-BCDA-59475C89C1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6038AB-453C-4190-BE70-9251870C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3A02A7-08B2-4272-85E7-EA5E2D10C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75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0EF34-76CD-43E3-9EA3-B22A216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C216A0-96E0-4FCE-8F89-D42DA5459E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EC5ED6B-3E1B-4A78-B0F1-9B6AB018B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F33216D-8355-4F20-ACCF-E5C92482E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597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8048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9ECF2-0D7E-413F-AA7A-8037B113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6CB6D-BA6E-4576-8A42-5626E2DE210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F1C5AD-BC20-4710-8806-19C14897D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9ABA5808-D501-48D4-BAAA-5882D78B9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43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/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88BAD-B9AA-41AC-B99A-976E7E8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3D9E24-6383-45FE-8586-2B40BD8829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3B80D2-47BA-4372-95A2-A3765C469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68E6CDA7-BA23-4B20-96EB-ECE2FD931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220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38044"/>
              </p:ext>
            </p:extLst>
          </p:nvPr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539F1-0977-47D6-BE3A-8710F30C9681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273EE-92DC-4701-8BC0-F27EA5A9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3AD40F-2393-4961-BD18-524692257F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84B5B2F-388C-4693-B6B7-151A9AAF6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E04D9F5-9E09-4D8A-B34F-99DB28924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22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21561"/>
              </p:ext>
            </p:extLst>
          </p:nvPr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2024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7963-E145-4B6C-A390-23A763C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18141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(from)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mapper[from]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mapper[to]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graph[mapper[from]][mapper[to]] =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A746E-AF2D-4DEF-9C1E-E870C329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473"/>
              </p:ext>
            </p:extLst>
          </p:nvPr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DF7D5-FE4D-412E-9D46-473AFC6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5F5D5C-A69E-4F82-9739-E13DDD8C8F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705111E-8A15-4CEF-B47D-3CE7B2887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F9E24A4F-AE1D-4F96-AB0D-406FD73A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6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Trees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Hierarchical, Acyclic, and Exactly one path between two nodes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8366-20BA-4785-A93F-8D502D8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1007E-2789-4807-B0DD-AA31FD6081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2AB633-EB80-4FB2-98F9-4A2A89C24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8C5441F-5F9F-4011-BF58-03275C515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773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* |V|)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/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634911" y="2779133"/>
            <a:ext cx="28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G[“A”][“B”] ~ O(1)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0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O(|V|)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D3211-CF92-4F52-83E5-E703078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001A19-AD89-4EBD-8648-F27CA0CB57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0A8E5E3-7E40-406E-A659-67A19D363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 descr="Logo COP3530">
              <a:extLst>
                <a:ext uri="{FF2B5EF4-FFF2-40B4-BE49-F238E27FC236}">
                  <a16:creationId xmlns:a16="http://schemas.microsoft.com/office/drawing/2014/main" id="{38D5453D-AE65-4504-B7F6-5B90E6481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64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Problem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3325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14DC9-4B21-416C-92F1-BBBB99E2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FACA20-D17A-432C-B212-B05487B7D0A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8E7623-A5EC-4292-9A88-D6CDAE7FF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887A6332-9D0E-4CFD-84FD-0A5A10542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66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673" y="1614042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5135" y="3935895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2333864" y="4214396"/>
            <a:ext cx="630829" cy="227241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2946406" y="3845064"/>
            <a:ext cx="52154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graphicFrame>
        <p:nvGraphicFramePr>
          <p:cNvPr id="104" name="Table 37">
            <a:extLst>
              <a:ext uri="{FF2B5EF4-FFF2-40B4-BE49-F238E27FC236}">
                <a16:creationId xmlns:a16="http://schemas.microsoft.com/office/drawing/2014/main" id="{9EB27086-0D93-4302-92BD-54B0BA6DA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2918"/>
              </p:ext>
            </p:extLst>
          </p:nvPr>
        </p:nvGraphicFramePr>
        <p:xfrm>
          <a:off x="6800101" y="1593349"/>
          <a:ext cx="5204177" cy="2966718"/>
        </p:xfrm>
        <a:graphic>
          <a:graphicData uri="http://schemas.openxmlformats.org/drawingml/2006/table">
            <a:tbl>
              <a:tblPr firstRow="1" bandRow="1"/>
              <a:tblGrid>
                <a:gridCol w="736531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736531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F2A88A6-3033-4422-B9D5-E865D89A5B8C}"/>
              </a:ext>
            </a:extLst>
          </p:cNvPr>
          <p:cNvGrpSpPr/>
          <p:nvPr/>
        </p:nvGrpSpPr>
        <p:grpSpPr>
          <a:xfrm>
            <a:off x="7404056" y="1586890"/>
            <a:ext cx="3779391" cy="2882654"/>
            <a:chOff x="7086114" y="1474965"/>
            <a:chExt cx="3779391" cy="288265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1AE333-97E0-4CE4-AC12-9518B403991E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E8F3769-C71D-45E7-826D-0F994A0E1C1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60045F-97F8-4736-80E0-B1AF13F2ED75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F3B884C-759C-40BD-BA95-194253F326CA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9D627B-1F33-4F91-8B4B-C2264FDC1D9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469E50-EF24-48ED-90A6-1ED8AB92670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DB48D32-4F12-4C2F-9543-FE2286C3DBC2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2F1BA7-C635-425D-BD49-A7C7C5D3A57A}"/>
                </a:ext>
              </a:extLst>
            </p:cNvPr>
            <p:cNvCxnSpPr>
              <a:cxnSpLocks/>
              <a:stCxn id="111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269E626-7B13-4650-BEF5-440F66354E8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9A3C89-FA95-44FE-8BF0-E20237DDEA3E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5A3B55-1782-4460-BE8C-556D2E4D5D80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5264A3C-F3B2-41D4-B40D-326813B749D3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A024CD-9823-4378-9C4D-A05F72CB98B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3DDB08-1025-41CA-B2E9-BE99B7D43FED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EC6C00-0FAE-4EBE-BE2C-DD29CEECD610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C25DF14-C572-4ED4-8E3D-670414D3B04C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D34A924-48CB-40BE-8AAE-837FC033709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AA19CED-1DD4-4839-B695-3B6211ED99F9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79B32EA-8CB3-4C99-A49E-54A3435DEDA5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ACBA91-D65A-441A-B8ED-1E48A8CC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08E4029-9FFB-4174-B677-4CB956DDA4B3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618A969-2A65-4618-B6A1-6A25C3C73833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FA4B615-5E73-412C-9F90-BD3232914F47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CC29DE-6EA5-4818-9B8D-09AD1EC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BDB943-0D6E-41E1-A5D2-D8D34B532E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37">
            <a:extLst>
              <a:ext uri="{FF2B5EF4-FFF2-40B4-BE49-F238E27FC236}">
                <a16:creationId xmlns:a16="http://schemas.microsoft.com/office/drawing/2014/main" id="{628A089D-EE40-49BD-851C-B7ECE099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36104"/>
              </p:ext>
            </p:extLst>
          </p:nvPr>
        </p:nvGraphicFramePr>
        <p:xfrm>
          <a:off x="2964693" y="4255914"/>
          <a:ext cx="3527208" cy="2145018"/>
        </p:xfrm>
        <a:graphic>
          <a:graphicData uri="http://schemas.openxmlformats.org/drawingml/2006/table">
            <a:tbl>
              <a:tblPr firstRow="1" bandRow="1"/>
              <a:tblGrid>
                <a:gridCol w="587868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2CC7-D800-4D95-8482-92967EC7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E7D54B-BACE-4A3D-BE79-C49B78CEBF0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D2D73A2-DC4B-4C6C-8820-7C95D2C57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80E7EF89-871A-44A4-9C4E-99B07A2EF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6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44A40A14-D0E0-4F34-9D77-4513FBA3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34408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FF9088D5-E2E1-4812-B0F8-5F6ED9F905AC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E87532-0668-4104-ADBE-F69079EE986F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5ACE3A-E50F-4EEC-9747-B97E2FE75DD5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9C4FBFF-4FC5-4E47-A215-52B993DCA23B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02BD43-72C6-4690-95AB-B2FE096C0E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9E9DF1-6E91-4D3D-8B38-A2B4449E7B17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EED0EA-AF19-4494-B8A3-8A3A95DB47DB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3888F6-DCAD-488A-AC75-74BD160F37D0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31DDF4-D0B9-49C9-82E7-E57681B9F87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8EBC48-FB81-4DEE-94F5-02D737E73114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F5B2F1-CE97-4710-8565-9F3AAF235ED6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59AFEB-1B33-4175-B572-1C0D226BF161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558287-EDCC-4151-8F8C-743C2384B92D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FF6A14A-E94F-4EFD-A3EE-CD84A56FC56F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FD4607-A805-4736-AAF4-E935A25F89A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04DCEA-AF6F-427F-A3F9-5E10621FC89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F04108A-2B0C-45C5-8A4C-44871778A76A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1AFFDA-11A4-4554-969A-105493A0F940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7496B04-A2A3-45B2-B2CD-B26BFB71ECE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DA355F-0C96-4288-BC12-227FBAE65836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02B08C0-B9CF-4103-97A7-C478B2B3908C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98FFEED-8896-4F81-9326-2075005F206D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96BE83-AE22-48D2-ADDA-ED7271491F78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A460B3-A3A2-4ABB-92D3-7CD303FD731E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0AE012-75C1-4C12-81E3-E5E558346BC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8DC933-1219-4C47-A1F4-7285DBD6F88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35B9-5C3F-4C35-A957-97C6B78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AC8288-6DD7-4228-ABA7-C74A358DBCD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DBFC65B-1739-4C93-B044-E9582035E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A5F6860B-A3E4-422C-9918-CFCD1D0C1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052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+ |E|)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245465" y="2690336"/>
            <a:ext cx="371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‘B’                       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 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</p:txBody>
      </p:sp>
      <p:graphicFrame>
        <p:nvGraphicFramePr>
          <p:cNvPr id="67" name="Table 37">
            <a:extLst>
              <a:ext uri="{FF2B5EF4-FFF2-40B4-BE49-F238E27FC236}">
                <a16:creationId xmlns:a16="http://schemas.microsoft.com/office/drawing/2014/main" id="{A4289728-3633-46BE-A08C-76DBE1CF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3580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AA6AFBF8-00F0-46A3-9AC8-58BBC20AF3C9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800D020-14FB-46EE-8622-3FE1A98424C6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D78515-8C42-472F-920B-FF876E32C7C8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E56FC1-38FD-4B53-BD54-99CD04256224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DC7173-5030-424F-B402-A8DFD20B1553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BFD817-DACD-4047-96BC-F19D18C61E93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95376E-9C37-40FF-9D9A-29AAE8D35B99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BAEE4-79DC-4F19-9CB2-82479A8C7D3C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831E2D-9995-4F22-ADE2-05DFDB9683CC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5451DD-1E7C-47FC-BEDF-A62BFABAD963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985B9A-83A8-4631-B6A5-F2024BFD2A04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6A07FE0-DC6A-4388-BFB8-CF4450A254C9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8133CF-AF20-494E-AF92-18E2C3A2AB79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1192015-6264-41E0-A789-F769E8FDE3E9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161BE38-50C2-47FC-B83D-A313F6B62563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EE934D-31F4-413C-8D03-958F6178D5A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70C5604-CE8C-4697-9ADC-E34E890C0409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DFBD9A0-2197-4D42-BEA1-7FF74CB5632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A237B0-9507-49F9-86A0-2AF703121C54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3EA48B-95A4-4CE7-93C4-EBC24F358409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22D29A9-CF98-48C0-A196-F00FBDD84C03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4322B1A-2A6B-49F2-940A-A3B7917B24E5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E8DF00-52D1-4344-9608-DCA485E3944A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3842B8-2BF1-4445-A1E3-2BCC413361E1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A74654-CDA3-4D27-A5A1-91DB6B0FE8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82D6AD-D578-4A67-A577-7D46B20FA492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EBA0F17-DA1A-407A-9B6E-293BF2B9F5B1}"/>
              </a:ext>
            </a:extLst>
          </p:cNvPr>
          <p:cNvSpPr txBox="1"/>
          <p:nvPr/>
        </p:nvSpPr>
        <p:spPr>
          <a:xfrm>
            <a:off x="436952" y="5532595"/>
            <a:ext cx="23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Sparse Graph</a:t>
            </a:r>
            <a:r>
              <a:rPr lang="en-US" dirty="0">
                <a:solidFill>
                  <a:srgbClr val="00DA63"/>
                </a:solidFill>
                <a:latin typeface="Consolas" panose="020B0609020204030204" pitchFamily="49" charset="0"/>
              </a:rPr>
              <a:t>: Edges ~ Vertices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71CD1-9106-42AE-95D7-33C8C0DB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24B1DC-2B46-47EC-B150-8BBD4FBDA8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61DEF5-EF46-47CA-8B42-391B9C28B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C31E474-E469-4B17-B93E-D951DDCF4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824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33415"/>
              </p:ext>
            </p:extLst>
          </p:nvPr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8466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23465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A1B5-308B-41F9-92C4-81011713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333D3F-F0F5-44B5-8CFD-EC334386A73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ECDDDFA-C48B-4173-A008-F111FBCEC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1D3EE97A-18F2-4ED4-A865-3EB2AC5A8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054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9809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graph[from].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(to,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stoi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)));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(to)==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/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E75A-67EC-4095-AE24-9E7A55BE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DDB769-3745-4AD1-99D2-D193BABD8E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1E28D50-1145-4AAB-AE90-0C2A56A12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5DB19F11-76BC-409B-90C4-D98B2EB9E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694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3142-0382-4758-B80B-1984329254C7}"/>
              </a:ext>
            </a:extLst>
          </p:cNvPr>
          <p:cNvSpPr txBox="1">
            <a:spLocks/>
          </p:cNvSpPr>
          <p:nvPr/>
        </p:nvSpPr>
        <p:spPr>
          <a:xfrm>
            <a:off x="9587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Graph Implementation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7D64A7D-09B4-4A7B-BA7D-F36E14A4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45558"/>
              </p:ext>
            </p:extLst>
          </p:nvPr>
        </p:nvGraphicFramePr>
        <p:xfrm>
          <a:off x="1480945" y="1948896"/>
          <a:ext cx="8999484" cy="36480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498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89786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Edge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 Connectedness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8978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O(V*V)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O(V+E)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88D1721-931D-44CF-B1F1-F3A1C49C0E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636D7-B683-4858-8E73-16C53F4FC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156E7AB-6716-4206-85FC-DE4F364E8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83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87156" y="1756001"/>
            <a:ext cx="9048781" cy="42780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//Graph Data Structure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 public: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V);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//Creates graph with v vertices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vertices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edges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insertEdge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to, int weight);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bool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isEdge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getWeight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vector&lt;int&gt;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getAdjacent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vertex);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   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printGraph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1FEAA-8D8F-470E-9F00-68E8268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A3D24-6859-49E2-B4D2-34239D9D36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50504-9F04-47E6-88F9-EB5BABDA2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58B6678-6BFB-42EF-82A6-3F9A115F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2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B70945-17AF-4BD0-A148-2D4AC0E196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FF186-B22D-471C-B0A5-7A2EE7606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38AD3531-6924-4987-921B-83BA62455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ordered pair of a set of nodes and a set of edges.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 = (V, E)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E7AE03-5C86-4EC0-A05A-ED185A39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F6F143-B458-48E7-A50B-9B5DF6678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5524666" y="6003383"/>
              <a:ext cx="1823441" cy="1618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69DD6-B972-4299-B3DA-C748FC2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5C263-D320-4D43-9169-7A62ECC7F5D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E50B4A-7FF1-43A3-A754-8456BD0D8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44ABA2CC-95B2-4CC6-8B28-DC7EFE014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775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BF077-7FC0-47B7-A1BC-D1F292D9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1E3DA0-B51B-45BF-B283-35ECACBDC58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13CC03A-6ED1-45ED-9F5B-50C50A996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C57236C6-C9B8-49D2-AE07-CFAD8FF6E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893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EC88B-4631-4B9F-8574-F3767B1A58E8}"/>
              </a:ext>
            </a:extLst>
          </p:cNvPr>
          <p:cNvSpPr txBox="1"/>
          <p:nvPr/>
        </p:nvSpPr>
        <p:spPr>
          <a:xfrm>
            <a:off x="6419081" y="4276326"/>
            <a:ext cx="4090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Valid BFS: 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B, C, D, E, F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C, B, E, D,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FB834-53C3-4345-8BFE-73A38A3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C8EC9A-655B-4A90-8BC8-978B01DB04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C9E58E-4841-4F2F-9DA2-99495AFE0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89A3B96-8142-45D7-B4C9-C5502E06F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D7BE2F-2FF1-4D3A-BC59-DD37C925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DE4325-7073-4109-93EE-58E6A6486F82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EEA6E7-49D7-4AAB-8859-6AF18E3AE77D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C928C3-93C0-4297-A1E5-4253D38B6E81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E4A7C6-9146-49F1-A150-35F43DE1339D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716452-B5EC-4329-9A6C-9CEF060E319B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93362B-AE26-4559-B3E5-74AE7384C78D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A7CC7E-505C-4BA0-A079-98811428DFB4}"/>
                </a:ext>
              </a:extLst>
            </p:cNvPr>
            <p:cNvCxnSpPr>
              <a:cxnSpLocks/>
              <a:stCxn id="41" idx="7"/>
              <a:endCxn id="4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B1620B-2A82-42FD-940D-471BF6898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0C1B428-2412-49D2-AFBB-EA44461F5F7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34B3AB-7C2D-4636-BEA8-8F3A80D57B6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4EDB67-F504-482A-A803-28D4A4BC178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68EAE4C-8623-4B4A-91E2-0CFA5151AA44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85C236C-56D1-4B5B-BC77-FC5CCD2BAF6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820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5B405C-9D7F-4FDC-B992-C0A51C9A866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B8E31EC-D6B5-4516-B256-A7D8A170E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AB90BE9-3577-4802-938B-44B563E1B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8CEA927-FE3E-4945-A031-C473800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96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5822229" y="1553850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200406" y="1553850"/>
          <a:ext cx="5856947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85694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std::sort(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+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neighbors.size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4FA3E-8E1B-4E60-86AF-ECE399CF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37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Breadth First Search: Alternate way (7.2.2)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6315266" y="1573947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693444" y="1573947"/>
          <a:ext cx="4470275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4702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bfs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vector&lt;bool&gt; visited(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queue&lt;int&gt; q;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visited[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 &lt;&lt; " 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v 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(!visited[v])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visited[v]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935" y="2548095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6D8A4-61FB-4D66-A4CC-88A87E16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48646" y="4940833"/>
          <a:ext cx="2558486" cy="114446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55848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367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Visited Vertices Alternate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6704A2A-7B0D-4AD8-A0F1-4F758ACA8C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01ABE6-794F-4D8C-8250-2360D42EB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14DEA82-1953-4155-AFDB-1E495167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C127-3717-4E18-A3A2-14F8872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79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7F17F-262A-4F22-B877-F83A12AAD0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98C430-5725-4C6B-8A70-907073F0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389F9B2-D6AB-4A7E-B2CE-8EC80C0BB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009C0-F6D8-43B5-96ED-8C6128A8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983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14FD8-2C88-4827-A7EA-F71069D031C8}"/>
              </a:ext>
            </a:extLst>
          </p:cNvPr>
          <p:cNvSpPr txBox="1"/>
          <p:nvPr/>
        </p:nvSpPr>
        <p:spPr>
          <a:xfrm>
            <a:off x="6315916" y="3059668"/>
            <a:ext cx="4090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Valid DFS: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A, B, D, C, E, 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6B810F-55AE-4C7C-ACBA-17551FCC921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573D08-05DB-481B-BC0B-E7802A7AC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5C23014-C4E8-49B8-8E99-CDC9EE70F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2EF0F-4799-43C8-9D7D-D0571A1D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75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7737232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Take an arbitrary start vertex, mark it visited,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while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the item on top of the stack is u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	if there is a vertex, v, adjacent to this vertex, u, that has not been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Mark v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       Push vertex v onto the top of the stack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else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pop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C178B-50ED-4B58-9180-69560482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B30F4D-4F03-4DCB-BC4F-0658FF16D0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0D44-558B-43FC-BBC8-664A9D82A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9D1BBB65-5AED-404B-86DB-B532EFD68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31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Don’t Use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4010" y="1564999"/>
            <a:ext cx="506437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visited,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the item on top of the stack is u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if there is a vertex, v, adjacent to this vertex, u, that has not been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Mark v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       Push vertex v onto the top of the stack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else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pop stack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003763" y="1553850"/>
          <a:ext cx="378179" cy="4826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F767AF-86E5-4E01-9700-8760C551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381942" y="1553850"/>
          <a:ext cx="3998003" cy="482685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source2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visited2;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&lt;&lt;"\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nDFS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"&lt;&lt;source2;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st.empty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temp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f=0;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temp)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if(visited2.count(v)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v;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f=1;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if(f==0)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ADFEE777-4556-496F-80A5-D0BEB5C03440}"/>
              </a:ext>
            </a:extLst>
          </p:cNvPr>
          <p:cNvSpPr/>
          <p:nvPr/>
        </p:nvSpPr>
        <p:spPr>
          <a:xfrm>
            <a:off x="4370944" y="6492875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https://onlinegdb.com/SyJ-12xJw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9D1A7-3088-4C6C-845C-902129DE3BA7}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1515558" y="4247906"/>
            <a:chExt cx="3162507" cy="21518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72E6C3-1509-40CA-80D9-688676A5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253FA6-7F89-4782-949A-E5E919644EAE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9DED28-E316-419E-915A-748515AF6078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EB388F-7476-4735-B134-34160E0A93A2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3C040F-4201-420C-8F9E-5C74FBF2E0C0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5FCB60-5488-4E51-81D6-90F1907F2817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F55F6-409D-4DEC-854B-F1B0659195F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705F07-2FBF-4F80-A7A3-ADB9470ADAD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89D4BC7-6897-42DF-81B9-1C341C7030CB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503C561-6F7C-48F4-967C-B43B98965F61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60E4174-4EFE-4A84-B58F-9CE1841EA915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F15ED87-9BDD-425A-8C0C-49ECE18D02A5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1DC2E7-8438-4037-881E-D46DF8AEED38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61154-544E-4523-8F6E-44BA64370AEE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A69E82-7DB5-416C-B492-217EA06C18BE}"/>
              </a:ext>
            </a:extLst>
          </p:cNvPr>
          <p:cNvSpPr txBox="1"/>
          <p:nvPr/>
        </p:nvSpPr>
        <p:spPr>
          <a:xfrm>
            <a:off x="8111987" y="6385154"/>
            <a:ext cx="3446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 Optimize by checking if visited set covered all vertices.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72D7D-9A79-4CCA-8E27-940B723FB3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688CD11-C9AE-40D3-910F-F64620C85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68BE60F-59B7-4895-84C0-7BCFD6ECD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69FFA-2418-41EB-A262-B9DC8360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641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86EEF-6FEB-4D00-8EF9-B23967FB947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32BA4-61E1-4F0C-A42D-E7285195D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49C3694-C2CD-45F4-A07A-15BDCC406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5BBF-EE97-47E1-B14B-30766836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66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80" y="2534594"/>
            <a:ext cx="7046721" cy="41020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D7ABF-BBE6-41C6-8D98-56BF8A8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CCF8C3-0DAE-4152-BB9F-BFDE873D2B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AC4017-0D29-4B04-B252-DDC0CEB6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DC248A-DD93-4D25-B599-678BF3F6D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3023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425798" y="16040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03975" y="1604092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BC671-5F1B-46BB-88A7-C287CFAC13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3D699AF-9FF2-49FB-AFE7-C28FF08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DB223DCB-2F25-4D5E-9662-CF6A4A2C5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51AD-A7EE-41AB-A5FA-173877B5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037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             BFS          vs          DFS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837780" y="1690688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7215957" y="1690688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2B6C1F-BA29-402D-85C0-48D7AFBC5041}"/>
              </a:ext>
            </a:extLst>
          </p:cNvPr>
          <p:cNvGraphicFramePr>
            <a:graphicFrameLocks noGrp="1"/>
          </p:cNvGraphicFramePr>
          <p:nvPr/>
        </p:nvGraphicFramePr>
        <p:xfrm>
          <a:off x="1513504" y="16875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788F24-DDB6-4257-9DCF-A761FB33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891682" y="1687592"/>
          <a:ext cx="3969344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693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E343-9CA6-4D34-BAC5-0FC2B963EB11}"/>
              </a:ext>
            </a:extLst>
          </p:cNvPr>
          <p:cNvSpPr txBox="1"/>
          <p:nvPr/>
        </p:nvSpPr>
        <p:spPr>
          <a:xfrm>
            <a:off x="4119825" y="6308209"/>
            <a:ext cx="4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Theoretical Complexity: O(V+E)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76F0-F271-4A87-BFEC-AF3952EF95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541419-ED5B-4734-882B-C46261F1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B14A052-195D-4BB1-8979-ACAA1D0E1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B8AE-3BFE-4772-98C6-10980B6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49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prstClr val="white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prstClr val="white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3E4E4-0770-4932-87E3-F9E9015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6D088-B13C-40AB-B974-A129D696BA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F0FEC-98B2-463A-8B56-32AC9BE61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C11DADB-C261-4AB9-8BDC-6B48A3C97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9573A4-0DDF-4C96-BDBE-E2A0B55C403A}"/>
              </a:ext>
            </a:extLst>
          </p:cNvPr>
          <p:cNvSpPr txBox="1"/>
          <p:nvPr/>
        </p:nvSpPr>
        <p:spPr>
          <a:xfrm>
            <a:off x="1496369" y="3193563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EB6E19"/>
                </a:solidFill>
                <a:effectLst/>
                <a:latin typeface="Gotham Bold" pitchFamily="50" charset="0"/>
              </a:rPr>
              <a:t>3176 5158</a:t>
            </a:r>
            <a:endParaRPr lang="en-US" sz="3600" dirty="0">
              <a:solidFill>
                <a:srgbClr val="EB6E19"/>
              </a:solidFill>
              <a:latin typeface="Gotham Bold" pitchFamily="50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FA6134-B6A2-4055-B4F0-FA3E71EBC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35" y="1069933"/>
            <a:ext cx="4893592" cy="48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55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8AFC-C8F7-42FE-9300-96D4278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986829-B503-47C4-99C8-072195FD107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11149-CBE4-4C2D-A09B-5E7BC5C9A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BA79F5C-C0A0-4CD6-8844-62E1D582F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set&lt;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visited;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stack&lt;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s;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(!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{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}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neighbor 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[neighbor])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neighbor,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vector&lt;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numVertices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2">
                      <a:lumMod val="75000"/>
                    </a:schemeClr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75000"/>
                  </a:scheme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37F9A52-CA68-2206-EC41-C0D388109AC5}"/>
              </a:ext>
            </a:extLst>
          </p:cNvPr>
          <p:cNvSpPr txBox="1"/>
          <p:nvPr/>
        </p:nvSpPr>
        <p:spPr>
          <a:xfrm>
            <a:off x="8233226" y="1738902"/>
            <a:ext cx="1863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F672E8-AA9C-2488-BCBE-32B016E9610E}"/>
              </a:ext>
            </a:extLst>
          </p:cNvPr>
          <p:cNvSpPr txBox="1"/>
          <p:nvPr/>
        </p:nvSpPr>
        <p:spPr>
          <a:xfrm>
            <a:off x="449870" y="4273546"/>
            <a:ext cx="1863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Terminology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A86B5-04E6-4B10-8525-206D145988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228551-9466-4A54-9B9E-7AE8A1DE4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9109626-6A0C-42C6-86C7-5AD5360A4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491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6BCED-A806-4537-83B7-28EAE7180D78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C6A8AF-E67B-462C-9877-486FEC20D909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823A8-1E45-450B-A86A-E39077741A12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09AF3D-B210-4299-8BD3-3E11E2FA9BD5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5DFC8-C808-4E68-8B82-F2FD9DA4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621B8-7B89-444D-AAFE-F60A1CF8486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4BA8C8-85B9-4C8F-A80A-AC4D55163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99C1C46-4323-454C-A032-6C8EACAB7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07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F38F71-37E1-47B8-9532-DEFABC51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3EE1E-4BB3-4D01-B857-2403EBA85B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64E6FB-40DA-41D1-B163-AF36EE687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1F59E0C2-41C1-421F-B672-F4328E4F2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379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D5A8C1-0A50-4F7A-BFEE-96FB8E95ACB2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64A13B-3334-4DA8-AD47-F5204B64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FAB383-6610-4E2F-96F5-9C14889CF3E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F359E2-9DDC-4A30-B7C5-38F2AA8A0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0C48617-CF04-4260-B9F8-CBCA1D82A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4380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04F2A3-DB03-4F36-AD13-2327BBDAB716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532E60-CD22-4EAC-86BF-58B9E6E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00C80-602F-41F6-A14C-DB849E7124C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42B725-A2BD-4FEA-BFAF-F272CCE1E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25557168-84E2-4E21-9C70-DB33BA6DB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61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109505" y="1878220"/>
            <a:ext cx="5854003" cy="539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private: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data structure to store elements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Maybe want some variables detailing contents and current size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public: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Actual set 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object with default variable values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640080" lvl="2">
              <a:lnSpc>
                <a:spcPct val="150000"/>
              </a:lnSpc>
            </a:pPr>
            <a:endParaRPr lang="en-US" sz="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if it exists - Use Hashing Here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Add to data structure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Increment size variables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load factor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too big, resize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8C7F1-99FE-4AFF-93B6-7B6D2357DE1B}"/>
              </a:ext>
            </a:extLst>
          </p:cNvPr>
          <p:cNvSpPr txBox="1"/>
          <p:nvPr/>
        </p:nvSpPr>
        <p:spPr>
          <a:xfrm>
            <a:off x="6955554" y="1878220"/>
            <a:ext cx="5236446" cy="488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bool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has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Get Hash value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Iterate through set with iterator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rem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Get Hash Value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value exists (use a previous function)}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return size of CONTENTS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};</a:t>
            </a:r>
          </a:p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// Thanks Dom, Katie and Ron on this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BC25-AE56-4609-9D66-9B0A024B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934607-A47F-48EC-9FD4-67793E6127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A30D4C-495A-4F33-911B-1C46117F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7431224-D3D5-4F4E-8A16-28E485DC6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1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Vertex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in a Graph is called a Vertex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84DB0-382B-4C1D-9C3A-E3BB9DC3E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E01E6F-DC73-488B-8B88-1B13B62B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A50124-9EEB-4B2E-A49C-F243E3FCE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769F428-23F9-43A9-97FE-A72A09F6C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BA879C1-0A28-42C9-A11D-F43385E66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69173F2-E6DC-40CA-9AED-6CA14A068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231E66-C4C7-408C-ADB7-28C8C7AA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8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5BCB8CE-4BD6-4BA5-B3AA-10507ED458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27271DF-7BCA-4FFE-802F-EB95741A7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199C7-D10F-4FF6-AA8B-1649E514D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5"/>
                <a:endCxn id="60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6EBEA-440D-4FC1-BD55-41DEED71D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05BCB25-172D-428D-87F4-133F84709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28CFE-0B75-4A59-8266-A3DD01FA6FAC}"/>
              </a:ext>
            </a:extLst>
          </p:cNvPr>
          <p:cNvSpPr/>
          <p:nvPr/>
        </p:nvSpPr>
        <p:spPr>
          <a:xfrm>
            <a:off x="1469448" y="4446975"/>
            <a:ext cx="55034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vertices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25B3-655E-4768-BC44-401D2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E92098-AB9F-4A0B-BE2F-95DC61CADB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982A33-42E9-4596-9C6D-920320D27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5AE5A1E8-E201-4D3D-BC79-5CA887B2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8374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8080</TotalTime>
  <Words>9001</Words>
  <Application>Microsoft Office PowerPoint</Application>
  <PresentationFormat>Widescreen</PresentationFormat>
  <Paragraphs>2815</Paragraphs>
  <Slides>86</Slides>
  <Notes>86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Categories of Data Structures  </vt:lpstr>
      <vt:lpstr>  Agenda  </vt:lpstr>
      <vt:lpstr>  Trees  </vt:lpstr>
      <vt:lpstr>  Graphs  </vt:lpstr>
      <vt:lpstr>  Graphs  </vt:lpstr>
      <vt:lpstr>PowerPoint Presentation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PowerPoint Presentation</vt:lpstr>
      <vt:lpstr>Graph Types</vt:lpstr>
      <vt:lpstr>Graph Types</vt:lpstr>
      <vt:lpstr>Graph Types</vt:lpstr>
      <vt:lpstr>Graph Types</vt:lpstr>
      <vt:lpstr>Graph Types</vt:lpstr>
      <vt:lpstr>  Graphs  </vt:lpstr>
      <vt:lpstr>  Graphs  </vt:lpstr>
      <vt:lpstr>  Graph Problems  </vt:lpstr>
      <vt:lpstr>  Graph Problems  </vt:lpstr>
      <vt:lpstr>  Graph Problems  </vt:lpstr>
      <vt:lpstr>  Graph Problems  </vt:lpstr>
      <vt:lpstr>Questions</vt:lpstr>
      <vt:lpstr>PowerPoint Presentation</vt:lpstr>
      <vt:lpstr>Graph API</vt:lpstr>
      <vt:lpstr>Common Convention</vt:lpstr>
      <vt:lpstr>Common Operations</vt:lpstr>
      <vt:lpstr>Common Representations</vt:lpstr>
      <vt:lpstr>Edge List</vt:lpstr>
      <vt:lpstr>Edge List</vt:lpstr>
      <vt:lpstr>Edge List</vt:lpstr>
      <vt:lpstr>Edge List</vt:lpstr>
      <vt:lpstr>Adjacency Matrix</vt:lpstr>
      <vt:lpstr>Adjacency Matrix</vt:lpstr>
      <vt:lpstr>Adjacency Matrix</vt:lpstr>
      <vt:lpstr>Adjacency Matrix</vt:lpstr>
      <vt:lpstr>Adjacency Matrix Implementation</vt:lpstr>
      <vt:lpstr>Adjacency Matrix Implementation</vt:lpstr>
      <vt:lpstr>Adjacency Matrix Implementation</vt:lpstr>
      <vt:lpstr>Adjacency Matrix</vt:lpstr>
      <vt:lpstr>Adjacency Matrix</vt:lpstr>
      <vt:lpstr>Adjacency Matrix Problem</vt:lpstr>
      <vt:lpstr>Adjacency List</vt:lpstr>
      <vt:lpstr>Adjacency List</vt:lpstr>
      <vt:lpstr>Adjacency List</vt:lpstr>
      <vt:lpstr>Adjacency List Implementation</vt:lpstr>
      <vt:lpstr>Adjacency List Implementation</vt:lpstr>
      <vt:lpstr>PowerPoint Presentation</vt:lpstr>
      <vt:lpstr>One Graph API</vt:lpstr>
      <vt:lpstr>PowerPoint Presentation</vt:lpstr>
      <vt:lpstr>Breadth First Search</vt:lpstr>
      <vt:lpstr>Breadth First Search</vt:lpstr>
      <vt:lpstr>Breadth First Search</vt:lpstr>
      <vt:lpstr>Breadth First Search</vt:lpstr>
      <vt:lpstr>Breadth First Search: Alternate way (7.2.2)</vt:lpstr>
      <vt:lpstr>Depth First Search</vt:lpstr>
      <vt:lpstr>Depth First Search</vt:lpstr>
      <vt:lpstr>Depth First Search</vt:lpstr>
      <vt:lpstr>Depth First Search – Don’t Use</vt:lpstr>
      <vt:lpstr>Depth First Search – Modified BFS</vt:lpstr>
      <vt:lpstr>Depth First Search – Modified BFS</vt:lpstr>
      <vt:lpstr>              BFS          vs          DFS</vt:lpstr>
      <vt:lpstr>Mentimeter</vt:lpstr>
      <vt:lpstr>Questions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Shortest Weighted s-t Path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525</cp:revision>
  <dcterms:created xsi:type="dcterms:W3CDTF">2020-04-14T17:15:24Z</dcterms:created>
  <dcterms:modified xsi:type="dcterms:W3CDTF">2023-03-31T15:17:13Z</dcterms:modified>
</cp:coreProperties>
</file>