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5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508" r:id="rId58"/>
    <p:sldId id="509" r:id="rId59"/>
    <p:sldId id="434" r:id="rId60"/>
    <p:sldId id="504" r:id="rId61"/>
    <p:sldId id="505" r:id="rId62"/>
    <p:sldId id="506" r:id="rId63"/>
    <p:sldId id="383" r:id="rId64"/>
    <p:sldId id="372" r:id="rId65"/>
    <p:sldId id="273" r:id="rId66"/>
    <p:sldId id="435" r:id="rId67"/>
    <p:sldId id="499" r:id="rId68"/>
    <p:sldId id="500" r:id="rId69"/>
    <p:sldId id="436" r:id="rId70"/>
    <p:sldId id="437" r:id="rId71"/>
    <p:sldId id="501" r:id="rId72"/>
    <p:sldId id="438" r:id="rId73"/>
    <p:sldId id="502" r:id="rId74"/>
    <p:sldId id="487" r:id="rId75"/>
    <p:sldId id="503" r:id="rId76"/>
    <p:sldId id="488" r:id="rId77"/>
    <p:sldId id="507" r:id="rId78"/>
    <p:sldId id="423" r:id="rId79"/>
    <p:sldId id="497" r:id="rId80"/>
    <p:sldId id="510" r:id="rId81"/>
    <p:sldId id="420" r:id="rId82"/>
    <p:sldId id="421" r:id="rId83"/>
    <p:sldId id="422" r:id="rId84"/>
    <p:sldId id="439" r:id="rId85"/>
    <p:sldId id="440" r:id="rId86"/>
    <p:sldId id="441" r:id="rId87"/>
    <p:sldId id="496" r:id="rId88"/>
    <p:sldId id="389" r:id="rId89"/>
    <p:sldId id="489" r:id="rId90"/>
    <p:sldId id="490" r:id="rId91"/>
    <p:sldId id="491" r:id="rId92"/>
    <p:sldId id="492" r:id="rId93"/>
    <p:sldId id="493" r:id="rId94"/>
    <p:sldId id="494" r:id="rId95"/>
    <p:sldId id="495" r:id="rId96"/>
    <p:sldId id="416" r:id="rId97"/>
    <p:sldId id="417" r:id="rId98"/>
    <p:sldId id="402" r:id="rId99"/>
    <p:sldId id="403" r:id="rId100"/>
    <p:sldId id="406" r:id="rId101"/>
    <p:sldId id="407" r:id="rId102"/>
    <p:sldId id="405" r:id="rId103"/>
    <p:sldId id="409" r:id="rId104"/>
    <p:sldId id="408" r:id="rId105"/>
    <p:sldId id="410" r:id="rId106"/>
    <p:sldId id="411" r:id="rId107"/>
    <p:sldId id="412" r:id="rId108"/>
    <p:sldId id="413" r:id="rId109"/>
    <p:sldId id="414" r:id="rId110"/>
    <p:sldId id="415" r:id="rId111"/>
    <p:sldId id="418" r:id="rId112"/>
    <p:sldId id="390" r:id="rId113"/>
    <p:sldId id="394" r:id="rId1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FFF2CC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76493" autoAdjust="0"/>
  </p:normalViewPr>
  <p:slideViewPr>
    <p:cSldViewPr snapToGrid="0">
      <p:cViewPr varScale="1">
        <p:scale>
          <a:sx n="82" d="100"/>
          <a:sy n="82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Array 4;</a:t>
            </a:r>
          </a:p>
          <a:p>
            <a:pPr lvl="0"/>
            <a:r>
              <a:rPr lang="en-US" dirty="0"/>
              <a:t>Naive , </a:t>
            </a:r>
            <a:r>
              <a:rPr lang="en-US" dirty="0" err="1"/>
              <a:t>naivish</a:t>
            </a:r>
            <a:r>
              <a:rPr lang="en-US" dirty="0"/>
              <a:t>, efficient: 16 (n^2-n), 6 (n^2-n/2), 3 (n-1)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terabytes/ exabytes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2*10^9 * 10^9 * 0.5 * 10^-9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8633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https://www.transum.org/Maths/Activity/Graph/Desmos.asp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1417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17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k iterations , I will be 2^k; where the loop exits; 2^k-1 will be max value of I;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46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K+1 </a:t>
            </a:r>
            <a:r>
              <a:rPr lang="en-US" dirty="0" err="1"/>
              <a:t>th</a:t>
            </a:r>
            <a:r>
              <a:rPr lang="en-US" dirty="0"/>
              <a:t> iteration is greater than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5723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2y^2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997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655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SHYJzMAxD" TargetMode="Externa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EE2E91F-6BF7-112B-0F9A-5095C400BDB9}"/>
              </a:ext>
            </a:extLst>
          </p:cNvPr>
          <p:cNvSpPr/>
          <p:nvPr/>
        </p:nvSpPr>
        <p:spPr>
          <a:xfrm>
            <a:off x="1037757" y="1714653"/>
            <a:ext cx="6546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004DB6-C900-24EF-4DCC-95903ED55D76}"/>
              </a:ext>
            </a:extLst>
          </p:cNvPr>
          <p:cNvSpPr/>
          <p:nvPr/>
        </p:nvSpPr>
        <p:spPr>
          <a:xfrm>
            <a:off x="1037757" y="1714653"/>
            <a:ext cx="6546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: Determine if a sorted array contains any duplicates.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A3AC0-22D3-3540-D555-70F03CB70D7C}"/>
              </a:ext>
            </a:extLst>
          </p:cNvPr>
          <p:cNvSpPr txBox="1"/>
          <p:nvPr/>
        </p:nvSpPr>
        <p:spPr>
          <a:xfrm>
            <a:off x="4155142" y="630650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https://onlinegdb.com/SHYJzMAxD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CB39DD4-544B-043C-FBE4-2059A6280F5C}"/>
              </a:ext>
            </a:extLst>
          </p:cNvPr>
          <p:cNvSpPr/>
          <p:nvPr/>
        </p:nvSpPr>
        <p:spPr>
          <a:xfrm>
            <a:off x="1037757" y="1714653"/>
            <a:ext cx="6546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+mn-ea"/>
                <a:cs typeface="Mangal" panose="02040503050203030202" pitchFamily="18" charset="0"/>
              </a:rPr>
              <a:t>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+mn-ea"/>
                <a:cs typeface="Mangal" panose="02040503050203030202" pitchFamily="18" charset="0"/>
              </a:rPr>
              <a:t>Space</a:t>
            </a:r>
            <a:endParaRPr lang="en-US" sz="2800" dirty="0">
              <a:solidFill>
                <a:srgbClr val="EB6E19"/>
              </a:solidFill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+mn-ea"/>
                <a:cs typeface="Mangal" panose="02040503050203030202" pitchFamily="18" charset="0"/>
              </a:rPr>
              <a:t>Energy Consumption</a:t>
            </a:r>
            <a:endParaRPr lang="en-US" sz="2800" dirty="0">
              <a:solidFill>
                <a:srgbClr val="EB6E19"/>
              </a:solidFill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+mn-ea"/>
                <a:cs typeface="Mangal" panose="02040503050203030202" pitchFamily="18" charset="0"/>
              </a:rPr>
              <a:t>Error Rates (Approximation Algorithms)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091922" y="1799545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0264"/>
              </p:ext>
            </p:extLst>
          </p:nvPr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11041"/>
              </p:ext>
            </p:extLst>
          </p:nvPr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92991"/>
              </p:ext>
            </p:extLst>
          </p:nvPr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0" marR="0" lv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932D3B6-87D6-4D86-9176-5B2B231769FA}"/>
              </a:ext>
            </a:extLst>
          </p:cNvPr>
          <p:cNvSpPr/>
          <p:nvPr/>
        </p:nvSpPr>
        <p:spPr>
          <a:xfrm>
            <a:off x="2108731" y="5714825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T(n) = 3n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+ 4n + 5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D74D0C-C5C4-69C6-E3C4-286EEE53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36431"/>
              </p:ext>
            </p:extLst>
          </p:nvPr>
        </p:nvGraphicFramePr>
        <p:xfrm>
          <a:off x="5958975" y="2838217"/>
          <a:ext cx="4791342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95671">
                  <a:extLst>
                    <a:ext uri="{9D8B030D-6E8A-4147-A177-3AD203B41FA5}">
                      <a16:colId xmlns:a16="http://schemas.microsoft.com/office/drawing/2014/main" val="1418027169"/>
                    </a:ext>
                  </a:extLst>
                </a:gridCol>
                <a:gridCol w="2395671">
                  <a:extLst>
                    <a:ext uri="{9D8B030D-6E8A-4147-A177-3AD203B41FA5}">
                      <a16:colId xmlns:a16="http://schemas.microsoft.com/office/drawing/2014/main" val="2428586640"/>
                    </a:ext>
                  </a:extLst>
                </a:gridCol>
              </a:tblGrid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5584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int i, j;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9465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279343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n+1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5033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i++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036367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j=0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747364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 &lt;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n(n+1) = 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n 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485295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j++</a:t>
                      </a:r>
                      <a:endParaRPr lang="en-US" sz="1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003240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x[i][j] == 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62619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return true/false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413152"/>
                  </a:ext>
                </a:extLst>
              </a:tr>
              <a:tr h="1205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3n</a:t>
                      </a:r>
                      <a:r>
                        <a:rPr lang="en-US" sz="1400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+ 4n + 5</a:t>
                      </a:r>
                      <a:endParaRPr lang="en-US" sz="1400" baseline="30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96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97308"/>
              </p:ext>
            </p:extLst>
          </p:nvPr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0" marR="0" lv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+ 4n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823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Inclass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Complete this program and determine growth rate.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8" name="Picture 1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139E2B0-E25D-E54B-4B35-25A10D1B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152" y="271263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86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F2867F90-C798-CF42-76D7-F49C3690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7895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?</a:t>
                      </a:r>
                      <a:endParaRPr lang="en-US" baseline="300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9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09015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+mn-lt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+mn-lt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2C7CAA00-BCBB-A019-1132-0F709F4E8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57759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594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E2A2DDBF-E588-F459-7C60-F0A049DA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82576"/>
              </p:ext>
            </p:extLst>
          </p:nvPr>
        </p:nvGraphicFramePr>
        <p:xfrm>
          <a:off x="1106813" y="5187209"/>
          <a:ext cx="8545987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6155">
                  <a:extLst>
                    <a:ext uri="{9D8B030D-6E8A-4147-A177-3AD203B41FA5}">
                      <a16:colId xmlns:a16="http://schemas.microsoft.com/office/drawing/2014/main" val="1382610456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815675454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885470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2392374617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19560853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4260354363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68328071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3697032455"/>
                    </a:ext>
                  </a:extLst>
                </a:gridCol>
                <a:gridCol w="458719">
                  <a:extLst>
                    <a:ext uri="{9D8B030D-6E8A-4147-A177-3AD203B41FA5}">
                      <a16:colId xmlns:a16="http://schemas.microsoft.com/office/drawing/2014/main" val="50279473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860904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36499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n (in powers of two)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k-1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86825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# of times the loop executes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9493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605AA13-85E9-59AD-67CB-A2B405E6DE94}"/>
              </a:ext>
            </a:extLst>
          </p:cNvPr>
          <p:cNvSpPr txBox="1"/>
          <p:nvPr/>
        </p:nvSpPr>
        <p:spPr>
          <a:xfrm>
            <a:off x="1831312" y="6386350"/>
            <a:ext cx="7821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We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know that 2</a:t>
            </a:r>
            <a:r>
              <a:rPr lang="en-US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k-1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&lt;= n; k &lt;= (log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 + 1); k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n; </a:t>
            </a:r>
          </a:p>
          <a:p>
            <a:pPr>
              <a:defRPr/>
            </a:pPr>
            <a:r>
              <a:rPr lang="en-US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015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FBA1BC1-7361-B49A-5079-6A1D4CC89AD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O(n+m)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923" y="3136612"/>
                <a:ext cx="4418197" cy="584775"/>
              </a:xfrm>
              <a:prstGeom prst="rect">
                <a:avLst/>
              </a:prstGeom>
              <a:blipFill>
                <a:blip r:embed="rId3"/>
                <a:stretch>
                  <a:fillRect t="-13684" r="-2486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D1C1C0-C990-F4A8-7D19-4C35F0935E90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76B7D-8CB8-6D6A-1309-16DAF2D12F9D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func1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m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40B90-4387-7EC8-296C-29C314B68DC0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EC1D1C-038A-BF45-A835-60A3D64D6CA3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25331D-F865-98C9-13DF-843F3B2C3B91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FCD4A7-AFEC-F311-F8AF-D36D2F1FA382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CB8F3-AAF2-33AC-E718-3F0AA5E15F67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func2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7F7F7F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E0BB7-93F8-1378-C62C-425591626EFF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8AD0CB-F0BF-4457-256E-E941C8BEA8CD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/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O(n+n)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    </m:t>
                    </m:r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O(2n) </a:t>
                </a:r>
                <a:endParaRPr lang="en-US" sz="3200" dirty="0">
                  <a:solidFill>
                    <a:srgbClr val="EB6E19"/>
                  </a:solidFill>
                  <a:latin typeface="Gotham Bold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1EBFCB2-E230-7F4C-6CE4-E6B4E601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28" y="2644170"/>
                <a:ext cx="4466697" cy="1569660"/>
              </a:xfrm>
              <a:prstGeom prst="rect">
                <a:avLst/>
              </a:prstGeom>
              <a:blipFill>
                <a:blip r:embed="rId5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0F3893-F930-5232-2114-3786404A6EC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37241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+mn-lt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+mn-lt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+mn-lt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T(x, y)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x+y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5" y="3290333"/>
                <a:ext cx="6686549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O(x) where x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DDFB1-4670-56C3-BD80-C7D7A0D4639E}"/>
              </a:ext>
            </a:extLst>
          </p:cNvPr>
          <p:cNvGrpSpPr/>
          <p:nvPr/>
        </p:nvGrpSpPr>
        <p:grpSpPr>
          <a:xfrm>
            <a:off x="1229723" y="2340797"/>
            <a:ext cx="5733052" cy="2554545"/>
            <a:chOff x="1229723" y="2340797"/>
            <a:chExt cx="5733052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83C7E0-8F86-8867-B29A-C18F17B43D68}"/>
                </a:ext>
              </a:extLst>
            </p:cNvPr>
            <p:cNvSpPr txBox="1"/>
            <p:nvPr/>
          </p:nvSpPr>
          <p:spPr>
            <a:xfrm>
              <a:off x="1229723" y="2340797"/>
              <a:ext cx="5733052" cy="2554545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func3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US" sz="20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7F7F7F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sz="2000" b="0" dirty="0" err="1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 err="1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++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sz="20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B4B4B4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C8C8C8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342900" indent="-457200">
                <a:buClr>
                  <a:schemeClr val="tx1">
                    <a:lumMod val="50000"/>
                    <a:lumOff val="50000"/>
                  </a:schemeClr>
                </a:buClr>
                <a:buFont typeface="+mj-lt"/>
                <a:buAutoNum type="arabicPeriod"/>
              </a:pP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9CC589-3292-887B-5791-585AA76787FD}"/>
                </a:ext>
              </a:extLst>
            </p:cNvPr>
            <p:cNvSpPr/>
            <p:nvPr/>
          </p:nvSpPr>
          <p:spPr>
            <a:xfrm>
              <a:off x="5019674" y="2989800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247B6F-B7A8-6919-C7B7-FEDD1BC39B3C}"/>
                </a:ext>
              </a:extLst>
            </p:cNvPr>
            <p:cNvSpPr/>
            <p:nvPr/>
          </p:nvSpPr>
          <p:spPr>
            <a:xfrm>
              <a:off x="5019673" y="3875108"/>
              <a:ext cx="395403" cy="37147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2A61836-6E41-3552-B570-AB5989E655E4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n) </a:t>
                </a:r>
              </a:p>
              <a:p>
                <a:pPr marL="457200" marR="0" lvl="1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41" y="2777590"/>
                <a:ext cx="5438775" cy="1077218"/>
              </a:xfrm>
              <a:prstGeom prst="rect">
                <a:avLst/>
              </a:prstGeom>
              <a:blipFill>
                <a:blip r:embed="rId3"/>
                <a:stretch>
                  <a:fillRect t="-7386" r="-4815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442864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9E51148-0052-2289-633B-7C592CF19978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59A3A6-8214-0321-3EEE-2D1A5CBB22FB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   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EB6E19"/>
                    </a:solidFill>
                    <a:latin typeface="Gotham Bold" pitchFamily="50" charset="0"/>
                  </a:rPr>
                  <a:t>             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65000"/>
                      </a:schemeClr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~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730" y="2870440"/>
                <a:ext cx="5747039" cy="1077218"/>
              </a:xfrm>
              <a:prstGeom prst="rect">
                <a:avLst/>
              </a:prstGeom>
              <a:blipFill>
                <a:blip r:embed="rId3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291864" y="4112991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question that n and m are growing at the same rate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you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E1782C-241B-F97B-30A5-CDE9033EBAF0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/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T(n, m)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O(n + log</a:t>
                </a:r>
                <a:r>
                  <a:rPr kumimoji="0" lang="en-US" sz="32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m)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*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4E6616-FB1D-42A9-8447-206AFE799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0" y="2867197"/>
                <a:ext cx="5747039" cy="584775"/>
              </a:xfrm>
              <a:prstGeom prst="rect">
                <a:avLst/>
              </a:prstGeom>
              <a:blipFill>
                <a:blip r:embed="rId3"/>
                <a:stretch>
                  <a:fillRect t="-13542" r="-275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7370516" y="3618069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D0D2F5-5512-D127-19D3-F3B7BB464252}"/>
              </a:ext>
            </a:extLst>
          </p:cNvPr>
          <p:cNvSpPr txBox="1"/>
          <p:nvPr/>
        </p:nvSpPr>
        <p:spPr>
          <a:xfrm>
            <a:off x="1229723" y="2340797"/>
            <a:ext cx="5733052" cy="25545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func4c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*=2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45720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rabicPeriod"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1321 9803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16303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68462" y="5544686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2497F-FED6-8C50-F18D-E838FEB0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290638"/>
            <a:ext cx="115728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63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CDAD97-9769-5186-D27D-811B222D956F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65464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3CCD83-7C44-FE2A-AA7A-15DCE7F2B01E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6B9F56-3611-122B-433E-76A01D95FEAA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9454</Words>
  <Application>Microsoft Office PowerPoint</Application>
  <PresentationFormat>Widescreen</PresentationFormat>
  <Paragraphs>2078</Paragraphs>
  <Slides>112</Slides>
  <Notes>112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112</vt:i4>
      </vt:variant>
    </vt:vector>
  </HeadingPairs>
  <TitlesOfParts>
    <vt:vector size="126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Linux Biolinum</vt:lpstr>
      <vt:lpstr>Mangal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Quadratic Growth Rate   </vt:lpstr>
      <vt:lpstr>Inclass Activity</vt:lpstr>
      <vt:lpstr>   Logarithmic Growth Rate   </vt:lpstr>
      <vt:lpstr>   Logarithmic Growth Rate   </vt:lpstr>
      <vt:lpstr>   Logarithmic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Logarithmic growth</vt:lpstr>
      <vt:lpstr>Mentimeter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321</cp:revision>
  <cp:lastPrinted>2021-01-13T16:00:44Z</cp:lastPrinted>
  <dcterms:created xsi:type="dcterms:W3CDTF">2020-04-14T17:15:24Z</dcterms:created>
  <dcterms:modified xsi:type="dcterms:W3CDTF">2025-08-26T16:20:51Z</dcterms:modified>
</cp:coreProperties>
</file>