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8" r:id="rId2"/>
    <p:sldId id="276" r:id="rId3"/>
    <p:sldId id="391" r:id="rId4"/>
    <p:sldId id="347" r:id="rId5"/>
    <p:sldId id="359" r:id="rId6"/>
    <p:sldId id="378" r:id="rId7"/>
    <p:sldId id="358" r:id="rId8"/>
    <p:sldId id="365" r:id="rId9"/>
    <p:sldId id="364" r:id="rId10"/>
    <p:sldId id="350" r:id="rId11"/>
    <p:sldId id="389" r:id="rId12"/>
    <p:sldId id="353" r:id="rId13"/>
    <p:sldId id="370" r:id="rId14"/>
    <p:sldId id="371" r:id="rId15"/>
    <p:sldId id="380" r:id="rId16"/>
    <p:sldId id="372" r:id="rId17"/>
    <p:sldId id="354" r:id="rId18"/>
    <p:sldId id="355" r:id="rId19"/>
    <p:sldId id="367" r:id="rId20"/>
    <p:sldId id="387" r:id="rId21"/>
    <p:sldId id="356" r:id="rId22"/>
    <p:sldId id="374" r:id="rId23"/>
    <p:sldId id="368" r:id="rId24"/>
    <p:sldId id="373" r:id="rId25"/>
    <p:sldId id="388" r:id="rId26"/>
    <p:sldId id="385" r:id="rId27"/>
    <p:sldId id="386" r:id="rId28"/>
    <p:sldId id="384" r:id="rId29"/>
    <p:sldId id="392" r:id="rId30"/>
    <p:sldId id="366" r:id="rId31"/>
    <p:sldId id="375" r:id="rId32"/>
    <p:sldId id="351" r:id="rId33"/>
    <p:sldId id="357" r:id="rId34"/>
    <p:sldId id="35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poor,Amanpreet" initials="K" lastIdx="1" clrIdx="0">
    <p:extLst>
      <p:ext uri="{19B8F6BF-5375-455C-9EA6-DF929625EA0E}">
        <p15:presenceInfo xmlns:p15="http://schemas.microsoft.com/office/powerpoint/2012/main" userId="Kapoor,Amanpre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1D9EFF"/>
    <a:srgbClr val="1988DC"/>
    <a:srgbClr val="FF9393"/>
    <a:srgbClr val="0079D4"/>
    <a:srgbClr val="00B050"/>
    <a:srgbClr val="F16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34"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3719-7A6F-4214-9C0D-013FD705666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9AE6E187-A671-4FEC-B3B3-861BB3DA7B57}">
      <dgm:prSet phldrT="[Text]" custT="1"/>
      <dgm:spPr>
        <a:noFill/>
        <a:ln w="19050">
          <a:solidFill>
            <a:srgbClr val="F16000"/>
          </a:solidFill>
        </a:ln>
      </dgm:spPr>
      <dgm:t>
        <a:bodyPr/>
        <a:lstStyle/>
        <a:p>
          <a:r>
            <a:rPr lang="en-US" sz="2400" dirty="0">
              <a:solidFill>
                <a:srgbClr val="F16000"/>
              </a:solidFill>
              <a:latin typeface="Gotham Bold" pitchFamily="50" charset="0"/>
            </a:rPr>
            <a:t>Data Structures &amp; Algorithms</a:t>
          </a:r>
        </a:p>
      </dgm:t>
      <dgm:extLst>
        <a:ext uri="{E40237B7-FDA0-4F09-8148-C483321AD2D9}">
          <dgm14:cNvPr xmlns:dgm14="http://schemas.microsoft.com/office/drawing/2010/diagram" id="0" name="" descr="This course will cover conceptual understanding, implementation and critical thinking while problem solving and applying various data structures and algorithms"/>
        </a:ext>
      </dgm:extLst>
    </dgm:pt>
    <dgm:pt modelId="{420DE6C3-8E95-496F-8641-0F6F3B4E48F1}" type="parTrans" cxnId="{13F72C14-2D3A-47B3-909A-BEE1A0F7FE16}">
      <dgm:prSet/>
      <dgm:spPr/>
      <dgm:t>
        <a:bodyPr/>
        <a:lstStyle/>
        <a:p>
          <a:endParaRPr lang="en-US" sz="2800">
            <a:latin typeface="Gotham Bold" pitchFamily="50" charset="0"/>
          </a:endParaRPr>
        </a:p>
      </dgm:t>
    </dgm:pt>
    <dgm:pt modelId="{27D41622-7BF3-424F-A90A-2A327C162E47}" type="sibTrans" cxnId="{13F72C14-2D3A-47B3-909A-BEE1A0F7FE16}">
      <dgm:prSet/>
      <dgm:spPr/>
      <dgm:t>
        <a:bodyPr/>
        <a:lstStyle/>
        <a:p>
          <a:endParaRPr lang="en-US" sz="2800">
            <a:latin typeface="Gotham Bold" pitchFamily="50" charset="0"/>
          </a:endParaRPr>
        </a:p>
      </dgm:t>
    </dgm:pt>
    <dgm:pt modelId="{0E6F50A2-2E78-411D-B955-C070A9F4B9F8}">
      <dgm:prSet phldrT="[Text]" custT="1"/>
      <dgm:spPr>
        <a:noFill/>
        <a:ln w="19050">
          <a:solidFill>
            <a:srgbClr val="1D9EFF"/>
          </a:solidFill>
        </a:ln>
      </dgm:spPr>
      <dgm:t>
        <a:bodyPr/>
        <a:lstStyle/>
        <a:p>
          <a:pPr>
            <a:buFont typeface="Wingdings" panose="05000000000000000000" pitchFamily="2" charset="2"/>
            <a:buChar char="§"/>
          </a:pPr>
          <a:r>
            <a:rPr lang="en-US" sz="1800" dirty="0">
              <a:solidFill>
                <a:srgbClr val="1D9EFF"/>
              </a:solidFill>
              <a:latin typeface="Gotham Bold" pitchFamily="50" charset="0"/>
            </a:rPr>
            <a:t>Conceptual Understanding</a:t>
          </a:r>
        </a:p>
      </dgm:t>
      <dgm:extLst>
        <a:ext uri="{E40237B7-FDA0-4F09-8148-C483321AD2D9}">
          <dgm14:cNvPr xmlns:dgm14="http://schemas.microsoft.com/office/drawing/2010/diagram" id="0" name="" descr=" conceptual understanding, "/>
        </a:ext>
      </dgm:extLst>
    </dgm:pt>
    <dgm:pt modelId="{C4DD3BA3-7754-4345-95D6-C158D4DD997C}" type="parTrans" cxnId="{E1B161CA-D68D-4111-BF40-1727DDF0B4F9}">
      <dgm:prSet/>
      <dgm:spPr/>
      <dgm:t>
        <a:bodyPr/>
        <a:lstStyle/>
        <a:p>
          <a:endParaRPr lang="en-US" sz="2800">
            <a:latin typeface="Gotham Bold" pitchFamily="50" charset="0"/>
          </a:endParaRPr>
        </a:p>
      </dgm:t>
    </dgm:pt>
    <dgm:pt modelId="{759D4F75-5513-4916-8D4C-162D426C7A18}" type="sibTrans" cxnId="{E1B161CA-D68D-4111-BF40-1727DDF0B4F9}">
      <dgm:prSet/>
      <dgm:spPr/>
      <dgm:t>
        <a:bodyPr/>
        <a:lstStyle/>
        <a:p>
          <a:endParaRPr lang="en-US" sz="2800">
            <a:latin typeface="Gotham Bold" pitchFamily="50" charset="0"/>
          </a:endParaRPr>
        </a:p>
      </dgm:t>
    </dgm:pt>
    <dgm:pt modelId="{291C933C-91AD-4882-8E6B-A739E39A6102}">
      <dgm:prSet phldrT="[Text]" custT="1"/>
      <dgm:spPr>
        <a:noFill/>
        <a:ln w="19050">
          <a:solidFill>
            <a:srgbClr val="1D9EFF"/>
          </a:solidFill>
        </a:ln>
      </dgm:spPr>
      <dgm:t>
        <a:bodyPr/>
        <a:lstStyle/>
        <a:p>
          <a:r>
            <a:rPr lang="en-US" sz="1800" dirty="0">
              <a:solidFill>
                <a:srgbClr val="1D9EFF"/>
              </a:solidFill>
              <a:latin typeface="Gotham Bold" pitchFamily="50" charset="0"/>
            </a:rPr>
            <a:t>Critical Thinking or Problem Solving</a:t>
          </a:r>
        </a:p>
      </dgm:t>
      <dgm:extLst>
        <a:ext uri="{E40237B7-FDA0-4F09-8148-C483321AD2D9}">
          <dgm14:cNvPr xmlns:dgm14="http://schemas.microsoft.com/office/drawing/2010/diagram" id="0" name="" descr="Critical thinking while problem solving"/>
        </a:ext>
      </dgm:extLst>
    </dgm:pt>
    <dgm:pt modelId="{1B544E79-F7C8-4AEF-8835-674D0A8009BC}" type="parTrans" cxnId="{C5CB7EA3-D67F-4D39-954D-D03AFFE50F94}">
      <dgm:prSet/>
      <dgm:spPr/>
      <dgm:t>
        <a:bodyPr/>
        <a:lstStyle/>
        <a:p>
          <a:endParaRPr lang="en-US" sz="2800">
            <a:latin typeface="Gotham Bold" pitchFamily="50" charset="0"/>
          </a:endParaRPr>
        </a:p>
      </dgm:t>
    </dgm:pt>
    <dgm:pt modelId="{8875006C-29AF-40B6-8CF2-D3BAD15984D5}" type="sibTrans" cxnId="{C5CB7EA3-D67F-4D39-954D-D03AFFE50F94}">
      <dgm:prSet/>
      <dgm:spPr/>
      <dgm:t>
        <a:bodyPr/>
        <a:lstStyle/>
        <a:p>
          <a:endParaRPr lang="en-US" sz="2800">
            <a:latin typeface="Gotham Bold" pitchFamily="50" charset="0"/>
          </a:endParaRPr>
        </a:p>
      </dgm:t>
    </dgm:pt>
    <dgm:pt modelId="{A8D91E3C-C0E0-49DA-A08F-3849BDFC9950}">
      <dgm:prSet phldrT="[Text]" phldr="1"/>
      <dgm:spPr/>
      <dgm:t>
        <a:bodyPr/>
        <a:lstStyle/>
        <a:p>
          <a:endParaRPr lang="en-US" sz="2800" dirty="0">
            <a:latin typeface="Gotham Bold" pitchFamily="50" charset="0"/>
          </a:endParaRPr>
        </a:p>
      </dgm:t>
    </dgm:pt>
    <dgm:pt modelId="{DC3536E7-4DEF-45ED-AEFA-F890867E8F78}" type="parTrans" cxnId="{85586D2C-4413-4657-9DAE-0DF606442A91}">
      <dgm:prSet/>
      <dgm:spPr/>
      <dgm:t>
        <a:bodyPr/>
        <a:lstStyle/>
        <a:p>
          <a:endParaRPr lang="en-US" sz="2800">
            <a:latin typeface="Gotham Bold" pitchFamily="50" charset="0"/>
          </a:endParaRPr>
        </a:p>
      </dgm:t>
    </dgm:pt>
    <dgm:pt modelId="{B6CC9658-2BA4-4408-B433-F821498FE5BC}" type="sibTrans" cxnId="{85586D2C-4413-4657-9DAE-0DF606442A91}">
      <dgm:prSet/>
      <dgm:spPr/>
      <dgm:t>
        <a:bodyPr/>
        <a:lstStyle/>
        <a:p>
          <a:endParaRPr lang="en-US" sz="2800">
            <a:latin typeface="Gotham Bold" pitchFamily="50" charset="0"/>
          </a:endParaRPr>
        </a:p>
      </dgm:t>
    </dgm:pt>
    <dgm:pt modelId="{BC814E58-DAA4-4227-B6C0-E804A99B2259}">
      <dgm:prSet phldrT="[Text]" phldr="1"/>
      <dgm:spPr/>
      <dgm:t>
        <a:bodyPr/>
        <a:lstStyle/>
        <a:p>
          <a:endParaRPr lang="en-US" sz="2800">
            <a:latin typeface="Gotham Bold" pitchFamily="50" charset="0"/>
          </a:endParaRPr>
        </a:p>
      </dgm:t>
    </dgm:pt>
    <dgm:pt modelId="{79CAD13A-32F9-446E-8581-F93D503EC1BC}" type="parTrans" cxnId="{EE102EE0-0803-4EA8-BDD5-DE8335D3F425}">
      <dgm:prSet/>
      <dgm:spPr/>
      <dgm:t>
        <a:bodyPr/>
        <a:lstStyle/>
        <a:p>
          <a:endParaRPr lang="en-US" sz="2800">
            <a:latin typeface="Gotham Bold" pitchFamily="50" charset="0"/>
          </a:endParaRPr>
        </a:p>
      </dgm:t>
    </dgm:pt>
    <dgm:pt modelId="{FEBE5F87-6D6D-41C1-8E0E-5E394A5F9D30}" type="sibTrans" cxnId="{EE102EE0-0803-4EA8-BDD5-DE8335D3F425}">
      <dgm:prSet/>
      <dgm:spPr/>
      <dgm:t>
        <a:bodyPr/>
        <a:lstStyle/>
        <a:p>
          <a:endParaRPr lang="en-US" sz="2800">
            <a:latin typeface="Gotham Bold" pitchFamily="50" charset="0"/>
          </a:endParaRPr>
        </a:p>
      </dgm:t>
    </dgm:pt>
    <dgm:pt modelId="{52F28BC5-DA47-4103-821A-91EE36A1A493}">
      <dgm:prSet phldrT="[Text]" phldr="1"/>
      <dgm:spPr/>
      <dgm:t>
        <a:bodyPr/>
        <a:lstStyle/>
        <a:p>
          <a:endParaRPr lang="en-US" sz="2800">
            <a:latin typeface="Gotham Bold" pitchFamily="50" charset="0"/>
          </a:endParaRPr>
        </a:p>
      </dgm:t>
    </dgm:pt>
    <dgm:pt modelId="{D4A05384-64B8-4B12-A82C-A48408B99E6E}" type="parTrans" cxnId="{27325173-C5D9-4970-B5BC-7BEC7074A4A6}">
      <dgm:prSet/>
      <dgm:spPr/>
      <dgm:t>
        <a:bodyPr/>
        <a:lstStyle/>
        <a:p>
          <a:endParaRPr lang="en-US" sz="2800">
            <a:latin typeface="Gotham Bold" pitchFamily="50" charset="0"/>
          </a:endParaRPr>
        </a:p>
      </dgm:t>
    </dgm:pt>
    <dgm:pt modelId="{22E4F192-5F06-4279-820A-278E22912798}" type="sibTrans" cxnId="{27325173-C5D9-4970-B5BC-7BEC7074A4A6}">
      <dgm:prSet/>
      <dgm:spPr/>
      <dgm:t>
        <a:bodyPr/>
        <a:lstStyle/>
        <a:p>
          <a:endParaRPr lang="en-US" sz="2800">
            <a:latin typeface="Gotham Bold" pitchFamily="50" charset="0"/>
          </a:endParaRPr>
        </a:p>
      </dgm:t>
    </dgm:pt>
    <dgm:pt modelId="{128C838D-643F-4B8B-93FD-375F25D7AF9F}">
      <dgm:prSet phldrT="[Text]" phldr="1"/>
      <dgm:spPr/>
      <dgm:t>
        <a:bodyPr/>
        <a:lstStyle/>
        <a:p>
          <a:endParaRPr lang="en-US" sz="2800">
            <a:latin typeface="Gotham Bold" pitchFamily="50" charset="0"/>
          </a:endParaRPr>
        </a:p>
      </dgm:t>
    </dgm:pt>
    <dgm:pt modelId="{7C92BD7C-DCCE-40C0-AE21-8CF159139C1B}" type="parTrans" cxnId="{470898D3-DC94-4D30-A52E-685C42C0705A}">
      <dgm:prSet/>
      <dgm:spPr/>
      <dgm:t>
        <a:bodyPr/>
        <a:lstStyle/>
        <a:p>
          <a:endParaRPr lang="en-US" sz="2800">
            <a:latin typeface="Gotham Bold" pitchFamily="50" charset="0"/>
          </a:endParaRPr>
        </a:p>
      </dgm:t>
    </dgm:pt>
    <dgm:pt modelId="{104BC77B-B2FA-441B-A6C0-B1891A74ED43}" type="sibTrans" cxnId="{470898D3-DC94-4D30-A52E-685C42C0705A}">
      <dgm:prSet/>
      <dgm:spPr/>
      <dgm:t>
        <a:bodyPr/>
        <a:lstStyle/>
        <a:p>
          <a:endParaRPr lang="en-US" sz="2800">
            <a:latin typeface="Gotham Bold" pitchFamily="50" charset="0"/>
          </a:endParaRPr>
        </a:p>
      </dgm:t>
    </dgm:pt>
    <dgm:pt modelId="{CC20A6D1-0E8B-4ABC-9D12-82F654FFA1D9}">
      <dgm:prSet phldrT="[Text]" phldr="1"/>
      <dgm:spPr/>
      <dgm:t>
        <a:bodyPr/>
        <a:lstStyle/>
        <a:p>
          <a:endParaRPr lang="en-US" sz="2800" dirty="0">
            <a:latin typeface="Gotham Bold" pitchFamily="50" charset="0"/>
          </a:endParaRPr>
        </a:p>
      </dgm:t>
    </dgm:pt>
    <dgm:pt modelId="{C26C0ECB-C4D6-4841-AD77-853DC6287CD3}" type="parTrans" cxnId="{329AAF3C-E80A-4591-931D-A75FB88A05E7}">
      <dgm:prSet/>
      <dgm:spPr/>
      <dgm:t>
        <a:bodyPr/>
        <a:lstStyle/>
        <a:p>
          <a:endParaRPr lang="en-US" sz="2800">
            <a:latin typeface="Gotham Bold" pitchFamily="50" charset="0"/>
          </a:endParaRPr>
        </a:p>
      </dgm:t>
    </dgm:pt>
    <dgm:pt modelId="{FAB53CA2-B847-4639-AAE6-4A30B98234CA}" type="sibTrans" cxnId="{329AAF3C-E80A-4591-931D-A75FB88A05E7}">
      <dgm:prSet/>
      <dgm:spPr/>
      <dgm:t>
        <a:bodyPr/>
        <a:lstStyle/>
        <a:p>
          <a:endParaRPr lang="en-US" sz="2800">
            <a:latin typeface="Gotham Bold" pitchFamily="50" charset="0"/>
          </a:endParaRPr>
        </a:p>
      </dgm:t>
    </dgm:pt>
    <dgm:pt modelId="{F01462A8-07C4-4291-8A36-AF662AE57D89}">
      <dgm:prSet phldrT="[Text]" custT="1"/>
      <dgm:spPr>
        <a:noFill/>
        <a:ln w="19050">
          <a:solidFill>
            <a:srgbClr val="1D9EFF"/>
          </a:solidFill>
        </a:ln>
      </dgm:spPr>
      <dgm:t>
        <a:bodyPr/>
        <a:lstStyle/>
        <a:p>
          <a:r>
            <a:rPr lang="en-US" sz="1800" dirty="0">
              <a:solidFill>
                <a:srgbClr val="1D9EFF"/>
              </a:solidFill>
              <a:latin typeface="Gotham Bold" pitchFamily="50" charset="0"/>
            </a:rPr>
            <a:t>Implementation</a:t>
          </a:r>
        </a:p>
      </dgm:t>
      <dgm:extLst>
        <a:ext uri="{E40237B7-FDA0-4F09-8148-C483321AD2D9}">
          <dgm14:cNvPr xmlns:dgm14="http://schemas.microsoft.com/office/drawing/2010/diagram" id="0" name="" descr="implementation"/>
        </a:ext>
      </dgm:extLst>
    </dgm:pt>
    <dgm:pt modelId="{96B5FECB-540C-4337-B516-2FCD6400ED37}" type="parTrans" cxnId="{84450B19-2A5C-482F-BA68-7BC10F87C39A}">
      <dgm:prSet/>
      <dgm:spPr/>
      <dgm:t>
        <a:bodyPr/>
        <a:lstStyle/>
        <a:p>
          <a:endParaRPr lang="en-US"/>
        </a:p>
      </dgm:t>
    </dgm:pt>
    <dgm:pt modelId="{86C608BD-D64B-4017-9506-98B2CC3A078F}" type="sibTrans" cxnId="{84450B19-2A5C-482F-BA68-7BC10F87C39A}">
      <dgm:prSet/>
      <dgm:spPr/>
      <dgm:t>
        <a:bodyPr/>
        <a:lstStyle/>
        <a:p>
          <a:endParaRPr lang="en-US"/>
        </a:p>
      </dgm:t>
    </dgm:pt>
    <dgm:pt modelId="{C7B63947-DEEF-46FF-AFEC-0519A852EF3A}" type="pres">
      <dgm:prSet presAssocID="{8DC33719-7A6F-4214-9C0D-013FD705666A}" presName="Name0" presStyleCnt="0">
        <dgm:presLayoutVars>
          <dgm:chMax val="1"/>
          <dgm:chPref val="1"/>
          <dgm:dir/>
          <dgm:animOne val="branch"/>
          <dgm:animLvl val="lvl"/>
        </dgm:presLayoutVars>
      </dgm:prSet>
      <dgm:spPr/>
    </dgm:pt>
    <dgm:pt modelId="{8C5F2717-6365-4ACE-B876-95EF07335337}" type="pres">
      <dgm:prSet presAssocID="{9AE6E187-A671-4FEC-B3B3-861BB3DA7B57}" presName="singleCycle" presStyleCnt="0"/>
      <dgm:spPr/>
    </dgm:pt>
    <dgm:pt modelId="{80561381-6CA4-419C-A16D-B5A76FEA5215}" type="pres">
      <dgm:prSet presAssocID="{9AE6E187-A671-4FEC-B3B3-861BB3DA7B57}" presName="singleCenter" presStyleLbl="node1" presStyleIdx="0" presStyleCnt="4" custScaleX="213498" custScaleY="76218" custLinFactNeighborX="17034" custLinFactNeighborY="-12776">
        <dgm:presLayoutVars>
          <dgm:chMax val="7"/>
          <dgm:chPref val="7"/>
        </dgm:presLayoutVars>
      </dgm:prSet>
      <dgm:spPr/>
    </dgm:pt>
    <dgm:pt modelId="{68452DFE-84CE-4323-805F-49715B25DF2A}" type="pres">
      <dgm:prSet presAssocID="{C4DD3BA3-7754-4345-95D6-C158D4DD997C}" presName="Name56" presStyleLbl="parChTrans1D2" presStyleIdx="0" presStyleCnt="3"/>
      <dgm:spPr/>
    </dgm:pt>
    <dgm:pt modelId="{5D650C01-FAC9-4563-93F7-E60F8F3D1BB0}" type="pres">
      <dgm:prSet presAssocID="{0E6F50A2-2E78-411D-B955-C070A9F4B9F8}" presName="text0" presStyleLbl="node1" presStyleIdx="1" presStyleCnt="4" custScaleX="283349" custScaleY="94733" custRadScaleRad="108565" custRadScaleInc="30295">
        <dgm:presLayoutVars>
          <dgm:bulletEnabled val="1"/>
        </dgm:presLayoutVars>
      </dgm:prSet>
      <dgm:spPr/>
    </dgm:pt>
    <dgm:pt modelId="{CA4BFDF4-1CEF-4493-AB0C-F0AB026FD224}" type="pres">
      <dgm:prSet presAssocID="{1B544E79-F7C8-4AEF-8835-674D0A8009BC}" presName="Name56" presStyleLbl="parChTrans1D2" presStyleIdx="1" presStyleCnt="3"/>
      <dgm:spPr/>
    </dgm:pt>
    <dgm:pt modelId="{75AFE9F6-ACD3-4CF1-8850-04EC82CEFC57}" type="pres">
      <dgm:prSet presAssocID="{291C933C-91AD-4882-8E6B-A739E39A6102}" presName="text0" presStyleLbl="node1" presStyleIdx="2" presStyleCnt="4" custScaleX="251756" custScaleY="94733" custRadScaleRad="162957" custRadScaleInc="-22719">
        <dgm:presLayoutVars>
          <dgm:bulletEnabled val="1"/>
        </dgm:presLayoutVars>
      </dgm:prSet>
      <dgm:spPr/>
    </dgm:pt>
    <dgm:pt modelId="{BD2F718F-F501-40DC-92E0-CA63629BF8DF}" type="pres">
      <dgm:prSet presAssocID="{96B5FECB-540C-4337-B516-2FCD6400ED37}" presName="Name56" presStyleLbl="parChTrans1D2" presStyleIdx="2" presStyleCnt="3"/>
      <dgm:spPr/>
    </dgm:pt>
    <dgm:pt modelId="{4BFB453D-3590-494D-B902-EC59B4254293}" type="pres">
      <dgm:prSet presAssocID="{F01462A8-07C4-4291-8A36-AF662AE57D89}" presName="text0" presStyleLbl="node1" presStyleIdx="3" presStyleCnt="4" custScaleX="272010" custScaleY="94733">
        <dgm:presLayoutVars>
          <dgm:bulletEnabled val="1"/>
        </dgm:presLayoutVars>
      </dgm:prSet>
      <dgm:spPr/>
    </dgm:pt>
  </dgm:ptLst>
  <dgm:cxnLst>
    <dgm:cxn modelId="{C3286302-8140-4664-A785-24FE742D5D07}" type="presOf" srcId="{96B5FECB-540C-4337-B516-2FCD6400ED37}" destId="{BD2F718F-F501-40DC-92E0-CA63629BF8DF}" srcOrd="0" destOrd="0" presId="urn:microsoft.com/office/officeart/2008/layout/RadialCluster"/>
    <dgm:cxn modelId="{13F72C14-2D3A-47B3-909A-BEE1A0F7FE16}" srcId="{8DC33719-7A6F-4214-9C0D-013FD705666A}" destId="{9AE6E187-A671-4FEC-B3B3-861BB3DA7B57}" srcOrd="0" destOrd="0" parTransId="{420DE6C3-8E95-496F-8641-0F6F3B4E48F1}" sibTransId="{27D41622-7BF3-424F-A90A-2A327C162E47}"/>
    <dgm:cxn modelId="{84450B19-2A5C-482F-BA68-7BC10F87C39A}" srcId="{9AE6E187-A671-4FEC-B3B3-861BB3DA7B57}" destId="{F01462A8-07C4-4291-8A36-AF662AE57D89}" srcOrd="2" destOrd="0" parTransId="{96B5FECB-540C-4337-B516-2FCD6400ED37}" sibTransId="{86C608BD-D64B-4017-9506-98B2CC3A078F}"/>
    <dgm:cxn modelId="{F6B08226-0A21-4173-9906-3B075CA4C6F5}" type="presOf" srcId="{C4DD3BA3-7754-4345-95D6-C158D4DD997C}" destId="{68452DFE-84CE-4323-805F-49715B25DF2A}" srcOrd="0" destOrd="0" presId="urn:microsoft.com/office/officeart/2008/layout/RadialCluster"/>
    <dgm:cxn modelId="{85586D2C-4413-4657-9DAE-0DF606442A91}" srcId="{8DC33719-7A6F-4214-9C0D-013FD705666A}" destId="{A8D91E3C-C0E0-49DA-A08F-3849BDFC9950}" srcOrd="1" destOrd="0" parTransId="{DC3536E7-4DEF-45ED-AEFA-F890867E8F78}" sibTransId="{B6CC9658-2BA4-4408-B433-F821498FE5BC}"/>
    <dgm:cxn modelId="{329AAF3C-E80A-4591-931D-A75FB88A05E7}" srcId="{52F28BC5-DA47-4103-821A-91EE36A1A493}" destId="{CC20A6D1-0E8B-4ABC-9D12-82F654FFA1D9}" srcOrd="1" destOrd="0" parTransId="{C26C0ECB-C4D6-4841-AD77-853DC6287CD3}" sibTransId="{FAB53CA2-B847-4639-AAE6-4A30B98234CA}"/>
    <dgm:cxn modelId="{C207413E-D4EE-4AF9-B33A-34418FDD5272}" type="presOf" srcId="{0E6F50A2-2E78-411D-B955-C070A9F4B9F8}" destId="{5D650C01-FAC9-4563-93F7-E60F8F3D1BB0}" srcOrd="0" destOrd="0" presId="urn:microsoft.com/office/officeart/2008/layout/RadialCluster"/>
    <dgm:cxn modelId="{DFCC074E-89D8-41DE-B6FB-6782FBBC933B}" type="presOf" srcId="{1B544E79-F7C8-4AEF-8835-674D0A8009BC}" destId="{CA4BFDF4-1CEF-4493-AB0C-F0AB026FD224}" srcOrd="0" destOrd="0" presId="urn:microsoft.com/office/officeart/2008/layout/RadialCluster"/>
    <dgm:cxn modelId="{27325173-C5D9-4970-B5BC-7BEC7074A4A6}" srcId="{8DC33719-7A6F-4214-9C0D-013FD705666A}" destId="{52F28BC5-DA47-4103-821A-91EE36A1A493}" srcOrd="2" destOrd="0" parTransId="{D4A05384-64B8-4B12-A82C-A48408B99E6E}" sibTransId="{22E4F192-5F06-4279-820A-278E22912798}"/>
    <dgm:cxn modelId="{F096699B-0DE9-4D67-93B0-EF973CC20FCA}" type="presOf" srcId="{9AE6E187-A671-4FEC-B3B3-861BB3DA7B57}" destId="{80561381-6CA4-419C-A16D-B5A76FEA5215}" srcOrd="0" destOrd="0" presId="urn:microsoft.com/office/officeart/2008/layout/RadialCluster"/>
    <dgm:cxn modelId="{C5CB7EA3-D67F-4D39-954D-D03AFFE50F94}" srcId="{9AE6E187-A671-4FEC-B3B3-861BB3DA7B57}" destId="{291C933C-91AD-4882-8E6B-A739E39A6102}" srcOrd="1" destOrd="0" parTransId="{1B544E79-F7C8-4AEF-8835-674D0A8009BC}" sibTransId="{8875006C-29AF-40B6-8CF2-D3BAD15984D5}"/>
    <dgm:cxn modelId="{E1B161CA-D68D-4111-BF40-1727DDF0B4F9}" srcId="{9AE6E187-A671-4FEC-B3B3-861BB3DA7B57}" destId="{0E6F50A2-2E78-411D-B955-C070A9F4B9F8}" srcOrd="0" destOrd="0" parTransId="{C4DD3BA3-7754-4345-95D6-C158D4DD997C}" sibTransId="{759D4F75-5513-4916-8D4C-162D426C7A18}"/>
    <dgm:cxn modelId="{470898D3-DC94-4D30-A52E-685C42C0705A}" srcId="{52F28BC5-DA47-4103-821A-91EE36A1A493}" destId="{128C838D-643F-4B8B-93FD-375F25D7AF9F}" srcOrd="0" destOrd="0" parTransId="{7C92BD7C-DCCE-40C0-AE21-8CF159139C1B}" sibTransId="{104BC77B-B2FA-441B-A6C0-B1891A74ED43}"/>
    <dgm:cxn modelId="{232189DE-4C40-451D-9A6A-22FA37E23C1F}" type="presOf" srcId="{291C933C-91AD-4882-8E6B-A739E39A6102}" destId="{75AFE9F6-ACD3-4CF1-8850-04EC82CEFC57}" srcOrd="0" destOrd="0" presId="urn:microsoft.com/office/officeart/2008/layout/RadialCluster"/>
    <dgm:cxn modelId="{EE102EE0-0803-4EA8-BDD5-DE8335D3F425}" srcId="{A8D91E3C-C0E0-49DA-A08F-3849BDFC9950}" destId="{BC814E58-DAA4-4227-B6C0-E804A99B2259}" srcOrd="0" destOrd="0" parTransId="{79CAD13A-32F9-446E-8581-F93D503EC1BC}" sibTransId="{FEBE5F87-6D6D-41C1-8E0E-5E394A5F9D30}"/>
    <dgm:cxn modelId="{ACE4B7E0-35A0-40CE-AB6A-3633B2A5AA0C}" type="presOf" srcId="{8DC33719-7A6F-4214-9C0D-013FD705666A}" destId="{C7B63947-DEEF-46FF-AFEC-0519A852EF3A}" srcOrd="0" destOrd="0" presId="urn:microsoft.com/office/officeart/2008/layout/RadialCluster"/>
    <dgm:cxn modelId="{3688B8F0-1F3D-4D03-9D9E-8F3B79F2736B}" type="presOf" srcId="{F01462A8-07C4-4291-8A36-AF662AE57D89}" destId="{4BFB453D-3590-494D-B902-EC59B4254293}" srcOrd="0" destOrd="0" presId="urn:microsoft.com/office/officeart/2008/layout/RadialCluster"/>
    <dgm:cxn modelId="{9E29CCFD-6E73-4432-8188-196E1D805F2C}" type="presParOf" srcId="{C7B63947-DEEF-46FF-AFEC-0519A852EF3A}" destId="{8C5F2717-6365-4ACE-B876-95EF07335337}" srcOrd="0" destOrd="0" presId="urn:microsoft.com/office/officeart/2008/layout/RadialCluster"/>
    <dgm:cxn modelId="{1DE9B7B8-79E7-414F-A34F-01E65F11C7CB}" type="presParOf" srcId="{8C5F2717-6365-4ACE-B876-95EF07335337}" destId="{80561381-6CA4-419C-A16D-B5A76FEA5215}" srcOrd="0" destOrd="0" presId="urn:microsoft.com/office/officeart/2008/layout/RadialCluster"/>
    <dgm:cxn modelId="{00228588-2322-4339-A244-EEAF62249163}" type="presParOf" srcId="{8C5F2717-6365-4ACE-B876-95EF07335337}" destId="{68452DFE-84CE-4323-805F-49715B25DF2A}" srcOrd="1" destOrd="0" presId="urn:microsoft.com/office/officeart/2008/layout/RadialCluster"/>
    <dgm:cxn modelId="{1AD0706A-8D2D-4AFF-AD35-CDA64F395C37}" type="presParOf" srcId="{8C5F2717-6365-4ACE-B876-95EF07335337}" destId="{5D650C01-FAC9-4563-93F7-E60F8F3D1BB0}" srcOrd="2" destOrd="0" presId="urn:microsoft.com/office/officeart/2008/layout/RadialCluster"/>
    <dgm:cxn modelId="{7ABD4FBE-FA38-47B9-A250-69A84DD2912C}" type="presParOf" srcId="{8C5F2717-6365-4ACE-B876-95EF07335337}" destId="{CA4BFDF4-1CEF-4493-AB0C-F0AB026FD224}" srcOrd="3" destOrd="0" presId="urn:microsoft.com/office/officeart/2008/layout/RadialCluster"/>
    <dgm:cxn modelId="{E57B2A9C-197E-41A6-A21E-150C3D18A23B}" type="presParOf" srcId="{8C5F2717-6365-4ACE-B876-95EF07335337}" destId="{75AFE9F6-ACD3-4CF1-8850-04EC82CEFC57}" srcOrd="4" destOrd="0" presId="urn:microsoft.com/office/officeart/2008/layout/RadialCluster"/>
    <dgm:cxn modelId="{E398EA7C-5470-49FA-ABA6-7CC6D1327FFB}" type="presParOf" srcId="{8C5F2717-6365-4ACE-B876-95EF07335337}" destId="{BD2F718F-F501-40DC-92E0-CA63629BF8DF}" srcOrd="5" destOrd="0" presId="urn:microsoft.com/office/officeart/2008/layout/RadialCluster"/>
    <dgm:cxn modelId="{82657291-DA5D-4C4B-A2F4-9A568373BEB7}" type="presParOf" srcId="{8C5F2717-6365-4ACE-B876-95EF07335337}" destId="{4BFB453D-3590-494D-B902-EC59B4254293}"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61381-6CA4-419C-A16D-B5A76FEA5215}">
      <dsp:nvSpPr>
        <dsp:cNvPr id="0" name=""/>
        <dsp:cNvSpPr/>
      </dsp:nvSpPr>
      <dsp:spPr>
        <a:xfrm>
          <a:off x="4077862" y="1839855"/>
          <a:ext cx="3075771" cy="1098039"/>
        </a:xfrm>
        <a:prstGeom prst="roundRect">
          <a:avLst/>
        </a:prstGeom>
        <a:noFill/>
        <a:ln w="19050" cap="flat" cmpd="sng" algn="ctr">
          <a:solidFill>
            <a:srgbClr val="F16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16000"/>
              </a:solidFill>
              <a:latin typeface="Gotham Bold" pitchFamily="50" charset="0"/>
            </a:rPr>
            <a:t>Data Structures &amp; Algorithms</a:t>
          </a:r>
        </a:p>
      </dsp:txBody>
      <dsp:txXfrm>
        <a:off x="4131464" y="1893457"/>
        <a:ext cx="2968567" cy="990835"/>
      </dsp:txXfrm>
    </dsp:sp>
    <dsp:sp modelId="{68452DFE-84CE-4323-805F-49715B25DF2A}">
      <dsp:nvSpPr>
        <dsp:cNvPr id="0" name=""/>
        <dsp:cNvSpPr/>
      </dsp:nvSpPr>
      <dsp:spPr>
        <a:xfrm rot="16191106">
          <a:off x="5257727" y="1484175"/>
          <a:ext cx="711361" cy="0"/>
        </a:xfrm>
        <a:custGeom>
          <a:avLst/>
          <a:gdLst/>
          <a:ahLst/>
          <a:cxnLst/>
          <a:rect l="0" t="0" r="0" b="0"/>
          <a:pathLst>
            <a:path>
              <a:moveTo>
                <a:pt x="0" y="0"/>
              </a:moveTo>
              <a:lnTo>
                <a:pt x="71136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650C01-FAC9-4563-93F7-E60F8F3D1BB0}">
      <dsp:nvSpPr>
        <dsp:cNvPr id="0" name=""/>
        <dsp:cNvSpPr/>
      </dsp:nvSpPr>
      <dsp:spPr>
        <a:xfrm>
          <a:off x="4243806" y="214096"/>
          <a:ext cx="2734996" cy="914400"/>
        </a:xfrm>
        <a:prstGeom prst="roundRect">
          <a:avLst/>
        </a:prstGeom>
        <a:noFill/>
        <a:ln w="19050" cap="flat" cmpd="sng" algn="ctr">
          <a:solidFill>
            <a:srgbClr val="1D9E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solidFill>
                <a:srgbClr val="1D9EFF"/>
              </a:solidFill>
              <a:latin typeface="Gotham Bold" pitchFamily="50" charset="0"/>
            </a:rPr>
            <a:t>Conceptual Understanding</a:t>
          </a:r>
        </a:p>
      </dsp:txBody>
      <dsp:txXfrm>
        <a:off x="4288443" y="258733"/>
        <a:ext cx="2645722" cy="825126"/>
      </dsp:txXfrm>
    </dsp:sp>
    <dsp:sp modelId="{CA4BFDF4-1CEF-4493-AB0C-F0AB026FD224}">
      <dsp:nvSpPr>
        <dsp:cNvPr id="0" name=""/>
        <dsp:cNvSpPr/>
      </dsp:nvSpPr>
      <dsp:spPr>
        <a:xfrm rot="1818393">
          <a:off x="6477053" y="3225846"/>
          <a:ext cx="1141247" cy="0"/>
        </a:xfrm>
        <a:custGeom>
          <a:avLst/>
          <a:gdLst/>
          <a:ahLst/>
          <a:cxnLst/>
          <a:rect l="0" t="0" r="0" b="0"/>
          <a:pathLst>
            <a:path>
              <a:moveTo>
                <a:pt x="0" y="0"/>
              </a:moveTo>
              <a:lnTo>
                <a:pt x="114124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FE9F6-ACD3-4CF1-8850-04EC82CEFC57}">
      <dsp:nvSpPr>
        <dsp:cNvPr id="0" name=""/>
        <dsp:cNvSpPr/>
      </dsp:nvSpPr>
      <dsp:spPr>
        <a:xfrm>
          <a:off x="7107493" y="3513798"/>
          <a:ext cx="2430048" cy="914400"/>
        </a:xfrm>
        <a:prstGeom prst="roundRect">
          <a:avLst/>
        </a:prstGeom>
        <a:noFill/>
        <a:ln w="19050" cap="flat" cmpd="sng" algn="ctr">
          <a:solidFill>
            <a:srgbClr val="1D9E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1D9EFF"/>
              </a:solidFill>
              <a:latin typeface="Gotham Bold" pitchFamily="50" charset="0"/>
            </a:rPr>
            <a:t>Critical Thinking or Problem Solving</a:t>
          </a:r>
        </a:p>
      </dsp:txBody>
      <dsp:txXfrm>
        <a:off x="7152130" y="3558435"/>
        <a:ext cx="2340774" cy="825126"/>
      </dsp:txXfrm>
    </dsp:sp>
    <dsp:sp modelId="{BD2F718F-F501-40DC-92E0-CA63629BF8DF}">
      <dsp:nvSpPr>
        <dsp:cNvPr id="0" name=""/>
        <dsp:cNvSpPr/>
      </dsp:nvSpPr>
      <dsp:spPr>
        <a:xfrm rot="8876955">
          <a:off x="3579265" y="3270959"/>
          <a:ext cx="1255261" cy="0"/>
        </a:xfrm>
        <a:custGeom>
          <a:avLst/>
          <a:gdLst/>
          <a:ahLst/>
          <a:cxnLst/>
          <a:rect l="0" t="0" r="0" b="0"/>
          <a:pathLst>
            <a:path>
              <a:moveTo>
                <a:pt x="0" y="0"/>
              </a:moveTo>
              <a:lnTo>
                <a:pt x="125526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FB453D-3590-494D-B902-EC59B4254293}">
      <dsp:nvSpPr>
        <dsp:cNvPr id="0" name=""/>
        <dsp:cNvSpPr/>
      </dsp:nvSpPr>
      <dsp:spPr>
        <a:xfrm>
          <a:off x="1631922" y="3604024"/>
          <a:ext cx="2625548" cy="914400"/>
        </a:xfrm>
        <a:prstGeom prst="roundRect">
          <a:avLst/>
        </a:prstGeom>
        <a:noFill/>
        <a:ln w="19050" cap="flat" cmpd="sng" algn="ctr">
          <a:solidFill>
            <a:srgbClr val="1D9E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1D9EFF"/>
              </a:solidFill>
              <a:latin typeface="Gotham Bold" pitchFamily="50" charset="0"/>
            </a:rPr>
            <a:t>Implementation</a:t>
          </a:r>
        </a:p>
      </dsp:txBody>
      <dsp:txXfrm>
        <a:off x="1676559" y="3648661"/>
        <a:ext cx="2536274" cy="82512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a:t>
            </a:fld>
            <a:endParaRPr lang="en-US"/>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do we truly care about?</a:t>
            </a:r>
          </a:p>
        </p:txBody>
      </p:sp>
      <p:sp>
        <p:nvSpPr>
          <p:cNvPr id="4" name="Slide Number Placeholder 3"/>
          <p:cNvSpPr>
            <a:spLocks noGrp="1"/>
          </p:cNvSpPr>
          <p:nvPr>
            <p:ph type="sldNum" sz="quarter" idx="5"/>
          </p:nvPr>
        </p:nvSpPr>
        <p:spPr/>
        <p:txBody>
          <a:bodyPr/>
          <a:lstStyle/>
          <a:p>
            <a:fld id="{E2B3017C-A127-4C06-BF43-1875A8859C4B}" type="slidenum">
              <a:rPr lang="en-US" smtClean="0"/>
              <a:t>10</a:t>
            </a:fld>
            <a:endParaRPr lang="en-US"/>
          </a:p>
        </p:txBody>
      </p:sp>
    </p:spTree>
    <p:extLst>
      <p:ext uri="{BB962C8B-B14F-4D97-AF65-F5344CB8AC3E}">
        <p14:creationId xmlns:p14="http://schemas.microsoft.com/office/powerpoint/2010/main" val="2178540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11</a:t>
            </a:fld>
            <a:endParaRPr lang="en-US"/>
          </a:p>
        </p:txBody>
      </p:sp>
    </p:spTree>
    <p:extLst>
      <p:ext uri="{BB962C8B-B14F-4D97-AF65-F5344CB8AC3E}">
        <p14:creationId xmlns:p14="http://schemas.microsoft.com/office/powerpoint/2010/main" val="2163053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12</a:t>
            </a:fld>
            <a:endParaRPr lang="en-US"/>
          </a:p>
        </p:txBody>
      </p:sp>
    </p:spTree>
    <p:extLst>
      <p:ext uri="{BB962C8B-B14F-4D97-AF65-F5344CB8AC3E}">
        <p14:creationId xmlns:p14="http://schemas.microsoft.com/office/powerpoint/2010/main" val="104199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13</a:t>
            </a:fld>
            <a:endParaRPr lang="en-US"/>
          </a:p>
        </p:txBody>
      </p:sp>
    </p:spTree>
    <p:extLst>
      <p:ext uri="{BB962C8B-B14F-4D97-AF65-F5344CB8AC3E}">
        <p14:creationId xmlns:p14="http://schemas.microsoft.com/office/powerpoint/2010/main" val="2610504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14</a:t>
            </a:fld>
            <a:endParaRPr lang="en-US"/>
          </a:p>
        </p:txBody>
      </p:sp>
    </p:spTree>
    <p:extLst>
      <p:ext uri="{BB962C8B-B14F-4D97-AF65-F5344CB8AC3E}">
        <p14:creationId xmlns:p14="http://schemas.microsoft.com/office/powerpoint/2010/main" val="28768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15</a:t>
            </a:fld>
            <a:endParaRPr lang="en-US"/>
          </a:p>
        </p:txBody>
      </p:sp>
    </p:spTree>
    <p:extLst>
      <p:ext uri="{BB962C8B-B14F-4D97-AF65-F5344CB8AC3E}">
        <p14:creationId xmlns:p14="http://schemas.microsoft.com/office/powerpoint/2010/main" val="289285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16</a:t>
            </a:fld>
            <a:endParaRPr lang="en-US"/>
          </a:p>
        </p:txBody>
      </p:sp>
    </p:spTree>
    <p:extLst>
      <p:ext uri="{BB962C8B-B14F-4D97-AF65-F5344CB8AC3E}">
        <p14:creationId xmlns:p14="http://schemas.microsoft.com/office/powerpoint/2010/main" val="414099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17</a:t>
            </a:fld>
            <a:endParaRPr lang="en-US"/>
          </a:p>
        </p:txBody>
      </p:sp>
    </p:spTree>
    <p:extLst>
      <p:ext uri="{BB962C8B-B14F-4D97-AF65-F5344CB8AC3E}">
        <p14:creationId xmlns:p14="http://schemas.microsoft.com/office/powerpoint/2010/main" val="285945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18</a:t>
            </a:fld>
            <a:endParaRPr lang="en-US"/>
          </a:p>
        </p:txBody>
      </p:sp>
    </p:spTree>
    <p:extLst>
      <p:ext uri="{BB962C8B-B14F-4D97-AF65-F5344CB8AC3E}">
        <p14:creationId xmlns:p14="http://schemas.microsoft.com/office/powerpoint/2010/main" val="1421641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Stepik: you wont have access top an ide and previously students said that it helps; </a:t>
            </a:r>
            <a:r>
              <a:rPr lang="en-US" dirty="0" err="1"/>
              <a:t>iT</a:t>
            </a:r>
            <a:r>
              <a:rPr lang="en-US" dirty="0"/>
              <a:t> wont get you a job but it will help you develop confidence</a:t>
            </a:r>
          </a:p>
        </p:txBody>
      </p:sp>
      <p:sp>
        <p:nvSpPr>
          <p:cNvPr id="4" name="Slide Number Placeholder 3"/>
          <p:cNvSpPr>
            <a:spLocks noGrp="1"/>
          </p:cNvSpPr>
          <p:nvPr>
            <p:ph type="sldNum" sz="quarter" idx="5"/>
          </p:nvPr>
        </p:nvSpPr>
        <p:spPr/>
        <p:txBody>
          <a:bodyPr/>
          <a:lstStyle/>
          <a:p>
            <a:fld id="{E2B3017C-A127-4C06-BF43-1875A8859C4B}" type="slidenum">
              <a:rPr lang="en-US" smtClean="0"/>
              <a:t>19</a:t>
            </a:fld>
            <a:endParaRPr lang="en-US"/>
          </a:p>
        </p:txBody>
      </p:sp>
    </p:spTree>
    <p:extLst>
      <p:ext uri="{BB962C8B-B14F-4D97-AF65-F5344CB8AC3E}">
        <p14:creationId xmlns:p14="http://schemas.microsoft.com/office/powerpoint/2010/main" val="321273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b="0" i="0" u="none" strike="noStrike" cap="none" baseline="0" dirty="0">
                <a:solidFill>
                  <a:srgbClr val="000000"/>
                </a:solidFill>
                <a:latin typeface="Arial"/>
                <a:ea typeface="Arial"/>
                <a:cs typeface="Arial"/>
                <a:sym typeface="Arial"/>
              </a:rPr>
              <a:t>My name is Aman and I will be your instructor for this course</a:t>
            </a:r>
          </a:p>
          <a:p>
            <a:pPr marL="158750" indent="0">
              <a:buNone/>
            </a:pPr>
            <a:r>
              <a:rPr lang="en-US" sz="1200" b="0" i="0" u="none" strike="noStrike" cap="none" baseline="0" dirty="0">
                <a:solidFill>
                  <a:srgbClr val="000000"/>
                </a:solidFill>
                <a:latin typeface="Arial"/>
                <a:ea typeface="Arial"/>
                <a:cs typeface="Arial"/>
                <a:sym typeface="Arial"/>
              </a:rPr>
              <a:t>I wear many hats and identify myself as a</a:t>
            </a:r>
          </a:p>
          <a:p>
            <a:pPr marL="158750" indent="0">
              <a:buNone/>
            </a:pPr>
            <a:r>
              <a:rPr lang="en-US" sz="1200" b="0" i="0" u="none" strike="noStrike" cap="none" baseline="0" dirty="0">
                <a:solidFill>
                  <a:srgbClr val="000000"/>
                </a:solidFill>
                <a:latin typeface="Arial"/>
                <a:ea typeface="Arial"/>
                <a:cs typeface="Arial"/>
                <a:sym typeface="Arial"/>
              </a:rPr>
              <a:t>Some of the organ…</a:t>
            </a:r>
          </a:p>
        </p:txBody>
      </p:sp>
      <p:sp>
        <p:nvSpPr>
          <p:cNvPr id="4" name="Slide Number Placeholder 3"/>
          <p:cNvSpPr>
            <a:spLocks noGrp="1"/>
          </p:cNvSpPr>
          <p:nvPr>
            <p:ph type="sldNum" sz="quarter" idx="5"/>
          </p:nvPr>
        </p:nvSpPr>
        <p:spPr/>
        <p:txBody>
          <a:bodyPr/>
          <a:lstStyle/>
          <a:p>
            <a:fld id="{E2B3017C-A127-4C06-BF43-1875A8859C4B}" type="slidenum">
              <a:rPr lang="en-US" smtClean="0"/>
              <a:t>2</a:t>
            </a:fld>
            <a:endParaRPr lang="en-US"/>
          </a:p>
        </p:txBody>
      </p:sp>
    </p:spTree>
    <p:extLst>
      <p:ext uri="{BB962C8B-B14F-4D97-AF65-F5344CB8AC3E}">
        <p14:creationId xmlns:p14="http://schemas.microsoft.com/office/powerpoint/2010/main" val="38063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Stepik: you wont have access top an ide and previously students said that it helps; </a:t>
            </a:r>
            <a:r>
              <a:rPr lang="en-US" dirty="0" err="1"/>
              <a:t>iT</a:t>
            </a:r>
            <a:r>
              <a:rPr lang="en-US" dirty="0"/>
              <a:t> wont get you a job but it will help you develop confidence</a:t>
            </a:r>
          </a:p>
        </p:txBody>
      </p:sp>
      <p:sp>
        <p:nvSpPr>
          <p:cNvPr id="4" name="Slide Number Placeholder 3"/>
          <p:cNvSpPr>
            <a:spLocks noGrp="1"/>
          </p:cNvSpPr>
          <p:nvPr>
            <p:ph type="sldNum" sz="quarter" idx="5"/>
          </p:nvPr>
        </p:nvSpPr>
        <p:spPr/>
        <p:txBody>
          <a:bodyPr/>
          <a:lstStyle/>
          <a:p>
            <a:fld id="{E2B3017C-A127-4C06-BF43-1875A8859C4B}" type="slidenum">
              <a:rPr lang="en-US" smtClean="0"/>
              <a:t>20</a:t>
            </a:fld>
            <a:endParaRPr lang="en-US"/>
          </a:p>
        </p:txBody>
      </p:sp>
    </p:spTree>
    <p:extLst>
      <p:ext uri="{BB962C8B-B14F-4D97-AF65-F5344CB8AC3E}">
        <p14:creationId xmlns:p14="http://schemas.microsoft.com/office/powerpoint/2010/main" val="4110941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21</a:t>
            </a:fld>
            <a:endParaRPr lang="en-US"/>
          </a:p>
        </p:txBody>
      </p:sp>
    </p:spTree>
    <p:extLst>
      <p:ext uri="{BB962C8B-B14F-4D97-AF65-F5344CB8AC3E}">
        <p14:creationId xmlns:p14="http://schemas.microsoft.com/office/powerpoint/2010/main" val="3986478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22</a:t>
            </a:fld>
            <a:endParaRPr lang="en-US"/>
          </a:p>
        </p:txBody>
      </p:sp>
    </p:spTree>
    <p:extLst>
      <p:ext uri="{BB962C8B-B14F-4D97-AF65-F5344CB8AC3E}">
        <p14:creationId xmlns:p14="http://schemas.microsoft.com/office/powerpoint/2010/main" val="1784565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23</a:t>
            </a:fld>
            <a:endParaRPr lang="en-US"/>
          </a:p>
        </p:txBody>
      </p:sp>
    </p:spTree>
    <p:extLst>
      <p:ext uri="{BB962C8B-B14F-4D97-AF65-F5344CB8AC3E}">
        <p14:creationId xmlns:p14="http://schemas.microsoft.com/office/powerpoint/2010/main" val="3010938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24</a:t>
            </a:fld>
            <a:endParaRPr lang="en-US"/>
          </a:p>
        </p:txBody>
      </p:sp>
    </p:spTree>
    <p:extLst>
      <p:ext uri="{BB962C8B-B14F-4D97-AF65-F5344CB8AC3E}">
        <p14:creationId xmlns:p14="http://schemas.microsoft.com/office/powerpoint/2010/main" val="4239307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25</a:t>
            </a:fld>
            <a:endParaRPr lang="en-US"/>
          </a:p>
        </p:txBody>
      </p:sp>
    </p:spTree>
    <p:extLst>
      <p:ext uri="{BB962C8B-B14F-4D97-AF65-F5344CB8AC3E}">
        <p14:creationId xmlns:p14="http://schemas.microsoft.com/office/powerpoint/2010/main" val="331088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26</a:t>
            </a:fld>
            <a:endParaRPr lang="en-US"/>
          </a:p>
        </p:txBody>
      </p:sp>
    </p:spTree>
    <p:extLst>
      <p:ext uri="{BB962C8B-B14F-4D97-AF65-F5344CB8AC3E}">
        <p14:creationId xmlns:p14="http://schemas.microsoft.com/office/powerpoint/2010/main" val="1911485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27</a:t>
            </a:fld>
            <a:endParaRPr lang="en-US"/>
          </a:p>
        </p:txBody>
      </p:sp>
    </p:spTree>
    <p:extLst>
      <p:ext uri="{BB962C8B-B14F-4D97-AF65-F5344CB8AC3E}">
        <p14:creationId xmlns:p14="http://schemas.microsoft.com/office/powerpoint/2010/main" val="1570109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28</a:t>
            </a:fld>
            <a:endParaRPr lang="en-US"/>
          </a:p>
        </p:txBody>
      </p:sp>
    </p:spTree>
    <p:extLst>
      <p:ext uri="{BB962C8B-B14F-4D97-AF65-F5344CB8AC3E}">
        <p14:creationId xmlns:p14="http://schemas.microsoft.com/office/powerpoint/2010/main" val="162510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29</a:t>
            </a:fld>
            <a:endParaRPr lang="en-US"/>
          </a:p>
        </p:txBody>
      </p:sp>
    </p:spTree>
    <p:extLst>
      <p:ext uri="{BB962C8B-B14F-4D97-AF65-F5344CB8AC3E}">
        <p14:creationId xmlns:p14="http://schemas.microsoft.com/office/powerpoint/2010/main" val="398200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59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30</a:t>
            </a:fld>
            <a:endParaRPr lang="en-US"/>
          </a:p>
        </p:txBody>
      </p:sp>
    </p:spTree>
    <p:extLst>
      <p:ext uri="{BB962C8B-B14F-4D97-AF65-F5344CB8AC3E}">
        <p14:creationId xmlns:p14="http://schemas.microsoft.com/office/powerpoint/2010/main" val="3028036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31</a:t>
            </a:fld>
            <a:endParaRPr lang="en-US"/>
          </a:p>
        </p:txBody>
      </p:sp>
    </p:spTree>
    <p:extLst>
      <p:ext uri="{BB962C8B-B14F-4D97-AF65-F5344CB8AC3E}">
        <p14:creationId xmlns:p14="http://schemas.microsoft.com/office/powerpoint/2010/main" val="3199425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32</a:t>
            </a:fld>
            <a:endParaRPr lang="en-US"/>
          </a:p>
        </p:txBody>
      </p:sp>
    </p:spTree>
    <p:extLst>
      <p:ext uri="{BB962C8B-B14F-4D97-AF65-F5344CB8AC3E}">
        <p14:creationId xmlns:p14="http://schemas.microsoft.com/office/powerpoint/2010/main" val="312259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33</a:t>
            </a:fld>
            <a:endParaRPr lang="en-US"/>
          </a:p>
        </p:txBody>
      </p:sp>
    </p:spTree>
    <p:extLst>
      <p:ext uri="{BB962C8B-B14F-4D97-AF65-F5344CB8AC3E}">
        <p14:creationId xmlns:p14="http://schemas.microsoft.com/office/powerpoint/2010/main" val="2638311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34</a:t>
            </a:fld>
            <a:endParaRPr lang="en-US"/>
          </a:p>
        </p:txBody>
      </p:sp>
    </p:spTree>
    <p:extLst>
      <p:ext uri="{BB962C8B-B14F-4D97-AF65-F5344CB8AC3E}">
        <p14:creationId xmlns:p14="http://schemas.microsoft.com/office/powerpoint/2010/main" val="123302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4</a:t>
            </a:fld>
            <a:endParaRPr lang="en-US"/>
          </a:p>
        </p:txBody>
      </p:sp>
    </p:spTree>
    <p:extLst>
      <p:ext uri="{BB962C8B-B14F-4D97-AF65-F5344CB8AC3E}">
        <p14:creationId xmlns:p14="http://schemas.microsoft.com/office/powerpoint/2010/main" val="404329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5</a:t>
            </a:fld>
            <a:endParaRPr lang="en-US"/>
          </a:p>
        </p:txBody>
      </p:sp>
    </p:spTree>
    <p:extLst>
      <p:ext uri="{BB962C8B-B14F-4D97-AF65-F5344CB8AC3E}">
        <p14:creationId xmlns:p14="http://schemas.microsoft.com/office/powerpoint/2010/main" val="20356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6</a:t>
            </a:fld>
            <a:endParaRPr lang="en-US"/>
          </a:p>
        </p:txBody>
      </p:sp>
    </p:spTree>
    <p:extLst>
      <p:ext uri="{BB962C8B-B14F-4D97-AF65-F5344CB8AC3E}">
        <p14:creationId xmlns:p14="http://schemas.microsoft.com/office/powerpoint/2010/main" val="1681274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fld id="{E2B3017C-A127-4C06-BF43-1875A8859C4B}" type="slidenum">
              <a:rPr lang="en-US" smtClean="0"/>
              <a:t>7</a:t>
            </a:fld>
            <a:endParaRPr lang="en-US"/>
          </a:p>
        </p:txBody>
      </p:sp>
    </p:spTree>
    <p:extLst>
      <p:ext uri="{BB962C8B-B14F-4D97-AF65-F5344CB8AC3E}">
        <p14:creationId xmlns:p14="http://schemas.microsoft.com/office/powerpoint/2010/main" val="366041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fld id="{E2B3017C-A127-4C06-BF43-1875A8859C4B}" type="slidenum">
              <a:rPr lang="en-US" smtClean="0"/>
              <a:t>8</a:t>
            </a:fld>
            <a:endParaRPr lang="en-US"/>
          </a:p>
        </p:txBody>
      </p:sp>
    </p:spTree>
    <p:extLst>
      <p:ext uri="{BB962C8B-B14F-4D97-AF65-F5344CB8AC3E}">
        <p14:creationId xmlns:p14="http://schemas.microsoft.com/office/powerpoint/2010/main" val="329084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fld id="{E2B3017C-A127-4C06-BF43-1875A8859C4B}" type="slidenum">
              <a:rPr lang="en-US" smtClean="0"/>
              <a:t>9</a:t>
            </a:fld>
            <a:endParaRPr lang="en-US"/>
          </a:p>
        </p:txBody>
      </p:sp>
    </p:spTree>
    <p:extLst>
      <p:ext uri="{BB962C8B-B14F-4D97-AF65-F5344CB8AC3E}">
        <p14:creationId xmlns:p14="http://schemas.microsoft.com/office/powerpoint/2010/main" val="212386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8859FD-4A18-469D-9E4F-A454099EA4DE}"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73ED7-5ED7-450C-B7ED-EBEF21310B7F}"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AB8CA-26D9-4181-B37D-04409D1280D0}"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3E536-4418-4D9E-A3E0-E88528F28E4B}"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23BC6-0CCD-4AB2-81CA-43E3CCD5EE51}"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A098F-DA8A-47AA-A10B-42006A055DDF}" type="datetime1">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D786E-0AE6-47C8-9B09-C40597C94076}" type="datetime1">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4DAE0-74C7-4D5E-AF3C-B9894D5D19BF}" type="datetime1">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86827-E8F4-4379-8EF1-6428733FD3BC}" type="datetime1">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09088F-57A8-4376-9CF0-0496E10BAF0A}" type="datetime1">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D09DD1-D364-4683-964F-0C5BCF070FBA}" type="datetime1">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B2B3D-9642-4A81-AE7C-4F307D91E481}" type="datetime1">
              <a:rPr lang="en-US" smtClean="0"/>
              <a:t>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onlinegdb.com/online_c++_compiler" TargetMode="External"/><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mailto:kapooramanpreet@ufl.edu" TargetMode="External"/><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stackoverflow.com/questions/2360734/whats-a-good-directory-structure-for-larger-c-projects-using-makefile" TargetMode="External"/><Relationship Id="rId5" Type="http://schemas.openxmlformats.org/officeDocument/2006/relationships/hyperlink" Target="https://cplusplus.com/forum/beginner/261697"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https://opendsa-server.cs.vt.edu/OpenDSA/Books/Everything/html/index.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forms/d/e/1FAIpQLSdDxsaXykD4BuhWntHAzGkfUh32TvIqPy4GMBwClhZ2GOrfWQ/viewfor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hyperlink" Target="https://docs.google.com/forms/d/e/1FAIpQLSf5MJP3NNd1MvIzulx4mE0zQ4K3l4TTyuT3JtUHVp_HFNifOw/viewfor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43.jpeg"/></Relationships>
</file>

<file path=ppt/slides/_rels/slide31.xml.rels><?xml version="1.0" encoding="UTF-8" standalone="yes"?>
<Relationships xmlns="http://schemas.openxmlformats.org/package/2006/relationships"><Relationship Id="rId8" Type="http://schemas.openxmlformats.org/officeDocument/2006/relationships/hyperlink" Target="https://www.youtube.com/channel/UC7FzTMO4rKvlqIyU5vwzFKQ/playlists" TargetMode="External"/><Relationship Id="rId13" Type="http://schemas.openxmlformats.org/officeDocument/2006/relationships/hyperlink" Target="https://www.youtube.com/channel/UCmJz2DV1a3yfgrR7GqRtUUA/playlists" TargetMode="External"/><Relationship Id="rId3" Type="http://schemas.openxmlformats.org/officeDocument/2006/relationships/hyperlink" Target="https://www.cise.ufl.edu/~sahni/dsaac/" TargetMode="External"/><Relationship Id="rId7" Type="http://schemas.openxmlformats.org/officeDocument/2006/relationships/hyperlink" Target="https://cathyatseneca.gitbooks.io/data-structures-and-algorithms/" TargetMode="External"/><Relationship Id="rId12" Type="http://schemas.openxmlformats.org/officeDocument/2006/relationships/hyperlink" Target="https://www.youtube.com/playlist?list=PLI1t_8YX-ApvMthLj56t1Rf-Buio5Y8KL" TargetMode="External"/><Relationship Id="rId17" Type="http://schemas.openxmlformats.org/officeDocument/2006/relationships/image" Target="../media/image1.png"/><Relationship Id="rId2" Type="http://schemas.openxmlformats.org/officeDocument/2006/relationships/notesSlide" Target="../notesSlides/notesSlide3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opendsa-server.cs.vt.edu/OpenDSA/Books/Everything/html/" TargetMode="External"/><Relationship Id="rId11" Type="http://schemas.openxmlformats.org/officeDocument/2006/relationships/hyperlink" Target="https://www.youtube.com/playlist?list=PLI1t_8YX-Apv-UiRlnZwqqrRT8D1RhriX" TargetMode="External"/><Relationship Id="rId5" Type="http://schemas.openxmlformats.org/officeDocument/2006/relationships/hyperlink" Target="https://people.cs.vt.edu/~shaffer/Book/C++3elatest.pdf" TargetMode="External"/><Relationship Id="rId15" Type="http://schemas.openxmlformats.org/officeDocument/2006/relationships/hyperlink" Target="https://www.youtube.com/playlist?list=PLDN4rrl48XKpZkf03iYFl-O29szjTrs_O" TargetMode="External"/><Relationship Id="rId10" Type="http://schemas.openxmlformats.org/officeDocument/2006/relationships/hyperlink" Target="https://cuvids.io/app/course/2/" TargetMode="External"/><Relationship Id="rId4" Type="http://schemas.openxmlformats.org/officeDocument/2006/relationships/hyperlink" Target="https://www.cs.yale.edu/homes/aspnes/classes/223/notes.html" TargetMode="External"/><Relationship Id="rId9" Type="http://schemas.openxmlformats.org/officeDocument/2006/relationships/hyperlink" Target="https://www.youtube.com/playlist?list=PLUl4u3cNGP61Oq3tWYp6V_F-5jb5L2iHb" TargetMode="External"/><Relationship Id="rId14" Type="http://schemas.openxmlformats.org/officeDocument/2006/relationships/hyperlink" Target="https://www.youtube.com/user/mycodeschool/playlist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Course Logo">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911632" y="530355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801830" y="1873457"/>
            <a:ext cx="10588339" cy="203132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Gotham Bold" pitchFamily="50" charset="0"/>
                <a:ea typeface="+mn-ea"/>
                <a:cs typeface="+mn-cs"/>
              </a:rPr>
              <a:t>Data Structures &amp; Algorithms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otham Bold" pitchFamily="50"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chemeClr val="bg1"/>
                </a:solidFill>
                <a:latin typeface="Gotham Bold" pitchFamily="50" charset="0"/>
              </a:rPr>
              <a:t>COP 3530 : Spring 2024</a:t>
            </a:r>
            <a:endParaRPr kumimoji="0" lang="en-US" sz="4800" b="0" i="0" u="none" strike="noStrike" kern="1200" cap="none" spc="0" normalizeH="0" baseline="0" noProof="0" dirty="0">
              <a:ln>
                <a:noFill/>
              </a:ln>
              <a:solidFill>
                <a:schemeClr val="bg1"/>
              </a:solidFill>
              <a:effectLst/>
              <a:uLnTx/>
              <a:uFillTx/>
              <a:latin typeface="Gotham Bold" pitchFamily="50" charset="0"/>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2249383"/>
            <a:ext cx="10515600" cy="1325563"/>
          </a:xfrm>
        </p:spPr>
        <p:txBody>
          <a:bodyPr>
            <a:normAutofit fontScale="90000"/>
          </a:bodyPr>
          <a:lstStyle/>
          <a:p>
            <a:pPr algn="ct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sz="7300" dirty="0">
                <a:solidFill>
                  <a:schemeClr val="bg1"/>
                </a:solidFill>
                <a:latin typeface="Gotham Bold" pitchFamily="50" charset="0"/>
              </a:rPr>
              <a:t>Logistics &amp; Policies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Slide Number Placeholder 2">
            <a:extLst>
              <a:ext uri="{FF2B5EF4-FFF2-40B4-BE49-F238E27FC236}">
                <a16:creationId xmlns:a16="http://schemas.microsoft.com/office/drawing/2014/main" id="{8BE8CB41-C1F1-B785-0394-344EFE785575}"/>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4" name="Group 3">
            <a:extLst>
              <a:ext uri="{FF2B5EF4-FFF2-40B4-BE49-F238E27FC236}">
                <a16:creationId xmlns:a16="http://schemas.microsoft.com/office/drawing/2014/main" id="{759017C0-1E28-8344-338C-AEE96F69B0C0}"/>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84628A1-E296-5B2A-2113-E1BC5C5A9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A81B1018-2282-CFC1-F1B7-683A544EE5A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2520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Format</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cxnSp>
        <p:nvCxnSpPr>
          <p:cNvPr id="15" name="Straight Arrow Connector 14">
            <a:extLst>
              <a:ext uri="{FF2B5EF4-FFF2-40B4-BE49-F238E27FC236}">
                <a16:creationId xmlns:a16="http://schemas.microsoft.com/office/drawing/2014/main" id="{9EFB0DC4-DBBA-4056-8254-1DB4CFC3425F}"/>
              </a:ext>
            </a:extLst>
          </p:cNvPr>
          <p:cNvCxnSpPr/>
          <p:nvPr/>
        </p:nvCxnSpPr>
        <p:spPr>
          <a:xfrm flipH="1">
            <a:off x="791852" y="-65988"/>
            <a:ext cx="4634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33" name="Group 32">
            <a:extLst>
              <a:ext uri="{FF2B5EF4-FFF2-40B4-BE49-F238E27FC236}">
                <a16:creationId xmlns:a16="http://schemas.microsoft.com/office/drawing/2014/main" id="{5BDCBF1F-3F59-46D6-A5CF-44FCB11A7A96}"/>
              </a:ext>
            </a:extLst>
          </p:cNvPr>
          <p:cNvGrpSpPr/>
          <p:nvPr/>
        </p:nvGrpSpPr>
        <p:grpSpPr>
          <a:xfrm>
            <a:off x="6651044" y="3854158"/>
            <a:ext cx="4113229" cy="2198389"/>
            <a:chOff x="7420579" y="3187239"/>
            <a:chExt cx="4113229" cy="2198389"/>
          </a:xfrm>
        </p:grpSpPr>
        <p:pic>
          <p:nvPicPr>
            <p:cNvPr id="14" name="Picture 13" descr="Careful Cat">
              <a:extLst>
                <a:ext uri="{FF2B5EF4-FFF2-40B4-BE49-F238E27FC236}">
                  <a16:creationId xmlns:a16="http://schemas.microsoft.com/office/drawing/2014/main" id="{623FE7A1-578F-42C6-8DB3-4531762AA200}"/>
                </a:ext>
              </a:extLst>
            </p:cNvPr>
            <p:cNvPicPr>
              <a:picLocks noChangeAspect="1"/>
            </p:cNvPicPr>
            <p:nvPr/>
          </p:nvPicPr>
          <p:blipFill>
            <a:blip r:embed="rId3"/>
            <a:stretch>
              <a:fillRect/>
            </a:stretch>
          </p:blipFill>
          <p:spPr>
            <a:xfrm>
              <a:off x="7476079" y="3187239"/>
              <a:ext cx="1688831" cy="1688831"/>
            </a:xfrm>
            <a:prstGeom prst="rect">
              <a:avLst/>
            </a:prstGeom>
          </p:spPr>
        </p:pic>
        <p:pic>
          <p:nvPicPr>
            <p:cNvPr id="20" name="Graphic 19" descr="Cycle with people">
              <a:extLst>
                <a:ext uri="{FF2B5EF4-FFF2-40B4-BE49-F238E27FC236}">
                  <a16:creationId xmlns:a16="http://schemas.microsoft.com/office/drawing/2014/main" id="{E654FFC7-C82B-4F1D-84F9-241B7B87FB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0410" y="3187239"/>
              <a:ext cx="1378238" cy="1378238"/>
            </a:xfrm>
            <a:prstGeom prst="rect">
              <a:avLst/>
            </a:prstGeom>
          </p:spPr>
        </p:pic>
        <p:sp>
          <p:nvSpPr>
            <p:cNvPr id="25" name="TextBox 24">
              <a:extLst>
                <a:ext uri="{FF2B5EF4-FFF2-40B4-BE49-F238E27FC236}">
                  <a16:creationId xmlns:a16="http://schemas.microsoft.com/office/drawing/2014/main" id="{80EDFD07-F702-4F56-A9C8-22A5C01C0DD5}"/>
                </a:ext>
              </a:extLst>
            </p:cNvPr>
            <p:cNvSpPr txBox="1"/>
            <p:nvPr/>
          </p:nvSpPr>
          <p:spPr>
            <a:xfrm>
              <a:off x="7420579" y="4739297"/>
              <a:ext cx="4113229" cy="646331"/>
            </a:xfrm>
            <a:prstGeom prst="rect">
              <a:avLst/>
            </a:prstGeom>
            <a:noFill/>
          </p:spPr>
          <p:txBody>
            <a:bodyPr wrap="square">
              <a:spAutoFit/>
            </a:bodyPr>
            <a:lstStyle/>
            <a:p>
              <a:pPr marL="342900" indent="-342900">
                <a:buAutoNum type="arabicPeriod"/>
              </a:pPr>
              <a:r>
                <a:rPr lang="en-US" sz="1800" dirty="0">
                  <a:solidFill>
                    <a:srgbClr val="1D9EFF"/>
                  </a:solidFill>
                  <a:latin typeface="Consolas" panose="020B0609020204030204" pitchFamily="49" charset="0"/>
                </a:rPr>
                <a:t>Conceptual Quiz due on Fri.</a:t>
              </a:r>
            </a:p>
            <a:p>
              <a:pPr marL="342900" indent="-342900">
                <a:buFontTx/>
                <a:buAutoNum type="arabicPeriod"/>
              </a:pPr>
              <a:r>
                <a:rPr lang="en-US" sz="1800" dirty="0">
                  <a:solidFill>
                    <a:srgbClr val="1D9EFF"/>
                  </a:solidFill>
                  <a:latin typeface="Consolas" panose="020B0609020204030204" pitchFamily="49" charset="0"/>
                </a:rPr>
                <a:t>Programming Quiz due on Fri.</a:t>
              </a:r>
            </a:p>
          </p:txBody>
        </p:sp>
      </p:grpSp>
      <p:grpSp>
        <p:nvGrpSpPr>
          <p:cNvPr id="4" name="Group 3">
            <a:extLst>
              <a:ext uri="{FF2B5EF4-FFF2-40B4-BE49-F238E27FC236}">
                <a16:creationId xmlns:a16="http://schemas.microsoft.com/office/drawing/2014/main" id="{E85C4B9E-2B14-4DA4-80A8-D83581E06C63}"/>
              </a:ext>
            </a:extLst>
          </p:cNvPr>
          <p:cNvGrpSpPr/>
          <p:nvPr/>
        </p:nvGrpSpPr>
        <p:grpSpPr>
          <a:xfrm>
            <a:off x="6078297" y="1480319"/>
            <a:ext cx="5064605" cy="2025287"/>
            <a:chOff x="-1145228" y="2208602"/>
            <a:chExt cx="5064605" cy="2025287"/>
          </a:xfrm>
        </p:grpSpPr>
        <p:grpSp>
          <p:nvGrpSpPr>
            <p:cNvPr id="16" name="Group 15">
              <a:extLst>
                <a:ext uri="{FF2B5EF4-FFF2-40B4-BE49-F238E27FC236}">
                  <a16:creationId xmlns:a16="http://schemas.microsoft.com/office/drawing/2014/main" id="{27A9ACC8-B539-4E34-835A-B2AF4B98C311}"/>
                </a:ext>
              </a:extLst>
            </p:cNvPr>
            <p:cNvGrpSpPr/>
            <p:nvPr/>
          </p:nvGrpSpPr>
          <p:grpSpPr>
            <a:xfrm>
              <a:off x="-1145228" y="2265232"/>
              <a:ext cx="5064605" cy="1968657"/>
              <a:chOff x="-1533757" y="4197338"/>
              <a:chExt cx="5064605" cy="1968657"/>
            </a:xfrm>
          </p:grpSpPr>
          <p:pic>
            <p:nvPicPr>
              <p:cNvPr id="18" name="Graphic 17" descr="Video camera">
                <a:extLst>
                  <a:ext uri="{FF2B5EF4-FFF2-40B4-BE49-F238E27FC236}">
                    <a16:creationId xmlns:a16="http://schemas.microsoft.com/office/drawing/2014/main" id="{B281B577-B952-4970-82EA-5298344F2F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4166" y="4197338"/>
                <a:ext cx="1378238" cy="1378238"/>
              </a:xfrm>
              <a:prstGeom prst="rect">
                <a:avLst/>
              </a:prstGeom>
            </p:spPr>
          </p:pic>
          <p:sp>
            <p:nvSpPr>
              <p:cNvPr id="19" name="TextBox 18">
                <a:extLst>
                  <a:ext uri="{FF2B5EF4-FFF2-40B4-BE49-F238E27FC236}">
                    <a16:creationId xmlns:a16="http://schemas.microsoft.com/office/drawing/2014/main" id="{0BA28C94-B703-45B1-B7F9-0EF891D9AC83}"/>
                  </a:ext>
                </a:extLst>
              </p:cNvPr>
              <p:cNvSpPr txBox="1"/>
              <p:nvPr/>
            </p:nvSpPr>
            <p:spPr>
              <a:xfrm>
                <a:off x="-1533757" y="5519664"/>
                <a:ext cx="5064605" cy="646331"/>
              </a:xfrm>
              <a:prstGeom prst="rect">
                <a:avLst/>
              </a:prstGeom>
              <a:noFill/>
            </p:spPr>
            <p:txBody>
              <a:bodyPr wrap="square">
                <a:spAutoFit/>
              </a:bodyPr>
              <a:lstStyle/>
              <a:p>
                <a:pPr algn="ctr"/>
                <a:r>
                  <a:rPr lang="en-US" sz="1800" dirty="0">
                    <a:solidFill>
                      <a:srgbClr val="1D9EFF"/>
                    </a:solidFill>
                    <a:latin typeface="Consolas" panose="020B0609020204030204" pitchFamily="49" charset="0"/>
                  </a:rPr>
                  <a:t>Watch lectures </a:t>
                </a:r>
                <a:r>
                  <a:rPr lang="en-US" sz="1800" dirty="0">
                    <a:solidFill>
                      <a:srgbClr val="EB6E19"/>
                    </a:solidFill>
                    <a:latin typeface="Consolas" panose="020B0609020204030204" pitchFamily="49" charset="0"/>
                  </a:rPr>
                  <a:t>synchronously</a:t>
                </a:r>
                <a:r>
                  <a:rPr lang="en-US" sz="1800" dirty="0">
                    <a:solidFill>
                      <a:srgbClr val="1D9EFF"/>
                    </a:solidFill>
                    <a:latin typeface="Consolas" panose="020B0609020204030204" pitchFamily="49" charset="0"/>
                  </a:rPr>
                  <a:t> </a:t>
                </a:r>
                <a:r>
                  <a:rPr lang="en-US" sz="1800" dirty="0">
                    <a:solidFill>
                      <a:srgbClr val="EB6E19"/>
                    </a:solidFill>
                    <a:latin typeface="Consolas" panose="020B0609020204030204" pitchFamily="49" charset="0"/>
                  </a:rPr>
                  <a:t>on Mon, Wed, </a:t>
                </a:r>
                <a:r>
                  <a:rPr lang="en-US" dirty="0">
                    <a:solidFill>
                      <a:srgbClr val="EB6E19"/>
                    </a:solidFill>
                    <a:latin typeface="Consolas" panose="020B0609020204030204" pitchFamily="49" charset="0"/>
                  </a:rPr>
                  <a:t>Fri </a:t>
                </a:r>
                <a:r>
                  <a:rPr lang="en-US" sz="1800" dirty="0">
                    <a:solidFill>
                      <a:srgbClr val="EB6E19"/>
                    </a:solidFill>
                    <a:latin typeface="Consolas" panose="020B0609020204030204" pitchFamily="49" charset="0"/>
                  </a:rPr>
                  <a:t>live or </a:t>
                </a:r>
                <a:r>
                  <a:rPr lang="en-US" dirty="0">
                    <a:solidFill>
                      <a:srgbClr val="EB6E19"/>
                    </a:solidFill>
                    <a:latin typeface="Consolas" panose="020B0609020204030204" pitchFamily="49" charset="0"/>
                  </a:rPr>
                  <a:t>via </a:t>
                </a:r>
                <a:r>
                  <a:rPr lang="en-US" sz="1800" dirty="0">
                    <a:solidFill>
                      <a:srgbClr val="EB6E19"/>
                    </a:solidFill>
                    <a:latin typeface="Consolas" panose="020B0609020204030204" pitchFamily="49" charset="0"/>
                  </a:rPr>
                  <a:t>Zoom</a:t>
                </a:r>
                <a:r>
                  <a:rPr lang="en-US" sz="1800" dirty="0">
                    <a:solidFill>
                      <a:srgbClr val="1D9EFF"/>
                    </a:solidFill>
                    <a:latin typeface="Consolas" panose="020B0609020204030204" pitchFamily="49" charset="0"/>
                  </a:rPr>
                  <a:t>. </a:t>
                </a:r>
              </a:p>
            </p:txBody>
          </p:sp>
        </p:grpSp>
        <p:pic>
          <p:nvPicPr>
            <p:cNvPr id="26" name="Picture 25" descr="Pop Corn Pusheen">
              <a:extLst>
                <a:ext uri="{FF2B5EF4-FFF2-40B4-BE49-F238E27FC236}">
                  <a16:creationId xmlns:a16="http://schemas.microsoft.com/office/drawing/2014/main" id="{C4285CA7-3DEC-4AD7-B555-01D450D8B4AC}"/>
                </a:ext>
              </a:extLst>
            </p:cNvPr>
            <p:cNvPicPr>
              <a:picLocks noChangeAspect="1"/>
            </p:cNvPicPr>
            <p:nvPr/>
          </p:nvPicPr>
          <p:blipFill>
            <a:blip r:embed="rId8"/>
            <a:stretch>
              <a:fillRect/>
            </a:stretch>
          </p:blipFill>
          <p:spPr>
            <a:xfrm>
              <a:off x="-90589" y="2208602"/>
              <a:ext cx="1601457" cy="1601457"/>
            </a:xfrm>
            <a:prstGeom prst="rect">
              <a:avLst/>
            </a:prstGeom>
          </p:spPr>
        </p:pic>
      </p:grpSp>
      <p:grpSp>
        <p:nvGrpSpPr>
          <p:cNvPr id="31" name="Group 30">
            <a:extLst>
              <a:ext uri="{FF2B5EF4-FFF2-40B4-BE49-F238E27FC236}">
                <a16:creationId xmlns:a16="http://schemas.microsoft.com/office/drawing/2014/main" id="{BA4A104D-4378-4C9B-B985-A3CE42090DB9}"/>
              </a:ext>
            </a:extLst>
          </p:cNvPr>
          <p:cNvGrpSpPr/>
          <p:nvPr/>
        </p:nvGrpSpPr>
        <p:grpSpPr>
          <a:xfrm>
            <a:off x="2215325" y="3859574"/>
            <a:ext cx="3336357" cy="2383812"/>
            <a:chOff x="4750544" y="3040495"/>
            <a:chExt cx="3336357" cy="2383812"/>
          </a:xfrm>
        </p:grpSpPr>
        <p:grpSp>
          <p:nvGrpSpPr>
            <p:cNvPr id="21" name="Group 20">
              <a:extLst>
                <a:ext uri="{FF2B5EF4-FFF2-40B4-BE49-F238E27FC236}">
                  <a16:creationId xmlns:a16="http://schemas.microsoft.com/office/drawing/2014/main" id="{E6D23D64-59A3-41D9-A598-9C2AAF47B4EE}"/>
                </a:ext>
              </a:extLst>
            </p:cNvPr>
            <p:cNvGrpSpPr/>
            <p:nvPr/>
          </p:nvGrpSpPr>
          <p:grpSpPr>
            <a:xfrm>
              <a:off x="4750544" y="3040495"/>
              <a:ext cx="3336357" cy="2383812"/>
              <a:chOff x="4502520" y="3050608"/>
              <a:chExt cx="3336357" cy="2383812"/>
            </a:xfrm>
          </p:grpSpPr>
          <p:pic>
            <p:nvPicPr>
              <p:cNvPr id="22" name="Picture 21" descr="Eating Cat">
                <a:extLst>
                  <a:ext uri="{FF2B5EF4-FFF2-40B4-BE49-F238E27FC236}">
                    <a16:creationId xmlns:a16="http://schemas.microsoft.com/office/drawing/2014/main" id="{3017CE39-F8E5-4813-8607-7E0D961F3F87}"/>
                  </a:ext>
                </a:extLst>
              </p:cNvPr>
              <p:cNvPicPr>
                <a:picLocks noChangeAspect="1"/>
              </p:cNvPicPr>
              <p:nvPr/>
            </p:nvPicPr>
            <p:blipFill>
              <a:blip r:embed="rId9"/>
              <a:stretch>
                <a:fillRect/>
              </a:stretch>
            </p:blipFill>
            <p:spPr>
              <a:xfrm>
                <a:off x="4502520" y="3050608"/>
                <a:ext cx="1953169" cy="1953169"/>
              </a:xfrm>
              <a:prstGeom prst="rect">
                <a:avLst/>
              </a:prstGeom>
            </p:spPr>
          </p:pic>
          <p:sp>
            <p:nvSpPr>
              <p:cNvPr id="24" name="TextBox 23">
                <a:extLst>
                  <a:ext uri="{FF2B5EF4-FFF2-40B4-BE49-F238E27FC236}">
                    <a16:creationId xmlns:a16="http://schemas.microsoft.com/office/drawing/2014/main" id="{B6976BA6-7F54-4817-80C6-DD660B193A59}"/>
                  </a:ext>
                </a:extLst>
              </p:cNvPr>
              <p:cNvSpPr txBox="1"/>
              <p:nvPr/>
            </p:nvSpPr>
            <p:spPr>
              <a:xfrm>
                <a:off x="4605877" y="4788089"/>
                <a:ext cx="3233000" cy="646331"/>
              </a:xfrm>
              <a:prstGeom prst="rect">
                <a:avLst/>
              </a:prstGeom>
              <a:noFill/>
            </p:spPr>
            <p:txBody>
              <a:bodyPr wrap="square">
                <a:spAutoFit/>
              </a:bodyPr>
              <a:lstStyle/>
              <a:p>
                <a:pPr algn="ctr"/>
                <a:r>
                  <a:rPr lang="en-US" sz="1800" dirty="0">
                    <a:solidFill>
                      <a:srgbClr val="1D9EFF"/>
                    </a:solidFill>
                    <a:latin typeface="Consolas" panose="020B0609020204030204" pitchFamily="49" charset="0"/>
                  </a:rPr>
                  <a:t>Attend </a:t>
                </a:r>
                <a:r>
                  <a:rPr lang="en-US" dirty="0">
                    <a:solidFill>
                      <a:srgbClr val="EB6E19"/>
                    </a:solidFill>
                    <a:latin typeface="Consolas" panose="020B0609020204030204" pitchFamily="49" charset="0"/>
                  </a:rPr>
                  <a:t>discussions </a:t>
                </a:r>
                <a:r>
                  <a:rPr lang="en-US" dirty="0">
                    <a:solidFill>
                      <a:srgbClr val="1D9EFF"/>
                    </a:solidFill>
                    <a:latin typeface="Consolas" panose="020B0609020204030204" pitchFamily="49" charset="0"/>
                  </a:rPr>
                  <a:t>on</a:t>
                </a:r>
                <a:r>
                  <a:rPr lang="en-US" dirty="0">
                    <a:solidFill>
                      <a:srgbClr val="EB6E19"/>
                    </a:solidFill>
                    <a:latin typeface="Consolas" panose="020B0609020204030204" pitchFamily="49" charset="0"/>
                  </a:rPr>
                  <a:t> </a:t>
                </a:r>
                <a:r>
                  <a:rPr lang="en-US" dirty="0">
                    <a:solidFill>
                      <a:srgbClr val="1D9EFF"/>
                    </a:solidFill>
                    <a:latin typeface="Consolas" panose="020B0609020204030204" pitchFamily="49" charset="0"/>
                  </a:rPr>
                  <a:t>Tue/Wed.</a:t>
                </a:r>
              </a:p>
            </p:txBody>
          </p:sp>
        </p:grpSp>
        <p:pic>
          <p:nvPicPr>
            <p:cNvPr id="3" name="Graphic 2" descr="Classroom">
              <a:extLst>
                <a:ext uri="{FF2B5EF4-FFF2-40B4-BE49-F238E27FC236}">
                  <a16:creationId xmlns:a16="http://schemas.microsoft.com/office/drawing/2014/main" id="{8C616C78-5467-4B5A-9083-89B24CB300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43590" y="3325841"/>
              <a:ext cx="1325563" cy="1325563"/>
            </a:xfrm>
            <a:prstGeom prst="rect">
              <a:avLst/>
            </a:prstGeom>
          </p:spPr>
        </p:pic>
      </p:grpSp>
      <p:grpSp>
        <p:nvGrpSpPr>
          <p:cNvPr id="32" name="Group 31">
            <a:extLst>
              <a:ext uri="{FF2B5EF4-FFF2-40B4-BE49-F238E27FC236}">
                <a16:creationId xmlns:a16="http://schemas.microsoft.com/office/drawing/2014/main" id="{6D18D8E7-AB1C-4DD8-88A5-FBC9CD73C6A1}"/>
              </a:ext>
            </a:extLst>
          </p:cNvPr>
          <p:cNvGrpSpPr/>
          <p:nvPr/>
        </p:nvGrpSpPr>
        <p:grpSpPr>
          <a:xfrm>
            <a:off x="2561243" y="1651816"/>
            <a:ext cx="2497822" cy="1945048"/>
            <a:chOff x="1046309" y="2534171"/>
            <a:chExt cx="2497822" cy="1945048"/>
          </a:xfrm>
        </p:grpSpPr>
        <p:pic>
          <p:nvPicPr>
            <p:cNvPr id="28" name="Graphic 27" descr="Clipboard Checked">
              <a:extLst>
                <a:ext uri="{FF2B5EF4-FFF2-40B4-BE49-F238E27FC236}">
                  <a16:creationId xmlns:a16="http://schemas.microsoft.com/office/drawing/2014/main" id="{56B34F1B-FF11-43BB-9970-CD6EF8523E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37490" y="2534171"/>
              <a:ext cx="1115460" cy="1115460"/>
            </a:xfrm>
            <a:prstGeom prst="rect">
              <a:avLst/>
            </a:prstGeom>
          </p:spPr>
        </p:pic>
        <p:sp>
          <p:nvSpPr>
            <p:cNvPr id="30" name="TextBox 29">
              <a:extLst>
                <a:ext uri="{FF2B5EF4-FFF2-40B4-BE49-F238E27FC236}">
                  <a16:creationId xmlns:a16="http://schemas.microsoft.com/office/drawing/2014/main" id="{6801DB36-5837-497A-86FC-0903F38D1BAC}"/>
                </a:ext>
              </a:extLst>
            </p:cNvPr>
            <p:cNvSpPr txBox="1"/>
            <p:nvPr/>
          </p:nvSpPr>
          <p:spPr>
            <a:xfrm>
              <a:off x="1046309" y="3832888"/>
              <a:ext cx="2497822" cy="646331"/>
            </a:xfrm>
            <a:prstGeom prst="rect">
              <a:avLst/>
            </a:prstGeom>
            <a:noFill/>
          </p:spPr>
          <p:txBody>
            <a:bodyPr wrap="square">
              <a:spAutoFit/>
            </a:bodyPr>
            <a:lstStyle/>
            <a:p>
              <a:pPr algn="ctr"/>
              <a:r>
                <a:rPr lang="en-US" sz="1800" dirty="0">
                  <a:solidFill>
                    <a:srgbClr val="F16000"/>
                  </a:solidFill>
                  <a:latin typeface="Consolas" panose="020B0609020204030204" pitchFamily="49" charset="0"/>
                </a:rPr>
                <a:t>Action Items </a:t>
              </a:r>
              <a:r>
                <a:rPr lang="en-US" sz="1800" dirty="0">
                  <a:solidFill>
                    <a:srgbClr val="1D9EFF"/>
                  </a:solidFill>
                  <a:latin typeface="Consolas" panose="020B0609020204030204" pitchFamily="49" charset="0"/>
                </a:rPr>
                <a:t>by Monday morning</a:t>
              </a:r>
              <a:endParaRPr lang="en-US" dirty="0">
                <a:solidFill>
                  <a:srgbClr val="1D9EFF"/>
                </a:solidFill>
                <a:latin typeface="Consolas" panose="020B0609020204030204" pitchFamily="49" charset="0"/>
              </a:endParaRPr>
            </a:p>
          </p:txBody>
        </p:sp>
      </p:grpSp>
      <p:sp>
        <p:nvSpPr>
          <p:cNvPr id="5" name="Slide Number Placeholder 4">
            <a:extLst>
              <a:ext uri="{FF2B5EF4-FFF2-40B4-BE49-F238E27FC236}">
                <a16:creationId xmlns:a16="http://schemas.microsoft.com/office/drawing/2014/main" id="{099C4C7D-ED2F-B0CC-EE6E-7480B15CBEDB}"/>
              </a:ext>
            </a:extLst>
          </p:cNvPr>
          <p:cNvSpPr>
            <a:spLocks noGrp="1"/>
          </p:cNvSpPr>
          <p:nvPr>
            <p:ph type="sldNum" sz="quarter" idx="12"/>
          </p:nvPr>
        </p:nvSpPr>
        <p:spPr/>
        <p:txBody>
          <a:bodyPr/>
          <a:lstStyle/>
          <a:p>
            <a:fld id="{017C28E0-2F8B-4999-AEA2-B3AA3AE8994F}" type="slidenum">
              <a:rPr lang="en-US" smtClean="0"/>
              <a:t>11</a:t>
            </a:fld>
            <a:endParaRPr lang="en-US"/>
          </a:p>
        </p:txBody>
      </p:sp>
      <p:grpSp>
        <p:nvGrpSpPr>
          <p:cNvPr id="23" name="Group 22">
            <a:extLst>
              <a:ext uri="{FF2B5EF4-FFF2-40B4-BE49-F238E27FC236}">
                <a16:creationId xmlns:a16="http://schemas.microsoft.com/office/drawing/2014/main" id="{34F20496-C08A-4E9A-EF74-CFCAC0F76D3A}"/>
              </a:ext>
            </a:extLst>
          </p:cNvPr>
          <p:cNvGrpSpPr/>
          <p:nvPr/>
        </p:nvGrpSpPr>
        <p:grpSpPr>
          <a:xfrm>
            <a:off x="11317255" y="5989103"/>
            <a:ext cx="841781" cy="748032"/>
            <a:chOff x="11337354" y="6025684"/>
            <a:chExt cx="841781" cy="748032"/>
          </a:xfrm>
        </p:grpSpPr>
        <p:pic>
          <p:nvPicPr>
            <p:cNvPr id="27" name="Picture 26">
              <a:extLst>
                <a:ext uri="{FF2B5EF4-FFF2-40B4-BE49-F238E27FC236}">
                  <a16:creationId xmlns:a16="http://schemas.microsoft.com/office/drawing/2014/main" id="{B157371D-30B2-9031-62A8-A3B189B4DAF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Logo COP3530">
              <a:extLst>
                <a:ext uri="{FF2B5EF4-FFF2-40B4-BE49-F238E27FC236}">
                  <a16:creationId xmlns:a16="http://schemas.microsoft.com/office/drawing/2014/main" id="{1980601F-6706-18D8-2044-8DAE5ECB6A55}"/>
                </a:ext>
              </a:extLst>
            </p:cNvPr>
            <p:cNvPicPr>
              <a:picLocks noChangeAspect="1"/>
            </p:cNvPicPr>
            <p:nvPr/>
          </p:nvPicPr>
          <p:blipFill rotWithShape="1">
            <a:blip r:embed="rId1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6290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Communication</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4" name="Picture 2" descr="Slack logo">
            <a:extLst>
              <a:ext uri="{FF2B5EF4-FFF2-40B4-BE49-F238E27FC236}">
                <a16:creationId xmlns:a16="http://schemas.microsoft.com/office/drawing/2014/main" id="{3602945E-7A53-40AE-B331-89E4569EF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19" y="2783472"/>
            <a:ext cx="673416" cy="664044"/>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User network">
            <a:extLst>
              <a:ext uri="{FF2B5EF4-FFF2-40B4-BE49-F238E27FC236}">
                <a16:creationId xmlns:a16="http://schemas.microsoft.com/office/drawing/2014/main" id="{2C24AA30-6A7C-43CD-9504-7CA65EC40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28416" y="2871030"/>
            <a:ext cx="1027665" cy="1027665"/>
          </a:xfrm>
          <a:prstGeom prst="rect">
            <a:avLst/>
          </a:prstGeom>
        </p:spPr>
      </p:pic>
      <p:sp>
        <p:nvSpPr>
          <p:cNvPr id="6" name="Rectangle 5">
            <a:extLst>
              <a:ext uri="{FF2B5EF4-FFF2-40B4-BE49-F238E27FC236}">
                <a16:creationId xmlns:a16="http://schemas.microsoft.com/office/drawing/2014/main" id="{9EB55FD3-77CC-475F-AC54-95AAD9A7BAD9}"/>
              </a:ext>
            </a:extLst>
          </p:cNvPr>
          <p:cNvSpPr/>
          <p:nvPr/>
        </p:nvSpPr>
        <p:spPr>
          <a:xfrm>
            <a:off x="6974781" y="4085613"/>
            <a:ext cx="5562600" cy="116076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solidFill>
                  <a:srgbClr val="1D9EFF"/>
                </a:solidFill>
                <a:latin typeface="Consolas" panose="020B0609020204030204" pitchFamily="49" charset="0"/>
              </a:rPr>
              <a:t>Monday 4:30-6:30 pm</a:t>
            </a:r>
          </a:p>
          <a:p>
            <a:pPr marL="285750" indent="-285750">
              <a:lnSpc>
                <a:spcPct val="150000"/>
              </a:lnSpc>
              <a:buFont typeface="Wingdings" panose="05000000000000000000" pitchFamily="2" charset="2"/>
              <a:buChar char="§"/>
            </a:pPr>
            <a:r>
              <a:rPr lang="en-US" sz="1600" dirty="0">
                <a:solidFill>
                  <a:srgbClr val="1D9EFF"/>
                </a:solidFill>
                <a:latin typeface="Consolas" panose="020B0609020204030204" pitchFamily="49" charset="0"/>
              </a:rPr>
              <a:t>By Appointment (24 hours in advance)</a:t>
            </a:r>
          </a:p>
          <a:p>
            <a:pPr marL="285750" indent="-285750">
              <a:lnSpc>
                <a:spcPct val="150000"/>
              </a:lnSpc>
              <a:buFont typeface="Wingdings" panose="05000000000000000000" pitchFamily="2" charset="2"/>
              <a:buChar char="§"/>
            </a:pPr>
            <a:endParaRPr lang="en-US" sz="1600" dirty="0">
              <a:solidFill>
                <a:srgbClr val="1D9EFF"/>
              </a:solidFill>
              <a:latin typeface="Consolas" panose="020B0609020204030204" pitchFamily="49" charset="0"/>
            </a:endParaRPr>
          </a:p>
        </p:txBody>
      </p:sp>
      <p:sp>
        <p:nvSpPr>
          <p:cNvPr id="7" name="Rectangle 6">
            <a:extLst>
              <a:ext uri="{FF2B5EF4-FFF2-40B4-BE49-F238E27FC236}">
                <a16:creationId xmlns:a16="http://schemas.microsoft.com/office/drawing/2014/main" id="{5398651C-937E-412F-8304-9CC525AE9B89}"/>
              </a:ext>
            </a:extLst>
          </p:cNvPr>
          <p:cNvSpPr/>
          <p:nvPr/>
        </p:nvSpPr>
        <p:spPr>
          <a:xfrm>
            <a:off x="7637044" y="1921957"/>
            <a:ext cx="2793009" cy="584775"/>
          </a:xfrm>
          <a:prstGeom prst="rect">
            <a:avLst/>
          </a:prstGeom>
        </p:spPr>
        <p:txBody>
          <a:bodyPr wrap="none">
            <a:spAutoFit/>
          </a:bodyPr>
          <a:lstStyle/>
          <a:p>
            <a:r>
              <a:rPr lang="en-US" sz="3200" dirty="0">
                <a:solidFill>
                  <a:srgbClr val="1D9EFF"/>
                </a:solidFill>
                <a:latin typeface="Gotham Bold" pitchFamily="50" charset="0"/>
              </a:rPr>
              <a:t>Office Hours</a:t>
            </a:r>
            <a:endParaRPr lang="en-US" sz="3200" dirty="0">
              <a:solidFill>
                <a:srgbClr val="1D9EFF"/>
              </a:solidFill>
            </a:endParaRPr>
          </a:p>
        </p:txBody>
      </p:sp>
      <p:sp>
        <p:nvSpPr>
          <p:cNvPr id="8" name="Rectangle 7">
            <a:extLst>
              <a:ext uri="{FF2B5EF4-FFF2-40B4-BE49-F238E27FC236}">
                <a16:creationId xmlns:a16="http://schemas.microsoft.com/office/drawing/2014/main" id="{D8998C2E-3977-4BEE-B3FB-A04103488551}"/>
              </a:ext>
            </a:extLst>
          </p:cNvPr>
          <p:cNvSpPr/>
          <p:nvPr/>
        </p:nvSpPr>
        <p:spPr>
          <a:xfrm>
            <a:off x="1931739" y="1897971"/>
            <a:ext cx="1292341" cy="584775"/>
          </a:xfrm>
          <a:prstGeom prst="rect">
            <a:avLst/>
          </a:prstGeom>
        </p:spPr>
        <p:txBody>
          <a:bodyPr wrap="none">
            <a:spAutoFit/>
          </a:bodyPr>
          <a:lstStyle/>
          <a:p>
            <a:r>
              <a:rPr lang="en-US" sz="3200" dirty="0">
                <a:solidFill>
                  <a:srgbClr val="1D9EFF"/>
                </a:solidFill>
                <a:latin typeface="Gotham Bold" pitchFamily="50" charset="0"/>
              </a:rPr>
              <a:t>Slack</a:t>
            </a:r>
            <a:endParaRPr lang="en-US" sz="3200" dirty="0">
              <a:solidFill>
                <a:srgbClr val="1D9EFF"/>
              </a:solidFill>
            </a:endParaRPr>
          </a:p>
        </p:txBody>
      </p:sp>
      <p:sp>
        <p:nvSpPr>
          <p:cNvPr id="10" name="Rectangle 9">
            <a:extLst>
              <a:ext uri="{FF2B5EF4-FFF2-40B4-BE49-F238E27FC236}">
                <a16:creationId xmlns:a16="http://schemas.microsoft.com/office/drawing/2014/main" id="{EF6CD005-971E-4791-B1B4-76160EBD197F}"/>
              </a:ext>
            </a:extLst>
          </p:cNvPr>
          <p:cNvSpPr/>
          <p:nvPr/>
        </p:nvSpPr>
        <p:spPr>
          <a:xfrm>
            <a:off x="1193440" y="3907552"/>
            <a:ext cx="5187482" cy="2000548"/>
          </a:xfrm>
          <a:prstGeom prst="rect">
            <a:avLst/>
          </a:prstGeom>
        </p:spPr>
        <p:txBody>
          <a:bodyPr wrap="square">
            <a:spAutoFit/>
          </a:bodyPr>
          <a:lstStyle/>
          <a:p>
            <a:pPr marL="285750" indent="-285750">
              <a:buFont typeface="Wingdings" panose="05000000000000000000" pitchFamily="2" charset="2"/>
              <a:buChar char="§"/>
            </a:pPr>
            <a:r>
              <a:rPr lang="en-US" sz="1600" dirty="0">
                <a:solidFill>
                  <a:srgbClr val="1D9EFF"/>
                </a:solidFill>
                <a:latin typeface="Consolas" panose="020B0609020204030204" pitchFamily="49" charset="0"/>
              </a:rPr>
              <a:t>Everything! </a:t>
            </a:r>
          </a:p>
          <a:p>
            <a:r>
              <a:rPr lang="en-US" sz="1600" dirty="0">
                <a:solidFill>
                  <a:srgbClr val="1D9EFF"/>
                </a:solidFill>
                <a:latin typeface="Consolas" panose="020B0609020204030204" pitchFamily="49" charset="0"/>
              </a:rPr>
              <a:t>	</a:t>
            </a:r>
            <a:r>
              <a:rPr lang="en-US" sz="1400" dirty="0">
                <a:solidFill>
                  <a:srgbClr val="1D9EFF"/>
                </a:solidFill>
                <a:latin typeface="Consolas" panose="020B0609020204030204" pitchFamily="49" charset="0"/>
              </a:rPr>
              <a:t>– for all question related to the course</a:t>
            </a:r>
          </a:p>
          <a:p>
            <a:r>
              <a:rPr lang="en-US" sz="1400" dirty="0">
                <a:solidFill>
                  <a:srgbClr val="1D9EFF"/>
                </a:solidFill>
                <a:latin typeface="Consolas" panose="020B0609020204030204" pitchFamily="49" charset="0"/>
              </a:rPr>
              <a:t>	– for communicating with peers </a:t>
            </a:r>
          </a:p>
          <a:p>
            <a:r>
              <a:rPr lang="en-US" sz="1400" dirty="0">
                <a:solidFill>
                  <a:srgbClr val="1D9EFF"/>
                </a:solidFill>
                <a:latin typeface="Consolas" panose="020B0609020204030204" pitchFamily="49" charset="0"/>
              </a:rPr>
              <a:t>	- one-to-one communication with me</a:t>
            </a:r>
          </a:p>
          <a:p>
            <a:pPr marL="285750" indent="-285750">
              <a:buFont typeface="Wingdings" panose="05000000000000000000" pitchFamily="2" charset="2"/>
              <a:buChar char="§"/>
            </a:pPr>
            <a:endParaRPr lang="en-US" sz="1600" dirty="0">
              <a:solidFill>
                <a:srgbClr val="1D9EFF"/>
              </a:solidFill>
              <a:latin typeface="Consolas" panose="020B0609020204030204" pitchFamily="49" charset="0"/>
            </a:endParaRPr>
          </a:p>
          <a:p>
            <a:pPr marL="285750" indent="-285750">
              <a:buFont typeface="Wingdings" panose="05000000000000000000" pitchFamily="2" charset="2"/>
              <a:buChar char="§"/>
            </a:pPr>
            <a:r>
              <a:rPr lang="en-US" sz="1600" dirty="0">
                <a:solidFill>
                  <a:srgbClr val="1D9EFF"/>
                </a:solidFill>
                <a:latin typeface="Consolas" panose="020B0609020204030204" pitchFamily="49" charset="0"/>
              </a:rPr>
              <a:t>Use Appropriate Tags</a:t>
            </a:r>
          </a:p>
          <a:p>
            <a:pPr marL="285750" indent="-285750">
              <a:buFont typeface="Wingdings" panose="05000000000000000000" pitchFamily="2" charset="2"/>
              <a:buChar char="§"/>
            </a:pPr>
            <a:endParaRPr lang="en-US" sz="1600" dirty="0">
              <a:solidFill>
                <a:srgbClr val="1D9EFF"/>
              </a:solidFill>
              <a:latin typeface="Consolas" panose="020B0609020204030204" pitchFamily="49" charset="0"/>
            </a:endParaRPr>
          </a:p>
          <a:p>
            <a:pPr marL="285750" indent="-285750">
              <a:buFont typeface="Wingdings" panose="05000000000000000000" pitchFamily="2" charset="2"/>
              <a:buChar char="§"/>
            </a:pPr>
            <a:r>
              <a:rPr lang="en-US" sz="1600" dirty="0">
                <a:solidFill>
                  <a:srgbClr val="1D9EFF"/>
                </a:solidFill>
                <a:latin typeface="Consolas" panose="020B0609020204030204" pitchFamily="49" charset="0"/>
              </a:rPr>
              <a:t>Response in &lt; 48 business hours</a:t>
            </a:r>
          </a:p>
        </p:txBody>
      </p:sp>
      <p:sp>
        <p:nvSpPr>
          <p:cNvPr id="3" name="Slide Number Placeholder 2">
            <a:extLst>
              <a:ext uri="{FF2B5EF4-FFF2-40B4-BE49-F238E27FC236}">
                <a16:creationId xmlns:a16="http://schemas.microsoft.com/office/drawing/2014/main" id="{F53B7715-A648-81A6-AEE6-9BF37AB2222C}"/>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11" name="Group 10">
            <a:extLst>
              <a:ext uri="{FF2B5EF4-FFF2-40B4-BE49-F238E27FC236}">
                <a16:creationId xmlns:a16="http://schemas.microsoft.com/office/drawing/2014/main" id="{729E9026-0FD6-6752-9794-2CC061BCF352}"/>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AB0402EA-64A3-6C4E-5E83-52E4FC2A07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E2FF28AE-F67A-9E25-707D-1E7FC19D0B69}"/>
                </a:ext>
              </a:extLst>
            </p:cNvPr>
            <p:cNvPicPr>
              <a:picLocks noChangeAspect="1"/>
            </p:cNvPicPr>
            <p:nvPr/>
          </p:nvPicPr>
          <p:blipFill rotWithShape="1">
            <a:blip r:embed="rId7"/>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8561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Communication</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grpSp>
        <p:nvGrpSpPr>
          <p:cNvPr id="3" name="Group 2">
            <a:extLst>
              <a:ext uri="{FF2B5EF4-FFF2-40B4-BE49-F238E27FC236}">
                <a16:creationId xmlns:a16="http://schemas.microsoft.com/office/drawing/2014/main" id="{2B22E351-AB6A-4141-8F16-605FB11B74CC}"/>
              </a:ext>
            </a:extLst>
          </p:cNvPr>
          <p:cNvGrpSpPr/>
          <p:nvPr/>
        </p:nvGrpSpPr>
        <p:grpSpPr>
          <a:xfrm>
            <a:off x="2270501" y="2172183"/>
            <a:ext cx="2868579" cy="3239840"/>
            <a:chOff x="1931136" y="2225026"/>
            <a:chExt cx="2868579" cy="3239840"/>
          </a:xfrm>
        </p:grpSpPr>
        <p:sp>
          <p:nvSpPr>
            <p:cNvPr id="8" name="Rectangle 7">
              <a:extLst>
                <a:ext uri="{FF2B5EF4-FFF2-40B4-BE49-F238E27FC236}">
                  <a16:creationId xmlns:a16="http://schemas.microsoft.com/office/drawing/2014/main" id="{D8998C2E-3977-4BEE-B3FB-A04103488551}"/>
                </a:ext>
              </a:extLst>
            </p:cNvPr>
            <p:cNvSpPr/>
            <p:nvPr/>
          </p:nvSpPr>
          <p:spPr>
            <a:xfrm>
              <a:off x="1931136" y="3057689"/>
              <a:ext cx="1340432" cy="584775"/>
            </a:xfrm>
            <a:prstGeom prst="rect">
              <a:avLst/>
            </a:prstGeom>
          </p:spPr>
          <p:txBody>
            <a:bodyPr wrap="none">
              <a:spAutoFit/>
            </a:bodyPr>
            <a:lstStyle/>
            <a:p>
              <a:r>
                <a:rPr lang="en-US" sz="3200" dirty="0">
                  <a:solidFill>
                    <a:srgbClr val="1D9EFF"/>
                  </a:solidFill>
                  <a:latin typeface="Gotham Bold" pitchFamily="50" charset="0"/>
                </a:rPr>
                <a:t>Email</a:t>
              </a:r>
              <a:endParaRPr lang="en-US" sz="3200" dirty="0">
                <a:solidFill>
                  <a:srgbClr val="1D9EFF"/>
                </a:solidFill>
              </a:endParaRPr>
            </a:p>
          </p:txBody>
        </p:sp>
        <p:pic>
          <p:nvPicPr>
            <p:cNvPr id="6" name="Graphic 5" descr="Email">
              <a:extLst>
                <a:ext uri="{FF2B5EF4-FFF2-40B4-BE49-F238E27FC236}">
                  <a16:creationId xmlns:a16="http://schemas.microsoft.com/office/drawing/2014/main" id="{AF87F7B4-7030-47F2-A738-E7C81D4CC0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8834" y="2225026"/>
              <a:ext cx="665036" cy="665036"/>
            </a:xfrm>
            <a:prstGeom prst="rect">
              <a:avLst/>
            </a:prstGeom>
          </p:spPr>
        </p:pic>
        <p:sp>
          <p:nvSpPr>
            <p:cNvPr id="13" name="TextBox 12">
              <a:extLst>
                <a:ext uri="{FF2B5EF4-FFF2-40B4-BE49-F238E27FC236}">
                  <a16:creationId xmlns:a16="http://schemas.microsoft.com/office/drawing/2014/main" id="{0E41FA01-C7CE-4172-9A7B-4A93EB3957CE}"/>
                </a:ext>
              </a:extLst>
            </p:cNvPr>
            <p:cNvSpPr txBox="1"/>
            <p:nvPr/>
          </p:nvSpPr>
          <p:spPr>
            <a:xfrm flipH="1">
              <a:off x="1931136" y="3987538"/>
              <a:ext cx="2868579" cy="1477328"/>
            </a:xfrm>
            <a:prstGeom prst="rect">
              <a:avLst/>
            </a:prstGeom>
            <a:noFill/>
          </p:spPr>
          <p:txBody>
            <a:bodyPr wrap="square" rtlCol="0">
              <a:spAutoFit/>
            </a:bodyPr>
            <a:lstStyle/>
            <a:p>
              <a:r>
                <a:rPr lang="en-US" dirty="0">
                  <a:solidFill>
                    <a:schemeClr val="bg1"/>
                  </a:solidFill>
                  <a:latin typeface="Gotham Bold" pitchFamily="50" charset="0"/>
                </a:rPr>
                <a:t>Fine for </a:t>
              </a:r>
            </a:p>
            <a:p>
              <a:endParaRPr lang="en-US" dirty="0">
                <a:solidFill>
                  <a:schemeClr val="bg1"/>
                </a:solidFill>
                <a:latin typeface="Gotham Bold" pitchFamily="50" charset="0"/>
              </a:endParaRPr>
            </a:p>
            <a:p>
              <a:pPr marL="285750" indent="-285750">
                <a:buFont typeface="Wingdings" panose="05000000000000000000" pitchFamily="2" charset="2"/>
                <a:buChar char="§"/>
              </a:pPr>
              <a:r>
                <a:rPr lang="en-US" dirty="0">
                  <a:solidFill>
                    <a:srgbClr val="1D9EFF"/>
                  </a:solidFill>
                  <a:latin typeface="Gotham Bold" pitchFamily="50" charset="0"/>
                </a:rPr>
                <a:t>Personal</a:t>
              </a:r>
            </a:p>
            <a:p>
              <a:pPr marL="285750" indent="-285750">
                <a:buFont typeface="Wingdings" panose="05000000000000000000" pitchFamily="2" charset="2"/>
                <a:buChar char="§"/>
              </a:pPr>
              <a:r>
                <a:rPr lang="en-US" dirty="0">
                  <a:solidFill>
                    <a:srgbClr val="1D9EFF"/>
                  </a:solidFill>
                  <a:latin typeface="Gotham Bold" pitchFamily="50" charset="0"/>
                </a:rPr>
                <a:t>Accommodations</a:t>
              </a:r>
            </a:p>
            <a:p>
              <a:pPr marL="285750" indent="-285750">
                <a:buFont typeface="Wingdings" panose="05000000000000000000" pitchFamily="2" charset="2"/>
                <a:buChar char="§"/>
              </a:pPr>
              <a:r>
                <a:rPr lang="en-US" dirty="0">
                  <a:solidFill>
                    <a:srgbClr val="1D9EFF"/>
                  </a:solidFill>
                  <a:latin typeface="Gotham Bold" pitchFamily="50" charset="0"/>
                </a:rPr>
                <a:t>Emergencies</a:t>
              </a:r>
            </a:p>
          </p:txBody>
        </p:sp>
      </p:grpSp>
      <p:sp>
        <p:nvSpPr>
          <p:cNvPr id="10" name="Rectangle 9">
            <a:extLst>
              <a:ext uri="{FF2B5EF4-FFF2-40B4-BE49-F238E27FC236}">
                <a16:creationId xmlns:a16="http://schemas.microsoft.com/office/drawing/2014/main" id="{C42CFE68-0EE6-4CCC-B9B4-F1B2DB78052C}"/>
              </a:ext>
            </a:extLst>
          </p:cNvPr>
          <p:cNvSpPr/>
          <p:nvPr/>
        </p:nvSpPr>
        <p:spPr>
          <a:xfrm>
            <a:off x="7370402" y="3004846"/>
            <a:ext cx="1340432" cy="584775"/>
          </a:xfrm>
          <a:prstGeom prst="rect">
            <a:avLst/>
          </a:prstGeom>
        </p:spPr>
        <p:txBody>
          <a:bodyPr wrap="none">
            <a:spAutoFit/>
          </a:bodyPr>
          <a:lstStyle/>
          <a:p>
            <a:r>
              <a:rPr lang="en-US" sz="3200" dirty="0">
                <a:solidFill>
                  <a:srgbClr val="0079D4"/>
                </a:solidFill>
                <a:latin typeface="Gotham Bold" pitchFamily="50" charset="0"/>
              </a:rPr>
              <a:t>Email</a:t>
            </a:r>
            <a:endParaRPr lang="en-US" sz="3200" dirty="0">
              <a:solidFill>
                <a:srgbClr val="0079D4"/>
              </a:solidFill>
            </a:endParaRPr>
          </a:p>
        </p:txBody>
      </p:sp>
      <p:pic>
        <p:nvPicPr>
          <p:cNvPr id="12" name="Graphic 11" descr="Email">
            <a:extLst>
              <a:ext uri="{FF2B5EF4-FFF2-40B4-BE49-F238E27FC236}">
                <a16:creationId xmlns:a16="http://schemas.microsoft.com/office/drawing/2014/main" id="{42828C57-3ACA-404A-B6BE-402BB69187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100" y="2172183"/>
            <a:ext cx="665036" cy="665036"/>
          </a:xfrm>
          <a:prstGeom prst="rect">
            <a:avLst/>
          </a:prstGeom>
        </p:spPr>
      </p:pic>
      <p:sp>
        <p:nvSpPr>
          <p:cNvPr id="14" name="Multiplication Sign 13">
            <a:extLst>
              <a:ext uri="{FF2B5EF4-FFF2-40B4-BE49-F238E27FC236}">
                <a16:creationId xmlns:a16="http://schemas.microsoft.com/office/drawing/2014/main" id="{A5676C77-9477-4022-A89D-2A63DCED69AA}"/>
              </a:ext>
            </a:extLst>
          </p:cNvPr>
          <p:cNvSpPr/>
          <p:nvPr/>
        </p:nvSpPr>
        <p:spPr>
          <a:xfrm>
            <a:off x="6895261" y="1598304"/>
            <a:ext cx="2290713" cy="2564091"/>
          </a:xfrm>
          <a:prstGeom prst="mathMultiply">
            <a:avLst>
              <a:gd name="adj1" fmla="val 459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91F6634-5347-4F16-B884-2C8EFC81CDC7}"/>
              </a:ext>
            </a:extLst>
          </p:cNvPr>
          <p:cNvSpPr txBox="1"/>
          <p:nvPr/>
        </p:nvSpPr>
        <p:spPr>
          <a:xfrm flipH="1">
            <a:off x="7370402" y="3934695"/>
            <a:ext cx="4422530" cy="1477328"/>
          </a:xfrm>
          <a:prstGeom prst="rect">
            <a:avLst/>
          </a:prstGeom>
          <a:noFill/>
        </p:spPr>
        <p:txBody>
          <a:bodyPr wrap="square" rtlCol="0">
            <a:spAutoFit/>
          </a:bodyPr>
          <a:lstStyle/>
          <a:p>
            <a:r>
              <a:rPr lang="en-US" dirty="0">
                <a:solidFill>
                  <a:schemeClr val="bg1"/>
                </a:solidFill>
                <a:latin typeface="Gotham Bold" pitchFamily="50" charset="0"/>
              </a:rPr>
              <a:t>Not okay for </a:t>
            </a:r>
          </a:p>
          <a:p>
            <a:endParaRPr lang="en-US" dirty="0">
              <a:solidFill>
                <a:srgbClr val="1D9EFF"/>
              </a:solidFill>
              <a:latin typeface="Gotham Bold" pitchFamily="50" charset="0"/>
            </a:endParaRPr>
          </a:p>
          <a:p>
            <a:pPr marL="285750" indent="-285750">
              <a:buFont typeface="Wingdings" panose="05000000000000000000" pitchFamily="2" charset="2"/>
              <a:buChar char="§"/>
            </a:pPr>
            <a:r>
              <a:rPr lang="en-US" dirty="0">
                <a:solidFill>
                  <a:srgbClr val="1D9EFF"/>
                </a:solidFill>
                <a:latin typeface="Gotham Bold" pitchFamily="50" charset="0"/>
              </a:rPr>
              <a:t>Questions regarding logistics</a:t>
            </a:r>
          </a:p>
          <a:p>
            <a:pPr marL="285750" indent="-285750">
              <a:buFont typeface="Wingdings" panose="05000000000000000000" pitchFamily="2" charset="2"/>
              <a:buChar char="§"/>
            </a:pPr>
            <a:r>
              <a:rPr lang="en-US" dirty="0">
                <a:solidFill>
                  <a:srgbClr val="1D9EFF"/>
                </a:solidFill>
                <a:latin typeface="Gotham Bold" pitchFamily="50" charset="0"/>
              </a:rPr>
              <a:t>Questions on coding</a:t>
            </a:r>
          </a:p>
          <a:p>
            <a:pPr marL="285750" indent="-285750">
              <a:buFont typeface="Wingdings" panose="05000000000000000000" pitchFamily="2" charset="2"/>
              <a:buChar char="§"/>
            </a:pPr>
            <a:r>
              <a:rPr lang="en-US" dirty="0">
                <a:solidFill>
                  <a:srgbClr val="1D9EFF"/>
                </a:solidFill>
                <a:latin typeface="Gotham Bold" pitchFamily="50" charset="0"/>
              </a:rPr>
              <a:t>Fixing bugs</a:t>
            </a:r>
          </a:p>
        </p:txBody>
      </p:sp>
      <p:sp>
        <p:nvSpPr>
          <p:cNvPr id="4" name="Slide Number Placeholder 3">
            <a:extLst>
              <a:ext uri="{FF2B5EF4-FFF2-40B4-BE49-F238E27FC236}">
                <a16:creationId xmlns:a16="http://schemas.microsoft.com/office/drawing/2014/main" id="{85AB74D4-27FD-0A5E-5DB0-0C7B094C193C}"/>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16" name="Group 15">
            <a:extLst>
              <a:ext uri="{FF2B5EF4-FFF2-40B4-BE49-F238E27FC236}">
                <a16:creationId xmlns:a16="http://schemas.microsoft.com/office/drawing/2014/main" id="{A0EB5BEA-D0E1-B947-F09B-CC16C47393BA}"/>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66853A1F-ABE5-111E-76A7-766F58C1A4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FD5B8EE-B5A0-C5FC-CA83-5DC5F44C38EA}"/>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844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Communication</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grpSp>
        <p:nvGrpSpPr>
          <p:cNvPr id="3" name="Group 2">
            <a:extLst>
              <a:ext uri="{FF2B5EF4-FFF2-40B4-BE49-F238E27FC236}">
                <a16:creationId xmlns:a16="http://schemas.microsoft.com/office/drawing/2014/main" id="{832B18E7-C0D0-4A91-B0A5-9F7D7CF225B6}"/>
              </a:ext>
            </a:extLst>
          </p:cNvPr>
          <p:cNvGrpSpPr/>
          <p:nvPr/>
        </p:nvGrpSpPr>
        <p:grpSpPr>
          <a:xfrm>
            <a:off x="2784595" y="1534172"/>
            <a:ext cx="6790186" cy="3880826"/>
            <a:chOff x="4198616" y="1534172"/>
            <a:chExt cx="6790186" cy="3880826"/>
          </a:xfrm>
        </p:grpSpPr>
        <p:sp>
          <p:nvSpPr>
            <p:cNvPr id="7" name="Rectangle 6">
              <a:extLst>
                <a:ext uri="{FF2B5EF4-FFF2-40B4-BE49-F238E27FC236}">
                  <a16:creationId xmlns:a16="http://schemas.microsoft.com/office/drawing/2014/main" id="{5398651C-937E-412F-8304-9CC525AE9B89}"/>
                </a:ext>
              </a:extLst>
            </p:cNvPr>
            <p:cNvSpPr/>
            <p:nvPr/>
          </p:nvSpPr>
          <p:spPr>
            <a:xfrm>
              <a:off x="4203559" y="3057688"/>
              <a:ext cx="3784882" cy="584775"/>
            </a:xfrm>
            <a:prstGeom prst="rect">
              <a:avLst/>
            </a:prstGeom>
          </p:spPr>
          <p:txBody>
            <a:bodyPr wrap="none">
              <a:spAutoFit/>
            </a:bodyPr>
            <a:lstStyle/>
            <a:p>
              <a:r>
                <a:rPr lang="en-US" sz="3200" dirty="0">
                  <a:solidFill>
                    <a:srgbClr val="0079D4"/>
                  </a:solidFill>
                  <a:latin typeface="Gotham Bold" pitchFamily="50" charset="0"/>
                </a:rPr>
                <a:t>Canvas Messages</a:t>
              </a:r>
              <a:endParaRPr lang="en-US" sz="3200" dirty="0">
                <a:solidFill>
                  <a:srgbClr val="0079D4"/>
                </a:solidFill>
              </a:endParaRPr>
            </a:p>
          </p:txBody>
        </p:sp>
        <p:sp>
          <p:nvSpPr>
            <p:cNvPr id="9" name="Rectangle 8">
              <a:extLst>
                <a:ext uri="{FF2B5EF4-FFF2-40B4-BE49-F238E27FC236}">
                  <a16:creationId xmlns:a16="http://schemas.microsoft.com/office/drawing/2014/main" id="{6EED065A-0601-44D4-B883-977835E72D03}"/>
                </a:ext>
              </a:extLst>
            </p:cNvPr>
            <p:cNvSpPr/>
            <p:nvPr/>
          </p:nvSpPr>
          <p:spPr>
            <a:xfrm>
              <a:off x="8579168" y="3032811"/>
              <a:ext cx="2409634" cy="584775"/>
            </a:xfrm>
            <a:prstGeom prst="rect">
              <a:avLst/>
            </a:prstGeom>
          </p:spPr>
          <p:txBody>
            <a:bodyPr wrap="none">
              <a:spAutoFit/>
            </a:bodyPr>
            <a:lstStyle/>
            <a:p>
              <a:r>
                <a:rPr lang="en-US" sz="3200" dirty="0">
                  <a:solidFill>
                    <a:srgbClr val="0079D4"/>
                  </a:solidFill>
                  <a:latin typeface="Gotham Bold" pitchFamily="50" charset="0"/>
                </a:rPr>
                <a:t>Phone Call</a:t>
              </a:r>
              <a:endParaRPr lang="en-US" sz="3200" dirty="0">
                <a:solidFill>
                  <a:srgbClr val="0079D4"/>
                </a:solidFill>
              </a:endParaRPr>
            </a:p>
          </p:txBody>
        </p:sp>
        <p:pic>
          <p:nvPicPr>
            <p:cNvPr id="4" name="Graphic 3" descr="Smart Phone">
              <a:extLst>
                <a:ext uri="{FF2B5EF4-FFF2-40B4-BE49-F238E27FC236}">
                  <a16:creationId xmlns:a16="http://schemas.microsoft.com/office/drawing/2014/main" id="{13598C37-D52F-4CE1-8546-83A4851977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1570" y="2100344"/>
              <a:ext cx="914400" cy="914400"/>
            </a:xfrm>
            <a:prstGeom prst="rect">
              <a:avLst/>
            </a:prstGeom>
          </p:spPr>
        </p:pic>
        <p:pic>
          <p:nvPicPr>
            <p:cNvPr id="11" name="Graphic 10" descr="Chat bubble">
              <a:extLst>
                <a:ext uri="{FF2B5EF4-FFF2-40B4-BE49-F238E27FC236}">
                  <a16:creationId xmlns:a16="http://schemas.microsoft.com/office/drawing/2014/main" id="{66F43B4C-EED8-4757-9843-C9B3828C98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3800" y="2100344"/>
              <a:ext cx="914400" cy="914400"/>
            </a:xfrm>
            <a:prstGeom prst="rect">
              <a:avLst/>
            </a:prstGeom>
          </p:spPr>
        </p:pic>
        <p:sp>
          <p:nvSpPr>
            <p:cNvPr id="10" name="Multiplication Sign 9">
              <a:extLst>
                <a:ext uri="{FF2B5EF4-FFF2-40B4-BE49-F238E27FC236}">
                  <a16:creationId xmlns:a16="http://schemas.microsoft.com/office/drawing/2014/main" id="{30F5395B-4AAB-40BD-96ED-2289290A0AED}"/>
                </a:ext>
              </a:extLst>
            </p:cNvPr>
            <p:cNvSpPr/>
            <p:nvPr/>
          </p:nvSpPr>
          <p:spPr>
            <a:xfrm>
              <a:off x="4198616" y="1608016"/>
              <a:ext cx="2290713" cy="2564091"/>
            </a:xfrm>
            <a:prstGeom prst="mathMultiply">
              <a:avLst>
                <a:gd name="adj1" fmla="val 459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ultiplication Sign 12">
              <a:extLst>
                <a:ext uri="{FF2B5EF4-FFF2-40B4-BE49-F238E27FC236}">
                  <a16:creationId xmlns:a16="http://schemas.microsoft.com/office/drawing/2014/main" id="{2C8D8BF9-FCA1-4C79-8884-FF5EC8749B4D}"/>
                </a:ext>
              </a:extLst>
            </p:cNvPr>
            <p:cNvSpPr/>
            <p:nvPr/>
          </p:nvSpPr>
          <p:spPr>
            <a:xfrm>
              <a:off x="5713800" y="1608016"/>
              <a:ext cx="2290713" cy="2564091"/>
            </a:xfrm>
            <a:prstGeom prst="mathMultiply">
              <a:avLst>
                <a:gd name="adj1" fmla="val 459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ultiplication Sign 13">
              <a:extLst>
                <a:ext uri="{FF2B5EF4-FFF2-40B4-BE49-F238E27FC236}">
                  <a16:creationId xmlns:a16="http://schemas.microsoft.com/office/drawing/2014/main" id="{7188EB86-2299-4CE2-89B9-FB5A9C443AE4}"/>
                </a:ext>
              </a:extLst>
            </p:cNvPr>
            <p:cNvSpPr/>
            <p:nvPr/>
          </p:nvSpPr>
          <p:spPr>
            <a:xfrm>
              <a:off x="8603413" y="1534172"/>
              <a:ext cx="2290713" cy="2564091"/>
            </a:xfrm>
            <a:prstGeom prst="mathMultiply">
              <a:avLst>
                <a:gd name="adj1" fmla="val 459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Tired Taffy Cat">
              <a:extLst>
                <a:ext uri="{FF2B5EF4-FFF2-40B4-BE49-F238E27FC236}">
                  <a16:creationId xmlns:a16="http://schemas.microsoft.com/office/drawing/2014/main" id="{350ADC97-85FD-448F-9F7A-261F36B8C7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2414" y="3418527"/>
              <a:ext cx="1996471" cy="1996471"/>
            </a:xfrm>
            <a:prstGeom prst="rect">
              <a:avLst/>
            </a:prstGeom>
          </p:spPr>
        </p:pic>
      </p:grpSp>
      <p:sp>
        <p:nvSpPr>
          <p:cNvPr id="5" name="Slide Number Placeholder 4">
            <a:extLst>
              <a:ext uri="{FF2B5EF4-FFF2-40B4-BE49-F238E27FC236}">
                <a16:creationId xmlns:a16="http://schemas.microsoft.com/office/drawing/2014/main" id="{5C12E9E8-D652-77EC-3EF4-EEA74F397D43}"/>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15" name="Group 14">
            <a:extLst>
              <a:ext uri="{FF2B5EF4-FFF2-40B4-BE49-F238E27FC236}">
                <a16:creationId xmlns:a16="http://schemas.microsoft.com/office/drawing/2014/main" id="{CF739FB6-793D-D582-9B98-AF77BC08AD9C}"/>
              </a:ext>
            </a:extLst>
          </p:cNvPr>
          <p:cNvGrpSpPr/>
          <p:nvPr/>
        </p:nvGrpSpPr>
        <p:grpSpPr>
          <a:xfrm>
            <a:off x="11317255" y="5989103"/>
            <a:ext cx="841781" cy="748032"/>
            <a:chOff x="11337354" y="6025684"/>
            <a:chExt cx="841781" cy="748032"/>
          </a:xfrm>
        </p:grpSpPr>
        <p:pic>
          <p:nvPicPr>
            <p:cNvPr id="16" name="Picture 15">
              <a:extLst>
                <a:ext uri="{FF2B5EF4-FFF2-40B4-BE49-F238E27FC236}">
                  <a16:creationId xmlns:a16="http://schemas.microsoft.com/office/drawing/2014/main" id="{5941BCD2-4804-A250-2E92-FA53A7EB13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A9E8534A-34B1-716E-E872-81DF46920397}"/>
                </a:ext>
              </a:extLst>
            </p:cNvPr>
            <p:cNvPicPr>
              <a:picLocks noChangeAspect="1"/>
            </p:cNvPicPr>
            <p:nvPr/>
          </p:nvPicPr>
          <p:blipFill rotWithShape="1">
            <a:blip r:embed="rId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895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Debugging</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12" name="TextBox 11">
            <a:extLst>
              <a:ext uri="{FF2B5EF4-FFF2-40B4-BE49-F238E27FC236}">
                <a16:creationId xmlns:a16="http://schemas.microsoft.com/office/drawing/2014/main" id="{29F38492-8D69-49B1-98FD-79C29E647F5E}"/>
              </a:ext>
            </a:extLst>
          </p:cNvPr>
          <p:cNvSpPr txBox="1"/>
          <p:nvPr/>
        </p:nvSpPr>
        <p:spPr>
          <a:xfrm>
            <a:off x="1404594" y="2037465"/>
            <a:ext cx="9483366" cy="3416320"/>
          </a:xfrm>
          <a:prstGeom prst="rect">
            <a:avLst/>
          </a:prstGeom>
          <a:noFill/>
        </p:spPr>
        <p:txBody>
          <a:bodyPr wrap="square" rtlCol="0">
            <a:spAutoFit/>
          </a:bodyPr>
          <a:lstStyle/>
          <a:p>
            <a:pPr marL="342900" indent="-342900">
              <a:buFont typeface="Wingdings" panose="05000000000000000000" pitchFamily="2" charset="2"/>
              <a:buChar char="§"/>
            </a:pPr>
            <a:r>
              <a:rPr lang="en-US" dirty="0">
                <a:solidFill>
                  <a:srgbClr val="1D9EFF"/>
                </a:solidFill>
                <a:latin typeface="Consolas" panose="020B0609020204030204" pitchFamily="49" charset="0"/>
              </a:rPr>
              <a:t>Students should visit the course staff during scheduled office hours for help and </a:t>
            </a:r>
            <a:r>
              <a:rPr lang="en-US" dirty="0">
                <a:solidFill>
                  <a:srgbClr val="F16000"/>
                </a:solidFill>
                <a:latin typeface="Consolas" panose="020B0609020204030204" pitchFamily="49" charset="0"/>
              </a:rPr>
              <a:t>provide context for help. </a:t>
            </a:r>
          </a:p>
          <a:p>
            <a:pPr marL="342900" indent="-342900">
              <a:buFont typeface="Wingdings" panose="05000000000000000000" pitchFamily="2" charset="2"/>
              <a:buChar char="§"/>
            </a:pPr>
            <a:endParaRPr lang="en-US" dirty="0">
              <a:solidFill>
                <a:srgbClr val="1D9EFF"/>
              </a:solidFill>
              <a:latin typeface="Consolas" panose="020B0609020204030204" pitchFamily="49" charset="0"/>
            </a:endParaRPr>
          </a:p>
          <a:p>
            <a:pPr marL="342900" indent="-342900">
              <a:buFont typeface="Wingdings" panose="05000000000000000000" pitchFamily="2" charset="2"/>
              <a:buChar char="§"/>
            </a:pPr>
            <a:r>
              <a:rPr lang="en-US" dirty="0">
                <a:solidFill>
                  <a:srgbClr val="EB6E19"/>
                </a:solidFill>
                <a:latin typeface="Consolas" panose="020B0609020204030204" pitchFamily="49" charset="0"/>
              </a:rPr>
              <a:t>Debugging requests </a:t>
            </a:r>
            <a:r>
              <a:rPr lang="en-US" dirty="0">
                <a:solidFill>
                  <a:srgbClr val="1D9EFF"/>
                </a:solidFill>
                <a:latin typeface="Consolas" panose="020B0609020204030204" pitchFamily="49" charset="0"/>
              </a:rPr>
              <a:t>for projects/quiz questions </a:t>
            </a:r>
            <a:r>
              <a:rPr lang="en-US" dirty="0">
                <a:solidFill>
                  <a:srgbClr val="EB6E19"/>
                </a:solidFill>
                <a:latin typeface="Consolas" panose="020B0609020204030204" pitchFamily="49" charset="0"/>
              </a:rPr>
              <a:t>must first go through the TAs or peer mentors</a:t>
            </a:r>
            <a:r>
              <a:rPr lang="en-US" dirty="0">
                <a:solidFill>
                  <a:srgbClr val="1D9EFF"/>
                </a:solidFill>
                <a:latin typeface="Consolas" panose="020B0609020204030204" pitchFamily="49" charset="0"/>
              </a:rPr>
              <a:t>. This is </a:t>
            </a:r>
            <a:r>
              <a:rPr lang="en-US" dirty="0">
                <a:solidFill>
                  <a:srgbClr val="EB6E19"/>
                </a:solidFill>
                <a:latin typeface="Consolas" panose="020B0609020204030204" pitchFamily="49" charset="0"/>
              </a:rPr>
              <a:t>strongly encouraged </a:t>
            </a:r>
            <a:r>
              <a:rPr lang="en-US" dirty="0">
                <a:solidFill>
                  <a:srgbClr val="1D9EFF"/>
                </a:solidFill>
                <a:latin typeface="Consolas" panose="020B0609020204030204" pitchFamily="49" charset="0"/>
              </a:rPr>
              <a:t>given we have a large class and several of you might have similar questions. </a:t>
            </a:r>
          </a:p>
          <a:p>
            <a:pPr marL="342900" indent="-342900">
              <a:buFont typeface="Wingdings" panose="05000000000000000000" pitchFamily="2" charset="2"/>
              <a:buChar char="§"/>
            </a:pPr>
            <a:endParaRPr lang="en-US" dirty="0">
              <a:solidFill>
                <a:srgbClr val="1D9EFF"/>
              </a:solidFill>
              <a:latin typeface="Consolas" panose="020B0609020204030204" pitchFamily="49" charset="0"/>
            </a:endParaRPr>
          </a:p>
          <a:p>
            <a:pPr marL="342900" indent="-342900">
              <a:buFont typeface="Wingdings" panose="05000000000000000000" pitchFamily="2" charset="2"/>
              <a:buChar char="§"/>
            </a:pPr>
            <a:r>
              <a:rPr lang="en-US" dirty="0">
                <a:solidFill>
                  <a:srgbClr val="1D9EFF"/>
                </a:solidFill>
                <a:latin typeface="Consolas" panose="020B0609020204030204" pitchFamily="49" charset="0"/>
              </a:rPr>
              <a:t>If your problem is not fixed, then start a conversation with both the Instructor and the TA/Peer mentor who you asked for help. </a:t>
            </a:r>
            <a:r>
              <a:rPr lang="en-US" dirty="0">
                <a:solidFill>
                  <a:srgbClr val="EB6E19"/>
                </a:solidFill>
                <a:latin typeface="Consolas" panose="020B0609020204030204" pitchFamily="49" charset="0"/>
              </a:rPr>
              <a:t>Debugging requests to the Instructor as a Slack direct message or an email will be ignored if you do not follow the above protocol.</a:t>
            </a:r>
          </a:p>
          <a:p>
            <a:pPr marL="342900" indent="-342900">
              <a:buFont typeface="Wingdings" panose="05000000000000000000" pitchFamily="2" charset="2"/>
              <a:buChar char="§"/>
            </a:pPr>
            <a:endParaRPr lang="en-US" dirty="0">
              <a:solidFill>
                <a:srgbClr val="1D9EFF"/>
              </a:solidFill>
              <a:latin typeface="Consolas" panose="020B0609020204030204" pitchFamily="49" charset="0"/>
            </a:endParaRPr>
          </a:p>
        </p:txBody>
      </p:sp>
      <p:sp>
        <p:nvSpPr>
          <p:cNvPr id="3" name="Slide Number Placeholder 2">
            <a:extLst>
              <a:ext uri="{FF2B5EF4-FFF2-40B4-BE49-F238E27FC236}">
                <a16:creationId xmlns:a16="http://schemas.microsoft.com/office/drawing/2014/main" id="{93AB7997-E956-B4DC-FBF2-302179B74AF0}"/>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5" name="Group 4">
            <a:extLst>
              <a:ext uri="{FF2B5EF4-FFF2-40B4-BE49-F238E27FC236}">
                <a16:creationId xmlns:a16="http://schemas.microsoft.com/office/drawing/2014/main" id="{9A1AB0EC-4B71-B17E-4A60-8358EFDF559B}"/>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B5E1667-C93C-21FB-DB1B-007AA7BBC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A0B5402-13F7-6F8E-E6EC-B8FFFC7942B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00966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Grading</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endParaRPr lang="en-US" sz="1800"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57D6D35B-95A9-8346-CF18-8C0497D5360B}"/>
              </a:ext>
            </a:extLst>
          </p:cNvPr>
          <p:cNvGraphicFramePr>
            <a:graphicFrameLocks noGrp="1"/>
          </p:cNvGraphicFramePr>
          <p:nvPr>
            <p:extLst>
              <p:ext uri="{D42A27DB-BD31-4B8C-83A1-F6EECF244321}">
                <p14:modId xmlns:p14="http://schemas.microsoft.com/office/powerpoint/2010/main" val="257300418"/>
              </p:ext>
            </p:extLst>
          </p:nvPr>
        </p:nvGraphicFramePr>
        <p:xfrm>
          <a:off x="1175426" y="1841893"/>
          <a:ext cx="10069382" cy="3013204"/>
        </p:xfrm>
        <a:graphic>
          <a:graphicData uri="http://schemas.openxmlformats.org/drawingml/2006/table">
            <a:tbl>
              <a:tblPr firstRow="1" firstCol="1" bandRow="1">
                <a:tableStyleId>{7E9639D4-E3E2-4D34-9284-5A2195B3D0D7}</a:tableStyleId>
              </a:tblPr>
              <a:tblGrid>
                <a:gridCol w="1985136">
                  <a:extLst>
                    <a:ext uri="{9D8B030D-6E8A-4147-A177-3AD203B41FA5}">
                      <a16:colId xmlns:a16="http://schemas.microsoft.com/office/drawing/2014/main" val="1392101590"/>
                    </a:ext>
                  </a:extLst>
                </a:gridCol>
                <a:gridCol w="5924823">
                  <a:extLst>
                    <a:ext uri="{9D8B030D-6E8A-4147-A177-3AD203B41FA5}">
                      <a16:colId xmlns:a16="http://schemas.microsoft.com/office/drawing/2014/main" val="3583694551"/>
                    </a:ext>
                  </a:extLst>
                </a:gridCol>
                <a:gridCol w="2159423">
                  <a:extLst>
                    <a:ext uri="{9D8B030D-6E8A-4147-A177-3AD203B41FA5}">
                      <a16:colId xmlns:a16="http://schemas.microsoft.com/office/drawing/2014/main" val="3676014391"/>
                    </a:ext>
                  </a:extLst>
                </a:gridCol>
              </a:tblGrid>
              <a:tr h="167005">
                <a:tc>
                  <a:txBody>
                    <a:bodyPr/>
                    <a:lstStyle/>
                    <a:p>
                      <a:pPr marL="0" marR="0" algn="ctr">
                        <a:lnSpc>
                          <a:spcPct val="150000"/>
                        </a:lnSpc>
                        <a:spcBef>
                          <a:spcPts val="0"/>
                        </a:spcBef>
                        <a:spcAft>
                          <a:spcPts val="0"/>
                        </a:spcAft>
                      </a:pPr>
                      <a:r>
                        <a:rPr lang="en-US" sz="1600" b="0" dirty="0">
                          <a:solidFill>
                            <a:srgbClr val="EB6E19"/>
                          </a:solidFill>
                          <a:effectLst/>
                          <a:latin typeface="Consolas" panose="020B0609020204030204" pitchFamily="49" charset="0"/>
                        </a:rPr>
                        <a:t>Modality</a:t>
                      </a:r>
                      <a:endParaRPr lang="en-US" sz="1600" b="0" dirty="0">
                        <a:solidFill>
                          <a:srgbClr val="EB6E19"/>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dirty="0">
                          <a:solidFill>
                            <a:srgbClr val="EB6E19"/>
                          </a:solidFill>
                          <a:effectLst/>
                          <a:latin typeface="Consolas" panose="020B0609020204030204" pitchFamily="49" charset="0"/>
                        </a:rPr>
                        <a:t>Assignment</a:t>
                      </a:r>
                      <a:endParaRPr lang="en-US" sz="1600" b="0" dirty="0">
                        <a:solidFill>
                          <a:srgbClr val="EB6E19"/>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dirty="0">
                          <a:solidFill>
                            <a:srgbClr val="EB6E19"/>
                          </a:solidFill>
                          <a:effectLst/>
                          <a:latin typeface="Consolas" panose="020B0609020204030204" pitchFamily="49" charset="0"/>
                        </a:rPr>
                        <a:t>% of Final Grade</a:t>
                      </a:r>
                      <a:endParaRPr lang="en-US" sz="1600" b="0" dirty="0">
                        <a:solidFill>
                          <a:srgbClr val="EB6E19"/>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601226683"/>
                  </a:ext>
                </a:extLst>
              </a:tr>
              <a:tr h="62230">
                <a:tc rowSpan="7">
                  <a:txBody>
                    <a:bodyPr/>
                    <a:lstStyle/>
                    <a:p>
                      <a:pPr marL="0" marR="0" algn="ctr">
                        <a:lnSpc>
                          <a:spcPct val="150000"/>
                        </a:lnSpc>
                        <a:spcBef>
                          <a:spcPts val="0"/>
                        </a:spcBef>
                        <a:spcAft>
                          <a:spcPts val="0"/>
                        </a:spcAft>
                      </a:pPr>
                      <a:r>
                        <a:rPr lang="en-US" sz="1600" b="0" dirty="0">
                          <a:solidFill>
                            <a:srgbClr val="1D9EFF"/>
                          </a:solidFill>
                          <a:effectLst/>
                          <a:latin typeface="Consolas" panose="020B0609020204030204" pitchFamily="49" charset="0"/>
                        </a:rPr>
                        <a:t>Individual</a:t>
                      </a:r>
                      <a:endParaRPr lang="en-US" sz="1600" b="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spcBef>
                          <a:spcPts val="0"/>
                        </a:spcBef>
                        <a:spcAft>
                          <a:spcPts val="0"/>
                        </a:spcAft>
                      </a:pPr>
                      <a:r>
                        <a:rPr lang="en-US" sz="1600" b="0" kern="1200" dirty="0">
                          <a:solidFill>
                            <a:schemeClr val="bg1"/>
                          </a:solidFill>
                          <a:effectLst/>
                          <a:latin typeface="Consolas" panose="020B0609020204030204" pitchFamily="49" charset="0"/>
                          <a:ea typeface="+mn-ea"/>
                          <a:cs typeface="+mn-cs"/>
                        </a:rPr>
                        <a:t>Programming / HTG Quizzes (</a:t>
                      </a:r>
                      <a:r>
                        <a:rPr lang="en-US" sz="1600" b="0" kern="1200" dirty="0">
                          <a:solidFill>
                            <a:schemeClr val="accent4">
                              <a:lumMod val="40000"/>
                              <a:lumOff val="60000"/>
                            </a:schemeClr>
                          </a:solidFill>
                          <a:effectLst/>
                          <a:latin typeface="Consolas" panose="020B0609020204030204" pitchFamily="49" charset="0"/>
                          <a:ea typeface="+mn-ea"/>
                          <a:cs typeface="+mn-cs"/>
                        </a:rPr>
                        <a:t>drop two lowest</a:t>
                      </a:r>
                      <a:r>
                        <a:rPr lang="en-US" sz="1600" b="0" kern="1200" dirty="0">
                          <a:solidFill>
                            <a:schemeClr val="bg1"/>
                          </a:solidFill>
                          <a:effectLst/>
                          <a:latin typeface="Consolas" panose="020B0609020204030204" pitchFamily="49" charset="0"/>
                          <a:ea typeface="+mn-ea"/>
                          <a:cs typeface="+mn-cs"/>
                        </a:rPr>
                        <a:t>)</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a:solidFill>
                            <a:schemeClr val="bg1"/>
                          </a:solidFill>
                          <a:effectLst/>
                          <a:latin typeface="Consolas" panose="020B0609020204030204" pitchFamily="49" charset="0"/>
                          <a:ea typeface="+mn-ea"/>
                          <a:cs typeface="+mn-cs"/>
                        </a:rPr>
                        <a:t>12%</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50951404"/>
                  </a:ext>
                </a:extLst>
              </a:tr>
              <a:tr h="167005">
                <a:tc vMerge="1">
                  <a:txBody>
                    <a:bodyPr/>
                    <a:lstStyle/>
                    <a:p>
                      <a:endParaRPr lang="en-US"/>
                    </a:p>
                  </a:txBody>
                  <a:tcPr/>
                </a:tc>
                <a:tc>
                  <a:txBody>
                    <a:bodyPr/>
                    <a:lstStyle/>
                    <a:p>
                      <a:pPr marL="0" marR="0">
                        <a:spcBef>
                          <a:spcPts val="0"/>
                        </a:spcBef>
                        <a:spcAft>
                          <a:spcPts val="0"/>
                        </a:spcAft>
                      </a:pPr>
                      <a:r>
                        <a:rPr lang="en-US" sz="1600" b="0" kern="1200" dirty="0">
                          <a:solidFill>
                            <a:schemeClr val="bg1"/>
                          </a:solidFill>
                          <a:effectLst/>
                          <a:latin typeface="Consolas" panose="020B0609020204030204" pitchFamily="49" charset="0"/>
                          <a:ea typeface="+mn-ea"/>
                          <a:cs typeface="+mn-cs"/>
                        </a:rPr>
                        <a:t>Conceptual quizzes (</a:t>
                      </a:r>
                      <a:r>
                        <a:rPr lang="en-US" sz="1600" b="0" kern="1200" dirty="0">
                          <a:solidFill>
                            <a:schemeClr val="accent4">
                              <a:lumMod val="40000"/>
                              <a:lumOff val="60000"/>
                            </a:schemeClr>
                          </a:solidFill>
                          <a:effectLst/>
                          <a:latin typeface="Consolas" panose="020B0609020204030204" pitchFamily="49" charset="0"/>
                          <a:ea typeface="+mn-ea"/>
                          <a:cs typeface="+mn-cs"/>
                        </a:rPr>
                        <a:t>drop two lowest</a:t>
                      </a:r>
                      <a:r>
                        <a:rPr lang="en-US" sz="1600" b="0" kern="1200" dirty="0">
                          <a:solidFill>
                            <a:schemeClr val="bg1"/>
                          </a:solidFill>
                          <a:effectLst/>
                          <a:latin typeface="Consolas" panose="020B0609020204030204" pitchFamily="49" charset="0"/>
                          <a:ea typeface="+mn-ea"/>
                          <a:cs typeface="+mn-cs"/>
                        </a:rPr>
                        <a:t>)</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10%</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951404615"/>
                  </a:ext>
                </a:extLst>
              </a:tr>
              <a:tr h="167005">
                <a:tc vMerge="1">
                  <a:txBody>
                    <a:bodyPr/>
                    <a:lstStyle/>
                    <a:p>
                      <a:endParaRPr lang="en-US"/>
                    </a:p>
                  </a:txBody>
                  <a:tcPr>
                    <a:lnT w="12700" cap="flat" cmpd="sng" algn="ctr">
                      <a:solidFill>
                        <a:schemeClr val="tx1">
                          <a:lumMod val="75000"/>
                          <a:lumOff val="25000"/>
                        </a:schemeClr>
                      </a:solidFill>
                      <a:prstDash val="solid"/>
                      <a:round/>
                      <a:headEnd type="none" w="med" len="med"/>
                      <a:tailEnd type="none" w="med" len="med"/>
                    </a:lnT>
                  </a:tcPr>
                </a:tc>
                <a:tc>
                  <a:txBody>
                    <a:bodyPr/>
                    <a:lstStyle/>
                    <a:p>
                      <a:pPr marL="0" marR="0">
                        <a:spcBef>
                          <a:spcPts val="0"/>
                        </a:spcBef>
                        <a:spcAft>
                          <a:spcPts val="0"/>
                        </a:spcAft>
                      </a:pPr>
                      <a:r>
                        <a:rPr lang="en-US" sz="1600" b="0" kern="1200" dirty="0">
                          <a:solidFill>
                            <a:schemeClr val="bg1"/>
                          </a:solidFill>
                          <a:effectLst/>
                          <a:latin typeface="Consolas" panose="020B0609020204030204" pitchFamily="49" charset="0"/>
                          <a:ea typeface="+mn-ea"/>
                          <a:cs typeface="+mn-cs"/>
                        </a:rPr>
                        <a:t>Exam 1</a:t>
                      </a:r>
                    </a:p>
                  </a:txBody>
                  <a:tcPr marL="68580" marR="68580" marT="0" marB="0">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20%</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705515922"/>
                  </a:ext>
                </a:extLst>
              </a:tr>
              <a:tr h="167005">
                <a:tc vMerge="1">
                  <a:txBody>
                    <a:bodyPr/>
                    <a:lstStyle/>
                    <a:p>
                      <a:endParaRPr lang="en-US"/>
                    </a:p>
                  </a:txBody>
                  <a:tcPr/>
                </a:tc>
                <a:tc>
                  <a:txBody>
                    <a:bodyPr/>
                    <a:lstStyle/>
                    <a:p>
                      <a:pPr marL="0" marR="0">
                        <a:spcBef>
                          <a:spcPts val="0"/>
                        </a:spcBef>
                        <a:spcAft>
                          <a:spcPts val="0"/>
                        </a:spcAft>
                      </a:pPr>
                      <a:r>
                        <a:rPr lang="en-US" sz="1600" b="0" kern="1200">
                          <a:solidFill>
                            <a:schemeClr val="bg1"/>
                          </a:solidFill>
                          <a:effectLst/>
                          <a:latin typeface="Consolas" panose="020B0609020204030204" pitchFamily="49" charset="0"/>
                          <a:ea typeface="+mn-ea"/>
                          <a:cs typeface="+mn-cs"/>
                        </a:rPr>
                        <a:t>Exam 2 (Cumulative)</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20%</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4037723147"/>
                  </a:ext>
                </a:extLst>
              </a:tr>
              <a:tr h="167005">
                <a:tc vMerge="1">
                  <a:txBody>
                    <a:bodyPr/>
                    <a:lstStyle/>
                    <a:p>
                      <a:endParaRPr lang="en-US"/>
                    </a:p>
                  </a:txBody>
                  <a:tcPr/>
                </a:tc>
                <a:tc>
                  <a:txBody>
                    <a:bodyPr/>
                    <a:lstStyle/>
                    <a:p>
                      <a:pPr marL="0" marR="0">
                        <a:spcBef>
                          <a:spcPts val="0"/>
                        </a:spcBef>
                        <a:spcAft>
                          <a:spcPts val="0"/>
                        </a:spcAft>
                      </a:pPr>
                      <a:r>
                        <a:rPr lang="en-US" sz="1600" b="0" kern="1200" dirty="0">
                          <a:solidFill>
                            <a:schemeClr val="bg1"/>
                          </a:solidFill>
                          <a:effectLst/>
                          <a:latin typeface="Consolas" panose="020B0609020204030204" pitchFamily="49" charset="0"/>
                          <a:ea typeface="+mn-ea"/>
                          <a:cs typeface="+mn-cs"/>
                        </a:rPr>
                        <a:t>Project 1</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14%</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73095403"/>
                  </a:ext>
                </a:extLst>
              </a:tr>
              <a:tr h="167005">
                <a:tc vMerge="1">
                  <a:txBody>
                    <a:bodyPr/>
                    <a:lstStyle/>
                    <a:p>
                      <a:endParaRPr lang="en-US"/>
                    </a:p>
                  </a:txBody>
                  <a:tcPr/>
                </a:tc>
                <a:tc>
                  <a:txBody>
                    <a:bodyPr/>
                    <a:lstStyle/>
                    <a:p>
                      <a:pPr marL="0" marR="0">
                        <a:spcBef>
                          <a:spcPts val="0"/>
                        </a:spcBef>
                        <a:spcAft>
                          <a:spcPts val="0"/>
                        </a:spcAft>
                      </a:pPr>
                      <a:r>
                        <a:rPr lang="en-US" sz="1600" b="0" kern="1200" dirty="0">
                          <a:solidFill>
                            <a:schemeClr val="bg1"/>
                          </a:solidFill>
                          <a:effectLst/>
                          <a:latin typeface="Consolas" panose="020B0609020204030204" pitchFamily="49" charset="0"/>
                          <a:ea typeface="+mn-ea"/>
                          <a:cs typeface="+mn-cs"/>
                        </a:rPr>
                        <a:t>Project 2</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10%</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844770883"/>
                  </a:ext>
                </a:extLst>
              </a:tr>
              <a:tr h="167005">
                <a:tc vMerge="1">
                  <a:txBody>
                    <a:bodyPr/>
                    <a:lstStyle/>
                    <a:p>
                      <a:pPr marL="0" marR="0" algn="ctr">
                        <a:lnSpc>
                          <a:spcPct val="150000"/>
                        </a:lnSpc>
                        <a:spcBef>
                          <a:spcPts val="0"/>
                        </a:spcBef>
                        <a:spcAft>
                          <a:spcPts val="0"/>
                        </a:spcAft>
                      </a:pPr>
                      <a:endParaRPr lang="en-US" sz="1600" b="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spcBef>
                          <a:spcPts val="0"/>
                        </a:spcBef>
                        <a:spcAft>
                          <a:spcPts val="0"/>
                        </a:spcAft>
                      </a:pPr>
                      <a:r>
                        <a:rPr lang="en-US" sz="1600" b="0" kern="1200" dirty="0">
                          <a:solidFill>
                            <a:schemeClr val="bg1"/>
                          </a:solidFill>
                          <a:effectLst/>
                          <a:latin typeface="Consolas" panose="020B0609020204030204" pitchFamily="49" charset="0"/>
                          <a:ea typeface="+mn-ea"/>
                          <a:cs typeface="+mn-cs"/>
                        </a:rPr>
                        <a:t>Discussion participation activities</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4%</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425618543"/>
                  </a:ext>
                </a:extLst>
              </a:tr>
              <a:tr h="167005">
                <a:tc>
                  <a:txBody>
                    <a:bodyPr/>
                    <a:lstStyle/>
                    <a:p>
                      <a:pPr marL="0" marR="0" algn="ctr">
                        <a:lnSpc>
                          <a:spcPct val="150000"/>
                        </a:lnSpc>
                        <a:spcBef>
                          <a:spcPts val="0"/>
                        </a:spcBef>
                        <a:spcAft>
                          <a:spcPts val="0"/>
                        </a:spcAft>
                      </a:pPr>
                      <a:r>
                        <a:rPr lang="en-US" sz="1600" b="0" dirty="0">
                          <a:solidFill>
                            <a:srgbClr val="1D9EFF"/>
                          </a:solidFill>
                          <a:effectLst/>
                          <a:latin typeface="Consolas" panose="020B0609020204030204" pitchFamily="49" charset="0"/>
                        </a:rPr>
                        <a:t>Collaborative</a:t>
                      </a:r>
                      <a:endParaRPr lang="en-US" sz="1600" b="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0" dirty="0">
                          <a:solidFill>
                            <a:schemeClr val="bg1"/>
                          </a:solidFill>
                          <a:effectLst/>
                          <a:latin typeface="Consolas" panose="020B0609020204030204" pitchFamily="49" charset="0"/>
                        </a:rPr>
                        <a:t>Final Project (Individual or Group: 3a &amp; 3b)</a:t>
                      </a:r>
                      <a:endParaRPr lang="en-US" sz="1600" b="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10%</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22842184"/>
                  </a:ext>
                </a:extLst>
              </a:tr>
              <a:tr h="0">
                <a:tc>
                  <a:txBody>
                    <a:bodyPr/>
                    <a:lstStyle/>
                    <a:p>
                      <a:pPr marL="0" marR="0" algn="ctr">
                        <a:lnSpc>
                          <a:spcPct val="150000"/>
                        </a:lnSpc>
                        <a:spcBef>
                          <a:spcPts val="0"/>
                        </a:spcBef>
                        <a:spcAft>
                          <a:spcPts val="0"/>
                        </a:spcAft>
                      </a:pPr>
                      <a:r>
                        <a:rPr lang="en-US" sz="1600" b="0" dirty="0">
                          <a:solidFill>
                            <a:srgbClr val="1D9EFF"/>
                          </a:solidFill>
                          <a:effectLst/>
                          <a:latin typeface="Consolas" panose="020B0609020204030204" pitchFamily="49" charset="0"/>
                        </a:rPr>
                        <a:t>Individual</a:t>
                      </a:r>
                      <a:endParaRPr lang="en-US" sz="1600" b="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0" dirty="0">
                          <a:solidFill>
                            <a:schemeClr val="bg1"/>
                          </a:solidFill>
                          <a:effectLst/>
                          <a:latin typeface="Consolas" panose="020B0609020204030204" pitchFamily="49" charset="0"/>
                        </a:rPr>
                        <a:t>Extra Credit Opportunities &amp; Bug Bounty Program</a:t>
                      </a:r>
                      <a:endParaRPr lang="en-US" sz="1600" b="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600" b="0" kern="1200" dirty="0">
                          <a:solidFill>
                            <a:schemeClr val="bg1"/>
                          </a:solidFill>
                          <a:effectLst/>
                          <a:latin typeface="Consolas" panose="020B0609020204030204" pitchFamily="49" charset="0"/>
                          <a:ea typeface="+mn-ea"/>
                          <a:cs typeface="+mn-cs"/>
                        </a:rPr>
                        <a:t>Up to 3%</a:t>
                      </a:r>
                    </a:p>
                  </a:txBody>
                  <a:tcPr marL="68580" marR="68580" marT="0" marB="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480589791"/>
                  </a:ext>
                </a:extLst>
              </a:tr>
              <a:tr h="0">
                <a:tc>
                  <a:txBody>
                    <a:bodyPr/>
                    <a:lstStyle/>
                    <a:p>
                      <a:pPr marL="0" marR="0">
                        <a:lnSpc>
                          <a:spcPct val="150000"/>
                        </a:lnSpc>
                        <a:spcBef>
                          <a:spcPts val="0"/>
                        </a:spcBef>
                        <a:spcAft>
                          <a:spcPts val="0"/>
                        </a:spcAft>
                      </a:pPr>
                      <a:r>
                        <a:rPr lang="en-US" sz="1600" b="0">
                          <a:solidFill>
                            <a:schemeClr val="bg1"/>
                          </a:solidFill>
                          <a:effectLst/>
                          <a:latin typeface="Consolas" panose="020B0609020204030204" pitchFamily="49" charset="0"/>
                        </a:rPr>
                        <a:t> </a:t>
                      </a:r>
                      <a:endParaRPr lang="en-US" sz="1600" b="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0" dirty="0">
                          <a:solidFill>
                            <a:schemeClr val="bg1"/>
                          </a:solidFill>
                          <a:effectLst/>
                          <a:latin typeface="Consolas" panose="020B0609020204030204" pitchFamily="49" charset="0"/>
                        </a:rPr>
                        <a:t> </a:t>
                      </a:r>
                      <a:endParaRPr lang="en-US" sz="1600" b="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dirty="0">
                          <a:solidFill>
                            <a:srgbClr val="1D9EFF"/>
                          </a:solidFill>
                          <a:effectLst/>
                          <a:latin typeface="Consolas" panose="020B0609020204030204" pitchFamily="49" charset="0"/>
                        </a:rPr>
                        <a:t>Total: </a:t>
                      </a:r>
                      <a:r>
                        <a:rPr lang="en-US" sz="1600" b="0" dirty="0">
                          <a:solidFill>
                            <a:schemeClr val="bg1"/>
                          </a:solidFill>
                          <a:effectLst/>
                          <a:latin typeface="Consolas" panose="020B0609020204030204" pitchFamily="49" charset="0"/>
                        </a:rPr>
                        <a:t>103%</a:t>
                      </a:r>
                      <a:endParaRPr lang="en-US" sz="1600" b="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517537374"/>
                  </a:ext>
                </a:extLst>
              </a:tr>
            </a:tbl>
          </a:graphicData>
        </a:graphic>
      </p:graphicFrame>
      <p:sp>
        <p:nvSpPr>
          <p:cNvPr id="5" name="Slide Number Placeholder 4">
            <a:extLst>
              <a:ext uri="{FF2B5EF4-FFF2-40B4-BE49-F238E27FC236}">
                <a16:creationId xmlns:a16="http://schemas.microsoft.com/office/drawing/2014/main" id="{7196208D-BED5-38E5-C511-E248ABF07569}"/>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7" name="Group 6">
            <a:extLst>
              <a:ext uri="{FF2B5EF4-FFF2-40B4-BE49-F238E27FC236}">
                <a16:creationId xmlns:a16="http://schemas.microsoft.com/office/drawing/2014/main" id="{978B802B-A3E4-7124-E5F9-1C8272DDC4F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70E5A92F-82B6-B43B-210C-046D1A745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0CDC3469-BF14-526E-1362-D455D463504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1" name="TextBox 10">
            <a:extLst>
              <a:ext uri="{FF2B5EF4-FFF2-40B4-BE49-F238E27FC236}">
                <a16:creationId xmlns:a16="http://schemas.microsoft.com/office/drawing/2014/main" id="{AB65C074-7990-F592-B861-CFAA7BECAEB8}"/>
              </a:ext>
            </a:extLst>
          </p:cNvPr>
          <p:cNvSpPr txBox="1"/>
          <p:nvPr/>
        </p:nvSpPr>
        <p:spPr>
          <a:xfrm>
            <a:off x="2990156" y="5006302"/>
            <a:ext cx="7105576" cy="307777"/>
          </a:xfrm>
          <a:prstGeom prst="rect">
            <a:avLst/>
          </a:prstGeom>
          <a:noFill/>
        </p:spPr>
        <p:txBody>
          <a:bodyPr wrap="square">
            <a:spAutoFit/>
          </a:bodyPr>
          <a:lstStyle/>
          <a:p>
            <a:r>
              <a:rPr lang="en-US" sz="1400" b="0" dirty="0">
                <a:solidFill>
                  <a:srgbClr val="1D9EFF"/>
                </a:solidFill>
                <a:effectLst/>
                <a:latin typeface="Consolas" panose="020B0609020204030204" pitchFamily="49" charset="0"/>
              </a:rPr>
              <a:t>Total assessments: </a:t>
            </a:r>
            <a:r>
              <a:rPr lang="en-US" sz="1400" b="0" dirty="0">
                <a:solidFill>
                  <a:schemeClr val="bg1"/>
                </a:solidFill>
                <a:effectLst/>
                <a:latin typeface="Consolas" panose="020B0609020204030204" pitchFamily="49" charset="0"/>
              </a:rPr>
              <a:t>26 excluding extra credit and class participation</a:t>
            </a:r>
            <a:endParaRPr lang="en-US" sz="1400" dirty="0"/>
          </a:p>
        </p:txBody>
      </p:sp>
    </p:spTree>
    <p:extLst>
      <p:ext uri="{BB962C8B-B14F-4D97-AF65-F5344CB8AC3E}">
        <p14:creationId xmlns:p14="http://schemas.microsoft.com/office/powerpoint/2010/main" val="308951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Timeline</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endParaRPr lang="en-US" sz="1800" dirty="0">
              <a:solidFill>
                <a:schemeClr val="bg1"/>
              </a:solidFill>
              <a:latin typeface="Gotham Bold" pitchFamily="50" charset="0"/>
            </a:endParaRPr>
          </a:p>
        </p:txBody>
      </p:sp>
      <p:sp>
        <p:nvSpPr>
          <p:cNvPr id="3" name="Slide Number Placeholder 2">
            <a:extLst>
              <a:ext uri="{FF2B5EF4-FFF2-40B4-BE49-F238E27FC236}">
                <a16:creationId xmlns:a16="http://schemas.microsoft.com/office/drawing/2014/main" id="{03A9227D-D8A5-848F-EB10-3DBFA6BE3415}"/>
              </a:ext>
            </a:extLst>
          </p:cNvPr>
          <p:cNvSpPr>
            <a:spLocks noGrp="1"/>
          </p:cNvSpPr>
          <p:nvPr>
            <p:ph type="sldNum" sz="quarter" idx="12"/>
          </p:nvPr>
        </p:nvSpPr>
        <p:spPr/>
        <p:txBody>
          <a:bodyPr/>
          <a:lstStyle/>
          <a:p>
            <a:fld id="{017C28E0-2F8B-4999-AEA2-B3AA3AE8994F}" type="slidenum">
              <a:rPr lang="en-US" smtClean="0"/>
              <a:t>17</a:t>
            </a:fld>
            <a:endParaRPr lang="en-US"/>
          </a:p>
        </p:txBody>
      </p:sp>
      <p:grpSp>
        <p:nvGrpSpPr>
          <p:cNvPr id="6" name="Group 5">
            <a:extLst>
              <a:ext uri="{FF2B5EF4-FFF2-40B4-BE49-F238E27FC236}">
                <a16:creationId xmlns:a16="http://schemas.microsoft.com/office/drawing/2014/main" id="{7B03F181-4FD8-F9F8-FA60-BACB485409BE}"/>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CF895776-BA8A-C93A-6260-11314B1B5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AA4A583-3ACE-BA2E-04E8-D2868F439B7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aphicFrame>
        <p:nvGraphicFramePr>
          <p:cNvPr id="5" name="Table 4">
            <a:extLst>
              <a:ext uri="{FF2B5EF4-FFF2-40B4-BE49-F238E27FC236}">
                <a16:creationId xmlns:a16="http://schemas.microsoft.com/office/drawing/2014/main" id="{AAC4BACA-DA31-7E6A-31C5-442872DE38DC}"/>
              </a:ext>
            </a:extLst>
          </p:cNvPr>
          <p:cNvGraphicFramePr>
            <a:graphicFrameLocks noGrp="1"/>
          </p:cNvGraphicFramePr>
          <p:nvPr>
            <p:extLst>
              <p:ext uri="{D42A27DB-BD31-4B8C-83A1-F6EECF244321}">
                <p14:modId xmlns:p14="http://schemas.microsoft.com/office/powerpoint/2010/main" val="2959682448"/>
              </p:ext>
            </p:extLst>
          </p:nvPr>
        </p:nvGraphicFramePr>
        <p:xfrm>
          <a:off x="1476278" y="1581609"/>
          <a:ext cx="9267922" cy="4630341"/>
        </p:xfrm>
        <a:graphic>
          <a:graphicData uri="http://schemas.openxmlformats.org/drawingml/2006/table">
            <a:tbl>
              <a:tblPr firstRow="1" firstCol="1" bandRow="1">
                <a:tableStyleId>{5940675A-B579-460E-94D1-54222C63F5DA}</a:tableStyleId>
              </a:tblPr>
              <a:tblGrid>
                <a:gridCol w="867817">
                  <a:extLst>
                    <a:ext uri="{9D8B030D-6E8A-4147-A177-3AD203B41FA5}">
                      <a16:colId xmlns:a16="http://schemas.microsoft.com/office/drawing/2014/main" val="1937761586"/>
                    </a:ext>
                  </a:extLst>
                </a:gridCol>
                <a:gridCol w="1090451">
                  <a:extLst>
                    <a:ext uri="{9D8B030D-6E8A-4147-A177-3AD203B41FA5}">
                      <a16:colId xmlns:a16="http://schemas.microsoft.com/office/drawing/2014/main" val="1123835872"/>
                    </a:ext>
                  </a:extLst>
                </a:gridCol>
                <a:gridCol w="1090451">
                  <a:extLst>
                    <a:ext uri="{9D8B030D-6E8A-4147-A177-3AD203B41FA5}">
                      <a16:colId xmlns:a16="http://schemas.microsoft.com/office/drawing/2014/main" val="4075283450"/>
                    </a:ext>
                  </a:extLst>
                </a:gridCol>
                <a:gridCol w="4034667">
                  <a:extLst>
                    <a:ext uri="{9D8B030D-6E8A-4147-A177-3AD203B41FA5}">
                      <a16:colId xmlns:a16="http://schemas.microsoft.com/office/drawing/2014/main" val="508186272"/>
                    </a:ext>
                  </a:extLst>
                </a:gridCol>
                <a:gridCol w="2184536">
                  <a:extLst>
                    <a:ext uri="{9D8B030D-6E8A-4147-A177-3AD203B41FA5}">
                      <a16:colId xmlns:a16="http://schemas.microsoft.com/office/drawing/2014/main" val="481761980"/>
                    </a:ext>
                  </a:extLst>
                </a:gridCol>
              </a:tblGrid>
              <a:tr h="248278">
                <a:tc>
                  <a:txBody>
                    <a:bodyPr/>
                    <a:lstStyle/>
                    <a:p>
                      <a:pPr marL="0" marR="0" algn="ctr">
                        <a:spcBef>
                          <a:spcPts val="0"/>
                        </a:spcBef>
                        <a:spcAft>
                          <a:spcPts val="0"/>
                        </a:spcAft>
                      </a:pPr>
                      <a:r>
                        <a:rPr lang="en-US" sz="1400" dirty="0">
                          <a:solidFill>
                            <a:srgbClr val="1D9EFF"/>
                          </a:solidFill>
                          <a:effectLst/>
                          <a:latin typeface="Consolas" panose="020B0609020204030204" pitchFamily="49" charset="0"/>
                        </a:rPr>
                        <a:t>Week</a:t>
                      </a:r>
                      <a:endParaRPr lang="en-US" sz="140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gridSpan="2">
                  <a:txBody>
                    <a:bodyPr/>
                    <a:lstStyle/>
                    <a:p>
                      <a:pPr marL="0" marR="0" algn="ctr">
                        <a:spcBef>
                          <a:spcPts val="0"/>
                        </a:spcBef>
                        <a:spcAft>
                          <a:spcPts val="0"/>
                        </a:spcAft>
                      </a:pPr>
                      <a:r>
                        <a:rPr lang="en-US" sz="1400" dirty="0">
                          <a:solidFill>
                            <a:srgbClr val="1D9EFF"/>
                          </a:solidFill>
                          <a:effectLst/>
                          <a:latin typeface="Consolas" panose="020B0609020204030204" pitchFamily="49" charset="0"/>
                        </a:rPr>
                        <a:t>Dates</a:t>
                      </a:r>
                      <a:endParaRPr lang="en-US" sz="140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solidFill>
                            <a:srgbClr val="1D9EFF"/>
                          </a:solidFill>
                          <a:effectLst/>
                          <a:latin typeface="Consolas" panose="020B0609020204030204" pitchFamily="49" charset="0"/>
                        </a:rPr>
                        <a:t>Topic</a:t>
                      </a:r>
                      <a:endParaRPr lang="en-US" sz="140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1D9EFF"/>
                          </a:solidFill>
                          <a:effectLst/>
                          <a:latin typeface="Consolas" panose="020B0609020204030204" pitchFamily="49" charset="0"/>
                        </a:rPr>
                        <a:t>Deadlines</a:t>
                      </a:r>
                      <a:endParaRPr lang="en-US" sz="1400" dirty="0">
                        <a:solidFill>
                          <a:srgbClr val="1D9E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839370677"/>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8-Jan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14-Jan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Course Introduction/ Algorithm Analysis </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 </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9810315"/>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2</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15-Jan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21-Jan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List, Stacks, &amp; Queues</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1, </a:t>
                      </a: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2</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411133948"/>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3</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22-Jan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28-Jan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Trees &amp; Traversals</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3</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250555260"/>
                  </a:ext>
                </a:extLst>
              </a:tr>
              <a:tr h="270686">
                <a:tc>
                  <a:txBody>
                    <a:bodyPr/>
                    <a:lstStyle/>
                    <a:p>
                      <a:pPr marL="0" marR="0" algn="ctr">
                        <a:spcBef>
                          <a:spcPts val="0"/>
                        </a:spcBef>
                        <a:spcAft>
                          <a:spcPts val="0"/>
                        </a:spcAft>
                      </a:pPr>
                      <a:r>
                        <a:rPr lang="en-US" sz="1400">
                          <a:solidFill>
                            <a:schemeClr val="bg1"/>
                          </a:solidFill>
                          <a:effectLst/>
                          <a:latin typeface="Consolas" panose="020B0609020204030204" pitchFamily="49" charset="0"/>
                        </a:rPr>
                        <a:t>4</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29-Jan</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4-Feb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Balanced Trees 1</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4</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74801319"/>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5</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5-Feb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11-Feb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Balanced Trees 2</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5a</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31829690"/>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6</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12-Feb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18-Feb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Heaps &amp; Priority Queues</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5b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811287561"/>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7</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19-Feb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25-Feb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Sorting</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P</a:t>
                      </a:r>
                      <a:r>
                        <a:rPr lang="en-US" sz="1400" baseline="-25000">
                          <a:solidFill>
                            <a:schemeClr val="bg1"/>
                          </a:solidFill>
                          <a:effectLst/>
                          <a:latin typeface="Consolas" panose="020B0609020204030204" pitchFamily="49" charset="0"/>
                        </a:rPr>
                        <a:t>1, </a:t>
                      </a: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6</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467241443"/>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8</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26-Feb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3-Mar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dirty="0">
                          <a:solidFill>
                            <a:schemeClr val="accent2">
                              <a:lumMod val="20000"/>
                              <a:lumOff val="80000"/>
                            </a:schemeClr>
                          </a:solidFill>
                          <a:effectLst/>
                          <a:latin typeface="Consolas" panose="020B0609020204030204" pitchFamily="49" charset="0"/>
                        </a:rPr>
                        <a:t>Exam 1 (March 1)</a:t>
                      </a:r>
                      <a:endParaRPr lang="en-US" sz="1400" dirty="0">
                        <a:solidFill>
                          <a:schemeClr val="accent2">
                            <a:lumMod val="20000"/>
                            <a:lumOff val="80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E</a:t>
                      </a:r>
                      <a:r>
                        <a:rPr lang="en-US" sz="1400" baseline="-25000">
                          <a:solidFill>
                            <a:schemeClr val="bg1"/>
                          </a:solidFill>
                          <a:effectLst/>
                          <a:latin typeface="Consolas" panose="020B0609020204030204" pitchFamily="49" charset="0"/>
                        </a:rPr>
                        <a:t>1</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337673773"/>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9</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4-Mar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10-Mar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Sets, Maps, &amp; Hashing</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P</a:t>
                      </a:r>
                      <a:r>
                        <a:rPr lang="en-US" sz="1400" baseline="-25000">
                          <a:solidFill>
                            <a:schemeClr val="bg1"/>
                          </a:solidFill>
                          <a:effectLst/>
                          <a:latin typeface="Consolas" panose="020B0609020204030204" pitchFamily="49" charset="0"/>
                        </a:rPr>
                        <a:t>3a</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852557163"/>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10</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11-Mar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17-Mar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gridSpan="2">
                  <a:txBody>
                    <a:bodyPr/>
                    <a:lstStyle/>
                    <a:p>
                      <a:pPr marL="0" marR="0" algn="ctr">
                        <a:spcBef>
                          <a:spcPts val="0"/>
                        </a:spcBef>
                        <a:spcAft>
                          <a:spcPts val="0"/>
                        </a:spcAft>
                      </a:pPr>
                      <a:r>
                        <a:rPr lang="en-US" sz="1400" dirty="0">
                          <a:solidFill>
                            <a:schemeClr val="accent6">
                              <a:lumMod val="40000"/>
                              <a:lumOff val="60000"/>
                            </a:schemeClr>
                          </a:solidFill>
                          <a:effectLst/>
                          <a:latin typeface="Consolas" panose="020B0609020204030204" pitchFamily="49" charset="0"/>
                        </a:rPr>
                        <a:t>Spring Break</a:t>
                      </a:r>
                      <a:endParaRPr lang="en-US" sz="1400" dirty="0">
                        <a:solidFill>
                          <a:schemeClr val="accent6">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16584645"/>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11</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18-Mar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24-Mar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Graphs 1</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7</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48493799"/>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12</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25-Mar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31-Mar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Graphs 2</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8</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751310200"/>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13</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7-Apr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Greedy Algorithms</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P</a:t>
                      </a:r>
                      <a:r>
                        <a:rPr lang="en-US" sz="1400" baseline="-25000">
                          <a:solidFill>
                            <a:schemeClr val="bg1"/>
                          </a:solidFill>
                          <a:effectLst/>
                          <a:latin typeface="Consolas" panose="020B0609020204030204" pitchFamily="49" charset="0"/>
                        </a:rPr>
                        <a:t>2,</a:t>
                      </a:r>
                      <a:r>
                        <a:rPr lang="en-US" sz="1400">
                          <a:solidFill>
                            <a:schemeClr val="bg1"/>
                          </a:solidFill>
                          <a:effectLst/>
                          <a:latin typeface="Consolas" panose="020B0609020204030204" pitchFamily="49" charset="0"/>
                        </a:rPr>
                        <a:t> Q</a:t>
                      </a:r>
                      <a:r>
                        <a:rPr lang="en-US" sz="1400" baseline="-25000">
                          <a:solidFill>
                            <a:schemeClr val="bg1"/>
                          </a:solidFill>
                          <a:effectLst/>
                          <a:latin typeface="Consolas" panose="020B0609020204030204" pitchFamily="49" charset="0"/>
                        </a:rPr>
                        <a:t>9</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910410839"/>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14</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8-Apr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14-Apr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dirty="0">
                          <a:solidFill>
                            <a:schemeClr val="accent2">
                              <a:lumMod val="20000"/>
                              <a:lumOff val="80000"/>
                            </a:schemeClr>
                          </a:solidFill>
                          <a:effectLst/>
                          <a:latin typeface="Consolas" panose="020B0609020204030204" pitchFamily="49" charset="0"/>
                        </a:rPr>
                        <a:t>Exam 2 (April 12)</a:t>
                      </a:r>
                      <a:endParaRPr lang="en-US" sz="1400" dirty="0">
                        <a:solidFill>
                          <a:schemeClr val="accent2">
                            <a:lumMod val="20000"/>
                            <a:lumOff val="80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E</a:t>
                      </a:r>
                      <a:r>
                        <a:rPr lang="en-US" sz="1400" baseline="-25000">
                          <a:solidFill>
                            <a:schemeClr val="bg1"/>
                          </a:solidFill>
                          <a:effectLst/>
                          <a:latin typeface="Consolas" panose="020B0609020204030204" pitchFamily="49" charset="0"/>
                        </a:rPr>
                        <a:t>2</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66744528"/>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15</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15-Apr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21-Apr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Dynamic Programming</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Q</a:t>
                      </a:r>
                      <a:r>
                        <a:rPr lang="en-US" sz="1400" baseline="-25000">
                          <a:solidFill>
                            <a:schemeClr val="bg1"/>
                          </a:solidFill>
                          <a:effectLst/>
                          <a:latin typeface="Consolas" panose="020B0609020204030204" pitchFamily="49" charset="0"/>
                        </a:rPr>
                        <a:t>10</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4403489"/>
                  </a:ext>
                </a:extLst>
              </a:tr>
              <a:tr h="248278">
                <a:tc>
                  <a:txBody>
                    <a:bodyPr/>
                    <a:lstStyle/>
                    <a:p>
                      <a:pPr marL="0" marR="0" algn="ctr">
                        <a:spcBef>
                          <a:spcPts val="0"/>
                        </a:spcBef>
                        <a:spcAft>
                          <a:spcPts val="0"/>
                        </a:spcAft>
                      </a:pPr>
                      <a:r>
                        <a:rPr lang="en-US" sz="1400">
                          <a:solidFill>
                            <a:schemeClr val="bg1"/>
                          </a:solidFill>
                          <a:effectLst/>
                          <a:latin typeface="Consolas" panose="020B0609020204030204" pitchFamily="49" charset="0"/>
                        </a:rPr>
                        <a:t>16</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22-Apr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24-Apr</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Complexity Theory</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algn="ctr">
                        <a:spcBef>
                          <a:spcPts val="0"/>
                        </a:spcBef>
                        <a:spcAft>
                          <a:spcPts val="0"/>
                        </a:spcAft>
                      </a:pPr>
                      <a:r>
                        <a:rPr lang="en-US" sz="1400">
                          <a:solidFill>
                            <a:schemeClr val="bg1"/>
                          </a:solidFill>
                          <a:effectLst/>
                          <a:latin typeface="Consolas" panose="020B0609020204030204" pitchFamily="49" charset="0"/>
                        </a:rPr>
                        <a:t>P</a:t>
                      </a:r>
                      <a:r>
                        <a:rPr lang="en-US" sz="1400" baseline="-25000">
                          <a:solidFill>
                            <a:schemeClr val="bg1"/>
                          </a:solidFill>
                          <a:effectLst/>
                          <a:latin typeface="Consolas" panose="020B0609020204030204" pitchFamily="49" charset="0"/>
                        </a:rPr>
                        <a:t>3b</a:t>
                      </a:r>
                      <a:endParaRPr lang="en-US" sz="140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410213490"/>
                  </a:ext>
                </a:extLst>
              </a:tr>
              <a:tr h="387207">
                <a:tc gridSpan="5">
                  <a:txBody>
                    <a:bodyPr/>
                    <a:lstStyle/>
                    <a:p>
                      <a:pPr marL="0" marR="0" algn="ctr">
                        <a:spcBef>
                          <a:spcPts val="0"/>
                        </a:spcBef>
                        <a:spcAft>
                          <a:spcPts val="0"/>
                        </a:spcAft>
                      </a:pPr>
                      <a:r>
                        <a:rPr lang="en-US" sz="1050" dirty="0">
                          <a:solidFill>
                            <a:srgbClr val="EB6E19"/>
                          </a:solidFill>
                          <a:effectLst/>
                          <a:latin typeface="Consolas" panose="020B0609020204030204" pitchFamily="49" charset="0"/>
                        </a:rPr>
                        <a:t>Legend:</a:t>
                      </a:r>
                      <a:r>
                        <a:rPr lang="en-US" sz="1050" dirty="0">
                          <a:solidFill>
                            <a:schemeClr val="bg1"/>
                          </a:solidFill>
                          <a:effectLst/>
                          <a:latin typeface="Consolas" panose="020B0609020204030204" pitchFamily="49" charset="0"/>
                        </a:rPr>
                        <a:t> Q</a:t>
                      </a:r>
                      <a:r>
                        <a:rPr lang="en-US" sz="1050" baseline="-25000" dirty="0">
                          <a:solidFill>
                            <a:schemeClr val="bg1"/>
                          </a:solidFill>
                          <a:effectLst/>
                          <a:latin typeface="Consolas" panose="020B0609020204030204" pitchFamily="49" charset="0"/>
                        </a:rPr>
                        <a:t>N</a:t>
                      </a:r>
                      <a:r>
                        <a:rPr lang="en-US" sz="1050" dirty="0">
                          <a:solidFill>
                            <a:schemeClr val="bg1"/>
                          </a:solidFill>
                          <a:effectLst/>
                          <a:latin typeface="Consolas" panose="020B0609020204030204" pitchFamily="49" charset="0"/>
                        </a:rPr>
                        <a:t> = Quiz N, P</a:t>
                      </a:r>
                      <a:r>
                        <a:rPr lang="en-US" sz="1050" baseline="-25000" dirty="0">
                          <a:solidFill>
                            <a:schemeClr val="bg1"/>
                          </a:solidFill>
                          <a:effectLst/>
                          <a:latin typeface="Consolas" panose="020B0609020204030204" pitchFamily="49" charset="0"/>
                        </a:rPr>
                        <a:t>N</a:t>
                      </a:r>
                      <a:r>
                        <a:rPr lang="en-US" sz="1050" dirty="0">
                          <a:solidFill>
                            <a:schemeClr val="bg1"/>
                          </a:solidFill>
                          <a:effectLst/>
                          <a:latin typeface="Consolas" panose="020B0609020204030204" pitchFamily="49" charset="0"/>
                        </a:rPr>
                        <a:t> = Project N, E</a:t>
                      </a:r>
                      <a:r>
                        <a:rPr lang="en-US" sz="1050" baseline="-25000" dirty="0">
                          <a:solidFill>
                            <a:schemeClr val="bg1"/>
                          </a:solidFill>
                          <a:effectLst/>
                          <a:latin typeface="Consolas" panose="020B0609020204030204" pitchFamily="49" charset="0"/>
                        </a:rPr>
                        <a:t>N </a:t>
                      </a:r>
                      <a:r>
                        <a:rPr lang="en-US" sz="1050" dirty="0">
                          <a:solidFill>
                            <a:schemeClr val="bg1"/>
                          </a:solidFill>
                          <a:effectLst/>
                          <a:latin typeface="Consolas" panose="020B0609020204030204" pitchFamily="49" charset="0"/>
                        </a:rPr>
                        <a:t>= Exam N</a:t>
                      </a:r>
                      <a:endParaRPr lang="en-US" sz="1400" dirty="0">
                        <a:solidFill>
                          <a:schemeClr val="bg1"/>
                        </a:solidFill>
                        <a:effectLst/>
                        <a:latin typeface="Consolas" panose="020B0609020204030204" pitchFamily="49" charset="0"/>
                      </a:endParaRPr>
                    </a:p>
                    <a:p>
                      <a:pPr marL="0" marR="0" algn="ctr">
                        <a:spcBef>
                          <a:spcPts val="0"/>
                        </a:spcBef>
                        <a:spcAft>
                          <a:spcPts val="0"/>
                        </a:spcAft>
                      </a:pPr>
                      <a:r>
                        <a:rPr lang="en-US" sz="1050" dirty="0">
                          <a:solidFill>
                            <a:srgbClr val="EB6E19"/>
                          </a:solidFill>
                          <a:effectLst/>
                          <a:latin typeface="Consolas" panose="020B0609020204030204" pitchFamily="49" charset="0"/>
                        </a:rPr>
                        <a:t>Note: </a:t>
                      </a:r>
                      <a:r>
                        <a:rPr lang="en-US" sz="1050" dirty="0">
                          <a:solidFill>
                            <a:schemeClr val="bg1"/>
                          </a:solidFill>
                          <a:effectLst/>
                          <a:latin typeface="Consolas" panose="020B0609020204030204" pitchFamily="49" charset="0"/>
                        </a:rPr>
                        <a:t>The instructor will be traveling for official work on Mar 20 and Mar 22 and these two lectures will be prerecorded.</a:t>
                      </a:r>
                      <a:endParaRPr lang="en-US" sz="14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3434349"/>
                  </a:ext>
                </a:extLst>
              </a:tr>
            </a:tbl>
          </a:graphicData>
        </a:graphic>
      </p:graphicFrame>
    </p:spTree>
    <p:extLst>
      <p:ext uri="{BB962C8B-B14F-4D97-AF65-F5344CB8AC3E}">
        <p14:creationId xmlns:p14="http://schemas.microsoft.com/office/powerpoint/2010/main" val="62503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AD69F0D-F3D4-4051-AF86-CB74567FFF6C}"/>
              </a:ext>
            </a:extLst>
          </p:cNvPr>
          <p:cNvSpPr txBox="1"/>
          <p:nvPr/>
        </p:nvSpPr>
        <p:spPr>
          <a:xfrm>
            <a:off x="1175427" y="1690688"/>
            <a:ext cx="10249860" cy="6203237"/>
          </a:xfrm>
          <a:prstGeom prst="rect">
            <a:avLst/>
          </a:prstGeom>
          <a:noFill/>
        </p:spPr>
        <p:txBody>
          <a:bodyPr wrap="square" rtlCol="0">
            <a:spAutoFit/>
          </a:bodyPr>
          <a:lstStyle/>
          <a:p>
            <a:pPr>
              <a:lnSpc>
                <a:spcPct val="150000"/>
              </a:lnSpc>
            </a:pPr>
            <a:r>
              <a:rPr lang="en-US" sz="2800" dirty="0">
                <a:solidFill>
                  <a:schemeClr val="bg1"/>
                </a:solidFill>
                <a:latin typeface="Gotham Bold" pitchFamily="50" charset="0"/>
              </a:rPr>
              <a:t>Default (Project 1 &amp; 2, Stepik/Edugator, Quizzes): </a:t>
            </a:r>
          </a:p>
          <a:p>
            <a:pPr lvl="2">
              <a:lnSpc>
                <a:spcPct val="150000"/>
              </a:lnSpc>
            </a:pPr>
            <a:r>
              <a:rPr lang="en-US" sz="2800" dirty="0">
                <a:solidFill>
                  <a:srgbClr val="1D9EFF"/>
                </a:solidFill>
                <a:latin typeface="Gotham Bold" pitchFamily="50" charset="0"/>
              </a:rPr>
              <a:t>C++14</a:t>
            </a:r>
          </a:p>
          <a:p>
            <a:pPr>
              <a:lnSpc>
                <a:spcPct val="150000"/>
              </a:lnSpc>
            </a:pPr>
            <a:endParaRPr lang="en-US" sz="2800" dirty="0">
              <a:solidFill>
                <a:srgbClr val="0079D4"/>
              </a:solidFill>
              <a:latin typeface="Gotham Bold" pitchFamily="50" charset="0"/>
            </a:endParaRPr>
          </a:p>
          <a:p>
            <a:pPr>
              <a:lnSpc>
                <a:spcPct val="150000"/>
              </a:lnSpc>
            </a:pPr>
            <a:endParaRPr lang="en-US" sz="2800" dirty="0">
              <a:solidFill>
                <a:srgbClr val="0079D4"/>
              </a:solidFill>
              <a:latin typeface="Gotham Bold" pitchFamily="50" charset="0"/>
            </a:endParaRPr>
          </a:p>
          <a:p>
            <a:pPr>
              <a:lnSpc>
                <a:spcPct val="150000"/>
              </a:lnSpc>
            </a:pPr>
            <a:endParaRPr lang="en-US" sz="1600" dirty="0">
              <a:solidFill>
                <a:schemeClr val="bg1"/>
              </a:solidFill>
              <a:latin typeface="Gotham Bold" pitchFamily="50" charset="0"/>
            </a:endParaRPr>
          </a:p>
          <a:p>
            <a:pPr>
              <a:lnSpc>
                <a:spcPct val="150000"/>
              </a:lnSpc>
            </a:pPr>
            <a:r>
              <a:rPr lang="en-US" sz="2800" dirty="0">
                <a:solidFill>
                  <a:schemeClr val="bg1"/>
                </a:solidFill>
                <a:latin typeface="Gotham Bold" pitchFamily="50" charset="0"/>
              </a:rPr>
              <a:t>Project 3 or Final Project: </a:t>
            </a:r>
          </a:p>
          <a:p>
            <a:pPr lvl="2">
              <a:lnSpc>
                <a:spcPct val="150000"/>
              </a:lnSpc>
            </a:pPr>
            <a:r>
              <a:rPr lang="en-US" sz="2800" dirty="0">
                <a:solidFill>
                  <a:srgbClr val="1D9EFF"/>
                </a:solidFill>
                <a:latin typeface="Gotham Bold" pitchFamily="50" charset="0"/>
              </a:rPr>
              <a:t>Any Language</a:t>
            </a:r>
          </a:p>
          <a:p>
            <a:pPr>
              <a:lnSpc>
                <a:spcPct val="150000"/>
              </a:lnSpc>
            </a:pPr>
            <a:endParaRPr lang="en-US" sz="2800" dirty="0">
              <a:solidFill>
                <a:srgbClr val="0079D4"/>
              </a:solidFill>
              <a:latin typeface="Gotham Bold" pitchFamily="50" charset="0"/>
            </a:endParaRPr>
          </a:p>
          <a:p>
            <a:pPr lvl="1">
              <a:lnSpc>
                <a:spcPct val="150000"/>
              </a:lnSpc>
            </a:pPr>
            <a:endParaRPr lang="en-US" sz="2800" dirty="0">
              <a:solidFill>
                <a:srgbClr val="0079D4"/>
              </a:solidFill>
              <a:latin typeface="Gotham Bold" pitchFamily="50" charset="0"/>
            </a:endParaRPr>
          </a:p>
          <a:p>
            <a:pPr>
              <a:lnSpc>
                <a:spcPct val="150000"/>
              </a:lnSpc>
            </a:pPr>
            <a:endParaRPr lang="en-US" sz="2800" dirty="0">
              <a:solidFill>
                <a:srgbClr val="0079D4"/>
              </a:solidFill>
              <a:latin typeface="Gotham Bold" pitchFamily="50" charset="0"/>
            </a:endParaRPr>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511431"/>
            <a:ext cx="10515600" cy="789145"/>
          </a:xfrm>
        </p:spPr>
        <p:txBody>
          <a:bodyPr>
            <a:normAutofit fontScale="90000"/>
          </a:bodyPr>
          <a:lstStyle/>
          <a:p>
            <a:br>
              <a:rPr lang="en-US" dirty="0">
                <a:solidFill>
                  <a:schemeClr val="bg1"/>
                </a:solidFill>
                <a:latin typeface="Gotham Bold" pitchFamily="50" charset="0"/>
              </a:rPr>
            </a:br>
            <a:r>
              <a:rPr lang="en-US" dirty="0">
                <a:solidFill>
                  <a:schemeClr val="bg1"/>
                </a:solidFill>
                <a:latin typeface="Gotham Bold" pitchFamily="50" charset="0"/>
              </a:rPr>
              <a:t>Programming Language</a:t>
            </a: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Rectangle 3">
            <a:extLst>
              <a:ext uri="{FF2B5EF4-FFF2-40B4-BE49-F238E27FC236}">
                <a16:creationId xmlns:a16="http://schemas.microsoft.com/office/drawing/2014/main" id="{68AC51E2-8A6C-4033-ADC0-3DDD5E3E4384}"/>
              </a:ext>
            </a:extLst>
          </p:cNvPr>
          <p:cNvSpPr/>
          <p:nvPr/>
        </p:nvSpPr>
        <p:spPr>
          <a:xfrm>
            <a:off x="2265211" y="3221815"/>
            <a:ext cx="9893825" cy="815608"/>
          </a:xfrm>
          <a:prstGeom prst="rect">
            <a:avLst/>
          </a:prstGeom>
        </p:spPr>
        <p:txBody>
          <a:bodyPr wrap="square">
            <a:spAutoFit/>
          </a:bodyPr>
          <a:lstStyle/>
          <a:p>
            <a:r>
              <a:rPr lang="en-US" dirty="0">
                <a:solidFill>
                  <a:srgbClr val="F16000"/>
                </a:solidFill>
                <a:latin typeface="Consolas" panose="020B0609020204030204" pitchFamily="49" charset="0"/>
              </a:rPr>
              <a:t>Compilation command: </a:t>
            </a:r>
          </a:p>
          <a:p>
            <a:endParaRPr lang="en-US" sz="1100" dirty="0">
              <a:solidFill>
                <a:srgbClr val="F16000"/>
              </a:solidFill>
              <a:latin typeface="Consolas" panose="020B0609020204030204" pitchFamily="49" charset="0"/>
            </a:endParaRPr>
          </a:p>
          <a:p>
            <a:r>
              <a:rPr lang="en-US" dirty="0">
                <a:solidFill>
                  <a:srgbClr val="F16000"/>
                </a:solidFill>
                <a:latin typeface="Consolas" panose="020B0609020204030204" pitchFamily="49" charset="0"/>
              </a:rPr>
              <a:t>g++ -std=</a:t>
            </a:r>
            <a:r>
              <a:rPr lang="en-US" dirty="0" err="1">
                <a:solidFill>
                  <a:srgbClr val="F16000"/>
                </a:solidFill>
                <a:latin typeface="Consolas" panose="020B0609020204030204" pitchFamily="49" charset="0"/>
              </a:rPr>
              <a:t>c++</a:t>
            </a:r>
            <a:r>
              <a:rPr lang="en-US" dirty="0">
                <a:solidFill>
                  <a:srgbClr val="F16000"/>
                </a:solidFill>
                <a:latin typeface="Consolas" panose="020B0609020204030204" pitchFamily="49" charset="0"/>
              </a:rPr>
              <a:t>14 -</a:t>
            </a:r>
            <a:r>
              <a:rPr lang="en-US" dirty="0" err="1">
                <a:solidFill>
                  <a:srgbClr val="F16000"/>
                </a:solidFill>
                <a:latin typeface="Consolas" panose="020B0609020204030204" pitchFamily="49" charset="0"/>
              </a:rPr>
              <a:t>Werror</a:t>
            </a:r>
            <a:r>
              <a:rPr lang="en-US" dirty="0">
                <a:solidFill>
                  <a:srgbClr val="F16000"/>
                </a:solidFill>
                <a:latin typeface="Consolas" panose="020B0609020204030204" pitchFamily="49" charset="0"/>
              </a:rPr>
              <a:t> -</a:t>
            </a:r>
            <a:r>
              <a:rPr lang="en-US" dirty="0" err="1">
                <a:solidFill>
                  <a:srgbClr val="F16000"/>
                </a:solidFill>
                <a:latin typeface="Consolas" panose="020B0609020204030204" pitchFamily="49" charset="0"/>
              </a:rPr>
              <a:t>Wuninitialized</a:t>
            </a:r>
            <a:r>
              <a:rPr lang="en-US" dirty="0">
                <a:solidFill>
                  <a:srgbClr val="F16000"/>
                </a:solidFill>
                <a:latin typeface="Consolas" panose="020B0609020204030204" pitchFamily="49" charset="0"/>
              </a:rPr>
              <a:t> -o </a:t>
            </a:r>
            <a:r>
              <a:rPr lang="en-US" dirty="0">
                <a:solidFill>
                  <a:schemeClr val="accent6">
                    <a:lumMod val="60000"/>
                    <a:lumOff val="40000"/>
                  </a:schemeClr>
                </a:solidFill>
                <a:latin typeface="Consolas" panose="020B0609020204030204" pitchFamily="49" charset="0"/>
              </a:rPr>
              <a:t>EXECUTABLE_NAME</a:t>
            </a:r>
            <a:r>
              <a:rPr lang="en-US" dirty="0">
                <a:solidFill>
                  <a:srgbClr val="F16000"/>
                </a:solidFill>
                <a:latin typeface="Consolas" panose="020B0609020204030204" pitchFamily="49" charset="0"/>
              </a:rPr>
              <a:t> </a:t>
            </a:r>
            <a:r>
              <a:rPr lang="en-US" dirty="0">
                <a:solidFill>
                  <a:srgbClr val="1D9EFF"/>
                </a:solidFill>
                <a:latin typeface="Consolas" panose="020B0609020204030204" pitchFamily="49" charset="0"/>
              </a:rPr>
              <a:t>YOUR_FILE.cpp</a:t>
            </a:r>
          </a:p>
        </p:txBody>
      </p:sp>
      <p:sp>
        <p:nvSpPr>
          <p:cNvPr id="3" name="Slide Number Placeholder 2">
            <a:extLst>
              <a:ext uri="{FF2B5EF4-FFF2-40B4-BE49-F238E27FC236}">
                <a16:creationId xmlns:a16="http://schemas.microsoft.com/office/drawing/2014/main" id="{AE44D571-D6D4-63E4-D45E-345D48F5509C}"/>
              </a:ext>
            </a:extLst>
          </p:cNvPr>
          <p:cNvSpPr>
            <a:spLocks noGrp="1"/>
          </p:cNvSpPr>
          <p:nvPr>
            <p:ph type="sldNum" sz="quarter" idx="12"/>
          </p:nvPr>
        </p:nvSpPr>
        <p:spPr/>
        <p:txBody>
          <a:bodyPr/>
          <a:lstStyle/>
          <a:p>
            <a:fld id="{017C28E0-2F8B-4999-AEA2-B3AA3AE8994F}" type="slidenum">
              <a:rPr lang="en-US" smtClean="0"/>
              <a:t>18</a:t>
            </a:fld>
            <a:endParaRPr lang="en-US"/>
          </a:p>
        </p:txBody>
      </p:sp>
      <p:grpSp>
        <p:nvGrpSpPr>
          <p:cNvPr id="7" name="Group 6">
            <a:extLst>
              <a:ext uri="{FF2B5EF4-FFF2-40B4-BE49-F238E27FC236}">
                <a16:creationId xmlns:a16="http://schemas.microsoft.com/office/drawing/2014/main" id="{AD4D2121-E2BA-E686-D550-D7C1195617B0}"/>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19388B0E-AE88-3EC2-EC66-787296ADF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BA00DDEE-D1A8-4291-6EB1-8F5520A3BFD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8514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AD69F0D-F3D4-4051-AF86-CB74567FFF6C}"/>
              </a:ext>
            </a:extLst>
          </p:cNvPr>
          <p:cNvSpPr txBox="1"/>
          <p:nvPr/>
        </p:nvSpPr>
        <p:spPr>
          <a:xfrm>
            <a:off x="1598080" y="1690688"/>
            <a:ext cx="5726168" cy="4095673"/>
          </a:xfrm>
          <a:prstGeom prst="rect">
            <a:avLst/>
          </a:prstGeom>
          <a:noFill/>
        </p:spPr>
        <p:txBody>
          <a:bodyPr wrap="square" rtlCol="0">
            <a:spAutoFit/>
          </a:bodyPr>
          <a:lstStyle/>
          <a:p>
            <a:pPr>
              <a:lnSpc>
                <a:spcPct val="150000"/>
              </a:lnSpc>
            </a:pPr>
            <a:r>
              <a:rPr lang="en-US" sz="2800" dirty="0">
                <a:solidFill>
                  <a:srgbClr val="F16000"/>
                </a:solidFill>
                <a:latin typeface="Gotham Bold" pitchFamily="50" charset="0"/>
              </a:rPr>
              <a:t>Compiler</a:t>
            </a:r>
          </a:p>
          <a:p>
            <a:pPr marL="1028700" lvl="1" indent="-571500">
              <a:lnSpc>
                <a:spcPct val="150000"/>
              </a:lnSpc>
              <a:buFont typeface="Wingdings" panose="05000000000000000000" pitchFamily="2" charset="2"/>
              <a:buChar char="§"/>
            </a:pPr>
            <a:r>
              <a:rPr lang="en-US" sz="2400" dirty="0">
                <a:solidFill>
                  <a:schemeClr val="bg1"/>
                </a:solidFill>
                <a:latin typeface="Consolas" panose="020B0609020204030204" pitchFamily="49" charset="0"/>
              </a:rPr>
              <a:t>G++</a:t>
            </a:r>
          </a:p>
          <a:p>
            <a:pPr marL="1028700" lvl="1" indent="-571500">
              <a:lnSpc>
                <a:spcPct val="150000"/>
              </a:lnSpc>
              <a:buFont typeface="Wingdings" panose="05000000000000000000" pitchFamily="2" charset="2"/>
              <a:buChar char="§"/>
            </a:pPr>
            <a:r>
              <a:rPr lang="en-US" sz="2400" dirty="0">
                <a:solidFill>
                  <a:schemeClr val="bg1"/>
                </a:solidFill>
                <a:latin typeface="Consolas" panose="020B0609020204030204" pitchFamily="49" charset="0"/>
              </a:rPr>
              <a:t>Stepik/Edugator/</a:t>
            </a:r>
            <a:r>
              <a:rPr lang="en-US" sz="2400" dirty="0" err="1">
                <a:solidFill>
                  <a:schemeClr val="bg1"/>
                </a:solidFill>
                <a:latin typeface="Consolas" panose="020B0609020204030204" pitchFamily="49" charset="0"/>
              </a:rPr>
              <a:t>Gradescope</a:t>
            </a:r>
            <a:endParaRPr lang="en-US" sz="2400" dirty="0">
              <a:solidFill>
                <a:schemeClr val="bg1"/>
              </a:solidFill>
              <a:latin typeface="Consolas" panose="020B0609020204030204" pitchFamily="49" charset="0"/>
            </a:endParaRPr>
          </a:p>
          <a:p>
            <a:pPr>
              <a:lnSpc>
                <a:spcPct val="150000"/>
              </a:lnSpc>
            </a:pPr>
            <a:r>
              <a:rPr lang="en-US" sz="2800" dirty="0">
                <a:solidFill>
                  <a:srgbClr val="F16000"/>
                </a:solidFill>
                <a:latin typeface="Gotham Bold" pitchFamily="50" charset="0"/>
              </a:rPr>
              <a:t>IDE</a:t>
            </a:r>
          </a:p>
          <a:p>
            <a:pPr marL="1143000" lvl="1" indent="-685800">
              <a:lnSpc>
                <a:spcPct val="150000"/>
              </a:lnSpc>
              <a:buFont typeface="Wingdings" panose="05000000000000000000" pitchFamily="2" charset="2"/>
              <a:buChar char="§"/>
            </a:pPr>
            <a:r>
              <a:rPr lang="en-US" sz="2400" u="sng" dirty="0">
                <a:solidFill>
                  <a:schemeClr val="bg1"/>
                </a:solidFill>
                <a:latin typeface="Consolas" panose="020B0609020204030204" pitchFamily="49" charset="0"/>
                <a:hlinkClick r:id="rId3">
                  <a:extLst>
                    <a:ext uri="{A12FA001-AC4F-418D-AE19-62706E023703}">
                      <ahyp:hlinkClr xmlns:ahyp="http://schemas.microsoft.com/office/drawing/2018/hyperlinkcolor" val="tx"/>
                    </a:ext>
                  </a:extLst>
                </a:hlinkClick>
              </a:rPr>
              <a:t>OnlineGDB</a:t>
            </a:r>
            <a:endParaRPr lang="en-US" sz="2400" u="sng" dirty="0">
              <a:solidFill>
                <a:schemeClr val="bg1"/>
              </a:solidFill>
              <a:latin typeface="Consolas" panose="020B0609020204030204" pitchFamily="49" charset="0"/>
            </a:endParaRPr>
          </a:p>
          <a:p>
            <a:pPr marL="1143000" lvl="1" indent="-685800">
              <a:lnSpc>
                <a:spcPct val="150000"/>
              </a:lnSpc>
              <a:buFont typeface="Wingdings" panose="05000000000000000000" pitchFamily="2" charset="2"/>
              <a:buChar char="§"/>
            </a:pPr>
            <a:r>
              <a:rPr lang="en-US" sz="2400" dirty="0">
                <a:solidFill>
                  <a:schemeClr val="bg1"/>
                </a:solidFill>
                <a:latin typeface="Consolas" panose="020B0609020204030204" pitchFamily="49" charset="0"/>
              </a:rPr>
              <a:t>Visual Studio Code</a:t>
            </a:r>
          </a:p>
          <a:p>
            <a:pPr marL="1143000" lvl="1" indent="-685800">
              <a:lnSpc>
                <a:spcPct val="150000"/>
              </a:lnSpc>
              <a:buFont typeface="Wingdings" panose="05000000000000000000" pitchFamily="2" charset="2"/>
              <a:buChar char="§"/>
            </a:pPr>
            <a:r>
              <a:rPr lang="en-US" sz="2400" dirty="0" err="1">
                <a:solidFill>
                  <a:schemeClr val="bg1"/>
                </a:solidFill>
                <a:latin typeface="Consolas" panose="020B0609020204030204" pitchFamily="49" charset="0"/>
              </a:rPr>
              <a:t>Clion</a:t>
            </a:r>
            <a:endParaRPr lang="en-US" sz="2400" dirty="0">
              <a:solidFill>
                <a:schemeClr val="bg1"/>
              </a:solidFill>
              <a:latin typeface="Consolas" panose="020B0609020204030204" pitchFamily="49" charset="0"/>
            </a:endParaRPr>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Tools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endParaRPr lang="en-US" sz="1800" dirty="0">
              <a:solidFill>
                <a:schemeClr val="bg1"/>
              </a:solidFill>
              <a:latin typeface="Gotham Bold" pitchFamily="50" charset="0"/>
            </a:endParaRPr>
          </a:p>
        </p:txBody>
      </p:sp>
      <p:pic>
        <p:nvPicPr>
          <p:cNvPr id="1028" name="Picture 4" descr="Stepik logo">
            <a:extLst>
              <a:ext uri="{FF2B5EF4-FFF2-40B4-BE49-F238E27FC236}">
                <a16:creationId xmlns:a16="http://schemas.microsoft.com/office/drawing/2014/main" id="{7E98F0FD-FAA8-4939-A61D-05110A111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3391" y="2354344"/>
            <a:ext cx="1177639" cy="11776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a:extLst>
              <a:ext uri="{FF2B5EF4-FFF2-40B4-BE49-F238E27FC236}">
                <a16:creationId xmlns:a16="http://schemas.microsoft.com/office/drawing/2014/main" id="{F13B3E1D-D6DE-4910-A5A4-FEA234F1D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2911" y="3723552"/>
            <a:ext cx="1087953" cy="11776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code logo ">
            <a:extLst>
              <a:ext uri="{FF2B5EF4-FFF2-40B4-BE49-F238E27FC236}">
                <a16:creationId xmlns:a16="http://schemas.microsoft.com/office/drawing/2014/main" id="{6D6138AD-15DB-4FE2-ACE5-4ECB2791F3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0720" y="3798967"/>
            <a:ext cx="1177640" cy="11776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E2DD5AF-1D66-B720-913A-B35F0196EC02}"/>
              </a:ext>
            </a:extLst>
          </p:cNvPr>
          <p:cNvSpPr>
            <a:spLocks noGrp="1"/>
          </p:cNvSpPr>
          <p:nvPr>
            <p:ph type="sldNum" sz="quarter" idx="12"/>
          </p:nvPr>
        </p:nvSpPr>
        <p:spPr/>
        <p:txBody>
          <a:bodyPr/>
          <a:lstStyle/>
          <a:p>
            <a:fld id="{017C28E0-2F8B-4999-AEA2-B3AA3AE8994F}" type="slidenum">
              <a:rPr lang="en-US" smtClean="0"/>
              <a:t>19</a:t>
            </a:fld>
            <a:endParaRPr lang="en-US"/>
          </a:p>
        </p:txBody>
      </p:sp>
      <p:grpSp>
        <p:nvGrpSpPr>
          <p:cNvPr id="11" name="Group 10">
            <a:extLst>
              <a:ext uri="{FF2B5EF4-FFF2-40B4-BE49-F238E27FC236}">
                <a16:creationId xmlns:a16="http://schemas.microsoft.com/office/drawing/2014/main" id="{89804173-6281-2019-ED5D-16894305DD9A}"/>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B299125D-3F25-15E9-E0E1-C5225C361C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0A4F39B6-8FEA-578B-A344-FC4EB6905824}"/>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8145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Autofit/>
          </a:bodyPr>
          <a:lstStyle/>
          <a:p>
            <a:br>
              <a:rPr lang="en-US" sz="4000" dirty="0">
                <a:solidFill>
                  <a:schemeClr val="bg1"/>
                </a:solidFill>
                <a:latin typeface="Gotham Bold" pitchFamily="50" charset="0"/>
              </a:rPr>
            </a:br>
            <a:br>
              <a:rPr lang="en-US" sz="4000" dirty="0">
                <a:solidFill>
                  <a:schemeClr val="bg1"/>
                </a:solidFill>
                <a:latin typeface="Gotham Bold" pitchFamily="50" charset="0"/>
              </a:rPr>
            </a:br>
            <a:br>
              <a:rPr lang="en-US" sz="4000" dirty="0">
                <a:solidFill>
                  <a:schemeClr val="bg1"/>
                </a:solidFill>
                <a:latin typeface="Gotham Bold" pitchFamily="50" charset="0"/>
              </a:rPr>
            </a:br>
            <a:r>
              <a:rPr lang="en-US" sz="4000" dirty="0">
                <a:solidFill>
                  <a:schemeClr val="bg1"/>
                </a:solidFill>
                <a:latin typeface="Gotham Bold" pitchFamily="50" charset="0"/>
              </a:rPr>
              <a:t>About Me: </a:t>
            </a:r>
            <a:r>
              <a:rPr lang="en-US" sz="4000" dirty="0">
                <a:solidFill>
                  <a:schemeClr val="bg1"/>
                </a:solidFill>
                <a:latin typeface="Gotham Bold" pitchFamily="50" charset="0"/>
                <a:ea typeface="Roboto" panose="02000000000000000000" pitchFamily="2" charset="0"/>
                <a:cs typeface="Roboto" panose="02000000000000000000" pitchFamily="2" charset="0"/>
              </a:rPr>
              <a:t>Amanpreet Kapoor       </a:t>
            </a:r>
            <a:br>
              <a:rPr lang="en-US" sz="4000" dirty="0">
                <a:solidFill>
                  <a:schemeClr val="bg1"/>
                </a:solidFill>
                <a:latin typeface="Gotham Bold" pitchFamily="50" charset="0"/>
              </a:rPr>
            </a:br>
            <a:br>
              <a:rPr lang="en-US" sz="4000" dirty="0">
                <a:solidFill>
                  <a:schemeClr val="bg1"/>
                </a:solidFill>
                <a:latin typeface="Gotham Bold" pitchFamily="50" charset="0"/>
              </a:rPr>
            </a:br>
            <a:br>
              <a:rPr lang="en-US" sz="4000" dirty="0">
                <a:solidFill>
                  <a:schemeClr val="bg1"/>
                </a:solidFill>
                <a:latin typeface="Gotham Bold" pitchFamily="50" charset="0"/>
              </a:rPr>
            </a:br>
            <a:endParaRPr lang="en-US" sz="4000" dirty="0">
              <a:solidFill>
                <a:schemeClr val="bg1"/>
              </a:solidFill>
              <a:latin typeface="Gotham Bold" pitchFamily="50" charset="0"/>
            </a:endParaRPr>
          </a:p>
        </p:txBody>
      </p:sp>
      <p:sp>
        <p:nvSpPr>
          <p:cNvPr id="7" name="TextBox 6">
            <a:extLst>
              <a:ext uri="{FF2B5EF4-FFF2-40B4-BE49-F238E27FC236}">
                <a16:creationId xmlns:a16="http://schemas.microsoft.com/office/drawing/2014/main" id="{39E8CF07-07E0-45F6-A282-CC4C225A5950}"/>
              </a:ext>
            </a:extLst>
          </p:cNvPr>
          <p:cNvSpPr txBox="1"/>
          <p:nvPr/>
        </p:nvSpPr>
        <p:spPr>
          <a:xfrm>
            <a:off x="1175426" y="1390544"/>
            <a:ext cx="9240252" cy="3170099"/>
          </a:xfrm>
          <a:prstGeom prst="rect">
            <a:avLst/>
          </a:prstGeom>
          <a:noFill/>
        </p:spPr>
        <p:txBody>
          <a:bodyPr wrap="square" rtlCol="0">
            <a:spAutoFit/>
          </a:bodyPr>
          <a:lstStyle/>
          <a:p>
            <a:endParaRPr lang="en-US" sz="3200" dirty="0">
              <a:solidFill>
                <a:schemeClr val="bg1"/>
              </a:solidFill>
              <a:latin typeface="Gotham Bold" pitchFamily="50" charset="0"/>
              <a:ea typeface="Roboto" panose="02000000000000000000" pitchFamily="2" charset="0"/>
              <a:cs typeface="Roboto" panose="02000000000000000000" pitchFamily="2" charset="0"/>
            </a:endParaRPr>
          </a:p>
          <a:p>
            <a:pPr marL="457200" indent="-457200">
              <a:buFont typeface="Arial" panose="020B0604020202020204" pitchFamily="34" charset="0"/>
              <a:buChar char="•"/>
            </a:pPr>
            <a:endParaRPr lang="en-US" sz="2000" dirty="0">
              <a:solidFill>
                <a:schemeClr val="bg1"/>
              </a:solidFill>
              <a:latin typeface="Gotham Bold" pitchFamily="50" charset="0"/>
              <a:ea typeface="Roboto" panose="02000000000000000000" pitchFamily="2" charset="0"/>
              <a:cs typeface="Roboto" panose="02000000000000000000" pitchFamily="2" charset="0"/>
            </a:endParaRPr>
          </a:p>
          <a:p>
            <a:pPr marL="914400" lvl="1" indent="-457200">
              <a:buFont typeface="Arial" panose="020B0604020202020204" pitchFamily="34" charset="0"/>
              <a:buChar char="•"/>
            </a:pPr>
            <a:r>
              <a:rPr lang="en-US" sz="2000" dirty="0">
                <a:solidFill>
                  <a:schemeClr val="bg1"/>
                </a:solidFill>
                <a:latin typeface="Gotham Bold" pitchFamily="50" charset="0"/>
                <a:ea typeface="Roboto" panose="02000000000000000000" pitchFamily="2" charset="0"/>
                <a:cs typeface="Roboto" panose="02000000000000000000" pitchFamily="2" charset="0"/>
              </a:rPr>
              <a:t>Educator</a:t>
            </a:r>
          </a:p>
          <a:p>
            <a:pPr marL="914400" lvl="1" indent="-457200">
              <a:buFont typeface="Arial" panose="020B0604020202020204" pitchFamily="34" charset="0"/>
              <a:buChar char="•"/>
            </a:pPr>
            <a:endParaRPr lang="en-US" sz="1200" dirty="0">
              <a:solidFill>
                <a:schemeClr val="bg1"/>
              </a:solidFill>
              <a:latin typeface="Gotham Bold" pitchFamily="50" charset="0"/>
              <a:ea typeface="Roboto" panose="02000000000000000000" pitchFamily="2" charset="0"/>
              <a:cs typeface="Roboto" panose="02000000000000000000" pitchFamily="2" charset="0"/>
            </a:endParaRPr>
          </a:p>
          <a:p>
            <a:pPr marL="914400" lvl="1" indent="-457200">
              <a:buFont typeface="Arial" panose="020B0604020202020204" pitchFamily="34" charset="0"/>
              <a:buChar char="•"/>
            </a:pPr>
            <a:r>
              <a:rPr lang="en-US" sz="2000" dirty="0">
                <a:solidFill>
                  <a:schemeClr val="bg1"/>
                </a:solidFill>
                <a:latin typeface="Gotham Bold" pitchFamily="50" charset="0"/>
                <a:ea typeface="Roboto" panose="02000000000000000000" pitchFamily="2" charset="0"/>
                <a:cs typeface="Roboto" panose="02000000000000000000" pitchFamily="2" charset="0"/>
              </a:rPr>
              <a:t>CS Education Researcher</a:t>
            </a:r>
          </a:p>
          <a:p>
            <a:pPr marL="914400" lvl="1" indent="-457200">
              <a:buFont typeface="Arial" panose="020B0604020202020204" pitchFamily="34" charset="0"/>
              <a:buChar char="•"/>
            </a:pPr>
            <a:endParaRPr lang="en-US" sz="1200" dirty="0">
              <a:solidFill>
                <a:schemeClr val="bg1"/>
              </a:solidFill>
              <a:latin typeface="Gotham Bold" pitchFamily="50" charset="0"/>
              <a:ea typeface="Roboto" panose="02000000000000000000" pitchFamily="2" charset="0"/>
              <a:cs typeface="Roboto" panose="02000000000000000000" pitchFamily="2" charset="0"/>
            </a:endParaRPr>
          </a:p>
          <a:p>
            <a:pPr marL="914400" lvl="1" indent="-457200">
              <a:buFont typeface="Arial" panose="020B0604020202020204" pitchFamily="34" charset="0"/>
              <a:buChar char="•"/>
            </a:pPr>
            <a:r>
              <a:rPr lang="en-US" sz="2000" dirty="0">
                <a:solidFill>
                  <a:schemeClr val="bg1"/>
                </a:solidFill>
                <a:latin typeface="Gotham Bold" pitchFamily="50" charset="0"/>
                <a:ea typeface="Roboto" panose="02000000000000000000" pitchFamily="2" charset="0"/>
                <a:cs typeface="Roboto" panose="02000000000000000000" pitchFamily="2" charset="0"/>
              </a:rPr>
              <a:t>Mentor</a:t>
            </a:r>
          </a:p>
          <a:p>
            <a:pPr marL="914400" lvl="1" indent="-457200">
              <a:buFont typeface="Arial" panose="020B0604020202020204" pitchFamily="34" charset="0"/>
              <a:buChar char="•"/>
            </a:pPr>
            <a:endParaRPr lang="en-US" sz="1200" dirty="0">
              <a:solidFill>
                <a:schemeClr val="bg1"/>
              </a:solidFill>
              <a:latin typeface="Gotham Bold" pitchFamily="50" charset="0"/>
              <a:ea typeface="Roboto" panose="02000000000000000000" pitchFamily="2" charset="0"/>
              <a:cs typeface="Roboto" panose="02000000000000000000" pitchFamily="2" charset="0"/>
            </a:endParaRPr>
          </a:p>
          <a:p>
            <a:pPr marL="914400" lvl="1" indent="-457200">
              <a:buFont typeface="Arial" panose="020B0604020202020204" pitchFamily="34" charset="0"/>
              <a:buChar char="•"/>
            </a:pPr>
            <a:r>
              <a:rPr lang="en-US" sz="2000" dirty="0">
                <a:solidFill>
                  <a:schemeClr val="bg1"/>
                </a:solidFill>
                <a:latin typeface="Gotham Bold" pitchFamily="50" charset="0"/>
                <a:ea typeface="Roboto" panose="02000000000000000000" pitchFamily="2" charset="0"/>
                <a:cs typeface="Roboto" panose="02000000000000000000" pitchFamily="2" charset="0"/>
              </a:rPr>
              <a:t>Software Engineer</a:t>
            </a:r>
          </a:p>
          <a:p>
            <a:pPr marL="914400" lvl="1" indent="-457200">
              <a:buFont typeface="Arial" panose="020B0604020202020204" pitchFamily="34" charset="0"/>
              <a:buChar char="•"/>
            </a:pPr>
            <a:endParaRPr lang="en-US" sz="1200" dirty="0">
              <a:solidFill>
                <a:schemeClr val="bg1"/>
              </a:solidFill>
              <a:latin typeface="Gotham Bold" pitchFamily="50" charset="0"/>
              <a:ea typeface="Roboto" panose="02000000000000000000" pitchFamily="2" charset="0"/>
              <a:cs typeface="Roboto" panose="02000000000000000000" pitchFamily="2" charset="0"/>
            </a:endParaRPr>
          </a:p>
          <a:p>
            <a:pPr marL="914400" lvl="1" indent="-457200">
              <a:buFont typeface="Arial" panose="020B0604020202020204" pitchFamily="34" charset="0"/>
              <a:buChar char="•"/>
            </a:pPr>
            <a:r>
              <a:rPr lang="en-US" sz="2000" dirty="0">
                <a:solidFill>
                  <a:schemeClr val="bg1"/>
                </a:solidFill>
                <a:latin typeface="Gotham Bold" pitchFamily="50" charset="0"/>
                <a:ea typeface="Roboto" panose="02000000000000000000" pitchFamily="2" charset="0"/>
                <a:cs typeface="Roboto" panose="02000000000000000000" pitchFamily="2" charset="0"/>
              </a:rPr>
              <a:t>Lifelong Learner</a:t>
            </a:r>
          </a:p>
        </p:txBody>
      </p:sp>
      <p:sp>
        <p:nvSpPr>
          <p:cNvPr id="3" name="Rectangle 2">
            <a:extLst>
              <a:ext uri="{FF2B5EF4-FFF2-40B4-BE49-F238E27FC236}">
                <a16:creationId xmlns:a16="http://schemas.microsoft.com/office/drawing/2014/main" id="{61142335-EBCA-46E8-A79F-94FB4556A3BE}"/>
              </a:ext>
            </a:extLst>
          </p:cNvPr>
          <p:cNvSpPr/>
          <p:nvPr/>
        </p:nvSpPr>
        <p:spPr>
          <a:xfrm>
            <a:off x="4121150" y="6078504"/>
            <a:ext cx="3651641" cy="400110"/>
          </a:xfrm>
          <a:prstGeom prst="rect">
            <a:avLst/>
          </a:prstGeom>
        </p:spPr>
        <p:txBody>
          <a:bodyPr wrap="none">
            <a:spAutoFit/>
          </a:bodyPr>
          <a:lstStyle/>
          <a:p>
            <a:r>
              <a:rPr lang="en-US" sz="2000" dirty="0">
                <a:solidFill>
                  <a:srgbClr val="1D9EFF"/>
                </a:solidFill>
                <a:latin typeface="Gotham Bold" pitchFamily="50" charset="0"/>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kapooramanpreet@ufl.edu</a:t>
            </a:r>
            <a:endParaRPr lang="en-US" sz="4000" dirty="0">
              <a:solidFill>
                <a:srgbClr val="1D9EFF"/>
              </a:solidFill>
              <a:latin typeface="Gotham Bold" pitchFamily="50"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DC00D76F-B46B-41FD-90F9-39CD2642C87F}"/>
              </a:ext>
            </a:extLst>
          </p:cNvPr>
          <p:cNvGrpSpPr/>
          <p:nvPr/>
        </p:nvGrpSpPr>
        <p:grpSpPr>
          <a:xfrm>
            <a:off x="6966309" y="1675200"/>
            <a:ext cx="4605448" cy="3944149"/>
            <a:chOff x="7085578" y="2456142"/>
            <a:chExt cx="4605448" cy="3944149"/>
          </a:xfrm>
        </p:grpSpPr>
        <p:pic>
          <p:nvPicPr>
            <p:cNvPr id="18" name="Picture 14" descr="UF Type Logo">
              <a:extLst>
                <a:ext uri="{FF2B5EF4-FFF2-40B4-BE49-F238E27FC236}">
                  <a16:creationId xmlns:a16="http://schemas.microsoft.com/office/drawing/2014/main" id="{71F9D184-2757-438D-9F83-A3C704E90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7176" y="3153287"/>
              <a:ext cx="2133912" cy="529032"/>
            </a:xfrm>
            <a:prstGeom prst="rect">
              <a:avLst/>
            </a:prstGeom>
            <a:solidFill>
              <a:schemeClr val="tx1"/>
            </a:solidFill>
          </p:spPr>
        </p:pic>
        <p:grpSp>
          <p:nvGrpSpPr>
            <p:cNvPr id="4" name="Group 3">
              <a:extLst>
                <a:ext uri="{FF2B5EF4-FFF2-40B4-BE49-F238E27FC236}">
                  <a16:creationId xmlns:a16="http://schemas.microsoft.com/office/drawing/2014/main" id="{B30C5631-CDAB-48BF-A973-CA20E640E815}"/>
                </a:ext>
              </a:extLst>
            </p:cNvPr>
            <p:cNvGrpSpPr/>
            <p:nvPr/>
          </p:nvGrpSpPr>
          <p:grpSpPr>
            <a:xfrm>
              <a:off x="7085578" y="2456142"/>
              <a:ext cx="4605448" cy="3944149"/>
              <a:chOff x="7225093" y="1064056"/>
              <a:chExt cx="4605448" cy="3944149"/>
            </a:xfrm>
          </p:grpSpPr>
          <p:pic>
            <p:nvPicPr>
              <p:cNvPr id="12" name="Picture 2" descr="Career Connection Center Logo">
                <a:extLst>
                  <a:ext uri="{FF2B5EF4-FFF2-40B4-BE49-F238E27FC236}">
                    <a16:creationId xmlns:a16="http://schemas.microsoft.com/office/drawing/2014/main" id="{C936218A-C33F-49B9-9287-C625118933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6141" y="223162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eloitte Logo">
                <a:extLst>
                  <a:ext uri="{FF2B5EF4-FFF2-40B4-BE49-F238E27FC236}">
                    <a16:creationId xmlns:a16="http://schemas.microsoft.com/office/drawing/2014/main" id="{5B25D8EC-A9BA-4E48-9F7D-303277345FD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471" t="20748" r="8519" b="16114"/>
              <a:stretch/>
            </p:blipFill>
            <p:spPr bwMode="auto">
              <a:xfrm>
                <a:off x="8799853" y="2514069"/>
                <a:ext cx="1910991" cy="5773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UF CISE Logo">
                <a:extLst>
                  <a:ext uri="{FF2B5EF4-FFF2-40B4-BE49-F238E27FC236}">
                    <a16:creationId xmlns:a16="http://schemas.microsoft.com/office/drawing/2014/main" id="{5420C428-2EE6-4B12-954E-C308867464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92419" y="106405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BSI logo">
                <a:extLst>
                  <a:ext uri="{FF2B5EF4-FFF2-40B4-BE49-F238E27FC236}">
                    <a16:creationId xmlns:a16="http://schemas.microsoft.com/office/drawing/2014/main" id="{1C120B50-98CB-40E3-86BE-09E141F9ED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6607" y="2987552"/>
                <a:ext cx="1828800" cy="15658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Siemens Healthineers logo">
                <a:extLst>
                  <a:ext uri="{FF2B5EF4-FFF2-40B4-BE49-F238E27FC236}">
                    <a16:creationId xmlns:a16="http://schemas.microsoft.com/office/drawing/2014/main" id="{32309053-2C71-4D29-9E00-04C69FEB521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7049" b="35457"/>
              <a:stretch/>
            </p:blipFill>
            <p:spPr bwMode="auto">
              <a:xfrm>
                <a:off x="9213548" y="3374463"/>
                <a:ext cx="2616993" cy="7195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Gatorloop Logo">
                <a:extLst>
                  <a:ext uri="{FF2B5EF4-FFF2-40B4-BE49-F238E27FC236}">
                    <a16:creationId xmlns:a16="http://schemas.microsoft.com/office/drawing/2014/main" id="{000CBDC4-58CB-474B-9F69-E43EDCB283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76956" y="4319804"/>
                <a:ext cx="1153585" cy="64701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JUET logo">
                <a:extLst>
                  <a:ext uri="{FF2B5EF4-FFF2-40B4-BE49-F238E27FC236}">
                    <a16:creationId xmlns:a16="http://schemas.microsoft.com/office/drawing/2014/main" id="{850AB03E-4F29-4521-99ED-73F8752A44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86254" y="107191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SIGCSE logo">
                <a:extLst>
                  <a:ext uri="{FF2B5EF4-FFF2-40B4-BE49-F238E27FC236}">
                    <a16:creationId xmlns:a16="http://schemas.microsoft.com/office/drawing/2014/main" id="{56AF58B4-B1BF-44C3-A5EF-337503392C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5458" y="4333559"/>
                <a:ext cx="669377" cy="6693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3S logo">
                <a:extLst>
                  <a:ext uri="{FF2B5EF4-FFF2-40B4-BE49-F238E27FC236}">
                    <a16:creationId xmlns:a16="http://schemas.microsoft.com/office/drawing/2014/main" id="{A2388231-A697-4C05-BA8B-1C0C17FE1E53}"/>
                  </a:ext>
                </a:extLst>
              </p:cNvPr>
              <p:cNvPicPr>
                <a:picLocks noChangeAspect="1"/>
              </p:cNvPicPr>
              <p:nvPr/>
            </p:nvPicPr>
            <p:blipFill>
              <a:blip r:embed="rId13"/>
              <a:stretch>
                <a:fillRect/>
              </a:stretch>
            </p:blipFill>
            <p:spPr>
              <a:xfrm>
                <a:off x="7225093" y="4334493"/>
                <a:ext cx="1329695" cy="673712"/>
              </a:xfrm>
              <a:prstGeom prst="rect">
                <a:avLst/>
              </a:prstGeom>
            </p:spPr>
          </p:pic>
          <p:pic>
            <p:nvPicPr>
              <p:cNvPr id="22" name="Picture 4" descr="UF ACM logo">
                <a:extLst>
                  <a:ext uri="{FF2B5EF4-FFF2-40B4-BE49-F238E27FC236}">
                    <a16:creationId xmlns:a16="http://schemas.microsoft.com/office/drawing/2014/main" id="{79CA34F7-B459-476F-92C6-684EA23BB63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24342" y="4338506"/>
                <a:ext cx="892503" cy="66937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26" name="Picture 2" descr="Slack logo">
            <a:extLst>
              <a:ext uri="{FF2B5EF4-FFF2-40B4-BE49-F238E27FC236}">
                <a16:creationId xmlns:a16="http://schemas.microsoft.com/office/drawing/2014/main" id="{EFB01683-EDC0-44E8-AE70-D38DADD579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7066" y="6078504"/>
            <a:ext cx="426471" cy="42647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85867D74-2598-EBC3-F562-60BCB4B146BD}"/>
              </a:ext>
            </a:extLst>
          </p:cNvPr>
          <p:cNvGrpSpPr/>
          <p:nvPr/>
        </p:nvGrpSpPr>
        <p:grpSpPr>
          <a:xfrm>
            <a:off x="11317255" y="5989103"/>
            <a:ext cx="841781" cy="748032"/>
            <a:chOff x="11337354" y="6025684"/>
            <a:chExt cx="841781" cy="748032"/>
          </a:xfrm>
        </p:grpSpPr>
        <p:pic>
          <p:nvPicPr>
            <p:cNvPr id="24" name="Picture 23">
              <a:extLst>
                <a:ext uri="{FF2B5EF4-FFF2-40B4-BE49-F238E27FC236}">
                  <a16:creationId xmlns:a16="http://schemas.microsoft.com/office/drawing/2014/main" id="{2AE99D1B-1CE7-554D-A81A-A9D449C04E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Logo COP3530">
              <a:extLst>
                <a:ext uri="{FF2B5EF4-FFF2-40B4-BE49-F238E27FC236}">
                  <a16:creationId xmlns:a16="http://schemas.microsoft.com/office/drawing/2014/main" id="{85BD8942-C369-1941-0C26-A6F5170B4576}"/>
                </a:ext>
              </a:extLst>
            </p:cNvPr>
            <p:cNvPicPr>
              <a:picLocks noChangeAspect="1"/>
            </p:cNvPicPr>
            <p:nvPr/>
          </p:nvPicPr>
          <p:blipFill rotWithShape="1">
            <a:blip r:embed="rId17"/>
            <a:srcRect t="1" b="20587"/>
            <a:stretch/>
          </p:blipFill>
          <p:spPr>
            <a:xfrm>
              <a:off x="11337354" y="6025684"/>
              <a:ext cx="841781" cy="465491"/>
            </a:xfrm>
            <a:prstGeom prst="rect">
              <a:avLst/>
            </a:prstGeom>
          </p:spPr>
        </p:pic>
      </p:grpSp>
      <p:sp>
        <p:nvSpPr>
          <p:cNvPr id="6" name="Slide Number Placeholder 5">
            <a:extLst>
              <a:ext uri="{FF2B5EF4-FFF2-40B4-BE49-F238E27FC236}">
                <a16:creationId xmlns:a16="http://schemas.microsoft.com/office/drawing/2014/main" id="{2AEEF487-B065-D2E7-BC5E-0DF6C5CEAA8A}"/>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57111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AD69F0D-F3D4-4051-AF86-CB74567FFF6C}"/>
              </a:ext>
            </a:extLst>
          </p:cNvPr>
          <p:cNvSpPr txBox="1"/>
          <p:nvPr/>
        </p:nvSpPr>
        <p:spPr>
          <a:xfrm>
            <a:off x="1598079" y="1690688"/>
            <a:ext cx="10328878" cy="3828549"/>
          </a:xfrm>
          <a:prstGeom prst="rect">
            <a:avLst/>
          </a:prstGeom>
          <a:noFill/>
        </p:spPr>
        <p:txBody>
          <a:bodyPr wrap="square" rtlCol="0">
            <a:spAutoFit/>
          </a:bodyPr>
          <a:lstStyle/>
          <a:p>
            <a:pPr>
              <a:lnSpc>
                <a:spcPct val="150000"/>
              </a:lnSpc>
            </a:pPr>
            <a:r>
              <a:rPr lang="en-US" sz="2400" dirty="0">
                <a:solidFill>
                  <a:srgbClr val="F16000"/>
                </a:solidFill>
                <a:latin typeface="Gotham Bold" pitchFamily="50" charset="0"/>
              </a:rPr>
              <a:t>Directory Structures</a:t>
            </a:r>
          </a:p>
          <a:p>
            <a:pPr marL="1028700" lvl="1" indent="-571500">
              <a:lnSpc>
                <a:spcPct val="150000"/>
              </a:lnSpc>
              <a:buFont typeface="Wingdings" panose="05000000000000000000" pitchFamily="2" charset="2"/>
              <a:buChar char="§"/>
            </a:pPr>
            <a:r>
              <a:rPr lang="en-US" sz="2000" dirty="0">
                <a:solidFill>
                  <a:schemeClr val="accent4">
                    <a:lumMod val="60000"/>
                    <a:lumOff val="40000"/>
                  </a:schemeClr>
                </a:solidFill>
                <a:latin typeface="Consolas" panose="020B0609020204030204" pitchFamily="49" charset="0"/>
              </a:rPr>
              <a:t>src</a:t>
            </a:r>
            <a:r>
              <a:rPr lang="en-US" sz="2000" dirty="0">
                <a:solidFill>
                  <a:schemeClr val="bg1"/>
                </a:solidFill>
                <a:latin typeface="Consolas" panose="020B0609020204030204" pitchFamily="49" charset="0"/>
              </a:rPr>
              <a:t> – includes </a:t>
            </a:r>
            <a:r>
              <a:rPr lang="en-US" sz="2000" dirty="0">
                <a:solidFill>
                  <a:schemeClr val="accent6">
                    <a:lumMod val="40000"/>
                    <a:lumOff val="60000"/>
                  </a:schemeClr>
                </a:solidFill>
                <a:latin typeface="Consolas" panose="020B0609020204030204" pitchFamily="49" charset="0"/>
              </a:rPr>
              <a:t>.h </a:t>
            </a:r>
            <a:r>
              <a:rPr lang="en-US" sz="2000" dirty="0">
                <a:solidFill>
                  <a:schemeClr val="bg1"/>
                </a:solidFill>
                <a:latin typeface="Consolas" panose="020B0609020204030204" pitchFamily="49" charset="0"/>
              </a:rPr>
              <a:t>and </a:t>
            </a:r>
            <a:r>
              <a:rPr lang="en-US" sz="2000" dirty="0">
                <a:solidFill>
                  <a:schemeClr val="accent6">
                    <a:lumMod val="40000"/>
                    <a:lumOff val="60000"/>
                  </a:schemeClr>
                </a:solidFill>
                <a:latin typeface="Consolas" panose="020B0609020204030204" pitchFamily="49" charset="0"/>
              </a:rPr>
              <a:t>.</a:t>
            </a:r>
            <a:r>
              <a:rPr lang="en-US" sz="2000" dirty="0" err="1">
                <a:solidFill>
                  <a:schemeClr val="accent6">
                    <a:lumMod val="40000"/>
                    <a:lumOff val="60000"/>
                  </a:schemeClr>
                </a:solidFill>
                <a:latin typeface="Consolas" panose="020B0609020204030204" pitchFamily="49" charset="0"/>
              </a:rPr>
              <a:t>cpp</a:t>
            </a:r>
            <a:r>
              <a:rPr lang="en-US" sz="2000" dirty="0">
                <a:solidFill>
                  <a:schemeClr val="accent6">
                    <a:lumMod val="40000"/>
                    <a:lumOff val="60000"/>
                  </a:schemeClr>
                </a:solidFill>
                <a:latin typeface="Consolas" panose="020B0609020204030204" pitchFamily="49" charset="0"/>
              </a:rPr>
              <a:t> </a:t>
            </a:r>
            <a:r>
              <a:rPr lang="en-US" sz="2000" dirty="0">
                <a:solidFill>
                  <a:schemeClr val="bg1"/>
                </a:solidFill>
                <a:latin typeface="Consolas" panose="020B0609020204030204" pitchFamily="49" charset="0"/>
              </a:rPr>
              <a:t>files </a:t>
            </a:r>
          </a:p>
          <a:p>
            <a:pPr lvl="1">
              <a:lnSpc>
                <a:spcPct val="150000"/>
              </a:lnSpc>
            </a:pPr>
            <a:r>
              <a:rPr lang="en-US" sz="2000" dirty="0">
                <a:solidFill>
                  <a:schemeClr val="bg1"/>
                </a:solidFill>
                <a:latin typeface="Consolas" panose="020B0609020204030204" pitchFamily="49" charset="0"/>
              </a:rPr>
              <a:t>		      </a:t>
            </a:r>
            <a:r>
              <a:rPr lang="en-US" sz="2000" dirty="0">
                <a:solidFill>
                  <a:schemeClr val="bg1">
                    <a:lumMod val="75000"/>
                  </a:schemeClr>
                </a:solidFill>
                <a:latin typeface="Consolas" panose="020B0609020204030204" pitchFamily="49" charset="0"/>
              </a:rPr>
              <a:t>(You can use </a:t>
            </a:r>
            <a:r>
              <a:rPr lang="en-US" sz="2000" dirty="0">
                <a:solidFill>
                  <a:schemeClr val="accent4">
                    <a:lumMod val="60000"/>
                    <a:lumOff val="40000"/>
                  </a:schemeClr>
                </a:solidFill>
                <a:latin typeface="Consolas" panose="020B0609020204030204" pitchFamily="49" charset="0"/>
              </a:rPr>
              <a:t>lib</a:t>
            </a:r>
            <a:r>
              <a:rPr lang="en-US" sz="2000" dirty="0">
                <a:solidFill>
                  <a:schemeClr val="bg1">
                    <a:lumMod val="75000"/>
                  </a:schemeClr>
                </a:solidFill>
                <a:latin typeface="Consolas" panose="020B0609020204030204" pitchFamily="49" charset="0"/>
              </a:rPr>
              <a:t>/ too for separating interfaces - </a:t>
            </a:r>
            <a:r>
              <a:rPr lang="en-US" sz="2000" dirty="0">
                <a:solidFill>
                  <a:schemeClr val="accent6">
                    <a:lumMod val="40000"/>
                    <a:lumOff val="60000"/>
                  </a:schemeClr>
                </a:solidFill>
                <a:latin typeface="Consolas" panose="020B0609020204030204" pitchFamily="49" charset="0"/>
              </a:rPr>
              <a:t>.h</a:t>
            </a:r>
            <a:r>
              <a:rPr lang="en-US" sz="2000" dirty="0">
                <a:solidFill>
                  <a:schemeClr val="bg1">
                    <a:lumMod val="75000"/>
                  </a:schemeClr>
                </a:solidFill>
                <a:latin typeface="Consolas" panose="020B0609020204030204" pitchFamily="49" charset="0"/>
              </a:rPr>
              <a:t>)</a:t>
            </a:r>
          </a:p>
          <a:p>
            <a:pPr marL="1028700" lvl="1" indent="-571500">
              <a:lnSpc>
                <a:spcPct val="150000"/>
              </a:lnSpc>
              <a:buFont typeface="Wingdings" panose="05000000000000000000" pitchFamily="2" charset="2"/>
              <a:buChar char="§"/>
            </a:pPr>
            <a:r>
              <a:rPr lang="en-US" sz="2000" dirty="0">
                <a:solidFill>
                  <a:schemeClr val="accent4">
                    <a:lumMod val="60000"/>
                    <a:lumOff val="40000"/>
                  </a:schemeClr>
                </a:solidFill>
                <a:latin typeface="Consolas" panose="020B0609020204030204" pitchFamily="49" charset="0"/>
              </a:rPr>
              <a:t>test</a:t>
            </a:r>
            <a:r>
              <a:rPr lang="en-US" sz="2000" dirty="0">
                <a:solidFill>
                  <a:schemeClr val="bg1"/>
                </a:solidFill>
                <a:latin typeface="Consolas" panose="020B0609020204030204" pitchFamily="49" charset="0"/>
              </a:rPr>
              <a:t> – contains test files</a:t>
            </a:r>
            <a:endParaRPr lang="en-US" sz="2000" dirty="0">
              <a:solidFill>
                <a:schemeClr val="accent4">
                  <a:lumMod val="60000"/>
                  <a:lumOff val="40000"/>
                </a:schemeClr>
              </a:solidFill>
              <a:latin typeface="Consolas" panose="020B0609020204030204" pitchFamily="49" charset="0"/>
            </a:endParaRPr>
          </a:p>
          <a:p>
            <a:pPr marL="1028700" lvl="1" indent="-571500">
              <a:lnSpc>
                <a:spcPct val="150000"/>
              </a:lnSpc>
              <a:buFont typeface="Wingdings" panose="05000000000000000000" pitchFamily="2" charset="2"/>
              <a:buChar char="§"/>
            </a:pPr>
            <a:r>
              <a:rPr lang="en-US" sz="2000" dirty="0">
                <a:solidFill>
                  <a:schemeClr val="accent4">
                    <a:lumMod val="60000"/>
                    <a:lumOff val="40000"/>
                  </a:schemeClr>
                </a:solidFill>
                <a:latin typeface="Consolas" panose="020B0609020204030204" pitchFamily="49" charset="0"/>
              </a:rPr>
              <a:t>build</a:t>
            </a:r>
            <a:r>
              <a:rPr lang="en-US" sz="2000" dirty="0">
                <a:solidFill>
                  <a:schemeClr val="bg1"/>
                </a:solidFill>
                <a:latin typeface="Consolas" panose="020B0609020204030204" pitchFamily="49" charset="0"/>
              </a:rPr>
              <a:t> – contains executables (e.g. </a:t>
            </a:r>
            <a:r>
              <a:rPr lang="en-US" sz="2000" dirty="0">
                <a:solidFill>
                  <a:schemeClr val="accent6">
                    <a:lumMod val="40000"/>
                    <a:lumOff val="60000"/>
                  </a:schemeClr>
                </a:solidFill>
                <a:latin typeface="Consolas" panose="020B0609020204030204" pitchFamily="49" charset="0"/>
              </a:rPr>
              <a:t>.exe</a:t>
            </a:r>
            <a:r>
              <a:rPr lang="en-US" sz="2000" dirty="0">
                <a:solidFill>
                  <a:schemeClr val="bg1"/>
                </a:solidFill>
                <a:latin typeface="Consolas" panose="020B0609020204030204" pitchFamily="49" charset="0"/>
              </a:rPr>
              <a:t>)</a:t>
            </a:r>
          </a:p>
          <a:p>
            <a:pPr lvl="1">
              <a:lnSpc>
                <a:spcPct val="150000"/>
              </a:lnSpc>
            </a:pPr>
            <a:endParaRPr lang="en-US" sz="2000" dirty="0">
              <a:solidFill>
                <a:schemeClr val="bg1"/>
              </a:solidFill>
              <a:latin typeface="Consolas" panose="020B0609020204030204" pitchFamily="49" charset="0"/>
            </a:endParaRPr>
          </a:p>
          <a:p>
            <a:pPr marL="1028700" lvl="1" indent="-571500">
              <a:lnSpc>
                <a:spcPct val="150000"/>
              </a:lnSpc>
              <a:buFont typeface="Wingdings" panose="05000000000000000000" pitchFamily="2" charset="2"/>
              <a:buChar char="§"/>
            </a:pPr>
            <a:r>
              <a:rPr lang="en-US" sz="2000" dirty="0">
                <a:solidFill>
                  <a:schemeClr val="bg1"/>
                </a:solidFill>
                <a:latin typeface="Consolas" panose="020B0609020204030204" pitchFamily="49" charset="0"/>
              </a:rPr>
              <a:t>Know basic commands on compilation through command line:</a:t>
            </a:r>
          </a:p>
          <a:p>
            <a:pPr marL="1485900" lvl="2" indent="-571500">
              <a:lnSpc>
                <a:spcPct val="150000"/>
              </a:lnSpc>
              <a:buFont typeface="Wingdings" panose="05000000000000000000" pitchFamily="2" charset="2"/>
              <a:buChar char="§"/>
            </a:pPr>
            <a:r>
              <a:rPr lang="en-US" sz="2000" dirty="0">
                <a:solidFill>
                  <a:schemeClr val="accent5">
                    <a:lumMod val="40000"/>
                    <a:lumOff val="60000"/>
                  </a:schemeClr>
                </a:solidFill>
                <a:latin typeface="Consolas" panose="020B0609020204030204" pitchFamily="49" charset="0"/>
              </a:rPr>
              <a:t>cd</a:t>
            </a:r>
            <a:r>
              <a:rPr lang="en-US" sz="2000" dirty="0">
                <a:solidFill>
                  <a:schemeClr val="bg1"/>
                </a:solidFill>
                <a:latin typeface="Consolas" panose="020B0609020204030204" pitchFamily="49" charset="0"/>
              </a:rPr>
              <a:t>, </a:t>
            </a:r>
            <a:r>
              <a:rPr lang="en-US" sz="2000" dirty="0">
                <a:solidFill>
                  <a:schemeClr val="accent5">
                    <a:lumMod val="40000"/>
                    <a:lumOff val="60000"/>
                  </a:schemeClr>
                </a:solidFill>
                <a:latin typeface="Consolas" panose="020B0609020204030204" pitchFamily="49" charset="0"/>
              </a:rPr>
              <a:t>ls</a:t>
            </a:r>
            <a:r>
              <a:rPr lang="en-US" sz="2000" dirty="0">
                <a:solidFill>
                  <a:schemeClr val="bg1"/>
                </a:solidFill>
                <a:latin typeface="Consolas" panose="020B0609020204030204" pitchFamily="49" charset="0"/>
              </a:rPr>
              <a:t>, </a:t>
            </a:r>
            <a:r>
              <a:rPr lang="en-US" sz="2000" dirty="0">
                <a:solidFill>
                  <a:schemeClr val="accent5">
                    <a:lumMod val="40000"/>
                    <a:lumOff val="60000"/>
                  </a:schemeClr>
                </a:solidFill>
                <a:latin typeface="Consolas" panose="020B0609020204030204" pitchFamily="49" charset="0"/>
              </a:rPr>
              <a:t>mv</a:t>
            </a:r>
            <a:r>
              <a:rPr lang="en-US" sz="2000" dirty="0">
                <a:solidFill>
                  <a:schemeClr val="bg1"/>
                </a:solidFill>
                <a:latin typeface="Consolas" panose="020B0609020204030204" pitchFamily="49" charset="0"/>
              </a:rPr>
              <a:t>, </a:t>
            </a:r>
            <a:r>
              <a:rPr lang="en-US" sz="2000" dirty="0">
                <a:solidFill>
                  <a:schemeClr val="accent5">
                    <a:lumMod val="40000"/>
                    <a:lumOff val="60000"/>
                  </a:schemeClr>
                </a:solidFill>
                <a:latin typeface="Consolas" panose="020B0609020204030204" pitchFamily="49" charset="0"/>
              </a:rPr>
              <a:t>g++,</a:t>
            </a:r>
            <a:r>
              <a:rPr lang="en-US" sz="2000" dirty="0">
                <a:solidFill>
                  <a:schemeClr val="bg1"/>
                </a:solidFill>
                <a:latin typeface="Consolas" panose="020B0609020204030204" pitchFamily="49" charset="0"/>
              </a:rPr>
              <a:t> </a:t>
            </a:r>
            <a:r>
              <a:rPr lang="en-US" sz="2000" dirty="0" err="1">
                <a:solidFill>
                  <a:schemeClr val="accent5">
                    <a:lumMod val="40000"/>
                    <a:lumOff val="60000"/>
                  </a:schemeClr>
                </a:solidFill>
                <a:latin typeface="Consolas" panose="020B0609020204030204" pitchFamily="49" charset="0"/>
              </a:rPr>
              <a:t>pwd</a:t>
            </a:r>
            <a:r>
              <a:rPr lang="en-US" sz="2000" dirty="0">
                <a:solidFill>
                  <a:schemeClr val="accent5">
                    <a:lumMod val="40000"/>
                    <a:lumOff val="60000"/>
                  </a:schemeClr>
                </a:solidFill>
                <a:latin typeface="Consolas" panose="020B0609020204030204" pitchFamily="49" charset="0"/>
              </a:rPr>
              <a:t> …</a:t>
            </a:r>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Tools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endParaRPr lang="en-US" sz="1800" dirty="0">
              <a:solidFill>
                <a:schemeClr val="bg1"/>
              </a:solidFill>
              <a:latin typeface="Gotham Bold" pitchFamily="50" charset="0"/>
            </a:endParaRPr>
          </a:p>
        </p:txBody>
      </p:sp>
      <p:sp>
        <p:nvSpPr>
          <p:cNvPr id="3" name="Slide Number Placeholder 2">
            <a:extLst>
              <a:ext uri="{FF2B5EF4-FFF2-40B4-BE49-F238E27FC236}">
                <a16:creationId xmlns:a16="http://schemas.microsoft.com/office/drawing/2014/main" id="{7E2DD5AF-1D66-B720-913A-B35F0196EC02}"/>
              </a:ext>
            </a:extLst>
          </p:cNvPr>
          <p:cNvSpPr>
            <a:spLocks noGrp="1"/>
          </p:cNvSpPr>
          <p:nvPr>
            <p:ph type="sldNum" sz="quarter" idx="12"/>
          </p:nvPr>
        </p:nvSpPr>
        <p:spPr/>
        <p:txBody>
          <a:bodyPr/>
          <a:lstStyle/>
          <a:p>
            <a:fld id="{017C28E0-2F8B-4999-AEA2-B3AA3AE8994F}" type="slidenum">
              <a:rPr lang="en-US" smtClean="0"/>
              <a:t>20</a:t>
            </a:fld>
            <a:endParaRPr lang="en-US"/>
          </a:p>
        </p:txBody>
      </p:sp>
      <p:grpSp>
        <p:nvGrpSpPr>
          <p:cNvPr id="11" name="Group 10">
            <a:extLst>
              <a:ext uri="{FF2B5EF4-FFF2-40B4-BE49-F238E27FC236}">
                <a16:creationId xmlns:a16="http://schemas.microsoft.com/office/drawing/2014/main" id="{89804173-6281-2019-ED5D-16894305DD9A}"/>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B299125D-3F25-15E9-E0E1-C5225C36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0A4F39B6-8FEA-578B-A344-FC4EB690582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5" name="TextBox 4">
            <a:extLst>
              <a:ext uri="{FF2B5EF4-FFF2-40B4-BE49-F238E27FC236}">
                <a16:creationId xmlns:a16="http://schemas.microsoft.com/office/drawing/2014/main" id="{59E7BFDD-3E73-F20D-5F77-DEF362384146}"/>
              </a:ext>
            </a:extLst>
          </p:cNvPr>
          <p:cNvSpPr txBox="1"/>
          <p:nvPr/>
        </p:nvSpPr>
        <p:spPr>
          <a:xfrm>
            <a:off x="1598080" y="6190113"/>
            <a:ext cx="9525000" cy="430887"/>
          </a:xfrm>
          <a:prstGeom prst="rect">
            <a:avLst/>
          </a:prstGeom>
          <a:noFill/>
        </p:spPr>
        <p:txBody>
          <a:bodyPr wrap="square">
            <a:spAutoFit/>
          </a:bodyPr>
          <a:lstStyle/>
          <a:p>
            <a:pPr algn="ctr"/>
            <a:r>
              <a:rPr lang="en-US" sz="1100" dirty="0">
                <a:solidFill>
                  <a:srgbClr val="1D9EFF"/>
                </a:solidFill>
                <a:latin typeface="Consolas" panose="020B0609020204030204" pitchFamily="49" charset="0"/>
                <a:hlinkClick r:id="rId5">
                  <a:extLst>
                    <a:ext uri="{A12FA001-AC4F-418D-AE19-62706E023703}">
                      <ahyp:hlinkClr xmlns:ahyp="http://schemas.microsoft.com/office/drawing/2018/hyperlinkcolor" val="tx"/>
                    </a:ext>
                  </a:extLst>
                </a:hlinkClick>
              </a:rPr>
              <a:t>https://cplusplus.com/forum/beginner/261697</a:t>
            </a:r>
            <a:endParaRPr lang="en-US" sz="1100" dirty="0">
              <a:solidFill>
                <a:srgbClr val="1D9EFF"/>
              </a:solidFill>
              <a:latin typeface="Consolas" panose="020B0609020204030204" pitchFamily="49" charset="0"/>
            </a:endParaRPr>
          </a:p>
          <a:p>
            <a:pPr algn="ctr"/>
            <a:r>
              <a:rPr lang="en-US" sz="1100" dirty="0">
                <a:solidFill>
                  <a:srgbClr val="1D9EFF"/>
                </a:solidFill>
                <a:latin typeface="Consolas" panose="020B0609020204030204" pitchFamily="49" charset="0"/>
                <a:hlinkClick r:id="rId6">
                  <a:extLst>
                    <a:ext uri="{A12FA001-AC4F-418D-AE19-62706E023703}">
                      <ahyp:hlinkClr xmlns:ahyp="http://schemas.microsoft.com/office/drawing/2018/hyperlinkcolor" val="tx"/>
                    </a:ext>
                  </a:extLst>
                </a:hlinkClick>
              </a:rPr>
              <a:t>https://stackoverflow.com/questions/2360734/whats-a-good-directory-structure-for-larger-c-projects-using-makefile</a:t>
            </a:r>
            <a:endParaRPr lang="en-US" sz="1100" dirty="0">
              <a:solidFill>
                <a:srgbClr val="1D9EFF"/>
              </a:solidFill>
              <a:latin typeface="Consolas" panose="020B0609020204030204" pitchFamily="49" charset="0"/>
            </a:endParaRPr>
          </a:p>
        </p:txBody>
      </p:sp>
    </p:spTree>
    <p:extLst>
      <p:ext uri="{BB962C8B-B14F-4D97-AF65-F5344CB8AC3E}">
        <p14:creationId xmlns:p14="http://schemas.microsoft.com/office/powerpoint/2010/main" val="1788214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Textbook (Optional)</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Rectangle 2">
            <a:extLst>
              <a:ext uri="{FF2B5EF4-FFF2-40B4-BE49-F238E27FC236}">
                <a16:creationId xmlns:a16="http://schemas.microsoft.com/office/drawing/2014/main" id="{73DD7D7B-8B09-465E-8F97-AA0073F83895}"/>
              </a:ext>
            </a:extLst>
          </p:cNvPr>
          <p:cNvSpPr/>
          <p:nvPr/>
        </p:nvSpPr>
        <p:spPr>
          <a:xfrm>
            <a:off x="1084082" y="1690688"/>
            <a:ext cx="10831398" cy="2952347"/>
          </a:xfrm>
          <a:prstGeom prst="rect">
            <a:avLst/>
          </a:prstGeom>
        </p:spPr>
        <p:txBody>
          <a:bodyPr wrap="square">
            <a:spAutoFit/>
          </a:bodyPr>
          <a:lstStyle/>
          <a:p>
            <a:pPr marL="342900" marR="0" lvl="0" indent="-342900">
              <a:lnSpc>
                <a:spcPct val="150000"/>
              </a:lnSpc>
              <a:spcBef>
                <a:spcPts val="0"/>
              </a:spcBef>
              <a:spcAft>
                <a:spcPts val="0"/>
              </a:spcAft>
              <a:buClr>
                <a:schemeClr val="bg1"/>
              </a:buClr>
              <a:buFont typeface="Wingdings" panose="05000000000000000000" pitchFamily="2" charset="2"/>
              <a:buChar char="§"/>
            </a:pPr>
            <a:r>
              <a:rPr lang="en-US" sz="2800" dirty="0">
                <a:solidFill>
                  <a:srgbClr val="F16000"/>
                </a:solidFill>
                <a:latin typeface="Gotham Bold" pitchFamily="50" charset="0"/>
                <a:ea typeface="Times New Roman" panose="02020603050405020304" pitchFamily="18" charset="0"/>
                <a:cs typeface="Times New Roman" panose="02020603050405020304" pitchFamily="18" charset="0"/>
              </a:rPr>
              <a:t>Data Structures and Algorithm Analysis in C++</a:t>
            </a:r>
          </a:p>
          <a:p>
            <a:pPr marL="742950" marR="0" lvl="1" indent="-285750">
              <a:lnSpc>
                <a:spcPct val="150000"/>
              </a:lnSpc>
              <a:spcBef>
                <a:spcPts val="0"/>
              </a:spcBef>
              <a:spcAft>
                <a:spcPts val="0"/>
              </a:spcAft>
              <a:buFont typeface="Courier New" panose="02070309020205020404" pitchFamily="49" charset="0"/>
              <a:buChar char="o"/>
            </a:pPr>
            <a:r>
              <a:rPr lang="en-US" dirty="0">
                <a:solidFill>
                  <a:srgbClr val="1D9EFF"/>
                </a:solidFill>
                <a:latin typeface="Consolas" panose="020B0609020204030204" pitchFamily="49" charset="0"/>
                <a:ea typeface="Times New Roman" panose="02020603050405020304" pitchFamily="18" charset="0"/>
                <a:cs typeface="Times New Roman" panose="02020603050405020304" pitchFamily="18" charset="0"/>
              </a:rPr>
              <a:t>Mark Allen Weiss</a:t>
            </a:r>
          </a:p>
          <a:p>
            <a:pPr marL="742950" marR="0" lvl="1" indent="-285750">
              <a:lnSpc>
                <a:spcPct val="150000"/>
              </a:lnSpc>
              <a:spcBef>
                <a:spcPts val="0"/>
              </a:spcBef>
              <a:spcAft>
                <a:spcPts val="0"/>
              </a:spcAft>
              <a:buFont typeface="Courier New" panose="02070309020205020404" pitchFamily="49" charset="0"/>
              <a:buChar char="o"/>
            </a:pPr>
            <a:r>
              <a:rPr lang="en-US" dirty="0">
                <a:solidFill>
                  <a:srgbClr val="1D9EFF"/>
                </a:solidFill>
                <a:latin typeface="Consolas" panose="020B0609020204030204" pitchFamily="49" charset="0"/>
                <a:ea typeface="Times New Roman" panose="02020603050405020304" pitchFamily="18" charset="0"/>
                <a:cs typeface="Times New Roman" panose="02020603050405020304" pitchFamily="18" charset="0"/>
              </a:rPr>
              <a:t>Fourth edition, 2014, ISBN 9780132847377</a:t>
            </a:r>
          </a:p>
          <a:p>
            <a:pPr marL="742950" marR="0" lvl="1" indent="-285750">
              <a:lnSpc>
                <a:spcPct val="150000"/>
              </a:lnSpc>
              <a:spcBef>
                <a:spcPts val="0"/>
              </a:spcBef>
              <a:spcAft>
                <a:spcPts val="0"/>
              </a:spcAft>
              <a:buFont typeface="Courier New" panose="02070309020205020404" pitchFamily="49" charset="0"/>
              <a:buChar char="o"/>
            </a:pPr>
            <a:endParaRPr lang="en-US" sz="1200" dirty="0">
              <a:solidFill>
                <a:schemeClr val="bg1"/>
              </a:solidFill>
              <a:latin typeface="Gotham Bold" pitchFamily="50"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Clr>
                <a:schemeClr val="bg1"/>
              </a:buClr>
              <a:buFont typeface="Wingdings" panose="05000000000000000000" pitchFamily="2" charset="2"/>
              <a:buChar char="§"/>
            </a:pPr>
            <a:r>
              <a:rPr lang="en-US" sz="2800" dirty="0" err="1">
                <a:solidFill>
                  <a:srgbClr val="F16000"/>
                </a:solidFill>
                <a:latin typeface="Gotham Bold" pitchFamily="50" charset="0"/>
                <a:ea typeface="Times New Roman" panose="02020603050405020304" pitchFamily="18" charset="0"/>
                <a:cs typeface="Times New Roman" panose="02020603050405020304" pitchFamily="18" charset="0"/>
              </a:rPr>
              <a:t>OpenDSA</a:t>
            </a:r>
            <a:r>
              <a:rPr lang="en-US" sz="2800" dirty="0">
                <a:solidFill>
                  <a:srgbClr val="F16000"/>
                </a:solidFill>
                <a:latin typeface="Gotham Bold" pitchFamily="50" charset="0"/>
                <a:ea typeface="Times New Roman" panose="02020603050405020304" pitchFamily="18" charset="0"/>
                <a:cs typeface="Times New Roman" panose="02020603050405020304" pitchFamily="18" charset="0"/>
              </a:rPr>
              <a:t> Book </a:t>
            </a:r>
          </a:p>
          <a:p>
            <a:pPr marL="742950" lvl="1" indent="-285750">
              <a:lnSpc>
                <a:spcPct val="150000"/>
              </a:lnSpc>
              <a:buClr>
                <a:schemeClr val="bg1"/>
              </a:buClr>
              <a:buFont typeface="Courier New" panose="02070309020205020404" pitchFamily="49" charset="0"/>
              <a:buChar char="o"/>
            </a:pPr>
            <a:r>
              <a:rPr lang="en-US" dirty="0">
                <a:solidFill>
                  <a:schemeClr val="accent5">
                    <a:lumMod val="60000"/>
                    <a:lumOff val="40000"/>
                  </a:schemeClr>
                </a:solidFill>
                <a:latin typeface="Consolas" panose="020B0609020204030204" pitchFamily="49"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https://opendsa-server.cs.vt.edu/OpenDSA/Books/Everything/html/index.html</a:t>
            </a:r>
            <a:r>
              <a:rPr lang="en-US" dirty="0">
                <a:solidFill>
                  <a:schemeClr val="accent5">
                    <a:lumMod val="60000"/>
                    <a:lumOff val="40000"/>
                  </a:schemeClr>
                </a:solidFill>
                <a:latin typeface="Consolas" panose="020B0609020204030204" pitchFamily="49" charset="0"/>
                <a:ea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A0517794-912F-BEAB-97CE-8EC296C72F4B}"/>
              </a:ext>
            </a:extLst>
          </p:cNvPr>
          <p:cNvSpPr>
            <a:spLocks noGrp="1"/>
          </p:cNvSpPr>
          <p:nvPr>
            <p:ph type="sldNum" sz="quarter" idx="12"/>
          </p:nvPr>
        </p:nvSpPr>
        <p:spPr/>
        <p:txBody>
          <a:bodyPr/>
          <a:lstStyle/>
          <a:p>
            <a:fld id="{017C28E0-2F8B-4999-AEA2-B3AA3AE8994F}" type="slidenum">
              <a:rPr lang="en-US" smtClean="0"/>
              <a:t>21</a:t>
            </a:fld>
            <a:endParaRPr lang="en-US"/>
          </a:p>
        </p:txBody>
      </p:sp>
      <p:grpSp>
        <p:nvGrpSpPr>
          <p:cNvPr id="5" name="Group 4">
            <a:extLst>
              <a:ext uri="{FF2B5EF4-FFF2-40B4-BE49-F238E27FC236}">
                <a16:creationId xmlns:a16="http://schemas.microsoft.com/office/drawing/2014/main" id="{881D0B87-3F54-6EF3-44D5-CFB27BCD839F}"/>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C1F4618-928E-2114-9403-275BC73375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376FB15-D976-CBE2-6961-3C62CB87B3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65752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Feedback</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Rectangle 3">
            <a:extLst>
              <a:ext uri="{FF2B5EF4-FFF2-40B4-BE49-F238E27FC236}">
                <a16:creationId xmlns:a16="http://schemas.microsoft.com/office/drawing/2014/main" id="{E91743F5-7965-49E7-97D2-8731D2299E77}"/>
              </a:ext>
            </a:extLst>
          </p:cNvPr>
          <p:cNvSpPr/>
          <p:nvPr/>
        </p:nvSpPr>
        <p:spPr>
          <a:xfrm>
            <a:off x="1310327" y="2103690"/>
            <a:ext cx="10291124" cy="3046988"/>
          </a:xfrm>
          <a:prstGeom prst="rect">
            <a:avLst/>
          </a:prstGeom>
        </p:spPr>
        <p:txBody>
          <a:bodyPr wrap="square">
            <a:spAutoFit/>
          </a:bodyPr>
          <a:lstStyle/>
          <a:p>
            <a:pPr marL="342900" indent="-342900">
              <a:buClr>
                <a:srgbClr val="0079D4"/>
              </a:buClr>
              <a:buFont typeface="Wingdings" panose="05000000000000000000" pitchFamily="2" charset="2"/>
              <a:buChar char="§"/>
            </a:pPr>
            <a:r>
              <a:rPr lang="en-US" sz="2400" dirty="0">
                <a:solidFill>
                  <a:schemeClr val="accent5">
                    <a:lumMod val="60000"/>
                    <a:lumOff val="40000"/>
                  </a:schemeClr>
                </a:solidFill>
                <a:latin typeface="Consolas" panose="020B0609020204030204" pitchFamily="49" charset="0"/>
                <a:hlinkClick r:id="rId3">
                  <a:extLst>
                    <a:ext uri="{A12FA001-AC4F-418D-AE19-62706E023703}">
                      <ahyp:hlinkClr xmlns:ahyp="http://schemas.microsoft.com/office/drawing/2018/hyperlinkcolor" val="tx"/>
                    </a:ext>
                  </a:extLst>
                </a:hlinkClick>
              </a:rPr>
              <a:t>COP 3530 Feedback Form</a:t>
            </a:r>
            <a:endParaRPr lang="en-US" sz="2400" dirty="0">
              <a:solidFill>
                <a:schemeClr val="accent5">
                  <a:lumMod val="60000"/>
                  <a:lumOff val="40000"/>
                </a:schemeClr>
              </a:solidFill>
              <a:latin typeface="Consolas" panose="020B0609020204030204" pitchFamily="49" charset="0"/>
            </a:endParaRPr>
          </a:p>
          <a:p>
            <a:pPr marL="285750" indent="-285750">
              <a:buFont typeface="Arial" panose="020B0604020202020204" pitchFamily="34" charset="0"/>
              <a:buChar char="•"/>
            </a:pPr>
            <a:endParaRPr lang="en-US" sz="2400" dirty="0">
              <a:solidFill>
                <a:srgbClr val="0079D4"/>
              </a:solidFill>
              <a:latin typeface="Consolas" panose="020B0609020204030204" pitchFamily="49" charset="0"/>
            </a:endParaRPr>
          </a:p>
          <a:p>
            <a:pPr marL="342900" indent="-342900">
              <a:buClr>
                <a:srgbClr val="0079D4"/>
              </a:buClr>
              <a:buFont typeface="Wingdings" panose="05000000000000000000" pitchFamily="2" charset="2"/>
              <a:buChar char="§"/>
            </a:pPr>
            <a:r>
              <a:rPr lang="en-US" sz="2400" dirty="0">
                <a:solidFill>
                  <a:schemeClr val="accent5">
                    <a:lumMod val="60000"/>
                    <a:lumOff val="40000"/>
                  </a:schemeClr>
                </a:solidFill>
                <a:latin typeface="Consolas" panose="020B0609020204030204" pitchFamily="49" charset="0"/>
                <a:hlinkClick r:id="rId4">
                  <a:extLst>
                    <a:ext uri="{A12FA001-AC4F-418D-AE19-62706E023703}">
                      <ahyp:hlinkClr xmlns:ahyp="http://schemas.microsoft.com/office/drawing/2018/hyperlinkcolor" val="tx"/>
                    </a:ext>
                  </a:extLst>
                </a:hlinkClick>
              </a:rPr>
              <a:t>Bug Bounty Program</a:t>
            </a:r>
            <a:endParaRPr lang="en-US" sz="2400" dirty="0">
              <a:solidFill>
                <a:schemeClr val="bg1"/>
              </a:solidFill>
              <a:latin typeface="Consolas" panose="020B0609020204030204" pitchFamily="49" charset="0"/>
            </a:endParaRPr>
          </a:p>
          <a:p>
            <a:pPr marL="342900" indent="-342900">
              <a:buClr>
                <a:srgbClr val="0079D4"/>
              </a:buClr>
              <a:buFont typeface="Wingdings" panose="05000000000000000000" pitchFamily="2" charset="2"/>
              <a:buChar char="§"/>
            </a:pPr>
            <a:endParaRPr lang="en-US" sz="2000" dirty="0">
              <a:solidFill>
                <a:srgbClr val="F16000"/>
              </a:solidFill>
              <a:latin typeface="Gotham Bold" pitchFamily="50" charset="0"/>
            </a:endParaRPr>
          </a:p>
          <a:p>
            <a:pPr marL="800100" lvl="1" indent="-342900">
              <a:spcAft>
                <a:spcPts val="300"/>
              </a:spcAft>
              <a:buClr>
                <a:srgbClr val="0079D4"/>
              </a:buClr>
              <a:buFont typeface="Courier New" panose="02070309020205020404" pitchFamily="49" charset="0"/>
              <a:buChar char="o"/>
            </a:pPr>
            <a:r>
              <a:rPr lang="en-US" dirty="0">
                <a:solidFill>
                  <a:srgbClr val="1D9EFF"/>
                </a:solidFill>
                <a:latin typeface="Consolas" panose="020B0609020204030204" pitchFamily="49" charset="0"/>
              </a:rPr>
              <a:t>Quiz is not accessible due to a locked module</a:t>
            </a:r>
          </a:p>
          <a:p>
            <a:pPr marL="800100" lvl="1" indent="-342900">
              <a:spcAft>
                <a:spcPts val="300"/>
              </a:spcAft>
              <a:buClr>
                <a:srgbClr val="0079D4"/>
              </a:buClr>
              <a:buFont typeface="Courier New" panose="02070309020205020404" pitchFamily="49" charset="0"/>
              <a:buChar char="o"/>
            </a:pPr>
            <a:r>
              <a:rPr lang="en-US" dirty="0">
                <a:solidFill>
                  <a:srgbClr val="1D9EFF"/>
                </a:solidFill>
                <a:latin typeface="Consolas" panose="020B0609020204030204" pitchFamily="49" charset="0"/>
              </a:rPr>
              <a:t>Typo in one of the quizzes/project descriptions </a:t>
            </a:r>
          </a:p>
          <a:p>
            <a:pPr marL="800100" lvl="1" indent="-342900">
              <a:spcAft>
                <a:spcPts val="300"/>
              </a:spcAft>
              <a:buClr>
                <a:srgbClr val="0079D4"/>
              </a:buClr>
              <a:buFont typeface="Courier New" panose="02070309020205020404" pitchFamily="49" charset="0"/>
              <a:buChar char="o"/>
            </a:pPr>
            <a:r>
              <a:rPr lang="en-US" dirty="0">
                <a:solidFill>
                  <a:srgbClr val="1D9EFF"/>
                </a:solidFill>
                <a:latin typeface="Consolas" panose="020B0609020204030204" pitchFamily="49" charset="0"/>
              </a:rPr>
              <a:t>Incorrect solution in a certain test case</a:t>
            </a:r>
          </a:p>
          <a:p>
            <a:pPr marL="800100" lvl="1" indent="-342900">
              <a:spcAft>
                <a:spcPts val="300"/>
              </a:spcAft>
              <a:buClr>
                <a:srgbClr val="0079D4"/>
              </a:buClr>
              <a:buFont typeface="Courier New" panose="02070309020205020404" pitchFamily="49" charset="0"/>
              <a:buChar char="o"/>
            </a:pPr>
            <a:r>
              <a:rPr lang="en-US" dirty="0">
                <a:solidFill>
                  <a:srgbClr val="1D9EFF"/>
                </a:solidFill>
                <a:latin typeface="Consolas" panose="020B0609020204030204" pitchFamily="49" charset="0"/>
              </a:rPr>
              <a:t>An accessibility bug such as no headings in documents for screen-readers </a:t>
            </a:r>
          </a:p>
          <a:p>
            <a:pPr marL="800100" lvl="1" indent="-342900">
              <a:spcAft>
                <a:spcPts val="300"/>
              </a:spcAft>
              <a:buClr>
                <a:srgbClr val="0079D4"/>
              </a:buClr>
              <a:buFont typeface="Courier New" panose="02070309020205020404" pitchFamily="49" charset="0"/>
              <a:buChar char="o"/>
            </a:pPr>
            <a:r>
              <a:rPr lang="en-US" dirty="0">
                <a:solidFill>
                  <a:srgbClr val="1D9EFF"/>
                </a:solidFill>
                <a:latin typeface="Consolas" panose="020B0609020204030204" pitchFamily="49" charset="0"/>
              </a:rPr>
              <a:t>the algorithm has an off-by-one error</a:t>
            </a:r>
          </a:p>
        </p:txBody>
      </p:sp>
      <p:sp>
        <p:nvSpPr>
          <p:cNvPr id="3" name="Slide Number Placeholder 2">
            <a:extLst>
              <a:ext uri="{FF2B5EF4-FFF2-40B4-BE49-F238E27FC236}">
                <a16:creationId xmlns:a16="http://schemas.microsoft.com/office/drawing/2014/main" id="{B40A996A-CC94-0ACA-34CF-1AC2A6C30A9A}"/>
              </a:ext>
            </a:extLst>
          </p:cNvPr>
          <p:cNvSpPr>
            <a:spLocks noGrp="1"/>
          </p:cNvSpPr>
          <p:nvPr>
            <p:ph type="sldNum" sz="quarter" idx="12"/>
          </p:nvPr>
        </p:nvSpPr>
        <p:spPr/>
        <p:txBody>
          <a:bodyPr/>
          <a:lstStyle/>
          <a:p>
            <a:fld id="{017C28E0-2F8B-4999-AEA2-B3AA3AE8994F}" type="slidenum">
              <a:rPr lang="en-US" smtClean="0"/>
              <a:t>22</a:t>
            </a:fld>
            <a:endParaRPr lang="en-US"/>
          </a:p>
        </p:txBody>
      </p:sp>
      <p:grpSp>
        <p:nvGrpSpPr>
          <p:cNvPr id="5" name="Group 4">
            <a:extLst>
              <a:ext uri="{FF2B5EF4-FFF2-40B4-BE49-F238E27FC236}">
                <a16:creationId xmlns:a16="http://schemas.microsoft.com/office/drawing/2014/main" id="{1C51504E-E8B4-77D8-13E0-DB747EB662B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C4C52CB-E907-4535-12EA-8402EF6B6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469AC63-B1E2-F657-5BA6-46C1C0499C06}"/>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8246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Expectations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TextBox 2">
            <a:extLst>
              <a:ext uri="{FF2B5EF4-FFF2-40B4-BE49-F238E27FC236}">
                <a16:creationId xmlns:a16="http://schemas.microsoft.com/office/drawing/2014/main" id="{757E7020-32B6-4FDB-A655-21CF3BC7B28B}"/>
              </a:ext>
            </a:extLst>
          </p:cNvPr>
          <p:cNvSpPr txBox="1"/>
          <p:nvPr/>
        </p:nvSpPr>
        <p:spPr>
          <a:xfrm>
            <a:off x="1404593" y="2037465"/>
            <a:ext cx="10679391" cy="1384995"/>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F16000"/>
                </a:solidFill>
                <a:latin typeface="Gotham Bold" pitchFamily="50" charset="0"/>
              </a:rPr>
              <a:t>We want you to focus on</a:t>
            </a:r>
          </a:p>
          <a:p>
            <a:pPr marL="800100" lvl="1" indent="-342900">
              <a:buFont typeface="Wingdings" panose="05000000000000000000" pitchFamily="2" charset="2"/>
              <a:buChar char="§"/>
            </a:pPr>
            <a:r>
              <a:rPr lang="en-US" sz="2000" dirty="0">
                <a:solidFill>
                  <a:srgbClr val="1D9EFF"/>
                </a:solidFill>
                <a:latin typeface="Consolas" panose="020B0609020204030204" pitchFamily="49" charset="0"/>
              </a:rPr>
              <a:t>Correctness</a:t>
            </a:r>
          </a:p>
          <a:p>
            <a:pPr marL="800100" lvl="1" indent="-342900">
              <a:buFont typeface="Wingdings" panose="05000000000000000000" pitchFamily="2" charset="2"/>
              <a:buChar char="§"/>
            </a:pPr>
            <a:r>
              <a:rPr lang="en-US" sz="2000" dirty="0">
                <a:solidFill>
                  <a:srgbClr val="1D9EFF"/>
                </a:solidFill>
                <a:latin typeface="Consolas" panose="020B0609020204030204" pitchFamily="49" charset="0"/>
              </a:rPr>
              <a:t>Clean, readable, tested, and documented code </a:t>
            </a:r>
          </a:p>
          <a:p>
            <a:pPr marL="800100" lvl="1" indent="-342900">
              <a:buFont typeface="Wingdings" panose="05000000000000000000" pitchFamily="2" charset="2"/>
              <a:buChar char="§"/>
            </a:pPr>
            <a:r>
              <a:rPr lang="en-US" sz="2000" dirty="0">
                <a:solidFill>
                  <a:srgbClr val="1D9EFF"/>
                </a:solidFill>
                <a:latin typeface="Consolas" panose="020B0609020204030204" pitchFamily="49" charset="0"/>
              </a:rPr>
              <a:t>Secondary focus on optimization</a:t>
            </a:r>
          </a:p>
        </p:txBody>
      </p:sp>
      <p:sp>
        <p:nvSpPr>
          <p:cNvPr id="4" name="TextBox 3">
            <a:extLst>
              <a:ext uri="{FF2B5EF4-FFF2-40B4-BE49-F238E27FC236}">
                <a16:creationId xmlns:a16="http://schemas.microsoft.com/office/drawing/2014/main" id="{09A46902-E689-495A-9D75-2959B78E6AD0}"/>
              </a:ext>
            </a:extLst>
          </p:cNvPr>
          <p:cNvSpPr txBox="1"/>
          <p:nvPr/>
        </p:nvSpPr>
        <p:spPr>
          <a:xfrm>
            <a:off x="1404592" y="4235481"/>
            <a:ext cx="10679391" cy="1384995"/>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F16000"/>
                </a:solidFill>
                <a:latin typeface="Gotham Bold" pitchFamily="50" charset="0"/>
              </a:rPr>
              <a:t>The course will not cover</a:t>
            </a:r>
          </a:p>
          <a:p>
            <a:pPr marL="800100" lvl="1" indent="-342900">
              <a:buFont typeface="Wingdings" panose="05000000000000000000" pitchFamily="2" charset="2"/>
              <a:buChar char="§"/>
            </a:pPr>
            <a:r>
              <a:rPr lang="en-US" sz="2000" dirty="0">
                <a:solidFill>
                  <a:srgbClr val="1D9EFF"/>
                </a:solidFill>
                <a:latin typeface="Consolas" panose="020B0609020204030204" pitchFamily="49" charset="0"/>
              </a:rPr>
              <a:t>Mathematical Proofs</a:t>
            </a:r>
          </a:p>
          <a:p>
            <a:pPr marL="800100" lvl="1" indent="-342900">
              <a:buFont typeface="Wingdings" panose="05000000000000000000" pitchFamily="2" charset="2"/>
              <a:buChar char="§"/>
            </a:pPr>
            <a:r>
              <a:rPr lang="en-US" sz="2000" dirty="0">
                <a:solidFill>
                  <a:srgbClr val="1D9EFF"/>
                </a:solidFill>
                <a:latin typeface="Consolas" panose="020B0609020204030204" pitchFamily="49" charset="0"/>
              </a:rPr>
              <a:t>Design Patterns</a:t>
            </a:r>
          </a:p>
          <a:p>
            <a:pPr marL="800100" lvl="1" indent="-342900">
              <a:buFont typeface="Wingdings" panose="05000000000000000000" pitchFamily="2" charset="2"/>
              <a:buChar char="§"/>
            </a:pPr>
            <a:r>
              <a:rPr lang="en-US" sz="2000" dirty="0">
                <a:solidFill>
                  <a:srgbClr val="1D9EFF"/>
                </a:solidFill>
                <a:latin typeface="Consolas" panose="020B0609020204030204" pitchFamily="49" charset="0"/>
              </a:rPr>
              <a:t>Competitive Programming</a:t>
            </a:r>
          </a:p>
        </p:txBody>
      </p:sp>
      <p:sp>
        <p:nvSpPr>
          <p:cNvPr id="5" name="Slide Number Placeholder 4">
            <a:extLst>
              <a:ext uri="{FF2B5EF4-FFF2-40B4-BE49-F238E27FC236}">
                <a16:creationId xmlns:a16="http://schemas.microsoft.com/office/drawing/2014/main" id="{376053A2-C1B7-8BBB-AAC0-4D6B30E0D033}"/>
              </a:ext>
            </a:extLst>
          </p:cNvPr>
          <p:cNvSpPr>
            <a:spLocks noGrp="1"/>
          </p:cNvSpPr>
          <p:nvPr>
            <p:ph type="sldNum" sz="quarter" idx="12"/>
          </p:nvPr>
        </p:nvSpPr>
        <p:spPr/>
        <p:txBody>
          <a:bodyPr/>
          <a:lstStyle/>
          <a:p>
            <a:fld id="{017C28E0-2F8B-4999-AEA2-B3AA3AE8994F}" type="slidenum">
              <a:rPr lang="en-US" smtClean="0"/>
              <a:t>23</a:t>
            </a:fld>
            <a:endParaRPr lang="en-US"/>
          </a:p>
        </p:txBody>
      </p:sp>
      <p:grpSp>
        <p:nvGrpSpPr>
          <p:cNvPr id="6" name="Group 5">
            <a:extLst>
              <a:ext uri="{FF2B5EF4-FFF2-40B4-BE49-F238E27FC236}">
                <a16:creationId xmlns:a16="http://schemas.microsoft.com/office/drawing/2014/main" id="{FC00EE0D-E8E1-482B-7DAB-EC537D0D548F}"/>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945AF40-035F-0374-4F43-40CA0FA75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C7C9BAF1-4394-2CB4-F21D-2F2D1752BE7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5586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Expectations</a:t>
            </a:r>
          </a:p>
        </p:txBody>
      </p:sp>
      <p:sp>
        <p:nvSpPr>
          <p:cNvPr id="3" name="Rectangle 2">
            <a:extLst>
              <a:ext uri="{FF2B5EF4-FFF2-40B4-BE49-F238E27FC236}">
                <a16:creationId xmlns:a16="http://schemas.microsoft.com/office/drawing/2014/main" id="{6583E0EE-6FC6-46B6-9E70-CEEDC8488177}"/>
              </a:ext>
            </a:extLst>
          </p:cNvPr>
          <p:cNvSpPr/>
          <p:nvPr/>
        </p:nvSpPr>
        <p:spPr>
          <a:xfrm>
            <a:off x="975674" y="1741112"/>
            <a:ext cx="10515600" cy="2453429"/>
          </a:xfrm>
          <a:prstGeom prst="rect">
            <a:avLst/>
          </a:prstGeom>
        </p:spPr>
        <p:txBody>
          <a:bodyPr wrap="square">
            <a:spAutoFit/>
          </a:bodyPr>
          <a:lstStyle/>
          <a:p>
            <a:pPr>
              <a:lnSpc>
                <a:spcPct val="150000"/>
              </a:lnSpc>
            </a:pPr>
            <a:r>
              <a:rPr lang="en-US" sz="1600" dirty="0">
                <a:solidFill>
                  <a:srgbClr val="1D9EFF"/>
                </a:solidFill>
                <a:latin typeface="Consolas" panose="020B0609020204030204" pitchFamily="49" charset="0"/>
              </a:rPr>
              <a:t>Conceptual Quizzes and Exams:</a:t>
            </a:r>
          </a:p>
          <a:p>
            <a:pPr>
              <a:lnSpc>
                <a:spcPct val="150000"/>
              </a:lnSpc>
            </a:pPr>
            <a:r>
              <a:rPr lang="en-US" sz="800" dirty="0">
                <a:solidFill>
                  <a:srgbClr val="1D9EFF"/>
                </a:solidFill>
                <a:latin typeface="Consolas" panose="020B0609020204030204" pitchFamily="49" charset="0"/>
              </a:rPr>
              <a:t> </a:t>
            </a: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Work independently</a:t>
            </a:r>
          </a:p>
          <a:p>
            <a:pPr marL="342900"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No discussion at the conceptual level</a:t>
            </a:r>
          </a:p>
          <a:p>
            <a:pPr>
              <a:lnSpc>
                <a:spcPct val="150000"/>
              </a:lnSpc>
            </a:pPr>
            <a:endParaRPr lang="en-US" sz="1600" dirty="0">
              <a:solidFill>
                <a:schemeClr val="bg1"/>
              </a:solidFill>
              <a:latin typeface="Consolas" panose="020B0609020204030204" pitchFamily="49" charset="0"/>
            </a:endParaRP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You are allowed to </a:t>
            </a:r>
          </a:p>
          <a:p>
            <a:pPr marL="800100" lvl="1"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discuss</a:t>
            </a:r>
            <a:r>
              <a:rPr lang="en-US" sz="1600" dirty="0">
                <a:solidFill>
                  <a:srgbClr val="EB6E19"/>
                </a:solidFill>
                <a:latin typeface="Consolas" panose="020B0609020204030204" pitchFamily="49" charset="0"/>
              </a:rPr>
              <a:t> solutions after the due date and late days </a:t>
            </a:r>
            <a:r>
              <a:rPr lang="en-US" sz="1600" dirty="0">
                <a:solidFill>
                  <a:schemeClr val="bg1"/>
                </a:solidFill>
                <a:latin typeface="Consolas" panose="020B0609020204030204" pitchFamily="49" charset="0"/>
              </a:rPr>
              <a:t>have passed. </a:t>
            </a:r>
          </a:p>
        </p:txBody>
      </p:sp>
      <p:sp>
        <p:nvSpPr>
          <p:cNvPr id="4" name="Slide Number Placeholder 3">
            <a:extLst>
              <a:ext uri="{FF2B5EF4-FFF2-40B4-BE49-F238E27FC236}">
                <a16:creationId xmlns:a16="http://schemas.microsoft.com/office/drawing/2014/main" id="{1C59E1EF-B286-850E-8A02-0733A963D5B0}"/>
              </a:ext>
            </a:extLst>
          </p:cNvPr>
          <p:cNvSpPr>
            <a:spLocks noGrp="1"/>
          </p:cNvSpPr>
          <p:nvPr>
            <p:ph type="sldNum" sz="quarter" idx="12"/>
          </p:nvPr>
        </p:nvSpPr>
        <p:spPr/>
        <p:txBody>
          <a:bodyPr/>
          <a:lstStyle/>
          <a:p>
            <a:fld id="{017C28E0-2F8B-4999-AEA2-B3AA3AE8994F}" type="slidenum">
              <a:rPr lang="en-US" smtClean="0"/>
              <a:t>24</a:t>
            </a:fld>
            <a:endParaRPr lang="en-US"/>
          </a:p>
        </p:txBody>
      </p:sp>
      <p:grpSp>
        <p:nvGrpSpPr>
          <p:cNvPr id="5" name="Group 4">
            <a:extLst>
              <a:ext uri="{FF2B5EF4-FFF2-40B4-BE49-F238E27FC236}">
                <a16:creationId xmlns:a16="http://schemas.microsoft.com/office/drawing/2014/main" id="{853C9ACB-A5CF-7FFE-4058-F1C24563CCFB}"/>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DE3CBC8-2524-00EA-D63B-769791C9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74E75EE-5D02-CE51-B86F-FBDFC4FE7AA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46200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Expectations</a:t>
            </a:r>
          </a:p>
        </p:txBody>
      </p:sp>
      <p:sp>
        <p:nvSpPr>
          <p:cNvPr id="3" name="Rectangle 2">
            <a:extLst>
              <a:ext uri="{FF2B5EF4-FFF2-40B4-BE49-F238E27FC236}">
                <a16:creationId xmlns:a16="http://schemas.microsoft.com/office/drawing/2014/main" id="{6583E0EE-6FC6-46B6-9E70-CEEDC8488177}"/>
              </a:ext>
            </a:extLst>
          </p:cNvPr>
          <p:cNvSpPr/>
          <p:nvPr/>
        </p:nvSpPr>
        <p:spPr>
          <a:xfrm>
            <a:off x="975674" y="1741112"/>
            <a:ext cx="10515600" cy="4669420"/>
          </a:xfrm>
          <a:prstGeom prst="rect">
            <a:avLst/>
          </a:prstGeom>
        </p:spPr>
        <p:txBody>
          <a:bodyPr wrap="square">
            <a:spAutoFit/>
          </a:bodyPr>
          <a:lstStyle/>
          <a:p>
            <a:pPr>
              <a:lnSpc>
                <a:spcPct val="150000"/>
              </a:lnSpc>
            </a:pPr>
            <a:r>
              <a:rPr lang="en-US" sz="1600" dirty="0">
                <a:solidFill>
                  <a:srgbClr val="1D9EFF"/>
                </a:solidFill>
                <a:latin typeface="Consolas" panose="020B0609020204030204" pitchFamily="49" charset="0"/>
              </a:rPr>
              <a:t>Programming Quiz questions:</a:t>
            </a:r>
          </a:p>
          <a:p>
            <a:pPr>
              <a:lnSpc>
                <a:spcPct val="150000"/>
              </a:lnSpc>
            </a:pPr>
            <a:r>
              <a:rPr lang="en-US" sz="800" dirty="0">
                <a:solidFill>
                  <a:srgbClr val="1D9EFF"/>
                </a:solidFill>
                <a:latin typeface="Consolas" panose="020B0609020204030204" pitchFamily="49" charset="0"/>
              </a:rPr>
              <a:t> </a:t>
            </a: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Work independently or as a pair (Select a buddy in Week 1).</a:t>
            </a: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The buddy must remain the same for the entire course.</a:t>
            </a:r>
          </a:p>
          <a:p>
            <a:pPr marL="342900"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The course staff can help you on syntax issues, but we will not help you with semantic and logic issues for quizzes.</a:t>
            </a:r>
          </a:p>
          <a:p>
            <a:pPr marL="342900"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Cite that you worked with a buddy in Line 1 of your code and add their name.</a:t>
            </a:r>
          </a:p>
          <a:p>
            <a:pPr>
              <a:lnSpc>
                <a:spcPct val="150000"/>
              </a:lnSpc>
            </a:pPr>
            <a:endParaRPr lang="en-US" sz="1600" dirty="0">
              <a:solidFill>
                <a:schemeClr val="bg1"/>
              </a:solidFill>
              <a:latin typeface="Consolas" panose="020B0609020204030204" pitchFamily="49" charset="0"/>
            </a:endParaRP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You are allowed to </a:t>
            </a:r>
          </a:p>
          <a:p>
            <a:pPr marL="800100" lvl="1"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discuss</a:t>
            </a:r>
            <a:r>
              <a:rPr lang="en-US" sz="1600" dirty="0">
                <a:solidFill>
                  <a:srgbClr val="EB6E19"/>
                </a:solidFill>
                <a:latin typeface="Consolas" panose="020B0609020204030204" pitchFamily="49" charset="0"/>
              </a:rPr>
              <a:t> solutions after the due date and late days </a:t>
            </a:r>
            <a:r>
              <a:rPr lang="en-US" sz="1600" dirty="0">
                <a:solidFill>
                  <a:schemeClr val="bg1"/>
                </a:solidFill>
                <a:latin typeface="Consolas" panose="020B0609020204030204" pitchFamily="49" charset="0"/>
              </a:rPr>
              <a:t>have passed. </a:t>
            </a:r>
          </a:p>
          <a:p>
            <a:pPr marL="800100" lvl="1"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search for C++ syntax or </a:t>
            </a:r>
            <a:r>
              <a:rPr lang="en-US" sz="1600" dirty="0">
                <a:solidFill>
                  <a:srgbClr val="EB6E19"/>
                </a:solidFill>
                <a:latin typeface="Consolas" panose="020B0609020204030204" pitchFamily="49" charset="0"/>
              </a:rPr>
              <a:t>refer to definitions of standard functions </a:t>
            </a:r>
            <a:r>
              <a:rPr lang="en-US" sz="1600" dirty="0">
                <a:solidFill>
                  <a:schemeClr val="bg1"/>
                </a:solidFill>
                <a:latin typeface="Consolas" panose="020B0609020204030204" pitchFamily="49" charset="0"/>
              </a:rPr>
              <a:t>in the C++ library. For example, using the documentation listed here is fine: https://www.cplusplus.com/reference/ or https://en.cppreference.com/w/ </a:t>
            </a:r>
          </a:p>
        </p:txBody>
      </p:sp>
      <p:sp>
        <p:nvSpPr>
          <p:cNvPr id="4" name="Slide Number Placeholder 3">
            <a:extLst>
              <a:ext uri="{FF2B5EF4-FFF2-40B4-BE49-F238E27FC236}">
                <a16:creationId xmlns:a16="http://schemas.microsoft.com/office/drawing/2014/main" id="{1C59E1EF-B286-850E-8A02-0733A963D5B0}"/>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5" name="Group 4">
            <a:extLst>
              <a:ext uri="{FF2B5EF4-FFF2-40B4-BE49-F238E27FC236}">
                <a16:creationId xmlns:a16="http://schemas.microsoft.com/office/drawing/2014/main" id="{853C9ACB-A5CF-7FFE-4058-F1C24563CCFB}"/>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DE3CBC8-2524-00EA-D63B-769791C9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74E75EE-5D02-CE51-B86F-FBDFC4FE7AA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25718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Academic Dishonesty</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Rectangle 2">
            <a:extLst>
              <a:ext uri="{FF2B5EF4-FFF2-40B4-BE49-F238E27FC236}">
                <a16:creationId xmlns:a16="http://schemas.microsoft.com/office/drawing/2014/main" id="{6583E0EE-6FC6-46B6-9E70-CEEDC8488177}"/>
              </a:ext>
            </a:extLst>
          </p:cNvPr>
          <p:cNvSpPr/>
          <p:nvPr/>
        </p:nvSpPr>
        <p:spPr>
          <a:xfrm>
            <a:off x="1026510" y="1606922"/>
            <a:ext cx="10766421" cy="4885953"/>
          </a:xfrm>
          <a:prstGeom prst="rect">
            <a:avLst/>
          </a:prstGeom>
        </p:spPr>
        <p:txBody>
          <a:bodyPr wrap="square">
            <a:spAutoFit/>
          </a:bodyPr>
          <a:lstStyle/>
          <a:p>
            <a:pPr>
              <a:lnSpc>
                <a:spcPct val="150000"/>
              </a:lnSpc>
            </a:pPr>
            <a:r>
              <a:rPr lang="en-US" sz="1600" dirty="0">
                <a:solidFill>
                  <a:srgbClr val="1D9EFF"/>
                </a:solidFill>
                <a:latin typeface="Consolas" panose="020B0609020204030204" pitchFamily="49" charset="0"/>
              </a:rPr>
              <a:t>Project 1 and 2: </a:t>
            </a:r>
          </a:p>
          <a:p>
            <a:pPr>
              <a:lnSpc>
                <a:spcPct val="150000"/>
              </a:lnSpc>
            </a:pPr>
            <a:endParaRPr lang="en-US" sz="500" dirty="0">
              <a:solidFill>
                <a:srgbClr val="1D9EFF"/>
              </a:solidFill>
              <a:latin typeface="Consolas" panose="020B0609020204030204" pitchFamily="49" charset="0"/>
            </a:endParaRP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Work independently </a:t>
            </a:r>
          </a:p>
          <a:p>
            <a:pPr marL="342900"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Discussion at the conceptual level is fine if you are stuck with no sharing/viewing of code</a:t>
            </a:r>
          </a:p>
          <a:p>
            <a:pPr>
              <a:lnSpc>
                <a:spcPct val="150000"/>
              </a:lnSpc>
            </a:pPr>
            <a:endParaRPr lang="en-US" sz="1600" dirty="0">
              <a:solidFill>
                <a:srgbClr val="EB6E19"/>
              </a:solidFill>
              <a:latin typeface="Consolas" panose="020B0609020204030204" pitchFamily="49" charset="0"/>
            </a:endParaRPr>
          </a:p>
          <a:p>
            <a:pPr marL="342900"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You are allowed to </a:t>
            </a:r>
          </a:p>
          <a:p>
            <a:pPr marL="800100" lvl="1" indent="-342900">
              <a:lnSpc>
                <a:spcPct val="150000"/>
              </a:lnSpc>
              <a:buFont typeface="Wingdings" panose="05000000000000000000" pitchFamily="2" charset="2"/>
              <a:buChar char="§"/>
            </a:pPr>
            <a:r>
              <a:rPr lang="en-US" sz="1600" dirty="0">
                <a:solidFill>
                  <a:srgbClr val="EB6E19"/>
                </a:solidFill>
                <a:latin typeface="Consolas" panose="020B0609020204030204" pitchFamily="49" charset="0"/>
              </a:rPr>
              <a:t>discuss conceptually </a:t>
            </a:r>
            <a:r>
              <a:rPr lang="en-US" sz="1600" dirty="0">
                <a:solidFill>
                  <a:schemeClr val="bg1"/>
                </a:solidFill>
                <a:latin typeface="Consolas" panose="020B0609020204030204" pitchFamily="49" charset="0"/>
              </a:rPr>
              <a:t>without discussing any code with a peer provided you cite the peer with who you discussed it. Such discussions should be held </a:t>
            </a:r>
            <a:r>
              <a:rPr lang="en-US" sz="1600" dirty="0">
                <a:solidFill>
                  <a:srgbClr val="EB6E19"/>
                </a:solidFill>
                <a:latin typeface="Consolas" panose="020B0609020204030204" pitchFamily="49" charset="0"/>
              </a:rPr>
              <a:t>on a whiteboard </a:t>
            </a:r>
            <a:r>
              <a:rPr lang="en-US" sz="1600" dirty="0">
                <a:solidFill>
                  <a:schemeClr val="bg1"/>
                </a:solidFill>
                <a:latin typeface="Consolas" panose="020B0609020204030204" pitchFamily="49" charset="0"/>
              </a:rPr>
              <a:t>using explanation figures/pseudo-codes or through talking.</a:t>
            </a:r>
          </a:p>
          <a:p>
            <a:pPr marL="800100" lvl="1"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discuss </a:t>
            </a:r>
            <a:r>
              <a:rPr lang="en-US" sz="1600" dirty="0">
                <a:solidFill>
                  <a:srgbClr val="EB6E19"/>
                </a:solidFill>
                <a:latin typeface="Consolas" panose="020B0609020204030204" pitchFamily="49" charset="0"/>
              </a:rPr>
              <a:t>solutions after the due date and late days </a:t>
            </a:r>
            <a:r>
              <a:rPr lang="en-US" sz="1600" dirty="0">
                <a:solidFill>
                  <a:schemeClr val="bg1"/>
                </a:solidFill>
                <a:latin typeface="Consolas" panose="020B0609020204030204" pitchFamily="49" charset="0"/>
              </a:rPr>
              <a:t>have passed. </a:t>
            </a:r>
          </a:p>
          <a:p>
            <a:pPr marL="800100" lvl="1"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search for C++ syntax or </a:t>
            </a:r>
            <a:r>
              <a:rPr lang="en-US" sz="1600" dirty="0">
                <a:solidFill>
                  <a:srgbClr val="EB6E19"/>
                </a:solidFill>
                <a:latin typeface="Consolas" panose="020B0609020204030204" pitchFamily="49" charset="0"/>
              </a:rPr>
              <a:t>refer to definitions of standard functions in the C++ library</a:t>
            </a:r>
            <a:r>
              <a:rPr lang="en-US" sz="1600" dirty="0">
                <a:solidFill>
                  <a:schemeClr val="bg1"/>
                </a:solidFill>
                <a:latin typeface="Consolas" panose="020B0609020204030204" pitchFamily="49" charset="0"/>
              </a:rPr>
              <a:t>. For example, using the documentation listed here is fine: https://www.cplusplus.com/reference/ or https://en.cppreference.com/w/ </a:t>
            </a:r>
          </a:p>
          <a:p>
            <a:endParaRPr lang="en-US" sz="1600" dirty="0">
              <a:solidFill>
                <a:srgbClr val="EB6E19"/>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D7669F3B-E679-BBF5-1248-CE3327CABA3E}"/>
              </a:ext>
            </a:extLst>
          </p:cNvPr>
          <p:cNvSpPr>
            <a:spLocks noGrp="1"/>
          </p:cNvSpPr>
          <p:nvPr>
            <p:ph type="sldNum" sz="quarter" idx="12"/>
          </p:nvPr>
        </p:nvSpPr>
        <p:spPr/>
        <p:txBody>
          <a:bodyPr/>
          <a:lstStyle/>
          <a:p>
            <a:fld id="{017C28E0-2F8B-4999-AEA2-B3AA3AE8994F}" type="slidenum">
              <a:rPr lang="en-US" smtClean="0"/>
              <a:t>26</a:t>
            </a:fld>
            <a:endParaRPr lang="en-US"/>
          </a:p>
        </p:txBody>
      </p:sp>
      <p:grpSp>
        <p:nvGrpSpPr>
          <p:cNvPr id="5" name="Group 4">
            <a:extLst>
              <a:ext uri="{FF2B5EF4-FFF2-40B4-BE49-F238E27FC236}">
                <a16:creationId xmlns:a16="http://schemas.microsoft.com/office/drawing/2014/main" id="{CE35C385-B00B-65C8-7DF6-E18017BDC89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9C081BB-20B5-7812-DBAE-FD7AF758E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4A3556B-85BF-21C6-E39E-6F789F0DF6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32760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Academic Dishonesty</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Rectangle 2">
            <a:extLst>
              <a:ext uri="{FF2B5EF4-FFF2-40B4-BE49-F238E27FC236}">
                <a16:creationId xmlns:a16="http://schemas.microsoft.com/office/drawing/2014/main" id="{6583E0EE-6FC6-46B6-9E70-CEEDC8488177}"/>
              </a:ext>
            </a:extLst>
          </p:cNvPr>
          <p:cNvSpPr/>
          <p:nvPr/>
        </p:nvSpPr>
        <p:spPr>
          <a:xfrm>
            <a:off x="1121790" y="1741112"/>
            <a:ext cx="10369484" cy="2130263"/>
          </a:xfrm>
          <a:prstGeom prst="rect">
            <a:avLst/>
          </a:prstGeom>
        </p:spPr>
        <p:txBody>
          <a:bodyPr wrap="square">
            <a:spAutoFit/>
          </a:bodyPr>
          <a:lstStyle/>
          <a:p>
            <a:pPr>
              <a:lnSpc>
                <a:spcPct val="150000"/>
              </a:lnSpc>
            </a:pPr>
            <a:r>
              <a:rPr lang="en-US" sz="1600" dirty="0">
                <a:solidFill>
                  <a:srgbClr val="1D9EFF"/>
                </a:solidFill>
                <a:latin typeface="Consolas" panose="020B0609020204030204" pitchFamily="49" charset="0"/>
              </a:rPr>
              <a:t>Project 3 and Stepik ungraded questions: </a:t>
            </a:r>
          </a:p>
          <a:p>
            <a:pPr>
              <a:lnSpc>
                <a:spcPct val="150000"/>
              </a:lnSpc>
            </a:pPr>
            <a:endParaRPr lang="en-US" sz="1000" dirty="0">
              <a:solidFill>
                <a:srgbClr val="1D9EFF"/>
              </a:solidFill>
              <a:latin typeface="Consolas" panose="020B0609020204030204" pitchFamily="49" charset="0"/>
            </a:endParaRPr>
          </a:p>
          <a:p>
            <a:pPr marL="342900" indent="-342900">
              <a:lnSpc>
                <a:spcPct val="150000"/>
              </a:lnSpc>
              <a:buFont typeface="Wingdings" panose="05000000000000000000" pitchFamily="2" charset="2"/>
              <a:buChar char="§"/>
            </a:pPr>
            <a:r>
              <a:rPr lang="en-US" sz="1600" dirty="0">
                <a:solidFill>
                  <a:schemeClr val="bg1"/>
                </a:solidFill>
                <a:latin typeface="Consolas" panose="020B0609020204030204" pitchFamily="49" charset="0"/>
              </a:rPr>
              <a:t>It is fine to </a:t>
            </a:r>
            <a:r>
              <a:rPr lang="en-US" sz="1600" dirty="0">
                <a:solidFill>
                  <a:srgbClr val="EB6E19"/>
                </a:solidFill>
                <a:latin typeface="Consolas" panose="020B0609020204030204" pitchFamily="49" charset="0"/>
              </a:rPr>
              <a:t>collaborate with peers. </a:t>
            </a:r>
            <a:r>
              <a:rPr lang="en-US" sz="1600" dirty="0">
                <a:solidFill>
                  <a:schemeClr val="bg1"/>
                </a:solidFill>
                <a:latin typeface="Consolas" panose="020B0609020204030204" pitchFamily="49" charset="0"/>
              </a:rPr>
              <a:t>You must make sure you are not blindly copy-pasting another student’s code. Also, </a:t>
            </a:r>
            <a:r>
              <a:rPr lang="en-US" sz="1600" dirty="0">
                <a:solidFill>
                  <a:srgbClr val="EB6E19"/>
                </a:solidFill>
                <a:latin typeface="Consolas" panose="020B0609020204030204" pitchFamily="49" charset="0"/>
              </a:rPr>
              <a:t>you must cite the peer you worked </a:t>
            </a:r>
            <a:r>
              <a:rPr lang="en-US" sz="1600" dirty="0">
                <a:solidFill>
                  <a:schemeClr val="bg1"/>
                </a:solidFill>
                <a:latin typeface="Consolas" panose="020B0609020204030204" pitchFamily="49" charset="0"/>
              </a:rPr>
              <a:t>with at the code level or conceptually. </a:t>
            </a:r>
          </a:p>
          <a:p>
            <a:pPr>
              <a:lnSpc>
                <a:spcPct val="150000"/>
              </a:lnSpc>
            </a:pPr>
            <a:endParaRPr lang="en-US" sz="1600" dirty="0">
              <a:solidFill>
                <a:srgbClr val="EB6E19"/>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3C26C2AD-C421-5208-54A8-28C8B8C54956}"/>
              </a:ext>
            </a:extLst>
          </p:cNvPr>
          <p:cNvSpPr>
            <a:spLocks noGrp="1"/>
          </p:cNvSpPr>
          <p:nvPr>
            <p:ph type="sldNum" sz="quarter" idx="12"/>
          </p:nvPr>
        </p:nvSpPr>
        <p:spPr/>
        <p:txBody>
          <a:bodyPr/>
          <a:lstStyle/>
          <a:p>
            <a:fld id="{017C28E0-2F8B-4999-AEA2-B3AA3AE8994F}" type="slidenum">
              <a:rPr lang="en-US" smtClean="0"/>
              <a:t>27</a:t>
            </a:fld>
            <a:endParaRPr lang="en-US"/>
          </a:p>
        </p:txBody>
      </p:sp>
      <p:grpSp>
        <p:nvGrpSpPr>
          <p:cNvPr id="5" name="Group 4">
            <a:extLst>
              <a:ext uri="{FF2B5EF4-FFF2-40B4-BE49-F238E27FC236}">
                <a16:creationId xmlns:a16="http://schemas.microsoft.com/office/drawing/2014/main" id="{44B8973C-2F56-DD6D-048D-5F2A353E0B7B}"/>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2A10AE0-95ED-3B69-80D7-225B0A55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1DAF29-A3C4-FCB0-62C0-6CB97AAF265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9636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Academic Dishonesty</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Rectangle 2">
            <a:extLst>
              <a:ext uri="{FF2B5EF4-FFF2-40B4-BE49-F238E27FC236}">
                <a16:creationId xmlns:a16="http://schemas.microsoft.com/office/drawing/2014/main" id="{6583E0EE-6FC6-46B6-9E70-CEEDC8488177}"/>
              </a:ext>
            </a:extLst>
          </p:cNvPr>
          <p:cNvSpPr/>
          <p:nvPr/>
        </p:nvSpPr>
        <p:spPr>
          <a:xfrm>
            <a:off x="1093509" y="1741112"/>
            <a:ext cx="10397765" cy="3647152"/>
          </a:xfrm>
          <a:prstGeom prst="rect">
            <a:avLst/>
          </a:prstGeom>
        </p:spPr>
        <p:txBody>
          <a:bodyPr wrap="square">
            <a:spAutoFit/>
          </a:bodyPr>
          <a:lstStyle/>
          <a:p>
            <a:pPr marL="342900" indent="-342900">
              <a:buFont typeface="Wingdings" panose="05000000000000000000" pitchFamily="2" charset="2"/>
              <a:buChar char="§"/>
            </a:pPr>
            <a:r>
              <a:rPr lang="en-US" sz="1600" dirty="0">
                <a:solidFill>
                  <a:srgbClr val="1D9EFF"/>
                </a:solidFill>
                <a:latin typeface="Consolas" panose="020B0609020204030204" pitchFamily="49" charset="0"/>
              </a:rPr>
              <a:t>Sharing/copying, “borrowing” of code structure, looking at code from another student or providing such code, and plagiarism, in addition to other dishonest behaviors, are all considered to be academic dishonesty. </a:t>
            </a:r>
          </a:p>
          <a:p>
            <a:pPr marL="342900" indent="-342900">
              <a:buFont typeface="Wingdings" panose="05000000000000000000" pitchFamily="2" charset="2"/>
              <a:buChar char="§"/>
            </a:pPr>
            <a:endParaRPr lang="en-US" sz="1600" dirty="0">
              <a:solidFill>
                <a:srgbClr val="0079D4"/>
              </a:solidFill>
              <a:latin typeface="Consolas" panose="020B0609020204030204" pitchFamily="49" charset="0"/>
            </a:endParaRPr>
          </a:p>
          <a:p>
            <a:pPr marL="342900" indent="-342900">
              <a:buFont typeface="Wingdings" panose="05000000000000000000" pitchFamily="2" charset="2"/>
              <a:buChar char="§"/>
            </a:pPr>
            <a:r>
              <a:rPr lang="en-US" sz="1600" dirty="0">
                <a:solidFill>
                  <a:srgbClr val="1D9EFF"/>
                </a:solidFill>
                <a:latin typeface="Consolas" panose="020B0609020204030204" pitchFamily="49" charset="0"/>
              </a:rPr>
              <a:t>No information regarding the project 1 and 2, quiz, and exam solutions may be shared by students</a:t>
            </a:r>
            <a:r>
              <a:rPr lang="en-US" sz="1600" dirty="0">
                <a:solidFill>
                  <a:srgbClr val="0079D4"/>
                </a:solidFill>
                <a:latin typeface="Consolas" panose="020B0609020204030204" pitchFamily="49" charset="0"/>
              </a:rPr>
              <a:t>. </a:t>
            </a:r>
            <a:r>
              <a:rPr lang="en-US" sz="1600" dirty="0">
                <a:solidFill>
                  <a:srgbClr val="F16000"/>
                </a:solidFill>
                <a:latin typeface="Consolas" panose="020B0609020204030204" pitchFamily="49" charset="0"/>
              </a:rPr>
              <a:t>We strongly encourage that if you have doubts, visit the course staff in-office hours</a:t>
            </a:r>
            <a:r>
              <a:rPr lang="en-US" sz="1600" dirty="0">
                <a:solidFill>
                  <a:srgbClr val="0079D4"/>
                </a:solidFill>
                <a:latin typeface="Consolas" panose="020B0609020204030204" pitchFamily="49" charset="0"/>
              </a:rPr>
              <a:t>. </a:t>
            </a:r>
            <a:r>
              <a:rPr lang="en-US" sz="1600" dirty="0">
                <a:solidFill>
                  <a:srgbClr val="1D9EFF"/>
                </a:solidFill>
                <a:latin typeface="Consolas" panose="020B0609020204030204" pitchFamily="49" charset="0"/>
              </a:rPr>
              <a:t>Looking at any piece of your peer’s code, sharing files, searching for solutions found online, or using someone else to code your solution is </a:t>
            </a:r>
            <a:r>
              <a:rPr lang="en-US" sz="1600" dirty="0">
                <a:solidFill>
                  <a:srgbClr val="F16000"/>
                </a:solidFill>
                <a:latin typeface="Consolas" panose="020B0609020204030204" pitchFamily="49" charset="0"/>
              </a:rPr>
              <a:t>strictly prohibited</a:t>
            </a:r>
            <a:r>
              <a:rPr lang="en-US" sz="1600" dirty="0">
                <a:solidFill>
                  <a:srgbClr val="0079D4"/>
                </a:solidFill>
                <a:latin typeface="Consolas" panose="020B0609020204030204" pitchFamily="49" charset="0"/>
              </a:rPr>
              <a:t>. </a:t>
            </a:r>
          </a:p>
          <a:p>
            <a:pPr marL="342900" indent="-342900">
              <a:buFont typeface="Wingdings" panose="05000000000000000000" pitchFamily="2" charset="2"/>
              <a:buChar char="§"/>
            </a:pPr>
            <a:endParaRPr lang="en-US" sz="1400" dirty="0">
              <a:solidFill>
                <a:schemeClr val="bg1"/>
              </a:solidFill>
              <a:latin typeface="Consolas" panose="020B0609020204030204" pitchFamily="49" charset="0"/>
            </a:endParaRPr>
          </a:p>
          <a:p>
            <a:pPr marL="342900" indent="-342900">
              <a:buFont typeface="Wingdings" panose="05000000000000000000" pitchFamily="2" charset="2"/>
              <a:buChar char="§"/>
            </a:pPr>
            <a:r>
              <a:rPr lang="en-US" sz="1600" dirty="0">
                <a:solidFill>
                  <a:srgbClr val="1D9EFF"/>
                </a:solidFill>
                <a:latin typeface="Consolas" panose="020B0609020204030204" pitchFamily="49" charset="0"/>
              </a:rPr>
              <a:t>Penalty</a:t>
            </a:r>
          </a:p>
          <a:p>
            <a:pPr marL="342900" indent="-342900">
              <a:buFont typeface="Wingdings" panose="05000000000000000000" pitchFamily="2" charset="2"/>
              <a:buChar char="§"/>
            </a:pPr>
            <a:endParaRPr lang="en-US" sz="900" dirty="0">
              <a:solidFill>
                <a:srgbClr val="0079D4"/>
              </a:solidFill>
              <a:latin typeface="Consolas" panose="020B0609020204030204" pitchFamily="49" charset="0"/>
            </a:endParaRPr>
          </a:p>
          <a:p>
            <a:pPr marL="800100" lvl="1" indent="-342900">
              <a:buFont typeface="Wingdings" panose="05000000000000000000" pitchFamily="2" charset="2"/>
              <a:buChar char="§"/>
            </a:pPr>
            <a:r>
              <a:rPr lang="en-US" sz="1600" dirty="0">
                <a:solidFill>
                  <a:srgbClr val="EB6E19"/>
                </a:solidFill>
                <a:latin typeface="Consolas" panose="020B0609020204030204" pitchFamily="49" charset="0"/>
              </a:rPr>
              <a:t>zero on that assignment and a two-letter final grade decrement for a first offense</a:t>
            </a:r>
          </a:p>
          <a:p>
            <a:pPr marL="800100" lvl="1" indent="-342900">
              <a:buFont typeface="Wingdings" panose="05000000000000000000" pitchFamily="2" charset="2"/>
              <a:buChar char="§"/>
            </a:pPr>
            <a:r>
              <a:rPr lang="en-US" sz="1600" dirty="0">
                <a:solidFill>
                  <a:srgbClr val="EB6E19"/>
                </a:solidFill>
                <a:latin typeface="Consolas" panose="020B0609020204030204" pitchFamily="49" charset="0"/>
              </a:rPr>
              <a:t>E grade for second offence</a:t>
            </a:r>
          </a:p>
          <a:p>
            <a:pPr marL="800100" lvl="1" indent="-342900">
              <a:buFont typeface="Wingdings" panose="05000000000000000000" pitchFamily="2" charset="2"/>
              <a:buChar char="§"/>
            </a:pPr>
            <a:r>
              <a:rPr lang="en-US" sz="1600" dirty="0">
                <a:solidFill>
                  <a:srgbClr val="EB6E19"/>
                </a:solidFill>
                <a:latin typeface="Consolas" panose="020B0609020204030204" pitchFamily="49" charset="0"/>
              </a:rPr>
              <a:t>For both offenses, you will be reported to the Honor Court</a:t>
            </a:r>
          </a:p>
        </p:txBody>
      </p:sp>
      <p:sp>
        <p:nvSpPr>
          <p:cNvPr id="4" name="Slide Number Placeholder 3">
            <a:extLst>
              <a:ext uri="{FF2B5EF4-FFF2-40B4-BE49-F238E27FC236}">
                <a16:creationId xmlns:a16="http://schemas.microsoft.com/office/drawing/2014/main" id="{AE54122B-2100-1100-5902-4CB6CD0FBFF5}"/>
              </a:ext>
            </a:extLst>
          </p:cNvPr>
          <p:cNvSpPr>
            <a:spLocks noGrp="1"/>
          </p:cNvSpPr>
          <p:nvPr>
            <p:ph type="sldNum" sz="quarter" idx="12"/>
          </p:nvPr>
        </p:nvSpPr>
        <p:spPr/>
        <p:txBody>
          <a:bodyPr/>
          <a:lstStyle/>
          <a:p>
            <a:fld id="{017C28E0-2F8B-4999-AEA2-B3AA3AE8994F}" type="slidenum">
              <a:rPr lang="en-US" smtClean="0"/>
              <a:t>28</a:t>
            </a:fld>
            <a:endParaRPr lang="en-US"/>
          </a:p>
        </p:txBody>
      </p:sp>
      <p:grpSp>
        <p:nvGrpSpPr>
          <p:cNvPr id="5" name="Group 4">
            <a:extLst>
              <a:ext uri="{FF2B5EF4-FFF2-40B4-BE49-F238E27FC236}">
                <a16:creationId xmlns:a16="http://schemas.microsoft.com/office/drawing/2014/main" id="{DC039151-402C-EF81-BEA7-A78ED998F97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F065AD64-F1DE-42C9-80A3-618852DC4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96A93361-7E56-C7D7-151B-58B7AA86E74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80598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Request for Extensions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Rectangle 2">
            <a:extLst>
              <a:ext uri="{FF2B5EF4-FFF2-40B4-BE49-F238E27FC236}">
                <a16:creationId xmlns:a16="http://schemas.microsoft.com/office/drawing/2014/main" id="{6583E0EE-6FC6-46B6-9E70-CEEDC8488177}"/>
              </a:ext>
            </a:extLst>
          </p:cNvPr>
          <p:cNvSpPr/>
          <p:nvPr/>
        </p:nvSpPr>
        <p:spPr>
          <a:xfrm>
            <a:off x="1093509" y="1741112"/>
            <a:ext cx="10397765" cy="4524315"/>
          </a:xfrm>
          <a:prstGeom prst="rect">
            <a:avLst/>
          </a:prstGeom>
        </p:spPr>
        <p:txBody>
          <a:bodyPr wrap="square">
            <a:spAutoFit/>
          </a:bodyPr>
          <a:lstStyle/>
          <a:p>
            <a:pPr marL="342900" indent="-342900">
              <a:buFont typeface="Wingdings" panose="05000000000000000000" pitchFamily="2" charset="2"/>
              <a:buChar char="§"/>
            </a:pPr>
            <a:r>
              <a:rPr lang="en-US" sz="1600" dirty="0">
                <a:solidFill>
                  <a:srgbClr val="1D9EFF"/>
                </a:solidFill>
                <a:latin typeface="Consolas" panose="020B0609020204030204" pitchFamily="49" charset="0"/>
              </a:rPr>
              <a:t>Any request for assessment extensions should be backed by official documentation (e.g., from a medical professional, etc.) and should be sent over email. Requests without documentation will be ignored. The following reasons deem ineligibility for extensions or regrades:</a:t>
            </a:r>
          </a:p>
          <a:p>
            <a:pPr marL="342900" indent="-342900">
              <a:buFont typeface="Wingdings" panose="05000000000000000000" pitchFamily="2" charset="2"/>
              <a:buChar char="§"/>
            </a:pPr>
            <a:endParaRPr lang="en-US" sz="1600" dirty="0">
              <a:solidFill>
                <a:srgbClr val="1D9EFF"/>
              </a:solidFill>
              <a:latin typeface="Consolas" panose="020B0609020204030204" pitchFamily="49" charset="0"/>
            </a:endParaRPr>
          </a:p>
          <a:p>
            <a:pPr marL="800100" lvl="1" indent="-342900">
              <a:buFont typeface="Wingdings" panose="05000000000000000000" pitchFamily="2" charset="2"/>
              <a:buChar char="§"/>
            </a:pPr>
            <a:r>
              <a:rPr lang="en-US" sz="1600" dirty="0">
                <a:solidFill>
                  <a:srgbClr val="EB6E19"/>
                </a:solidFill>
                <a:latin typeface="Consolas" panose="020B0609020204030204" pitchFamily="49" charset="0"/>
              </a:rPr>
              <a:t>Failure to submit on Canvas by due date/late date.</a:t>
            </a:r>
            <a:r>
              <a:rPr lang="en-US" sz="1600" dirty="0">
                <a:solidFill>
                  <a:srgbClr val="1D9EFF"/>
                </a:solidFill>
                <a:latin typeface="Consolas" panose="020B0609020204030204" pitchFamily="49" charset="0"/>
              </a:rPr>
              <a:t> Example: If a quiz is due at 11:59 pm, and you send the file at 12:01 am, the file will not be graded. Note that most assessments are open for 4 or more days and you must start early and submit it on time. In case you miss an assignment, treat it as a learning activity and avoid that in the future.</a:t>
            </a:r>
          </a:p>
          <a:p>
            <a:pPr marL="800100" lvl="1" indent="-342900">
              <a:buFont typeface="Wingdings" panose="05000000000000000000" pitchFamily="2" charset="2"/>
              <a:buChar char="§"/>
            </a:pPr>
            <a:r>
              <a:rPr lang="en-US" sz="1600" dirty="0">
                <a:solidFill>
                  <a:srgbClr val="EB6E19"/>
                </a:solidFill>
                <a:latin typeface="Consolas" panose="020B0609020204030204" pitchFamily="49" charset="0"/>
              </a:rPr>
              <a:t>Forgetting to turn in an assessment on time.</a:t>
            </a:r>
          </a:p>
          <a:p>
            <a:pPr marL="800100" lvl="1" indent="-342900">
              <a:buFont typeface="Wingdings" panose="05000000000000000000" pitchFamily="2" charset="2"/>
              <a:buChar char="§"/>
            </a:pPr>
            <a:r>
              <a:rPr lang="en-US" sz="1600" dirty="0">
                <a:solidFill>
                  <a:srgbClr val="EB6E19"/>
                </a:solidFill>
                <a:latin typeface="Consolas" panose="020B0609020204030204" pitchFamily="49" charset="0"/>
              </a:rPr>
              <a:t>File naming issues or feedback issues on projects or programming quizzes</a:t>
            </a:r>
            <a:r>
              <a:rPr lang="en-US" sz="1600" dirty="0">
                <a:solidFill>
                  <a:srgbClr val="1D9EFF"/>
                </a:solidFill>
                <a:latin typeface="Consolas" panose="020B0609020204030204" pitchFamily="49" charset="0"/>
              </a:rPr>
              <a:t>. Gradescope gives you feedback and please read it and fix your file and resubmit. Note that you have unlimited attempts on Gradescope for everything and we will not grade your files if you do not adhere to instructions on file submissions and/or if the Gradescope scores your file to 0. It is your responsibility to read the feedback and fix your code. In case you miss reading the feedback, treat it as a learning activity and avoid that in the future.</a:t>
            </a:r>
          </a:p>
        </p:txBody>
      </p:sp>
      <p:sp>
        <p:nvSpPr>
          <p:cNvPr id="4" name="Slide Number Placeholder 3">
            <a:extLst>
              <a:ext uri="{FF2B5EF4-FFF2-40B4-BE49-F238E27FC236}">
                <a16:creationId xmlns:a16="http://schemas.microsoft.com/office/drawing/2014/main" id="{AE54122B-2100-1100-5902-4CB6CD0FBFF5}"/>
              </a:ext>
            </a:extLst>
          </p:cNvPr>
          <p:cNvSpPr>
            <a:spLocks noGrp="1"/>
          </p:cNvSpPr>
          <p:nvPr>
            <p:ph type="sldNum" sz="quarter" idx="12"/>
          </p:nvPr>
        </p:nvSpPr>
        <p:spPr/>
        <p:txBody>
          <a:bodyPr/>
          <a:lstStyle/>
          <a:p>
            <a:fld id="{017C28E0-2F8B-4999-AEA2-B3AA3AE8994F}" type="slidenum">
              <a:rPr lang="en-US" smtClean="0"/>
              <a:t>29</a:t>
            </a:fld>
            <a:endParaRPr lang="en-US"/>
          </a:p>
        </p:txBody>
      </p:sp>
      <p:grpSp>
        <p:nvGrpSpPr>
          <p:cNvPr id="5" name="Group 4">
            <a:extLst>
              <a:ext uri="{FF2B5EF4-FFF2-40B4-BE49-F238E27FC236}">
                <a16:creationId xmlns:a16="http://schemas.microsoft.com/office/drawing/2014/main" id="{DC039151-402C-EF81-BEA7-A78ED998F97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F065AD64-F1DE-42C9-80A3-618852DC4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96A93361-7E56-C7D7-151B-58B7AA86E74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6427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Course Staff</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8" name="Rectangle 5">
            <a:extLst>
              <a:ext uri="{FF2B5EF4-FFF2-40B4-BE49-F238E27FC236}">
                <a16:creationId xmlns:a16="http://schemas.microsoft.com/office/drawing/2014/main" id="{09A2ECCF-12D6-4950-BC9E-79E6F54C7D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3AAC0C02-0770-4B81-B53E-9227A1039A24}"/>
              </a:ext>
            </a:extLst>
          </p:cNvPr>
          <p:cNvSpPr>
            <a:spLocks noChangeArrowheads="1"/>
          </p:cNvSpPr>
          <p:nvPr/>
        </p:nvSpPr>
        <p:spPr bwMode="auto">
          <a:xfrm>
            <a:off x="0" y="20535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76EC02A8-6D1E-8FC8-4061-587BB8DCD7CF}"/>
              </a:ext>
            </a:extLst>
          </p:cNvPr>
          <p:cNvPicPr>
            <a:picLocks noChangeAspect="1"/>
          </p:cNvPicPr>
          <p:nvPr/>
        </p:nvPicPr>
        <p:blipFill>
          <a:blip r:embed="rId3"/>
          <a:stretch>
            <a:fillRect/>
          </a:stretch>
        </p:blipFill>
        <p:spPr>
          <a:xfrm>
            <a:off x="596349" y="1570947"/>
            <a:ext cx="11439939" cy="5217479"/>
          </a:xfrm>
          <a:prstGeom prst="rect">
            <a:avLst/>
          </a:prstGeom>
        </p:spPr>
      </p:pic>
    </p:spTree>
    <p:extLst>
      <p:ext uri="{BB962C8B-B14F-4D97-AF65-F5344CB8AC3E}">
        <p14:creationId xmlns:p14="http://schemas.microsoft.com/office/powerpoint/2010/main" val="360825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0"/>
            <a:ext cx="10515600" cy="1325563"/>
          </a:xfrm>
        </p:spPr>
        <p:txBody>
          <a:bodyPr>
            <a:normAutofit fontScale="90000"/>
          </a:bodyPr>
          <a:lstStyle/>
          <a:p>
            <a:pPr algn="ctr"/>
            <a:br>
              <a:rPr lang="en-US" dirty="0">
                <a:solidFill>
                  <a:schemeClr val="bg1"/>
                </a:solidFill>
                <a:latin typeface="Gotham Bold" pitchFamily="50" charset="0"/>
              </a:rPr>
            </a:br>
            <a:br>
              <a:rPr lang="en-US" dirty="0">
                <a:solidFill>
                  <a:schemeClr val="bg1"/>
                </a:solidFill>
                <a:latin typeface="Gotham Bold" pitchFamily="50" charset="0"/>
              </a:rPr>
            </a:br>
            <a:r>
              <a:rPr lang="en-US" sz="7300" dirty="0">
                <a:solidFill>
                  <a:schemeClr val="bg1"/>
                </a:solidFill>
                <a:latin typeface="Gotham Bold" pitchFamily="50" charset="0"/>
              </a:rPr>
              <a:t>Acknowledgements</a:t>
            </a:r>
            <a:endParaRPr lang="en-US" dirty="0">
              <a:solidFill>
                <a:schemeClr val="bg1"/>
              </a:solidFill>
              <a:latin typeface="Gotham Bold" pitchFamily="50" charset="0"/>
            </a:endParaRPr>
          </a:p>
        </p:txBody>
      </p:sp>
      <p:grpSp>
        <p:nvGrpSpPr>
          <p:cNvPr id="4" name="Group 3">
            <a:extLst>
              <a:ext uri="{FF2B5EF4-FFF2-40B4-BE49-F238E27FC236}">
                <a16:creationId xmlns:a16="http://schemas.microsoft.com/office/drawing/2014/main" id="{FA0B7469-BBCF-4B36-9B5F-0A47585D688F}"/>
              </a:ext>
            </a:extLst>
          </p:cNvPr>
          <p:cNvGrpSpPr/>
          <p:nvPr/>
        </p:nvGrpSpPr>
        <p:grpSpPr>
          <a:xfrm>
            <a:off x="2706679" y="2172620"/>
            <a:ext cx="8077586" cy="4165374"/>
            <a:chOff x="1132402" y="2200901"/>
            <a:chExt cx="8077586" cy="4165374"/>
          </a:xfrm>
        </p:grpSpPr>
        <p:pic>
          <p:nvPicPr>
            <p:cNvPr id="2050" name="Picture 2" descr="Cheryl Resch">
              <a:extLst>
                <a:ext uri="{FF2B5EF4-FFF2-40B4-BE49-F238E27FC236}">
                  <a16:creationId xmlns:a16="http://schemas.microsoft.com/office/drawing/2014/main" id="{18A4FF98-E323-4405-A228-252EC9F80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402" y="2282351"/>
              <a:ext cx="1262818" cy="16837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F88A49-B5E6-43E6-A372-28A0409B913E}"/>
                </a:ext>
              </a:extLst>
            </p:cNvPr>
            <p:cNvSpPr/>
            <p:nvPr/>
          </p:nvSpPr>
          <p:spPr>
            <a:xfrm>
              <a:off x="2749685" y="2200901"/>
              <a:ext cx="6460303" cy="1846659"/>
            </a:xfrm>
            <a:prstGeom prst="rect">
              <a:avLst/>
            </a:prstGeom>
          </p:spPr>
          <p:txBody>
            <a:bodyPr wrap="square">
              <a:spAutoFit/>
            </a:bodyPr>
            <a:lstStyle/>
            <a:p>
              <a:r>
                <a:rPr lang="en-US" sz="2800" dirty="0">
                  <a:solidFill>
                    <a:srgbClr val="0079D4"/>
                  </a:solidFill>
                  <a:latin typeface="Gotham Bold" pitchFamily="50" charset="0"/>
                </a:rPr>
                <a:t>Cheryl Resch</a:t>
              </a:r>
            </a:p>
            <a:p>
              <a:r>
                <a:rPr lang="en-US" sz="2800" dirty="0">
                  <a:solidFill>
                    <a:schemeClr val="bg1"/>
                  </a:solidFill>
                  <a:latin typeface="Gotham Bold" pitchFamily="50" charset="0"/>
                </a:rPr>
                <a:t>Lecturer,</a:t>
              </a:r>
            </a:p>
            <a:p>
              <a:r>
                <a:rPr lang="en-US" sz="2800" dirty="0">
                  <a:solidFill>
                    <a:schemeClr val="bg1"/>
                  </a:solidFill>
                  <a:latin typeface="Gotham Bold" pitchFamily="50" charset="0"/>
                </a:rPr>
                <a:t>Dept. of Engineering Education,</a:t>
              </a:r>
            </a:p>
            <a:p>
              <a:r>
                <a:rPr lang="en-US" sz="2800" dirty="0">
                  <a:solidFill>
                    <a:schemeClr val="bg1"/>
                  </a:solidFill>
                  <a:latin typeface="Gotham Bold" pitchFamily="50" charset="0"/>
                </a:rPr>
                <a:t>University of Florida</a:t>
              </a:r>
            </a:p>
          </p:txBody>
        </p:sp>
        <p:sp>
          <p:nvSpPr>
            <p:cNvPr id="6" name="Rectangle 5">
              <a:extLst>
                <a:ext uri="{FF2B5EF4-FFF2-40B4-BE49-F238E27FC236}">
                  <a16:creationId xmlns:a16="http://schemas.microsoft.com/office/drawing/2014/main" id="{99E3DB58-0B8C-410B-9846-7A1C5F580394}"/>
                </a:ext>
              </a:extLst>
            </p:cNvPr>
            <p:cNvSpPr/>
            <p:nvPr/>
          </p:nvSpPr>
          <p:spPr>
            <a:xfrm>
              <a:off x="2749687" y="4550393"/>
              <a:ext cx="6205778" cy="1815882"/>
            </a:xfrm>
            <a:prstGeom prst="rect">
              <a:avLst/>
            </a:prstGeom>
          </p:spPr>
          <p:txBody>
            <a:bodyPr wrap="square" anchor="ctr">
              <a:spAutoFit/>
            </a:bodyPr>
            <a:lstStyle/>
            <a:p>
              <a:r>
                <a:rPr lang="en-US" sz="2800" dirty="0">
                  <a:solidFill>
                    <a:srgbClr val="0079D4"/>
                  </a:solidFill>
                  <a:latin typeface="Gotham Bold" pitchFamily="50" charset="0"/>
                </a:rPr>
                <a:t>Lisha Zhou</a:t>
              </a:r>
            </a:p>
            <a:p>
              <a:r>
                <a:rPr lang="en-US" sz="2800" dirty="0">
                  <a:solidFill>
                    <a:schemeClr val="bg1"/>
                  </a:solidFill>
                  <a:latin typeface="Gotham Bold" pitchFamily="50" charset="0"/>
                </a:rPr>
                <a:t>Lecturer,</a:t>
              </a:r>
            </a:p>
            <a:p>
              <a:r>
                <a:rPr lang="en-US" sz="2800" dirty="0">
                  <a:solidFill>
                    <a:schemeClr val="bg1"/>
                  </a:solidFill>
                  <a:latin typeface="Gotham Bold" pitchFamily="50" charset="0"/>
                </a:rPr>
                <a:t>Dept. of Engineering Education,</a:t>
              </a:r>
            </a:p>
            <a:p>
              <a:r>
                <a:rPr lang="en-US" sz="2800" dirty="0">
                  <a:solidFill>
                    <a:schemeClr val="bg1"/>
                  </a:solidFill>
                  <a:latin typeface="Gotham Bold" pitchFamily="50" charset="0"/>
                </a:rPr>
                <a:t>University of Florida</a:t>
              </a:r>
            </a:p>
          </p:txBody>
        </p:sp>
        <p:pic>
          <p:nvPicPr>
            <p:cNvPr id="2052" name="Picture 4" descr="Lisha Zhou">
              <a:extLst>
                <a:ext uri="{FF2B5EF4-FFF2-40B4-BE49-F238E27FC236}">
                  <a16:creationId xmlns:a16="http://schemas.microsoft.com/office/drawing/2014/main" id="{5C449ED2-5F8B-4B2E-9015-BA3C1501C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402" y="4580267"/>
              <a:ext cx="1317101" cy="175613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Slide Number Placeholder 4">
            <a:extLst>
              <a:ext uri="{FF2B5EF4-FFF2-40B4-BE49-F238E27FC236}">
                <a16:creationId xmlns:a16="http://schemas.microsoft.com/office/drawing/2014/main" id="{2ED51FF9-A10C-C338-93C8-EAB11A332CE3}"/>
              </a:ext>
            </a:extLst>
          </p:cNvPr>
          <p:cNvSpPr>
            <a:spLocks noGrp="1"/>
          </p:cNvSpPr>
          <p:nvPr>
            <p:ph type="sldNum" sz="quarter" idx="12"/>
          </p:nvPr>
        </p:nvSpPr>
        <p:spPr/>
        <p:txBody>
          <a:bodyPr/>
          <a:lstStyle/>
          <a:p>
            <a:fld id="{017C28E0-2F8B-4999-AEA2-B3AA3AE8994F}" type="slidenum">
              <a:rPr lang="en-US" smtClean="0"/>
              <a:t>30</a:t>
            </a:fld>
            <a:endParaRPr lang="en-US"/>
          </a:p>
        </p:txBody>
      </p:sp>
      <p:grpSp>
        <p:nvGrpSpPr>
          <p:cNvPr id="9" name="Group 8">
            <a:extLst>
              <a:ext uri="{FF2B5EF4-FFF2-40B4-BE49-F238E27FC236}">
                <a16:creationId xmlns:a16="http://schemas.microsoft.com/office/drawing/2014/main" id="{73A6A029-EB6B-D2FE-03DE-881EC90B6FA7}"/>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BFA7D5B6-E473-3DDE-7C3E-9E33151BB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149C5DE-3ACA-C30E-26F0-1E41711BD907}"/>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5865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0"/>
            <a:ext cx="10515600" cy="1325563"/>
          </a:xfrm>
        </p:spPr>
        <p:txBody>
          <a:bodyPr>
            <a:normAutofit fontScale="90000"/>
          </a:bodyPr>
          <a:lstStyle/>
          <a:p>
            <a:pPr algn="ctr"/>
            <a:br>
              <a:rPr lang="en-US" dirty="0">
                <a:solidFill>
                  <a:schemeClr val="bg1"/>
                </a:solidFill>
                <a:latin typeface="Gotham Bold" pitchFamily="50" charset="0"/>
              </a:rPr>
            </a:br>
            <a:br>
              <a:rPr lang="en-US" dirty="0">
                <a:solidFill>
                  <a:schemeClr val="bg1"/>
                </a:solidFill>
                <a:latin typeface="Gotham Bold" pitchFamily="50" charset="0"/>
              </a:rPr>
            </a:br>
            <a:r>
              <a:rPr lang="en-US" sz="7300" dirty="0">
                <a:solidFill>
                  <a:schemeClr val="bg1"/>
                </a:solidFill>
                <a:latin typeface="Gotham Bold" pitchFamily="50" charset="0"/>
              </a:rPr>
              <a:t>References</a:t>
            </a:r>
            <a:endParaRPr lang="en-US" dirty="0">
              <a:solidFill>
                <a:schemeClr val="bg1"/>
              </a:solidFill>
              <a:latin typeface="Gotham Bold" pitchFamily="50" charset="0"/>
            </a:endParaRPr>
          </a:p>
        </p:txBody>
      </p:sp>
      <p:sp>
        <p:nvSpPr>
          <p:cNvPr id="5" name="TextBox 4">
            <a:extLst>
              <a:ext uri="{FF2B5EF4-FFF2-40B4-BE49-F238E27FC236}">
                <a16:creationId xmlns:a16="http://schemas.microsoft.com/office/drawing/2014/main" id="{BE6FE7F5-88BB-4195-8DCD-BDBD70E1373C}"/>
              </a:ext>
            </a:extLst>
          </p:cNvPr>
          <p:cNvSpPr txBox="1"/>
          <p:nvPr/>
        </p:nvSpPr>
        <p:spPr>
          <a:xfrm>
            <a:off x="1293043" y="2075792"/>
            <a:ext cx="9605913" cy="4939814"/>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
            </a:pPr>
            <a:r>
              <a:rPr lang="en-US" dirty="0">
                <a:solidFill>
                  <a:schemeClr val="bg1"/>
                </a:solidFill>
                <a:latin typeface="Consolas" panose="020B0609020204030204" pitchFamily="49" charset="0"/>
              </a:rPr>
              <a:t>Books/Notes</a:t>
            </a: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3">
                  <a:extLst>
                    <a:ext uri="{A12FA001-AC4F-418D-AE19-62706E023703}">
                      <ahyp:hlinkClr xmlns:ahyp="http://schemas.microsoft.com/office/drawing/2018/hyperlinkcolor" val="tx"/>
                    </a:ext>
                  </a:extLst>
                </a:hlinkClick>
              </a:rPr>
              <a:t>Dr. Sartaj </a:t>
            </a:r>
            <a:r>
              <a:rPr lang="en-US" dirty="0" err="1">
                <a:solidFill>
                  <a:srgbClr val="1D9EFF"/>
                </a:solidFill>
                <a:latin typeface="Consolas" panose="020B0609020204030204" pitchFamily="49" charset="0"/>
                <a:hlinkClick r:id="rId3">
                  <a:extLst>
                    <a:ext uri="{A12FA001-AC4F-418D-AE19-62706E023703}">
                      <ahyp:hlinkClr xmlns:ahyp="http://schemas.microsoft.com/office/drawing/2018/hyperlinkcolor" val="tx"/>
                    </a:ext>
                  </a:extLst>
                </a:hlinkClick>
              </a:rPr>
              <a:t>Sahni</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4">
                  <a:extLst>
                    <a:ext uri="{A12FA001-AC4F-418D-AE19-62706E023703}">
                      <ahyp:hlinkClr xmlns:ahyp="http://schemas.microsoft.com/office/drawing/2018/hyperlinkcolor" val="tx"/>
                    </a:ext>
                  </a:extLst>
                </a:hlinkClick>
              </a:rPr>
              <a:t>Dr. James Aspen</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chemeClr val="bg1"/>
                </a:solidFill>
                <a:latin typeface="Consolas" panose="020B0609020204030204" pitchFamily="49" charset="0"/>
              </a:rPr>
              <a:t>Dr. Mark Weiss</a:t>
            </a: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5">
                  <a:extLst>
                    <a:ext uri="{A12FA001-AC4F-418D-AE19-62706E023703}">
                      <ahyp:hlinkClr xmlns:ahyp="http://schemas.microsoft.com/office/drawing/2018/hyperlinkcolor" val="tx"/>
                    </a:ext>
                  </a:extLst>
                </a:hlinkClick>
              </a:rPr>
              <a:t>Dr. Clifford Shaffer</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6">
                  <a:extLst>
                    <a:ext uri="{A12FA001-AC4F-418D-AE19-62706E023703}">
                      <ahyp:hlinkClr xmlns:ahyp="http://schemas.microsoft.com/office/drawing/2018/hyperlinkcolor" val="tx"/>
                    </a:ext>
                  </a:extLst>
                </a:hlinkClick>
              </a:rPr>
              <a:t>OpenDSA</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7">
                  <a:extLst>
                    <a:ext uri="{A12FA001-AC4F-418D-AE19-62706E023703}">
                      <ahyp:hlinkClr xmlns:ahyp="http://schemas.microsoft.com/office/drawing/2018/hyperlinkcolor" val="tx"/>
                    </a:ext>
                  </a:extLst>
                </a:hlinkClick>
              </a:rPr>
              <a:t>Dr. Cathy Hughes</a:t>
            </a:r>
            <a:endParaRPr lang="en-US" dirty="0">
              <a:solidFill>
                <a:srgbClr val="1D9EFF"/>
              </a:solidFill>
              <a:latin typeface="Consolas" panose="020B0609020204030204" pitchFamily="49" charset="0"/>
            </a:endParaRPr>
          </a:p>
          <a:p>
            <a:pPr marL="285750" indent="-285750">
              <a:lnSpc>
                <a:spcPct val="150000"/>
              </a:lnSpc>
              <a:buClr>
                <a:schemeClr val="bg1"/>
              </a:buClr>
              <a:buFont typeface="Wingdings" panose="05000000000000000000" pitchFamily="2" charset="2"/>
              <a:buChar char="§"/>
            </a:pPr>
            <a:r>
              <a:rPr lang="en-US" dirty="0">
                <a:solidFill>
                  <a:schemeClr val="bg1"/>
                </a:solidFill>
                <a:latin typeface="Consolas" panose="020B0609020204030204" pitchFamily="49" charset="0"/>
              </a:rPr>
              <a:t>Videos Authority</a:t>
            </a: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8">
                  <a:extLst>
                    <a:ext uri="{A12FA001-AC4F-418D-AE19-62706E023703}">
                      <ahyp:hlinkClr xmlns:ahyp="http://schemas.microsoft.com/office/drawing/2018/hyperlinkcolor" val="tx"/>
                    </a:ext>
                  </a:extLst>
                </a:hlinkClick>
              </a:rPr>
              <a:t>Dr. Josh Hug </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9">
                  <a:extLst>
                    <a:ext uri="{A12FA001-AC4F-418D-AE19-62706E023703}">
                      <ahyp:hlinkClr xmlns:ahyp="http://schemas.microsoft.com/office/drawing/2018/hyperlinkcolor" val="tx"/>
                    </a:ext>
                  </a:extLst>
                </a:hlinkClick>
              </a:rPr>
              <a:t>MIT OCW 6.006</a:t>
            </a:r>
            <a:r>
              <a:rPr lang="en-US" dirty="0">
                <a:solidFill>
                  <a:schemeClr val="bg1"/>
                </a:solidFill>
                <a:latin typeface="Consolas" panose="020B0609020204030204" pitchFamily="49" charset="0"/>
              </a:rPr>
              <a:t>: Dr. Erik </a:t>
            </a:r>
            <a:r>
              <a:rPr lang="en-US" dirty="0" err="1">
                <a:solidFill>
                  <a:schemeClr val="bg1"/>
                </a:solidFill>
                <a:latin typeface="Consolas" panose="020B0609020204030204" pitchFamily="49" charset="0"/>
              </a:rPr>
              <a:t>Demaine</a:t>
            </a:r>
            <a:r>
              <a:rPr lang="en-US" dirty="0">
                <a:solidFill>
                  <a:schemeClr val="bg1"/>
                </a:solidFill>
                <a:latin typeface="Consolas" panose="020B0609020204030204" pitchFamily="49" charset="0"/>
              </a:rPr>
              <a:t> and Dr. Srini Devadas</a:t>
            </a: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10">
                  <a:extLst>
                    <a:ext uri="{A12FA001-AC4F-418D-AE19-62706E023703}">
                      <ahyp:hlinkClr xmlns:ahyp="http://schemas.microsoft.com/office/drawing/2018/hyperlinkcolor" val="tx"/>
                    </a:ext>
                  </a:extLst>
                </a:hlinkClick>
              </a:rPr>
              <a:t>Dr. Robert Sedgewick</a:t>
            </a:r>
            <a:endParaRPr lang="en-US" dirty="0">
              <a:solidFill>
                <a:srgbClr val="1D9EFF"/>
              </a:solidFill>
              <a:latin typeface="Consolas" panose="020B0609020204030204" pitchFamily="49" charset="0"/>
            </a:endParaRPr>
          </a:p>
          <a:p>
            <a:pPr marL="285750" indent="-285750">
              <a:buClr>
                <a:schemeClr val="bg1"/>
              </a:buClr>
              <a:buFont typeface="Wingdings" panose="05000000000000000000" pitchFamily="2" charset="2"/>
              <a:buChar char="§"/>
            </a:pPr>
            <a:endParaRPr lang="en-US"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id="{0889CC17-1303-4CF7-96C9-B1E4149E819B}"/>
              </a:ext>
            </a:extLst>
          </p:cNvPr>
          <p:cNvSpPr/>
          <p:nvPr/>
        </p:nvSpPr>
        <p:spPr>
          <a:xfrm>
            <a:off x="7617448" y="2075792"/>
            <a:ext cx="6096000" cy="3554819"/>
          </a:xfrm>
          <a:prstGeom prst="rect">
            <a:avLst/>
          </a:prstGeom>
        </p:spPr>
        <p:txBody>
          <a:bodyPr>
            <a:spAutoFit/>
          </a:bodyPr>
          <a:lstStyle/>
          <a:p>
            <a:pPr marL="285750" indent="-285750">
              <a:lnSpc>
                <a:spcPct val="150000"/>
              </a:lnSpc>
              <a:buClr>
                <a:schemeClr val="bg1"/>
              </a:buClr>
              <a:buFont typeface="Wingdings" panose="05000000000000000000" pitchFamily="2" charset="2"/>
              <a:buChar char="§"/>
            </a:pPr>
            <a:r>
              <a:rPr lang="en-US" dirty="0">
                <a:solidFill>
                  <a:schemeClr val="bg1"/>
                </a:solidFill>
                <a:latin typeface="Consolas" panose="020B0609020204030204" pitchFamily="49" charset="0"/>
              </a:rPr>
              <a:t>Videos </a:t>
            </a:r>
            <a:r>
              <a:rPr lang="en-US" dirty="0" err="1">
                <a:solidFill>
                  <a:schemeClr val="bg1"/>
                </a:solidFill>
                <a:latin typeface="Consolas" panose="020B0609020204030204" pitchFamily="49" charset="0"/>
              </a:rPr>
              <a:t>Youtube</a:t>
            </a:r>
            <a:endParaRPr lang="en-US" dirty="0">
              <a:solidFill>
                <a:schemeClr val="bg1"/>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err="1">
                <a:solidFill>
                  <a:srgbClr val="1D9EFF"/>
                </a:solidFill>
                <a:latin typeface="Consolas" panose="020B0609020204030204" pitchFamily="49" charset="0"/>
                <a:hlinkClick r:id="rId11">
                  <a:extLst>
                    <a:ext uri="{A12FA001-AC4F-418D-AE19-62706E023703}">
                      <ahyp:hlinkClr xmlns:ahyp="http://schemas.microsoft.com/office/drawing/2018/hyperlinkcolor" val="tx"/>
                    </a:ext>
                  </a:extLst>
                </a:hlinkClick>
              </a:rPr>
              <a:t>HackerRank</a:t>
            </a:r>
            <a:r>
              <a:rPr lang="en-US" dirty="0">
                <a:solidFill>
                  <a:srgbClr val="1D9EFF"/>
                </a:solidFill>
                <a:latin typeface="Consolas" panose="020B0609020204030204" pitchFamily="49" charset="0"/>
                <a:hlinkClick r:id="rId11">
                  <a:extLst>
                    <a:ext uri="{A12FA001-AC4F-418D-AE19-62706E023703}">
                      <ahyp:hlinkClr xmlns:ahyp="http://schemas.microsoft.com/office/drawing/2018/hyperlinkcolor" val="tx"/>
                    </a:ext>
                  </a:extLst>
                </a:hlinkClick>
              </a:rPr>
              <a:t>: Data Structures</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err="1">
                <a:solidFill>
                  <a:srgbClr val="1D9EFF"/>
                </a:solidFill>
                <a:latin typeface="Consolas" panose="020B0609020204030204" pitchFamily="49" charset="0"/>
                <a:hlinkClick r:id="rId12">
                  <a:extLst>
                    <a:ext uri="{A12FA001-AC4F-418D-AE19-62706E023703}">
                      <ahyp:hlinkClr xmlns:ahyp="http://schemas.microsoft.com/office/drawing/2018/hyperlinkcolor" val="tx"/>
                    </a:ext>
                  </a:extLst>
                </a:hlinkClick>
              </a:rPr>
              <a:t>HackerRank</a:t>
            </a:r>
            <a:r>
              <a:rPr lang="en-US" dirty="0">
                <a:solidFill>
                  <a:srgbClr val="1D9EFF"/>
                </a:solidFill>
                <a:latin typeface="Consolas" panose="020B0609020204030204" pitchFamily="49" charset="0"/>
                <a:hlinkClick r:id="rId12">
                  <a:extLst>
                    <a:ext uri="{A12FA001-AC4F-418D-AE19-62706E023703}">
                      <ahyp:hlinkClr xmlns:ahyp="http://schemas.microsoft.com/office/drawing/2018/hyperlinkcolor" val="tx"/>
                    </a:ext>
                  </a:extLst>
                </a:hlinkClick>
              </a:rPr>
              <a:t>: Algorithms</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13">
                  <a:extLst>
                    <a:ext uri="{A12FA001-AC4F-418D-AE19-62706E023703}">
                      <ahyp:hlinkClr xmlns:ahyp="http://schemas.microsoft.com/office/drawing/2018/hyperlinkcolor" val="tx"/>
                    </a:ext>
                  </a:extLst>
                </a:hlinkClick>
              </a:rPr>
              <a:t>Back To Back SWE</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err="1">
                <a:solidFill>
                  <a:srgbClr val="1D9EFF"/>
                </a:solidFill>
                <a:latin typeface="Consolas" panose="020B0609020204030204" pitchFamily="49" charset="0"/>
                <a:hlinkClick r:id="rId14">
                  <a:extLst>
                    <a:ext uri="{A12FA001-AC4F-418D-AE19-62706E023703}">
                      <ahyp:hlinkClr xmlns:ahyp="http://schemas.microsoft.com/office/drawing/2018/hyperlinkcolor" val="tx"/>
                    </a:ext>
                  </a:extLst>
                </a:hlinkClick>
              </a:rPr>
              <a:t>MyCodeSchool</a:t>
            </a:r>
            <a:endParaRPr lang="en-US" dirty="0">
              <a:solidFill>
                <a:srgbClr val="1D9EFF"/>
              </a:solidFill>
              <a:latin typeface="Consolas" panose="020B0609020204030204" pitchFamily="49" charset="0"/>
            </a:endParaRPr>
          </a:p>
          <a:p>
            <a:pPr marL="742950" lvl="1" indent="-285750">
              <a:lnSpc>
                <a:spcPct val="150000"/>
              </a:lnSpc>
              <a:buClr>
                <a:schemeClr val="bg1"/>
              </a:buClr>
              <a:buFont typeface="Wingdings" panose="05000000000000000000" pitchFamily="2" charset="2"/>
              <a:buChar char="§"/>
            </a:pPr>
            <a:r>
              <a:rPr lang="en-US" dirty="0">
                <a:solidFill>
                  <a:srgbClr val="1D9EFF"/>
                </a:solidFill>
                <a:latin typeface="Consolas" panose="020B0609020204030204" pitchFamily="49" charset="0"/>
                <a:hlinkClick r:id="rId15">
                  <a:extLst>
                    <a:ext uri="{A12FA001-AC4F-418D-AE19-62706E023703}">
                      <ahyp:hlinkClr xmlns:ahyp="http://schemas.microsoft.com/office/drawing/2018/hyperlinkcolor" val="tx"/>
                    </a:ext>
                  </a:extLst>
                </a:hlinkClick>
              </a:rPr>
              <a:t>Abdul Bari</a:t>
            </a:r>
            <a:endParaRPr lang="en-US" dirty="0">
              <a:solidFill>
                <a:srgbClr val="1D9EFF"/>
              </a:solidFill>
              <a:latin typeface="Consolas" panose="020B0609020204030204" pitchFamily="49" charset="0"/>
            </a:endParaRPr>
          </a:p>
          <a:p>
            <a:pPr marL="285750" indent="-285750">
              <a:lnSpc>
                <a:spcPct val="150000"/>
              </a:lnSpc>
              <a:buClr>
                <a:schemeClr val="bg1"/>
              </a:buClr>
              <a:buFont typeface="Wingdings" panose="05000000000000000000" pitchFamily="2" charset="2"/>
              <a:buChar char="§"/>
            </a:pPr>
            <a:r>
              <a:rPr lang="en-US" dirty="0" err="1">
                <a:solidFill>
                  <a:schemeClr val="bg1"/>
                </a:solidFill>
                <a:latin typeface="Consolas" panose="020B0609020204030204" pitchFamily="49" charset="0"/>
              </a:rPr>
              <a:t>GeeksforGeeks</a:t>
            </a:r>
            <a:endParaRPr lang="en-US" dirty="0">
              <a:solidFill>
                <a:schemeClr val="bg1"/>
              </a:solidFill>
              <a:latin typeface="Consolas" panose="020B0609020204030204" pitchFamily="49" charset="0"/>
            </a:endParaRPr>
          </a:p>
          <a:p>
            <a:pPr marL="742950" lvl="1" indent="-285750">
              <a:buClr>
                <a:schemeClr val="bg1"/>
              </a:buClr>
              <a:buFont typeface="Wingdings" panose="05000000000000000000" pitchFamily="2" charset="2"/>
              <a:buChar char="§"/>
            </a:pPr>
            <a:endParaRPr lang="en-US" dirty="0">
              <a:solidFill>
                <a:schemeClr val="bg1"/>
              </a:solidFill>
              <a:latin typeface="Consolas" panose="020B0609020204030204" pitchFamily="49" charset="0"/>
            </a:endParaRPr>
          </a:p>
          <a:p>
            <a:pPr marL="285750" indent="-285750">
              <a:buClr>
                <a:schemeClr val="bg1"/>
              </a:buClr>
              <a:buFont typeface="Wingdings" panose="05000000000000000000" pitchFamily="2" charset="2"/>
              <a:buChar char="§"/>
            </a:pPr>
            <a:endParaRPr lang="en-US" dirty="0">
              <a:solidFill>
                <a:schemeClr val="bg1"/>
              </a:solidFill>
              <a:latin typeface="Consolas" panose="020B0609020204030204" pitchFamily="49" charset="0"/>
            </a:endParaRPr>
          </a:p>
        </p:txBody>
      </p:sp>
      <p:sp>
        <p:nvSpPr>
          <p:cNvPr id="3" name="Slide Number Placeholder 2">
            <a:extLst>
              <a:ext uri="{FF2B5EF4-FFF2-40B4-BE49-F238E27FC236}">
                <a16:creationId xmlns:a16="http://schemas.microsoft.com/office/drawing/2014/main" id="{A63DE9C1-57B3-27FD-7E9E-42F38470D081}"/>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6" name="Group 5">
            <a:extLst>
              <a:ext uri="{FF2B5EF4-FFF2-40B4-BE49-F238E27FC236}">
                <a16:creationId xmlns:a16="http://schemas.microsoft.com/office/drawing/2014/main" id="{00499755-3281-1F43-67BE-21AEA2B88CEA}"/>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DB493DA-5B9F-0051-FA63-14CEB0E9C35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A323C247-72DF-7DAC-37C3-C75F76986157}"/>
                </a:ext>
              </a:extLst>
            </p:cNvPr>
            <p:cNvPicPr>
              <a:picLocks noChangeAspect="1"/>
            </p:cNvPicPr>
            <p:nvPr/>
          </p:nvPicPr>
          <p:blipFill rotWithShape="1">
            <a:blip r:embed="rId17"/>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62018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2249383"/>
            <a:ext cx="10515600" cy="1325563"/>
          </a:xfrm>
        </p:spPr>
        <p:txBody>
          <a:bodyPr>
            <a:normAutofit fontScale="90000"/>
          </a:bodyPr>
          <a:lstStyle/>
          <a:p>
            <a:pPr algn="ct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sz="7300" dirty="0">
                <a:solidFill>
                  <a:schemeClr val="bg1"/>
                </a:solidFill>
                <a:latin typeface="Gotham Bold" pitchFamily="50" charset="0"/>
              </a:rPr>
              <a:t>Walkthrough</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endParaRPr lang="en-US" sz="1800" dirty="0">
              <a:solidFill>
                <a:schemeClr val="bg1"/>
              </a:solidFill>
              <a:latin typeface="Gotham Bold" pitchFamily="50" charset="0"/>
            </a:endParaRPr>
          </a:p>
        </p:txBody>
      </p:sp>
      <p:sp>
        <p:nvSpPr>
          <p:cNvPr id="3" name="Slide Number Placeholder 2">
            <a:extLst>
              <a:ext uri="{FF2B5EF4-FFF2-40B4-BE49-F238E27FC236}">
                <a16:creationId xmlns:a16="http://schemas.microsoft.com/office/drawing/2014/main" id="{C3004859-76F2-C588-9BF3-1AD17C9C29BD}"/>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5" name="Group 4">
            <a:extLst>
              <a:ext uri="{FF2B5EF4-FFF2-40B4-BE49-F238E27FC236}">
                <a16:creationId xmlns:a16="http://schemas.microsoft.com/office/drawing/2014/main" id="{50F4DB08-7580-2CC5-FFAE-08729815218D}"/>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0D5587E-B3E0-C28C-3060-4B80AEC1F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24E8E38E-F9CC-80B7-A72C-E9BC35C13DD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7418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BD2CDF-8D58-4693-9B66-627F172EF52B}"/>
              </a:ext>
            </a:extLst>
          </p:cNvPr>
          <p:cNvSpPr txBox="1"/>
          <p:nvPr/>
        </p:nvSpPr>
        <p:spPr>
          <a:xfrm>
            <a:off x="1749288" y="1764954"/>
            <a:ext cx="5782728" cy="3707233"/>
          </a:xfrm>
          <a:prstGeom prst="rect">
            <a:avLst/>
          </a:prstGeom>
          <a:noFill/>
        </p:spPr>
        <p:txBody>
          <a:bodyPr wrap="square" rtlCol="0">
            <a:spAutoFit/>
          </a:bodyPr>
          <a:lstStyle/>
          <a:p>
            <a:pPr marL="685800" indent="-685800">
              <a:lnSpc>
                <a:spcPct val="150000"/>
              </a:lnSpc>
              <a:buFont typeface="Wingdings" panose="05000000000000000000" pitchFamily="2" charset="2"/>
              <a:buChar char="§"/>
            </a:pPr>
            <a:r>
              <a:rPr lang="en-US" sz="3200" dirty="0">
                <a:solidFill>
                  <a:srgbClr val="1D9EFF"/>
                </a:solidFill>
                <a:latin typeface="Gotham Bold" pitchFamily="50" charset="0"/>
              </a:rPr>
              <a:t>Canvas</a:t>
            </a:r>
          </a:p>
          <a:p>
            <a:pPr marL="685800" indent="-685800">
              <a:lnSpc>
                <a:spcPct val="150000"/>
              </a:lnSpc>
              <a:buFont typeface="Wingdings" panose="05000000000000000000" pitchFamily="2" charset="2"/>
              <a:buChar char="§"/>
            </a:pPr>
            <a:r>
              <a:rPr lang="en-US" sz="3200" dirty="0">
                <a:solidFill>
                  <a:srgbClr val="1D9EFF"/>
                </a:solidFill>
                <a:latin typeface="Gotham Bold" pitchFamily="50" charset="0"/>
              </a:rPr>
              <a:t>OpenDSA</a:t>
            </a:r>
          </a:p>
          <a:p>
            <a:pPr marL="685800" indent="-685800">
              <a:lnSpc>
                <a:spcPct val="150000"/>
              </a:lnSpc>
              <a:buFont typeface="Wingdings" panose="05000000000000000000" pitchFamily="2" charset="2"/>
              <a:buChar char="§"/>
            </a:pPr>
            <a:r>
              <a:rPr lang="en-US" sz="3200" dirty="0">
                <a:solidFill>
                  <a:srgbClr val="1D9EFF"/>
                </a:solidFill>
                <a:latin typeface="Gotham Bold" pitchFamily="50" charset="0"/>
              </a:rPr>
              <a:t>Slack</a:t>
            </a:r>
          </a:p>
          <a:p>
            <a:pPr marL="685800" indent="-685800">
              <a:lnSpc>
                <a:spcPct val="150000"/>
              </a:lnSpc>
              <a:buFont typeface="Wingdings" panose="05000000000000000000" pitchFamily="2" charset="2"/>
              <a:buChar char="§"/>
            </a:pPr>
            <a:r>
              <a:rPr lang="en-US" sz="3200" dirty="0">
                <a:solidFill>
                  <a:srgbClr val="1D9EFF"/>
                </a:solidFill>
                <a:latin typeface="Gotham Bold" pitchFamily="50" charset="0"/>
              </a:rPr>
              <a:t>Stepik/Edugator</a:t>
            </a:r>
          </a:p>
          <a:p>
            <a:pPr marL="685800" indent="-685800">
              <a:lnSpc>
                <a:spcPct val="150000"/>
              </a:lnSpc>
              <a:buFont typeface="Wingdings" panose="05000000000000000000" pitchFamily="2" charset="2"/>
              <a:buChar char="§"/>
            </a:pPr>
            <a:r>
              <a:rPr lang="en-US" sz="3200" dirty="0" err="1">
                <a:solidFill>
                  <a:srgbClr val="1D9EFF"/>
                </a:solidFill>
                <a:latin typeface="Gotham Bold" pitchFamily="50" charset="0"/>
              </a:rPr>
              <a:t>Gradescope</a:t>
            </a:r>
            <a:endParaRPr lang="en-US" sz="4400" dirty="0">
              <a:solidFill>
                <a:srgbClr val="1D9EFF"/>
              </a:solidFill>
            </a:endParaRPr>
          </a:p>
        </p:txBody>
      </p:sp>
      <p:sp>
        <p:nvSpPr>
          <p:cNvPr id="8" name="Title 1">
            <a:extLst>
              <a:ext uri="{FF2B5EF4-FFF2-40B4-BE49-F238E27FC236}">
                <a16:creationId xmlns:a16="http://schemas.microsoft.com/office/drawing/2014/main" id="{8C940D43-803C-4F4B-88B9-75C12ADDAFDC}"/>
              </a:ext>
            </a:extLst>
          </p:cNvPr>
          <p:cNvSpPr>
            <a:spLocks noGrp="1"/>
          </p:cNvSpPr>
          <p:nvPr>
            <p:ph type="title"/>
          </p:nvPr>
        </p:nvSpPr>
        <p:spPr>
          <a:xfrm>
            <a:off x="838200" y="365125"/>
            <a:ext cx="10515600" cy="1325563"/>
          </a:xfrm>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Walkthrough</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2" name="Slide Number Placeholder 1">
            <a:extLst>
              <a:ext uri="{FF2B5EF4-FFF2-40B4-BE49-F238E27FC236}">
                <a16:creationId xmlns:a16="http://schemas.microsoft.com/office/drawing/2014/main" id="{7CECF4B5-1582-7EDD-D3AE-DF02FE63B1FF}"/>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5" name="Group 4">
            <a:extLst>
              <a:ext uri="{FF2B5EF4-FFF2-40B4-BE49-F238E27FC236}">
                <a16:creationId xmlns:a16="http://schemas.microsoft.com/office/drawing/2014/main" id="{839FA2F9-606F-1CAF-4295-DC8A719C1C6F}"/>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5F229F0-D41C-46B3-6953-18E781835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AC74A663-0732-CA2A-AA99-591231E4B7B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91658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2249383"/>
            <a:ext cx="10515600" cy="1325563"/>
          </a:xfrm>
        </p:spPr>
        <p:txBody>
          <a:bodyPr>
            <a:normAutofit fontScale="90000"/>
          </a:bodyPr>
          <a:lstStyle/>
          <a:p>
            <a:pPr algn="ct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sz="7300" dirty="0">
                <a:solidFill>
                  <a:schemeClr val="bg1"/>
                </a:solidFill>
                <a:latin typeface="Gotham Bold" pitchFamily="50" charset="0"/>
              </a:rPr>
              <a:t>Questions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br>
              <a:rPr lang="en-US" sz="1800" dirty="0">
                <a:solidFill>
                  <a:schemeClr val="bg1"/>
                </a:solidFill>
                <a:latin typeface="Gotham Bold" pitchFamily="50" charset="0"/>
              </a:rPr>
            </a:br>
            <a:endParaRPr lang="en-US" sz="1800" dirty="0">
              <a:solidFill>
                <a:schemeClr val="bg1"/>
              </a:solidFill>
              <a:latin typeface="Gotham Bold" pitchFamily="50" charset="0"/>
            </a:endParaRPr>
          </a:p>
        </p:txBody>
      </p:sp>
      <p:sp>
        <p:nvSpPr>
          <p:cNvPr id="3" name="Slide Number Placeholder 2">
            <a:extLst>
              <a:ext uri="{FF2B5EF4-FFF2-40B4-BE49-F238E27FC236}">
                <a16:creationId xmlns:a16="http://schemas.microsoft.com/office/drawing/2014/main" id="{1685831A-2503-F24A-7A48-28E3F5EB42A1}"/>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5" name="Group 4">
            <a:extLst>
              <a:ext uri="{FF2B5EF4-FFF2-40B4-BE49-F238E27FC236}">
                <a16:creationId xmlns:a16="http://schemas.microsoft.com/office/drawing/2014/main" id="{6BC68BA8-9198-5AEB-8F03-6DA5A202DBD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49D909E-7967-D592-85AD-AFFBD5975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2EEA346E-C9ED-31F1-4085-D31AC720D19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860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Learners: Let’s Get to Know You</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TextBox 2">
            <a:extLst>
              <a:ext uri="{FF2B5EF4-FFF2-40B4-BE49-F238E27FC236}">
                <a16:creationId xmlns:a16="http://schemas.microsoft.com/office/drawing/2014/main" id="{226E172D-A4D1-4143-82E9-A1F5E97C5906}"/>
              </a:ext>
            </a:extLst>
          </p:cNvPr>
          <p:cNvSpPr txBox="1"/>
          <p:nvPr/>
        </p:nvSpPr>
        <p:spPr>
          <a:xfrm>
            <a:off x="1631963" y="2757363"/>
            <a:ext cx="5247861" cy="1938992"/>
          </a:xfrm>
          <a:prstGeom prst="rect">
            <a:avLst/>
          </a:prstGeom>
          <a:noFill/>
        </p:spPr>
        <p:txBody>
          <a:bodyPr wrap="square" rtlCol="0">
            <a:spAutoFit/>
          </a:bodyPr>
          <a:lstStyle/>
          <a:p>
            <a:r>
              <a:rPr lang="en-US" sz="4000" dirty="0">
                <a:solidFill>
                  <a:srgbClr val="F16000"/>
                </a:solidFill>
                <a:latin typeface="Gotham Bold" pitchFamily="50" charset="0"/>
              </a:rPr>
              <a:t>Go To Menti.com</a:t>
            </a:r>
          </a:p>
          <a:p>
            <a:endParaRPr lang="en-US" sz="4000" dirty="0">
              <a:solidFill>
                <a:srgbClr val="F16000"/>
              </a:solidFill>
              <a:latin typeface="Gotham Bold" pitchFamily="50" charset="0"/>
            </a:endParaRPr>
          </a:p>
          <a:p>
            <a:r>
              <a:rPr lang="en-US" sz="4000" dirty="0">
                <a:solidFill>
                  <a:srgbClr val="F16000"/>
                </a:solidFill>
                <a:latin typeface="Gotham Bold" pitchFamily="50" charset="0"/>
              </a:rPr>
              <a:t>Code: </a:t>
            </a:r>
            <a:r>
              <a:rPr lang="en-US" sz="4000" dirty="0">
                <a:solidFill>
                  <a:srgbClr val="0079D4"/>
                </a:solidFill>
                <a:latin typeface="Gotham Bold" pitchFamily="50" charset="0"/>
              </a:rPr>
              <a:t> </a:t>
            </a:r>
            <a:r>
              <a:rPr lang="en-US" sz="4000" dirty="0">
                <a:solidFill>
                  <a:srgbClr val="1D9EFF"/>
                </a:solidFill>
                <a:latin typeface="Gotham Bold" pitchFamily="50" charset="0"/>
              </a:rPr>
              <a:t>4217 4682</a:t>
            </a:r>
          </a:p>
        </p:txBody>
      </p:sp>
      <p:sp>
        <p:nvSpPr>
          <p:cNvPr id="4" name="Slide Number Placeholder 3">
            <a:extLst>
              <a:ext uri="{FF2B5EF4-FFF2-40B4-BE49-F238E27FC236}">
                <a16:creationId xmlns:a16="http://schemas.microsoft.com/office/drawing/2014/main" id="{A26E7489-E6AD-8355-CF48-DDD7EFC96836}"/>
              </a:ext>
            </a:extLst>
          </p:cNvPr>
          <p:cNvSpPr>
            <a:spLocks noGrp="1"/>
          </p:cNvSpPr>
          <p:nvPr>
            <p:ph type="sldNum" sz="quarter" idx="12"/>
          </p:nvPr>
        </p:nvSpPr>
        <p:spPr/>
        <p:txBody>
          <a:bodyPr/>
          <a:lstStyle/>
          <a:p>
            <a:fld id="{017C28E0-2F8B-4999-AEA2-B3AA3AE8994F}" type="slidenum">
              <a:rPr lang="en-US" smtClean="0"/>
              <a:t>4</a:t>
            </a:fld>
            <a:endParaRPr lang="en-US"/>
          </a:p>
        </p:txBody>
      </p:sp>
      <p:grpSp>
        <p:nvGrpSpPr>
          <p:cNvPr id="6" name="Group 5">
            <a:extLst>
              <a:ext uri="{FF2B5EF4-FFF2-40B4-BE49-F238E27FC236}">
                <a16:creationId xmlns:a16="http://schemas.microsoft.com/office/drawing/2014/main" id="{C4B3778A-A7BC-22BE-E19B-A908FE7E3637}"/>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3AB87B0-F813-CB85-AB0D-32A9CC2DB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28000F9C-81BC-C949-6746-CCCF36B5A63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8" name="Picture 7" descr="A qr code on a white background&#10;&#10;Description automatically generated">
            <a:extLst>
              <a:ext uri="{FF2B5EF4-FFF2-40B4-BE49-F238E27FC236}">
                <a16:creationId xmlns:a16="http://schemas.microsoft.com/office/drawing/2014/main" id="{88538232-C053-BE70-7102-F5F2A41A13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7268" y="1910746"/>
            <a:ext cx="4078357" cy="4078357"/>
          </a:xfrm>
          <a:prstGeom prst="rect">
            <a:avLst/>
          </a:prstGeom>
        </p:spPr>
      </p:pic>
    </p:spTree>
    <p:extLst>
      <p:ext uri="{BB962C8B-B14F-4D97-AF65-F5344CB8AC3E}">
        <p14:creationId xmlns:p14="http://schemas.microsoft.com/office/powerpoint/2010/main" val="256978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2249383"/>
            <a:ext cx="10515600" cy="1325563"/>
          </a:xfrm>
        </p:spPr>
        <p:txBody>
          <a:bodyPr>
            <a:normAutofit fontScale="90000"/>
          </a:bodyPr>
          <a:lstStyle/>
          <a:p>
            <a:pPr algn="ct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sz="7300" dirty="0">
                <a:solidFill>
                  <a:schemeClr val="bg1"/>
                </a:solidFill>
                <a:latin typeface="Gotham Bold" pitchFamily="50" charset="0"/>
              </a:rPr>
              <a:t>Course Objectives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Slide Number Placeholder 2">
            <a:extLst>
              <a:ext uri="{FF2B5EF4-FFF2-40B4-BE49-F238E27FC236}">
                <a16:creationId xmlns:a16="http://schemas.microsoft.com/office/drawing/2014/main" id="{F148F4E2-B1B2-E07C-F43F-56CFA54B8424}"/>
              </a:ext>
            </a:extLst>
          </p:cNvPr>
          <p:cNvSpPr>
            <a:spLocks noGrp="1"/>
          </p:cNvSpPr>
          <p:nvPr>
            <p:ph type="sldNum" sz="quarter" idx="12"/>
          </p:nvPr>
        </p:nvSpPr>
        <p:spPr/>
        <p:txBody>
          <a:bodyPr/>
          <a:lstStyle/>
          <a:p>
            <a:fld id="{017C28E0-2F8B-4999-AEA2-B3AA3AE8994F}" type="slidenum">
              <a:rPr lang="en-US" smtClean="0"/>
              <a:t>5</a:t>
            </a:fld>
            <a:endParaRPr lang="en-US"/>
          </a:p>
        </p:txBody>
      </p:sp>
      <p:grpSp>
        <p:nvGrpSpPr>
          <p:cNvPr id="4" name="Group 3">
            <a:extLst>
              <a:ext uri="{FF2B5EF4-FFF2-40B4-BE49-F238E27FC236}">
                <a16:creationId xmlns:a16="http://schemas.microsoft.com/office/drawing/2014/main" id="{0D3F0DF4-6586-72F5-C277-A843FE1A6057}"/>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B11F365-266E-CDC4-15CD-5BA8C4162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4CE84FA-0434-0E4A-9E74-78CFC038BA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31440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What is this Course About?</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3" name="Rectangle 2">
            <a:extLst>
              <a:ext uri="{FF2B5EF4-FFF2-40B4-BE49-F238E27FC236}">
                <a16:creationId xmlns:a16="http://schemas.microsoft.com/office/drawing/2014/main" id="{37E61027-BE86-4A1E-9CB0-D6F19CE5A4CE}"/>
              </a:ext>
            </a:extLst>
          </p:cNvPr>
          <p:cNvSpPr/>
          <p:nvPr/>
        </p:nvSpPr>
        <p:spPr>
          <a:xfrm>
            <a:off x="1175426" y="1973385"/>
            <a:ext cx="10354559" cy="3474797"/>
          </a:xfrm>
          <a:prstGeom prst="rect">
            <a:avLst/>
          </a:prstGeom>
        </p:spPr>
        <p:txBody>
          <a:bodyPr wrap="square">
            <a:spAutoFit/>
          </a:bodyPr>
          <a:lstStyle/>
          <a:p>
            <a:pPr algn="just"/>
            <a:r>
              <a:rPr lang="en-US" sz="3200" dirty="0">
                <a:solidFill>
                  <a:srgbClr val="1D9EFF"/>
                </a:solidFill>
                <a:latin typeface="Gotham Bold" pitchFamily="50" charset="0"/>
                <a:ea typeface="Times New Roman" panose="02020603050405020304" pitchFamily="18" charset="0"/>
                <a:cs typeface="Times New Roman" panose="02020603050405020304" pitchFamily="18" charset="0"/>
              </a:rPr>
              <a:t>This course covers algorithm development using</a:t>
            </a:r>
          </a:p>
          <a:p>
            <a:pPr algn="just"/>
            <a:r>
              <a:rPr lang="en-US" sz="1200" dirty="0">
                <a:solidFill>
                  <a:srgbClr val="0070C0"/>
                </a:solidFill>
                <a:latin typeface="Gotham Bold" pitchFamily="50" charset="0"/>
                <a:ea typeface="Times New Roman" panose="02020603050405020304" pitchFamily="18" charset="0"/>
                <a:cs typeface="Times New Roman" panose="02020603050405020304" pitchFamily="18" charset="0"/>
              </a:rPr>
              <a:t> </a:t>
            </a:r>
          </a:p>
          <a:p>
            <a:pPr marL="800100" lvl="1" indent="-342900" algn="just">
              <a:lnSpc>
                <a:spcPct val="150000"/>
              </a:lnSpc>
              <a:buFont typeface="Wingdings" panose="05000000000000000000" pitchFamily="2" charset="2"/>
              <a:buChar char="§"/>
            </a:pPr>
            <a:r>
              <a:rPr lang="en-US" sz="2400" dirty="0">
                <a:solidFill>
                  <a:schemeClr val="bg1"/>
                </a:solidFill>
                <a:latin typeface="Gotham Bold" pitchFamily="50" charset="0"/>
                <a:ea typeface="Times New Roman" panose="02020603050405020304" pitchFamily="18" charset="0"/>
                <a:cs typeface="Times New Roman" panose="02020603050405020304" pitchFamily="18" charset="0"/>
              </a:rPr>
              <a:t>pseudo languages</a:t>
            </a:r>
          </a:p>
          <a:p>
            <a:pPr marL="800100" lvl="1" indent="-342900" algn="just">
              <a:lnSpc>
                <a:spcPct val="150000"/>
              </a:lnSpc>
              <a:buFont typeface="Wingdings" panose="05000000000000000000" pitchFamily="2" charset="2"/>
              <a:buChar char="§"/>
            </a:pPr>
            <a:r>
              <a:rPr lang="en-US" sz="2400" dirty="0">
                <a:solidFill>
                  <a:schemeClr val="bg1"/>
                </a:solidFill>
                <a:latin typeface="Gotham Bold" pitchFamily="50" charset="0"/>
                <a:ea typeface="Times New Roman" panose="02020603050405020304" pitchFamily="18" charset="0"/>
                <a:cs typeface="Times New Roman" panose="02020603050405020304" pitchFamily="18" charset="0"/>
              </a:rPr>
              <a:t>basic program structures</a:t>
            </a:r>
          </a:p>
          <a:p>
            <a:pPr marL="800100" lvl="1" indent="-342900" algn="just">
              <a:lnSpc>
                <a:spcPct val="150000"/>
              </a:lnSpc>
              <a:buFont typeface="Wingdings" panose="05000000000000000000" pitchFamily="2" charset="2"/>
              <a:buChar char="§"/>
            </a:pPr>
            <a:r>
              <a:rPr lang="en-US" sz="2400" dirty="0">
                <a:solidFill>
                  <a:schemeClr val="bg1"/>
                </a:solidFill>
                <a:latin typeface="Gotham Bold" pitchFamily="50" charset="0"/>
                <a:ea typeface="Times New Roman" panose="02020603050405020304" pitchFamily="18" charset="0"/>
                <a:cs typeface="Times New Roman" panose="02020603050405020304" pitchFamily="18" charset="0"/>
              </a:rPr>
              <a:t>program design techniques</a:t>
            </a:r>
          </a:p>
          <a:p>
            <a:pPr marL="800100" lvl="1" indent="-342900" algn="just">
              <a:lnSpc>
                <a:spcPct val="150000"/>
              </a:lnSpc>
              <a:buFont typeface="Wingdings" panose="05000000000000000000" pitchFamily="2" charset="2"/>
              <a:buChar char="§"/>
            </a:pPr>
            <a:r>
              <a:rPr lang="en-US" sz="2400" dirty="0">
                <a:solidFill>
                  <a:schemeClr val="bg1"/>
                </a:solidFill>
                <a:latin typeface="Gotham Bold" pitchFamily="50" charset="0"/>
                <a:ea typeface="Times New Roman" panose="02020603050405020304" pitchFamily="18" charset="0"/>
                <a:cs typeface="Times New Roman" panose="02020603050405020304" pitchFamily="18" charset="0"/>
              </a:rPr>
              <a:t>storage and manipulation of basic data structures </a:t>
            </a:r>
          </a:p>
          <a:p>
            <a:pPr marL="800100" lvl="1" indent="-342900" algn="just">
              <a:lnSpc>
                <a:spcPct val="150000"/>
              </a:lnSpc>
              <a:buFont typeface="Wingdings" panose="05000000000000000000" pitchFamily="2" charset="2"/>
              <a:buChar char="§"/>
            </a:pPr>
            <a:r>
              <a:rPr lang="en-US" sz="2400" dirty="0">
                <a:solidFill>
                  <a:srgbClr val="F16000"/>
                </a:solidFill>
                <a:latin typeface="Gotham Bold" pitchFamily="50" charset="0"/>
                <a:ea typeface="Times New Roman" panose="02020603050405020304" pitchFamily="18" charset="0"/>
                <a:cs typeface="Times New Roman" panose="02020603050405020304" pitchFamily="18" charset="0"/>
              </a:rPr>
              <a:t>3 Credit Hours</a:t>
            </a:r>
          </a:p>
        </p:txBody>
      </p:sp>
      <p:sp>
        <p:nvSpPr>
          <p:cNvPr id="4" name="Slide Number Placeholder 3">
            <a:extLst>
              <a:ext uri="{FF2B5EF4-FFF2-40B4-BE49-F238E27FC236}">
                <a16:creationId xmlns:a16="http://schemas.microsoft.com/office/drawing/2014/main" id="{995EAD50-1DDF-8500-4BC8-376FDD26A367}"/>
              </a:ext>
            </a:extLst>
          </p:cNvPr>
          <p:cNvSpPr>
            <a:spLocks noGrp="1"/>
          </p:cNvSpPr>
          <p:nvPr>
            <p:ph type="sldNum" sz="quarter" idx="12"/>
          </p:nvPr>
        </p:nvSpPr>
        <p:spPr/>
        <p:txBody>
          <a:bodyPr/>
          <a:lstStyle/>
          <a:p>
            <a:fld id="{017C28E0-2F8B-4999-AEA2-B3AA3AE8994F}" type="slidenum">
              <a:rPr lang="en-US" smtClean="0"/>
              <a:t>6</a:t>
            </a:fld>
            <a:endParaRPr lang="en-US"/>
          </a:p>
        </p:txBody>
      </p:sp>
      <p:grpSp>
        <p:nvGrpSpPr>
          <p:cNvPr id="5" name="Group 4">
            <a:extLst>
              <a:ext uri="{FF2B5EF4-FFF2-40B4-BE49-F238E27FC236}">
                <a16:creationId xmlns:a16="http://schemas.microsoft.com/office/drawing/2014/main" id="{09A2AD65-81F4-0974-CF9B-4B60FC62020C}"/>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4CDFB150-66E7-347C-0444-A64FAB396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BE1B763-702D-6B29-C917-447C1BB30C0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1333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What is this Course About?</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graphicFrame>
        <p:nvGraphicFramePr>
          <p:cNvPr id="3" name="Diagram 2" descr="This course will cover conceptual understanding, implementation and critical thinking while problem solving and applying various data structures and algorithms">
            <a:extLst>
              <a:ext uri="{FF2B5EF4-FFF2-40B4-BE49-F238E27FC236}">
                <a16:creationId xmlns:a16="http://schemas.microsoft.com/office/drawing/2014/main" id="{50C8CCE4-B2C3-41C3-8399-F255D9C2F0EB}"/>
              </a:ext>
            </a:extLst>
          </p:cNvPr>
          <p:cNvGraphicFramePr/>
          <p:nvPr>
            <p:extLst>
              <p:ext uri="{D42A27DB-BD31-4B8C-83A1-F6EECF244321}">
                <p14:modId xmlns:p14="http://schemas.microsoft.com/office/powerpoint/2010/main" val="1529937206"/>
              </p:ext>
            </p:extLst>
          </p:nvPr>
        </p:nvGraphicFramePr>
        <p:xfrm>
          <a:off x="677945" y="1690688"/>
          <a:ext cx="9625552" cy="4802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15028256-ADE8-C301-9880-86FBE6324ABF}"/>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5" name="Group 4">
            <a:extLst>
              <a:ext uri="{FF2B5EF4-FFF2-40B4-BE49-F238E27FC236}">
                <a16:creationId xmlns:a16="http://schemas.microsoft.com/office/drawing/2014/main" id="{7A57AFBA-28BC-C1A7-729C-EB6E789EDA5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47BD94B-7124-2C69-E984-823C5AF22B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66E2B795-2DC9-DC32-4F8D-39D3DF808F82}"/>
                </a:ext>
              </a:extLst>
            </p:cNvPr>
            <p:cNvPicPr>
              <a:picLocks noChangeAspect="1"/>
            </p:cNvPicPr>
            <p:nvPr/>
          </p:nvPicPr>
          <p:blipFill rotWithShape="1">
            <a:blip r:embed="rId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5358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2" name="Picture 11">
            <a:extLst>
              <a:ext uri="{FF2B5EF4-FFF2-40B4-BE49-F238E27FC236}">
                <a16:creationId xmlns:a16="http://schemas.microsoft.com/office/drawing/2014/main" id="{EAEFC034-0267-4D84-A453-3651AA072CF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533" y="4243348"/>
            <a:ext cx="1789980" cy="1789980"/>
          </a:xfrm>
          <a:prstGeom prst="rect">
            <a:avLst/>
          </a:prstGeom>
        </p:spPr>
      </p:pic>
      <p:grpSp>
        <p:nvGrpSpPr>
          <p:cNvPr id="4" name="Group 3">
            <a:extLst>
              <a:ext uri="{FF2B5EF4-FFF2-40B4-BE49-F238E27FC236}">
                <a16:creationId xmlns:a16="http://schemas.microsoft.com/office/drawing/2014/main" id="{C685F916-A659-4071-B659-A0FE2CFB6111}"/>
              </a:ext>
            </a:extLst>
          </p:cNvPr>
          <p:cNvGrpSpPr/>
          <p:nvPr/>
        </p:nvGrpSpPr>
        <p:grpSpPr>
          <a:xfrm>
            <a:off x="1409223" y="1869648"/>
            <a:ext cx="8233794" cy="3996889"/>
            <a:chOff x="1409223" y="2171307"/>
            <a:chExt cx="8233794" cy="3996889"/>
          </a:xfrm>
        </p:grpSpPr>
        <p:grpSp>
          <p:nvGrpSpPr>
            <p:cNvPr id="3" name="Group 2">
              <a:extLst>
                <a:ext uri="{FF2B5EF4-FFF2-40B4-BE49-F238E27FC236}">
                  <a16:creationId xmlns:a16="http://schemas.microsoft.com/office/drawing/2014/main" id="{C0B27B9E-6CF0-48EF-BC3E-2E2F4092D07B}"/>
                </a:ext>
              </a:extLst>
            </p:cNvPr>
            <p:cNvGrpSpPr/>
            <p:nvPr/>
          </p:nvGrpSpPr>
          <p:grpSpPr>
            <a:xfrm>
              <a:off x="1409223" y="2171307"/>
              <a:ext cx="8233794" cy="2602300"/>
              <a:chOff x="1409223" y="2171307"/>
              <a:chExt cx="8233794" cy="2602300"/>
            </a:xfrm>
          </p:grpSpPr>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2171307"/>
                <a:ext cx="2286000" cy="457200"/>
              </a:xfrm>
              <a:prstGeom prst="rect">
                <a:avLst/>
              </a:prstGeom>
              <a:solidFill>
                <a:schemeClr val="accent4">
                  <a:lumMod val="50000"/>
                </a:schemeClr>
              </a:solidFill>
              <a:ln w="9525">
                <a:noFill/>
                <a:round/>
                <a:headEnd/>
                <a:tailEnd/>
              </a:ln>
            </p:spPr>
            <p:txBody>
              <a:bodyPr anchor="ctr"/>
              <a:lstStyle/>
              <a:p>
                <a:pPr algn="ctr"/>
                <a:r>
                  <a:rPr lang="en-US" sz="1600" dirty="0">
                    <a:solidFill>
                      <a:schemeClr val="bg1"/>
                    </a:solidFill>
                    <a:latin typeface="Gotham Bold" pitchFamily="50" charset="0"/>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2171307"/>
                <a:ext cx="2286000" cy="457200"/>
              </a:xfrm>
              <a:prstGeom prst="rect">
                <a:avLst/>
              </a:prstGeom>
              <a:solidFill>
                <a:schemeClr val="accent2">
                  <a:lumMod val="75000"/>
                </a:schemeClr>
              </a:solidFill>
              <a:ln w="9525">
                <a:noFill/>
                <a:round/>
                <a:headEnd/>
                <a:tailEnd/>
              </a:ln>
            </p:spPr>
            <p:txBody>
              <a:bodyPr anchor="ctr"/>
              <a:lstStyle/>
              <a:p>
                <a:pPr algn="ctr"/>
                <a:r>
                  <a:rPr lang="en-US" sz="1600" dirty="0">
                    <a:solidFill>
                      <a:schemeClr val="bg1"/>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2171307"/>
                <a:ext cx="2286000" cy="457200"/>
              </a:xfrm>
              <a:prstGeom prst="rect">
                <a:avLst/>
              </a:prstGeom>
              <a:solidFill>
                <a:schemeClr val="accent6"/>
              </a:solidFill>
              <a:ln w="9525">
                <a:noFill/>
                <a:round/>
                <a:headEnd/>
                <a:tailEnd/>
              </a:ln>
            </p:spPr>
            <p:txBody>
              <a:bodyPr anchor="ctr"/>
              <a:lstStyle/>
              <a:p>
                <a:pPr algn="ctr"/>
                <a:r>
                  <a:rPr lang="en-US" sz="1600" dirty="0">
                    <a:solidFill>
                      <a:schemeClr val="bg1"/>
                    </a:solidFill>
                    <a:latin typeface="Gotham Bold" pitchFamily="50" charset="0"/>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889761"/>
                <a:ext cx="2286000" cy="457200"/>
              </a:xfrm>
              <a:prstGeom prst="rect">
                <a:avLst/>
              </a:prstGeom>
              <a:solidFill>
                <a:schemeClr val="accent4">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603084"/>
                <a:ext cx="2286000" cy="457200"/>
              </a:xfrm>
              <a:prstGeom prst="rect">
                <a:avLst/>
              </a:prstGeom>
              <a:solidFill>
                <a:schemeClr val="accent4">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316407"/>
                <a:ext cx="2286000" cy="457200"/>
              </a:xfrm>
              <a:prstGeom prst="rect">
                <a:avLst/>
              </a:prstGeom>
              <a:solidFill>
                <a:schemeClr val="accent4">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901093"/>
                <a:ext cx="2286000" cy="457200"/>
              </a:xfrm>
              <a:prstGeom prst="rect">
                <a:avLst/>
              </a:prstGeom>
              <a:solidFill>
                <a:schemeClr val="accent2">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603084"/>
                <a:ext cx="2286000" cy="457200"/>
              </a:xfrm>
              <a:prstGeom prst="rect">
                <a:avLst/>
              </a:prstGeom>
              <a:solidFill>
                <a:schemeClr val="accent2">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886293"/>
                <a:ext cx="2286000" cy="457200"/>
              </a:xfrm>
              <a:prstGeom prst="rect">
                <a:avLst/>
              </a:prstGeom>
              <a:solidFill>
                <a:schemeClr val="accent6">
                  <a:lumMod val="20000"/>
                  <a:lumOff val="80000"/>
                </a:schemeClr>
              </a:solidFill>
              <a:ln w="9525">
                <a:noFill/>
                <a:round/>
                <a:headEnd/>
                <a:tailEnd/>
              </a:ln>
            </p:spPr>
            <p:txBody>
              <a:bodyPr anchor="ctr"/>
              <a:lstStyle/>
              <a:p>
                <a:pPr algn="ctr"/>
                <a:r>
                  <a:rPr lang="en-US" sz="1600">
                    <a:solidFill>
                      <a:srgbClr val="000000"/>
                    </a:solidFill>
                    <a:latin typeface="Gotham Bold" pitchFamily="50" charset="0"/>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603084"/>
                <a:ext cx="2286000" cy="457200"/>
              </a:xfrm>
              <a:prstGeom prst="rect">
                <a:avLst/>
              </a:prstGeom>
              <a:solidFill>
                <a:schemeClr val="accent6">
                  <a:lumMod val="20000"/>
                  <a:lumOff val="80000"/>
                </a:schemeClr>
              </a:solidFill>
              <a:ln w="9525">
                <a:noFill/>
                <a:round/>
                <a:headEnd/>
                <a:tailEnd/>
              </a:ln>
            </p:spPr>
            <p:txBody>
              <a:bodyPr anchor="ctr"/>
              <a:lstStyle/>
              <a:p>
                <a:pPr algn="ctr"/>
                <a:r>
                  <a:rPr lang="en-US" sz="1600">
                    <a:solidFill>
                      <a:srgbClr val="000000"/>
                    </a:solidFill>
                    <a:latin typeface="Gotham Bold" pitchFamily="50" charset="0"/>
                  </a:rPr>
                  <a:t>Tables/Maps</a:t>
                </a:r>
              </a:p>
            </p:txBody>
          </p:sp>
        </p:gr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720396"/>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accent6"/>
              </a:solidFill>
              <a:ln w="9525">
                <a:noFill/>
                <a:round/>
                <a:headEnd/>
                <a:tailEnd/>
              </a:ln>
            </p:spPr>
            <p:txBody>
              <a:bodyPr/>
              <a:lstStyle/>
              <a:p>
                <a:endParaRPr lang="en-US"/>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accent6"/>
              </a:solidFill>
              <a:ln w="9525">
                <a:noFill/>
                <a:round/>
                <a:headEnd/>
                <a:tailEnd/>
              </a:ln>
            </p:spPr>
            <p:txBody>
              <a:bodyPr/>
              <a:lstStyle/>
              <a:p>
                <a:endParaRPr lang="en-US"/>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accent6"/>
              </a:solidFill>
              <a:ln w="9525">
                <a:noFill/>
                <a:round/>
                <a:headEnd/>
                <a:tailEnd/>
              </a:ln>
            </p:spPr>
            <p:txBody>
              <a:bodyPr/>
              <a:lstStyle/>
              <a:p>
                <a:endParaRPr lang="en-US"/>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accent6"/>
              </a:solidFill>
              <a:ln w="9525">
                <a:noFill/>
                <a:round/>
                <a:headEnd/>
                <a:tailEnd/>
              </a:ln>
            </p:spPr>
            <p:txBody>
              <a:bodyPr/>
              <a:lstStyle/>
              <a:p>
                <a:endParaRPr lang="en-US"/>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accent6">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5295507"/>
              <a:ext cx="1456888" cy="304800"/>
              <a:chOff x="877748" y="4343400"/>
              <a:chExt cx="1456888" cy="304800"/>
            </a:xfrm>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solidFill>
                <a:schemeClr val="accent4">
                  <a:lumMod val="50000"/>
                </a:schemeClr>
              </a:solidFill>
              <a:ln w="9525">
                <a:noFill/>
                <a:round/>
                <a:headEnd/>
                <a:tailEnd/>
              </a:ln>
            </p:spPr>
            <p:txBody>
              <a:bodyPr/>
              <a:lstStyle/>
              <a:p>
                <a:endParaRPr lang="en-US"/>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solidFill>
                <a:schemeClr val="accent4">
                  <a:lumMod val="50000"/>
                </a:schemeClr>
              </a:solidFill>
              <a:ln w="9525">
                <a:noFill/>
                <a:round/>
                <a:headEnd/>
                <a:tailEnd/>
              </a:ln>
            </p:spPr>
            <p:txBody>
              <a:bodyPr/>
              <a:lstStyle/>
              <a:p>
                <a:endParaRPr lang="en-US"/>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solidFill>
                <a:schemeClr val="accent4">
                  <a:lumMod val="50000"/>
                </a:schemeClr>
              </a:solidFill>
              <a:ln w="9525">
                <a:noFill/>
                <a:round/>
                <a:headEnd/>
                <a:tailEnd/>
              </a:ln>
            </p:spPr>
            <p:txBody>
              <a:bodyPr/>
              <a:lstStyle/>
              <a:p>
                <a:endParaRPr lang="en-US"/>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noFill/>
              <a:ln w="25400">
                <a:solidFill>
                  <a:schemeClr val="accent4">
                    <a:lumMod val="50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noFill/>
              <a:ln w="25400">
                <a:solidFill>
                  <a:schemeClr val="accent4">
                    <a:lumMod val="50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988620"/>
              <a:ext cx="987552" cy="911352"/>
              <a:chOff x="4079846" y="3744286"/>
              <a:chExt cx="987552" cy="911352"/>
            </a:xfrm>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solidFill>
                <a:schemeClr val="accent2">
                  <a:lumMod val="75000"/>
                </a:schemeClr>
              </a:solidFill>
              <a:ln w="9525">
                <a:noFill/>
                <a:round/>
                <a:headEnd/>
                <a:tailEnd/>
              </a:ln>
            </p:spPr>
            <p:txBody>
              <a:bodyPr/>
              <a:lstStyle/>
              <a:p>
                <a:endParaRPr lang="en-US"/>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solidFill>
                <a:schemeClr val="accent2">
                  <a:lumMod val="75000"/>
                </a:schemeClr>
              </a:solidFill>
              <a:ln w="9525">
                <a:noFill/>
                <a:round/>
                <a:headEnd/>
                <a:tailEnd/>
              </a:ln>
            </p:spPr>
            <p:txBody>
              <a:bodyPr/>
              <a:lstStyle/>
              <a:p>
                <a:endParaRPr lang="en-US"/>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solidFill>
                <a:schemeClr val="accent2">
                  <a:lumMod val="75000"/>
                </a:schemeClr>
              </a:solidFill>
              <a:ln w="9525">
                <a:noFill/>
                <a:round/>
                <a:headEnd/>
                <a:tailEnd/>
              </a:ln>
            </p:spPr>
            <p:txBody>
              <a:bodyPr/>
              <a:lstStyle/>
              <a:p>
                <a:endParaRPr lang="en-US"/>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solidFill>
                <a:schemeClr val="accent2">
                  <a:lumMod val="75000"/>
                </a:schemeClr>
              </a:solidFill>
              <a:ln w="9525">
                <a:noFill/>
                <a:round/>
                <a:headEnd/>
                <a:tailEnd/>
              </a:ln>
            </p:spPr>
            <p:txBody>
              <a:bodyPr/>
              <a:lstStyle/>
              <a:p>
                <a:endParaRPr lang="en-US"/>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noFill/>
              <a:ln w="25400">
                <a:solidFill>
                  <a:schemeClr val="accent2">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noFill/>
              <a:ln w="25400">
                <a:solidFill>
                  <a:schemeClr val="accent2">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noFill/>
              <a:ln w="25400">
                <a:solidFill>
                  <a:schemeClr val="accent2">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noFill/>
              <a:ln w="25400">
                <a:solidFill>
                  <a:schemeClr val="accent2">
                    <a:lumMod val="75000"/>
                  </a:schemeClr>
                </a:solidFill>
                <a:round/>
                <a:headEnd/>
                <a:tailEnd/>
              </a:ln>
              <a:extLst>
                <a:ext uri="{909E8E84-426E-40dd-AFC4-6F175D3DCCD1}">
                  <a14:hiddenFill xmlns="" xmlns:a14="http://schemas.microsoft.com/office/drawing/2010/main">
                    <a:noFill/>
                  </a14:hiddenFill>
                </a:ext>
              </a:extLst>
            </p:spPr>
          </p:cxnSp>
        </p:grpSp>
      </p:grpSp>
      <p:sp>
        <p:nvSpPr>
          <p:cNvPr id="5" name="Slide Number Placeholder 4">
            <a:extLst>
              <a:ext uri="{FF2B5EF4-FFF2-40B4-BE49-F238E27FC236}">
                <a16:creationId xmlns:a16="http://schemas.microsoft.com/office/drawing/2014/main" id="{6962F8A3-07BE-889F-1481-24EAE7C4F3B8}"/>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43" name="Group 42">
            <a:extLst>
              <a:ext uri="{FF2B5EF4-FFF2-40B4-BE49-F238E27FC236}">
                <a16:creationId xmlns:a16="http://schemas.microsoft.com/office/drawing/2014/main" id="{93073470-578E-2DA0-6BB7-6BE0A43B728F}"/>
              </a:ext>
            </a:extLst>
          </p:cNvPr>
          <p:cNvGrpSpPr/>
          <p:nvPr/>
        </p:nvGrpSpPr>
        <p:grpSpPr>
          <a:xfrm>
            <a:off x="11317255" y="5989103"/>
            <a:ext cx="841781" cy="748032"/>
            <a:chOff x="11337354" y="6025684"/>
            <a:chExt cx="841781" cy="748032"/>
          </a:xfrm>
        </p:grpSpPr>
        <p:pic>
          <p:nvPicPr>
            <p:cNvPr id="44" name="Picture 43">
              <a:extLst>
                <a:ext uri="{FF2B5EF4-FFF2-40B4-BE49-F238E27FC236}">
                  <a16:creationId xmlns:a16="http://schemas.microsoft.com/office/drawing/2014/main" id="{3CBB6F5C-B78B-B284-5874-5CF661CE5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671BFB80-73AF-BCBC-2165-ABE322892C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6877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518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algn="ctr"/>
            <a:r>
              <a:rPr lang="en-US" sz="1600" dirty="0">
                <a:solidFill>
                  <a:schemeClr val="bg1"/>
                </a:solidFill>
                <a:latin typeface="Gotham Bold" pitchFamily="50" charset="0"/>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algn="ctr"/>
            <a:r>
              <a:rPr lang="en-US" sz="1600" dirty="0">
                <a:solidFill>
                  <a:srgbClr val="000000"/>
                </a:solidFill>
                <a:latin typeface="Gotham Bold" pitchFamily="50" charset="0"/>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algn="ctr"/>
            <a:r>
              <a:rPr lang="en-US" sz="1600" dirty="0">
                <a:solidFill>
                  <a:srgbClr val="000000"/>
                </a:solidFill>
                <a:latin typeface="Gotham Bold" pitchFamily="50" charset="0"/>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algn="ctr"/>
            <a:r>
              <a:rPr lang="en-US" sz="1600" dirty="0">
                <a:solidFill>
                  <a:schemeClr val="bg1"/>
                </a:solidFill>
                <a:latin typeface="Gotham Bold" pitchFamily="50" charset="0"/>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algn="ctr"/>
            <a:r>
              <a:rPr lang="en-US" sz="1600" dirty="0">
                <a:solidFill>
                  <a:schemeClr val="bg1"/>
                </a:solidFill>
                <a:latin typeface="Gotham Bold" pitchFamily="50" charset="0"/>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algn="ctr"/>
            <a:r>
              <a:rPr lang="en-US" sz="1600" dirty="0">
                <a:solidFill>
                  <a:schemeClr val="bg1"/>
                </a:solidFill>
                <a:latin typeface="Gotham Bold" pitchFamily="50" charset="0"/>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algn="ctr"/>
            <a:r>
              <a:rPr lang="en-US" sz="1600" dirty="0">
                <a:solidFill>
                  <a:srgbClr val="000000"/>
                </a:solidFill>
                <a:latin typeface="Gotham Bold" pitchFamily="50" charset="0"/>
              </a:rPr>
              <a:t>Fibonacci</a:t>
            </a:r>
          </a:p>
        </p:txBody>
      </p:sp>
      <p:sp>
        <p:nvSpPr>
          <p:cNvPr id="3" name="Slide Number Placeholder 2">
            <a:extLst>
              <a:ext uri="{FF2B5EF4-FFF2-40B4-BE49-F238E27FC236}">
                <a16:creationId xmlns:a16="http://schemas.microsoft.com/office/drawing/2014/main" id="{62D86E2F-AACE-19FD-642A-5425E8FB67C5}"/>
              </a:ext>
            </a:extLst>
          </p:cNvPr>
          <p:cNvSpPr>
            <a:spLocks noGrp="1"/>
          </p:cNvSpPr>
          <p:nvPr>
            <p:ph type="sldNum" sz="quarter" idx="12"/>
          </p:nvPr>
        </p:nvSpPr>
        <p:spPr/>
        <p:txBody>
          <a:bodyPr/>
          <a:lstStyle/>
          <a:p>
            <a:fld id="{017C28E0-2F8B-4999-AEA2-B3AA3AE8994F}" type="slidenum">
              <a:rPr lang="en-US" smtClean="0"/>
              <a:t>9</a:t>
            </a:fld>
            <a:endParaRPr lang="en-US"/>
          </a:p>
        </p:txBody>
      </p:sp>
      <p:grpSp>
        <p:nvGrpSpPr>
          <p:cNvPr id="20" name="Group 19">
            <a:extLst>
              <a:ext uri="{FF2B5EF4-FFF2-40B4-BE49-F238E27FC236}">
                <a16:creationId xmlns:a16="http://schemas.microsoft.com/office/drawing/2014/main" id="{B9FDE030-9A48-1D31-BBCC-045747455CC7}"/>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F0249B9D-82CF-37F7-39E6-B2713B7FF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B38997C4-DB29-61AD-ED19-950594214E6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4193</TotalTime>
  <Words>2132</Words>
  <Application>Microsoft Office PowerPoint</Application>
  <PresentationFormat>Widescreen</PresentationFormat>
  <Paragraphs>442</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Consolas</vt:lpstr>
      <vt:lpstr>Courier New</vt:lpstr>
      <vt:lpstr>Gotham Bold</vt:lpstr>
      <vt:lpstr>Wingdings</vt:lpstr>
      <vt:lpstr>1_Office Theme</vt:lpstr>
      <vt:lpstr>PowerPoint Presentation</vt:lpstr>
      <vt:lpstr>   About Me: Amanpreet Kapoor          </vt:lpstr>
      <vt:lpstr>   Course Staff   </vt:lpstr>
      <vt:lpstr>   Learners: Let’s Get to Know You   </vt:lpstr>
      <vt:lpstr>   Course Objectives   </vt:lpstr>
      <vt:lpstr>   What is this Course About?   </vt:lpstr>
      <vt:lpstr>   What is this Course About?   </vt:lpstr>
      <vt:lpstr>  Categories of Data Structures  </vt:lpstr>
      <vt:lpstr>  Categories of Algorithms  </vt:lpstr>
      <vt:lpstr>   Logistics &amp; Policies   </vt:lpstr>
      <vt:lpstr>   Format   </vt:lpstr>
      <vt:lpstr>   Communication   </vt:lpstr>
      <vt:lpstr>   Communication   </vt:lpstr>
      <vt:lpstr>   Communication   </vt:lpstr>
      <vt:lpstr>   Debugging   </vt:lpstr>
      <vt:lpstr>   Grading   </vt:lpstr>
      <vt:lpstr>   Timeline   </vt:lpstr>
      <vt:lpstr> Programming Language </vt:lpstr>
      <vt:lpstr>   Tools   </vt:lpstr>
      <vt:lpstr>   Tools   </vt:lpstr>
      <vt:lpstr>   Textbook (Optional)   </vt:lpstr>
      <vt:lpstr>   Feedback   </vt:lpstr>
      <vt:lpstr>   Expectations   </vt:lpstr>
      <vt:lpstr>Expectations</vt:lpstr>
      <vt:lpstr>Expectations</vt:lpstr>
      <vt:lpstr>   Academic Dishonesty   </vt:lpstr>
      <vt:lpstr>   Academic Dishonesty   </vt:lpstr>
      <vt:lpstr>   Academic Dishonesty   </vt:lpstr>
      <vt:lpstr>   Request for Extensions   </vt:lpstr>
      <vt:lpstr>  Acknowledgements</vt:lpstr>
      <vt:lpstr>  References</vt:lpstr>
      <vt:lpstr>   Walkthrough   </vt:lpstr>
      <vt:lpstr>   Walkthrough   </vt:lpstr>
      <vt:lpst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Amanpreet Kapoor Amanpreet Kapoor</dc:title>
  <dc:creator>amanpreet kapoor</dc:creator>
  <cp:lastModifiedBy>Kapoor,Amanpreet</cp:lastModifiedBy>
  <cp:revision>328</cp:revision>
  <dcterms:created xsi:type="dcterms:W3CDTF">2020-04-14T17:15:24Z</dcterms:created>
  <dcterms:modified xsi:type="dcterms:W3CDTF">2024-01-08T11:37:27Z</dcterms:modified>
</cp:coreProperties>
</file>