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65"/>
  </p:notesMasterIdLst>
  <p:sldIdLst>
    <p:sldId id="268" r:id="rId4"/>
    <p:sldId id="820" r:id="rId5"/>
    <p:sldId id="825" r:id="rId6"/>
    <p:sldId id="824" r:id="rId7"/>
    <p:sldId id="828" r:id="rId8"/>
    <p:sldId id="830" r:id="rId9"/>
    <p:sldId id="829" r:id="rId10"/>
    <p:sldId id="831" r:id="rId11"/>
    <p:sldId id="815" r:id="rId12"/>
    <p:sldId id="827" r:id="rId13"/>
    <p:sldId id="661" r:id="rId14"/>
    <p:sldId id="364" r:id="rId15"/>
    <p:sldId id="648" r:id="rId16"/>
    <p:sldId id="912" r:id="rId17"/>
    <p:sldId id="919" r:id="rId18"/>
    <p:sldId id="920" r:id="rId19"/>
    <p:sldId id="921" r:id="rId20"/>
    <p:sldId id="922" r:id="rId21"/>
    <p:sldId id="923" r:id="rId22"/>
    <p:sldId id="924" r:id="rId23"/>
    <p:sldId id="925" r:id="rId24"/>
    <p:sldId id="926" r:id="rId25"/>
    <p:sldId id="975" r:id="rId26"/>
    <p:sldId id="977" r:id="rId27"/>
    <p:sldId id="976" r:id="rId28"/>
    <p:sldId id="978" r:id="rId29"/>
    <p:sldId id="981" r:id="rId30"/>
    <p:sldId id="980" r:id="rId31"/>
    <p:sldId id="983" r:id="rId32"/>
    <p:sldId id="988" r:id="rId33"/>
    <p:sldId id="992" r:id="rId34"/>
    <p:sldId id="991" r:id="rId35"/>
    <p:sldId id="990" r:id="rId36"/>
    <p:sldId id="993" r:id="rId37"/>
    <p:sldId id="994" r:id="rId38"/>
    <p:sldId id="995" r:id="rId39"/>
    <p:sldId id="996" r:id="rId40"/>
    <p:sldId id="999" r:id="rId41"/>
    <p:sldId id="997" r:id="rId42"/>
    <p:sldId id="1000" r:id="rId43"/>
    <p:sldId id="1001" r:id="rId44"/>
    <p:sldId id="1002" r:id="rId45"/>
    <p:sldId id="1003" r:id="rId46"/>
    <p:sldId id="1004" r:id="rId47"/>
    <p:sldId id="1005" r:id="rId48"/>
    <p:sldId id="1006" r:id="rId49"/>
    <p:sldId id="1009" r:id="rId50"/>
    <p:sldId id="1008" r:id="rId51"/>
    <p:sldId id="1007" r:id="rId52"/>
    <p:sldId id="1010" r:id="rId53"/>
    <p:sldId id="1011" r:id="rId54"/>
    <p:sldId id="1012" r:id="rId55"/>
    <p:sldId id="1013" r:id="rId56"/>
    <p:sldId id="1014" r:id="rId57"/>
    <p:sldId id="1015" r:id="rId58"/>
    <p:sldId id="1016" r:id="rId59"/>
    <p:sldId id="1017" r:id="rId60"/>
    <p:sldId id="1018" r:id="rId61"/>
    <p:sldId id="1019" r:id="rId62"/>
    <p:sldId id="927" r:id="rId63"/>
    <p:sldId id="92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63"/>
    <a:srgbClr val="7F7F7F"/>
    <a:srgbClr val="0081E2"/>
    <a:srgbClr val="EB6E19"/>
    <a:srgbClr val="75726B"/>
    <a:srgbClr val="C8C4B7"/>
    <a:srgbClr val="548235"/>
    <a:srgbClr val="000000"/>
    <a:srgbClr val="AE69F3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83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8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talking about various DS and Algo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60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Memoization –top down, call stack avoids some problems</a:t>
            </a:r>
          </a:p>
          <a:p>
            <a:pPr marL="163084" indent="0">
              <a:buNone/>
            </a:pPr>
            <a:r>
              <a:rPr lang="en-US" dirty="0"/>
              <a:t>Tabulation bottom up all subproblems </a:t>
            </a:r>
          </a:p>
          <a:p>
            <a:pPr marL="163084" indent="0">
              <a:buNone/>
            </a:pPr>
            <a:r>
              <a:rPr lang="en-US" dirty="0"/>
              <a:t>32 – 14, 8,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76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135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72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338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09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064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922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737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845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437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204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91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832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535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6184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130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852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66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5032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617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751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6566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0170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68551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4329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002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68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107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673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687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00962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66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4136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8067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656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0655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897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4902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035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7046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8400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7578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5732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8454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9625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0429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4936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586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4231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4755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445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115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240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3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6BFF-DE49-490B-9FCF-727FC2E32D4C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B827-7DF3-401E-BE0A-B1F3DCB98025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153F-2038-4CF5-80C1-1BD087DED593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2986-03F9-49CE-9549-6DAF4ABD4DCF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DACA-0FA7-424C-92D4-51134B044685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B28B7-38A3-44BA-8BB4-5B47C2BF3BD2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67DD-BCF4-41EC-A521-3E2065A2C160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CD756-2EEF-41AD-961B-D2E14532BBFE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56AE-F2B9-4B93-9316-CEE37B0A3D10}" type="datetime1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4BFD-4BE6-4326-B488-4925B8F88029}" type="datetime1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A15F-386D-4F5E-B18E-A5253D08A68B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726C-316C-422C-960E-8CED9F612950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ECA50-76EA-4488-A0A9-47718990E066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2337-FE2D-4F56-B5A7-E47AA711FE2D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5B577-2704-450E-A544-8B9E3CD52124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3C32-E036-4A03-B630-483548309A9C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221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20153-07D2-48DF-A775-4A68843E4FDA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3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9A31-8E37-424D-9AAF-D96FC6CD880A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6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6C16-3DA4-4F50-83F1-9FED07B972B4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542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981F-D330-43A1-958B-B1A92EFD33F1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826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CC6C7-F08F-486F-94AF-0248CD61FDD3}" type="datetime1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1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EF91-56F9-45B4-A2B4-005E570987F3}" type="datetime1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A869-C674-4690-AC39-FEF3B5BCB4F1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9239-9FED-4146-B6A7-9FBDF73CDB69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82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6B6D-E04F-4FDF-B939-717F3A32E0EE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30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1E2C-337A-40ED-AD2F-4E2AFA18203C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588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14731-311D-4867-ABD3-2A1DBD487C41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6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562AD-A122-47A8-BDF3-DA1809B2F392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2C14-99B0-4756-B84E-91CFE83CF0DA}" type="datetime1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4532D-C3AA-465B-8B7B-831A67CABDF3}" type="datetime1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321A-2C15-415E-88AD-7A819D18AEFF}" type="datetime1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61118-D1C6-4D44-A4BC-A6DC22CA449C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CA16-AA17-4A01-80F9-B9FF3EF2EF60}" type="datetime1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82B8-30F6-49AE-808C-934F2353DC5E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0F906-E77D-43BE-85B2-6D4FB37C813C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C354-295C-48DC-B9E1-1FB6189C9FEA}" type="datetime1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2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VSAMjUu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62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5400" dirty="0">
                <a:solidFill>
                  <a:prstClr val="white"/>
                </a:solidFill>
                <a:latin typeface="Gotham Bold" pitchFamily="50" charset="0"/>
              </a:rPr>
              <a:t>Algorithm Paradigms 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8B241C-D9A7-C222-9751-A9163EBE3FB2}"/>
              </a:ext>
            </a:extLst>
          </p:cNvPr>
          <p:cNvSpPr txBox="1"/>
          <p:nvPr/>
        </p:nvSpPr>
        <p:spPr>
          <a:xfrm>
            <a:off x="2415788" y="5659535"/>
            <a:ext cx="427274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start from (0, 0) -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source_x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source_y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down, up, right, left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dx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431980-1E16-9759-ECFE-ACA296B6F340}"/>
              </a:ext>
            </a:extLst>
          </p:cNvPr>
          <p:cNvGrpSpPr/>
          <p:nvPr/>
        </p:nvGrpSpPr>
        <p:grpSpPr>
          <a:xfrm>
            <a:off x="6045601" y="4890114"/>
            <a:ext cx="2456540" cy="1782863"/>
            <a:chOff x="8610601" y="4219383"/>
            <a:chExt cx="2456540" cy="17828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D63ED1-A5E7-91B2-9DFA-BD8F8F5296CF}"/>
                </a:ext>
              </a:extLst>
            </p:cNvPr>
            <p:cNvGrpSpPr/>
            <p:nvPr/>
          </p:nvGrpSpPr>
          <p:grpSpPr>
            <a:xfrm>
              <a:off x="9268075" y="4505343"/>
              <a:ext cx="1141592" cy="1182024"/>
              <a:chOff x="8755269" y="4623346"/>
              <a:chExt cx="1141592" cy="118202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34A0DD-0D95-1C4E-B8B2-065E1FA55CEC}"/>
                  </a:ext>
                </a:extLst>
              </p:cNvPr>
              <p:cNvSpPr/>
              <p:nvPr/>
            </p:nvSpPr>
            <p:spPr>
              <a:xfrm>
                <a:off x="9006025" y="490366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x, y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19283D2-0F3E-87D7-F3C3-F75012AEE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554374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152CC5-86FA-3D5D-23E6-84B2ACBFE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4623346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5B7DEC8-CE81-9ACB-B972-B6642E74D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46105" y="5239070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973E0D-4CC2-3F5B-4664-274A8B4D4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5269" y="5258152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0E1FDA-C6B4-EFC8-E2D9-83CDE16BECEA}"/>
                </a:ext>
              </a:extLst>
            </p:cNvPr>
            <p:cNvSpPr txBox="1"/>
            <p:nvPr/>
          </p:nvSpPr>
          <p:spPr>
            <a:xfrm>
              <a:off x="8610601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69CD6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x, y-1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0C8D46-DFDF-4EE5-3B9C-4D2E00C2DA5E}"/>
                </a:ext>
              </a:extLst>
            </p:cNvPr>
            <p:cNvSpPr txBox="1"/>
            <p:nvPr/>
          </p:nvSpPr>
          <p:spPr>
            <a:xfrm>
              <a:off x="10409667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69CD6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x, y+1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D2492A-ADFC-256D-439B-6B1434057CC0}"/>
                </a:ext>
              </a:extLst>
            </p:cNvPr>
            <p:cNvSpPr txBox="1"/>
            <p:nvPr/>
          </p:nvSpPr>
          <p:spPr>
            <a:xfrm>
              <a:off x="9585920" y="4219383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69CD6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x-1, y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50E465-9225-965B-6E7C-91F41EF7FE8B}"/>
                </a:ext>
              </a:extLst>
            </p:cNvPr>
            <p:cNvSpPr txBox="1"/>
            <p:nvPr/>
          </p:nvSpPr>
          <p:spPr>
            <a:xfrm>
              <a:off x="9518831" y="5740636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69CD6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x+1, y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#.#.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.#...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...#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D1974-F955-8251-B4B7-D7CA4EB2DA05}"/>
              </a:ext>
            </a:extLst>
          </p:cNvPr>
          <p:cNvSpPr txBox="1"/>
          <p:nvPr/>
        </p:nvSpPr>
        <p:spPr>
          <a:xfrm>
            <a:off x="8492950" y="4135153"/>
            <a:ext cx="42727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start from (0, 0) - 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source_x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source_y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down, up, right, left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dx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A0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++)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nx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x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dx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y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// check if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nx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in the grid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8A0D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nx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||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continue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48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Algorithmic Paradigms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DED282-693C-4F7A-8EAF-9D370015F63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A20666-F9BB-422B-982B-72B421134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49116D7-DF02-4D27-BE19-A462A071E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60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Algorithms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F057A8-6D49-42D4-8B5F-143C02EB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72" y="4547378"/>
            <a:ext cx="2486818" cy="2486818"/>
          </a:xfrm>
          <a:prstGeom prst="rect">
            <a:avLst/>
          </a:prstGeom>
        </p:spPr>
      </p:pic>
      <p:sp>
        <p:nvSpPr>
          <p:cNvPr id="47" name="Rectangle 12" descr="Greedy&#10;">
            <a:extLst>
              <a:ext uri="{FF2B5EF4-FFF2-40B4-BE49-F238E27FC236}">
                <a16:creationId xmlns:a16="http://schemas.microsoft.com/office/drawing/2014/main" id="{BC198991-DA98-49F8-8FC7-D0CF780A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0201" y="1844386"/>
            <a:ext cx="2743200" cy="457200"/>
          </a:xfrm>
          <a:prstGeom prst="rect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Greedy</a:t>
            </a:r>
          </a:p>
        </p:txBody>
      </p:sp>
      <p:sp>
        <p:nvSpPr>
          <p:cNvPr id="53" name="Rectangle 10" descr="sets">
            <a:extLst>
              <a:ext uri="{FF2B5EF4-FFF2-40B4-BE49-F238E27FC236}">
                <a16:creationId xmlns:a16="http://schemas.microsoft.com/office/drawing/2014/main" id="{B462AEFD-4790-4900-BCE0-D5023E50C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46" y="2491186"/>
            <a:ext cx="2743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</a:t>
            </a:r>
          </a:p>
        </p:txBody>
      </p:sp>
      <p:sp>
        <p:nvSpPr>
          <p:cNvPr id="54" name="Rectangle 11" descr="tables/maps">
            <a:extLst>
              <a:ext uri="{FF2B5EF4-FFF2-40B4-BE49-F238E27FC236}">
                <a16:creationId xmlns:a16="http://schemas.microsoft.com/office/drawing/2014/main" id="{4585564B-366E-4866-8AC6-8029F5FAC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046" y="3200892"/>
            <a:ext cx="27432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Shortest Paths</a:t>
            </a:r>
          </a:p>
        </p:txBody>
      </p:sp>
      <p:sp>
        <p:nvSpPr>
          <p:cNvPr id="45" name="Rectangle 3" descr="Brute Force&#10;">
            <a:extLst>
              <a:ext uri="{FF2B5EF4-FFF2-40B4-BE49-F238E27FC236}">
                <a16:creationId xmlns:a16="http://schemas.microsoft.com/office/drawing/2014/main" id="{B42A8BBC-A47C-4FD3-B422-55A32B28D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5" y="1844386"/>
            <a:ext cx="27432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Brute Force</a:t>
            </a:r>
          </a:p>
        </p:txBody>
      </p:sp>
      <p:sp>
        <p:nvSpPr>
          <p:cNvPr id="48" name="Rectangle 5" descr="lists">
            <a:extLst>
              <a:ext uri="{FF2B5EF4-FFF2-40B4-BE49-F238E27FC236}">
                <a16:creationId xmlns:a16="http://schemas.microsoft.com/office/drawing/2014/main" id="{44A3AB65-4A5F-4031-A014-49457979D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5" y="2491186"/>
            <a:ext cx="27432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Selection Sort</a:t>
            </a:r>
          </a:p>
        </p:txBody>
      </p:sp>
      <p:sp>
        <p:nvSpPr>
          <p:cNvPr id="49" name="Rectangle 6" descr="stacks">
            <a:extLst>
              <a:ext uri="{FF2B5EF4-FFF2-40B4-BE49-F238E27FC236}">
                <a16:creationId xmlns:a16="http://schemas.microsoft.com/office/drawing/2014/main" id="{30E34680-646F-41E6-929D-50E6B4ACA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5" y="3200892"/>
            <a:ext cx="27432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Bubble Sort</a:t>
            </a:r>
          </a:p>
        </p:txBody>
      </p:sp>
      <p:sp>
        <p:nvSpPr>
          <p:cNvPr id="50" name="Rectangle 7" descr="queues">
            <a:extLst>
              <a:ext uri="{FF2B5EF4-FFF2-40B4-BE49-F238E27FC236}">
                <a16:creationId xmlns:a16="http://schemas.microsoft.com/office/drawing/2014/main" id="{FC778D4C-9BA5-4103-A9EE-0C3C31A5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5" y="3890784"/>
            <a:ext cx="27432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 Sort</a:t>
            </a:r>
          </a:p>
        </p:txBody>
      </p:sp>
      <p:sp>
        <p:nvSpPr>
          <p:cNvPr id="55" name="Rectangle 7" descr="queues">
            <a:extLst>
              <a:ext uri="{FF2B5EF4-FFF2-40B4-BE49-F238E27FC236}">
                <a16:creationId xmlns:a16="http://schemas.microsoft.com/office/drawing/2014/main" id="{5CED18F1-8305-4890-B7E4-5A3EC60E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5" y="4580676"/>
            <a:ext cx="27432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NP Complete Problems</a:t>
            </a:r>
          </a:p>
        </p:txBody>
      </p:sp>
      <p:sp>
        <p:nvSpPr>
          <p:cNvPr id="46" name="Rectangle 4" descr="Divide &amp; Conquer&#10;">
            <a:extLst>
              <a:ext uri="{FF2B5EF4-FFF2-40B4-BE49-F238E27FC236}">
                <a16:creationId xmlns:a16="http://schemas.microsoft.com/office/drawing/2014/main" id="{4555AC95-7A93-44FD-9A61-6451BEF7B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18" y="1844386"/>
            <a:ext cx="210312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 &amp; Conquer</a:t>
            </a:r>
          </a:p>
        </p:txBody>
      </p:sp>
      <p:sp>
        <p:nvSpPr>
          <p:cNvPr id="51" name="Rectangle 8" descr="trees">
            <a:extLst>
              <a:ext uri="{FF2B5EF4-FFF2-40B4-BE49-F238E27FC236}">
                <a16:creationId xmlns:a16="http://schemas.microsoft.com/office/drawing/2014/main" id="{843A9768-CB87-44EC-88C5-56C6C1A4C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840" y="2491186"/>
            <a:ext cx="210312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Binary Search</a:t>
            </a:r>
          </a:p>
        </p:txBody>
      </p:sp>
      <p:sp>
        <p:nvSpPr>
          <p:cNvPr id="52" name="Rectangle 9" descr="graphs">
            <a:extLst>
              <a:ext uri="{FF2B5EF4-FFF2-40B4-BE49-F238E27FC236}">
                <a16:creationId xmlns:a16="http://schemas.microsoft.com/office/drawing/2014/main" id="{016A0C9F-7B77-43E3-A687-1129683F9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17" y="3200892"/>
            <a:ext cx="210312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Sort</a:t>
            </a:r>
          </a:p>
        </p:txBody>
      </p:sp>
      <p:sp>
        <p:nvSpPr>
          <p:cNvPr id="56" name="Rectangle 9" descr="graphs">
            <a:extLst>
              <a:ext uri="{FF2B5EF4-FFF2-40B4-BE49-F238E27FC236}">
                <a16:creationId xmlns:a16="http://schemas.microsoft.com/office/drawing/2014/main" id="{5CA4B344-8807-4079-975F-329F30F52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840" y="3890784"/>
            <a:ext cx="210312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Quick Sort</a:t>
            </a:r>
          </a:p>
        </p:txBody>
      </p:sp>
      <p:sp>
        <p:nvSpPr>
          <p:cNvPr id="57" name="Rectangle 12" descr="Dynamic Programming&#10;">
            <a:extLst>
              <a:ext uri="{FF2B5EF4-FFF2-40B4-BE49-F238E27FC236}">
                <a16:creationId xmlns:a16="http://schemas.microsoft.com/office/drawing/2014/main" id="{2AFEEB72-DDE4-45AF-837B-6610324D5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063" y="1844386"/>
            <a:ext cx="2743200" cy="457200"/>
          </a:xfrm>
          <a:prstGeom prst="rect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Dynamic Programming</a:t>
            </a:r>
          </a:p>
        </p:txBody>
      </p:sp>
      <p:sp>
        <p:nvSpPr>
          <p:cNvPr id="58" name="Rectangle 10" descr="sets">
            <a:extLst>
              <a:ext uri="{FF2B5EF4-FFF2-40B4-BE49-F238E27FC236}">
                <a16:creationId xmlns:a16="http://schemas.microsoft.com/office/drawing/2014/main" id="{995D20B8-6C2D-4111-A4E2-561FD031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332" y="2491186"/>
            <a:ext cx="27432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Knapsack</a:t>
            </a:r>
          </a:p>
        </p:txBody>
      </p:sp>
      <p:sp>
        <p:nvSpPr>
          <p:cNvPr id="59" name="Rectangle 10" descr="sets">
            <a:extLst>
              <a:ext uri="{FF2B5EF4-FFF2-40B4-BE49-F238E27FC236}">
                <a16:creationId xmlns:a16="http://schemas.microsoft.com/office/drawing/2014/main" id="{2036C289-9CA9-4C67-9C41-2B6C471D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755" y="3200892"/>
            <a:ext cx="27432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Fibonacci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6B85A-70A1-4603-8423-160EC84B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55" y="20686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dirty="0">
                <a:solidFill>
                  <a:prstClr val="white"/>
                </a:solidFill>
                <a:latin typeface="Gotham Bold" pitchFamily="50" charset="0"/>
              </a:rPr>
              <a:t>Algorithmic Paradigms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B9B620-623F-4FCC-8D22-41245F67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54100"/>
              </p:ext>
            </p:extLst>
          </p:nvPr>
        </p:nvGraphicFramePr>
        <p:xfrm>
          <a:off x="1096946" y="1369196"/>
          <a:ext cx="10046676" cy="5108189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142431">
                  <a:extLst>
                    <a:ext uri="{9D8B030D-6E8A-4147-A177-3AD203B41FA5}">
                      <a16:colId xmlns:a16="http://schemas.microsoft.com/office/drawing/2014/main" val="1241222671"/>
                    </a:ext>
                  </a:extLst>
                </a:gridCol>
                <a:gridCol w="5527999">
                  <a:extLst>
                    <a:ext uri="{9D8B030D-6E8A-4147-A177-3AD203B41FA5}">
                      <a16:colId xmlns:a16="http://schemas.microsoft.com/office/drawing/2014/main" val="3302313541"/>
                    </a:ext>
                  </a:extLst>
                </a:gridCol>
                <a:gridCol w="3376246">
                  <a:extLst>
                    <a:ext uri="{9D8B030D-6E8A-4147-A177-3AD203B41FA5}">
                      <a16:colId xmlns:a16="http://schemas.microsoft.com/office/drawing/2014/main" val="3807218254"/>
                    </a:ext>
                  </a:extLst>
                </a:gridCol>
              </a:tblGrid>
              <a:tr h="405624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Properties</a:t>
                      </a:r>
                      <a:endParaRPr lang="en-US" sz="1200" b="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Examples</a:t>
                      </a:r>
                      <a:endParaRPr lang="en-US" sz="1200" b="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58040"/>
                  </a:ext>
                </a:extLst>
              </a:tr>
              <a:tr h="1082710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Brute Force</a:t>
                      </a:r>
                      <a:endParaRPr lang="en-US" sz="1200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Generate and Test an Exhaustive Set of all possible combinations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Can be computationally very expensive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Guarantees correct solution</a:t>
                      </a:r>
                      <a:endParaRPr 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Finding divisors of a number, n by checking if all numbers from 1..n divides n without remainder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Finding duplicates using all combinations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Bubble/Selection Sort</a:t>
                      </a:r>
                      <a:endParaRPr 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45089"/>
                  </a:ext>
                </a:extLst>
              </a:tr>
              <a:tr h="642765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Divide and Conquer</a:t>
                      </a:r>
                      <a:endParaRPr lang="en-US" sz="1200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Break the problem into subcomponents typically using recursion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Solve the basic component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Combine the solutions to sub-problems</a:t>
                      </a:r>
                      <a:endParaRPr 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Quick Sort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Merge Sort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Binary Search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Peak Finding</a:t>
                      </a:r>
                      <a:endParaRPr 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773803"/>
                  </a:ext>
                </a:extLst>
              </a:tr>
              <a:tr h="953525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Dynamic Programming</a:t>
                      </a:r>
                      <a:endParaRPr lang="en-US" sz="1200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Optimal substructure</a:t>
                      </a: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: solution to a large problem can be obtained by solution to a smaller optimal problems e.g., Shortest path in a graph (Longest path does not follow optimal substructure)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Overlapping sub-problems</a:t>
                      </a: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: space of sub-problems must be small, that is, any recursive algorithm solving the problem should solve the same sub-problems over and over, rather than generating new sub-problems.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Guarantees optimal solution in terms of correctness and time</a:t>
                      </a:r>
                      <a:endParaRPr 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Fibonacci Sequence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Assembly Scheduling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Knapsack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Bin packing</a:t>
                      </a:r>
                      <a:endParaRPr 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89191"/>
                  </a:ext>
                </a:extLst>
              </a:tr>
              <a:tr h="953525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Greedy Algorithms</a:t>
                      </a:r>
                      <a:endParaRPr lang="en-US" sz="1200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Local optimal solutions at each stage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Does not guarantee optimal solution</a:t>
                      </a:r>
                      <a:endParaRPr lang="en-US" sz="12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Prim’s Algorithm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Dijkstra’s Algorithm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Kruskal’s Algorithm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2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Bin packing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56626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9F712D5-B129-4FBA-90D0-E476C6E20D8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BF524A-E7A5-412A-B4AB-75D000D6F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EC9FEDF-8FEF-4B28-BE3A-803B2ED6DB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1201BB-2FA0-4544-ACD3-5AD87AB4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Dynamic Programming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61323F-264A-45D4-B8E9-10733CECC76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9532420-426C-46CD-9C9B-22E1A68FD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0685690-0294-4971-958C-9F9587E8A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379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685706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1DFC6-ACBD-455B-90C4-60BA7A8513A5}"/>
              </a:ext>
            </a:extLst>
          </p:cNvPr>
          <p:cNvSpPr txBox="1"/>
          <p:nvPr/>
        </p:nvSpPr>
        <p:spPr>
          <a:xfrm>
            <a:off x="1366576" y="2260879"/>
            <a:ext cx="9726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Top-down DP: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Memoization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Bottom-up DP: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20F84-CEFD-45BB-B7F3-49B54FBB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F16131-B2BD-4431-8506-D9778386892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046CDE-D3ED-4311-907F-DC3DB72F7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28DE71E-F733-43D3-838D-4375EB6B7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827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685706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4198639" y="613536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2580331" y="2192982"/>
            <a:ext cx="7277101" cy="192360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standardFibonacci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(n &lt;= 1)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return n;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standardFibonacci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(n-1)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standardFibonacci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(n-2);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8D2A1-E567-412E-BBE1-1CB650E4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3542DB-FC4B-4245-B462-88D8D467311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957C34-E01C-407E-8FAA-A7522DDF6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2AAEC424-F9F0-436A-8567-237AF24F4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532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685706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4198639" y="613536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2580331" y="2192982"/>
            <a:ext cx="7277101" cy="192360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standardFibonacci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(n &lt;= 1)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return n;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standardFibonacci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(n-1)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standardFibonacci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(n-2);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B32D5-D0AE-4C38-AC4C-D720DB2E4E9C}"/>
              </a:ext>
            </a:extLst>
          </p:cNvPr>
          <p:cNvSpPr txBox="1"/>
          <p:nvPr/>
        </p:nvSpPr>
        <p:spPr>
          <a:xfrm>
            <a:off x="4647836" y="4551903"/>
            <a:ext cx="2979336" cy="64633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Space Complexity: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8705-2C6F-4054-A790-CDE4E339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1ED1326-831B-4CB8-BA1C-D7C10492BBE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CC4AF8-FC77-4E6A-B2C3-381205847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B7849C1B-71C2-4629-87F0-15CE7AD38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16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685706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4198639" y="613536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2580331" y="2192982"/>
            <a:ext cx="7277101" cy="192360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standardFibonacci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(n &lt;= 1)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return n;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standardFibonacci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(n-1)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standardFibonacci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(n-2);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B32D5-D0AE-4C38-AC4C-D720DB2E4E9C}"/>
              </a:ext>
            </a:extLst>
          </p:cNvPr>
          <p:cNvSpPr txBox="1"/>
          <p:nvPr/>
        </p:nvSpPr>
        <p:spPr>
          <a:xfrm>
            <a:off x="4647836" y="4551903"/>
            <a:ext cx="2979336" cy="64633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Space 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E78F6-4D67-4ED1-A036-7424AECE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24AE89-C5B5-4ED2-BA07-03ABAD9D0C6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2F213F2-195A-47A4-AD60-1ABCB9036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AE197BC-28D6-4008-A0E1-4E49E83B3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4462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Tabulation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4198639" y="613536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2580331" y="2192982"/>
            <a:ext cx="7277101" cy="264687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bottomUpDPFibonacci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(n+1);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[0] = 0;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[1] = 1;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(int i = 2; i &lt;= n; i++)    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 - 1]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 - 2];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D72A33-4CBF-4F67-ADBB-B800C9E6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2ED17C-9D9C-4267-8C40-FB8AD63BAE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2C4168-E7C9-492D-96DF-7D401C35B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BB9964C-69CA-47CA-B52F-52246C7C1E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34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241EC1-32F3-9331-07C5-D5AB8DF26B62}"/>
              </a:ext>
            </a:extLst>
          </p:cNvPr>
          <p:cNvSpPr txBox="1"/>
          <p:nvPr/>
        </p:nvSpPr>
        <p:spPr>
          <a:xfrm>
            <a:off x="604561" y="3610663"/>
            <a:ext cx="1509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#.#.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.#...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69076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Tabulation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4198639" y="613536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2580331" y="2192982"/>
            <a:ext cx="7277101" cy="264687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bottomUpDPFibonacci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(n+1);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[0] = 0;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[1] = 1;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(int i = 2; i &lt;= n; i++)    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 - 1]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 - 2];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B7E71-AF27-448C-B917-B9711FB6C5C5}"/>
              </a:ext>
            </a:extLst>
          </p:cNvPr>
          <p:cNvSpPr txBox="1"/>
          <p:nvPr/>
        </p:nvSpPr>
        <p:spPr>
          <a:xfrm>
            <a:off x="4858852" y="5164447"/>
            <a:ext cx="2979336" cy="64633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Space Complexity: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3FC0A-648A-4AC5-9A2B-1DF00B5D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F1A788-AE62-41C8-B53C-A03F856C65E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E6B3E6D-DBCB-41CD-913F-57CA96E14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632F498E-023C-40D8-A528-0391CDB56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225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Tabulation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4198639" y="613536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2580331" y="2192982"/>
            <a:ext cx="7277101" cy="264687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bottomUpDPFibonacci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(n+1);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[0] = 0;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[1] = 1;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(int i = 2; i &lt;= n; i++)    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 - 1] +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[i - 2];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B7E71-AF27-448C-B917-B9711FB6C5C5}"/>
              </a:ext>
            </a:extLst>
          </p:cNvPr>
          <p:cNvSpPr txBox="1"/>
          <p:nvPr/>
        </p:nvSpPr>
        <p:spPr>
          <a:xfrm>
            <a:off x="4858852" y="5164447"/>
            <a:ext cx="2979336" cy="64633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Space 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36BA08-31BC-4B20-B178-A370296D7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516B89-E519-4423-8665-F092AB40EAF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AB7390-E274-4C9E-9459-7B768E52A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1DC59E1A-2FFB-469F-940B-3D36B112D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82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4198639" y="613536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982645" y="2371069"/>
            <a:ext cx="5699509" cy="247760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095075" y="2871205"/>
            <a:ext cx="4591157" cy="147732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topDownDPFibonacci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3942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170901"/>
              </p:ext>
            </p:extLst>
          </p:nvPr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786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97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421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499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8DA0A4-17CF-4B1F-9B8C-F2CCB95CB05D}"/>
              </a:ext>
            </a:extLst>
          </p:cNvPr>
          <p:cNvSpPr txBox="1"/>
          <p:nvPr/>
        </p:nvSpPr>
        <p:spPr>
          <a:xfrm>
            <a:off x="8542270" y="4340593"/>
            <a:ext cx="3437210" cy="133882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892051-D736-4910-9E03-0EE43FD277C8}"/>
              </a:ext>
            </a:extLst>
          </p:cNvPr>
          <p:cNvCxnSpPr/>
          <p:nvPr/>
        </p:nvCxnSpPr>
        <p:spPr>
          <a:xfrm>
            <a:off x="7684316" y="4521666"/>
            <a:ext cx="85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15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4340593"/>
            <a:ext cx="3437210" cy="133882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/>
          <p:nvPr/>
        </p:nvCxnSpPr>
        <p:spPr>
          <a:xfrm>
            <a:off x="7684316" y="4521666"/>
            <a:ext cx="85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 flipH="1" flipV="1">
            <a:off x="7689635" y="4006566"/>
            <a:ext cx="2357768" cy="1152961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579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4340593"/>
            <a:ext cx="3437210" cy="133882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/>
          <p:nvPr/>
        </p:nvCxnSpPr>
        <p:spPr>
          <a:xfrm>
            <a:off x="7684316" y="4521666"/>
            <a:ext cx="85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2270" y="2842202"/>
            <a:ext cx="3437210" cy="133882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 flipV="1">
            <a:off x="7684316" y="2944536"/>
            <a:ext cx="926284" cy="108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51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694D68-1915-51BB-C643-C48582D8CFA4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241EC1-32F3-9331-07C5-D5AB8DF26B62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#.#.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.#...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...#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6939B56-42FA-1840-069C-3EB8D0C130E9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92BAEE-B85C-8AD9-2662-ACFE04F633B3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6B162F0-9FB7-6288-40C9-908CC58D2088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F27DB44-0889-C8AF-E531-626C40E11CC1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B15E27F-29DB-9BA8-746E-9349703D2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3B748E1-7FBE-4FC5-ECC4-18BE74581ECD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AD29920-538F-1373-471F-D9F498B7981D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A10C4D6-1E8C-13BB-818B-BBB2D9CD06A0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9EF180-AC4D-CAA9-5518-BA6AD7B964EB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7599FBF-B80D-0123-A609-EA6486FD6205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6140B5-2CC3-9ADB-7075-765BF3ACE98C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783801C-1F06-5B31-01D8-D174CD968340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056447-B88B-888C-BBA4-3738513F16AC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542DE7F-DA85-23AE-826C-BDD4C7168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479C487-9B08-AB2D-FD7E-0814A973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FEF3F7D-7076-21C9-7048-077FE4A62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5D939F4-0ADC-A5F0-3E07-69BA34E15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422A61E-1650-B4BB-CA60-A12EFBBD4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FCDBF3D-A817-069F-6D35-E914752AF162}"/>
                  </a:ext>
                </a:extLst>
              </p:cNvPr>
              <p:cNvCxnSpPr>
                <a:cxnSpLocks/>
                <a:stCxn id="58" idx="2"/>
                <a:endCxn id="5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068DE53-8A91-E7E0-1D48-3B57703CF9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46C69F8-2FA7-D365-8DD3-67C508CA9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FDD88C8-D88F-37DA-5680-8B7566E1F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9D46C-6AAF-DB81-68A9-CF955BB199A4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D3A1E3-8665-966C-C443-C3B342E0C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CDFB86-372C-EE44-457E-29B53AACCEAF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8495C9-3C43-86B3-C0A5-9E456D2B03AC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0                1                2               3                4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84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281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86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7B2F47-F11E-4E64-96B7-215C111E2E53}"/>
              </a:ext>
            </a:extLst>
          </p:cNvPr>
          <p:cNvSpPr txBox="1"/>
          <p:nvPr/>
        </p:nvSpPr>
        <p:spPr>
          <a:xfrm>
            <a:off x="5963738" y="289491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73AC3-CBAF-47CB-B0C6-6CE2B969245D}"/>
              </a:ext>
            </a:extLst>
          </p:cNvPr>
          <p:cNvSpPr txBox="1"/>
          <p:nvPr/>
        </p:nvSpPr>
        <p:spPr>
          <a:xfrm>
            <a:off x="8549372" y="1988005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2EA027-51FC-4458-A187-AE171A802FA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24432" y="2449670"/>
            <a:ext cx="924940" cy="55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0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7B2F47-F11E-4E64-96B7-215C111E2E53}"/>
              </a:ext>
            </a:extLst>
          </p:cNvPr>
          <p:cNvSpPr txBox="1"/>
          <p:nvPr/>
        </p:nvSpPr>
        <p:spPr>
          <a:xfrm>
            <a:off x="5963738" y="289491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73AC3-CBAF-47CB-B0C6-6CE2B969245D}"/>
              </a:ext>
            </a:extLst>
          </p:cNvPr>
          <p:cNvSpPr txBox="1"/>
          <p:nvPr/>
        </p:nvSpPr>
        <p:spPr>
          <a:xfrm>
            <a:off x="8549372" y="1988005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2EA027-51FC-4458-A187-AE171A802FA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24432" y="2449670"/>
            <a:ext cx="924940" cy="55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A58972-3502-4DA8-9C57-CCD68BCE99DD}"/>
              </a:ext>
            </a:extLst>
          </p:cNvPr>
          <p:cNvSpPr txBox="1"/>
          <p:nvPr/>
        </p:nvSpPr>
        <p:spPr>
          <a:xfrm>
            <a:off x="5961755" y="2435221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FA271D-B8C9-4E32-9DB8-5607E2D57B06}"/>
              </a:ext>
            </a:extLst>
          </p:cNvPr>
          <p:cNvSpPr txBox="1"/>
          <p:nvPr/>
        </p:nvSpPr>
        <p:spPr>
          <a:xfrm>
            <a:off x="8540959" y="1263550"/>
            <a:ext cx="3019046" cy="64633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AB54AC-FB38-42F4-8BFB-9266A59BC84B}"/>
              </a:ext>
            </a:extLst>
          </p:cNvPr>
          <p:cNvCxnSpPr>
            <a:cxnSpLocks/>
          </p:cNvCxnSpPr>
          <p:nvPr/>
        </p:nvCxnSpPr>
        <p:spPr>
          <a:xfrm flipV="1">
            <a:off x="7562096" y="1532897"/>
            <a:ext cx="967647" cy="103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364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26587"/>
              </p:ext>
            </p:extLst>
          </p:nvPr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7B2F47-F11E-4E64-96B7-215C111E2E53}"/>
              </a:ext>
            </a:extLst>
          </p:cNvPr>
          <p:cNvSpPr txBox="1"/>
          <p:nvPr/>
        </p:nvSpPr>
        <p:spPr>
          <a:xfrm>
            <a:off x="5963738" y="289491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73AC3-CBAF-47CB-B0C6-6CE2B969245D}"/>
              </a:ext>
            </a:extLst>
          </p:cNvPr>
          <p:cNvSpPr txBox="1"/>
          <p:nvPr/>
        </p:nvSpPr>
        <p:spPr>
          <a:xfrm>
            <a:off x="8549372" y="1988005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2EA027-51FC-4458-A187-AE171A802FA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24432" y="2449670"/>
            <a:ext cx="924940" cy="55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CA58972-3502-4DA8-9C57-CCD68BCE99DD}"/>
              </a:ext>
            </a:extLst>
          </p:cNvPr>
          <p:cNvSpPr txBox="1"/>
          <p:nvPr/>
        </p:nvSpPr>
        <p:spPr>
          <a:xfrm>
            <a:off x="5961755" y="2435221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AB54AC-FB38-42F4-8BFB-9266A59BC84B}"/>
              </a:ext>
            </a:extLst>
          </p:cNvPr>
          <p:cNvCxnSpPr>
            <a:cxnSpLocks/>
          </p:cNvCxnSpPr>
          <p:nvPr/>
        </p:nvCxnSpPr>
        <p:spPr>
          <a:xfrm flipV="1">
            <a:off x="7562096" y="1532897"/>
            <a:ext cx="967647" cy="103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A0AEC63-6AB1-4DAE-9D60-DAD75CE9E489}"/>
              </a:ext>
            </a:extLst>
          </p:cNvPr>
          <p:cNvSpPr txBox="1"/>
          <p:nvPr/>
        </p:nvSpPr>
        <p:spPr>
          <a:xfrm>
            <a:off x="8549372" y="1407863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DA63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729938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7B2F47-F11E-4E64-96B7-215C111E2E53}"/>
              </a:ext>
            </a:extLst>
          </p:cNvPr>
          <p:cNvSpPr txBox="1"/>
          <p:nvPr/>
        </p:nvSpPr>
        <p:spPr>
          <a:xfrm>
            <a:off x="5963738" y="289491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73AC3-CBAF-47CB-B0C6-6CE2B969245D}"/>
              </a:ext>
            </a:extLst>
          </p:cNvPr>
          <p:cNvSpPr txBox="1"/>
          <p:nvPr/>
        </p:nvSpPr>
        <p:spPr>
          <a:xfrm>
            <a:off x="8549372" y="1988005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2EA027-51FC-4458-A187-AE171A802FA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24432" y="2449670"/>
            <a:ext cx="924940" cy="55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64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7B2F47-F11E-4E64-96B7-215C111E2E53}"/>
              </a:ext>
            </a:extLst>
          </p:cNvPr>
          <p:cNvSpPr txBox="1"/>
          <p:nvPr/>
        </p:nvSpPr>
        <p:spPr>
          <a:xfrm>
            <a:off x="5963738" y="289491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73AC3-CBAF-47CB-B0C6-6CE2B969245D}"/>
              </a:ext>
            </a:extLst>
          </p:cNvPr>
          <p:cNvSpPr txBox="1"/>
          <p:nvPr/>
        </p:nvSpPr>
        <p:spPr>
          <a:xfrm>
            <a:off x="8549372" y="1988005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2EA027-51FC-4458-A187-AE171A802FA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24432" y="2449670"/>
            <a:ext cx="924940" cy="55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502B56-F47F-4D10-8B2A-E2BF6E8CE52F}"/>
              </a:ext>
            </a:extLst>
          </p:cNvPr>
          <p:cNvSpPr txBox="1"/>
          <p:nvPr/>
        </p:nvSpPr>
        <p:spPr>
          <a:xfrm>
            <a:off x="5961755" y="2435221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7ADF49-47E3-4264-822F-ECA272863B4B}"/>
              </a:ext>
            </a:extLst>
          </p:cNvPr>
          <p:cNvSpPr txBox="1"/>
          <p:nvPr/>
        </p:nvSpPr>
        <p:spPr>
          <a:xfrm>
            <a:off x="8540959" y="1263550"/>
            <a:ext cx="3019046" cy="64633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2B34E8-E384-4ADE-BBEA-34C16536FC6B}"/>
              </a:ext>
            </a:extLst>
          </p:cNvPr>
          <p:cNvCxnSpPr>
            <a:cxnSpLocks/>
          </p:cNvCxnSpPr>
          <p:nvPr/>
        </p:nvCxnSpPr>
        <p:spPr>
          <a:xfrm flipV="1">
            <a:off x="7562096" y="1532897"/>
            <a:ext cx="967647" cy="103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37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7B2F47-F11E-4E64-96B7-215C111E2E53}"/>
              </a:ext>
            </a:extLst>
          </p:cNvPr>
          <p:cNvSpPr txBox="1"/>
          <p:nvPr/>
        </p:nvSpPr>
        <p:spPr>
          <a:xfrm>
            <a:off x="5963738" y="289491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73AC3-CBAF-47CB-B0C6-6CE2B969245D}"/>
              </a:ext>
            </a:extLst>
          </p:cNvPr>
          <p:cNvSpPr txBox="1"/>
          <p:nvPr/>
        </p:nvSpPr>
        <p:spPr>
          <a:xfrm>
            <a:off x="8549372" y="1988005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2EA027-51FC-4458-A187-AE171A802FA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24432" y="2449670"/>
            <a:ext cx="924940" cy="55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502B56-F47F-4D10-8B2A-E2BF6E8CE52F}"/>
              </a:ext>
            </a:extLst>
          </p:cNvPr>
          <p:cNvSpPr txBox="1"/>
          <p:nvPr/>
        </p:nvSpPr>
        <p:spPr>
          <a:xfrm>
            <a:off x="5961755" y="2435221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02B34E8-E384-4ADE-BBEA-34C16536FC6B}"/>
              </a:ext>
            </a:extLst>
          </p:cNvPr>
          <p:cNvCxnSpPr>
            <a:cxnSpLocks/>
          </p:cNvCxnSpPr>
          <p:nvPr/>
        </p:nvCxnSpPr>
        <p:spPr>
          <a:xfrm flipV="1">
            <a:off x="7562096" y="1532897"/>
            <a:ext cx="967647" cy="103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F5172E4-75E3-4867-8C15-E78AB56552D4}"/>
              </a:ext>
            </a:extLst>
          </p:cNvPr>
          <p:cNvSpPr txBox="1"/>
          <p:nvPr/>
        </p:nvSpPr>
        <p:spPr>
          <a:xfrm>
            <a:off x="8549372" y="1407863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DA63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49114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7B2F47-F11E-4E64-96B7-215C111E2E53}"/>
              </a:ext>
            </a:extLst>
          </p:cNvPr>
          <p:cNvSpPr txBox="1"/>
          <p:nvPr/>
        </p:nvSpPr>
        <p:spPr>
          <a:xfrm>
            <a:off x="5963738" y="289491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73AC3-CBAF-47CB-B0C6-6CE2B969245D}"/>
              </a:ext>
            </a:extLst>
          </p:cNvPr>
          <p:cNvSpPr txBox="1"/>
          <p:nvPr/>
        </p:nvSpPr>
        <p:spPr>
          <a:xfrm>
            <a:off x="8549372" y="1988005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2EA027-51FC-4458-A187-AE171A802FA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24432" y="2449670"/>
            <a:ext cx="924940" cy="55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17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7B2F47-F11E-4E64-96B7-215C111E2E53}"/>
              </a:ext>
            </a:extLst>
          </p:cNvPr>
          <p:cNvSpPr txBox="1"/>
          <p:nvPr/>
        </p:nvSpPr>
        <p:spPr>
          <a:xfrm>
            <a:off x="5963738" y="289491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E73AC3-CBAF-47CB-B0C6-6CE2B969245D}"/>
              </a:ext>
            </a:extLst>
          </p:cNvPr>
          <p:cNvSpPr txBox="1"/>
          <p:nvPr/>
        </p:nvSpPr>
        <p:spPr>
          <a:xfrm>
            <a:off x="8549372" y="1988005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2EA027-51FC-4458-A187-AE171A802FA9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24432" y="2449670"/>
            <a:ext cx="924940" cy="55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7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5E233F-3729-794D-D959-918D2BC0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36B1D-BE9B-4D1C-BD75-FC35A7BA9BC8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A15F93-45EC-6085-20F9-BDC2611AB49F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#.#.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.#...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...#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C890D3-CCAB-CA76-5E99-786839A32DBB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BBFBDC-1D84-7EB6-7D21-8E987D10DEB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92123D-1163-3479-CC1C-603045FFD610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734747A-F8CF-CF65-FECD-8D0E04A042D6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D1E12BC-AA24-A332-C658-61739146A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8359E25-B531-01EC-A68A-116F1817D30F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23BE15D-9369-4DF3-D2A3-377914330164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E990E09-CC0A-F066-048A-B7749D4A94EC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BD61495-6FF2-794F-9CD5-686395A9C926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3543B29-A38E-65FE-08AD-9C8C5CBA0359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102B17-2445-A3B2-45D2-C15B28033B50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DADF43A-0996-467F-D0EF-BD44CF851DC9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6F595C1-5504-3B69-5000-609DF0F27500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EC33129-9BD3-AD5F-69F3-B685D9B3B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36C8141-5A6B-FFA7-BE86-6200E59A0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A9F1247-6ECF-83BA-DE37-B6D9213D8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067F6EF-F18F-409B-44C7-B3D2B4310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BC503E3-1E0E-B93B-2A6C-B3BAB6DD8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B511B75-DDEF-F37C-C386-9D46389115F3}"/>
                  </a:ext>
                </a:extLst>
              </p:cNvPr>
              <p:cNvCxnSpPr>
                <a:cxnSpLocks/>
                <a:stCxn id="29" idx="2"/>
                <a:endCxn id="26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C1A5459-4DF6-DB56-8281-040AF4936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CAE9480-29AA-9F4F-E716-2A48DEE4F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5DB1D0A-0031-AD42-17AB-C6623B42E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362E90-6453-6C85-3BB5-1583A3681792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00B393-981C-8F54-DE50-8F778497C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A258CD-47F0-FA38-C9C9-976B0B0DB9BD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A0922-B682-F6AE-2279-593FD471F5D5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0                1                2               3                4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931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7B2F47-F11E-4E64-96B7-215C111E2E53}"/>
              </a:ext>
            </a:extLst>
          </p:cNvPr>
          <p:cNvSpPr txBox="1"/>
          <p:nvPr/>
        </p:nvSpPr>
        <p:spPr>
          <a:xfrm>
            <a:off x="5963738" y="289491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2EA027-51FC-4458-A187-AE171A802FA9}"/>
              </a:ext>
            </a:extLst>
          </p:cNvPr>
          <p:cNvCxnSpPr>
            <a:cxnSpLocks/>
          </p:cNvCxnSpPr>
          <p:nvPr/>
        </p:nvCxnSpPr>
        <p:spPr>
          <a:xfrm flipV="1">
            <a:off x="7624432" y="2449670"/>
            <a:ext cx="924940" cy="55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767CBB5-FF63-405A-A1A1-136431F7966F}"/>
              </a:ext>
            </a:extLst>
          </p:cNvPr>
          <p:cNvSpPr txBox="1"/>
          <p:nvPr/>
        </p:nvSpPr>
        <p:spPr>
          <a:xfrm>
            <a:off x="8610600" y="2240215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DA63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0821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44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6977EF-4290-4C7D-A6AB-5F6C96E49133}"/>
              </a:ext>
            </a:extLst>
          </p:cNvPr>
          <p:cNvSpPr txBox="1"/>
          <p:nvPr/>
        </p:nvSpPr>
        <p:spPr>
          <a:xfrm>
            <a:off x="5963738" y="289491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5427BF-16E7-4F7B-9466-93800DA3B592}"/>
              </a:ext>
            </a:extLst>
          </p:cNvPr>
          <p:cNvSpPr txBox="1"/>
          <p:nvPr/>
        </p:nvSpPr>
        <p:spPr>
          <a:xfrm>
            <a:off x="8549372" y="1988005"/>
            <a:ext cx="3019046" cy="64633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…. 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6E03AA-C159-4951-AB67-78D801DE97DC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24432" y="2311171"/>
            <a:ext cx="924940" cy="69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677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86977EF-4290-4C7D-A6AB-5F6C96E49133}"/>
              </a:ext>
            </a:extLst>
          </p:cNvPr>
          <p:cNvSpPr txBox="1"/>
          <p:nvPr/>
        </p:nvSpPr>
        <p:spPr>
          <a:xfrm>
            <a:off x="5963738" y="289491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6E03AA-C159-4951-AB67-78D801DE97DC}"/>
              </a:ext>
            </a:extLst>
          </p:cNvPr>
          <p:cNvCxnSpPr>
            <a:cxnSpLocks/>
          </p:cNvCxnSpPr>
          <p:nvPr/>
        </p:nvCxnSpPr>
        <p:spPr>
          <a:xfrm flipV="1">
            <a:off x="7624432" y="2311171"/>
            <a:ext cx="924940" cy="69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D64067-AA2B-4E33-B453-D24C33494F12}"/>
              </a:ext>
            </a:extLst>
          </p:cNvPr>
          <p:cNvSpPr txBox="1"/>
          <p:nvPr/>
        </p:nvSpPr>
        <p:spPr>
          <a:xfrm>
            <a:off x="8549372" y="2126505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DA63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6556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57128-C90D-487D-9813-EB482A2B49F3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132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545151"/>
              </p:ext>
            </p:extLst>
          </p:nvPr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E12AA0-AEED-450C-B394-E494AD389DD7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C1115-0909-4469-A841-51E65FDB2830}"/>
              </a:ext>
            </a:extLst>
          </p:cNvPr>
          <p:cNvCxnSpPr>
            <a:cxnSpLocks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B60B852-9044-427C-B4B1-0E8F365B703D}"/>
              </a:ext>
            </a:extLst>
          </p:cNvPr>
          <p:cNvSpPr txBox="1"/>
          <p:nvPr/>
        </p:nvSpPr>
        <p:spPr>
          <a:xfrm>
            <a:off x="8610600" y="3305290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DA63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34050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6762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8FADCD-EB25-43E3-A14F-253F36D1B66B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063430-327B-4A4B-88C0-5FAEB4808A01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pt-BR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fib(dp, n - 1) + fib(dp,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463441-1104-4842-BDBD-50D5B0605D2B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9421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A8FADCD-EB25-43E3-A14F-253F36D1B66B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063430-327B-4A4B-88C0-5FAEB4808A01}"/>
              </a:ext>
            </a:extLst>
          </p:cNvPr>
          <p:cNvSpPr txBox="1"/>
          <p:nvPr/>
        </p:nvSpPr>
        <p:spPr>
          <a:xfrm>
            <a:off x="8549372" y="3044038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pt-BR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fib(dp, n - 1) + fib(dp,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463441-1104-4842-BDBD-50D5B0605D2B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078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8733-C863-4174-9C20-F632B2678B43}"/>
              </a:ext>
            </a:extLst>
          </p:cNvPr>
          <p:cNvSpPr txBox="1"/>
          <p:nvPr/>
        </p:nvSpPr>
        <p:spPr>
          <a:xfrm>
            <a:off x="5963738" y="338021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390EFA-ABBB-4972-B52E-673E3D5C9391}"/>
              </a:ext>
            </a:extLst>
          </p:cNvPr>
          <p:cNvCxnSpPr>
            <a:cxnSpLocks/>
          </p:cNvCxnSpPr>
          <p:nvPr/>
        </p:nvCxnSpPr>
        <p:spPr>
          <a:xfrm flipV="1">
            <a:off x="7684316" y="3505703"/>
            <a:ext cx="865056" cy="1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42F319-CC44-45C5-9D46-3503E365F0DF}"/>
              </a:ext>
            </a:extLst>
          </p:cNvPr>
          <p:cNvSpPr txBox="1"/>
          <p:nvPr/>
        </p:nvSpPr>
        <p:spPr>
          <a:xfrm>
            <a:off x="8610600" y="3305290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DA63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930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#.#.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.#...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...#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342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C80225-6628-4E65-887B-CFD719D85452}"/>
              </a:ext>
            </a:extLst>
          </p:cNvPr>
          <p:cNvSpPr txBox="1"/>
          <p:nvPr/>
        </p:nvSpPr>
        <p:spPr>
          <a:xfrm>
            <a:off x="8549372" y="4083073"/>
            <a:ext cx="3019046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+ 1;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9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45591"/>
              </p:ext>
            </p:extLst>
          </p:nvPr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771103-30E7-41C7-BD4E-5603AAA86F1E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6D20B8-DB49-4368-BAB4-BAC35154D720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41B120A-6DF6-4EA1-B371-D5C25DE728BD}"/>
              </a:ext>
            </a:extLst>
          </p:cNvPr>
          <p:cNvSpPr txBox="1"/>
          <p:nvPr/>
        </p:nvSpPr>
        <p:spPr>
          <a:xfrm>
            <a:off x="8689835" y="4271831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DA63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0202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724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6273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260A43-0324-4347-A89D-9DEFDBE8D277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78600C-136B-45E9-94AE-82844C877F5B}"/>
              </a:ext>
            </a:extLst>
          </p:cNvPr>
          <p:cNvSpPr txBox="1"/>
          <p:nvPr/>
        </p:nvSpPr>
        <p:spPr>
          <a:xfrm>
            <a:off x="8549372" y="4083073"/>
            <a:ext cx="3019046" cy="83099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…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B8980-5FF4-40FE-BF2E-76EFD40AE5E1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971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8260A43-0324-4347-A89D-9DEFDBE8D277}"/>
              </a:ext>
            </a:extLst>
          </p:cNvPr>
          <p:cNvSpPr txBox="1"/>
          <p:nvPr/>
        </p:nvSpPr>
        <p:spPr>
          <a:xfrm>
            <a:off x="5961755" y="3885169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B8980-5FF4-40FE-BF2E-76EFD40AE5E1}"/>
              </a:ext>
            </a:extLst>
          </p:cNvPr>
          <p:cNvCxnSpPr>
            <a:cxnSpLocks/>
          </p:cNvCxnSpPr>
          <p:nvPr/>
        </p:nvCxnSpPr>
        <p:spPr>
          <a:xfrm>
            <a:off x="7684316" y="4029954"/>
            <a:ext cx="926284" cy="357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884136-03FA-4E35-8D62-9AC54F19093C}"/>
              </a:ext>
            </a:extLst>
          </p:cNvPr>
          <p:cNvSpPr txBox="1"/>
          <p:nvPr/>
        </p:nvSpPr>
        <p:spPr>
          <a:xfrm>
            <a:off x="8689835" y="4271831"/>
            <a:ext cx="64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DA63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9143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69124"/>
              </p:ext>
            </p:extLst>
          </p:nvPr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32C67AD-43E3-4E6E-B529-7019F1740580}"/>
              </a:ext>
            </a:extLst>
          </p:cNvPr>
          <p:cNvSpPr txBox="1"/>
          <p:nvPr/>
        </p:nvSpPr>
        <p:spPr>
          <a:xfrm>
            <a:off x="5961755" y="4387247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D66D7A-3F7E-4892-834E-39C10B8F6937}"/>
              </a:ext>
            </a:extLst>
          </p:cNvPr>
          <p:cNvSpPr txBox="1"/>
          <p:nvPr/>
        </p:nvSpPr>
        <p:spPr>
          <a:xfrm>
            <a:off x="8542270" y="5091688"/>
            <a:ext cx="3026148" cy="92333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 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+ 2;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4BD3BE-1BB4-4098-93AA-E1C3D327DA24}"/>
              </a:ext>
            </a:extLst>
          </p:cNvPr>
          <p:cNvCxnSpPr>
            <a:cxnSpLocks/>
          </p:cNvCxnSpPr>
          <p:nvPr/>
        </p:nvCxnSpPr>
        <p:spPr>
          <a:xfrm>
            <a:off x="7567861" y="4516256"/>
            <a:ext cx="981511" cy="69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91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180563-AFB0-42C7-B622-92FF07B1C789}"/>
              </a:ext>
            </a:extLst>
          </p:cNvPr>
          <p:cNvSpPr/>
          <p:nvPr/>
        </p:nvSpPr>
        <p:spPr>
          <a:xfrm>
            <a:off x="6677060" y="1756675"/>
            <a:ext cx="1770072" cy="415650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CFC627B-041B-41C2-92FF-DFDC32D00A2E}"/>
              </a:ext>
            </a:extLst>
          </p:cNvPr>
          <p:cNvCxnSpPr/>
          <p:nvPr/>
        </p:nvCxnSpPr>
        <p:spPr>
          <a:xfrm>
            <a:off x="6725758" y="505856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7C8626-530E-4329-82E6-E64D7DCB8505}"/>
              </a:ext>
            </a:extLst>
          </p:cNvPr>
          <p:cNvCxnSpPr/>
          <p:nvPr/>
        </p:nvCxnSpPr>
        <p:spPr>
          <a:xfrm>
            <a:off x="6670760" y="5394810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11ABD8-4848-4F56-8E7C-76621D769CD8}"/>
              </a:ext>
            </a:extLst>
          </p:cNvPr>
          <p:cNvSpPr txBox="1"/>
          <p:nvPr/>
        </p:nvSpPr>
        <p:spPr>
          <a:xfrm>
            <a:off x="6670760" y="5451419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F6C10-C369-4152-A4CC-3C6D4D40A090}"/>
              </a:ext>
            </a:extLst>
          </p:cNvPr>
          <p:cNvSpPr txBox="1"/>
          <p:nvPr/>
        </p:nvSpPr>
        <p:spPr>
          <a:xfrm>
            <a:off x="6669958" y="4963270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482731-E445-4348-BE08-F9DFD8A6A2FB}"/>
              </a:ext>
            </a:extLst>
          </p:cNvPr>
          <p:cNvCxnSpPr/>
          <p:nvPr/>
        </p:nvCxnSpPr>
        <p:spPr>
          <a:xfrm>
            <a:off x="6677862" y="4867702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BF6BAA-758B-4B32-9C0C-ADD42B38F2AE}"/>
              </a:ext>
            </a:extLst>
          </p:cNvPr>
          <p:cNvCxnSpPr/>
          <p:nvPr/>
        </p:nvCxnSpPr>
        <p:spPr>
          <a:xfrm>
            <a:off x="6677862" y="434059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8CF77E-47BE-4778-B430-BE647B0FC10A}"/>
              </a:ext>
            </a:extLst>
          </p:cNvPr>
          <p:cNvCxnSpPr/>
          <p:nvPr/>
        </p:nvCxnSpPr>
        <p:spPr>
          <a:xfrm>
            <a:off x="6677862" y="3838515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DB9949-4137-42E2-969E-B049271C3FB0}"/>
              </a:ext>
            </a:extLst>
          </p:cNvPr>
          <p:cNvCxnSpPr/>
          <p:nvPr/>
        </p:nvCxnSpPr>
        <p:spPr>
          <a:xfrm>
            <a:off x="6679845" y="3333561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929120-B7F6-4CF0-8625-77FE11283A5F}"/>
              </a:ext>
            </a:extLst>
          </p:cNvPr>
          <p:cNvCxnSpPr/>
          <p:nvPr/>
        </p:nvCxnSpPr>
        <p:spPr>
          <a:xfrm>
            <a:off x="6679845" y="2848263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7672B1-A5CA-451B-A03C-5EF666852A57}"/>
              </a:ext>
            </a:extLst>
          </p:cNvPr>
          <p:cNvCxnSpPr/>
          <p:nvPr/>
        </p:nvCxnSpPr>
        <p:spPr>
          <a:xfrm>
            <a:off x="6677862" y="2388567"/>
            <a:ext cx="1776372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374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9361B-E0C2-4BDC-952F-3E2439A2518E}"/>
              </a:ext>
            </a:extLst>
          </p:cNvPr>
          <p:cNvSpPr txBox="1"/>
          <p:nvPr/>
        </p:nvSpPr>
        <p:spPr>
          <a:xfrm>
            <a:off x="7963194" y="1820657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D1E90-207A-4694-99CF-D2BF48F20B68}"/>
              </a:ext>
            </a:extLst>
          </p:cNvPr>
          <p:cNvSpPr txBox="1"/>
          <p:nvPr/>
        </p:nvSpPr>
        <p:spPr>
          <a:xfrm>
            <a:off x="7788345" y="2269356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1ECAE-63EA-49FC-90D5-C04E9C84B2C1}"/>
              </a:ext>
            </a:extLst>
          </p:cNvPr>
          <p:cNvSpPr txBox="1"/>
          <p:nvPr/>
        </p:nvSpPr>
        <p:spPr>
          <a:xfrm>
            <a:off x="7147596" y="271805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45BE9-57A3-4737-9A1E-451B879C6CF6}"/>
              </a:ext>
            </a:extLst>
          </p:cNvPr>
          <p:cNvSpPr txBox="1"/>
          <p:nvPr/>
        </p:nvSpPr>
        <p:spPr>
          <a:xfrm>
            <a:off x="7186735" y="3203353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6F2A1C-8EDD-43FF-810D-181D92B87100}"/>
              </a:ext>
            </a:extLst>
          </p:cNvPr>
          <p:cNvSpPr txBox="1"/>
          <p:nvPr/>
        </p:nvSpPr>
        <p:spPr>
          <a:xfrm>
            <a:off x="7186735" y="3704008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A8B80-76FD-4EC0-A54A-DBA64112E727}"/>
              </a:ext>
            </a:extLst>
          </p:cNvPr>
          <p:cNvSpPr txBox="1"/>
          <p:nvPr/>
        </p:nvSpPr>
        <p:spPr>
          <a:xfrm>
            <a:off x="7186735" y="4206266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0A0952-CC61-4C37-A423-3C5D49F1B071}"/>
              </a:ext>
            </a:extLst>
          </p:cNvPr>
          <p:cNvSpPr txBox="1"/>
          <p:nvPr/>
        </p:nvSpPr>
        <p:spPr>
          <a:xfrm>
            <a:off x="7186735" y="4727432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4BCD2-445A-4034-AFCC-35D588D2891A}"/>
              </a:ext>
            </a:extLst>
          </p:cNvPr>
          <p:cNvCxnSpPr/>
          <p:nvPr/>
        </p:nvCxnSpPr>
        <p:spPr>
          <a:xfrm>
            <a:off x="8246378" y="2088934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F28D40-3FF8-4F89-A32A-5721C5C4DD71}"/>
              </a:ext>
            </a:extLst>
          </p:cNvPr>
          <p:cNvCxnSpPr/>
          <p:nvPr/>
        </p:nvCxnSpPr>
        <p:spPr>
          <a:xfrm>
            <a:off x="8281332" y="2530966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8CDDA0-0CA7-4149-813D-ECD2778F53F3}"/>
              </a:ext>
            </a:extLst>
          </p:cNvPr>
          <p:cNvCxnSpPr/>
          <p:nvPr/>
        </p:nvCxnSpPr>
        <p:spPr>
          <a:xfrm>
            <a:off x="8318057" y="3457269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69FBEB-7425-43CA-B094-2271A9944BEC}"/>
              </a:ext>
            </a:extLst>
          </p:cNvPr>
          <p:cNvCxnSpPr/>
          <p:nvPr/>
        </p:nvCxnSpPr>
        <p:spPr>
          <a:xfrm>
            <a:off x="8353011" y="3957924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DCC2E6-506A-4997-808B-A94483AD2DE3}"/>
              </a:ext>
            </a:extLst>
          </p:cNvPr>
          <p:cNvCxnSpPr/>
          <p:nvPr/>
        </p:nvCxnSpPr>
        <p:spPr>
          <a:xfrm>
            <a:off x="8333437" y="4487445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B6CDB2-5DCF-41CD-8479-9902DCD19CD3}"/>
              </a:ext>
            </a:extLst>
          </p:cNvPr>
          <p:cNvCxnSpPr/>
          <p:nvPr/>
        </p:nvCxnSpPr>
        <p:spPr>
          <a:xfrm>
            <a:off x="8318057" y="2971971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7BAB8D2-7AFE-4CDE-805C-2FE0EAB38251}"/>
              </a:ext>
            </a:extLst>
          </p:cNvPr>
          <p:cNvSpPr txBox="1"/>
          <p:nvPr/>
        </p:nvSpPr>
        <p:spPr>
          <a:xfrm>
            <a:off x="8037358" y="4727432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lang="en-US" sz="105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84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871577" y="6438562"/>
            <a:ext cx="36500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731583" y="1707445"/>
            <a:ext cx="5056821" cy="203132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31583" y="3902670"/>
            <a:ext cx="3961284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D00FE-476A-479C-8338-B9C7AA97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8CDDF98-B7E1-4598-827E-B204BE46090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7CE6377-B26B-4982-992D-19BE861D1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62EAFE38-C934-44C1-94D5-D5884ADEB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2E0B37-F962-480E-BBCA-883AB9D351DD}"/>
              </a:ext>
            </a:extLst>
          </p:cNvPr>
          <p:cNvGraphicFramePr>
            <a:graphicFrameLocks noGrp="1"/>
          </p:cNvGraphicFramePr>
          <p:nvPr/>
        </p:nvGraphicFramePr>
        <p:xfrm>
          <a:off x="6266577" y="6083754"/>
          <a:ext cx="3291840" cy="64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340629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50242401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6636569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741245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7487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8314988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44451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63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9F0F40-AD87-4B65-8589-9540824EB691}"/>
              </a:ext>
            </a:extLst>
          </p:cNvPr>
          <p:cNvSpPr txBox="1"/>
          <p:nvPr/>
        </p:nvSpPr>
        <p:spPr>
          <a:xfrm>
            <a:off x="5779644" y="6231228"/>
            <a:ext cx="4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dp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20A79E-76EA-49C6-A23F-EB820B18AD9A}"/>
              </a:ext>
            </a:extLst>
          </p:cNvPr>
          <p:cNvSpPr txBox="1"/>
          <p:nvPr/>
        </p:nvSpPr>
        <p:spPr>
          <a:xfrm>
            <a:off x="735770" y="5215566"/>
            <a:ext cx="3650011" cy="116955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9361B-E0C2-4BDC-952F-3E2439A2518E}"/>
              </a:ext>
            </a:extLst>
          </p:cNvPr>
          <p:cNvSpPr txBox="1"/>
          <p:nvPr/>
        </p:nvSpPr>
        <p:spPr>
          <a:xfrm>
            <a:off x="7963194" y="1820657"/>
            <a:ext cx="953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main()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D1E90-207A-4694-99CF-D2BF48F20B68}"/>
              </a:ext>
            </a:extLst>
          </p:cNvPr>
          <p:cNvSpPr txBox="1"/>
          <p:nvPr/>
        </p:nvSpPr>
        <p:spPr>
          <a:xfrm>
            <a:off x="7788345" y="2269356"/>
            <a:ext cx="1770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mFibonacci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61ECAE-63EA-49FC-90D5-C04E9C84B2C1}"/>
              </a:ext>
            </a:extLst>
          </p:cNvPr>
          <p:cNvSpPr txBox="1"/>
          <p:nvPr/>
        </p:nvSpPr>
        <p:spPr>
          <a:xfrm>
            <a:off x="7147596" y="2718055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45BE9-57A3-4737-9A1E-451B879C6CF6}"/>
              </a:ext>
            </a:extLst>
          </p:cNvPr>
          <p:cNvSpPr txBox="1"/>
          <p:nvPr/>
        </p:nvSpPr>
        <p:spPr>
          <a:xfrm>
            <a:off x="7186735" y="3203353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6F2A1C-8EDD-43FF-810D-181D92B87100}"/>
              </a:ext>
            </a:extLst>
          </p:cNvPr>
          <p:cNvSpPr txBox="1"/>
          <p:nvPr/>
        </p:nvSpPr>
        <p:spPr>
          <a:xfrm>
            <a:off x="7186735" y="3704008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A8B80-76FD-4EC0-A54A-DBA64112E727}"/>
              </a:ext>
            </a:extLst>
          </p:cNvPr>
          <p:cNvSpPr txBox="1"/>
          <p:nvPr/>
        </p:nvSpPr>
        <p:spPr>
          <a:xfrm>
            <a:off x="7186735" y="4206266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0A0952-CC61-4C37-A423-3C5D49F1B071}"/>
              </a:ext>
            </a:extLst>
          </p:cNvPr>
          <p:cNvSpPr txBox="1"/>
          <p:nvPr/>
        </p:nvSpPr>
        <p:spPr>
          <a:xfrm>
            <a:off x="7186735" y="4727432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4BCD2-445A-4034-AFCC-35D588D2891A}"/>
              </a:ext>
            </a:extLst>
          </p:cNvPr>
          <p:cNvCxnSpPr/>
          <p:nvPr/>
        </p:nvCxnSpPr>
        <p:spPr>
          <a:xfrm>
            <a:off x="8246378" y="2088934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F28D40-3FF8-4F89-A32A-5721C5C4DD71}"/>
              </a:ext>
            </a:extLst>
          </p:cNvPr>
          <p:cNvCxnSpPr/>
          <p:nvPr/>
        </p:nvCxnSpPr>
        <p:spPr>
          <a:xfrm>
            <a:off x="8281332" y="2530966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98CDDA0-0CA7-4149-813D-ECD2778F53F3}"/>
              </a:ext>
            </a:extLst>
          </p:cNvPr>
          <p:cNvCxnSpPr/>
          <p:nvPr/>
        </p:nvCxnSpPr>
        <p:spPr>
          <a:xfrm>
            <a:off x="8318057" y="3457269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69FBEB-7425-43CA-B094-2271A9944BEC}"/>
              </a:ext>
            </a:extLst>
          </p:cNvPr>
          <p:cNvCxnSpPr/>
          <p:nvPr/>
        </p:nvCxnSpPr>
        <p:spPr>
          <a:xfrm>
            <a:off x="8353011" y="3957924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DCC2E6-506A-4997-808B-A94483AD2DE3}"/>
              </a:ext>
            </a:extLst>
          </p:cNvPr>
          <p:cNvCxnSpPr/>
          <p:nvPr/>
        </p:nvCxnSpPr>
        <p:spPr>
          <a:xfrm>
            <a:off x="8333437" y="4487445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B6CDB2-5DCF-41CD-8479-9902DCD19CD3}"/>
              </a:ext>
            </a:extLst>
          </p:cNvPr>
          <p:cNvCxnSpPr/>
          <p:nvPr/>
        </p:nvCxnSpPr>
        <p:spPr>
          <a:xfrm>
            <a:off x="8318057" y="2971971"/>
            <a:ext cx="0" cy="2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873F4F-2387-488C-BD63-75952D5F2206}"/>
              </a:ext>
            </a:extLst>
          </p:cNvPr>
          <p:cNvSpPr txBox="1"/>
          <p:nvPr/>
        </p:nvSpPr>
        <p:spPr>
          <a:xfrm>
            <a:off x="8037358" y="4727432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lang="en-US" sz="105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8A5536-E46E-4800-8EDE-2EFC477E905D}"/>
              </a:ext>
            </a:extLst>
          </p:cNvPr>
          <p:cNvSpPr txBox="1"/>
          <p:nvPr/>
        </p:nvSpPr>
        <p:spPr>
          <a:xfrm>
            <a:off x="8028969" y="4215800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645E01-FA77-4714-A754-A42B4FAFF104}"/>
              </a:ext>
            </a:extLst>
          </p:cNvPr>
          <p:cNvSpPr txBox="1"/>
          <p:nvPr/>
        </p:nvSpPr>
        <p:spPr>
          <a:xfrm>
            <a:off x="8028969" y="3706256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B8089F-F8F5-4DAA-A050-5B70A3CF7502}"/>
              </a:ext>
            </a:extLst>
          </p:cNvPr>
          <p:cNvSpPr txBox="1"/>
          <p:nvPr/>
        </p:nvSpPr>
        <p:spPr>
          <a:xfrm>
            <a:off x="8037358" y="3194560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2F59A1-83B4-4B65-9F56-AB37567BFF35}"/>
              </a:ext>
            </a:extLst>
          </p:cNvPr>
          <p:cNvSpPr txBox="1"/>
          <p:nvPr/>
        </p:nvSpPr>
        <p:spPr>
          <a:xfrm>
            <a:off x="8028969" y="2706081"/>
            <a:ext cx="23716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 fib(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4)</a:t>
            </a:r>
            <a:endParaRPr lang="en-US" sz="105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4EF5C9-D7E1-4AF1-9D88-3FDDF14F9A20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8610600" y="4469716"/>
            <a:ext cx="604210" cy="26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3F1BC4-9668-4C39-8A3E-5A115D7ED08A}"/>
              </a:ext>
            </a:extLst>
          </p:cNvPr>
          <p:cNvCxnSpPr>
            <a:cxnSpLocks/>
          </p:cNvCxnSpPr>
          <p:nvPr/>
        </p:nvCxnSpPr>
        <p:spPr>
          <a:xfrm flipV="1">
            <a:off x="8591036" y="3967470"/>
            <a:ext cx="604210" cy="26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9B03D7-8B40-4D27-BB11-B3B108B92DD0}"/>
              </a:ext>
            </a:extLst>
          </p:cNvPr>
          <p:cNvCxnSpPr>
            <a:cxnSpLocks/>
          </p:cNvCxnSpPr>
          <p:nvPr/>
        </p:nvCxnSpPr>
        <p:spPr>
          <a:xfrm flipV="1">
            <a:off x="8591036" y="3414560"/>
            <a:ext cx="604210" cy="26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3AD55E0-50F4-4A9C-BD76-6FEE7F67E6CD}"/>
              </a:ext>
            </a:extLst>
          </p:cNvPr>
          <p:cNvCxnSpPr>
            <a:cxnSpLocks/>
          </p:cNvCxnSpPr>
          <p:nvPr/>
        </p:nvCxnSpPr>
        <p:spPr>
          <a:xfrm flipV="1">
            <a:off x="8580763" y="2927175"/>
            <a:ext cx="604210" cy="26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76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#.#.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.#...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...#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//Keeping track of visited nodes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Visited[0][0] = true;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568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4198639" y="613536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982645" y="2371069"/>
            <a:ext cx="5699509" cy="247760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095075" y="2871205"/>
            <a:ext cx="4591157" cy="147732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topDownDPFibonacci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9D6E-8E12-4BBB-A65B-EA2C0ACA6D5B}"/>
              </a:ext>
            </a:extLst>
          </p:cNvPr>
          <p:cNvSpPr txBox="1"/>
          <p:nvPr/>
        </p:nvSpPr>
        <p:spPr>
          <a:xfrm>
            <a:off x="4858852" y="5164447"/>
            <a:ext cx="2979336" cy="64633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Space Complexity: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289E5-E0BF-4406-BD69-0D2886FE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C792E0-D0F9-4FFB-BE6B-EF8473F75AA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98D83A-4F2F-496C-8AD4-5373055E9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4CDA9D9F-C23E-4612-AD8E-35CDDC9E7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72060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107" y="353303"/>
            <a:ext cx="99012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Fibonacci Sequence: Memoization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2EA8-73FC-4D42-8B1E-EB029F07EB8A}"/>
              </a:ext>
            </a:extLst>
          </p:cNvPr>
          <p:cNvSpPr txBox="1"/>
          <p:nvPr/>
        </p:nvSpPr>
        <p:spPr>
          <a:xfrm>
            <a:off x="4198639" y="613536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https://onlinegdb.com/S1VSAMjUu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15C885-7C85-42A3-8AF9-CB709BB0BF79}"/>
              </a:ext>
            </a:extLst>
          </p:cNvPr>
          <p:cNvSpPr txBox="1"/>
          <p:nvPr/>
        </p:nvSpPr>
        <p:spPr>
          <a:xfrm>
            <a:off x="982645" y="2371069"/>
            <a:ext cx="5699509" cy="247760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&amp;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(n &lt;= 1)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n;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(dp.at(n) != 0)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dp.at(n); 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dp.at(n)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- 1) +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 - 2);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dp.at(n);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3B7A8-2FE3-4D82-AC1B-34243BD4166D}"/>
              </a:ext>
            </a:extLst>
          </p:cNvPr>
          <p:cNvSpPr txBox="1"/>
          <p:nvPr/>
        </p:nvSpPr>
        <p:spPr>
          <a:xfrm>
            <a:off x="7095075" y="2871205"/>
            <a:ext cx="4591157" cy="147732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topDownDPFibonacci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vector&lt;int&gt;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 + 1, 0);   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n);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E9D6E-8E12-4BBB-A65B-EA2C0ACA6D5B}"/>
              </a:ext>
            </a:extLst>
          </p:cNvPr>
          <p:cNvSpPr txBox="1"/>
          <p:nvPr/>
        </p:nvSpPr>
        <p:spPr>
          <a:xfrm>
            <a:off x="4858852" y="5164447"/>
            <a:ext cx="2979336" cy="64633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Space 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C66B1-52C2-46CC-B380-2BE3FE82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75D0D5-2841-499D-ACC8-EBFD0978A73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DF45FC1-198C-4D7D-8810-AE407B90B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94475284-ED8B-42F5-948C-7B27BBC859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391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#.#.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.#...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...#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//Keeping track of visited nodes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73111-024C-571E-D746-900B17C262F7}"/>
              </a:ext>
            </a:extLst>
          </p:cNvPr>
          <p:cNvCxnSpPr>
            <a:cxnSpLocks/>
          </p:cNvCxnSpPr>
          <p:nvPr/>
        </p:nvCxnSpPr>
        <p:spPr>
          <a:xfrm>
            <a:off x="7194930" y="4479990"/>
            <a:ext cx="0" cy="220164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D5F57-77EF-4983-870D-FF35BC09634E}"/>
              </a:ext>
            </a:extLst>
          </p:cNvPr>
          <p:cNvCxnSpPr>
            <a:cxnSpLocks/>
          </p:cNvCxnSpPr>
          <p:nvPr/>
        </p:nvCxnSpPr>
        <p:spPr>
          <a:xfrm flipH="1" flipV="1">
            <a:off x="6441304" y="4841731"/>
            <a:ext cx="4543780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86BD36-E89F-4AC7-3BF7-2339A6BFA252}"/>
              </a:ext>
            </a:extLst>
          </p:cNvPr>
          <p:cNvSpPr txBox="1"/>
          <p:nvPr/>
        </p:nvSpPr>
        <p:spPr>
          <a:xfrm>
            <a:off x="6836349" y="4976578"/>
            <a:ext cx="32192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16C00-1D7D-131F-58EA-70C35F923C53}"/>
              </a:ext>
            </a:extLst>
          </p:cNvPr>
          <p:cNvSpPr txBox="1"/>
          <p:nvPr/>
        </p:nvSpPr>
        <p:spPr>
          <a:xfrm>
            <a:off x="7491170" y="4479990"/>
            <a:ext cx="3451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0                1                2               3                4</a:t>
            </a:r>
          </a:p>
        </p:txBody>
      </p:sp>
      <p:graphicFrame>
        <p:nvGraphicFramePr>
          <p:cNvPr id="10" name="Table 69">
            <a:extLst>
              <a:ext uri="{FF2B5EF4-FFF2-40B4-BE49-F238E27FC236}">
                <a16:creationId xmlns:a16="http://schemas.microsoft.com/office/drawing/2014/main" id="{0D608967-2283-5BC4-7BEE-AE0328D9B7E6}"/>
              </a:ext>
            </a:extLst>
          </p:cNvPr>
          <p:cNvGraphicFramePr>
            <a:graphicFrameLocks noGrp="1"/>
          </p:cNvGraphicFramePr>
          <p:nvPr/>
        </p:nvGraphicFramePr>
        <p:xfrm>
          <a:off x="7440095" y="4962231"/>
          <a:ext cx="3623700" cy="179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740">
                  <a:extLst>
                    <a:ext uri="{9D8B030D-6E8A-4147-A177-3AD203B41FA5}">
                      <a16:colId xmlns:a16="http://schemas.microsoft.com/office/drawing/2014/main" val="530476691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43505603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916101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4265431748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1574637183"/>
                    </a:ext>
                  </a:extLst>
                </a:gridCol>
              </a:tblGrid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97722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4510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1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68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#.#.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.#...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...#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//Keeping track of visited nodes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A9A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visited[0][0] = true;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73111-024C-571E-D746-900B17C262F7}"/>
              </a:ext>
            </a:extLst>
          </p:cNvPr>
          <p:cNvCxnSpPr>
            <a:cxnSpLocks/>
          </p:cNvCxnSpPr>
          <p:nvPr/>
        </p:nvCxnSpPr>
        <p:spPr>
          <a:xfrm>
            <a:off x="7194930" y="4479990"/>
            <a:ext cx="0" cy="220164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D5F57-77EF-4983-870D-FF35BC09634E}"/>
              </a:ext>
            </a:extLst>
          </p:cNvPr>
          <p:cNvCxnSpPr>
            <a:cxnSpLocks/>
          </p:cNvCxnSpPr>
          <p:nvPr/>
        </p:nvCxnSpPr>
        <p:spPr>
          <a:xfrm flipH="1" flipV="1">
            <a:off x="6441304" y="4841731"/>
            <a:ext cx="4543780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86BD36-E89F-4AC7-3BF7-2339A6BFA252}"/>
              </a:ext>
            </a:extLst>
          </p:cNvPr>
          <p:cNvSpPr txBox="1"/>
          <p:nvPr/>
        </p:nvSpPr>
        <p:spPr>
          <a:xfrm>
            <a:off x="6836349" y="4976578"/>
            <a:ext cx="32192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16C00-1D7D-131F-58EA-70C35F923C53}"/>
              </a:ext>
            </a:extLst>
          </p:cNvPr>
          <p:cNvSpPr txBox="1"/>
          <p:nvPr/>
        </p:nvSpPr>
        <p:spPr>
          <a:xfrm>
            <a:off x="7491170" y="4479990"/>
            <a:ext cx="3451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0                1                2               3                4</a:t>
            </a:r>
          </a:p>
        </p:txBody>
      </p:sp>
      <p:graphicFrame>
        <p:nvGraphicFramePr>
          <p:cNvPr id="10" name="Table 69">
            <a:extLst>
              <a:ext uri="{FF2B5EF4-FFF2-40B4-BE49-F238E27FC236}">
                <a16:creationId xmlns:a16="http://schemas.microsoft.com/office/drawing/2014/main" id="{0D608967-2283-5BC4-7BEE-AE0328D9B7E6}"/>
              </a:ext>
            </a:extLst>
          </p:cNvPr>
          <p:cNvGraphicFramePr>
            <a:graphicFrameLocks noGrp="1"/>
          </p:cNvGraphicFramePr>
          <p:nvPr/>
        </p:nvGraphicFramePr>
        <p:xfrm>
          <a:off x="7440095" y="4962231"/>
          <a:ext cx="3623700" cy="179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740">
                  <a:extLst>
                    <a:ext uri="{9D8B030D-6E8A-4147-A177-3AD203B41FA5}">
                      <a16:colId xmlns:a16="http://schemas.microsoft.com/office/drawing/2014/main" val="530476691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43505603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916101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4265431748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1574637183"/>
                    </a:ext>
                  </a:extLst>
                </a:gridCol>
              </a:tblGrid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97722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4510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1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13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8B241C-D9A7-C222-9751-A9163EBE3FB2}"/>
              </a:ext>
            </a:extLst>
          </p:cNvPr>
          <p:cNvSpPr txBox="1"/>
          <p:nvPr/>
        </p:nvSpPr>
        <p:spPr>
          <a:xfrm>
            <a:off x="2415788" y="5659535"/>
            <a:ext cx="427274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start from (0, 0) -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source_x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source_y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7A6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down, up, right, left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dx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 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C8C8C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dy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B4B4B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DADAD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431980-1E16-9759-ECFE-ACA296B6F340}"/>
              </a:ext>
            </a:extLst>
          </p:cNvPr>
          <p:cNvGrpSpPr/>
          <p:nvPr/>
        </p:nvGrpSpPr>
        <p:grpSpPr>
          <a:xfrm>
            <a:off x="6045601" y="4890114"/>
            <a:ext cx="2456540" cy="1782863"/>
            <a:chOff x="8610601" y="4219383"/>
            <a:chExt cx="2456540" cy="17828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D63ED1-A5E7-91B2-9DFA-BD8F8F5296CF}"/>
                </a:ext>
              </a:extLst>
            </p:cNvPr>
            <p:cNvGrpSpPr/>
            <p:nvPr/>
          </p:nvGrpSpPr>
          <p:grpSpPr>
            <a:xfrm>
              <a:off x="9268075" y="4505343"/>
              <a:ext cx="1141592" cy="1182024"/>
              <a:chOff x="8755269" y="4623346"/>
              <a:chExt cx="1141592" cy="118202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34A0DD-0D95-1C4E-B8B2-065E1FA55CEC}"/>
                  </a:ext>
                </a:extLst>
              </p:cNvPr>
              <p:cNvSpPr/>
              <p:nvPr/>
            </p:nvSpPr>
            <p:spPr>
              <a:xfrm>
                <a:off x="9006025" y="490366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x, y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19283D2-0F3E-87D7-F3C3-F75012AEE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554374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152CC5-86FA-3D5D-23E6-84B2ACBFE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4623346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5B7DEC8-CE81-9ACB-B972-B6642E74D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46105" y="5239070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973E0D-4CC2-3F5B-4664-274A8B4D4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5269" y="5258152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0E1FDA-C6B4-EFC8-E2D9-83CDE16BECEA}"/>
                </a:ext>
              </a:extLst>
            </p:cNvPr>
            <p:cNvSpPr txBox="1"/>
            <p:nvPr/>
          </p:nvSpPr>
          <p:spPr>
            <a:xfrm>
              <a:off x="8610601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69CD6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x, y-1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0C8D46-DFDF-4EE5-3B9C-4D2E00C2DA5E}"/>
                </a:ext>
              </a:extLst>
            </p:cNvPr>
            <p:cNvSpPr txBox="1"/>
            <p:nvPr/>
          </p:nvSpPr>
          <p:spPr>
            <a:xfrm>
              <a:off x="10409667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69CD6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x, y+1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D2492A-ADFC-256D-439B-6B1434057CC0}"/>
                </a:ext>
              </a:extLst>
            </p:cNvPr>
            <p:cNvSpPr txBox="1"/>
            <p:nvPr/>
          </p:nvSpPr>
          <p:spPr>
            <a:xfrm>
              <a:off x="9585920" y="4219383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69CD6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x-1, y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50E465-9225-965B-6E7C-91F41EF7FE8B}"/>
                </a:ext>
              </a:extLst>
            </p:cNvPr>
            <p:cNvSpPr txBox="1"/>
            <p:nvPr/>
          </p:nvSpPr>
          <p:spPr>
            <a:xfrm>
              <a:off x="9518831" y="5740636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569CD6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x+1, y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ADAD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#.#.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.#...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...#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0                1                2               3                4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172968A-EBC8-B169-0548-AE153443F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59941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12115</TotalTime>
  <Words>15398</Words>
  <Application>Microsoft Office PowerPoint</Application>
  <PresentationFormat>Widescreen</PresentationFormat>
  <Paragraphs>2885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Calibri Light</vt:lpstr>
      <vt:lpstr>Consolas</vt:lpstr>
      <vt:lpstr>Gotham Bold</vt:lpstr>
      <vt:lpstr>Tw Cen MT</vt:lpstr>
      <vt:lpstr>Wingdings</vt:lpstr>
      <vt:lpstr>1_Office Theme</vt:lpstr>
      <vt:lpstr>2_Office Theme</vt:lpstr>
      <vt:lpstr>3_Office Theme</vt:lpstr>
      <vt:lpstr>PowerPoint Presentation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PowerPoint Presentation</vt:lpstr>
      <vt:lpstr>  Categories of Algorithms  </vt:lpstr>
      <vt:lpstr>Algorithmic Paradigms</vt:lpstr>
      <vt:lpstr>PowerPoint Presentation</vt:lpstr>
      <vt:lpstr>Dynamic Programming</vt:lpstr>
      <vt:lpstr>Fibonacci Sequence</vt:lpstr>
      <vt:lpstr>Fibonacci Sequence</vt:lpstr>
      <vt:lpstr>Fibonacci Sequence</vt:lpstr>
      <vt:lpstr>Fibonacci Sequence: Tabulation</vt:lpstr>
      <vt:lpstr>Fibonacci Sequence: Tabulation</vt:lpstr>
      <vt:lpstr>Fibonacci Sequence: Tabulation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  <vt:lpstr>Fibonacci Sequence: Memoization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734</cp:revision>
  <dcterms:created xsi:type="dcterms:W3CDTF">2020-04-14T17:15:24Z</dcterms:created>
  <dcterms:modified xsi:type="dcterms:W3CDTF">2023-04-22T20:56:46Z</dcterms:modified>
</cp:coreProperties>
</file>