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171"/>
  </p:notesMasterIdLst>
  <p:handoutMasterIdLst>
    <p:handoutMasterId r:id="rId172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551" r:id="rId28"/>
    <p:sldId id="553" r:id="rId29"/>
    <p:sldId id="554" r:id="rId30"/>
    <p:sldId id="555" r:id="rId31"/>
    <p:sldId id="556" r:id="rId32"/>
    <p:sldId id="523" r:id="rId33"/>
    <p:sldId id="538" r:id="rId34"/>
    <p:sldId id="546" r:id="rId35"/>
    <p:sldId id="557" r:id="rId36"/>
    <p:sldId id="815" r:id="rId37"/>
    <p:sldId id="549" r:id="rId38"/>
    <p:sldId id="558" r:id="rId39"/>
    <p:sldId id="560" r:id="rId40"/>
    <p:sldId id="561" r:id="rId41"/>
    <p:sldId id="562" r:id="rId42"/>
    <p:sldId id="563" r:id="rId43"/>
    <p:sldId id="813" r:id="rId44"/>
    <p:sldId id="814" r:id="rId45"/>
    <p:sldId id="270" r:id="rId46"/>
    <p:sldId id="817" r:id="rId47"/>
    <p:sldId id="414" r:id="rId48"/>
    <p:sldId id="617" r:id="rId49"/>
    <p:sldId id="576" r:id="rId50"/>
    <p:sldId id="627" r:id="rId51"/>
    <p:sldId id="626" r:id="rId52"/>
    <p:sldId id="618" r:id="rId53"/>
    <p:sldId id="616" r:id="rId54"/>
    <p:sldId id="597" r:id="rId55"/>
    <p:sldId id="582" r:id="rId56"/>
    <p:sldId id="579" r:id="rId57"/>
    <p:sldId id="580" r:id="rId58"/>
    <p:sldId id="581" r:id="rId59"/>
    <p:sldId id="608" r:id="rId60"/>
    <p:sldId id="612" r:id="rId61"/>
    <p:sldId id="613" r:id="rId62"/>
    <p:sldId id="614" r:id="rId63"/>
    <p:sldId id="615" r:id="rId64"/>
    <p:sldId id="647" r:id="rId65"/>
    <p:sldId id="583" r:id="rId66"/>
    <p:sldId id="588" r:id="rId67"/>
    <p:sldId id="621" r:id="rId68"/>
    <p:sldId id="622" r:id="rId69"/>
    <p:sldId id="623" r:id="rId70"/>
    <p:sldId id="585" r:id="rId71"/>
    <p:sldId id="586" r:id="rId72"/>
    <p:sldId id="584" r:id="rId73"/>
    <p:sldId id="589" r:id="rId74"/>
    <p:sldId id="590" r:id="rId75"/>
    <p:sldId id="592" r:id="rId76"/>
    <p:sldId id="595" r:id="rId77"/>
    <p:sldId id="593" r:id="rId78"/>
    <p:sldId id="596" r:id="rId79"/>
    <p:sldId id="594" r:id="rId80"/>
    <p:sldId id="587" r:id="rId81"/>
    <p:sldId id="818" r:id="rId82"/>
    <p:sldId id="619" r:id="rId83"/>
    <p:sldId id="624" r:id="rId84"/>
    <p:sldId id="662" r:id="rId85"/>
    <p:sldId id="663" r:id="rId86"/>
    <p:sldId id="598" r:id="rId87"/>
    <p:sldId id="599" r:id="rId88"/>
    <p:sldId id="600" r:id="rId89"/>
    <p:sldId id="606" r:id="rId90"/>
    <p:sldId id="664" r:id="rId91"/>
    <p:sldId id="665" r:id="rId92"/>
    <p:sldId id="821" r:id="rId93"/>
    <p:sldId id="820" r:id="rId94"/>
    <p:sldId id="822" r:id="rId95"/>
    <p:sldId id="825" r:id="rId96"/>
    <p:sldId id="826" r:id="rId97"/>
    <p:sldId id="601" r:id="rId98"/>
    <p:sldId id="604" r:id="rId99"/>
    <p:sldId id="605" r:id="rId100"/>
    <p:sldId id="607" r:id="rId101"/>
    <p:sldId id="743" r:id="rId102"/>
    <p:sldId id="827" r:id="rId103"/>
    <p:sldId id="667" r:id="rId104"/>
    <p:sldId id="625" r:id="rId105"/>
    <p:sldId id="680" r:id="rId106"/>
    <p:sldId id="681" r:id="rId107"/>
    <p:sldId id="682" r:id="rId108"/>
    <p:sldId id="683" r:id="rId109"/>
    <p:sldId id="684" r:id="rId110"/>
    <p:sldId id="685" r:id="rId111"/>
    <p:sldId id="686" r:id="rId112"/>
    <p:sldId id="687" r:id="rId113"/>
    <p:sldId id="688" r:id="rId114"/>
    <p:sldId id="689" r:id="rId115"/>
    <p:sldId id="690" r:id="rId116"/>
    <p:sldId id="691" r:id="rId117"/>
    <p:sldId id="692" r:id="rId118"/>
    <p:sldId id="693" r:id="rId119"/>
    <p:sldId id="694" r:id="rId120"/>
    <p:sldId id="695" r:id="rId121"/>
    <p:sldId id="696" r:id="rId122"/>
    <p:sldId id="697" r:id="rId123"/>
    <p:sldId id="698" r:id="rId124"/>
    <p:sldId id="699" r:id="rId125"/>
    <p:sldId id="700" r:id="rId126"/>
    <p:sldId id="701" r:id="rId127"/>
    <p:sldId id="702" r:id="rId128"/>
    <p:sldId id="703" r:id="rId129"/>
    <p:sldId id="704" r:id="rId130"/>
    <p:sldId id="705" r:id="rId131"/>
    <p:sldId id="706" r:id="rId132"/>
    <p:sldId id="707" r:id="rId133"/>
    <p:sldId id="708" r:id="rId134"/>
    <p:sldId id="709" r:id="rId135"/>
    <p:sldId id="710" r:id="rId136"/>
    <p:sldId id="711" r:id="rId137"/>
    <p:sldId id="712" r:id="rId138"/>
    <p:sldId id="713" r:id="rId139"/>
    <p:sldId id="714" r:id="rId140"/>
    <p:sldId id="715" r:id="rId141"/>
    <p:sldId id="716" r:id="rId142"/>
    <p:sldId id="717" r:id="rId143"/>
    <p:sldId id="718" r:id="rId144"/>
    <p:sldId id="719" r:id="rId145"/>
    <p:sldId id="720" r:id="rId146"/>
    <p:sldId id="721" r:id="rId147"/>
    <p:sldId id="722" r:id="rId148"/>
    <p:sldId id="723" r:id="rId149"/>
    <p:sldId id="724" r:id="rId150"/>
    <p:sldId id="725" r:id="rId151"/>
    <p:sldId id="726" r:id="rId152"/>
    <p:sldId id="727" r:id="rId153"/>
    <p:sldId id="728" r:id="rId154"/>
    <p:sldId id="729" r:id="rId155"/>
    <p:sldId id="730" r:id="rId156"/>
    <p:sldId id="731" r:id="rId157"/>
    <p:sldId id="483" r:id="rId158"/>
    <p:sldId id="493" r:id="rId159"/>
    <p:sldId id="494" r:id="rId160"/>
    <p:sldId id="394" r:id="rId161"/>
    <p:sldId id="492" r:id="rId162"/>
    <p:sldId id="490" r:id="rId163"/>
    <p:sldId id="739" r:id="rId164"/>
    <p:sldId id="740" r:id="rId165"/>
    <p:sldId id="741" r:id="rId166"/>
    <p:sldId id="742" r:id="rId167"/>
    <p:sldId id="751" r:id="rId168"/>
    <p:sldId id="754" r:id="rId169"/>
    <p:sldId id="810" r:id="rId1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DA63"/>
    <a:srgbClr val="EB6E19"/>
    <a:srgbClr val="0081E2"/>
    <a:srgbClr val="E60000"/>
    <a:srgbClr val="F7FA82"/>
    <a:srgbClr val="00B050"/>
    <a:srgbClr val="FF9393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106" autoAdjust="0"/>
    <p:restoredTop sz="96357" autoAdjust="0"/>
  </p:normalViewPr>
  <p:slideViewPr>
    <p:cSldViewPr snapToGrid="0">
      <p:cViewPr varScale="1">
        <p:scale>
          <a:sx n="112" d="100"/>
          <a:sy n="112" d="100"/>
        </p:scale>
        <p:origin x="100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22" Type="http://schemas.openxmlformats.org/officeDocument/2006/relationships/slide" Target="slides/slide20.xml"/><Relationship Id="rId43" Type="http://schemas.openxmlformats.org/officeDocument/2006/relationships/slide" Target="slides/slide41.xml"/><Relationship Id="rId64" Type="http://schemas.openxmlformats.org/officeDocument/2006/relationships/slide" Target="slides/slide62.xml"/><Relationship Id="rId118" Type="http://schemas.openxmlformats.org/officeDocument/2006/relationships/slide" Target="slides/slide116.xml"/><Relationship Id="rId139" Type="http://schemas.openxmlformats.org/officeDocument/2006/relationships/slide" Target="slides/slide137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71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33" Type="http://schemas.openxmlformats.org/officeDocument/2006/relationships/slide" Target="slides/slide31.xml"/><Relationship Id="rId108" Type="http://schemas.openxmlformats.org/officeDocument/2006/relationships/slide" Target="slides/slide106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5" Type="http://schemas.openxmlformats.org/officeDocument/2006/relationships/slide" Target="slides/slide73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61" Type="http://schemas.openxmlformats.org/officeDocument/2006/relationships/slide" Target="slides/slide15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2" Type="http://schemas.openxmlformats.org/officeDocument/2006/relationships/handoutMaster" Target="handoutMasters/handoutMaster1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presProps" Target="presProps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viewProps" Target="view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theme" Target="theme/theme1.xml"/><Relationship Id="rId16" Type="http://schemas.openxmlformats.org/officeDocument/2006/relationships/slide" Target="slides/slide14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27" Type="http://schemas.openxmlformats.org/officeDocument/2006/relationships/slide" Target="slides/slide25.xml"/><Relationship Id="rId48" Type="http://schemas.openxmlformats.org/officeDocument/2006/relationships/slide" Target="slides/slide46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34" Type="http://schemas.openxmlformats.org/officeDocument/2006/relationships/slide" Target="slides/slide132.xml"/><Relationship Id="rId80" Type="http://schemas.openxmlformats.org/officeDocument/2006/relationships/slide" Target="slides/slide78.xml"/><Relationship Id="rId155" Type="http://schemas.openxmlformats.org/officeDocument/2006/relationships/slide" Target="slides/slide153.xml"/><Relationship Id="rId176" Type="http://schemas.openxmlformats.org/officeDocument/2006/relationships/tableStyles" Target="tableStyles.xml"/><Relationship Id="rId17" Type="http://schemas.openxmlformats.org/officeDocument/2006/relationships/slide" Target="slides/slide15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24" Type="http://schemas.openxmlformats.org/officeDocument/2006/relationships/slide" Target="slides/slide122.xml"/><Relationship Id="rId70" Type="http://schemas.openxmlformats.org/officeDocument/2006/relationships/slide" Target="slides/slide68.xml"/><Relationship Id="rId91" Type="http://schemas.openxmlformats.org/officeDocument/2006/relationships/slide" Target="slides/slide89.xml"/><Relationship Id="rId145" Type="http://schemas.openxmlformats.org/officeDocument/2006/relationships/slide" Target="slides/slide143.xml"/><Relationship Id="rId166" Type="http://schemas.openxmlformats.org/officeDocument/2006/relationships/slide" Target="slides/slide16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2/2/2022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172045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86231975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1727004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12409561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774407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90946767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64644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99442484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044130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4398667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90978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9745834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666491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99363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1785351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496550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33411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1509464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65535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61354405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1512817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205129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179220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7822737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2556276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48011522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72258992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141513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095552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337130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991807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4815782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12171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93984610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22701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60674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5388537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772270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01810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6006000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1531805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38257045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369683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485651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495803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4412920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1219252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988024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805431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62686251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63423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0901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53076965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8466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1339538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1911729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3172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184674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3078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39143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357612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05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64197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39918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09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7054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0423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92705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0275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1991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61456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272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979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91061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07483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0621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08481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47471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6750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7974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7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20031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67220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5247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93867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46570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228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8732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65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44371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521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5428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26372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2/2/2022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2/2/2022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2/2/2022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2/2/2022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2/2/2022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5291138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30027359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42249593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4207073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0912853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773655596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568336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890166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365216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0100572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7015726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346201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893987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025658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4418879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503937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25431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3299933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9523812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23023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182146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62847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4101106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44428896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200958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14444665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758183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32393544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202172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37395343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9336684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641353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033339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9082339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6058724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96931277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67660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2623174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68844624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3887753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3997769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2662015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73049799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97200724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731834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63995542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585610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93472886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38392712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64045502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2062981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64969472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45141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Errata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1DF1-3D6A-4663-8949-563A261CC87F}"/>
              </a:ext>
            </a:extLst>
          </p:cNvPr>
          <p:cNvSpPr/>
          <p:nvPr/>
        </p:nvSpPr>
        <p:spPr>
          <a:xfrm>
            <a:off x="1088571" y="1897521"/>
            <a:ext cx="97234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summary table of AVL trees, the last cell should be "Right Left" rotation instead of "Right". This is fixed in the slides.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4g: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During explanation, at 10:24, "the leaf nodes have [l/2, l] keys", taking a ceil of l/2 is correct. After a lot of research, I have concluded that the property is not strictly enforced (see Wikipedia page for B Trees for conflicting implementation or interpretations). The figure on the right or the 2-3-4 tree does not follow this property. For the sake of the course, we will not follow this property.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A58F-05DB-42A5-AA2A-E51D304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846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11CF6FE-B39D-4C98-9ED6-D8CCE1227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9715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26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27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28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Height of an AVL Tree with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n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 Nodes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1.44 log</a:t>
            </a:r>
            <a:r>
              <a:rPr lang="en-US" baseline="-25000" dirty="0">
                <a:solidFill>
                  <a:srgbClr val="0081E2"/>
                </a:solidFill>
                <a:latin typeface="Consolas" panose="020B0609020204030204" pitchFamily="49" charset="0"/>
              </a:rPr>
              <a:t>2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7009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691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691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529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596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596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999433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 dirty="0"/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999433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4066233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4066233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4142433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904433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904433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5203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980633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5315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5315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4248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43249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410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62823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971233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6077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52393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3679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904433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52393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4248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4535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4066233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5291783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828233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50107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41725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41059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>
                <a:solidFill>
                  <a:srgbClr val="EB6E19"/>
                </a:solidFill>
                <a:latin typeface="Consolas" panose="020B0609020204030204" pitchFamily="49" charset="0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419996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r>
              <a:rPr lang="en-US" altLang="en-US" dirty="0">
                <a:solidFill>
                  <a:srgbClr val="EB6E19"/>
                </a:solidFill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217662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Worst Case ~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Height = log n</a:t>
            </a:r>
          </a:p>
          <a:p>
            <a:pPr>
              <a:lnSpc>
                <a:spcPct val="150000"/>
              </a:lnSpc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And Common Operations will be </a:t>
            </a:r>
            <a:r>
              <a:rPr lang="en-US" sz="2800" dirty="0">
                <a:solidFill>
                  <a:srgbClr val="0081E2"/>
                </a:solidFill>
                <a:latin typeface="Gotham Bold" pitchFamily="50" charset="0"/>
              </a:rPr>
              <a:t>O(log n)</a:t>
            </a: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endParaRPr lang="en-US" altLang="en-US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733589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Same as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Binary Search Trees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Identify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deepest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node that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breaks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rule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; Start rotating and move further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up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search path</a:t>
            </a: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After Insertion/Deletion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of all nodes in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Search Path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may change</a:t>
            </a:r>
            <a:endParaRPr lang="en-US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05369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21645D-75B7-4475-A8FC-D0007730576A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5BF6184E-8F31-4ABD-92D5-45A4276270D5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EACEF1CD-0A2E-477F-928C-955C08BB5F8B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DE26700-ABD9-498C-A85F-F375D0FE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3E71BD-AFFF-4607-8D39-AFFDAAF61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39E3DD2-8CCC-4EF1-B598-11CC1E1D76F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C2D9E70-42C6-491C-90D5-C5BE16D4C9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430A74A7-F013-4F9A-A7E6-3DF7C38F1A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FCB4F30E-7FD8-47FA-8A5B-BF03C7BFFA3D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0694222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Oval 66">
            <a:extLst>
              <a:ext uri="{FF2B5EF4-FFF2-40B4-BE49-F238E27FC236}">
                <a16:creationId xmlns:a16="http://schemas.microsoft.com/office/drawing/2014/main" id="{ADE26700-ABD9-498C-A85F-F375D0FE2B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4EA90-895C-4BE0-8B92-B0E1FEB60A96}"/>
              </a:ext>
            </a:extLst>
          </p:cNvPr>
          <p:cNvSpPr txBox="1"/>
          <p:nvPr/>
        </p:nvSpPr>
        <p:spPr>
          <a:xfrm>
            <a:off x="7028363" y="2653301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7D56F06-472B-481A-BAA6-D54FF3EB42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97697" y="239468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39634A4-319F-4C59-AA22-186EE4A023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84446" y="12337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C5C1A90-5632-4A2C-A2A4-4D1189DAB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10270479" y="1778753"/>
            <a:ext cx="520956" cy="70967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DC62FC8D-6019-48C8-B844-4B8A10845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4844" y="241251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7832139-ECF3-4B09-B8DA-EE390EE0C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224387" y="180742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3447B3B-B04B-4181-8F0C-26B223CF1F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623368" y="248842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E447D7-896D-4DD8-827D-2395373A2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3799FD93-B308-4A61-965D-F4C13CF6505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9" name="Picture 2">
              <a:extLst>
                <a:ext uri="{FF2B5EF4-FFF2-40B4-BE49-F238E27FC236}">
                  <a16:creationId xmlns:a16="http://schemas.microsoft.com/office/drawing/2014/main" id="{DFFC8F23-1BF2-4B40-BBD0-B16258C101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19" descr="Logo COP3530">
              <a:extLst>
                <a:ext uri="{FF2B5EF4-FFF2-40B4-BE49-F238E27FC236}">
                  <a16:creationId xmlns:a16="http://schemas.microsoft.com/office/drawing/2014/main" id="{2955CA43-87CC-45B5-B010-CA2C5C5578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F0647E1-25BF-4212-906A-9E39F564EF7C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8188925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A058ACC6-0D2B-43FA-A2D4-CF2289C3A2EE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BCF37A6B-E1BD-41FC-B5C5-A90573FD1B60}"/>
              </a:ext>
            </a:extLst>
          </p:cNvPr>
          <p:cNvSpPr txBox="1"/>
          <p:nvPr/>
        </p:nvSpPr>
        <p:spPr>
          <a:xfrm>
            <a:off x="110928" y="4043819"/>
            <a:ext cx="4439746" cy="2677656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2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2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chemeClr val="bg1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Prints: </a:t>
            </a:r>
            <a:r>
              <a:rPr lang="en-US" alt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42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96790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43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9" y="1953047"/>
            <a:ext cx="5449348" cy="366254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44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45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9" y="1953047"/>
            <a:ext cx="5449348" cy="3662541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ELSE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		</a:t>
            </a:r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529986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0155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5897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2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9564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51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254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52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62811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56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63202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57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3339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58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9172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7370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9218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6704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n=3, l=2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1438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1024127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n=3, l=2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6964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6594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60709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65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82659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66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65593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67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415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68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46032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69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7269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67048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71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38541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72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052035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73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77571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74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36675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75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73819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76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642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77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169766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0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57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845829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44045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6094520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4152 2550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F72F4EA-3CD3-461F-8682-05008ACF12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1594" y="1456037"/>
            <a:ext cx="4623033" cy="4623033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99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8642</TotalTime>
  <Words>13138</Words>
  <Application>Microsoft Office PowerPoint</Application>
  <PresentationFormat>Widescreen</PresentationFormat>
  <Paragraphs>3206</Paragraphs>
  <Slides>168</Slides>
  <Notes>166</Notes>
  <HiddenSlides>10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168</vt:i4>
      </vt:variant>
    </vt:vector>
  </HeadingPairs>
  <TitlesOfParts>
    <vt:vector size="179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AVL Tree</vt:lpstr>
      <vt:lpstr>  AVL Insert, Delete and Search  </vt:lpstr>
      <vt:lpstr>AVL Trees: Insertion/Deletion</vt:lpstr>
      <vt:lpstr>  AVL Insert  </vt:lpstr>
      <vt:lpstr>  AVL Insert  </vt:lpstr>
      <vt:lpstr>  AVL Insert  </vt:lpstr>
      <vt:lpstr>  AVL Insert  </vt:lpstr>
      <vt:lpstr>  AVL Insert  </vt:lpstr>
      <vt:lpstr>  AVL Insert  </vt:lpstr>
      <vt:lpstr>  AVL Insert  </vt:lpstr>
      <vt:lpstr>  AVL Insert  </vt:lpstr>
      <vt:lpstr>   AVL Tree : C++ Node Class   </vt:lpstr>
      <vt:lpstr>   AVL Tree : C++ Insert   </vt:lpstr>
      <vt:lpstr>Questions</vt:lpstr>
      <vt:lpstr>   AVL Tree : C++ Insert   </vt:lpstr>
      <vt:lpstr>  Agenda  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Mentimeter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Performance</vt:lpstr>
      <vt:lpstr>Mentimeter</vt:lpstr>
      <vt:lpstr>Mentimeter</vt:lpstr>
      <vt:lpstr>Resources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Balanced Trees</vt:lpstr>
      <vt:lpstr>Balanced Trees</vt:lpstr>
      <vt:lpstr>Balanced Trees</vt:lpstr>
      <vt:lpstr>Questions</vt:lpstr>
      <vt:lpstr>   Tips for Proposal (3a): Recommended   </vt:lpstr>
      <vt:lpstr>   Errata   </vt:lpstr>
      <vt:lpstr>Mentimeter</vt:lpstr>
      <vt:lpstr>Mentimeter</vt:lpstr>
      <vt:lpstr>Mentimeter</vt:lpstr>
      <vt:lpstr>Mentimeter</vt:lpstr>
      <vt:lpstr>Balanced Trees</vt:lpstr>
      <vt:lpstr>B Tree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Kapoor,Amanpreet</cp:lastModifiedBy>
  <cp:revision>544</cp:revision>
  <dcterms:created xsi:type="dcterms:W3CDTF">2020-04-14T17:15:24Z</dcterms:created>
  <dcterms:modified xsi:type="dcterms:W3CDTF">2022-02-02T18:51:50Z</dcterms:modified>
</cp:coreProperties>
</file>