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4"/>
  </p:notesMasterIdLst>
  <p:sldIdLst>
    <p:sldId id="268" r:id="rId3"/>
    <p:sldId id="440" r:id="rId4"/>
    <p:sldId id="659" r:id="rId5"/>
    <p:sldId id="495" r:id="rId6"/>
    <p:sldId id="414" r:id="rId7"/>
    <p:sldId id="597" r:id="rId8"/>
    <p:sldId id="582" r:id="rId9"/>
    <p:sldId id="627" r:id="rId10"/>
    <p:sldId id="628" r:id="rId11"/>
    <p:sldId id="629" r:id="rId12"/>
    <p:sldId id="631" r:id="rId13"/>
    <p:sldId id="633" r:id="rId14"/>
    <p:sldId id="634" r:id="rId15"/>
    <p:sldId id="703" r:id="rId16"/>
    <p:sldId id="635" r:id="rId17"/>
    <p:sldId id="704" r:id="rId18"/>
    <p:sldId id="636" r:id="rId19"/>
    <p:sldId id="705" r:id="rId20"/>
    <p:sldId id="637" r:id="rId21"/>
    <p:sldId id="638" r:id="rId22"/>
    <p:sldId id="630" r:id="rId23"/>
    <p:sldId id="626" r:id="rId24"/>
    <p:sldId id="579" r:id="rId25"/>
    <p:sldId id="639" r:id="rId26"/>
    <p:sldId id="640" r:id="rId27"/>
    <p:sldId id="642" r:id="rId28"/>
    <p:sldId id="641" r:id="rId29"/>
    <p:sldId id="643" r:id="rId30"/>
    <p:sldId id="644" r:id="rId31"/>
    <p:sldId id="645" r:id="rId32"/>
    <p:sldId id="646" r:id="rId33"/>
    <p:sldId id="647" r:id="rId34"/>
    <p:sldId id="648" r:id="rId35"/>
    <p:sldId id="649" r:id="rId36"/>
    <p:sldId id="650" r:id="rId37"/>
    <p:sldId id="651" r:id="rId38"/>
    <p:sldId id="652" r:id="rId39"/>
    <p:sldId id="653" r:id="rId40"/>
    <p:sldId id="655" r:id="rId41"/>
    <p:sldId id="656" r:id="rId42"/>
    <p:sldId id="654" r:id="rId43"/>
    <p:sldId id="657" r:id="rId44"/>
    <p:sldId id="658" r:id="rId45"/>
    <p:sldId id="761" r:id="rId46"/>
    <p:sldId id="760" r:id="rId47"/>
    <p:sldId id="270" r:id="rId48"/>
    <p:sldId id="354" r:id="rId49"/>
    <p:sldId id="661" r:id="rId50"/>
    <p:sldId id="664" r:id="rId51"/>
    <p:sldId id="677" r:id="rId52"/>
    <p:sldId id="675" r:id="rId53"/>
    <p:sldId id="669" r:id="rId54"/>
    <p:sldId id="676" r:id="rId55"/>
    <p:sldId id="665" r:id="rId56"/>
    <p:sldId id="667" r:id="rId57"/>
    <p:sldId id="668" r:id="rId58"/>
    <p:sldId id="492" r:id="rId59"/>
    <p:sldId id="750" r:id="rId60"/>
    <p:sldId id="751" r:id="rId61"/>
    <p:sldId id="752" r:id="rId62"/>
    <p:sldId id="753" r:id="rId63"/>
    <p:sldId id="754" r:id="rId64"/>
    <p:sldId id="738" r:id="rId65"/>
    <p:sldId id="723" r:id="rId66"/>
    <p:sldId id="724" r:id="rId67"/>
    <p:sldId id="725" r:id="rId68"/>
    <p:sldId id="726" r:id="rId69"/>
    <p:sldId id="727" r:id="rId70"/>
    <p:sldId id="728" r:id="rId71"/>
    <p:sldId id="729" r:id="rId72"/>
    <p:sldId id="730" r:id="rId73"/>
    <p:sldId id="731" r:id="rId74"/>
    <p:sldId id="732" r:id="rId75"/>
    <p:sldId id="733" r:id="rId76"/>
    <p:sldId id="734" r:id="rId77"/>
    <p:sldId id="735" r:id="rId78"/>
    <p:sldId id="736" r:id="rId79"/>
    <p:sldId id="737" r:id="rId80"/>
    <p:sldId id="755" r:id="rId81"/>
    <p:sldId id="756" r:id="rId82"/>
    <p:sldId id="759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EB6E19"/>
    <a:srgbClr val="E60000"/>
    <a:srgbClr val="00DA63"/>
    <a:srgbClr val="548235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836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000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46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144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79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592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497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406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598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7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575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069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792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81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66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60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617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575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335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65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195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3720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748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8583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8632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1635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9045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0610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090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7012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1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5185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8810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8756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937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259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4014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2590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7829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28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5447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7455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1318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1049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525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4625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324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3457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7920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99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3143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340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9902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6189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8706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0770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1076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5214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1880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4362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081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3963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5894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16679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20187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50102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35564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473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88452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48489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log 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072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777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33722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40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885-9ED8-4298-9149-C5A410E7F61A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952-6535-4065-B4F6-C94B3D00772F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0D39-F97D-4ECC-909C-35255E9A37F7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EFF0-82F5-4880-81B9-BC73A963ECC3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6811-681C-4AC5-84B7-A52FB525DDA0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8EC-8AAB-4CFD-80CE-1D0FB821064C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400D-05DF-4711-8592-640F86665B5F}" type="datetime1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921-A295-445C-9DF4-D32E11171EBC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1947-2C73-49DA-BF00-06FEB90FBFE0}" type="datetime1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FA88-D630-40A8-A7C1-451FFA95718D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107A-0A76-4A69-98CE-85E509F6FEC6}" type="datetime1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CE7D-A49F-42F1-B54B-0205BF41E480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C2D7-406E-45EE-9F57-B83131B4924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9755721/how-can-building-a-heap-be-on-time-complexity" TargetMode="External"/><Relationship Id="rId2" Type="http://schemas.openxmlformats.org/officeDocument/2006/relationships/hyperlink" Target="https://www.cs.usfca.edu/~galles/visualization/Heap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2?unit=379729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2?unit=379729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4?unit=379729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4?unit=379729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mogG01IjYc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343D38-3A3B-44F3-BA15-C22CA54D4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65163" y="4630723"/>
            <a:ext cx="4650208" cy="1257587"/>
            <a:chOff x="4775555" y="3573711"/>
            <a:chExt cx="4650208" cy="12575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2F69DE-8C5E-4847-B112-354FEBD48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DA3B06-0015-4CD1-95E2-5B8ED214E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C11F36-1159-479C-89F1-8A809BB23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0687FC-D857-4A70-AE09-193DED41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BE15EB-C602-43ED-A4AC-B59F30B41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826E77-E792-4A12-B7CD-AAB882CE4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84FEBD-F437-42D4-9445-74A2745A5A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664" y="3573711"/>
              <a:ext cx="1" cy="6175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AF648E-6EBD-4C51-8F6A-6E8CF1CD349A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249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Priority Queue (Central Idea)</a:t>
            </a:r>
          </a:p>
          <a:p>
            <a:pPr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Keep track of highest or lowest priority in a fast way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Abstract Data Type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Insertion (p) – Adds a new element with priority p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 or </a:t>
            </a: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ExtractMax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 – Extracts the element with min or max priority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BDA2E0-561D-41F9-B165-717EF45D2EDA}"/>
              </a:ext>
            </a:extLst>
          </p:cNvPr>
          <p:cNvCxnSpPr>
            <a:cxnSpLocks/>
          </p:cNvCxnSpPr>
          <p:nvPr/>
        </p:nvCxnSpPr>
        <p:spPr>
          <a:xfrm flipH="1" flipV="1">
            <a:off x="4791766" y="4848837"/>
            <a:ext cx="1" cy="3993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5AE48-3102-4BD4-958E-4952104C14CC}"/>
              </a:ext>
            </a:extLst>
          </p:cNvPr>
          <p:cNvCxnSpPr>
            <a:cxnSpLocks/>
          </p:cNvCxnSpPr>
          <p:nvPr/>
        </p:nvCxnSpPr>
        <p:spPr>
          <a:xfrm flipV="1">
            <a:off x="5410331" y="4993375"/>
            <a:ext cx="17861" cy="2548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868C5B-CC61-4E53-8A19-597D297DAC66}"/>
              </a:ext>
            </a:extLst>
          </p:cNvPr>
          <p:cNvCxnSpPr>
            <a:cxnSpLocks/>
          </p:cNvCxnSpPr>
          <p:nvPr/>
        </p:nvCxnSpPr>
        <p:spPr>
          <a:xfrm flipV="1">
            <a:off x="7409747" y="5048534"/>
            <a:ext cx="0" cy="19969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9EADF2-C328-4CFB-95BE-D4E5C3A0E59D}"/>
              </a:ext>
            </a:extLst>
          </p:cNvPr>
          <p:cNvCxnSpPr>
            <a:cxnSpLocks/>
          </p:cNvCxnSpPr>
          <p:nvPr/>
        </p:nvCxnSpPr>
        <p:spPr>
          <a:xfrm flipV="1">
            <a:off x="6649947" y="5084954"/>
            <a:ext cx="19687" cy="1825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84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3183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Insert (17)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17DA4A-068B-400E-B6A7-70FA6A49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65831" y="2364360"/>
            <a:ext cx="4650208" cy="1257587"/>
            <a:chOff x="4465163" y="4630723"/>
            <a:chExt cx="4650208" cy="12575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A343D38-3A3B-44F3-BA15-C22CA54D4EA8}"/>
                </a:ext>
              </a:extLst>
            </p:cNvPr>
            <p:cNvGrpSpPr/>
            <p:nvPr/>
          </p:nvGrpSpPr>
          <p:grpSpPr>
            <a:xfrm>
              <a:off x="4465163" y="4630723"/>
              <a:ext cx="4650208" cy="1257587"/>
              <a:chOff x="4775555" y="3573711"/>
              <a:chExt cx="4650208" cy="125758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2F69DE-8C5E-4847-B112-354FEBD48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DA3B06-0015-4CD1-95E2-5B8ED214E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7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9C11F36-1159-479C-89F1-8A809BB23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C0687FC-D857-4A70-AE09-193DED412D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44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BE15EB-C602-43ED-A4AC-B59F30B415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826E77-E792-4A12-B7CD-AAB882CE4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DA63"/>
                    </a:solidFill>
                    <a:latin typeface="Gotham Bold" pitchFamily="50" charset="0"/>
                  </a:rPr>
                  <a:t>17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084FEBD-F437-42D4-9445-74A2745A5A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8664" y="3573711"/>
                <a:ext cx="1" cy="617508"/>
              </a:xfrm>
              <a:prstGeom prst="straightConnector1">
                <a:avLst/>
              </a:prstGeom>
              <a:ln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6AF648E-6EBD-4C51-8F6A-6E8CF1CD349A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BDA2E0-561D-41F9-B165-717EF45D2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605AE48-3102-4BD4-958E-4952104C1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93375"/>
              <a:ext cx="17861" cy="254856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868C5B-CC61-4E53-8A19-597D297DA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5048534"/>
              <a:ext cx="0" cy="199697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A9EADF2-C328-4CFB-95BE-D4E5C3A0E5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084954"/>
              <a:ext cx="19687" cy="182587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8BB55B-B131-4F0F-9085-F43F04E14D9F}"/>
              </a:ext>
            </a:extLst>
          </p:cNvPr>
          <p:cNvCxnSpPr>
            <a:cxnSpLocks/>
          </p:cNvCxnSpPr>
          <p:nvPr/>
        </p:nvCxnSpPr>
        <p:spPr>
          <a:xfrm flipV="1">
            <a:off x="8096826" y="2727012"/>
            <a:ext cx="0" cy="254857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2B522B7-35F8-4150-B817-280B194C4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42730" y="4716571"/>
            <a:ext cx="4650208" cy="1257587"/>
            <a:chOff x="4465163" y="4630723"/>
            <a:chExt cx="4650208" cy="125758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45D0C0B-D177-4987-B06B-0726958E3AE6}"/>
                </a:ext>
              </a:extLst>
            </p:cNvPr>
            <p:cNvGrpSpPr/>
            <p:nvPr/>
          </p:nvGrpSpPr>
          <p:grpSpPr>
            <a:xfrm>
              <a:off x="4465163" y="4630723"/>
              <a:ext cx="4650208" cy="1257587"/>
              <a:chOff x="4775555" y="3573711"/>
              <a:chExt cx="4650208" cy="1257587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2A59347-5AC7-4A4E-B440-8343F3A9FC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3CB9A75-EA08-4D9A-B6D3-3AE904EF19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7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654C4D6-9E64-431E-A6D2-CE51A89CA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DA63"/>
                    </a:solidFill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2D7E093-5E36-4AC8-8F9D-54AEEAC18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44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951C69C-3A9E-4EDE-878D-C5789DAD1A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22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4513ED-9C5A-4786-8C2A-0A6420A11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17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DA2BFEB-05BE-43FF-9906-17AD9A2994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8664" y="3573711"/>
                <a:ext cx="1" cy="617508"/>
              </a:xfrm>
              <a:prstGeom prst="straightConnector1">
                <a:avLst/>
              </a:prstGeom>
              <a:ln>
                <a:solidFill>
                  <a:srgbClr val="00DA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E0D24A1-161B-4276-8AA4-290017ACCD4F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FA25263-2DBD-4509-BF8D-FE9B458D65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59B393C-B627-4722-A6A8-51CB186C1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93375"/>
              <a:ext cx="17861" cy="254856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FF41487-F429-4C06-8548-B3F55217B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5048534"/>
              <a:ext cx="0" cy="199697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35E6203-0C30-4B62-977C-614829CEE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084954"/>
              <a:ext cx="19687" cy="182587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C74EEF2-3BF1-4A21-8E45-08BFEA0B14F6}"/>
              </a:ext>
            </a:extLst>
          </p:cNvPr>
          <p:cNvCxnSpPr>
            <a:cxnSpLocks/>
          </p:cNvCxnSpPr>
          <p:nvPr/>
        </p:nvCxnSpPr>
        <p:spPr>
          <a:xfrm flipV="1">
            <a:off x="8143017" y="5097289"/>
            <a:ext cx="0" cy="254857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5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44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1: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Unsorted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3303916" y="5043128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Gotham Bold" pitchFamily="50" charset="0"/>
              </a:rPr>
              <a:t>Add p at the end of the array: O(1)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Gotham Bold" pitchFamily="50" charset="0"/>
              </a:rPr>
              <a:t>Find the min in the array and then shift: O(n)</a:t>
            </a:r>
          </a:p>
          <a:p>
            <a:pPr>
              <a:lnSpc>
                <a:spcPct val="150000"/>
              </a:lnSpc>
            </a:pPr>
            <a:endParaRPr lang="en-US" sz="200" dirty="0"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38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1: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Unsorted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3303916" y="5043128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81E2"/>
                </a:solidFill>
                <a:latin typeface="Gotham Bold" pitchFamily="50" charset="0"/>
              </a:rPr>
              <a:t>Add p at the end of the array: </a:t>
            </a:r>
            <a:r>
              <a:rPr lang="en-US" sz="16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81E2"/>
                </a:solidFill>
                <a:latin typeface="Gotham Bold" pitchFamily="50" charset="0"/>
              </a:rPr>
              <a:t>Find the min in the array and then shift: </a:t>
            </a:r>
            <a:r>
              <a:rPr lang="en-US" sz="16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81E2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5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2: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a position for p in O(log n) using Binary Search, then shift elements: 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the min in the array at first place: 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0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2: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a position for p in O(log n) using Binary Search, then shift elements: </a:t>
            </a:r>
            <a:r>
              <a:rPr lang="en-US" sz="14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the min in the array at first place: </a:t>
            </a:r>
            <a:r>
              <a:rPr lang="en-US" sz="14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2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3: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List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32009" y="3620750"/>
            <a:ext cx="3556533" cy="658110"/>
            <a:chOff x="4023377" y="4191218"/>
            <a:chExt cx="3556533" cy="6581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23377" y="4208471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95528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67679" y="420924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3983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a position for p in O(n) using Linear Search, then add in O(1): O(n)</a:t>
            </a:r>
          </a:p>
          <a:p>
            <a:pPr>
              <a:lnSpc>
                <a:spcPct val="150000"/>
              </a:lnSpc>
            </a:pPr>
            <a:endParaRPr lang="en-US" sz="3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the min in the list at first place: O(1)</a:t>
            </a:r>
          </a:p>
          <a:p>
            <a:pPr>
              <a:lnSpc>
                <a:spcPct val="150000"/>
              </a:lnSpc>
            </a:pPr>
            <a:endParaRPr lang="en-US" sz="100" dirty="0"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latin typeface="Gotham Bold" pitchFamily="50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20834-B029-4319-A98A-9397A46E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97541" y="3958043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B50ECF-254A-4B0C-AA67-7B50DEA24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9692" y="39572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EC378-DECE-4703-8468-425EE5A1D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10283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E33DBB-A406-4783-A7C2-6E23533D5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23818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453917-6C4D-4876-AC18-8C61085F8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86145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2EAA6-2369-4A77-A43C-EC51A9248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397541" y="40936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D3F427-432B-480D-A148-8D762FD9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369692" y="409288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DCDE54-1305-4080-82E2-2EA03CC9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310283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5F8762-1D58-46D6-905B-AEB422548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323818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12BFB0-5CCD-4447-B8DE-65B75F061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6145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3: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List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32009" y="3620750"/>
            <a:ext cx="3556533" cy="658110"/>
            <a:chOff x="4023377" y="4191218"/>
            <a:chExt cx="3556533" cy="6581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23377" y="4208471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95528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67679" y="420924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3983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a position for p in O(n) using Linear Search, then add in O(1): </a:t>
            </a:r>
            <a:r>
              <a:rPr lang="en-US" sz="14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the min in the list at first place: </a:t>
            </a:r>
            <a:r>
              <a:rPr lang="en-US" sz="14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20834-B029-4319-A98A-9397A46E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97541" y="3958043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B50ECF-254A-4B0C-AA67-7B50DEA24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9692" y="39572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EC378-DECE-4703-8468-425EE5A1D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10283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E33DBB-A406-4783-A7C2-6E23533D5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23818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453917-6C4D-4876-AC18-8C61085F8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86145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2EAA6-2369-4A77-A43C-EC51A9248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397541" y="40936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D3F427-432B-480D-A148-8D762FD9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369692" y="409288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DCDE54-1305-4080-82E2-2EA03CC9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310283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5F8762-1D58-46D6-905B-AEB422548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323818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12BFB0-5CCD-4447-B8DE-65B75F061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6145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6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CBFEE3-439E-4F53-96F5-0C4D9F87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15352"/>
              </p:ext>
            </p:extLst>
          </p:nvPr>
        </p:nvGraphicFramePr>
        <p:xfrm>
          <a:off x="2124279" y="3647424"/>
          <a:ext cx="8127999" cy="1112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9705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8530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381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ExtractMin</a:t>
                      </a:r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Unsorted Array/List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5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Sorted Array/List</a:t>
                      </a:r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90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1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rgbClr val="5482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CBFEE3-439E-4F53-96F5-0C4D9F87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65444"/>
              </p:ext>
            </p:extLst>
          </p:nvPr>
        </p:nvGraphicFramePr>
        <p:xfrm>
          <a:off x="2124279" y="3647424"/>
          <a:ext cx="812799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9705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8530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381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ExtractMin</a:t>
                      </a:r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Unsorted Array/List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5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Sorted Array 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9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Binary Heap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17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68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3737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Use Cases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Huffman Trees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Dijkstra’s Shortest Path Algorithm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Prim’s Algorithm for calculating Minimum Spanning Tree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Scheduling Job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K largest elements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Heap Sort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Many more …</a:t>
            </a:r>
          </a:p>
        </p:txBody>
      </p:sp>
    </p:spTree>
    <p:extLst>
      <p:ext uri="{BB962C8B-B14F-4D97-AF65-F5344CB8AC3E}">
        <p14:creationId xmlns:p14="http://schemas.microsoft.com/office/powerpoint/2010/main" val="3261250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1760698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212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Complete Binary Tree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Each Node is less than its children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min-heap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and Each Node is greater than its children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max-heap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Root is the smallest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min-heap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and largest element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max-heap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Only the root can be removed (</a:t>
            </a:r>
            <a:r>
              <a:rPr lang="en-US" dirty="0" err="1">
                <a:solidFill>
                  <a:srgbClr val="0081E2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 or </a:t>
            </a:r>
            <a:r>
              <a:rPr lang="en-US" dirty="0" err="1">
                <a:solidFill>
                  <a:srgbClr val="0081E2"/>
                </a:solidFill>
                <a:latin typeface="Gotham Bold" pitchFamily="50" charset="0"/>
              </a:rPr>
              <a:t>ExtractMax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40516" y="4197150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60937" y="468625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42469" y="4682033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9591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78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08194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9817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583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6780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8689" y="517622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6510" y="518087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87682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84075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966874" y="4391566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25031" y="4364548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410872" y="5017190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179865" y="5017190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059135" y="5017190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6726199" y="5017191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4211774" y="5506739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4539364" y="5506739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5100377" y="5516027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399780" y="5506739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980766" y="5506739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6328001" y="5516027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42469" y="4682033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8689" y="517622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6510" y="518087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84075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9591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78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08194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9817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583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6780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2974539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0E76C-B760-49C1-8F4A-F3B33BB40052}"/>
              </a:ext>
            </a:extLst>
          </p:cNvPr>
          <p:cNvSpPr txBox="1"/>
          <p:nvPr/>
        </p:nvSpPr>
        <p:spPr>
          <a:xfrm>
            <a:off x="7272562" y="2663057"/>
            <a:ext cx="4081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int value;</a:t>
            </a:r>
          </a:p>
          <a:p>
            <a:pPr lvl="1"/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* left;</a:t>
            </a:r>
          </a:p>
          <a:p>
            <a:pPr lvl="1"/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* right;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left and right are min-heaps</a:t>
            </a:r>
          </a:p>
        </p:txBody>
      </p:sp>
    </p:spTree>
    <p:extLst>
      <p:ext uri="{BB962C8B-B14F-4D97-AF65-F5344CB8AC3E}">
        <p14:creationId xmlns:p14="http://schemas.microsoft.com/office/powerpoint/2010/main" val="266436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337795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</a:extLst>
          </p:cNvPr>
          <p:cNvSpPr txBox="1"/>
          <p:nvPr/>
        </p:nvSpPr>
        <p:spPr>
          <a:xfrm>
            <a:off x="7533678" y="2615312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Heap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[];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</a:extLst>
          </p:cNvPr>
          <p:cNvSpPr/>
          <p:nvPr/>
        </p:nvSpPr>
        <p:spPr>
          <a:xfrm>
            <a:off x="7633991" y="3250571"/>
            <a:ext cx="2709903" cy="84885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For a node at position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p,</a:t>
            </a:r>
            <a:b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b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L. child position:  2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+ 1</a:t>
            </a:r>
          </a:p>
          <a:p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 R. child position:  2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 + 2</a:t>
            </a: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AC6FBBC-FAA3-42C8-B590-277B3A357FDC}"/>
              </a:ext>
            </a:extLst>
          </p:cNvPr>
          <p:cNvSpPr/>
          <p:nvPr/>
        </p:nvSpPr>
        <p:spPr>
          <a:xfrm>
            <a:off x="7653875" y="4330491"/>
            <a:ext cx="2709902" cy="7275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 node at position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c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can find its parent at floor((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– 1)/2)</a:t>
            </a:r>
          </a:p>
        </p:txBody>
      </p:sp>
    </p:spTree>
    <p:extLst>
      <p:ext uri="{BB962C8B-B14F-4D97-AF65-F5344CB8AC3E}">
        <p14:creationId xmlns:p14="http://schemas.microsoft.com/office/powerpoint/2010/main" val="1151717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pic>
        <p:nvPicPr>
          <p:cNvPr id="92" name="Picture 4" descr="Insertion Heap Algorithm">
            <a:extLst>
              <a:ext uri="{FF2B5EF4-FFF2-40B4-BE49-F238E27FC236}">
                <a16:creationId xmlns:a16="http://schemas.microsoft.com/office/drawing/2014/main" id="{A92A8CC5-9FD5-4A6C-A329-912916A9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674" y="5227448"/>
            <a:ext cx="5902286" cy="93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497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337795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</p:spTree>
    <p:extLst>
      <p:ext uri="{BB962C8B-B14F-4D97-AF65-F5344CB8AC3E}">
        <p14:creationId xmlns:p14="http://schemas.microsoft.com/office/powerpoint/2010/main" val="3765199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01C8C53-6F8B-4F3B-9037-536BFCAC8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parent = 6</a:t>
            </a:r>
          </a:p>
        </p:txBody>
      </p:sp>
    </p:spTree>
    <p:extLst>
      <p:ext uri="{BB962C8B-B14F-4D97-AF65-F5344CB8AC3E}">
        <p14:creationId xmlns:p14="http://schemas.microsoft.com/office/powerpoint/2010/main" val="245257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</p:spTree>
    <p:extLst>
      <p:ext uri="{BB962C8B-B14F-4D97-AF65-F5344CB8AC3E}">
        <p14:creationId xmlns:p14="http://schemas.microsoft.com/office/powerpoint/2010/main" val="106782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Announcements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467059"/>
            <a:ext cx="8460713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is on 26 February, 3 pm - 9 pm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Honorlock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lecture that day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Topics and expectations guide is up!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Project 1 is due 24 February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 started if you haven’t now!</a:t>
            </a:r>
          </a:p>
          <a:p>
            <a:pPr marL="64008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941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</p:spTree>
    <p:extLst>
      <p:ext uri="{BB962C8B-B14F-4D97-AF65-F5344CB8AC3E}">
        <p14:creationId xmlns:p14="http://schemas.microsoft.com/office/powerpoint/2010/main" val="3610299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24F822A-9350-46DB-976F-6ABADBB2F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</p:spTree>
    <p:extLst>
      <p:ext uri="{BB962C8B-B14F-4D97-AF65-F5344CB8AC3E}">
        <p14:creationId xmlns:p14="http://schemas.microsoft.com/office/powerpoint/2010/main" val="406545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9709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3091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282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71490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11167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2630" y="5362662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O(log n) time to insert!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80804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</a:t>
            </a:r>
            <a:r>
              <a:rPr lang="en-US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924256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</a:t>
            </a:r>
            <a:r>
              <a:rPr lang="en-US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919" y="2692901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2629" y="5362662"/>
            <a:ext cx="369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O(log n) time to </a:t>
            </a:r>
            <a:r>
              <a:rPr lang="en-US" dirty="0" err="1">
                <a:solidFill>
                  <a:srgbClr val="0081E2"/>
                </a:solidFill>
                <a:latin typeface="Consolas" panose="020B0609020204030204" pitchFamily="49" charset="0"/>
              </a:rPr>
              <a:t>ExtractMin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!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Performance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Red Black Trees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64008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40028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</a:t>
            </a:r>
            <a:r>
              <a:rPr lang="en-US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pic>
        <p:nvPicPr>
          <p:cNvPr id="43" name="Picture 6" descr="Removal Heap Algorithm">
            <a:extLst>
              <a:ext uri="{FF2B5EF4-FFF2-40B4-BE49-F238E27FC236}">
                <a16:creationId xmlns:a16="http://schemas.microsoft.com/office/drawing/2014/main" id="{42A433F4-BB48-43EF-A7C5-6DF9EC92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2926815" y="5108753"/>
            <a:ext cx="5865824" cy="117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188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</a:t>
            </a:r>
            <a:r>
              <a:rPr lang="en-US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852607" y="1123711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973028" y="161281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654560" y="1608594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31682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72987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220285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61026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00674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98871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30780" y="2102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28601" y="210743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299773" y="209814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096166" y="2098142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278965" y="1318127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37122" y="1291109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22963" y="1943751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491956" y="1943751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9371226" y="1943751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1038290" y="1943752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8523865" y="2433300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8851455" y="2433300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9412468" y="2442588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9711871" y="2433300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0292857" y="2433300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0640092" y="2442588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30780" y="2102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28601" y="210743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31682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72987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220285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61026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00674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98871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1167628" y="241520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975445" y="2578886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7987" y="2433300"/>
            <a:ext cx="4978707" cy="368227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[] contains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currentSize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contains number of items 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//Remove the minimum item.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extractMin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[--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index)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index is a leaf -&gt; stop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Find the smallest child of node at index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Swap node at index with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smallest_child_index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smallest_child_index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214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3" y="1916371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12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2" y="1916371"/>
            <a:ext cx="797327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–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 + extra space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 – O(</a:t>
            </a:r>
            <a:r>
              <a:rPr lang="en-US" dirty="0" err="1">
                <a:solidFill>
                  <a:srgbClr val="0081E2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3091140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Building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44D098-D114-45E3-8812-9056F9B18E0C}"/>
              </a:ext>
            </a:extLst>
          </p:cNvPr>
          <p:cNvSpPr/>
          <p:nvPr/>
        </p:nvSpPr>
        <p:spPr>
          <a:xfrm>
            <a:off x="1455952" y="1956394"/>
            <a:ext cx="88205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</a:rPr>
              <a:t>Building heap </a:t>
            </a:r>
            <a:r>
              <a:rPr lang="en-US" sz="2400" dirty="0" err="1">
                <a:solidFill>
                  <a:srgbClr val="EB6E19"/>
                </a:solidFill>
                <a:latin typeface="Consolas" panose="020B0609020204030204" pitchFamily="49" charset="0"/>
              </a:rPr>
              <a:t>inplace</a:t>
            </a:r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   	</a:t>
            </a:r>
            <a:r>
              <a:rPr lang="nn-NO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= size/</a:t>
            </a:r>
            <a:r>
              <a:rPr lang="nn-NO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&gt;= </a:t>
            </a:r>
            <a:r>
              <a:rPr lang="nn-NO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	     heapifyDown(i)</a:t>
            </a:r>
          </a:p>
          <a:p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		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3810253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2" y="1916371"/>
            <a:ext cx="797327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–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 + extra space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 – O(</a:t>
            </a:r>
            <a:r>
              <a:rPr lang="en-US" dirty="0" err="1">
                <a:solidFill>
                  <a:srgbClr val="0081E2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44D098-D114-45E3-8812-9056F9B18E0C}"/>
              </a:ext>
            </a:extLst>
          </p:cNvPr>
          <p:cNvSpPr/>
          <p:nvPr/>
        </p:nvSpPr>
        <p:spPr>
          <a:xfrm>
            <a:off x="5222445" y="3708379"/>
            <a:ext cx="66395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Building heap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inplace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in O(n):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	</a:t>
            </a:r>
            <a:r>
              <a:rPr lang="nn-NO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= size/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&gt;= 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	     heapifyDown(i)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		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Since node is close to leaf,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heapifyDown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is faster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2863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1 unit of time for second last level (n/2 nodes), log n for level 0 (1 node)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T(BuildHeap) =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 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   = n. SumofSeries(i/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^(i+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= 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2n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1616263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8" y="392780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F419C-BFD0-4D8D-8DD5-E2D06385EA8E}"/>
              </a:ext>
            </a:extLst>
          </p:cNvPr>
          <p:cNvSpPr/>
          <p:nvPr/>
        </p:nvSpPr>
        <p:spPr>
          <a:xfrm>
            <a:off x="1179494" y="1923180"/>
            <a:ext cx="104324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Heap Visualization: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https://www.cs.usfca.edu/~galles/visualization/Heap.html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Proof: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https://stackoverflow.com/questions/9755721/how-can-building-a-heap-be-on-time-complexity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699387" y="3205054"/>
            <a:ext cx="34654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6266 4037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58DA32A8-4804-4B4F-8066-D6593D5D9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97" y="1027906"/>
            <a:ext cx="4874703" cy="487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20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49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: Sort the array and print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[n-k … 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ED56B-617F-4A6D-B82C-F20C4584B0B0}"/>
              </a:ext>
            </a:extLst>
          </p:cNvPr>
          <p:cNvSpPr txBox="1"/>
          <p:nvPr/>
        </p:nvSpPr>
        <p:spPr>
          <a:xfrm>
            <a:off x="3195754" y="61850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https://stepik.org/lesson/390629/step/2?unit=379729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32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690688"/>
            <a:ext cx="5205047" cy="383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Priority Queues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Motivation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Ways of Implementation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Heaps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Properties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Implementation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Deletion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1597796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: Sort the array and print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[n-k … 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9863" y="3090446"/>
            <a:ext cx="294416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N 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ED56B-617F-4A6D-B82C-F20C4584B0B0}"/>
              </a:ext>
            </a:extLst>
          </p:cNvPr>
          <p:cNvSpPr txBox="1"/>
          <p:nvPr/>
        </p:nvSpPr>
        <p:spPr>
          <a:xfrm>
            <a:off x="3195754" y="61850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https://stepik.org/lesson/390629/step/2?unit=379729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1808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do better than the Sort technique?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3425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</a:t>
            </a:r>
            <a:r>
              <a:rPr lang="en-US" baseline="30000" dirty="0">
                <a:solidFill>
                  <a:schemeClr val="bg1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largest item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0679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</a:t>
            </a:r>
            <a:r>
              <a:rPr lang="en-US" baseline="30000" dirty="0">
                <a:solidFill>
                  <a:schemeClr val="bg1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largest item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N + K log N) using Max 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7966B-886D-4611-9644-6019CAEAE78B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7300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</a:t>
            </a:r>
            <a:r>
              <a:rPr lang="en-US" baseline="30000" dirty="0">
                <a:solidFill>
                  <a:schemeClr val="bg1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largest item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+ K log N)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O(N)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06465-0761-472D-A762-500A0E5500EF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707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</a:t>
            </a:r>
            <a:r>
              <a:rPr lang="en-US" baseline="30000" dirty="0">
                <a:solidFill>
                  <a:schemeClr val="bg1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largest item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+ K log N)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6016D-574A-4A7B-981E-5E4DA239D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4551" y="5486152"/>
            <a:ext cx="4034790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Too much Time and Space!</a:t>
            </a:r>
          </a:p>
        </p:txBody>
      </p:sp>
      <p:pic>
        <p:nvPicPr>
          <p:cNvPr id="4" name="Picture 3" descr="Crying O Fox">
            <a:extLst>
              <a:ext uri="{FF2B5EF4-FFF2-40B4-BE49-F238E27FC236}">
                <a16:creationId xmlns:a16="http://schemas.microsoft.com/office/drawing/2014/main" id="{58F60894-302B-404C-9AB0-E3FCD4F83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05" y="5166527"/>
            <a:ext cx="1691473" cy="16914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6D1E24-53C7-4777-A6E8-DC7CADEAFDCA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88974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Can’t store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2678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for Proposal (3a): Recommended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10F2B-8D60-4991-8C89-BB31149884D0}"/>
              </a:ext>
            </a:extLst>
          </p:cNvPr>
          <p:cNvSpPr txBox="1"/>
          <p:nvPr/>
        </p:nvSpPr>
        <p:spPr>
          <a:xfrm>
            <a:off x="1417655" y="1485508"/>
            <a:ext cx="949485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Form your teams by March 8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members of the teams should bring ideas before picking one. You can do a vote on which idea you like the most in your group and then propose it. Everyone should contribute!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ideas from Graduate Level Courses or from other domains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Treat this as a high-stakes personal project (more accountability)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risks, long term bets, scope the project well rather than playing safe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Have clear guidelines on who is doing what? Possible roles: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Lead the overall design of the code including interfaces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Testing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Design of User Interface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a Video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the Documentation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Analyzing Time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496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E64AA-22BA-48A4-91E1-83EEEE45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2313" y="5336632"/>
            <a:ext cx="4988086" cy="67539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items into a Minimum Priority Queue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 an element when the queue’s size is greater than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Can’t store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9FED3D-B613-414D-B5AB-A99D86D0D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04347" y="4743908"/>
            <a:ext cx="4276968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Min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1624459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E64AA-22BA-48A4-91E1-83EEEE45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7690" y="5224751"/>
            <a:ext cx="4988086" cy="67539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items into a Minimum Priority Queue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 an element when the queue’s size is greater than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79470" y="2259427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99891" y="274853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81423" y="2744310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58545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5674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47148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3713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27537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25734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57643" y="323850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255464" y="324314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26636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23029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05828" y="2453843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963985" y="2426825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549826" y="3079467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18819" y="3079467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198089" y="3079467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865153" y="3079468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350728" y="3569016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678318" y="3569016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239331" y="3578304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538734" y="3569016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119720" y="3569016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466955" y="3578304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81423" y="2744310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57643" y="323850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255464" y="324314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23029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58545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5674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47148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3713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27537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25734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9FED3D-B613-414D-B5AB-A99D86D0D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89724" y="4632027"/>
            <a:ext cx="4276968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Min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1189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18115888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</a:t>
            </a:r>
            <a:r>
              <a:rPr lang="en-US" baseline="30000" dirty="0">
                <a:solidFill>
                  <a:schemeClr val="bg1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Largest Elements – Idea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largest item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(Min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935C6A-FE05-429C-B866-CA94D3D0D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8946" y="5560522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K) using Min 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O(K)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92B15-8DC3-404C-BD3C-387716566A41}"/>
              </a:ext>
            </a:extLst>
          </p:cNvPr>
          <p:cNvSpPr txBox="1"/>
          <p:nvPr/>
        </p:nvSpPr>
        <p:spPr>
          <a:xfrm>
            <a:off x="2705964" y="2454703"/>
            <a:ext cx="5582359" cy="26776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//min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 greater&lt;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 &amp;&amp; i &lt;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6139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</a:t>
            </a:r>
            <a:r>
              <a:rPr lang="en-US" baseline="30000" dirty="0">
                <a:solidFill>
                  <a:schemeClr val="bg1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Largest Elements – Idea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largest item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(Min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935C6A-FE05-429C-B866-CA94D3D0D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8946" y="5560522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K)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O(K)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AE229-8BA8-41FA-84EB-7B2D127066AA}"/>
              </a:ext>
            </a:extLst>
          </p:cNvPr>
          <p:cNvSpPr txBox="1"/>
          <p:nvPr/>
        </p:nvSpPr>
        <p:spPr>
          <a:xfrm>
            <a:off x="2705964" y="2454703"/>
            <a:ext cx="5582359" cy="26776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//min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 greater&lt;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 &amp;&amp; i &lt;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99046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3401745" y="2663033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D0360-F315-4C1E-9420-867ED83F9702}"/>
              </a:ext>
            </a:extLst>
          </p:cNvPr>
          <p:cNvSpPr txBox="1"/>
          <p:nvPr/>
        </p:nvSpPr>
        <p:spPr>
          <a:xfrm>
            <a:off x="3660114" y="6203929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https://stepik.org/lesson/390629/step/4?unit=379729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95032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CBC77-2400-40BA-B46E-3A92C6C0B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D0360-F315-4C1E-9420-867ED83F9702}"/>
              </a:ext>
            </a:extLst>
          </p:cNvPr>
          <p:cNvSpPr txBox="1"/>
          <p:nvPr/>
        </p:nvSpPr>
        <p:spPr>
          <a:xfrm>
            <a:off x="3660114" y="6203929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https://stepik.org/lesson/390629/step/4?unit=379729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04171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B89207-F30A-4508-8324-1FEF290DF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</p:spTree>
    <p:extLst>
      <p:ext uri="{BB962C8B-B14F-4D97-AF65-F5344CB8AC3E}">
        <p14:creationId xmlns:p14="http://schemas.microsoft.com/office/powerpoint/2010/main" val="31905746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A3ED21-31A1-433B-835E-81E5CB0624C9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51180-EAE2-4596-8524-1DBA91DC66F5}"/>
              </a:ext>
            </a:extLst>
          </p:cNvPr>
          <p:cNvSpPr txBox="1"/>
          <p:nvPr/>
        </p:nvSpPr>
        <p:spPr>
          <a:xfrm>
            <a:off x="5921830" y="445019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both the heaps are empty add, 5 to lowers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E7280-120C-4223-9A7A-4E43ED48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</p:spTree>
    <p:extLst>
      <p:ext uri="{BB962C8B-B14F-4D97-AF65-F5344CB8AC3E}">
        <p14:creationId xmlns:p14="http://schemas.microsoft.com/office/powerpoint/2010/main" val="5630745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11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B918B7-6DAD-4A29-8BA6-EC337BA1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</p:spTree>
    <p:extLst>
      <p:ext uri="{BB962C8B-B14F-4D97-AF65-F5344CB8AC3E}">
        <p14:creationId xmlns:p14="http://schemas.microsoft.com/office/powerpoint/2010/main" val="17393778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BA7246-2DEC-4C12-A327-0E8085697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</p:spTree>
    <p:extLst>
      <p:ext uri="{BB962C8B-B14F-4D97-AF65-F5344CB8AC3E}">
        <p14:creationId xmlns:p14="http://schemas.microsoft.com/office/powerpoint/2010/main" val="36331494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4D4565-9A6F-4AFE-B36D-C3FCA90F2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</p:spTree>
    <p:extLst>
      <p:ext uri="{BB962C8B-B14F-4D97-AF65-F5344CB8AC3E}">
        <p14:creationId xmlns:p14="http://schemas.microsoft.com/office/powerpoint/2010/main" val="18780825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C62592-7195-431B-B690-9F0655B33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</p:spTree>
    <p:extLst>
      <p:ext uri="{BB962C8B-B14F-4D97-AF65-F5344CB8AC3E}">
        <p14:creationId xmlns:p14="http://schemas.microsoft.com/office/powerpoint/2010/main" val="395434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757364" cy="249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Queues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Queue supported FIFO principle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Here, “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first-in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” basis was the priority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What if we want to generalize this feature of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priority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F5CBA5-348F-45FA-B4DA-543089321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65990" y="5248230"/>
            <a:ext cx="5449381" cy="640080"/>
            <a:chOff x="3976382" y="4191218"/>
            <a:chExt cx="544938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AB1B7C-099D-4843-B379-9F6041F3F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E3F057-AD87-4C54-80B8-0F6B2C63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FC8D24-F292-48E9-8EBE-1A932F7E9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4F1C20D-3DF8-4CA5-BD24-404794063A1B}"/>
                </a:ext>
              </a:extLst>
            </p:cNvPr>
            <p:cNvCxnSpPr>
              <a:stCxn id="45" idx="1"/>
            </p:cNvCxnSpPr>
            <p:nvPr/>
          </p:nvCxnSpPr>
          <p:spPr>
            <a:xfrm flipH="1">
              <a:off x="3976382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78DB95-E70F-42B3-A150-B50888EEB6E5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14171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039B279-127A-4BFE-96CC-6DDE21F3F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</p:spTree>
    <p:extLst>
      <p:ext uri="{BB962C8B-B14F-4D97-AF65-F5344CB8AC3E}">
        <p14:creationId xmlns:p14="http://schemas.microsoft.com/office/powerpoint/2010/main" val="2758879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A012E8-79FF-483D-ABCA-9E1D59971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</p:spTree>
    <p:extLst>
      <p:ext uri="{BB962C8B-B14F-4D97-AF65-F5344CB8AC3E}">
        <p14:creationId xmlns:p14="http://schemas.microsoft.com/office/powerpoint/2010/main" val="33958645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</p:spTree>
    <p:extLst>
      <p:ext uri="{BB962C8B-B14F-4D97-AF65-F5344CB8AC3E}">
        <p14:creationId xmlns:p14="http://schemas.microsoft.com/office/powerpoint/2010/main" val="23610731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C31B83-27A1-4218-8AB2-72AC219879BE}"/>
              </a:ext>
            </a:extLst>
          </p:cNvPr>
          <p:cNvSpPr/>
          <p:nvPr/>
        </p:nvSpPr>
        <p:spPr>
          <a:xfrm>
            <a:off x="3559585" y="5682824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80788C-59AF-4194-B8FB-01B32DD48144}"/>
              </a:ext>
            </a:extLst>
          </p:cNvPr>
          <p:cNvCxnSpPr>
            <a:cxnSpLocks/>
          </p:cNvCxnSpPr>
          <p:nvPr/>
        </p:nvCxnSpPr>
        <p:spPr>
          <a:xfrm flipH="1" flipV="1">
            <a:off x="3545306" y="5322757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533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Min Heap: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C31B83-27A1-4218-8AB2-72AC219879BE}"/>
              </a:ext>
            </a:extLst>
          </p:cNvPr>
          <p:cNvSpPr/>
          <p:nvPr/>
        </p:nvSpPr>
        <p:spPr>
          <a:xfrm>
            <a:off x="3559585" y="5682824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80788C-59AF-4194-B8FB-01B32DD48144}"/>
              </a:ext>
            </a:extLst>
          </p:cNvPr>
          <p:cNvCxnSpPr>
            <a:cxnSpLocks/>
          </p:cNvCxnSpPr>
          <p:nvPr/>
        </p:nvCxnSpPr>
        <p:spPr>
          <a:xfrm flipH="1" flipV="1">
            <a:off x="3545306" y="5322757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38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Rebalancing. Move root of larger heap to smaller heap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4410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up in lowers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down in higher.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416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up in lowers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down in higher.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1203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Median: Average of two roots if heaps are of equal size; Otherwise, the root of larger heap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Median = 8.5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4154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8EA6E-EA9E-4127-9A4F-88EB309B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65089" y="2946270"/>
            <a:ext cx="8411070" cy="3283017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heap,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stores elements to the left of 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heap,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stores elements to the right of 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 Adding an Element,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0 or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.root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 Rebalancing: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Find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2: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biggerHeap.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extractMin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 Returning Median: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size of both heaps are equal: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.max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)/2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the root of bigger heap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.max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or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4E221-F192-43F9-9869-AB4B5148A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307777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28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343D38-3A3B-44F3-BA15-C22CA54D4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65163" y="4630723"/>
            <a:ext cx="4650208" cy="1257587"/>
            <a:chOff x="4775555" y="3573711"/>
            <a:chExt cx="4650208" cy="12575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2F69DE-8C5E-4847-B112-354FEBD48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DA3B06-0015-4CD1-95E2-5B8ED214E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C11F36-1159-479C-89F1-8A809BB23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0687FC-D857-4A70-AE09-193DED41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BE15EB-C602-43ED-A4AC-B59F30B41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826E77-E792-4A12-B7CD-AAB882CE4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84FEBD-F437-42D4-9445-74A2745A5A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664" y="3573711"/>
              <a:ext cx="1" cy="6175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AF648E-6EBD-4C51-8F6A-6E8CF1CD349A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Enter Priority Queue!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All elements inserted have some priority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Elements with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highest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 or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lowest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 priority is removed first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BDA2E0-561D-41F9-B165-717EF45D2EDA}"/>
              </a:ext>
            </a:extLst>
          </p:cNvPr>
          <p:cNvCxnSpPr>
            <a:cxnSpLocks/>
          </p:cNvCxnSpPr>
          <p:nvPr/>
        </p:nvCxnSpPr>
        <p:spPr>
          <a:xfrm flipH="1" flipV="1">
            <a:off x="4791766" y="4848837"/>
            <a:ext cx="1" cy="3993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5AE48-3102-4BD4-958E-4952104C14CC}"/>
              </a:ext>
            </a:extLst>
          </p:cNvPr>
          <p:cNvCxnSpPr>
            <a:cxnSpLocks/>
          </p:cNvCxnSpPr>
          <p:nvPr/>
        </p:nvCxnSpPr>
        <p:spPr>
          <a:xfrm flipV="1">
            <a:off x="5410331" y="4993375"/>
            <a:ext cx="17861" cy="2548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868C5B-CC61-4E53-8A19-597D297DAC66}"/>
              </a:ext>
            </a:extLst>
          </p:cNvPr>
          <p:cNvCxnSpPr>
            <a:cxnSpLocks/>
          </p:cNvCxnSpPr>
          <p:nvPr/>
        </p:nvCxnSpPr>
        <p:spPr>
          <a:xfrm flipV="1">
            <a:off x="7409747" y="5048534"/>
            <a:ext cx="0" cy="19969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9EADF2-C328-4CFB-95BE-D4E5C3A0E59D}"/>
              </a:ext>
            </a:extLst>
          </p:cNvPr>
          <p:cNvCxnSpPr>
            <a:cxnSpLocks/>
          </p:cNvCxnSpPr>
          <p:nvPr/>
        </p:nvCxnSpPr>
        <p:spPr>
          <a:xfrm flipV="1">
            <a:off x="6649947" y="5084954"/>
            <a:ext cx="19687" cy="1825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4512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339348" y="1973162"/>
            <a:ext cx="101283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Running Medians Video: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https://www.youtube.com/watch?v=VmogG01IjYc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2946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1329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343D38-3A3B-44F3-BA15-C22CA54D4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65163" y="4630723"/>
            <a:ext cx="4650208" cy="1257587"/>
            <a:chOff x="4775555" y="3573711"/>
            <a:chExt cx="4650208" cy="12575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2F69DE-8C5E-4847-B112-354FEBD48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DA3B06-0015-4CD1-95E2-5B8ED214E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C11F36-1159-479C-89F1-8A809BB23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0687FC-D857-4A70-AE09-193DED41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BE15EB-C602-43ED-A4AC-B59F30B41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826E77-E792-4A12-B7CD-AAB882CE4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84FEBD-F437-42D4-9445-74A2745A5A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664" y="3573711"/>
              <a:ext cx="1" cy="6175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AF648E-6EBD-4C51-8F6A-6E8CF1CD349A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Priority Queue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A priority queue is a generalization of a queue where each element is assigned a priority and elements come out in order by priority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BDA2E0-561D-41F9-B165-717EF45D2EDA}"/>
              </a:ext>
            </a:extLst>
          </p:cNvPr>
          <p:cNvCxnSpPr>
            <a:cxnSpLocks/>
          </p:cNvCxnSpPr>
          <p:nvPr/>
        </p:nvCxnSpPr>
        <p:spPr>
          <a:xfrm flipH="1" flipV="1">
            <a:off x="4791766" y="4848837"/>
            <a:ext cx="1" cy="3993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5AE48-3102-4BD4-958E-4952104C14CC}"/>
              </a:ext>
            </a:extLst>
          </p:cNvPr>
          <p:cNvCxnSpPr>
            <a:cxnSpLocks/>
          </p:cNvCxnSpPr>
          <p:nvPr/>
        </p:nvCxnSpPr>
        <p:spPr>
          <a:xfrm flipV="1">
            <a:off x="5410331" y="4993375"/>
            <a:ext cx="17861" cy="2548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868C5B-CC61-4E53-8A19-597D297DAC66}"/>
              </a:ext>
            </a:extLst>
          </p:cNvPr>
          <p:cNvCxnSpPr>
            <a:cxnSpLocks/>
          </p:cNvCxnSpPr>
          <p:nvPr/>
        </p:nvCxnSpPr>
        <p:spPr>
          <a:xfrm flipV="1">
            <a:off x="7409747" y="5048534"/>
            <a:ext cx="0" cy="19969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9EADF2-C328-4CFB-95BE-D4E5C3A0E59D}"/>
              </a:ext>
            </a:extLst>
          </p:cNvPr>
          <p:cNvCxnSpPr>
            <a:cxnSpLocks/>
          </p:cNvCxnSpPr>
          <p:nvPr/>
        </p:nvCxnSpPr>
        <p:spPr>
          <a:xfrm flipV="1">
            <a:off x="6649947" y="5084954"/>
            <a:ext cx="19687" cy="1825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542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8586</TotalTime>
  <Words>7446</Words>
  <Application>Microsoft Office PowerPoint</Application>
  <PresentationFormat>Widescreen</PresentationFormat>
  <Paragraphs>1976</Paragraphs>
  <Slides>81</Slides>
  <Notes>80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Arial</vt:lpstr>
      <vt:lpstr>Calibri</vt:lpstr>
      <vt:lpstr>Calibri Light</vt:lpstr>
      <vt:lpstr>Consolas</vt:lpstr>
      <vt:lpstr>Courier New</vt:lpstr>
      <vt:lpstr>Gotham Bold</vt:lpstr>
      <vt:lpstr>Wingdings</vt:lpstr>
      <vt:lpstr>1_Office Theme</vt:lpstr>
      <vt:lpstr>2_Office Theme</vt:lpstr>
      <vt:lpstr>PowerPoint Presentation</vt:lpstr>
      <vt:lpstr>  Categories of Data Structures  </vt:lpstr>
      <vt:lpstr>  Announcements  </vt:lpstr>
      <vt:lpstr>   Recap   </vt:lpstr>
      <vt:lpstr>  Agenda  </vt:lpstr>
      <vt:lpstr>PowerPoint Presentation</vt:lpstr>
      <vt:lpstr>Problem</vt:lpstr>
      <vt:lpstr>Problem</vt:lpstr>
      <vt:lpstr>Problem</vt:lpstr>
      <vt:lpstr>Problem</vt:lpstr>
      <vt:lpstr>Problem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Problem</vt:lpstr>
      <vt:lpstr>PowerPoint Presentation</vt:lpstr>
      <vt:lpstr>Binary Heap</vt:lpstr>
      <vt:lpstr>Binary Heap</vt:lpstr>
      <vt:lpstr>Binary Heap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MinHeap Deletion</vt:lpstr>
      <vt:lpstr>Binary MinHeap Deletion</vt:lpstr>
      <vt:lpstr>Binary MinHeap Deletion</vt:lpstr>
      <vt:lpstr>Binary MinHeap Deletion</vt:lpstr>
      <vt:lpstr>Heap Sort</vt:lpstr>
      <vt:lpstr>Heap Sort</vt:lpstr>
      <vt:lpstr>Heap Building</vt:lpstr>
      <vt:lpstr>Heap Sort</vt:lpstr>
      <vt:lpstr>Resources</vt:lpstr>
      <vt:lpstr>Mentimeter</vt:lpstr>
      <vt:lpstr>K Largest Elements</vt:lpstr>
      <vt:lpstr>K Largest Elements – Idea 0</vt:lpstr>
      <vt:lpstr>K Largest Elements – Idea 0</vt:lpstr>
      <vt:lpstr>K Largest Elements</vt:lpstr>
      <vt:lpstr>Kth Largest Elements – Idea 1</vt:lpstr>
      <vt:lpstr>Kth Largest Elements – Idea 1</vt:lpstr>
      <vt:lpstr>Kth Largest Elements – Idea 1</vt:lpstr>
      <vt:lpstr>Kth Largest Elements – Idea 1</vt:lpstr>
      <vt:lpstr>K Largest Elements</vt:lpstr>
      <vt:lpstr>   Tips for Proposal (3a): Recommended   </vt:lpstr>
      <vt:lpstr>K Largest Elements – Idea 2</vt:lpstr>
      <vt:lpstr>K Largest Elements – Idea 2</vt:lpstr>
      <vt:lpstr>Kth Largest Elements – Idea 2</vt:lpstr>
      <vt:lpstr>Kth Largest Elements – Idea 2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657</cp:revision>
  <dcterms:created xsi:type="dcterms:W3CDTF">2020-04-14T17:15:24Z</dcterms:created>
  <dcterms:modified xsi:type="dcterms:W3CDTF">2021-10-05T17:01:14Z</dcterms:modified>
</cp:coreProperties>
</file>