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6"/>
  </p:notesMasterIdLst>
  <p:sldIdLst>
    <p:sldId id="268" r:id="rId3"/>
    <p:sldId id="376" r:id="rId4"/>
    <p:sldId id="566" r:id="rId5"/>
    <p:sldId id="386" r:id="rId6"/>
    <p:sldId id="415" r:id="rId7"/>
    <p:sldId id="403" r:id="rId8"/>
    <p:sldId id="388" r:id="rId9"/>
    <p:sldId id="393" r:id="rId10"/>
    <p:sldId id="404" r:id="rId11"/>
    <p:sldId id="390" r:id="rId12"/>
    <p:sldId id="418" r:id="rId13"/>
    <p:sldId id="440" r:id="rId14"/>
    <p:sldId id="421" r:id="rId15"/>
    <p:sldId id="445" r:id="rId16"/>
    <p:sldId id="444" r:id="rId17"/>
    <p:sldId id="443" r:id="rId18"/>
    <p:sldId id="442" r:id="rId19"/>
    <p:sldId id="441" r:id="rId20"/>
    <p:sldId id="427" r:id="rId21"/>
    <p:sldId id="446" r:id="rId22"/>
    <p:sldId id="600" r:id="rId23"/>
    <p:sldId id="599" r:id="rId24"/>
    <p:sldId id="601" r:id="rId25"/>
    <p:sldId id="431" r:id="rId26"/>
    <p:sldId id="598" r:id="rId27"/>
    <p:sldId id="602" r:id="rId28"/>
    <p:sldId id="398" r:id="rId29"/>
    <p:sldId id="451" r:id="rId30"/>
    <p:sldId id="450" r:id="rId31"/>
    <p:sldId id="449" r:id="rId32"/>
    <p:sldId id="452" r:id="rId33"/>
    <p:sldId id="448" r:id="rId34"/>
    <p:sldId id="447" r:id="rId35"/>
    <p:sldId id="438" r:id="rId36"/>
    <p:sldId id="439" r:id="rId37"/>
    <p:sldId id="400" r:id="rId38"/>
    <p:sldId id="409" r:id="rId39"/>
    <p:sldId id="410" r:id="rId40"/>
    <p:sldId id="384" r:id="rId41"/>
    <p:sldId id="396" r:id="rId42"/>
    <p:sldId id="394" r:id="rId43"/>
    <p:sldId id="500" r:id="rId44"/>
    <p:sldId id="395" r:id="rId45"/>
    <p:sldId id="606" r:id="rId46"/>
    <p:sldId id="569" r:id="rId47"/>
    <p:sldId id="603" r:id="rId48"/>
    <p:sldId id="604" r:id="rId49"/>
    <p:sldId id="605" r:id="rId50"/>
    <p:sldId id="501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05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04" r:id="rId68"/>
    <p:sldId id="503" r:id="rId69"/>
    <p:sldId id="502" r:id="rId70"/>
    <p:sldId id="522" r:id="rId71"/>
    <p:sldId id="523" r:id="rId72"/>
    <p:sldId id="524" r:id="rId73"/>
    <p:sldId id="525" r:id="rId74"/>
    <p:sldId id="526" r:id="rId75"/>
    <p:sldId id="527" r:id="rId76"/>
    <p:sldId id="528" r:id="rId77"/>
    <p:sldId id="529" r:id="rId78"/>
    <p:sldId id="530" r:id="rId79"/>
    <p:sldId id="531" r:id="rId80"/>
    <p:sldId id="532" r:id="rId81"/>
    <p:sldId id="533" r:id="rId82"/>
    <p:sldId id="534" r:id="rId83"/>
    <p:sldId id="453" r:id="rId84"/>
    <p:sldId id="535" r:id="rId85"/>
    <p:sldId id="454" r:id="rId86"/>
    <p:sldId id="536" r:id="rId87"/>
    <p:sldId id="537" r:id="rId88"/>
    <p:sldId id="456" r:id="rId89"/>
    <p:sldId id="457" r:id="rId90"/>
    <p:sldId id="458" r:id="rId91"/>
    <p:sldId id="469" r:id="rId92"/>
    <p:sldId id="471" r:id="rId93"/>
    <p:sldId id="470" r:id="rId94"/>
    <p:sldId id="459" r:id="rId95"/>
    <p:sldId id="460" r:id="rId96"/>
    <p:sldId id="468" r:id="rId97"/>
    <p:sldId id="461" r:id="rId98"/>
    <p:sldId id="538" r:id="rId99"/>
    <p:sldId id="506" r:id="rId100"/>
    <p:sldId id="564" r:id="rId101"/>
    <p:sldId id="478" r:id="rId102"/>
    <p:sldId id="472" r:id="rId103"/>
    <p:sldId id="572" r:id="rId104"/>
    <p:sldId id="573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gm:t>
      <dgm:extLst>
        <a:ext uri="{E40237B7-FDA0-4F09-8148-C483321AD2D9}">
          <dgm14:cNvPr xmlns:dgm14="http://schemas.microsoft.com/office/drawing/2010/diagram" id="0" name="" descr="This course will cover conceptual understanding, implementation and critical thinking while problem solving and applying various data structures and algorithms"/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gm:t>
      <dgm:extLst>
        <a:ext uri="{E40237B7-FDA0-4F09-8148-C483321AD2D9}">
          <dgm14:cNvPr xmlns:dgm14="http://schemas.microsoft.com/office/drawing/2010/diagram" id="0" name="" descr=" conceptual understanding, "/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gm:t>
      <dgm:extLst>
        <a:ext uri="{E40237B7-FDA0-4F09-8148-C483321AD2D9}">
          <dgm14:cNvPr xmlns:dgm14="http://schemas.microsoft.com/office/drawing/2010/diagram" id="0" name="" descr="Critical thinking while problem solving"/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gm:t>
      <dgm:extLst>
        <a:ext uri="{E40237B7-FDA0-4F09-8148-C483321AD2D9}">
          <dgm14:cNvPr xmlns:dgm14="http://schemas.microsoft.com/office/drawing/2010/diagram" id="0" name="" descr="implementation"/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C7B63947-DEEF-46FF-AFEC-0519A852EF3A}" type="pres">
      <dgm:prSet presAssocID="{8DC33719-7A6F-4214-9C0D-013FD70566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5F2717-6365-4ACE-B876-95EF07335337}" type="pres">
      <dgm:prSet presAssocID="{9AE6E187-A671-4FEC-B3B3-861BB3DA7B57}" presName="singleCycle" presStyleCnt="0"/>
      <dgm:spPr/>
    </dgm:pt>
    <dgm:pt modelId="{80561381-6CA4-419C-A16D-B5A76FEA5215}" type="pres">
      <dgm:prSet presAssocID="{9AE6E187-A671-4FEC-B3B3-861BB3DA7B57}" presName="singleCenter" presStyleLbl="node1" presStyleIdx="0" presStyleCnt="4" custScaleX="213498" custScaleY="76218" custLinFactNeighborX="17034" custLinFactNeighborY="-12776">
        <dgm:presLayoutVars>
          <dgm:chMax val="7"/>
          <dgm:chPref val="7"/>
        </dgm:presLayoutVars>
      </dgm:prSet>
      <dgm:spPr/>
    </dgm:pt>
    <dgm:pt modelId="{68452DFE-84CE-4323-805F-49715B25DF2A}" type="pres">
      <dgm:prSet presAssocID="{C4DD3BA3-7754-4345-95D6-C158D4DD997C}" presName="Name56" presStyleLbl="parChTrans1D2" presStyleIdx="0" presStyleCnt="3"/>
      <dgm:spPr/>
    </dgm:pt>
    <dgm:pt modelId="{5D650C01-FAC9-4563-93F7-E60F8F3D1BB0}" type="pres">
      <dgm:prSet presAssocID="{0E6F50A2-2E78-411D-B955-C070A9F4B9F8}" presName="text0" presStyleLbl="node1" presStyleIdx="1" presStyleCnt="4" custScaleX="283349" custScaleY="94733" custRadScaleRad="108565" custRadScaleInc="30295">
        <dgm:presLayoutVars>
          <dgm:bulletEnabled val="1"/>
        </dgm:presLayoutVars>
      </dgm:prSet>
      <dgm:spPr/>
    </dgm:pt>
    <dgm:pt modelId="{CA4BFDF4-1CEF-4493-AB0C-F0AB026FD224}" type="pres">
      <dgm:prSet presAssocID="{1B544E79-F7C8-4AEF-8835-674D0A8009BC}" presName="Name56" presStyleLbl="parChTrans1D2" presStyleIdx="1" presStyleCnt="3"/>
      <dgm:spPr/>
    </dgm:pt>
    <dgm:pt modelId="{75AFE9F6-ACD3-4CF1-8850-04EC82CEFC57}" type="pres">
      <dgm:prSet presAssocID="{291C933C-91AD-4882-8E6B-A739E39A6102}" presName="text0" presStyleLbl="node1" presStyleIdx="2" presStyleCnt="4" custScaleX="251756" custScaleY="94733" custRadScaleRad="162957" custRadScaleInc="-22719">
        <dgm:presLayoutVars>
          <dgm:bulletEnabled val="1"/>
        </dgm:presLayoutVars>
      </dgm:prSet>
      <dgm:spPr/>
    </dgm:pt>
    <dgm:pt modelId="{BD2F718F-F501-40DC-92E0-CA63629BF8DF}" type="pres">
      <dgm:prSet presAssocID="{96B5FECB-540C-4337-B516-2FCD6400ED37}" presName="Name56" presStyleLbl="parChTrans1D2" presStyleIdx="2" presStyleCnt="3"/>
      <dgm:spPr/>
    </dgm:pt>
    <dgm:pt modelId="{4BFB453D-3590-494D-B902-EC59B4254293}" type="pres">
      <dgm:prSet presAssocID="{F01462A8-07C4-4291-8A36-AF662AE57D89}" presName="text0" presStyleLbl="node1" presStyleIdx="3" presStyleCnt="4" custScaleX="272010" custScaleY="94733">
        <dgm:presLayoutVars>
          <dgm:bulletEnabled val="1"/>
        </dgm:presLayoutVars>
      </dgm:prSet>
      <dgm:spPr/>
    </dgm:pt>
  </dgm:ptLst>
  <dgm:cxnLst>
    <dgm:cxn modelId="{C3286302-8140-4664-A785-24FE742D5D07}" type="presOf" srcId="{96B5FECB-540C-4337-B516-2FCD6400ED37}" destId="{BD2F718F-F501-40DC-92E0-CA63629BF8DF}" srcOrd="0" destOrd="0" presId="urn:microsoft.com/office/officeart/2008/layout/RadialCluster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F6B08226-0A21-4173-9906-3B075CA4C6F5}" type="presOf" srcId="{C4DD3BA3-7754-4345-95D6-C158D4DD997C}" destId="{68452DFE-84CE-4323-805F-49715B25DF2A}" srcOrd="0" destOrd="0" presId="urn:microsoft.com/office/officeart/2008/layout/RadialCluster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C207413E-D4EE-4AF9-B33A-34418FDD5272}" type="presOf" srcId="{0E6F50A2-2E78-411D-B955-C070A9F4B9F8}" destId="{5D650C01-FAC9-4563-93F7-E60F8F3D1BB0}" srcOrd="0" destOrd="0" presId="urn:microsoft.com/office/officeart/2008/layout/RadialCluster"/>
    <dgm:cxn modelId="{DFCC074E-89D8-41DE-B6FB-6782FBBC933B}" type="presOf" srcId="{1B544E79-F7C8-4AEF-8835-674D0A8009BC}" destId="{CA4BFDF4-1CEF-4493-AB0C-F0AB026FD224}" srcOrd="0" destOrd="0" presId="urn:microsoft.com/office/officeart/2008/layout/RadialCluster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F096699B-0DE9-4D67-93B0-EF973CC20FCA}" type="presOf" srcId="{9AE6E187-A671-4FEC-B3B3-861BB3DA7B57}" destId="{80561381-6CA4-419C-A16D-B5A76FEA5215}" srcOrd="0" destOrd="0" presId="urn:microsoft.com/office/officeart/2008/layout/RadialCluster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232189DE-4C40-451D-9A6A-22FA37E23C1F}" type="presOf" srcId="{291C933C-91AD-4882-8E6B-A739E39A6102}" destId="{75AFE9F6-ACD3-4CF1-8850-04EC82CEFC57}" srcOrd="0" destOrd="0" presId="urn:microsoft.com/office/officeart/2008/layout/RadialCluster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ACE4B7E0-35A0-40CE-AB6A-3633B2A5AA0C}" type="presOf" srcId="{8DC33719-7A6F-4214-9C0D-013FD705666A}" destId="{C7B63947-DEEF-46FF-AFEC-0519A852EF3A}" srcOrd="0" destOrd="0" presId="urn:microsoft.com/office/officeart/2008/layout/RadialCluster"/>
    <dgm:cxn modelId="{3688B8F0-1F3D-4D03-9D9E-8F3B79F2736B}" type="presOf" srcId="{F01462A8-07C4-4291-8A36-AF662AE57D89}" destId="{4BFB453D-3590-494D-B902-EC59B4254293}" srcOrd="0" destOrd="0" presId="urn:microsoft.com/office/officeart/2008/layout/RadialCluster"/>
    <dgm:cxn modelId="{9E29CCFD-6E73-4432-8188-196E1D805F2C}" type="presParOf" srcId="{C7B63947-DEEF-46FF-AFEC-0519A852EF3A}" destId="{8C5F2717-6365-4ACE-B876-95EF07335337}" srcOrd="0" destOrd="0" presId="urn:microsoft.com/office/officeart/2008/layout/RadialCluster"/>
    <dgm:cxn modelId="{1DE9B7B8-79E7-414F-A34F-01E65F11C7CB}" type="presParOf" srcId="{8C5F2717-6365-4ACE-B876-95EF07335337}" destId="{80561381-6CA4-419C-A16D-B5A76FEA5215}" srcOrd="0" destOrd="0" presId="urn:microsoft.com/office/officeart/2008/layout/RadialCluster"/>
    <dgm:cxn modelId="{00228588-2322-4339-A244-EEAF62249163}" type="presParOf" srcId="{8C5F2717-6365-4ACE-B876-95EF07335337}" destId="{68452DFE-84CE-4323-805F-49715B25DF2A}" srcOrd="1" destOrd="0" presId="urn:microsoft.com/office/officeart/2008/layout/RadialCluster"/>
    <dgm:cxn modelId="{1AD0706A-8D2D-4AFF-AD35-CDA64F395C37}" type="presParOf" srcId="{8C5F2717-6365-4ACE-B876-95EF07335337}" destId="{5D650C01-FAC9-4563-93F7-E60F8F3D1BB0}" srcOrd="2" destOrd="0" presId="urn:microsoft.com/office/officeart/2008/layout/RadialCluster"/>
    <dgm:cxn modelId="{7ABD4FBE-FA38-47B9-A250-69A84DD2912C}" type="presParOf" srcId="{8C5F2717-6365-4ACE-B876-95EF07335337}" destId="{CA4BFDF4-1CEF-4493-AB0C-F0AB026FD224}" srcOrd="3" destOrd="0" presId="urn:microsoft.com/office/officeart/2008/layout/RadialCluster"/>
    <dgm:cxn modelId="{E57B2A9C-197E-41A6-A21E-150C3D18A23B}" type="presParOf" srcId="{8C5F2717-6365-4ACE-B876-95EF07335337}" destId="{75AFE9F6-ACD3-4CF1-8850-04EC82CEFC57}" srcOrd="4" destOrd="0" presId="urn:microsoft.com/office/officeart/2008/layout/RadialCluster"/>
    <dgm:cxn modelId="{E398EA7C-5470-49FA-ABA6-7CC6D1327FFB}" type="presParOf" srcId="{8C5F2717-6365-4ACE-B876-95EF07335337}" destId="{BD2F718F-F501-40DC-92E0-CA63629BF8DF}" srcOrd="5" destOrd="0" presId="urn:microsoft.com/office/officeart/2008/layout/RadialCluster"/>
    <dgm:cxn modelId="{82657291-DA5D-4C4B-A2F4-9A568373BEB7}" type="presParOf" srcId="{8C5F2717-6365-4ACE-B876-95EF07335337}" destId="{4BFB453D-3590-494D-B902-EC59B42542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2000" dirty="0">
              <a:latin typeface="Consolas" panose="020B0609020204030204" pitchFamily="49" charset="0"/>
            </a:rPr>
          </a:br>
          <a:r>
            <a:rPr lang="en-US" sz="2000" dirty="0">
              <a:latin typeface="Consolas" panose="020B0609020204030204" pitchFamily="49" charset="0"/>
            </a:rPr>
            <a:t>Space</a:t>
          </a:r>
          <a:br>
            <a:rPr lang="en-US" sz="2000" dirty="0">
              <a:latin typeface="Consolas" panose="020B0609020204030204" pitchFamily="49" charset="0"/>
            </a:rPr>
          </a:br>
          <a:endParaRPr lang="en-US" sz="20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3724598-5446-4F40-8870-BE3608D784DB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List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DC763FA-DF94-4BCC-B2E7-B2BB7E4AA95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7119A86-B288-45CB-8933-A7FED43F151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can grow as needed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6CC0A93-8CF7-47CB-9082-339D6349C319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Element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FCF5E48-89B9-49CB-9919-80C71A471F4F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storage of only the item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8F601F6-68C6-4AFA-85A5-7035B1B5C1B4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storage of the item and a pointer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1800" i="0" dirty="0">
              <a:latin typeface="Consolas" panose="020B0609020204030204" pitchFamily="49" charset="0"/>
            </a:rPr>
          </a:br>
          <a:r>
            <a:rPr lang="en-US" sz="1800" i="0" dirty="0">
              <a:latin typeface="Consolas" panose="020B0609020204030204" pitchFamily="49" charset="0"/>
            </a:rPr>
            <a:t>Time</a:t>
          </a:r>
          <a:br>
            <a:rPr lang="en-US" sz="1800" i="0" dirty="0">
              <a:latin typeface="Consolas" panose="020B0609020204030204" pitchFamily="49" charset="0"/>
            </a:rPr>
          </a:br>
          <a:endParaRPr lang="en-US" sz="1800" i="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9182B304-FF53-4A21-B391-FBE5FF933747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Access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DBCE284-C827-4EB2-AFA0-5204EF3678E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allows constant time access to any index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74FBDC-F5BE-4FE1-92DC-470F540D29C7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9F2423C-259C-4687-9D7B-8690969096C3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Adding and Removing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4AC782B-B37F-42BA-9DC8-36C34F3F93EE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elements to be moved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D108696-2284-463E-B458-0A7E68C1AF9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insertion or removal is constant time if the iterator is where you want it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58D6C-ECE1-4EF7-BC9D-A070B9A97BAD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F08B5D0-F2A2-4540-A834-ABF0F0BB1307}">
      <dgm:prSet custT="1"/>
      <dgm:spPr/>
      <dgm:t>
        <a:bodyPr/>
        <a:lstStyle/>
        <a:p>
          <a:pPr rtl="0"/>
          <a:r>
            <a:rPr lang="en-US" sz="14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D4FD19-DBB9-47A8-B16F-E4A939AD4CC3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36C83B0-D911-4BBD-A8B7-89114787C18E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dirty="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73FFB95-1023-4E98-8940-E5CED8F825C2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F88C8CB-6C64-4C03-819C-7BCA82A5E55A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5B9B5B1-75A0-4ABD-AC56-F3152E8CB5B8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ADA1AA8-54D9-4BFD-8769-5FFCFBA97605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 custScaleX="84138" custScaleY="30059" custLinFactNeighborX="-6753" custLinFactNeighborY="-16804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 custLinFactNeighborX="-4" custLinFactNeighborY="-1651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 custScaleX="84138" custScaleY="30529" custLinFactNeighborX="-6545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 custLinFactNeighborX="-4" custLinFactNeighborY="14513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1381-6CA4-419C-A16D-B5A76FEA5215}">
      <dsp:nvSpPr>
        <dsp:cNvPr id="0" name=""/>
        <dsp:cNvSpPr/>
      </dsp:nvSpPr>
      <dsp:spPr>
        <a:xfrm>
          <a:off x="4077862" y="1839855"/>
          <a:ext cx="3075771" cy="1098039"/>
        </a:xfrm>
        <a:prstGeom prst="roundRect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sp:txBody>
      <dsp:txXfrm>
        <a:off x="4131464" y="1893457"/>
        <a:ext cx="2968567" cy="990835"/>
      </dsp:txXfrm>
    </dsp:sp>
    <dsp:sp modelId="{68452DFE-84CE-4323-805F-49715B25DF2A}">
      <dsp:nvSpPr>
        <dsp:cNvPr id="0" name=""/>
        <dsp:cNvSpPr/>
      </dsp:nvSpPr>
      <dsp:spPr>
        <a:xfrm rot="16191106">
          <a:off x="5257727" y="1484175"/>
          <a:ext cx="7113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3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0C01-FAC9-4563-93F7-E60F8F3D1BB0}">
      <dsp:nvSpPr>
        <dsp:cNvPr id="0" name=""/>
        <dsp:cNvSpPr/>
      </dsp:nvSpPr>
      <dsp:spPr>
        <a:xfrm>
          <a:off x="4243806" y="214096"/>
          <a:ext cx="2734996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sp:txBody>
      <dsp:txXfrm>
        <a:off x="4288443" y="258733"/>
        <a:ext cx="2645722" cy="825126"/>
      </dsp:txXfrm>
    </dsp:sp>
    <dsp:sp modelId="{CA4BFDF4-1CEF-4493-AB0C-F0AB026FD224}">
      <dsp:nvSpPr>
        <dsp:cNvPr id="0" name=""/>
        <dsp:cNvSpPr/>
      </dsp:nvSpPr>
      <dsp:spPr>
        <a:xfrm rot="1818393">
          <a:off x="6477053" y="3225846"/>
          <a:ext cx="114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2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E9F6-ACD3-4CF1-8850-04EC82CEFC57}">
      <dsp:nvSpPr>
        <dsp:cNvPr id="0" name=""/>
        <dsp:cNvSpPr/>
      </dsp:nvSpPr>
      <dsp:spPr>
        <a:xfrm>
          <a:off x="7107493" y="3513798"/>
          <a:ext cx="24300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sp:txBody>
      <dsp:txXfrm>
        <a:off x="7152130" y="3558435"/>
        <a:ext cx="2340774" cy="825126"/>
      </dsp:txXfrm>
    </dsp:sp>
    <dsp:sp modelId="{BD2F718F-F501-40DC-92E0-CA63629BF8DF}">
      <dsp:nvSpPr>
        <dsp:cNvPr id="0" name=""/>
        <dsp:cNvSpPr/>
      </dsp:nvSpPr>
      <dsp:spPr>
        <a:xfrm rot="8876955">
          <a:off x="3579265" y="3270959"/>
          <a:ext cx="1255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5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453D-3590-494D-B902-EC59B4254293}">
      <dsp:nvSpPr>
        <dsp:cNvPr id="0" name=""/>
        <dsp:cNvSpPr/>
      </dsp:nvSpPr>
      <dsp:spPr>
        <a:xfrm>
          <a:off x="1631922" y="3604024"/>
          <a:ext cx="26255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sp:txBody>
      <dsp:txXfrm>
        <a:off x="1676559" y="3648661"/>
        <a:ext cx="2536274" cy="82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Consolas" panose="020B0609020204030204" pitchFamily="49" charset="0"/>
            </a:rPr>
          </a:br>
          <a:r>
            <a:rPr lang="en-US" sz="2000" kern="1200" dirty="0">
              <a:latin typeface="Consolas" panose="020B0609020204030204" pitchFamily="49" charset="0"/>
            </a:rPr>
            <a:t>Space</a:t>
          </a:r>
          <a:br>
            <a:rPr lang="en-US" sz="2000" kern="1200" dirty="0">
              <a:latin typeface="Consolas" panose="020B0609020204030204" pitchFamily="49" charset="0"/>
            </a:rPr>
          </a:br>
          <a:endParaRPr lang="en-US" sz="2000" kern="1200" dirty="0">
            <a:latin typeface="Consolas" panose="020B0609020204030204" pitchFamily="49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List 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can grow as needed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Consolas" panose="020B0609020204030204" pitchFamily="49" charset="0"/>
            </a:rPr>
          </a:br>
          <a:r>
            <a:rPr lang="en-US" sz="1800" i="0" kern="1200" dirty="0">
              <a:latin typeface="Consolas" panose="020B0609020204030204" pitchFamily="49" charset="0"/>
            </a:rPr>
            <a:t>Time</a:t>
          </a:r>
          <a:br>
            <a:rPr lang="en-US" sz="1800" i="0" kern="1200" dirty="0">
              <a:latin typeface="Consolas" panose="020B0609020204030204" pitchFamily="49" charset="0"/>
            </a:rPr>
          </a:br>
          <a:endParaRPr lang="en-US" sz="1800" i="0" kern="1200" dirty="0">
            <a:latin typeface="Consolas" panose="020B0609020204030204" pitchFamily="49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113940" y="357456"/>
          <a:ext cx="8138144" cy="365757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sp:txBody>
      <dsp:txXfrm>
        <a:off x="131795" y="375311"/>
        <a:ext cx="8102434" cy="330047"/>
      </dsp:txXfrm>
    </dsp:sp>
    <dsp:sp modelId="{E182FD1A-FAB1-45EA-9C77-01F9ECD4C46E}">
      <dsp:nvSpPr>
        <dsp:cNvPr id="0" name=""/>
        <dsp:cNvSpPr/>
      </dsp:nvSpPr>
      <dsp:spPr>
        <a:xfrm>
          <a:off x="0" y="88400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kern="12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kern="1200" dirty="0">
            <a:solidFill>
              <a:srgbClr val="1199FF"/>
            </a:solidFill>
            <a:latin typeface="Consolas" panose="020B0609020204030204" pitchFamily="49" charset="0"/>
          </a:endParaRPr>
        </a:p>
      </dsp:txBody>
      <dsp:txXfrm>
        <a:off x="0" y="884003"/>
        <a:ext cx="9672376" cy="1076400"/>
      </dsp:txXfrm>
    </dsp:sp>
    <dsp:sp modelId="{AAEEA077-B6B8-4D93-961A-56925F2813A1}">
      <dsp:nvSpPr>
        <dsp:cNvPr id="0" name=""/>
        <dsp:cNvSpPr/>
      </dsp:nvSpPr>
      <dsp:spPr>
        <a:xfrm>
          <a:off x="134059" y="1980492"/>
          <a:ext cx="8138144" cy="371476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sp:txBody>
      <dsp:txXfrm>
        <a:off x="152193" y="1998626"/>
        <a:ext cx="8101876" cy="335208"/>
      </dsp:txXfrm>
    </dsp:sp>
    <dsp:sp modelId="{B5084D8F-9130-4D70-8081-CF865A39F2EF}">
      <dsp:nvSpPr>
        <dsp:cNvPr id="0" name=""/>
        <dsp:cNvSpPr/>
      </dsp:nvSpPr>
      <dsp:spPr>
        <a:xfrm>
          <a:off x="0" y="252856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sp:txBody>
      <dsp:txXfrm>
        <a:off x="0" y="2528563"/>
        <a:ext cx="96723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757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  <a:p>
            <a:endParaRPr lang="en-US" dirty="0"/>
          </a:p>
          <a:p>
            <a:r>
              <a:rPr lang="en-US" dirty="0"/>
              <a:t>#include &lt;iostream&gt;class Node {    public:        int value;        Node* next = NULL;         Node() {value = 0; next = nullptr; }        Node(int </a:t>
            </a:r>
            <a:r>
              <a:rPr lang="en-US" dirty="0" err="1"/>
              <a:t>val</a:t>
            </a:r>
            <a:r>
              <a:rPr lang="en-US" dirty="0"/>
              <a:t>, Node* node) {value = </a:t>
            </a:r>
            <a:r>
              <a:rPr lang="en-US" dirty="0" err="1"/>
              <a:t>val</a:t>
            </a:r>
            <a:r>
              <a:rPr lang="en-US" dirty="0"/>
              <a:t>; next = node;}};Node* add(Node* head, int index, int </a:t>
            </a:r>
            <a:r>
              <a:rPr lang="en-US" dirty="0" err="1"/>
              <a:t>valueInput</a:t>
            </a:r>
            <a:r>
              <a:rPr lang="en-US" dirty="0"/>
              <a:t>){    Node* </a:t>
            </a:r>
            <a:r>
              <a:rPr lang="en-US" dirty="0" err="1"/>
              <a:t>newNode</a:t>
            </a:r>
            <a:r>
              <a:rPr lang="en-US" dirty="0"/>
              <a:t> = new Node();    </a:t>
            </a:r>
            <a:r>
              <a:rPr lang="en-US" dirty="0" err="1"/>
              <a:t>newNode</a:t>
            </a:r>
            <a:r>
              <a:rPr lang="en-US" dirty="0"/>
              <a:t>-&gt;value = </a:t>
            </a:r>
            <a:r>
              <a:rPr lang="en-US" dirty="0" err="1"/>
              <a:t>valueInput</a:t>
            </a:r>
            <a:r>
              <a:rPr lang="en-US" dirty="0"/>
              <a:t>;        // edge case: insert at the beginning of the linked list    if (index == 0)     {        </a:t>
            </a:r>
            <a:r>
              <a:rPr lang="en-US" dirty="0" err="1"/>
              <a:t>newNode</a:t>
            </a:r>
            <a:r>
              <a:rPr lang="en-US" dirty="0"/>
              <a:t>-&gt;next = head;        return </a:t>
            </a:r>
            <a:r>
              <a:rPr lang="en-US" dirty="0" err="1"/>
              <a:t>newNode</a:t>
            </a:r>
            <a:r>
              <a:rPr lang="en-US" dirty="0"/>
              <a:t>;    }    Node* </a:t>
            </a:r>
            <a:r>
              <a:rPr lang="en-US" dirty="0" err="1"/>
              <a:t>curr</a:t>
            </a:r>
            <a:r>
              <a:rPr lang="en-US" dirty="0"/>
              <a:t> = head;    for (int i = 0; i &lt; index - 1; i++)     {        if (</a:t>
            </a:r>
            <a:r>
              <a:rPr lang="en-US" dirty="0" err="1"/>
              <a:t>curr</a:t>
            </a:r>
            <a:r>
              <a:rPr lang="en-US" dirty="0"/>
              <a:t> != nullptr)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        else            return nullptr;    }     if (</a:t>
            </a:r>
            <a:r>
              <a:rPr lang="en-US" dirty="0" err="1"/>
              <a:t>curr</a:t>
            </a:r>
            <a:r>
              <a:rPr lang="en-US" dirty="0"/>
              <a:t> != nullptr)     {    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-&gt;next;       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;        return head;    }    return nullptr;}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main(){    Node *head, *</a:t>
            </a:r>
            <a:r>
              <a:rPr lang="en-US" dirty="0" err="1"/>
              <a:t>newHead</a:t>
            </a:r>
            <a:r>
              <a:rPr lang="en-US" dirty="0"/>
              <a:t>;    head = new Node(0, nullptr);    head-&gt;next = new Node(1, nullptr);    head-&gt;next-&gt;next = new Node(2, nullptr);    </a:t>
            </a:r>
            <a:r>
              <a:rPr lang="en-US" dirty="0" err="1"/>
              <a:t>newHead</a:t>
            </a:r>
            <a:r>
              <a:rPr lang="en-US" dirty="0"/>
              <a:t> = add(head, 1, 5);}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32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7553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73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4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6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9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1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8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3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2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7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0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8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0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37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4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95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1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2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8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5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70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43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20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39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1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228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495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8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173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009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7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807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68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441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216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8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83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030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40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3980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09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234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416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4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083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9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487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0094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197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619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6589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8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069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47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710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439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4601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66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82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86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164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44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44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4806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22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747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9CC0-3382-4EFA-801A-AB9EFE3058E0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5CF-D579-4F71-9949-DCFB2D706DD8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324D-DB8D-452B-9893-CDF151CD17E0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5C-C5CD-42F6-A6F4-A95F9ED86F56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D-7FFE-4805-9A62-4E714677F6AE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7A65-34EA-49EA-B996-994F8ABED697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40B-F8C9-4911-83FF-3E405FAD6A0F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9CF-A325-4902-86FB-C03820C59F6B}" type="datetime1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F3F-C54A-4000-A753-ADEC1CB8BC43}" type="datetime1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814-9925-4826-B16A-050F61F53421}" type="datetime1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8A7-D9D1-4BB5-B44E-E1F7A2C862A9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9446-6893-45AD-971F-31E4B6FD14DB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D1A-1EB2-4735-BBEB-C601DFA29218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DC53-B51E-4E71-82BE-B9CFB9F11631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D23-5628-40F6-A03A-717221FFC9C3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D88-945F-456F-8FF1-532F04169157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0FC6-4821-4A9E-BFE9-55023A6B5145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78E-D4B8-4A17-AD19-7644AFB99CFA}" type="datetime1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6CEC-4009-4ABA-9C97-021C5CB5F139}" type="datetime1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90F-4164-44D1-9C29-3F7281088E55}" type="datetime1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CFB-CFD5-404E-9A3E-B20F131C21E8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B6D-C139-43C4-895A-4588D517609F}" type="datetime1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691-949F-462C-A458-F197EAD98D78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8111-026C-4CCA-BEFD-6BC92B74936B}" type="datetime1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4/step/2?unit=379724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B1_T-PR4w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39/step/4?unit=335116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yatseneca.gitbooks.io/data-structures-and-algorithms/lists/list_declaration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iterato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Mcymjo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Nk9XgDjG-" TargetMode="External"/><Relationship Id="rId3" Type="http://schemas.openxmlformats.org/officeDocument/2006/relationships/hyperlink" Target="http://www.cplusplus.com/reference/stl/" TargetMode="External"/><Relationship Id="rId7" Type="http://schemas.openxmlformats.org/officeDocument/2006/relationships/hyperlink" Target="https://www.geeksforgeeks.org/input-iterators-in-cpp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cathyatseneca.gitbooks.io/data-structures-and-algorithms/lists/list_declaration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tackoverflow.com/questions/5384358/how-does-a-sentinel-node-offer-benefits-over-null" TargetMode="External"/><Relationship Id="rId9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y2vC3DVD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stepik.org/lesson/354738/step/1?unit=338782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3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23" y="5150851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Lists,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Ordered Collection of Data (Ordered = Position)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Elements have some 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Linear 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Can have some size or grow/shrink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No limit on nature of elements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B882-C22D-42EC-8D7E-C37827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93236-B000-4504-9FCC-1BCEC9D864A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67A46A5-58FB-424D-BB7B-788B6B46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CA81CD4-5A3E-4289-A3AD-4574F2C02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5148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Quiz Solutions (Algorithm Complexity)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 (Stacks, Queues, Linked Lists)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Problems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an Element to Linked List (3.3b)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Iterators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Two Lists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of Elements in a Linked List (3.3d)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Evaluation of Expressions using Stacks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Valid Queue (3.2b)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D01D-CFE6-463B-A945-7F0DFF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38D69-224F-4AD8-B722-8BB01B3D1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C64001-C210-4A42-9DE2-A69EF651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F09AE6-DB0B-42E1-ABC6-C77B5CEA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506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Add an Element to Linked List (3.3b)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CB7B-1626-4A6B-BCFD-0B6AFDCA0F9D}"/>
              </a:ext>
            </a:extLst>
          </p:cNvPr>
          <p:cNvSpPr/>
          <p:nvPr/>
        </p:nvSpPr>
        <p:spPr>
          <a:xfrm>
            <a:off x="806381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https://stepik.org/lesson/390624/step/2?unit=379724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50FC2-06D2-49C1-A6ED-C6D962497924}"/>
              </a:ext>
            </a:extLst>
          </p:cNvPr>
          <p:cNvGraphicFramePr>
            <a:graphicFrameLocks noGrp="1"/>
          </p:cNvGraphicFramePr>
          <p:nvPr/>
        </p:nvGraphicFramePr>
        <p:xfrm>
          <a:off x="2924833" y="1492733"/>
          <a:ext cx="365638" cy="472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A0ED-9898-4D96-8FCA-BB2218553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303010" y="1492733"/>
          <a:ext cx="5154353" cy="47208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sz="10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head, int index, 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Node();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edge case: insert at the beginning of the linked list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(index ==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index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DA996-2290-46F1-AF5A-2434707AE814}"/>
              </a:ext>
            </a:extLst>
          </p:cNvPr>
          <p:cNvSpPr txBox="1"/>
          <p:nvPr/>
        </p:nvSpPr>
        <p:spPr>
          <a:xfrm>
            <a:off x="7659356" y="6333740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https://onlinegdb.com/B1_T-PR4w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FDAD-6DBC-4E9C-8D05-E0DD298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C1DC-3D3E-43A1-96FF-B2F92379A3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E1C863C-A787-4F3B-96B5-2E852793B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DA41EE3-D04D-4B5E-89F4-030B5D5F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3690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ABFFA-A184-4302-BF65-7437BCB8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F5072-4206-42FA-A27D-507DA963E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CBF283E-EC4D-4519-8281-2F5ECA80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E23AEA5-8B8C-4A7E-8CE8-D69767BD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6583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08538-B264-4932-8DF5-42393E80E7DD}"/>
              </a:ext>
            </a:extLst>
          </p:cNvPr>
          <p:cNvSpPr txBox="1">
            <a:spLocks/>
          </p:cNvSpPr>
          <p:nvPr/>
        </p:nvSpPr>
        <p:spPr>
          <a:xfrm>
            <a:off x="2352411" y="4209732"/>
            <a:ext cx="1196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55EBB-C828-403A-87AE-2405CF2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7" y="4366977"/>
            <a:ext cx="3254678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7898F-E86E-4BDE-9D76-9A92DB93423D}"/>
              </a:ext>
            </a:extLst>
          </p:cNvPr>
          <p:cNvGraphicFramePr>
            <a:graphicFrameLocks noGrp="1"/>
          </p:cNvGraphicFramePr>
          <p:nvPr/>
        </p:nvGraphicFramePr>
        <p:xfrm>
          <a:off x="563470" y="1733894"/>
          <a:ext cx="365638" cy="334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3AE77-3AC6-412A-ACAD-FAD65C816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941647" y="1733894"/>
          <a:ext cx="10848734" cy="334714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1084873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//runner technique, tortoise and hare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6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!= NULL &amp;&amp;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 != NULL)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== NULL ?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: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+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-&gt;next-&gt;value)/2.0;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8E0A820-6B2F-4B60-8C0E-F57879C5C5F2}"/>
              </a:ext>
            </a:extLst>
          </p:cNvPr>
          <p:cNvSpPr/>
          <p:nvPr/>
        </p:nvSpPr>
        <p:spPr>
          <a:xfrm>
            <a:off x="3186684" y="5849649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https://stepik.org/lesson/351239/step/4?unit=335116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BCA1CC-98A7-4F8D-9245-E3AE18D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77C73-3872-4FC4-9230-7E55A8536E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255B1BE-18AF-4BD9-8A43-F8CC86C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55C4FD6-E3C7-4C7D-9447-2993F0FA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CBB3-0605-4AC8-9CB7-833F310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F0631-1713-40AC-BABB-5494092AE6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591D7B-B373-4CF9-BC40-F8DD46D32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3E47037-C120-4EF8-803D-36AD7922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Items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Number of Items (Size)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Read/Write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Add or remove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Find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Count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Traverse the list (Printing)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06A4-7F9B-4B4B-BA4D-20F9538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E8CF1B-DF17-4B16-84C9-1CE8BDDC5E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882126-04B2-447A-88FB-43986865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92817C-26C4-4E01-A46D-07D4AD97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87814"/>
              </p:ext>
            </p:extLst>
          </p:nvPr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3E01-A1B5-4A1B-82DA-0E0CFF1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F1EA2-617D-402B-BC67-E08C36BF36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3EDE757-2856-437E-A31C-60187E5EF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A870C3A-13DC-41D9-9EA1-41D5C36A8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2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10D55-4AFB-4BAA-BCBE-40F3339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DE310-629D-4BF3-B248-46C0276DDA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0C839E-E80A-4C31-86E0-EF97CA7E3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292EBE-E4DB-46A7-A6C1-527F90DA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20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6018B-7CB0-4F92-BE94-3DE087E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20901-8A66-4EDF-A442-BB2D4A38F6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72A5A25-377E-4884-B13D-AC3716F0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D626EB-3ACA-45B7-A8A5-06601548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A520-E701-4AAD-BDAD-6B7F7EC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6AAD1-F525-4F1A-960C-6880CB3B35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63CDE19-CBC5-478C-BE98-2F1FBB458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47C9620-2A86-4EB5-A222-DB532D68D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834EB-B6DA-4F22-AB8D-01A3118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1D2B9-1FE5-45C4-8487-2200C6CA9B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560C16-12A0-4588-9B21-6D802D5BE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4C0C88F-2429-4F2D-B098-D182FAAC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4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adding/removing elements from front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47696-5673-4E07-8872-8C14458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492D-8F9C-489D-82CA-1E5108DF00D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E84E803-E5DA-4ECC-B8DB-7D1E2B8C3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F4583B-64EA-4E92-B0A1-003E7B032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5935-64E1-428F-B686-2792582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00B29-1CB6-44D7-B357-C41F60505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A70C99-ADA2-47CB-8B74-FE2A48A2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B6297BF-6F02-45D0-89A4-72144D72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7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7733-0634-455A-BFE2-57BF4CE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E1ED5-190D-4C15-A7EB-9EED7D04E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DFBCD1-12BF-4885-86F3-D0FEC19DD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7DDAE129-E5D4-4DA7-98D6-81B40606C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7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776F68-E29A-4228-A263-4C7BB3D6BF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C281E6D-C129-47A5-A24F-E6C90D22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81971E1-2A34-4AE9-A752-2EC502D2B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6F72-ADCC-4E5A-B86D-E7733570AB74}"/>
              </a:ext>
            </a:extLst>
          </p:cNvPr>
          <p:cNvSpPr txBox="1"/>
          <p:nvPr/>
        </p:nvSpPr>
        <p:spPr>
          <a:xfrm>
            <a:off x="3396343" y="5723434"/>
            <a:ext cx="5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Messy and too hard to read, Error prone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DE0AC-935C-45F9-9DE6-BA4E5E12D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FDDCE6A-375A-486A-B2C0-580BE334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898A8D3-FDE0-4A70-9CC9-40CEA44A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A87DE-99AC-40A7-A600-69BF5D8D2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22394F-9145-4121-B0DC-70A414D31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5DA5A12-D6C3-4854-9809-EE64FB7FA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E6709-E420-4F56-BFD0-A38A2A283FB2}"/>
              </a:ext>
            </a:extLst>
          </p:cNvPr>
          <p:cNvSpPr txBox="1"/>
          <p:nvPr/>
        </p:nvSpPr>
        <p:spPr>
          <a:xfrm>
            <a:off x="5611166" y="3863360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Too much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1D2A9-50FC-4397-AB38-62988CFF84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705D140-9B6D-4050-A78E-5D7D515F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60A3B70-8408-49A2-A2F3-667D5D65D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55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418D-10BD-4DB8-A274-5C024E9EB080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870B1-4BDD-471C-86B3-901017B0166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05F2A9-E8CC-4457-8AFE-DB776325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AD49788-B3A0-4964-A0A1-197302170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0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tail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tail;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C1E7-B255-4689-88BC-9BE68BBB3AF2}"/>
              </a:ext>
            </a:extLst>
          </p:cNvPr>
          <p:cNvSpPr txBox="1"/>
          <p:nvPr/>
        </p:nvSpPr>
        <p:spPr>
          <a:xfrm>
            <a:off x="7944060" y="2373879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temp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temp;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size++;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7944060" y="4638277"/>
            <a:ext cx="7018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obj;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7344-294A-400C-A3B8-E3E227F715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AA0686C-272D-4BDF-86F6-EFF7B9B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20D762-77F3-402A-BEA7-72FF9DA4E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4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3494315" y="2869357"/>
            <a:ext cx="7018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1269441" y="1866524"/>
            <a:ext cx="949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  <a:cs typeface="Courier New" pitchFamily="49" charset="0"/>
              </a:rPr>
              <a:t>Do not expose internal details to the client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800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0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68B9F-9833-4B2A-8467-604F7A6AA6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0D2E78-9BB6-4676-92CD-8E38A09D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E6AA1F5-C23D-4DA3-BF1D-DE6CE88B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0113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33E3-260E-4F50-B803-C7B8933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DBC0F-5132-40B7-9D2F-82C2105892C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8D370D-DC10-4C44-9609-7D6227A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97A282-D0B1-44F6-968D-2E131A9BE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6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69599-B08C-4D8F-8D05-73679A6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B5121-9163-47C2-8F71-ECD1584DC8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87DE62-CA5E-45C5-A376-ADC67E26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1B03AE1-930B-47EE-93E1-4D3225568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78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4BE0-4282-4D72-9E24-0B3B8D4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7B13D5-78F3-4E9A-A1D5-576FFEBE0F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673AC-1DF9-44FE-AE67-A1E6ACDEA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C2115A4-5991-425A-9AE6-CAA803553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Data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Abstract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Lists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Implementation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Linked List Implementation and its types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 in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Stacks 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Queues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8F79C-3A01-43D2-9DB7-1D0226C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0F1D7-A502-4419-B658-1AFC5BE250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7976F5-3FA8-4964-8402-703F889D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75000E-FA1D-4079-AD57-E97FDEC9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2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04588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8FB27-A1DA-4894-A0DC-1673BCB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8BAF8-47D9-40E0-9269-9603F5D487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07D1FF-BCAE-4192-98E3-AD8501D3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94FA9B1-A07B-4753-8833-0F5A8DE6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50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9AA65-056D-4045-A77A-5A42EAC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4B3BA-F067-4872-AC7E-A75D5B3CC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2E8E21-DD92-48D2-A41D-12E3F6A7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0BFA48E-9799-493D-B45B-455F87C0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36B5-52E9-42EE-8A9F-C85ECF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109B8-9960-4BF1-890D-548EF7632A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420F21-0783-4198-B4F0-CAEACB2AC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E90504-7C4F-472E-94A3-00E1C7448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7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69570-2B43-45F8-87ED-8C00E99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79F59-C9A2-48CB-B364-20AFC2FCBE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4CDABE-9B2C-4057-AB9B-BC8FA88C8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1C3FD3D-671A-4D46-97A7-F28A191D7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36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 with Tai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112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Single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 </a:t>
                      </a:r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and has a Tail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pushing back and getting last element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7959-2BB3-4635-91AF-2C2999A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3E0B9-FFF5-45F2-A5FC-52C1F7FD2F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E6558D-3740-4E61-AD21-8A445A922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B7E009C-526B-436B-A2BC-BFAE1530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0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oubly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Doubly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799427B-D6D5-4464-9AF7-21835D63A50A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</a:t>
                      </a:r>
                      <a:r>
                        <a:rPr lang="en-US" sz="14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Next and Previous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Extra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C524F-8ABD-4D51-BE51-D29F9F5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F3E74-4A1F-4A25-ACFB-E0FDE9E730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B03F6C-B2C4-4066-879E-02CB806B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DD365AF-E889-49EE-9CD2-6254B5857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9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Circular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8D65-75DD-4A18-BBE4-155B0B2F3C34}"/>
              </a:ext>
            </a:extLst>
          </p:cNvPr>
          <p:cNvSpPr txBox="1"/>
          <p:nvPr/>
        </p:nvSpPr>
        <p:spPr>
          <a:xfrm>
            <a:off x="1798655" y="1997839"/>
            <a:ext cx="5677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Single Circular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Doubly Circular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FCC7-658C-460A-A46D-F4FF83E2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31B0E-7D10-45D6-9DB4-04E4FDB147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BF9CC8-6377-4C35-B624-5349F878D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0020A83-0BD0-4E56-A23B-9BD0D1368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85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Space</a:t>
            </a:r>
          </a:p>
        </p:txBody>
      </p:sp>
      <p:graphicFrame>
        <p:nvGraphicFramePr>
          <p:cNvPr id="3" name="Content Placeholder 4" descr="Array vs Linked List: Space Complexity Comparison">
            <a:extLst>
              <a:ext uri="{FF2B5EF4-FFF2-40B4-BE49-F238E27FC236}">
                <a16:creationId xmlns:a16="http://schemas.microsoft.com/office/drawing/2014/main" id="{03E59F80-71CA-4EAC-95E3-1F86EC248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12486"/>
              </p:ext>
            </p:extLst>
          </p:nvPr>
        </p:nvGraphicFramePr>
        <p:xfrm>
          <a:off x="3001408" y="1690688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824C-65FD-491E-A781-921B76E8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9CE18-4225-4319-B69C-9C2293DCD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F63B1-B17C-4263-94F1-50B9F388B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BA9D20C-D7AB-49BE-9F9A-6DC3496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rray vs Linked List: Time Complexity Comparison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3864970-F879-4C40-B5CF-B107993EE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99104"/>
              </p:ext>
            </p:extLst>
          </p:nvPr>
        </p:nvGraphicFramePr>
        <p:xfrm>
          <a:off x="2799583" y="1869291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7EB83-3B99-4DFB-81D8-B9A3A5F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8660C-223B-486C-B957-9273CFF255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BB3DB08-C529-4742-BAD9-5D3100E2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9D92A56-2A6E-4D19-AED1-85D87E3F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757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1BDFEB-4553-4678-865C-DDE8F9695E1A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643F-5866-4574-BD50-DE4B261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09F01-B322-4201-BEFD-A953659A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BFB25-B4C6-48D2-84F6-CCEF529A1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567B872-76A9-451C-A448-3C31854E8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BE0E-9781-4A3D-AA75-3DED8DB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61F3FE-C6D1-4D37-B65A-01C3FC8AAE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B0E1CEA-7A3D-47A5-A1F5-37B27B453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06F2ED-AF6A-4BA8-BEB0-B280E62F2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2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057052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80C96-F5CB-431A-8AF1-86B1B9EDB8F9}"/>
              </a:ext>
            </a:extLst>
          </p:cNvPr>
          <p:cNvSpPr txBox="1"/>
          <p:nvPr/>
        </p:nvSpPr>
        <p:spPr>
          <a:xfrm>
            <a:off x="6950992" y="1809920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Fixed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A9077-8E4D-4D5F-86FF-DF084072DB60}"/>
              </a:ext>
            </a:extLst>
          </p:cNvPr>
          <p:cNvSpPr txBox="1"/>
          <p:nvPr/>
        </p:nvSpPr>
        <p:spPr>
          <a:xfrm>
            <a:off x="8144777" y="4678749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Dynamic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6A33-91C9-4E77-A2BB-B1C694A341D5}"/>
              </a:ext>
            </a:extLst>
          </p:cNvPr>
          <p:cNvSpPr txBox="1"/>
          <p:nvPr/>
        </p:nvSpPr>
        <p:spPr>
          <a:xfrm>
            <a:off x="1949380" y="5709173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Doubly Linked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72B0B-3BDC-411E-A848-B12385659BE1}"/>
              </a:ext>
            </a:extLst>
          </p:cNvPr>
          <p:cNvSpPr txBox="1"/>
          <p:nvPr/>
        </p:nvSpPr>
        <p:spPr>
          <a:xfrm>
            <a:off x="307602" y="2876325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Single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981-DF93-488D-9FCD-304325F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7119-9D0D-42AB-B569-B258B680C59C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39539-9C37-4506-99D9-A1244D9367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A1C6ED8-39C6-4CF0-846B-9FD6F78E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9210EAF-2532-48E9-8F17-766966B0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39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sts in C++ ST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279490" y="1933031"/>
            <a:ext cx="10235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List containers are implemented as doubly-linked lists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4C793-45DA-45B6-9EC8-171C3940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3923"/>
              </p:ext>
            </p:extLst>
          </p:nvPr>
        </p:nvGraphicFramePr>
        <p:xfrm>
          <a:off x="2032000" y="2730833"/>
          <a:ext cx="8128000" cy="1529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Constructor(n,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Constructs a container with n elements. Each element is a copy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(if provided).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push_front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Inserts a new element at the beginning of the list, right before its current first element.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1CA8B57-C05B-43B9-8A8A-D7A7ED57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946762"/>
            <a:ext cx="3478516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std::list&lt;int&gt; </a:t>
            </a:r>
            <a:r>
              <a:rPr lang="en-US" altLang="en-US" sz="1600" dirty="0" err="1">
                <a:solidFill>
                  <a:srgbClr val="0081E2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(4,100);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(200);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290" y="4965424"/>
            <a:ext cx="2917465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[100, 100, 100, 100]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[200, 100, 100, 100, 100]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EDFC-E00E-4C56-AC69-C55BC3B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7BFD4-759C-46C4-A362-455607B96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89C47CD-36B9-414C-9AF3-0B03B32CE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1B1A1779-9805-4430-A85B-664061246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4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is due at 7 pm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10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307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Printing a List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04543"/>
              </p:ext>
            </p:extLst>
          </p:nvPr>
        </p:nvGraphicFramePr>
        <p:xfrm>
          <a:off x="1386515" y="2799635"/>
          <a:ext cx="378179" cy="119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0526"/>
              </p:ext>
            </p:extLst>
          </p:nvPr>
        </p:nvGraphicFramePr>
        <p:xfrm>
          <a:off x="1764693" y="2799635"/>
          <a:ext cx="9408132" cy="119981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940813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list&lt;int&gt;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(4,100);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[100, 100, 100, 100]</a:t>
                      </a:r>
                      <a:endParaRPr lang="en-US" sz="1600" baseline="0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mylist.push_front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(200); 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[200, 100, 100, 100, 100]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list&lt;int&gt;::iterator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it 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mylist.begin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it !=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mylist.end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marL="914400" marR="0" lvl="2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cout &lt;&lt; ' ' &lt;&lt; *it;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18899E-97E6-43A3-BB71-FA083F8BC16D}"/>
              </a:ext>
            </a:extLst>
          </p:cNvPr>
          <p:cNvSpPr/>
          <p:nvPr/>
        </p:nvSpPr>
        <p:spPr>
          <a:xfrm>
            <a:off x="4772790" y="5240868"/>
            <a:ext cx="586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All containers have Iterators!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384CA-65ED-499E-A9AE-C12E97F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A594-0096-460C-A19E-64FE237A51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9C0284-2854-4D7C-912A-3B3FE94C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922E133-A8D2-4EE4-B492-75750D0CA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33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10774228" cy="406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Variables to keep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 of where we are in a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Iterator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advance to next data (++)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Dereference Operator (*) to access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compare two iterators (!=)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Assignment operator (=)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Container or the main data structure you are implementing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begin()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1199FF"/>
                </a:solidFill>
                <a:latin typeface="Gotham Bold" pitchFamily="50" charset="0"/>
              </a:rPr>
              <a:t>end()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F6BC-4009-4655-9E63-269F89BD8DAF}"/>
              </a:ext>
            </a:extLst>
          </p:cNvPr>
          <p:cNvSpPr/>
          <p:nvPr/>
        </p:nvSpPr>
        <p:spPr>
          <a:xfrm>
            <a:off x="650747" y="6094671"/>
            <a:ext cx="10774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CB73-A213-4BE7-828F-C96ACE0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50" y="1585634"/>
            <a:ext cx="6997683" cy="472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167-8D20-4067-855B-7C1CE214A176}"/>
              </a:ext>
            </a:extLst>
          </p:cNvPr>
          <p:cNvSpPr txBox="1"/>
          <p:nvPr/>
        </p:nvSpPr>
        <p:spPr>
          <a:xfrm>
            <a:off x="3763109" y="6323598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http://www.cplusplus.com/reference/iterator/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0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690090" y="1890807"/>
            <a:ext cx="116681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Forward Lists - support forward iterators: https://www.cplusplus.com/reference/forward_list/forward_list/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forward_list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*(--it);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line will throw an error as iterator does not support going backward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*(it + 2)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265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Bidirectional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838200" y="1900332"/>
            <a:ext cx="11668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Lists - support bidirectional iterators: https://www.cplusplus.com/reference/list/list/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//std::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&lt;&lt; *(it + 2);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12722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Random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933450" y="1851367"/>
            <a:ext cx="116681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  // Vectors - support random access iterators: https://cplusplus.com/reference/vector/vector/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*(it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E185A-12E3-492E-89AB-4AEE2B1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6383B-F3E3-452A-941B-F44DA3D18E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86DC6F-BDEB-4C60-B00D-BFF15FB99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F99BCC1-1D54-4F59-A4D5-73DA8877B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0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 data structure is a way to store and organize 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Mathematical or Logical models (Abstract Data Types)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List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: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Store, Read, Modify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Implementation (Concrete)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Arrays, Linked List, Vector,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ArrayList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, List</a:t>
            </a: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7D-B988-4498-840C-D9CFBA5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88637-3ADC-489E-BFBC-F35215FE54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50233D-2153-437E-BA20-DBD21E022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F02110-A61F-4AA9-9E7B-F1A83F28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43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B885-7D2F-429C-8531-F6427B1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F8D5E-F6DD-4CEB-8EDB-2577065679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382190-901D-420C-AB9A-AE1F9FA8A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5150690-00CD-4CB8-92BE-0E6E3EEC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2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1031-611B-45B2-B1C8-56478FD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482A-B5EA-48D8-89A0-948C59C0BA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1F2A0D9-B792-4CE7-BEFA-A113AB61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C2C7B61-07A1-42B5-BBC1-D90AE2DFA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3D08-4EBF-4F0F-843E-202B2A36C49E}"/>
              </a:ext>
            </a:extLst>
          </p:cNvPr>
          <p:cNvSpPr/>
          <p:nvPr/>
        </p:nvSpPr>
        <p:spPr>
          <a:xfrm>
            <a:off x="7367544" y="6318890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https://onlinegdb.com/rkMcymjoI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C777DF-FEB4-4C3A-9518-190D312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74" y="385221"/>
            <a:ext cx="10740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 (Union)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FE5C-872B-4B3D-B7C5-8BA5FB3D3621}"/>
              </a:ext>
            </a:extLst>
          </p:cNvPr>
          <p:cNvSpPr txBox="1"/>
          <p:nvPr/>
        </p:nvSpPr>
        <p:spPr>
          <a:xfrm>
            <a:off x="8116468" y="2119385"/>
            <a:ext cx="6094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95827-36F0-49A3-8309-15946B19B7D5}"/>
              </a:ext>
            </a:extLst>
          </p:cNvPr>
          <p:cNvGraphicFramePr>
            <a:graphicFrameLocks noGrp="1"/>
          </p:cNvGraphicFramePr>
          <p:nvPr/>
        </p:nvGraphicFramePr>
        <p:xfrm>
          <a:off x="1437677" y="1463675"/>
          <a:ext cx="36563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3A20FA-A1C4-4833-B4D7-ED1DBC78F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119"/>
              </p:ext>
            </p:extLst>
          </p:nvPr>
        </p:nvGraphicFramePr>
        <p:xfrm>
          <a:off x="1815854" y="1463675"/>
          <a:ext cx="5154353" cy="5029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0B353D-E6B9-47C2-9BDE-ED8D357AC623}"/>
              </a:ext>
            </a:extLst>
          </p:cNvPr>
          <p:cNvGraphicFramePr>
            <a:graphicFrameLocks noGrp="1"/>
          </p:cNvGraphicFramePr>
          <p:nvPr/>
        </p:nvGraphicFramePr>
        <p:xfrm>
          <a:off x="7602587" y="3024237"/>
          <a:ext cx="36563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1A8A1D1-69C2-4515-9A88-C71E5FC99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7359"/>
              </p:ext>
            </p:extLst>
          </p:nvPr>
        </p:nvGraphicFramePr>
        <p:xfrm>
          <a:off x="7970717" y="3024237"/>
          <a:ext cx="2841310" cy="1981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84131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43759-5C2D-4D29-8FD6-6EDA74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5173-7D35-4DED-A5AD-C828BC50A7FE}"/>
              </a:ext>
            </a:extLst>
          </p:cNvPr>
          <p:cNvSpPr txBox="1"/>
          <p:nvPr/>
        </p:nvSpPr>
        <p:spPr>
          <a:xfrm>
            <a:off x="1695273" y="1423483"/>
            <a:ext cx="50572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arr1[]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arr2[]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//Creating Lists from Arrays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(arr1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(arr1)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(arr2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(arr2)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//Final Merged Sorted 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list3;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l1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l2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&amp;&amp; 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((*l1) &lt; (*l2))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((*l2) &lt; (*l1))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2B542-1138-4BA4-9D5B-A65643DD117C}"/>
              </a:ext>
            </a:extLst>
          </p:cNvPr>
          <p:cNvSpPr txBox="1"/>
          <p:nvPr/>
        </p:nvSpPr>
        <p:spPr>
          <a:xfrm>
            <a:off x="7851948" y="2968396"/>
            <a:ext cx="24375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C709E-0AEB-44EA-9816-814139B338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E90E0CA-1FBA-4754-A42A-9774863A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90BFFB4-5AD4-490C-AA68-F400044FE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3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 List Questions on Stepik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https://stackoverflow.com/questions/5384358/how-does-a-sentinel-node-offer-benefits-over-null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Ch-9.1-9.7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https://www.cplusplus.com/reference/iterator/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https://www.geeksforgeeks.org/input-iterators-in-cpp/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https://onlinegdb.com/Nk9XgDjG-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AD81-7175-4186-8B9F-EA392C4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614A12-ECDE-458A-95D0-8937F5482A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A52B25-683F-4D1F-8010-AE6FE289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F1AE720-7756-473D-BE13-C079259B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44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Stacks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A4D9-EE45-44DF-9F44-0E14D8D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44A50-D52A-4CA3-8F8E-0429779196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524B57E-E1B0-4FDE-A920-AF54305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7E7A1C7-A7A9-45E0-A5EB-B746C55E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681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Last in First Out (LIFO)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Graphic 10" descr="Stacked Rocks">
            <a:extLst>
              <a:ext uri="{FF2B5EF4-FFF2-40B4-BE49-F238E27FC236}">
                <a16:creationId xmlns:a16="http://schemas.microsoft.com/office/drawing/2014/main" id="{DE530162-5007-483E-8BAE-91C1DAB4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923" y="3086096"/>
            <a:ext cx="2034456" cy="2034456"/>
          </a:xfrm>
          <a:prstGeom prst="rect">
            <a:avLst/>
          </a:prstGeom>
        </p:spPr>
      </p:pic>
      <p:pic>
        <p:nvPicPr>
          <p:cNvPr id="13" name="Graphic 12" descr="Priorities">
            <a:extLst>
              <a:ext uri="{FF2B5EF4-FFF2-40B4-BE49-F238E27FC236}">
                <a16:creationId xmlns:a16="http://schemas.microsoft.com/office/drawing/2014/main" id="{345A5C01-1DB3-4252-8CDB-E605946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536"/>
          <a:stretch/>
        </p:blipFill>
        <p:spPr>
          <a:xfrm>
            <a:off x="3190889" y="2949141"/>
            <a:ext cx="1293010" cy="2211639"/>
          </a:xfrm>
          <a:prstGeom prst="rect">
            <a:avLst/>
          </a:prstGeom>
        </p:spPr>
      </p:pic>
      <p:pic>
        <p:nvPicPr>
          <p:cNvPr id="14" name="Picture 4" descr="Stack of rings toy">
            <a:extLst>
              <a:ext uri="{FF2B5EF4-FFF2-40B4-BE49-F238E27FC236}">
                <a16:creationId xmlns:a16="http://schemas.microsoft.com/office/drawing/2014/main" id="{89D16C72-A053-4C00-B44E-CE53877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72" y="3275642"/>
            <a:ext cx="2034456" cy="16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0A3-69B7-43B4-9C26-3F34F3E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8B1D5-7847-4BDD-AC6B-AF13AAC7AE6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D6C1C63-3325-4AD0-BE88-2EE56DDF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85924EE-E7A4-445B-A056-8E59067EA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03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45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and returns the last inserted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peek():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last inserted element without removing 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4FC-CDEE-4D28-AE8D-7DE0A04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1C628-7CCD-488C-9649-16F035497F6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98C3BAC-8A89-4949-94A5-63283BC1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0EE957-133B-4072-BD3B-F75E9B6A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25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37D7A-7330-4DCA-9E0F-99D0709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3109F-BBFD-4142-A6BE-26396B4D4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C410F5-9541-4C56-92FD-CEEA8EC5A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E7DECA-E3F9-4357-B6D8-BD03EB4C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51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C9A27-20EE-46FE-80B5-2460207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6008-F49B-435D-A975-58BDF61510A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661EB1A-7665-46ED-AA46-B16E3386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F853441-6B17-43BD-9822-D88BAEE4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2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090A0-30EC-4FA2-A209-749AEFF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13DD9-0DCF-4ED4-B3AB-CEE31B018D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D12D6B-3122-43DD-A770-92206FC28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D25B7E-8834-4336-9002-E8244067C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9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46B6C-6ADA-464E-B9C6-E47DFF8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C0BCCE-0888-48C0-801E-BD3C771DCF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B7A6C76-EDE7-403E-A630-4F832F4F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357149-F5B3-467E-A316-68C0FD49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9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CA671-7438-4EDD-A0A1-BD57267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8F8AC-79C9-4ED2-B9F0-5117AAD4A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E7D5A3-767D-46F1-AC56-A925E6E6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43FF6C5-48ED-4555-9738-BC89E35E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22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E9DD-F8EF-4F95-A788-5EA2694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578F5-BE1D-458A-9B02-EFAF2DDE8D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C0414-DA5C-45C9-A6ED-37EFF6EB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68C51A4-D205-4287-892B-EFDF40C62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385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FBB03-8DD0-4E51-B040-68BF327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9B33E-4691-43F4-9F7A-7B092B3BA9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98A8C56-F159-49C6-99C7-71842C9FB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1701833-0761-4FAC-9739-08533267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90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4BACD-333C-40B1-8AC8-F76E3CC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A288-C7AF-4A59-A4CC-32DB1FB448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F54524A-F0B0-460F-BB7C-9F49C35F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F436D9-696B-4B38-B1FB-724548C1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8915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 and no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DC409-AA1A-4C76-8BEA-31F73E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4889FC-3410-4F0D-8821-7BB3DBC9A7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75D3883-0417-44CF-B789-AC7237F01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5A94EA-FB32-47FC-8CE3-98347982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669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2C4E-FC91-4AEF-A864-53E9696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8F5B3-7ABA-4E3D-A60F-2DE60E30E0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1284399-D7C8-4238-8B11-4443928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1C1EB0C-B5FC-4BBD-BB75-3A7C97FEB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74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3E01-C93D-4330-B8CA-E840403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C7C66-E38C-4199-B6AA-D9A62D5C4D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AACC98-CD69-4E69-8062-8548523FD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10E19D7-B348-40F2-8119-01F0DCF9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0176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ED26-91C5-45E2-ABF6-AC0B8860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EA1D0-86C0-4111-8248-85FF664864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73E92-F0FA-4809-AF8D-A37C25DDD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50FCF9-8335-4CBC-86EF-58BB2EFCD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281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7B54D-F275-4144-BD50-DF40BFD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27AE-42D6-4A38-AD43-6C657C7704C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7F31BA9-31FC-4D3B-96F9-076EE6110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F0E60B1-F3B0-423B-937E-311BFA9D0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033D7-540E-45E0-8D3A-744835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B3024-8FE8-4A30-A88F-6492DDB6E8F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22BF8B-9220-4837-94CD-6047ABC5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2DA84C-5E0C-4F66-B60A-A5C95F448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51560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Class of objects whose logical behavior is defined by a set of values and a set of 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Define data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properties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 and operations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behavior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Don’t care about implementation</a:t>
            </a:r>
          </a:p>
          <a:p>
            <a:pPr marL="9144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BF151-578B-4B5A-91B9-102C3B996D86}"/>
              </a:ext>
            </a:extLst>
          </p:cNvPr>
          <p:cNvSpPr/>
          <p:nvPr/>
        </p:nvSpPr>
        <p:spPr>
          <a:xfrm>
            <a:off x="3760674" y="6123543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https://en.wikipedia.org/wiki/Abstract_data_type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Clock">
            <a:extLst>
              <a:ext uri="{FF2B5EF4-FFF2-40B4-BE49-F238E27FC236}">
                <a16:creationId xmlns:a16="http://schemas.microsoft.com/office/drawing/2014/main" id="{AE61EB5B-A783-4AE5-B395-3DA3753C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614" y="4463053"/>
            <a:ext cx="1660490" cy="16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A20A3-4606-4A78-ADE6-D5E2E56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456791-62FE-4AD3-843B-CD119F414A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225B1AD-0B4D-4D11-986C-46E4B2FA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448A32E-2C8A-4FD9-9ADA-B3322DC3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484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7CE-2614-41EF-AA44-5C77768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3CCCA-669D-44DC-A653-F24421E000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4678C2E-36F2-4026-8C66-B316818D4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0FE7056-D8BD-4525-ABB3-A7954EE3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157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66C6D-E2AD-4B28-A281-2FFD0C5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EB4C03-9242-43A3-9C3C-1674609796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D37755F-2A7D-4B58-900E-756780302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C91CE-30B3-4138-8539-49D173F93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47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52236-4B6D-471D-891C-4546013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57B2D-3EB3-422A-8F14-72A7227405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33EF0F1-C9AA-48E4-A5B0-918E7BA4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620DA0-E451-4870-B4DD-0CF8DC9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70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http://www.cplusplus.com/reference/stack/stack/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64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6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top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topmost element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top() – Returns a reference to the topmost element of the stack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stack   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stack is empty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C74CE-7B80-4BD6-9F00-1F57665F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E552E-5D07-4352-8389-6B12970FA9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61C37FB-602B-4191-911A-DFA78A2A7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322BE8EF-9C36-4F80-8AEF-AD7EAA3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6283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A352-1A86-403D-B0AD-C7E5995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A2793-D2F9-44C8-A9E8-EBA0148619B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F774D8D-A0F1-45EC-9A7F-17DE1AF2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FC04845-ACA1-43E3-BE8D-7B44FC994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04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7868922" y="6081543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https://onlinegdb.com/Hy2vC3DVD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583171"/>
          <a:ext cx="378179" cy="48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51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28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583173"/>
          <a:ext cx="5220353" cy="485355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32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200" baseline="0" dirty="0" err="1">
                          <a:solidFill>
                            <a:srgbClr val="1199FF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</a:t>
                      </a:r>
                      <a:r>
                        <a:rPr lang="en-US" sz="1200" baseline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stack&lt;char&gt; </a:t>
                      </a:r>
                      <a:r>
                        <a:rPr lang="en-US" sz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stk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int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midIndex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()/2;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for(int i = 0; i &lt; </a:t>
                      </a:r>
                      <a:r>
                        <a:rPr lang="en-US" sz="1200" baseline="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.length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()/2;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stk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.push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(s.at(i));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% 2 != 0)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midIndex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+= 1;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for(int i =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midIndex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 &lt; 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i++)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if(</a:t>
                      </a:r>
                      <a:r>
                        <a:rPr lang="en-US" sz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stk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.top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!= s.at(i))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stk</a:t>
                      </a:r>
                      <a:r>
                        <a:rPr lang="en-US" sz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.pop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200" baseline="0" dirty="0">
                          <a:solidFill>
                            <a:srgbClr val="1199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44A818-32C5-4110-94A4-AD7CF2A608FA}"/>
              </a:ext>
            </a:extLst>
          </p:cNvPr>
          <p:cNvGrpSpPr/>
          <p:nvPr/>
        </p:nvGrpSpPr>
        <p:grpSpPr>
          <a:xfrm>
            <a:off x="4154273" y="2293016"/>
            <a:ext cx="6749348" cy="3260209"/>
            <a:chOff x="4154273" y="2059336"/>
            <a:chExt cx="6749348" cy="3260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1780DC-9AED-4783-90ED-87C3D3F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059336"/>
              <a:ext cx="2632668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 case to return true if string has one letter or is an empty string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1457A-CE13-4EF3-A27D-173D9CA6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992184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Pushes first half of string characters on stack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9E353-45D3-4004-90B3-D8EDE5207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3740366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Ignores central element if the size of string is odd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7CC95E-3C85-4287-9705-166C9747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4488548"/>
              <a:ext cx="2632668" cy="8309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 each element in the second half of the string with elements pushed in the stack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F0CBE3-0893-4CB2-A27C-807C6DFB9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73" y="2502040"/>
              <a:ext cx="4116680" cy="0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C545B6-0F43-47AC-927E-AF4828BDB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448" y="3223016"/>
              <a:ext cx="2745034" cy="1675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BC2A10-D6A5-4D15-8984-0AC6BCAB0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323" y="3889905"/>
              <a:ext cx="3810159" cy="1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8AC025-8485-4491-A64F-90A669AFA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466" y="4841713"/>
              <a:ext cx="3186488" cy="2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B49C-D742-43AB-93B6-D817C65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245D4-12F1-4BDC-BC17-CD8F148C20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9F3ACEC-0112-4FDD-A956-FA54A0DE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4FE017A6-3C9E-4B9F-9665-1656CBCE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1150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541855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Plates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Books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Pringle Chips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40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 Call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Evaluate Expressions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Backtracking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Parenthesis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Undo (CTRL + Z)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 button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BCF1AEFB-58DC-41D5-BC39-145F72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15841" r="-280" b="10620"/>
          <a:stretch/>
        </p:blipFill>
        <p:spPr>
          <a:xfrm>
            <a:off x="1642068" y="4512365"/>
            <a:ext cx="1560139" cy="1550825"/>
          </a:xfrm>
          <a:prstGeom prst="rect">
            <a:avLst/>
          </a:prstGeom>
        </p:spPr>
      </p:pic>
      <p:pic>
        <p:nvPicPr>
          <p:cNvPr id="6" name="Picture 5" descr="Balanced stones on a pebble beach during the morning">
            <a:extLst>
              <a:ext uri="{FF2B5EF4-FFF2-40B4-BE49-F238E27FC236}">
                <a16:creationId xmlns:a16="http://schemas.microsoft.com/office/drawing/2014/main" id="{2EEF0A84-7391-4F1A-A406-FB4FEFAA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6"/>
          <a:stretch/>
        </p:blipFill>
        <p:spPr>
          <a:xfrm>
            <a:off x="3517893" y="4508710"/>
            <a:ext cx="1282153" cy="1554480"/>
          </a:xfrm>
          <a:prstGeom prst="rect">
            <a:avLst/>
          </a:prstGeom>
        </p:spPr>
      </p:pic>
      <p:pic>
        <p:nvPicPr>
          <p:cNvPr id="9" name="Graphic 8" descr="Back">
            <a:extLst>
              <a:ext uri="{FF2B5EF4-FFF2-40B4-BE49-F238E27FC236}">
                <a16:creationId xmlns:a16="http://schemas.microsoft.com/office/drawing/2014/main" id="{8FF98866-BE0B-4CA6-88E3-FFBEF144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215" y="4508710"/>
            <a:ext cx="1439426" cy="14394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A5EAC-D5D3-4773-9FD0-BD5C605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BFD885-EFAC-4976-9898-889FC63A60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15A9E5F-CEA9-4800-BAF0-C3DF4DB2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64AFF40-36B8-45A6-AA35-D2E61A56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6854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557C-4890-4837-BAB9-4A192B5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CA089-E620-405E-8D61-FF9E8221C7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07D6AD0-160D-4EFA-ACB9-60B1DCC4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69E35BC-DE2B-4A14-B12C-2BD5A62A0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632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7CDC6-F19F-4F33-B999-FD8704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4E9B45-DCDD-4286-A67E-ACB363365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9990EFC-ED18-45B2-A3A6-1F23A6193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7E60B5A1-83EF-443C-9E3E-1AC05FE7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641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DB310-9B2C-4720-99D4-A1456F0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3F935-C2B1-415C-B03F-2C550CBCD8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5B5C462-6C80-4563-A289-C7557E7CD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9B0FE76A-659F-4E55-AAE8-4B8F425D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6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 (ADTs)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We will understand ADTs through conceptual understanding, performance and operations and problem solving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5665"/>
              </p:ext>
            </p:extLst>
          </p:nvPr>
        </p:nvGraphicFramePr>
        <p:xfrm>
          <a:off x="677945" y="1690688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6A7D-6B02-43F6-9A6C-F756AF1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D2FB6-5575-4FAE-B09E-A3C5FD49EE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8344D7C-0F35-49BD-A5EC-6272D903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5363576-AB0B-4250-A441-4C46C66AE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9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406526"/>
            <a:ext cx="1830389" cy="5086349"/>
            <a:chOff x="7720710" y="1176339"/>
            <a:chExt cx="1830389" cy="5086349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130">
              <a:extLst>
                <a:ext uri="{FF2B5EF4-FFF2-40B4-BE49-F238E27FC236}">
                  <a16:creationId xmlns:a16="http://schemas.microsoft.com/office/drawing/2014/main" id="{3C25CCCB-F91E-483C-9339-6610872AD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1941513"/>
              <a:ext cx="1143000" cy="1273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bar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1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m = 6</a:t>
              </a: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6059B5B-9F70-421A-BDBE-FEE6B5EE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244" y="1176339"/>
              <a:ext cx="979855" cy="7651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6A06E8-3AA4-4C87-A9BB-8D479DE5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0857" y="1203677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E7CD-8994-4760-8C92-AB67200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520B2-FB10-458C-BF76-7D5E8999A2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F305B1D-1BF7-4CDF-A75D-8F7B240C6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308260E-41C4-4D97-BDA0-0A6A5C1E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2919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Balanced Parenthesis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310854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method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isBalanced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stack of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 that the expression is balanced (balanced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index to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index &lt; the expression’s length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the next character in the data string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next character is an opening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 onto the stack.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the next character is a closing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the top of the stack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stack was empty or its top does not match the closing parenthesis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balanced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Increment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the stack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DCD4-617B-427C-BA07-79B1136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2FAB6-43C5-4D5A-8228-B76DCCC437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E3774F-0B01-4FD5-8134-6FE7E68E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565FFDB-3F77-41CD-8D28-BB6E2D06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6539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two-stack algorithm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Left parenthesis, (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ignore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Right parenthesis, )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 operator and two values; push the result of applying that operator to the values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AD6F-2251-47FD-94F1-0FB0A806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B6531-093C-42F0-886F-E5FDDD937E2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82E162-FDEE-4D6B-B9A9-1E152B205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2E4840D-53A3-425C-9C48-4D68D8F5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174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Postfix Expression: Removes Parenthesis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2" descr="Postfix and Infix Expressions">
            <a:extLst>
              <a:ext uri="{FF2B5EF4-FFF2-40B4-BE49-F238E27FC236}">
                <a16:creationId xmlns:a16="http://schemas.microsoft.com/office/drawing/2014/main" id="{1907CDBE-1B69-4014-AFCA-7171B806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2978342"/>
            <a:ext cx="7468019" cy="257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8800D-D109-41FA-8473-829BE60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6F438-AE74-4EE9-B855-97FFB56D7BE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93A8716-BDB4-4FF0-979C-F6FB776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2D504D-105E-4181-8169-BA0F40A24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02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Postfix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create an empty stack of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 there are more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get the next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4.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 the first character of the token is a digit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5.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token on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6.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else if the token is an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right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left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9.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evaluate the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10.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result onto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C08B3-62F8-439E-BB4E-1B71D975EDE4}"/>
              </a:ext>
            </a:extLst>
          </p:cNvPr>
          <p:cNvSpPr/>
          <p:nvPr/>
        </p:nvSpPr>
        <p:spPr>
          <a:xfrm rot="5400000">
            <a:off x="4735560" y="4092404"/>
            <a:ext cx="546100" cy="2687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04A92C-6E13-468B-B51C-741E213D2F55}"/>
              </a:ext>
            </a:extLst>
          </p:cNvPr>
          <p:cNvCxnSpPr/>
          <p:nvPr/>
        </p:nvCxnSpPr>
        <p:spPr>
          <a:xfrm rot="5400000">
            <a:off x="5545979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84A34-906B-4035-9D94-E30F7D624F93}"/>
              </a:ext>
            </a:extLst>
          </p:cNvPr>
          <p:cNvCxnSpPr/>
          <p:nvPr/>
        </p:nvCxnSpPr>
        <p:spPr>
          <a:xfrm rot="5400000">
            <a:off x="5007816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BDF9B-3CB3-43F0-B1BD-026288A9CA42}"/>
              </a:ext>
            </a:extLst>
          </p:cNvPr>
          <p:cNvCxnSpPr/>
          <p:nvPr/>
        </p:nvCxnSpPr>
        <p:spPr>
          <a:xfrm rot="5400000">
            <a:off x="446965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D4B028-43B6-4549-A26F-4D4874989A3C}"/>
              </a:ext>
            </a:extLst>
          </p:cNvPr>
          <p:cNvCxnSpPr/>
          <p:nvPr/>
        </p:nvCxnSpPr>
        <p:spPr>
          <a:xfrm rot="5400000">
            <a:off x="392990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0382A-7AB5-435C-90FC-E3280A3B8DA9}"/>
              </a:ext>
            </a:extLst>
          </p:cNvPr>
          <p:cNvCxnSpPr/>
          <p:nvPr/>
        </p:nvCxnSpPr>
        <p:spPr>
          <a:xfrm rot="5400000">
            <a:off x="3391741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9">
            <a:extLst>
              <a:ext uri="{FF2B5EF4-FFF2-40B4-BE49-F238E27FC236}">
                <a16:creationId xmlns:a16="http://schemas.microsoft.com/office/drawing/2014/main" id="{4305A0C0-2EB4-4775-A950-B4D28986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173BDF-2BA1-4864-8662-A6E01720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6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F8D1305-CE6A-4A43-A7EE-10D2324B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119" y="5266360"/>
            <a:ext cx="48577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78F600DD-1AF3-4956-8371-33CA982C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66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758CC-B6B6-4B88-9904-7B41D0A5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466BC5B4-E2EC-4B72-8ACE-C4C5C8F4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C3210-A9B0-46AC-BB61-B084169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3652-CE3D-428F-AF4E-AB0C7D7209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4CE834-C92C-4850-B49B-39556E32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D9740AF-3DD7-4A48-B2F9-3FC6F685B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148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Finding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A121F-D59B-4D12-9340-01705A2B1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1259811" y="1821147"/>
          <a:ext cx="9672377" cy="39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64B02-5F10-4C6F-9236-05C9069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D30DF-ED43-47D4-94DE-115C79FA089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1D8D634-25D5-4AC3-A0EF-AC9D6975F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9CE7CF5-23C5-48B2-89EE-DF6D2799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8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Queues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5FBF-D4FC-4771-87D0-6C1DE74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6235C-C680-4A86-A417-8A7E35B24F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7821B8-2616-46A8-B901-71A3ADA83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BC75BB-B3AD-4142-A901-8F1D6FDC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7324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First in First Out (FIFO)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728EC4-2229-42D7-BC18-F85DEAAB3E8C}"/>
              </a:ext>
            </a:extLst>
          </p:cNvPr>
          <p:cNvGrpSpPr/>
          <p:nvPr/>
        </p:nvGrpSpPr>
        <p:grpSpPr>
          <a:xfrm>
            <a:off x="1987990" y="3588444"/>
            <a:ext cx="2483869" cy="1300763"/>
            <a:chOff x="1754610" y="3638687"/>
            <a:chExt cx="2483869" cy="1300763"/>
          </a:xfrm>
        </p:grpSpPr>
        <p:pic>
          <p:nvPicPr>
            <p:cNvPr id="7" name="Graphic 6" descr="Priorities">
              <a:extLst>
                <a:ext uri="{FF2B5EF4-FFF2-40B4-BE49-F238E27FC236}">
                  <a16:creationId xmlns:a16="http://schemas.microsoft.com/office/drawing/2014/main" id="{EB51FA0C-EBC5-47FA-9D0B-85BF2C03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1793319" y="3607731"/>
              <a:ext cx="1293010" cy="1370427"/>
            </a:xfrm>
            <a:prstGeom prst="rect">
              <a:avLst/>
            </a:prstGeom>
          </p:spPr>
        </p:pic>
        <p:pic>
          <p:nvPicPr>
            <p:cNvPr id="9" name="Graphic 8" descr="Priorities">
              <a:extLst>
                <a:ext uri="{FF2B5EF4-FFF2-40B4-BE49-F238E27FC236}">
                  <a16:creationId xmlns:a16="http://schemas.microsoft.com/office/drawing/2014/main" id="{4BF60A38-529D-4E6E-B56D-63A09815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2906761" y="3599978"/>
              <a:ext cx="1293010" cy="1370427"/>
            </a:xfrm>
            <a:prstGeom prst="rect">
              <a:avLst/>
            </a:prstGeom>
          </p:spPr>
        </p:pic>
      </p:grpSp>
      <p:pic>
        <p:nvPicPr>
          <p:cNvPr id="10" name="Picture 9" descr="Go! Taffy Cat">
            <a:extLst>
              <a:ext uri="{FF2B5EF4-FFF2-40B4-BE49-F238E27FC236}">
                <a16:creationId xmlns:a16="http://schemas.microsoft.com/office/drawing/2014/main" id="{CADC68F0-81B1-4C06-AB31-78504FFAD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42" y="3072201"/>
            <a:ext cx="1724855" cy="1724855"/>
          </a:xfrm>
          <a:prstGeom prst="rect">
            <a:avLst/>
          </a:prstGeom>
        </p:spPr>
      </p:pic>
      <p:pic>
        <p:nvPicPr>
          <p:cNvPr id="15" name="Picture 14" descr="Walking Handy">
            <a:extLst>
              <a:ext uri="{FF2B5EF4-FFF2-40B4-BE49-F238E27FC236}">
                <a16:creationId xmlns:a16="http://schemas.microsoft.com/office/drawing/2014/main" id="{9BD463D3-A032-4E4B-9F64-C40AFF496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9" y="3686531"/>
            <a:ext cx="965981" cy="965981"/>
          </a:xfrm>
          <a:prstGeom prst="rect">
            <a:avLst/>
          </a:prstGeom>
        </p:spPr>
      </p:pic>
      <p:pic>
        <p:nvPicPr>
          <p:cNvPr id="17" name="Picture 16" descr="Skater Zutto">
            <a:extLst>
              <a:ext uri="{FF2B5EF4-FFF2-40B4-BE49-F238E27FC236}">
                <a16:creationId xmlns:a16="http://schemas.microsoft.com/office/drawing/2014/main" id="{3BB2BC07-596A-4E3D-8BC2-4525859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97" y="3588444"/>
            <a:ext cx="965980" cy="965980"/>
          </a:xfrm>
          <a:prstGeom prst="rect">
            <a:avLst/>
          </a:prstGeom>
        </p:spPr>
      </p:pic>
      <p:pic>
        <p:nvPicPr>
          <p:cNvPr id="19" name="Picture 18" descr="Skater Doggo">
            <a:extLst>
              <a:ext uri="{FF2B5EF4-FFF2-40B4-BE49-F238E27FC236}">
                <a16:creationId xmlns:a16="http://schemas.microsoft.com/office/drawing/2014/main" id="{88F7E53B-4D98-4347-A9D5-BF01A2F6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90" y="3646439"/>
            <a:ext cx="1101521" cy="1101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C7814-2148-4D2A-91D7-2973C2DA1711}"/>
              </a:ext>
            </a:extLst>
          </p:cNvPr>
          <p:cNvCxnSpPr/>
          <p:nvPr/>
        </p:nvCxnSpPr>
        <p:spPr>
          <a:xfrm>
            <a:off x="6270171" y="3283307"/>
            <a:ext cx="0" cy="2542233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8ED4-CA96-49FE-BA70-ECEC379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A27DB-0236-4051-829F-6025C47E60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0FB15AD-00ED-4ABC-8626-D9DF82EB4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C79D5B67-92B0-4F34-88D7-158EDCABE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0134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08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Front and 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enqueue(item):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 to the back of the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dequeue():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the element from the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CA2C-9D59-4D61-8448-A8416F34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24A99-47D3-49F2-930C-FF8AD56B97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5A8727-110C-4982-BC2A-B69241128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2C5B793-5D8F-4126-90CB-AD71F6D59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5077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06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Rightward drift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3B7C8-B053-494D-A99C-87CFC5F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B01803-E3E8-415A-A41E-C92559407E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3F5369-48A0-466F-A444-1E0ED1D9C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B33720D-6E14-43A1-8DC0-2F8F0D61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Lists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6F793-31E3-4AEC-BD72-F2D1D11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615CD9-858E-4027-8474-C5829E5007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AE84972-5571-4EF2-8875-C785D7C7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2D6986C-E088-4D8A-A810-5FFA440AB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10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26" name="Picture 2" descr="Circular Array Queue">
            <a:extLst>
              <a:ext uri="{FF2B5EF4-FFF2-40B4-BE49-F238E27FC236}">
                <a16:creationId xmlns:a16="http://schemas.microsoft.com/office/drawing/2014/main" id="{A2D245E6-35C7-471A-83C5-0AE48E3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01" y="3949701"/>
            <a:ext cx="5574062" cy="18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3D40DA4B-5F1F-40B3-B685-D289680B3C5A}"/>
              </a:ext>
            </a:extLst>
          </p:cNvPr>
          <p:cNvSpPr/>
          <p:nvPr/>
        </p:nvSpPr>
        <p:spPr>
          <a:xfrm>
            <a:off x="4299290" y="5947340"/>
            <a:ext cx="4517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https://stepik.org/lesson/354738/step/1?unit=338782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22E12D-1484-4CB2-A718-36CB224E2A61}"/>
              </a:ext>
            </a:extLst>
          </p:cNvPr>
          <p:cNvSpPr txBox="1">
            <a:spLocks/>
          </p:cNvSpPr>
          <p:nvPr/>
        </p:nvSpPr>
        <p:spPr>
          <a:xfrm>
            <a:off x="1257807" y="2052075"/>
            <a:ext cx="5943600" cy="11002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 an array of size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 circular fashion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variables keep track of the front and rear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index of the front element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index immediately past the rear element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 location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kept empty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7B5A641E-4830-43D6-9815-2A025EB3E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000449"/>
            <a:ext cx="3278564" cy="448503"/>
            <a:chOff x="960" y="2597"/>
            <a:chExt cx="3552" cy="417"/>
          </a:xfrm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8FD7978C-E836-4E18-9206-A3E17207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A32C7F0-103F-46B1-A86E-85C0A6A4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E6A87F0-A84C-4E7E-B1E2-3685FDE2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D2F37BFB-58B1-4557-B62E-9AC21664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849B3C1-8878-47C4-B1C5-E5C0F8CC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27AF3A43-EDDB-4F54-90D6-19B92F4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81BE6E4A-94D7-4416-8418-7D383DB7B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9B22C289-172B-4A2C-A5ED-E9D314B6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4AEE9145-A233-4AE1-BD5F-C4D58392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995B0152-133D-4354-9671-49BE4B9C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9833504-D5FE-45B9-AE0D-C649A71E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A2FF0AD4-5D97-4ED4-9C4C-5F41B6F6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BE235371-CBF9-4BCB-9CD2-8254E43C4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1C6214A9-6EF8-49A2-B6E8-F36866C4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8E8E8597-55F9-415F-964C-FEDC4E61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DB6843C-C982-45D3-A0ED-C5743EC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5511C164-CDF6-4F7C-B71B-2A65580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30A7877C-4C1B-452F-90D9-3EEB5FE8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0336275E-AB40-4E47-A86D-1C403C63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2AEA7A4F-9209-449C-89E4-6A4C0D3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B11A8D5F-19CE-4874-B500-49DA8EB3A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AFB69E35-75D3-41A2-A848-67F9AE5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E2173785-783D-4348-B4A1-A519F686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9" name="Text Box 99">
            <a:extLst>
              <a:ext uri="{FF2B5EF4-FFF2-40B4-BE49-F238E27FC236}">
                <a16:creationId xmlns:a16="http://schemas.microsoft.com/office/drawing/2014/main" id="{E0A283D3-48D7-4133-AACA-96300835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35" y="1690688"/>
            <a:ext cx="242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normal configuration</a:t>
            </a:r>
          </a:p>
        </p:txBody>
      </p:sp>
      <p:grpSp>
        <p:nvGrpSpPr>
          <p:cNvPr id="10" name="Group 126">
            <a:extLst>
              <a:ext uri="{FF2B5EF4-FFF2-40B4-BE49-F238E27FC236}">
                <a16:creationId xmlns:a16="http://schemas.microsoft.com/office/drawing/2014/main" id="{F12008D4-B7A0-4251-AA46-9A724C2003AA}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981346"/>
            <a:ext cx="3278564" cy="448503"/>
            <a:chOff x="960" y="3360"/>
            <a:chExt cx="3552" cy="417"/>
          </a:xfrm>
        </p:grpSpPr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04A61F5E-3EAD-4F86-8C8F-06F73EF2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03">
              <a:extLst>
                <a:ext uri="{FF2B5EF4-FFF2-40B4-BE49-F238E27FC236}">
                  <a16:creationId xmlns:a16="http://schemas.microsoft.com/office/drawing/2014/main" id="{87BB2A79-058B-435B-8779-FBDFA048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04">
              <a:extLst>
                <a:ext uri="{FF2B5EF4-FFF2-40B4-BE49-F238E27FC236}">
                  <a16:creationId xmlns:a16="http://schemas.microsoft.com/office/drawing/2014/main" id="{E8F9F914-5A4A-4E42-A2CF-CF575234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05">
              <a:extLst>
                <a:ext uri="{FF2B5EF4-FFF2-40B4-BE49-F238E27FC236}">
                  <a16:creationId xmlns:a16="http://schemas.microsoft.com/office/drawing/2014/main" id="{6A8573D1-C0C5-4004-B2CF-3A0F6E0B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55A4940-66E2-40C0-BCA2-59EA4652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ectangle 107">
              <a:extLst>
                <a:ext uri="{FF2B5EF4-FFF2-40B4-BE49-F238E27FC236}">
                  <a16:creationId xmlns:a16="http://schemas.microsoft.com/office/drawing/2014/main" id="{90A20303-F69B-4531-BC0A-D8F246E4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Rectangle 108">
              <a:extLst>
                <a:ext uri="{FF2B5EF4-FFF2-40B4-BE49-F238E27FC236}">
                  <a16:creationId xmlns:a16="http://schemas.microsoft.com/office/drawing/2014/main" id="{35965B12-055C-4FBD-A076-F67A1E34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Rectangle 109">
              <a:extLst>
                <a:ext uri="{FF2B5EF4-FFF2-40B4-BE49-F238E27FC236}">
                  <a16:creationId xmlns:a16="http://schemas.microsoft.com/office/drawing/2014/main" id="{B778D802-54A5-48D2-AA38-38F159722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DD2140E6-FD7B-4116-9297-E5E80FDA5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111">
              <a:extLst>
                <a:ext uri="{FF2B5EF4-FFF2-40B4-BE49-F238E27FC236}">
                  <a16:creationId xmlns:a16="http://schemas.microsoft.com/office/drawing/2014/main" id="{B2B42219-EF6A-44D7-B815-816E51B5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0D1AA8D-2359-4B86-8EE4-C8484C88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ABADA065-D92A-43A3-825E-6367E38FC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2A3DE36F-B171-47A0-A4F5-853795F7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DF40165B-F4DC-4AEC-9370-CC045729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15F8967E-3E20-490F-8747-42316B16F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CB209C0-E59E-45F4-AAE4-7208D9B7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8" name="Rectangle 118">
              <a:extLst>
                <a:ext uri="{FF2B5EF4-FFF2-40B4-BE49-F238E27FC236}">
                  <a16:creationId xmlns:a16="http://schemas.microsoft.com/office/drawing/2014/main" id="{6E5AFB8E-AD36-4B89-8704-051055AE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19">
              <a:extLst>
                <a:ext uri="{FF2B5EF4-FFF2-40B4-BE49-F238E27FC236}">
                  <a16:creationId xmlns:a16="http://schemas.microsoft.com/office/drawing/2014/main" id="{75DDDE31-93F7-4AB4-AA39-C7C4ACAE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 120">
              <a:extLst>
                <a:ext uri="{FF2B5EF4-FFF2-40B4-BE49-F238E27FC236}">
                  <a16:creationId xmlns:a16="http://schemas.microsoft.com/office/drawing/2014/main" id="{83B3621A-E316-4277-B232-129D9CC7C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Rectangle 121">
              <a:extLst>
                <a:ext uri="{FF2B5EF4-FFF2-40B4-BE49-F238E27FC236}">
                  <a16:creationId xmlns:a16="http://schemas.microsoft.com/office/drawing/2014/main" id="{7A2769DB-BEF1-42BB-AFAE-86D5ED8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2" name="Rectangle 122">
              <a:extLst>
                <a:ext uri="{FF2B5EF4-FFF2-40B4-BE49-F238E27FC236}">
                  <a16:creationId xmlns:a16="http://schemas.microsoft.com/office/drawing/2014/main" id="{F416C428-EC3C-497A-8930-28B91289F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123">
              <a:extLst>
                <a:ext uri="{FF2B5EF4-FFF2-40B4-BE49-F238E27FC236}">
                  <a16:creationId xmlns:a16="http://schemas.microsoft.com/office/drawing/2014/main" id="{6D210083-D3A0-4C42-92F5-98EEF6DA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4" name="Rectangle 124">
              <a:extLst>
                <a:ext uri="{FF2B5EF4-FFF2-40B4-BE49-F238E27FC236}">
                  <a16:creationId xmlns:a16="http://schemas.microsoft.com/office/drawing/2014/main" id="{802E5F5B-6138-4AC1-AA09-222FCC3A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 Box 125">
            <a:extLst>
              <a:ext uri="{FF2B5EF4-FFF2-40B4-BE49-F238E27FC236}">
                <a16:creationId xmlns:a16="http://schemas.microsoft.com/office/drawing/2014/main" id="{4E891DD3-92CD-413C-985E-08C12569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394" y="2671586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wrapped-around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652-35C5-47AA-9479-4EFBB5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671307-6EC9-4BB0-9257-27965BB24D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0FC04DB7-144B-46C6-96DE-B80A4A23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Logo COP3530">
              <a:extLst>
                <a:ext uri="{FF2B5EF4-FFF2-40B4-BE49-F238E27FC236}">
                  <a16:creationId xmlns:a16="http://schemas.microsoft.com/office/drawing/2014/main" id="{5160C167-BD74-4B06-BEF3-8D2C72E3E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16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F9F2-BA98-4D9E-B52E-0E3583C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7F34-4BEB-4ABF-A281-031F6626DB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A39414-BCD1-4A36-8A86-435BF395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9A76F5-77A1-4F5D-B9A7-EB7E5A6C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95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5" name="Picture 2" descr="Queue linked list implementation">
            <a:extLst>
              <a:ext uri="{FF2B5EF4-FFF2-40B4-BE49-F238E27FC236}">
                <a16:creationId xmlns:a16="http://schemas.microsoft.com/office/drawing/2014/main" id="{19A169AB-A023-44BA-98CB-1493868C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56" y="2719699"/>
            <a:ext cx="8841170" cy="215810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B166-9E27-4E48-925B-4D7C08C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E1E4A-E2D1-415D-B180-A66A9A1C71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44456B-AEE0-4ECB-8242-14FFAA1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40C4EC2-F425-4018-B69B-40E1A554D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22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F9FF5-631C-4F83-B314-42CAF8D8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F1A8C-FE9F-436F-A047-DC5A198A426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8E420BB-1416-413C-BA7B-14FB3C9CF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A5B04FC-D934-4F82-9028-E4E37C701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520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8897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end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queue is empty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front() – Returns a reference to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back() – Returns a reference to the last element of the queue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95B977-C929-4FDD-ACC2-03E8B2394296}"/>
              </a:ext>
            </a:extLst>
          </p:cNvPr>
          <p:cNvSpPr/>
          <p:nvPr/>
        </p:nvSpPr>
        <p:spPr>
          <a:xfrm>
            <a:off x="3869493" y="6208597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/>
              </a:rPr>
              <a:t>http://www.cplusplus.com/reference/queue/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F440-F562-44F5-B9D6-BC39040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F7BDD-A9F3-412F-B175-E537A3907C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F9594DD-BA6F-4078-AF13-8FFDFDBB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3B83985-3686-46C2-809F-C38E1CDF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776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DA85-766B-434E-AE34-0F2BD3B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348F1C-45BA-46C4-B2E0-EB65820A76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716641-8E17-4857-911B-B380288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8931843-094B-461D-A349-3986A2A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26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893548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Buying Tickets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Drive thru at fast food chains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Appointments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Print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Task Scheduling by 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Packet Forwarding by Routers</a:t>
            </a: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Picture 10" descr="Driving Pusheen">
            <a:extLst>
              <a:ext uri="{FF2B5EF4-FFF2-40B4-BE49-F238E27FC236}">
                <a16:creationId xmlns:a16="http://schemas.microsoft.com/office/drawing/2014/main" id="{C0F3D5C6-B2E8-4E61-8199-CEDEAD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9064" y="4201398"/>
            <a:ext cx="2068773" cy="2068773"/>
          </a:xfrm>
          <a:prstGeom prst="rect">
            <a:avLst/>
          </a:prstGeom>
        </p:spPr>
      </p:pic>
      <p:pic>
        <p:nvPicPr>
          <p:cNvPr id="12" name="Picture 11" descr="C:\Documents and Settings\Administrator\My Documents\Koffman\PPTs\JPEGS\JWCL233_Koffman JPG files\ch04\w0079-nn.jpg" title="screenshot of a print queue">
            <a:extLst>
              <a:ext uri="{FF2B5EF4-FFF2-40B4-BE49-F238E27FC236}">
                <a16:creationId xmlns:a16="http://schemas.microsoft.com/office/drawing/2014/main" id="{9111AB71-6899-4BEF-AE29-C28A122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39" y="4522746"/>
            <a:ext cx="5943600" cy="161591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F6CD-C3AD-438D-BCC0-4ED0F2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F20C8-33F6-451B-B88D-EB9FC94179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CAE468-6FC3-4F68-BA17-BBCF906F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3443180-5EA8-43B5-92C5-8910F2C0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374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Stacks and Queue Questions on Stepik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Ch-9.8-9.14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3AAE-E99E-41E6-A3F8-3C7338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CC2745-6C11-4943-BCB2-EE74548210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764903-6CF1-437F-8663-9303E22D4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95D6B33-F5A1-44A3-B1FF-CC495B0FC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966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95848EE2-7459-4EAC-ACB7-30A18BA11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576" y="2343829"/>
            <a:ext cx="2740635" cy="2740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D22F7E-4413-4BD4-8104-52D9C552C838}"/>
              </a:ext>
            </a:extLst>
          </p:cNvPr>
          <p:cNvSpPr txBox="1"/>
          <p:nvPr/>
        </p:nvSpPr>
        <p:spPr>
          <a:xfrm>
            <a:off x="1658578" y="2621539"/>
            <a:ext cx="484940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90 15 58 0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CBE4-B954-4AB8-8BDA-1E76006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315AE-6D4C-4465-B6BE-649EDF100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CED101D-A1E7-431D-A4B5-9A8AC2A0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6B62D81-2E65-495E-9645-A605DDCE5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55085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2DE77-C261-427D-B333-BF557C0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7A37D-D063-41A9-BB96-04DC1448F6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4047EC-6241-4167-804A-DA351B09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6987DF4-73A3-48B9-AAFF-69BAAC519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267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5578</TotalTime>
  <Words>10893</Words>
  <Application>Microsoft Office PowerPoint</Application>
  <PresentationFormat>Widescreen</PresentationFormat>
  <Paragraphs>2109</Paragraphs>
  <Slides>103</Slides>
  <Notes>102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Data Structures</vt:lpstr>
      <vt:lpstr>  Data Structures  </vt:lpstr>
      <vt:lpstr>Abstract Data Types</vt:lpstr>
      <vt:lpstr>  Abstract Data Types  </vt:lpstr>
      <vt:lpstr>   Abstract Data Types (ADTs)   </vt:lpstr>
      <vt:lpstr>Lists</vt:lpstr>
      <vt:lpstr>  List  </vt:lpstr>
      <vt:lpstr>  List - Characteristics  </vt:lpstr>
      <vt:lpstr>  List - Characteristics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: Single Linked List with Tail  </vt:lpstr>
      <vt:lpstr>  List : Doubly Linked List with Tail  </vt:lpstr>
      <vt:lpstr>  List – Example: Circular Linked List  </vt:lpstr>
      <vt:lpstr>Array vs Linked List: Space</vt:lpstr>
      <vt:lpstr>Array vs Linked List: Time</vt:lpstr>
      <vt:lpstr>   Lists in C++ Standard Template Library   </vt:lpstr>
      <vt:lpstr>   Lists in C++ Standard Template Library   </vt:lpstr>
      <vt:lpstr>   Lists in C++ STL: List   </vt:lpstr>
      <vt:lpstr>   Tips is due at 7 pm   </vt:lpstr>
      <vt:lpstr>   Lists in C++ STL: List   </vt:lpstr>
      <vt:lpstr>   Iterators   </vt:lpstr>
      <vt:lpstr>Iterators</vt:lpstr>
      <vt:lpstr>Iterators: Forward</vt:lpstr>
      <vt:lpstr>Iterators: Bidirectional</vt:lpstr>
      <vt:lpstr>Iterators: Random Access</vt:lpstr>
      <vt:lpstr>Merge Two Sorted Linked Lists of Integers</vt:lpstr>
      <vt:lpstr>Merge Two Sorted Linked Lists of Integers</vt:lpstr>
      <vt:lpstr>Merge Two Sorted Linked Lists of Integers</vt:lpstr>
      <vt:lpstr>Merge Two Sorted Linked Lists of Integers (Union)</vt:lpstr>
      <vt:lpstr>Recommended Resources</vt:lpstr>
      <vt:lpstr>Stacks</vt:lpstr>
      <vt:lpstr>  Stack  </vt:lpstr>
      <vt:lpstr>  Stack ADT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 Stack in C++ STL   </vt:lpstr>
      <vt:lpstr>   Stack in C++ STL: Check Palindrome   </vt:lpstr>
      <vt:lpstr>   Stack in C++ STL: Check Palindrome   </vt:lpstr>
      <vt:lpstr>  Stack Use Cases  </vt:lpstr>
      <vt:lpstr>  Stack Use Cases: Call Stack  </vt:lpstr>
      <vt:lpstr>  Stack Use Cases: Call Stack  </vt:lpstr>
      <vt:lpstr>  Stack Use Cases: Call Stack  </vt:lpstr>
      <vt:lpstr>  Stack Use Cases: Call Stack  </vt:lpstr>
      <vt:lpstr>  Stack Use Cases: Balanced Parenthesis  </vt:lpstr>
      <vt:lpstr>  Stack Use Cases: Expression Evaluation  </vt:lpstr>
      <vt:lpstr>  Stack Use Cases: Expression Evaluation  </vt:lpstr>
      <vt:lpstr>  Stack Use Cases: Postfix Evaluation  </vt:lpstr>
      <vt:lpstr>  Stack Use Cases: Finding Palindrome  </vt:lpstr>
      <vt:lpstr>Queues</vt:lpstr>
      <vt:lpstr>  Queue  </vt:lpstr>
      <vt:lpstr>  Queue ADT  </vt:lpstr>
      <vt:lpstr>  Queue Implementation - Array  </vt:lpstr>
      <vt:lpstr>  Queue Implementation – Circular Array  </vt:lpstr>
      <vt:lpstr>  Queue Implementation – Circular Array  </vt:lpstr>
      <vt:lpstr>  Queue Implementation – Linked List  </vt:lpstr>
      <vt:lpstr>  Queue Implementation – Linked List  </vt:lpstr>
      <vt:lpstr>   Queue in C++ STL   </vt:lpstr>
      <vt:lpstr>   Queue in C++ STL: Valid Queue   </vt:lpstr>
      <vt:lpstr>  Queue Use Cases  </vt:lpstr>
      <vt:lpstr>Recommended Resources</vt:lpstr>
      <vt:lpstr> Mentimeter </vt:lpstr>
      <vt:lpstr>   Queue in C++ STL: Valid Queue   </vt:lpstr>
      <vt:lpstr>   Agenda   </vt:lpstr>
      <vt:lpstr>Add an Element to Linked List (3.3b)</vt:lpstr>
      <vt:lpstr>Median of Elements in a Linked List (3.3d)</vt:lpstr>
      <vt:lpstr>Median of Elements in a Linked List (3.3d)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380</cp:revision>
  <dcterms:created xsi:type="dcterms:W3CDTF">2020-04-14T17:15:24Z</dcterms:created>
  <dcterms:modified xsi:type="dcterms:W3CDTF">2021-09-07T15:54:18Z</dcterms:modified>
</cp:coreProperties>
</file>