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1.xml" ContentType="application/vnd.openxmlformats-officedocument.presentationml.tags+xml"/>
  <Override PartName="/ppt/notesSlides/notesSlide8.xml" ContentType="application/vnd.openxmlformats-officedocument.presentationml.notesSlide+xml"/>
  <Override PartName="/ppt/tags/tag32.xml" ContentType="application/vnd.openxmlformats-officedocument.presentationml.tags+xml"/>
  <Override PartName="/ppt/notesSlides/notesSlide9.xml" ContentType="application/vnd.openxmlformats-officedocument.presentationml.notesSlide+xml"/>
  <Override PartName="/ppt/tags/tag33.xml" ContentType="application/vnd.openxmlformats-officedocument.presentationml.tags+xml"/>
  <Override PartName="/ppt/notesSlides/notesSlide10.xml" ContentType="application/vnd.openxmlformats-officedocument.presentationml.notesSlide+xml"/>
  <Override PartName="/ppt/tags/tag34.xml" ContentType="application/vnd.openxmlformats-officedocument.presentationml.tags+xml"/>
  <Override PartName="/ppt/notesSlides/notesSlide11.xml" ContentType="application/vnd.openxmlformats-officedocument.presentationml.notesSlide+xml"/>
  <Override PartName="/ppt/tags/tag35.xml" ContentType="application/vnd.openxmlformats-officedocument.presentationml.tags+xml"/>
  <Override PartName="/ppt/notesSlides/notesSlide12.xml" ContentType="application/vnd.openxmlformats-officedocument.presentationml.notesSlide+xml"/>
  <Override PartName="/ppt/tags/tag36.xml" ContentType="application/vnd.openxmlformats-officedocument.presentationml.tags+xml"/>
  <Override PartName="/ppt/notesSlides/notesSlide13.xml" ContentType="application/vnd.openxmlformats-officedocument.presentationml.notesSlide+xml"/>
  <Override PartName="/ppt/tags/tag37.xml" ContentType="application/vnd.openxmlformats-officedocument.presentationml.tags+xml"/>
  <Override PartName="/ppt/notesSlides/notesSlide14.xml" ContentType="application/vnd.openxmlformats-officedocument.presentationml.notesSlide+xml"/>
  <Override PartName="/ppt/tags/tag38.xml" ContentType="application/vnd.openxmlformats-officedocument.presentationml.tags+xml"/>
  <Override PartName="/ppt/notesSlides/notesSlide15.xml" ContentType="application/vnd.openxmlformats-officedocument.presentationml.notesSlide+xml"/>
  <Override PartName="/ppt/tags/tag39.xml" ContentType="application/vnd.openxmlformats-officedocument.presentationml.tags+xml"/>
  <Override PartName="/ppt/notesSlides/notesSlide16.xml" ContentType="application/vnd.openxmlformats-officedocument.presentationml.notesSlide+xml"/>
  <Override PartName="/ppt/tags/tag40.xml" ContentType="application/vnd.openxmlformats-officedocument.presentationml.tags+xml"/>
  <Override PartName="/ppt/notesSlides/notesSlide17.xml" ContentType="application/vnd.openxmlformats-officedocument.presentationml.notesSlide+xml"/>
  <Override PartName="/ppt/tags/tag41.xml" ContentType="application/vnd.openxmlformats-officedocument.presentationml.tags+xml"/>
  <Override PartName="/ppt/notesSlides/notesSlide18.xml" ContentType="application/vnd.openxmlformats-officedocument.presentationml.notesSlide+xml"/>
  <Override PartName="/ppt/tags/tag42.xml" ContentType="application/vnd.openxmlformats-officedocument.presentationml.tags+xml"/>
  <Override PartName="/ppt/notesSlides/notesSlide19.xml" ContentType="application/vnd.openxmlformats-officedocument.presentationml.notesSlide+xml"/>
  <Override PartName="/ppt/tags/tag43.xml" ContentType="application/vnd.openxmlformats-officedocument.presentationml.tags+xml"/>
  <Override PartName="/ppt/notesSlides/notesSlide20.xml" ContentType="application/vnd.openxmlformats-officedocument.presentationml.notesSlide+xml"/>
  <Override PartName="/ppt/tags/tag44.xml" ContentType="application/vnd.openxmlformats-officedocument.presentationml.tags+xml"/>
  <Override PartName="/ppt/notesSlides/notesSlide21.xml" ContentType="application/vnd.openxmlformats-officedocument.presentationml.notesSlide+xml"/>
  <Override PartName="/ppt/tags/tag45.xml" ContentType="application/vnd.openxmlformats-officedocument.presentationml.tags+xml"/>
  <Override PartName="/ppt/notesSlides/notesSlide22.xml" ContentType="application/vnd.openxmlformats-officedocument.presentationml.notesSlide+xml"/>
  <Override PartName="/ppt/tags/tag46.xml" ContentType="application/vnd.openxmlformats-officedocument.presentationml.tags+xml"/>
  <Override PartName="/ppt/notesSlides/notesSlide23.xml" ContentType="application/vnd.openxmlformats-officedocument.presentationml.notesSlide+xml"/>
  <Override PartName="/ppt/tags/tag47.xml" ContentType="application/vnd.openxmlformats-officedocument.presentationml.tags+xml"/>
  <Override PartName="/ppt/notesSlides/notesSlide24.xml" ContentType="application/vnd.openxmlformats-officedocument.presentationml.notesSlide+xml"/>
  <Override PartName="/ppt/tags/tag48.xml" ContentType="application/vnd.openxmlformats-officedocument.presentationml.tags+xml"/>
  <Override PartName="/ppt/notesSlides/notesSlide25.xml" ContentType="application/vnd.openxmlformats-officedocument.presentationml.notesSlide+xml"/>
  <Override PartName="/ppt/tags/tag49.xml" ContentType="application/vnd.openxmlformats-officedocument.presentationml.tags+xml"/>
  <Override PartName="/ppt/notesSlides/notesSlide26.xml" ContentType="application/vnd.openxmlformats-officedocument.presentationml.notesSlide+xml"/>
  <Override PartName="/ppt/tags/tag50.xml" ContentType="application/vnd.openxmlformats-officedocument.presentationml.tags+xml"/>
  <Override PartName="/ppt/notesSlides/notesSlide27.xml" ContentType="application/vnd.openxmlformats-officedocument.presentationml.notesSlide+xml"/>
  <Override PartName="/ppt/tags/tag51.xml" ContentType="application/vnd.openxmlformats-officedocument.presentationml.tags+xml"/>
  <Override PartName="/ppt/notesSlides/notesSlide28.xml" ContentType="application/vnd.openxmlformats-officedocument.presentationml.notesSlide+xml"/>
  <Override PartName="/ppt/tags/tag52.xml" ContentType="application/vnd.openxmlformats-officedocument.presentationml.tags+xml"/>
  <Override PartName="/ppt/notesSlides/notesSlide29.xml" ContentType="application/vnd.openxmlformats-officedocument.presentationml.notesSlide+xml"/>
  <Override PartName="/ppt/tags/tag53.xml" ContentType="application/vnd.openxmlformats-officedocument.presentationml.tags+xml"/>
  <Override PartName="/ppt/notesSlides/notesSlide30.xml" ContentType="application/vnd.openxmlformats-officedocument.presentationml.notesSlide+xml"/>
  <Override PartName="/ppt/tags/tag54.xml" ContentType="application/vnd.openxmlformats-officedocument.presentationml.tags+xml"/>
  <Override PartName="/ppt/notesSlides/notesSlide31.xml" ContentType="application/vnd.openxmlformats-officedocument.presentationml.notesSlide+xml"/>
  <Override PartName="/ppt/tags/tag55.xml" ContentType="application/vnd.openxmlformats-officedocument.presentationml.tags+xml"/>
  <Override PartName="/ppt/notesSlides/notesSlide32.xml" ContentType="application/vnd.openxmlformats-officedocument.presentationml.notesSlide+xml"/>
  <Override PartName="/ppt/tags/tag56.xml" ContentType="application/vnd.openxmlformats-officedocument.presentationml.tags+xml"/>
  <Override PartName="/ppt/notesSlides/notesSlide33.xml" ContentType="application/vnd.openxmlformats-officedocument.presentationml.notesSlide+xml"/>
  <Override PartName="/ppt/tags/tag57.xml" ContentType="application/vnd.openxmlformats-officedocument.presentationml.tags+xml"/>
  <Override PartName="/ppt/notesSlides/notesSlide34.xml" ContentType="application/vnd.openxmlformats-officedocument.presentationml.notesSlide+xml"/>
  <Override PartName="/ppt/tags/tag58.xml" ContentType="application/vnd.openxmlformats-officedocument.presentationml.tags+xml"/>
  <Override PartName="/ppt/notesSlides/notesSlide35.xml" ContentType="application/vnd.openxmlformats-officedocument.presentationml.notesSlide+xml"/>
  <Override PartName="/ppt/tags/tag59.xml" ContentType="application/vnd.openxmlformats-officedocument.presentationml.tags+xml"/>
  <Override PartName="/ppt/notesSlides/notesSlide36.xml" ContentType="application/vnd.openxmlformats-officedocument.presentationml.notesSlide+xml"/>
  <Override PartName="/ppt/tags/tag60.xml" ContentType="application/vnd.openxmlformats-officedocument.presentationml.tags+xml"/>
  <Override PartName="/ppt/notesSlides/notesSlide37.xml" ContentType="application/vnd.openxmlformats-officedocument.presentationml.notesSlide+xml"/>
  <Override PartName="/ppt/tags/tag61.xml" ContentType="application/vnd.openxmlformats-officedocument.presentationml.tags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62.xml" ContentType="application/vnd.openxmlformats-officedocument.presentationml.tags+xml"/>
  <Override PartName="/ppt/notesSlides/notesSlide40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41.xml" ContentType="application/vnd.openxmlformats-officedocument.presentationml.notesSlide+xml"/>
  <Override PartName="/ppt/tags/tag73.xml" ContentType="application/vnd.openxmlformats-officedocument.presentationml.tags+xml"/>
  <Override PartName="/ppt/notesSlides/notesSlide42.xml" ContentType="application/vnd.openxmlformats-officedocument.presentationml.notesSlide+xml"/>
  <Override PartName="/ppt/tags/tag74.xml" ContentType="application/vnd.openxmlformats-officedocument.presentationml.tags+xml"/>
  <Override PartName="/ppt/notesSlides/notesSlide43.xml" ContentType="application/vnd.openxmlformats-officedocument.presentationml.notesSlide+xml"/>
  <Override PartName="/ppt/tags/tag75.xml" ContentType="application/vnd.openxmlformats-officedocument.presentationml.tags+xml"/>
  <Override PartName="/ppt/notesSlides/notesSlide44.xml" ContentType="application/vnd.openxmlformats-officedocument.presentationml.notesSlide+xml"/>
  <Override PartName="/ppt/tags/tag76.xml" ContentType="application/vnd.openxmlformats-officedocument.presentationml.tags+xml"/>
  <Override PartName="/ppt/notesSlides/notesSlide45.xml" ContentType="application/vnd.openxmlformats-officedocument.presentationml.notesSlide+xml"/>
  <Override PartName="/ppt/tags/tag77.xml" ContentType="application/vnd.openxmlformats-officedocument.presentationml.tags+xml"/>
  <Override PartName="/ppt/notesSlides/notesSlide46.xml" ContentType="application/vnd.openxmlformats-officedocument.presentationml.notesSlide+xml"/>
  <Override PartName="/ppt/tags/tag78.xml" ContentType="application/vnd.openxmlformats-officedocument.presentationml.tags+xml"/>
  <Override PartName="/ppt/notesSlides/notesSlide47.xml" ContentType="application/vnd.openxmlformats-officedocument.presentationml.notesSlide+xml"/>
  <Override PartName="/ppt/tags/tag79.xml" ContentType="application/vnd.openxmlformats-officedocument.presentationml.tags+xml"/>
  <Override PartName="/ppt/notesSlides/notesSlide48.xml" ContentType="application/vnd.openxmlformats-officedocument.presentationml.notesSlide+xml"/>
  <Override PartName="/ppt/tags/tag80.xml" ContentType="application/vnd.openxmlformats-officedocument.presentationml.tags+xml"/>
  <Override PartName="/ppt/notesSlides/notesSlide49.xml" ContentType="application/vnd.openxmlformats-officedocument.presentationml.notesSlide+xml"/>
  <Override PartName="/ppt/tags/tag81.xml" ContentType="application/vnd.openxmlformats-officedocument.presentationml.tags+xml"/>
  <Override PartName="/ppt/notesSlides/notesSlide50.xml" ContentType="application/vnd.openxmlformats-officedocument.presentationml.notesSlide+xml"/>
  <Override PartName="/ppt/tags/tag82.xml" ContentType="application/vnd.openxmlformats-officedocument.presentationml.tags+xml"/>
  <Override PartName="/ppt/notesSlides/notesSlide51.xml" ContentType="application/vnd.openxmlformats-officedocument.presentationml.notesSlide+xml"/>
  <Override PartName="/ppt/tags/tag83.xml" ContentType="application/vnd.openxmlformats-officedocument.presentationml.tags+xml"/>
  <Override PartName="/ppt/notesSlides/notesSlide52.xml" ContentType="application/vnd.openxmlformats-officedocument.presentationml.notesSlide+xml"/>
  <Override PartName="/ppt/tags/tag84.xml" ContentType="application/vnd.openxmlformats-officedocument.presentationml.tags+xml"/>
  <Override PartName="/ppt/notesSlides/notesSlide53.xml" ContentType="application/vnd.openxmlformats-officedocument.presentationml.notesSlide+xml"/>
  <Override PartName="/ppt/tags/tag85.xml" ContentType="application/vnd.openxmlformats-officedocument.presentationml.tags+xml"/>
  <Override PartName="/ppt/notesSlides/notesSlide54.xml" ContentType="application/vnd.openxmlformats-officedocument.presentationml.notesSlide+xml"/>
  <Override PartName="/ppt/tags/tag86.xml" ContentType="application/vnd.openxmlformats-officedocument.presentationml.tags+xml"/>
  <Override PartName="/ppt/notesSlides/notesSlide55.xml" ContentType="application/vnd.openxmlformats-officedocument.presentationml.notesSlide+xml"/>
  <Override PartName="/ppt/tags/tag87.xml" ContentType="application/vnd.openxmlformats-officedocument.presentationml.tags+xml"/>
  <Override PartName="/ppt/notesSlides/notesSlide56.xml" ContentType="application/vnd.openxmlformats-officedocument.presentationml.notesSlide+xml"/>
  <Override PartName="/ppt/tags/tag88.xml" ContentType="application/vnd.openxmlformats-officedocument.presentationml.tags+xml"/>
  <Override PartName="/ppt/notesSlides/notesSlide57.xml" ContentType="application/vnd.openxmlformats-officedocument.presentationml.notesSlide+xml"/>
  <Override PartName="/ppt/tags/tag89.xml" ContentType="application/vnd.openxmlformats-officedocument.presentationml.tags+xml"/>
  <Override PartName="/ppt/notesSlides/notesSlide58.xml" ContentType="application/vnd.openxmlformats-officedocument.presentationml.notesSlide+xml"/>
  <Override PartName="/ppt/tags/tag90.xml" ContentType="application/vnd.openxmlformats-officedocument.presentationml.tags+xml"/>
  <Override PartName="/ppt/notesSlides/notesSlide59.xml" ContentType="application/vnd.openxmlformats-officedocument.presentationml.notesSlide+xml"/>
  <Override PartName="/ppt/tags/tag91.xml" ContentType="application/vnd.openxmlformats-officedocument.presentationml.tags+xml"/>
  <Override PartName="/ppt/notesSlides/notesSlide60.xml" ContentType="application/vnd.openxmlformats-officedocument.presentationml.notesSlide+xml"/>
  <Override PartName="/ppt/tags/tag92.xml" ContentType="application/vnd.openxmlformats-officedocument.presentationml.tags+xml"/>
  <Override PartName="/ppt/notesSlides/notesSlide61.xml" ContentType="application/vnd.openxmlformats-officedocument.presentationml.notesSlide+xml"/>
  <Override PartName="/ppt/tags/tag93.xml" ContentType="application/vnd.openxmlformats-officedocument.presentationml.tags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tags/tag94.xml" ContentType="application/vnd.openxmlformats-officedocument.presentationml.tags+xml"/>
  <Override PartName="/ppt/notesSlides/notesSlide64.xml" ContentType="application/vnd.openxmlformats-officedocument.presentationml.notesSlide+xml"/>
  <Override PartName="/ppt/tags/tag95.xml" ContentType="application/vnd.openxmlformats-officedocument.presentationml.tags+xml"/>
  <Override PartName="/ppt/notesSlides/notesSlide65.xml" ContentType="application/vnd.openxmlformats-officedocument.presentationml.notesSlide+xml"/>
  <Override PartName="/ppt/tags/tag96.xml" ContentType="application/vnd.openxmlformats-officedocument.presentationml.tags+xml"/>
  <Override PartName="/ppt/notesSlides/notesSlide66.xml" ContentType="application/vnd.openxmlformats-officedocument.presentationml.notesSlide+xml"/>
  <Override PartName="/ppt/tags/tag97.xml" ContentType="application/vnd.openxmlformats-officedocument.presentationml.tags+xml"/>
  <Override PartName="/ppt/notesSlides/notesSlide67.xml" ContentType="application/vnd.openxmlformats-officedocument.presentationml.notesSlide+xml"/>
  <Override PartName="/ppt/tags/tag98.xml" ContentType="application/vnd.openxmlformats-officedocument.presentationml.tags+xml"/>
  <Override PartName="/ppt/notesSlides/notesSlide68.xml" ContentType="application/vnd.openxmlformats-officedocument.presentationml.notesSlide+xml"/>
  <Override PartName="/ppt/tags/tag99.xml" ContentType="application/vnd.openxmlformats-officedocument.presentationml.tags+xml"/>
  <Override PartName="/ppt/notesSlides/notesSlide69.xml" ContentType="application/vnd.openxmlformats-officedocument.presentationml.notesSlide+xml"/>
  <Override PartName="/ppt/tags/tag100.xml" ContentType="application/vnd.openxmlformats-officedocument.presentationml.tags+xml"/>
  <Override PartName="/ppt/notesSlides/notesSlide70.xml" ContentType="application/vnd.openxmlformats-officedocument.presentationml.notesSlide+xml"/>
  <Override PartName="/ppt/tags/tag101.xml" ContentType="application/vnd.openxmlformats-officedocument.presentationml.tags+xml"/>
  <Override PartName="/ppt/notesSlides/notesSlide71.xml" ContentType="application/vnd.openxmlformats-officedocument.presentationml.notesSlide+xml"/>
  <Override PartName="/ppt/tags/tag102.xml" ContentType="application/vnd.openxmlformats-officedocument.presentationml.tags+xml"/>
  <Override PartName="/ppt/notesSlides/notesSlide72.xml" ContentType="application/vnd.openxmlformats-officedocument.presentationml.notesSlide+xml"/>
  <Override PartName="/ppt/tags/tag103.xml" ContentType="application/vnd.openxmlformats-officedocument.presentationml.tags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tags/tag104.xml" ContentType="application/vnd.openxmlformats-officedocument.presentationml.tags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31"/>
  </p:notesMasterIdLst>
  <p:sldIdLst>
    <p:sldId id="655" r:id="rId3"/>
    <p:sldId id="711" r:id="rId4"/>
    <p:sldId id="264" r:id="rId5"/>
    <p:sldId id="263" r:id="rId6"/>
    <p:sldId id="266" r:id="rId7"/>
    <p:sldId id="267" r:id="rId8"/>
    <p:sldId id="661" r:id="rId9"/>
    <p:sldId id="660" r:id="rId10"/>
    <p:sldId id="664" r:id="rId11"/>
    <p:sldId id="667" r:id="rId12"/>
    <p:sldId id="670" r:id="rId13"/>
    <p:sldId id="676" r:id="rId14"/>
    <p:sldId id="677" r:id="rId15"/>
    <p:sldId id="673" r:id="rId16"/>
    <p:sldId id="671" r:id="rId17"/>
    <p:sldId id="678" r:id="rId18"/>
    <p:sldId id="679" r:id="rId19"/>
    <p:sldId id="680" r:id="rId20"/>
    <p:sldId id="687" r:id="rId21"/>
    <p:sldId id="690" r:id="rId22"/>
    <p:sldId id="691" r:id="rId23"/>
    <p:sldId id="689" r:id="rId24"/>
    <p:sldId id="688" r:id="rId25"/>
    <p:sldId id="681" r:id="rId26"/>
    <p:sldId id="682" r:id="rId27"/>
    <p:sldId id="683" r:id="rId28"/>
    <p:sldId id="684" r:id="rId29"/>
    <p:sldId id="692" r:id="rId30"/>
    <p:sldId id="693" r:id="rId31"/>
    <p:sldId id="707" r:id="rId32"/>
    <p:sldId id="708" r:id="rId33"/>
    <p:sldId id="699" r:id="rId34"/>
    <p:sldId id="706" r:id="rId35"/>
    <p:sldId id="705" r:id="rId36"/>
    <p:sldId id="704" r:id="rId37"/>
    <p:sldId id="700" r:id="rId38"/>
    <p:sldId id="701" r:id="rId39"/>
    <p:sldId id="702" r:id="rId40"/>
    <p:sldId id="703" r:id="rId41"/>
    <p:sldId id="709" r:id="rId42"/>
    <p:sldId id="685" r:id="rId43"/>
    <p:sldId id="710" r:id="rId44"/>
    <p:sldId id="719" r:id="rId45"/>
    <p:sldId id="748" r:id="rId46"/>
    <p:sldId id="749" r:id="rId47"/>
    <p:sldId id="750" r:id="rId48"/>
    <p:sldId id="751" r:id="rId49"/>
    <p:sldId id="752" r:id="rId50"/>
    <p:sldId id="753" r:id="rId51"/>
    <p:sldId id="754" r:id="rId52"/>
    <p:sldId id="756" r:id="rId53"/>
    <p:sldId id="757" r:id="rId54"/>
    <p:sldId id="758" r:id="rId55"/>
    <p:sldId id="759" r:id="rId56"/>
    <p:sldId id="760" r:id="rId57"/>
    <p:sldId id="761" r:id="rId58"/>
    <p:sldId id="762" r:id="rId59"/>
    <p:sldId id="763" r:id="rId60"/>
    <p:sldId id="764" r:id="rId61"/>
    <p:sldId id="765" r:id="rId62"/>
    <p:sldId id="766" r:id="rId63"/>
    <p:sldId id="767" r:id="rId64"/>
    <p:sldId id="768" r:id="rId65"/>
    <p:sldId id="769" r:id="rId66"/>
    <p:sldId id="770" r:id="rId67"/>
    <p:sldId id="771" r:id="rId68"/>
    <p:sldId id="773" r:id="rId69"/>
    <p:sldId id="774" r:id="rId70"/>
    <p:sldId id="775" r:id="rId71"/>
    <p:sldId id="776" r:id="rId72"/>
    <p:sldId id="777" r:id="rId73"/>
    <p:sldId id="778" r:id="rId74"/>
    <p:sldId id="779" r:id="rId75"/>
    <p:sldId id="780" r:id="rId76"/>
    <p:sldId id="746" r:id="rId77"/>
    <p:sldId id="747" r:id="rId78"/>
    <p:sldId id="781" r:id="rId79"/>
    <p:sldId id="745" r:id="rId80"/>
    <p:sldId id="713" r:id="rId81"/>
    <p:sldId id="724" r:id="rId82"/>
    <p:sldId id="721" r:id="rId83"/>
    <p:sldId id="722" r:id="rId84"/>
    <p:sldId id="726" r:id="rId85"/>
    <p:sldId id="725" r:id="rId86"/>
    <p:sldId id="727" r:id="rId87"/>
    <p:sldId id="723" r:id="rId88"/>
    <p:sldId id="728" r:id="rId89"/>
    <p:sldId id="714" r:id="rId90"/>
    <p:sldId id="716" r:id="rId91"/>
    <p:sldId id="720" r:id="rId92"/>
    <p:sldId id="854" r:id="rId93"/>
    <p:sldId id="857" r:id="rId94"/>
    <p:sldId id="856" r:id="rId95"/>
    <p:sldId id="855" r:id="rId96"/>
    <p:sldId id="859" r:id="rId97"/>
    <p:sldId id="860" r:id="rId98"/>
    <p:sldId id="861" r:id="rId99"/>
    <p:sldId id="862" r:id="rId100"/>
    <p:sldId id="863" r:id="rId101"/>
    <p:sldId id="858" r:id="rId102"/>
    <p:sldId id="864" r:id="rId103"/>
    <p:sldId id="866" r:id="rId104"/>
    <p:sldId id="865" r:id="rId105"/>
    <p:sldId id="869" r:id="rId106"/>
    <p:sldId id="868" r:id="rId107"/>
    <p:sldId id="867" r:id="rId108"/>
    <p:sldId id="870" r:id="rId109"/>
    <p:sldId id="871" r:id="rId110"/>
    <p:sldId id="717" r:id="rId111"/>
    <p:sldId id="782" r:id="rId112"/>
    <p:sldId id="729" r:id="rId113"/>
    <p:sldId id="742" r:id="rId114"/>
    <p:sldId id="741" r:id="rId115"/>
    <p:sldId id="733" r:id="rId116"/>
    <p:sldId id="734" r:id="rId117"/>
    <p:sldId id="735" r:id="rId118"/>
    <p:sldId id="736" r:id="rId119"/>
    <p:sldId id="737" r:id="rId120"/>
    <p:sldId id="738" r:id="rId121"/>
    <p:sldId id="739" r:id="rId122"/>
    <p:sldId id="740" r:id="rId123"/>
    <p:sldId id="744" r:id="rId124"/>
    <p:sldId id="731" r:id="rId125"/>
    <p:sldId id="730" r:id="rId126"/>
    <p:sldId id="649" r:id="rId127"/>
    <p:sldId id="783" r:id="rId128"/>
    <p:sldId id="784" r:id="rId129"/>
    <p:sldId id="853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DCFE"/>
    <a:srgbClr val="DCDCAA"/>
    <a:srgbClr val="00DA63"/>
    <a:srgbClr val="EB6E19"/>
    <a:srgbClr val="0081E2"/>
    <a:srgbClr val="11151A"/>
    <a:srgbClr val="E60000"/>
    <a:srgbClr val="F7FA82"/>
    <a:srgbClr val="00B050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88602" autoAdjust="0"/>
  </p:normalViewPr>
  <p:slideViewPr>
    <p:cSldViewPr snapToGrid="0">
      <p:cViewPr varScale="1">
        <p:scale>
          <a:sx n="114" d="100"/>
          <a:sy n="114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ableStyles" Target="tableStyle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presProps" Target="pres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10/10/2021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Script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module we are going to cover an important problem. The problem of sorting. The history behind sorting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learn different sorting algorithms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video we are going to discuss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025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6820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71662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97862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158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771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493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5152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84742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0433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83635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40011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9816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1170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08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9503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5593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21236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54633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7084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sorting already: Heap sort, </a:t>
            </a:r>
            <a:r>
              <a:rPr lang="en-US" dirty="0" err="1"/>
              <a:t>inorder</a:t>
            </a:r>
            <a:r>
              <a:rPr lang="en-US" dirty="0"/>
              <a:t>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84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9954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81370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57476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90112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7518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667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56812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15326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merge step is O(n)</a:t>
            </a:r>
          </a:p>
          <a:p>
            <a:r>
              <a:rPr lang="en-US" dirty="0"/>
              <a:t>The number of steps which require merging</a:t>
            </a:r>
            <a:r>
              <a:rPr lang="en-US" baseline="0" dirty="0"/>
              <a:t> </a:t>
            </a:r>
            <a:r>
              <a:rPr lang="en-US" dirty="0"/>
              <a:t>is log </a:t>
            </a:r>
            <a:r>
              <a:rPr lang="en-US" i="1" dirty="0"/>
              <a:t>n </a:t>
            </a:r>
            <a:r>
              <a:rPr lang="en-US" dirty="0"/>
              <a:t>because each recursive call splits the array in half</a:t>
            </a:r>
          </a:p>
          <a:p>
            <a:r>
              <a:rPr lang="en-US" dirty="0"/>
              <a:t>The total effort to reconstruct the sorted array through merging is O(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pt-BR" dirty="0"/>
              <a:t>MergeSort(A, p, r): if p &gt; r return q = (p+r)/2 mergeSort(A, p, q) mergeSort(A, q+1, r) merge(A, p, q, 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883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46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344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37007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merge step is O(n)</a:t>
            </a:r>
          </a:p>
          <a:p>
            <a:r>
              <a:rPr lang="en-US" dirty="0"/>
              <a:t>The number of steps which require merging</a:t>
            </a:r>
            <a:r>
              <a:rPr lang="en-US" baseline="0" dirty="0"/>
              <a:t> </a:t>
            </a:r>
            <a:r>
              <a:rPr lang="en-US" dirty="0"/>
              <a:t>is log </a:t>
            </a:r>
            <a:r>
              <a:rPr lang="en-US" i="1" dirty="0"/>
              <a:t>n </a:t>
            </a:r>
            <a:r>
              <a:rPr lang="en-US" dirty="0"/>
              <a:t>because each recursive call splits the array in half</a:t>
            </a:r>
          </a:p>
          <a:p>
            <a:r>
              <a:rPr lang="en-US" dirty="0"/>
              <a:t>The total effort to reconstruct the sorted array through merging is O(</a:t>
            </a:r>
            <a:r>
              <a:rPr lang="en-US" i="1" dirty="0"/>
              <a:t>n</a:t>
            </a:r>
            <a:r>
              <a:rPr lang="en-US" dirty="0"/>
              <a:t> log </a:t>
            </a:r>
            <a:r>
              <a:rPr lang="en-US" i="1" dirty="0"/>
              <a:t>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pt-BR" dirty="0"/>
              <a:t>MergeSort(A, p, r): if p &gt; r return q = (p+r)/2 mergeSort(A, p, q) mergeSort(A, q+1, r) merge(A, p, q, 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88443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28693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18872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62160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3925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32728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02666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0537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001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2306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62739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0970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22863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941617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02968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22836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57683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319331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156711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054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255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0201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68573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646027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8093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9963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1127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348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501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60134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976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Donald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181856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93542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717988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2911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81205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Card players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53761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32306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66255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seen sorting already: Heap sort, </a:t>
            </a:r>
            <a:r>
              <a:rPr lang="en-US" dirty="0" err="1"/>
              <a:t>inorder</a:t>
            </a:r>
            <a:r>
              <a:rPr lang="en-US" dirty="0"/>
              <a:t> of trees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977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973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65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4E793-2F1E-418B-AA7C-0154C4045FAB}" type="datetime1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12164-0F69-4807-ADA8-031ADD80844D}" type="datetime1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155A5-5FCD-4CB7-A8CB-78581C52FE7E}" type="datetime1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C535-5475-4CD9-B748-D1AB734AAC7B}" type="datetime1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F2A4E-06CA-4887-8D52-DE05887D4B5C}" type="datetime1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9965B-1E32-4EDB-826A-D9E451B8F835}" type="datetime1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E465-5376-4C84-A500-66F92E292330}" type="datetime1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A605A-634D-477B-9CE0-551638465DC0}" type="datetime1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820B-2594-468A-90A1-6C44B3C7FD30}" type="datetime1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84C30-624A-4BF7-8D8D-72FAD9A8D0A6}" type="datetime1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609BE-E82B-4423-8BED-71B8591D9D74}" type="datetime1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09FAC-0EC5-4967-8B82-A78688E85727}" type="datetime1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E9ED4-FDFF-4969-9DE1-9884212025FF}" type="datetime1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F6B0-9ED4-45C7-B7F7-5D108F135156}" type="datetime1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E8B43-F041-48BB-BCE0-68FC1FD70F4F}" type="datetime1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33736-12D0-4054-8B9C-77842C9EC1B7}" type="datetime1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CF09-80EB-4AEA-9123-14007EC1AA2B}" type="datetime1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59E9C-2180-45D5-9671-6A2C51CCF011}" type="datetime1">
              <a:rPr lang="en-US" smtClean="0"/>
              <a:t>10/10/2021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00BBC-D67D-4AE8-B6DF-1BDBDEF9EE89}" type="datetime1">
              <a:rPr lang="en-US" smtClean="0"/>
              <a:t>10/10/2021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4A0B-00FC-42C7-9876-7D5779F14366}" type="datetime1">
              <a:rPr lang="en-US" smtClean="0"/>
              <a:t>10/10/2021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71F51-9783-4043-A613-65D99737BBB9}" type="datetime1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852-DF1A-49AB-A91E-72F6273D5224}" type="datetime1">
              <a:rPr lang="en-US" smtClean="0"/>
              <a:t>10/10/2021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0A362-C454-4992-B6AC-5F59B6853B21}" type="datetime1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C878-B58E-46D7-A3E6-4F27FD951781}" type="datetime1">
              <a:rPr lang="en-US" smtClean="0"/>
              <a:t>10/10/2021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8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9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0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8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9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0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20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3.xml"/><Relationship Id="rId6" Type="http://schemas.openxmlformats.org/officeDocument/2006/relationships/hyperlink" Target="https://onlinegdb.com/ryRlgsGgD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9.sv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4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cs.usfca.edu/~galles/visualization/ComparisonSort.html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tal.com/developers/sorting-algorithms" TargetMode="External"/><Relationship Id="rId5" Type="http://schemas.openxmlformats.org/officeDocument/2006/relationships/hyperlink" Target="https://www.youtube.com/user/AlgoRythmics/videos" TargetMode="External"/><Relationship Id="rId4" Type="http://schemas.openxmlformats.org/officeDocument/2006/relationships/hyperlink" Target="https://www.programiz.com/dsa" TargetMode="Externa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JaSC_4eD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8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1thqETkv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0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1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4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5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6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7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8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rJgA3LAkw" TargetMode="Externa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0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hyperlink" Target="https://www.cs.usfca.edu/~galles/visualization/ComparisonSort.html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optal.com/developers/sorting-algorithms" TargetMode="External"/><Relationship Id="rId5" Type="http://schemas.openxmlformats.org/officeDocument/2006/relationships/hyperlink" Target="https://www.youtube.com/user/AlgoRythmics/videos" TargetMode="External"/><Relationship Id="rId4" Type="http://schemas.openxmlformats.org/officeDocument/2006/relationships/hyperlink" Target="https://www.programiz.com/dsa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0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0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4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5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6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7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8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9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0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4.sv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17.sv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4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5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6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7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8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9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0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1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4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5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6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8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9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0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2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nlinegdb.com/HJT6FfMl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1632" y="530355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539240" y="2451170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Sorting</a:t>
            </a:r>
          </a:p>
        </p:txBody>
      </p:sp>
    </p:spTree>
    <p:extLst>
      <p:ext uri="{BB962C8B-B14F-4D97-AF65-F5344CB8AC3E}">
        <p14:creationId xmlns:p14="http://schemas.microsoft.com/office/powerpoint/2010/main" val="1192318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D9DB-5F8B-4CA6-8AD3-13505D33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7234" y="4674027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57AD5-0F7C-40E7-9B28-8F8594AB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8450" y="4674028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3B50C-1968-44A5-886F-2EBDF97B4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6326" y="467402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B9FFF-CFC2-462B-B50B-527BD1D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6009" y="467402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0B15E-8CCC-48EC-9C17-344F1136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44793" y="467402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FA1A8-FF04-4739-9E0B-A7ED7AAA2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75" y="5603196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CEDD2-BB74-4FA0-AA2F-96B472336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091" y="5603197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52D58-8CED-42D2-9D4B-7D5C43FB2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67" y="5603197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EC77C-9CC2-462D-B7ED-A1291F5E3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0" y="5603196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B90BB7-1885-4A55-8E10-6C445E776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34" y="5603195"/>
            <a:ext cx="748775" cy="369332"/>
          </a:xfrm>
          <a:prstGeom prst="rect">
            <a:avLst/>
          </a:prstGeom>
          <a:solidFill>
            <a:srgbClr val="11151A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3D671C7-5EB2-499E-A757-49F899261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9073" y="3639091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BCB021-7DBE-4F6D-9BC7-2A27DD13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27821" y="4469494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41" name="Elbow Connector 52">
            <a:extLst>
              <a:ext uri="{FF2B5EF4-FFF2-40B4-BE49-F238E27FC236}">
                <a16:creationId xmlns:a16="http://schemas.microsoft.com/office/drawing/2014/main" id="{DF7848BF-23D3-4F04-B69F-E319321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9" idx="7"/>
            <a:endCxn id="39" idx="1"/>
          </p:cNvCxnSpPr>
          <p:nvPr/>
        </p:nvCxnSpPr>
        <p:spPr>
          <a:xfrm rot="16200000" flipV="1">
            <a:off x="8963461" y="3466751"/>
            <a:ext cx="12700" cy="529463"/>
          </a:xfrm>
          <a:prstGeom prst="bentConnector3">
            <a:avLst>
              <a:gd name="adj1" fmla="val 2527496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58">
            <a:extLst>
              <a:ext uri="{FF2B5EF4-FFF2-40B4-BE49-F238E27FC236}">
                <a16:creationId xmlns:a16="http://schemas.microsoft.com/office/drawing/2014/main" id="{1EFD27E0-E58D-4F89-B460-5AB202121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6200000" flipV="1">
            <a:off x="10176609" y="4307888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DF18C97-9AFA-4B45-A28B-F08206276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46480" y="2858548"/>
            <a:ext cx="2246340" cy="3113979"/>
            <a:chOff x="4346480" y="2858548"/>
            <a:chExt cx="2246340" cy="311397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285636-1109-4E29-B6C6-1E0C2F68F229}"/>
                </a:ext>
              </a:extLst>
            </p:cNvPr>
            <p:cNvSpPr txBox="1"/>
            <p:nvPr/>
          </p:nvSpPr>
          <p:spPr>
            <a:xfrm>
              <a:off x="4346480" y="5510862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4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th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C61F964-17FA-4168-9589-F181B3CCDD67}"/>
                </a:ext>
              </a:extLst>
            </p:cNvPr>
            <p:cNvSpPr txBox="1"/>
            <p:nvPr/>
          </p:nvSpPr>
          <p:spPr>
            <a:xfrm>
              <a:off x="4346480" y="2858548"/>
              <a:ext cx="22463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st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B40E949-6F27-40DD-A710-6B3B301EF435}"/>
                </a:ext>
              </a:extLst>
            </p:cNvPr>
            <p:cNvSpPr txBox="1"/>
            <p:nvPr/>
          </p:nvSpPr>
          <p:spPr>
            <a:xfrm>
              <a:off x="4346480" y="3754481"/>
              <a:ext cx="19506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nd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2C6384B-91B4-43D5-B80C-CB17B8EAF3D6}"/>
                </a:ext>
              </a:extLst>
            </p:cNvPr>
            <p:cNvSpPr txBox="1"/>
            <p:nvPr/>
          </p:nvSpPr>
          <p:spPr>
            <a:xfrm>
              <a:off x="4346480" y="4585583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rd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8D029DC3-48AC-42BE-81BF-DAEA7B1A8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32E3A25-9827-441D-AAD3-DEA394551B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919D09EE-F998-47A7-9D3C-A63BF420D8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D79DC2AE-5ACA-40E7-9055-E5D0D6B329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04213427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BAD9BA35-C7C1-4740-93A5-A6944FB98A21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3DF5C4A-52E3-41A1-8062-9B54E81AF3CB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28FEB9-0E44-4556-BEF9-358F1385B197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CCB8FEA5-2F2E-4E12-862B-83ED1CEC611C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FFC3A1CB-D56A-44A3-BCDE-D216365DFC85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2D2ED5-2DA6-43C6-99B9-2C286F853022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89683-77CC-463E-AA9A-5BF6D0CB0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F707CD5-2EB6-49EF-8F15-1F957CBB7E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76272641-20F6-402E-9B17-C1A557AA30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73B2506A-063F-4645-9CB5-DAEDA63970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7741088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2C001D-B61D-4051-BF09-9FF38503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D6CC35-A661-46BF-B972-3C04BDB355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2538B9A2-E806-4ED5-8502-AB6941BBAB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A0D1654E-8A12-4683-A38A-630A3A0C8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719935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C577EA-1EC7-4002-8B77-97A8F459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D819C7-243B-42B7-91F1-69BBF3F928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F973EAF7-0727-476A-92FF-D069EC453F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74A59467-048C-483F-949F-00DBF23E5E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79303664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D0EDF669-8798-4253-9D9B-4349F0E7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636633"/>
              </p:ext>
            </p:extLst>
          </p:nvPr>
        </p:nvGraphicFramePr>
        <p:xfrm>
          <a:off x="10912974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B8F8BE7-DB9A-4A2A-B11E-67427443B2B8}"/>
              </a:ext>
            </a:extLst>
          </p:cNvPr>
          <p:cNvSpPr txBox="1"/>
          <p:nvPr/>
        </p:nvSpPr>
        <p:spPr>
          <a:xfrm>
            <a:off x="11230845" y="4157565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012717A5-A2E2-4C0F-AFD4-61190083B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069150"/>
              </p:ext>
            </p:extLst>
          </p:nvPr>
        </p:nvGraphicFramePr>
        <p:xfrm>
          <a:off x="11534308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AEE1DDE-B23A-40D1-9DAB-AC493B9021C6}"/>
              </a:ext>
            </a:extLst>
          </p:cNvPr>
          <p:cNvSpPr txBox="1"/>
          <p:nvPr/>
        </p:nvSpPr>
        <p:spPr>
          <a:xfrm>
            <a:off x="11707231" y="4178030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EFEEA-E582-4D9D-A5D1-779D690F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F8488E0-0135-414C-AD70-0A0D98B5716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5B58F76A-34B6-44F8-8DB3-067A0C041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7CC81C78-03BF-4DA2-BB9F-807A7A3C0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355849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664058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D0EDF669-8798-4253-9D9B-4349F0E75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084456"/>
              </p:ext>
            </p:extLst>
          </p:nvPr>
        </p:nvGraphicFramePr>
        <p:xfrm>
          <a:off x="10912974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8B8F8BE7-DB9A-4A2A-B11E-67427443B2B8}"/>
              </a:ext>
            </a:extLst>
          </p:cNvPr>
          <p:cNvSpPr txBox="1"/>
          <p:nvPr/>
        </p:nvSpPr>
        <p:spPr>
          <a:xfrm>
            <a:off x="11230845" y="4157565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47" name="Table 4">
            <a:extLst>
              <a:ext uri="{FF2B5EF4-FFF2-40B4-BE49-F238E27FC236}">
                <a16:creationId xmlns:a16="http://schemas.microsoft.com/office/drawing/2014/main" id="{012717A5-A2E2-4C0F-AFD4-61190083B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12424"/>
              </p:ext>
            </p:extLst>
          </p:nvPr>
        </p:nvGraphicFramePr>
        <p:xfrm>
          <a:off x="11534308" y="3880566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1AEE1DDE-B23A-40D1-9DAB-AC493B9021C6}"/>
              </a:ext>
            </a:extLst>
          </p:cNvPr>
          <p:cNvSpPr txBox="1"/>
          <p:nvPr/>
        </p:nvSpPr>
        <p:spPr>
          <a:xfrm>
            <a:off x="11707231" y="4178030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BCDE16-DABC-4024-9CEC-D72D7F77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A18B1EE-CA6E-4B36-9332-504E5DF8574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1" name="Picture 2">
              <a:extLst>
                <a:ext uri="{FF2B5EF4-FFF2-40B4-BE49-F238E27FC236}">
                  <a16:creationId xmlns:a16="http://schemas.microsoft.com/office/drawing/2014/main" id="{BBE8782E-B2C3-4F74-939B-24F07C55C1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CEC03F82-E1B1-427E-B5BF-CA4FF76DC0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039151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63" name="Table 4">
            <a:extLst>
              <a:ext uri="{FF2B5EF4-FFF2-40B4-BE49-F238E27FC236}">
                <a16:creationId xmlns:a16="http://schemas.microsoft.com/office/drawing/2014/main" id="{9AE86378-D009-4E69-BF1B-153143BE6619}"/>
              </a:ext>
            </a:extLst>
          </p:cNvPr>
          <p:cNvGraphicFramePr>
            <a:graphicFrameLocks noGrp="1"/>
          </p:cNvGraphicFramePr>
          <p:nvPr/>
        </p:nvGraphicFramePr>
        <p:xfrm>
          <a:off x="9080908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2A27B965-E2D3-43DA-8D81-A1B8D545D48F}"/>
              </a:ext>
            </a:extLst>
          </p:cNvPr>
          <p:cNvSpPr txBox="1"/>
          <p:nvPr/>
        </p:nvSpPr>
        <p:spPr>
          <a:xfrm>
            <a:off x="9253831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</a:t>
            </a:r>
          </a:p>
        </p:txBody>
      </p:sp>
      <p:graphicFrame>
        <p:nvGraphicFramePr>
          <p:cNvPr id="65" name="Table 4">
            <a:extLst>
              <a:ext uri="{FF2B5EF4-FFF2-40B4-BE49-F238E27FC236}">
                <a16:creationId xmlns:a16="http://schemas.microsoft.com/office/drawing/2014/main" id="{90272385-E375-4C0C-9BBC-77EDCE2202A8}"/>
              </a:ext>
            </a:extLst>
          </p:cNvPr>
          <p:cNvGraphicFramePr>
            <a:graphicFrameLocks noGrp="1"/>
          </p:cNvGraphicFramePr>
          <p:nvPr/>
        </p:nvGraphicFramePr>
        <p:xfrm>
          <a:off x="11131128" y="4953590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E68B01D0-0E1C-46E0-BE41-E426F47C1901}"/>
              </a:ext>
            </a:extLst>
          </p:cNvPr>
          <p:cNvSpPr txBox="1"/>
          <p:nvPr/>
        </p:nvSpPr>
        <p:spPr>
          <a:xfrm>
            <a:off x="11304051" y="5251054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099078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9E69F-E31E-4527-B00A-E6DCCDA4B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4937803-303D-4040-ABCB-3816750E67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6183ADCD-2CB2-4080-B3E0-B0A1F41A66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C41619E2-2A00-44D8-B4FA-3C51BBE5F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4932196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4EE81-47AE-4FFD-AE7F-43BCF26BC8FF}"/>
              </a:ext>
            </a:extLst>
          </p:cNvPr>
          <p:cNvCxnSpPr>
            <a:cxnSpLocks/>
          </p:cNvCxnSpPr>
          <p:nvPr/>
        </p:nvCxnSpPr>
        <p:spPr>
          <a:xfrm>
            <a:off x="9428851" y="2122126"/>
            <a:ext cx="750882" cy="1617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09CCF-DB0D-449B-AC5C-0148FABCEDF9}"/>
              </a:ext>
            </a:extLst>
          </p:cNvPr>
          <p:cNvSpPr/>
          <p:nvPr/>
        </p:nvSpPr>
        <p:spPr>
          <a:xfrm>
            <a:off x="10214037" y="217945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231597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5384EF-981B-4593-9994-45AA026AA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2638123-8DC0-495F-B5E7-55E1B7672C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7C26E0BE-064F-4F54-98D8-3389816163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33372382-3AC4-4E0C-94D5-5E07C16882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9094080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4EE81-47AE-4FFD-AE7F-43BCF26BC8FF}"/>
              </a:ext>
            </a:extLst>
          </p:cNvPr>
          <p:cNvCxnSpPr>
            <a:cxnSpLocks/>
          </p:cNvCxnSpPr>
          <p:nvPr/>
        </p:nvCxnSpPr>
        <p:spPr>
          <a:xfrm>
            <a:off x="9428851" y="2122126"/>
            <a:ext cx="750882" cy="1617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09CCF-DB0D-449B-AC5C-0148FABCEDF9}"/>
              </a:ext>
            </a:extLst>
          </p:cNvPr>
          <p:cNvSpPr/>
          <p:nvPr/>
        </p:nvSpPr>
        <p:spPr>
          <a:xfrm>
            <a:off x="10214037" y="217945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808DC92-46C3-4F6D-8831-58FB7B6C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485819"/>
              </p:ext>
            </p:extLst>
          </p:nvPr>
        </p:nvGraphicFramePr>
        <p:xfrm>
          <a:off x="10214037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596B31D-ED4B-40C5-8EB2-1B66BC516CD5}"/>
              </a:ext>
            </a:extLst>
          </p:cNvPr>
          <p:cNvSpPr txBox="1"/>
          <p:nvPr/>
        </p:nvSpPr>
        <p:spPr>
          <a:xfrm>
            <a:off x="10345033" y="1966334"/>
            <a:ext cx="785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0    1 	</a:t>
            </a:r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B3EBCDA8-17CA-41F6-94C3-6D4C9496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611372"/>
              </p:ext>
            </p:extLst>
          </p:nvPr>
        </p:nvGraphicFramePr>
        <p:xfrm>
          <a:off x="11127989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7B4838A-D1BB-4185-B137-BE9667EE4A18}"/>
              </a:ext>
            </a:extLst>
          </p:cNvPr>
          <p:cNvSpPr txBox="1"/>
          <p:nvPr/>
        </p:nvSpPr>
        <p:spPr>
          <a:xfrm>
            <a:off x="11277216" y="1966334"/>
            <a:ext cx="1094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2    3 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48FA5-740E-41EB-A422-0E1FDA5E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954508A-63C2-4DDA-B699-18786CF963C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7F94793F-AD82-4B9D-ADF9-7B54152FE8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73AF69FB-F6E7-4F75-9725-A28E6CD50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4870478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B7643BF-CB8F-49D3-AB98-44DC6FE5908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571244" y="2138060"/>
            <a:ext cx="1719382" cy="764268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7B0B4-D25C-40C6-ABF1-D4E814988C98}"/>
              </a:ext>
            </a:extLst>
          </p:cNvPr>
          <p:cNvSpPr/>
          <p:nvPr/>
        </p:nvSpPr>
        <p:spPr>
          <a:xfrm>
            <a:off x="9428851" y="2902328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3)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3B6A8F-23F4-4D13-BADB-FAEB4A13D295}"/>
              </a:ext>
            </a:extLst>
          </p:cNvPr>
          <p:cNvSpPr/>
          <p:nvPr/>
        </p:nvSpPr>
        <p:spPr>
          <a:xfrm>
            <a:off x="8456184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307314-280F-43C5-9C3D-675DF16FFD44}"/>
              </a:ext>
            </a:extLst>
          </p:cNvPr>
          <p:cNvSpPr/>
          <p:nvPr/>
        </p:nvSpPr>
        <p:spPr>
          <a:xfrm>
            <a:off x="10492025" y="4545019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3, 3)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6534199-7FC8-4B28-BEE8-04F318A47BB8}"/>
              </a:ext>
            </a:extLst>
          </p:cNvPr>
          <p:cNvCxnSpPr>
            <a:cxnSpLocks/>
          </p:cNvCxnSpPr>
          <p:nvPr/>
        </p:nvCxnSpPr>
        <p:spPr>
          <a:xfrm flipH="1">
            <a:off x="9009382" y="3307113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042EF35-3DDF-4BBB-9027-0AE62C114A98}"/>
              </a:ext>
            </a:extLst>
          </p:cNvPr>
          <p:cNvCxnSpPr>
            <a:cxnSpLocks/>
          </p:cNvCxnSpPr>
          <p:nvPr/>
        </p:nvCxnSpPr>
        <p:spPr>
          <a:xfrm>
            <a:off x="10343197" y="3307113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F74F0B6-B783-408C-981A-522D2E707FA0}"/>
              </a:ext>
            </a:extLst>
          </p:cNvPr>
          <p:cNvCxnSpPr>
            <a:cxnSpLocks/>
          </p:cNvCxnSpPr>
          <p:nvPr/>
        </p:nvCxnSpPr>
        <p:spPr>
          <a:xfrm>
            <a:off x="10736467" y="3264710"/>
            <a:ext cx="402169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2C4EE81-47AE-4FFD-AE7F-43BCF26BC8FF}"/>
              </a:ext>
            </a:extLst>
          </p:cNvPr>
          <p:cNvCxnSpPr>
            <a:cxnSpLocks/>
          </p:cNvCxnSpPr>
          <p:nvPr/>
        </p:nvCxnSpPr>
        <p:spPr>
          <a:xfrm>
            <a:off x="9428851" y="2122126"/>
            <a:ext cx="750882" cy="161782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44678A3-1329-4FBD-AE25-39163C577D41}"/>
              </a:ext>
            </a:extLst>
          </p:cNvPr>
          <p:cNvSpPr/>
          <p:nvPr/>
        </p:nvSpPr>
        <p:spPr>
          <a:xfrm>
            <a:off x="10621050" y="3534042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2, 2,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F709CCF-DB0D-449B-AC5C-0148FABCEDF9}"/>
              </a:ext>
            </a:extLst>
          </p:cNvPr>
          <p:cNvSpPr/>
          <p:nvPr/>
        </p:nvSpPr>
        <p:spPr>
          <a:xfrm>
            <a:off x="10214037" y="2179459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1, </a:t>
            </a:r>
            <a:r>
              <a:rPr lang="en-US" sz="1100" dirty="0">
                <a:solidFill>
                  <a:srgbClr val="9CDCFE"/>
                </a:solidFill>
                <a:latin typeface="Consolas" panose="020B0609020204030204" pitchFamily="49" charset="0"/>
              </a:rPr>
              <a:t>3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FC754ED2-6F0F-4BD8-A81C-0B081747B5F4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937A45F5-3502-41F6-A09E-00AD57737905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44C4E3-CB6C-4866-ABFD-72764F6A7A96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5DD62E5D-03B1-4DB8-9616-2C0D7252A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827342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2B94B8A7-C357-47AD-A7AA-0C88AC9981B6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813C6C-ADB9-40D8-90D5-CBABC07F1E9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C808DC92-46C3-4F6D-8831-58FB7B6C86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825090"/>
              </p:ext>
            </p:extLst>
          </p:nvPr>
        </p:nvGraphicFramePr>
        <p:xfrm>
          <a:off x="10214037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2596B31D-ED4B-40C5-8EB2-1B66BC516CD5}"/>
              </a:ext>
            </a:extLst>
          </p:cNvPr>
          <p:cNvSpPr txBox="1"/>
          <p:nvPr/>
        </p:nvSpPr>
        <p:spPr>
          <a:xfrm>
            <a:off x="10345033" y="1966334"/>
            <a:ext cx="78544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0    1 	</a:t>
            </a:r>
          </a:p>
        </p:txBody>
      </p:sp>
      <p:graphicFrame>
        <p:nvGraphicFramePr>
          <p:cNvPr id="44" name="Table 4">
            <a:extLst>
              <a:ext uri="{FF2B5EF4-FFF2-40B4-BE49-F238E27FC236}">
                <a16:creationId xmlns:a16="http://schemas.microsoft.com/office/drawing/2014/main" id="{B3EBCDA8-17CA-41F6-94C3-6D4C9496E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277362"/>
              </p:ext>
            </p:extLst>
          </p:nvPr>
        </p:nvGraphicFramePr>
        <p:xfrm>
          <a:off x="11127989" y="1674709"/>
          <a:ext cx="913952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6976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456976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17B4838A-D1BB-4185-B137-BE9667EE4A18}"/>
              </a:ext>
            </a:extLst>
          </p:cNvPr>
          <p:cNvSpPr txBox="1"/>
          <p:nvPr/>
        </p:nvSpPr>
        <p:spPr>
          <a:xfrm>
            <a:off x="11277216" y="1966334"/>
            <a:ext cx="109402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2    3 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AB490-6DC0-403D-B0F9-5CABEDC0E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E64A4EB-9B3A-469C-BC92-813338CD9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A62C68DC-AA01-45BD-A037-0D4171D15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AB8234A3-3073-4A90-A0AB-30A74F6398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150266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Time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913199" y="1918750"/>
          <a:ext cx="3949142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Merge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98795D-AB28-43C4-9C86-49953DB0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5DF7E2-267F-4E79-BFE1-4F66938498A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B9C241C-8C66-4F4C-AF17-047B376784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0F5E7B5-DBE5-48E3-A51C-4D64E02217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2732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D9DB-5F8B-4CA6-8AD3-13505D33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7234" y="4674027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57AD5-0F7C-40E7-9B28-8F8594AB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8450" y="4674028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3B50C-1968-44A5-886F-2EBDF97B4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6326" y="467402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B9FFF-CFC2-462B-B50B-527BD1D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6009" y="467402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0B15E-8CCC-48EC-9C17-344F1136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44793" y="467402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CFA1A8-FF04-4739-9E0B-A7ED7AAA2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75" y="5603196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DCEDD2-BB74-4FA0-AA2F-96B472336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091" y="5603197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8952D58-8CED-42D2-9D4B-7D5C43FB2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67" y="5603197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FEC77C-9CC2-462D-B7ED-A1291F5E3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0" y="5603196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B90BB7-1885-4A55-8E10-6C445E776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34" y="5603195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3D671C7-5EB2-499E-A757-49F899261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9073" y="3639091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2BCB021-7DBE-4F6D-9BC7-2A27DD139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127821" y="4469494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41" name="Elbow Connector 52">
            <a:extLst>
              <a:ext uri="{FF2B5EF4-FFF2-40B4-BE49-F238E27FC236}">
                <a16:creationId xmlns:a16="http://schemas.microsoft.com/office/drawing/2014/main" id="{DF7848BF-23D3-4F04-B69F-E319321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9" idx="7"/>
            <a:endCxn id="39" idx="1"/>
          </p:cNvCxnSpPr>
          <p:nvPr/>
        </p:nvCxnSpPr>
        <p:spPr>
          <a:xfrm rot="16200000" flipV="1">
            <a:off x="8963461" y="3466751"/>
            <a:ext cx="12700" cy="529463"/>
          </a:xfrm>
          <a:prstGeom prst="bentConnector3">
            <a:avLst>
              <a:gd name="adj1" fmla="val 2527496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58">
            <a:extLst>
              <a:ext uri="{FF2B5EF4-FFF2-40B4-BE49-F238E27FC236}">
                <a16:creationId xmlns:a16="http://schemas.microsoft.com/office/drawing/2014/main" id="{1EFD27E0-E58D-4F89-B460-5AB202121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rot="16200000" flipV="1">
            <a:off x="10176609" y="4307888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90D853D-33A3-43EA-9957-AAD94B9EB253}"/>
              </a:ext>
            </a:extLst>
          </p:cNvPr>
          <p:cNvGrpSpPr/>
          <p:nvPr/>
        </p:nvGrpSpPr>
        <p:grpSpPr>
          <a:xfrm>
            <a:off x="4346480" y="2858548"/>
            <a:ext cx="2246340" cy="3113979"/>
            <a:chOff x="4346480" y="2858548"/>
            <a:chExt cx="2246340" cy="311397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CDB89C6-750F-455B-A00A-E0A897E646D3}"/>
                </a:ext>
              </a:extLst>
            </p:cNvPr>
            <p:cNvSpPr txBox="1"/>
            <p:nvPr/>
          </p:nvSpPr>
          <p:spPr>
            <a:xfrm>
              <a:off x="4346480" y="5510862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4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th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CDF151-DA3F-448F-9803-D80B540105EB}"/>
                </a:ext>
              </a:extLst>
            </p:cNvPr>
            <p:cNvSpPr txBox="1"/>
            <p:nvPr/>
          </p:nvSpPr>
          <p:spPr>
            <a:xfrm>
              <a:off x="4346480" y="2858548"/>
              <a:ext cx="22463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st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5C9D00D-9E74-4E9F-A457-D4148947957D}"/>
                </a:ext>
              </a:extLst>
            </p:cNvPr>
            <p:cNvSpPr txBox="1"/>
            <p:nvPr/>
          </p:nvSpPr>
          <p:spPr>
            <a:xfrm>
              <a:off x="4346480" y="3754481"/>
              <a:ext cx="195060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nd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1F1A9A9-9146-48CE-AA5E-150544E7CFA7}"/>
                </a:ext>
              </a:extLst>
            </p:cNvPr>
            <p:cNvSpPr txBox="1"/>
            <p:nvPr/>
          </p:nvSpPr>
          <p:spPr>
            <a:xfrm>
              <a:off x="4346480" y="4585583"/>
              <a:ext cx="177176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lvl="0"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</a:t>
              </a:r>
              <a:r>
                <a:rPr kumimoji="0" lang="en-US" altLang="zh-CN" sz="2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rd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lang="en-US" altLang="zh-CN" sz="2400" dirty="0">
                  <a:solidFill>
                    <a:prstClr val="white"/>
                  </a:solidFill>
                  <a:latin typeface="Gotham Bold" pitchFamily="50" charset="0"/>
                </a:rPr>
                <a:t>pass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7F67988E-3F0F-431F-B543-14DAE9F50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8443FA-3375-4DB8-A41E-4B0075C4215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071BAA3D-29C7-47E7-BC0D-24090811A2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B67C1494-9D39-4B9B-B1FA-75CD72127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771176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071164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329860272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19" y="1833205"/>
            <a:ext cx="10011561" cy="3260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Quicksort rearranges the array into two parts – called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partitioning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pivot is selected, and the following is executed: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the elements in the left subarray are less than or equal to the pivot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the elements in the right subarray are larger than the pivot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process is repeated until the array is sorted</a:t>
            </a:r>
          </a:p>
        </p:txBody>
      </p:sp>
      <p:pic>
        <p:nvPicPr>
          <p:cNvPr id="6" name="Graphic 5" descr="Building Brick Wall">
            <a:extLst>
              <a:ext uri="{FF2B5EF4-FFF2-40B4-BE49-F238E27FC236}">
                <a16:creationId xmlns:a16="http://schemas.microsoft.com/office/drawing/2014/main" id="{FCCCF82E-B261-4D98-B933-47F57E13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624" y="365125"/>
            <a:ext cx="1595176" cy="15951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3A8E47-9056-43BF-B4B1-F982D81D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56A97F-C606-4D5D-8C66-6564F09CCE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F7B269DE-54AB-4BDD-95A1-1D8DB483E8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08B580-89F8-405A-A87A-039030F26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3768144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20" y="1833205"/>
            <a:ext cx="8948084" cy="2767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for Quicksort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first &lt; last then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Partition the elements in the subarray first . . . last so that the pivot value 	is in its correct place (subscript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pivIndex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Recursively apply quicksort to the subarray first . . .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pivIndex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- 1</a:t>
            </a:r>
          </a:p>
          <a:p>
            <a:pPr marL="1200150" marR="0" lvl="2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Recursively apply quicksort to the subarray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pivIndex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+ 1 . . . last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Graphic 5" descr="Building Brick Wall">
            <a:extLst>
              <a:ext uri="{FF2B5EF4-FFF2-40B4-BE49-F238E27FC236}">
                <a16:creationId xmlns:a16="http://schemas.microsoft.com/office/drawing/2014/main" id="{FCCCF82E-B261-4D98-B933-47F57E13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624" y="365125"/>
            <a:ext cx="1595176" cy="159517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AA33199E-7212-41C1-830C-D3D837A9253A}"/>
              </a:ext>
            </a:extLst>
          </p:cNvPr>
          <p:cNvGrpSpPr/>
          <p:nvPr/>
        </p:nvGrpSpPr>
        <p:grpSpPr>
          <a:xfrm>
            <a:off x="2917807" y="4899524"/>
            <a:ext cx="5894525" cy="338557"/>
            <a:chOff x="3510660" y="2437678"/>
            <a:chExt cx="5894525" cy="33855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590C1DA-04D1-4F84-93BB-0DB1D7C817D5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F81C7815-A993-47F0-88B1-49E10EE19945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4AED499-EC5C-4647-9939-3435B6705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68DC53-5CC3-413A-A209-0343336E9D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515A3BB-15A7-4C9E-88D5-7B6E60BD82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C328AD6-9B80-406D-A70F-90D747D300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75B2191-4F82-4F97-978C-6301C92F73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19E6756-534B-4D93-9F99-C82330F8DE02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5DF57B-71AB-4249-BEB4-ED8617C451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6E9316-9407-4C2B-9CEE-7239634615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FB44F1-5CDA-4DF3-B4A5-6E82173B7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32549D-8002-45EC-9F36-B7012D548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FA78E1-3258-4261-8067-D318A9AD02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B40818B5-29AB-4638-A2CC-B12AE5AB0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 descr="Logo COP3530">
              <a:extLst>
                <a:ext uri="{FF2B5EF4-FFF2-40B4-BE49-F238E27FC236}">
                  <a16:creationId xmlns:a16="http://schemas.microsoft.com/office/drawing/2014/main" id="{81AEC289-772B-4923-A080-F888948FE8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218109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ABFD28-C32B-4DBA-9874-5AFF880F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113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02E9D4-41AB-49B1-BD7B-E63FB9D47F9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8B80B1D-6D85-479F-8C92-041A72D13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29BDD68-E471-40BC-BF82-E3BBCE878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6327000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4391136" y="201309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873193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6D2392-88E5-4764-82A0-A3D21C68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114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F95DE0-588D-44D3-9D40-F667EA75D9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9C9DC81-FE6F-432C-A5C0-A01B7B0722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B7A4AA3E-E41C-4F32-A68E-D7CAB116E6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3616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5126871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873193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F9D21-B56F-471F-BADF-E3208BC7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115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23CC902-32FE-491B-BE16-F840CC0A8D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6BCC25A-5411-42DB-803A-F69F9B66B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0643192D-82B0-460D-A230-C1C432C33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59345029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5126871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873193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F0B4C-0AB3-4E2B-8426-934CF8CE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116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CF079EA-087A-4D6B-9D74-75ABE6D77DC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857F37C-7128-4A04-83E3-7183BE38BD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FA2BD32B-BB5F-4135-BB79-6F14C7376B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580002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7370805" y="1941723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976343" y="193518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5B152F-C597-4130-85C1-FA956A02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117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199D3E-6BB3-4D87-9F91-3B6058CE4E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619C3571-3E41-4FB7-9930-75328967C6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944B0B4E-1FC8-445A-A516-4F6A81EDF2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8055496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7370805" y="1941723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976343" y="193518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65CAC-FDE7-47FA-A59F-93A6361F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118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FBD981-866B-4C7F-8591-EB8AD84EFA0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74A4DE63-77D4-4CCD-90EB-9BE8FBB61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1F9545CA-E200-4332-96EE-A90D2A7D21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8084930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8126398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26330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52B7A2-AD67-4B46-BABF-EF48657D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119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8CF4F-B3C4-44A9-AA02-F4E9083629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1838061D-BB85-48FB-AD65-40346270E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C7BACE7D-D4EE-47FC-9989-F1719E622D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7415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 Pseudocode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FC247-7D03-490C-A5FD-5F7729088606}"/>
              </a:ext>
            </a:extLst>
          </p:cNvPr>
          <p:cNvSpPr txBox="1"/>
          <p:nvPr/>
        </p:nvSpPr>
        <p:spPr>
          <a:xfrm>
            <a:off x="1202452" y="1850910"/>
            <a:ext cx="792145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fill = 0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 – 2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do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posMin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next = fill + 1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 – 1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is less than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Reset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Exchange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with the one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fill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BC0A3-47E1-4E14-B744-541E85EF5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9E915BF-4CA2-4A53-82D0-E7ADB2F0C4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FCE3971-A194-4B55-899C-8BCF2AF647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23A1B36-A648-4D05-BB24-3E663C6D6B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80539485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3478465" y="2874409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8126398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7263306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AD123-4FCB-4C57-A952-FC5C0A29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120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D26BA30-2717-4C52-8BEC-19CD334F54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340FBAC3-91FA-494E-91C1-88EF3D7012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3F365FF8-8D8D-4B81-B009-C5F8CD3C32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8684928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7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11" name="Picture 6" descr="Quick Sort">
            <a:extLst>
              <a:ext uri="{FF2B5EF4-FFF2-40B4-BE49-F238E27FC236}">
                <a16:creationId xmlns:a16="http://schemas.microsoft.com/office/drawing/2014/main" id="{1F009287-EDF0-495A-9C7C-AEA27CEEF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5166" y="3921573"/>
            <a:ext cx="4520030" cy="270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4E42E0-611A-4CE4-8ED0-C25AE24F681C}"/>
              </a:ext>
            </a:extLst>
          </p:cNvPr>
          <p:cNvSpPr txBox="1"/>
          <p:nvPr/>
        </p:nvSpPr>
        <p:spPr>
          <a:xfrm>
            <a:off x="7205502" y="2936428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Pivot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4FB4D-0E1D-422D-9719-79E99B888F5D}"/>
              </a:ext>
            </a:extLst>
          </p:cNvPr>
          <p:cNvSpPr txBox="1"/>
          <p:nvPr/>
        </p:nvSpPr>
        <p:spPr>
          <a:xfrm>
            <a:off x="8126398" y="1960624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4F38FC-4BD3-4981-A5B8-FB7B4FC1F511}"/>
              </a:ext>
            </a:extLst>
          </p:cNvPr>
          <p:cNvSpPr txBox="1"/>
          <p:nvPr/>
        </p:nvSpPr>
        <p:spPr>
          <a:xfrm>
            <a:off x="3533818" y="1935187"/>
            <a:ext cx="88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5C1496-9436-4AE3-9C05-23C7AFFEE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121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B4BD532-9C47-4855-8141-25C7C3401D8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D15F4F82-943D-4886-882E-117F7B3B1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0FC17C16-CBED-41DF-945A-F4BD74E635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92772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EFF273-191D-4A96-B12E-C173548F95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42BEFDB-1F4B-4F7B-ACAE-757427BD22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3FAF269E-423A-491B-84C2-2F290C26D8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624308-11EC-4A2F-981B-66EDAA7E5EBB}"/>
              </a:ext>
            </a:extLst>
          </p:cNvPr>
          <p:cNvSpPr/>
          <p:nvPr/>
        </p:nvSpPr>
        <p:spPr>
          <a:xfrm>
            <a:off x="3878379" y="6418637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https://onlinegdb.com/ryRlgsGgD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5A0DF-E31C-4EDD-952A-D9DC7A765A2E}"/>
              </a:ext>
            </a:extLst>
          </p:cNvPr>
          <p:cNvSpPr txBox="1"/>
          <p:nvPr/>
        </p:nvSpPr>
        <p:spPr>
          <a:xfrm>
            <a:off x="1111982" y="1841318"/>
            <a:ext cx="4833292" cy="1754326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83BED-D854-4EBB-9DF9-D24911960342}"/>
              </a:ext>
            </a:extLst>
          </p:cNvPr>
          <p:cNvSpPr txBox="1"/>
          <p:nvPr/>
        </p:nvSpPr>
        <p:spPr>
          <a:xfrm>
            <a:off x="6540018" y="1325725"/>
            <a:ext cx="4797336" cy="489364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partition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// Select the pivot element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pivot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0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848070-0D47-4827-8C50-4B98DA887D1D}"/>
              </a:ext>
            </a:extLst>
          </p:cNvPr>
          <p:cNvSpPr txBox="1"/>
          <p:nvPr/>
        </p:nvSpPr>
        <p:spPr>
          <a:xfrm>
            <a:off x="1111982" y="4083971"/>
            <a:ext cx="4833292" cy="1384995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() 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{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quickSort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ABE3CC-F3AF-49C9-95FE-B25C41BAB102}"/>
              </a:ext>
            </a:extLst>
          </p:cNvPr>
          <p:cNvCxnSpPr>
            <a:stCxn id="11" idx="3"/>
          </p:cNvCxnSpPr>
          <p:nvPr/>
        </p:nvCxnSpPr>
        <p:spPr>
          <a:xfrm flipV="1">
            <a:off x="5945274" y="2291024"/>
            <a:ext cx="594744" cy="4274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D83E59-6B5E-46B4-A290-6CAA36BBDFBE}"/>
              </a:ext>
            </a:extLst>
          </p:cNvPr>
          <p:cNvCxnSpPr>
            <a:cxnSpLocks/>
          </p:cNvCxnSpPr>
          <p:nvPr/>
        </p:nvCxnSpPr>
        <p:spPr>
          <a:xfrm flipH="1" flipV="1">
            <a:off x="5945274" y="4704905"/>
            <a:ext cx="594744" cy="5270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E6BB5-F911-4ED7-80DE-49BC2C1B7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4271661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20" y="1833205"/>
            <a:ext cx="8948084" cy="4691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pivot value is a random value selected from the current subarray, 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statistically half of the items in the subarray will be less than the pivot and half will be greater</a:t>
            </a:r>
          </a:p>
          <a:p>
            <a:pPr marL="1428750" marR="0" lvl="2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thus there will be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 n levels of recursion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Partitioning requires n moves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Total time: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 log n) on average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quicksort will give very poor behavior if, each time the array is partitioned, a subarray is empty.  In that case, the sort will be O(n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 Under these circumstances, the overhead of recursive calls and the extra run-time stack storage required by these calls makes this version of quicksort a poor performer relative to the quadratic sorts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Graphic 5" descr="Building Brick Wall">
            <a:extLst>
              <a:ext uri="{FF2B5EF4-FFF2-40B4-BE49-F238E27FC236}">
                <a16:creationId xmlns:a16="http://schemas.microsoft.com/office/drawing/2014/main" id="{FCCCF82E-B261-4D98-B933-47F57E13B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8624" y="365125"/>
            <a:ext cx="1595176" cy="15951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FDED8F-3A48-465F-B2E9-C1E15DF1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C560374-05F2-4A31-BC5B-561A6E95FB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AB9CE05-19D4-4335-A92D-358DE6DD3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BF0CD6C8-ACC2-4C19-9CC7-A88E53404A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241178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Quick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Time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913199" y="1918750"/>
          <a:ext cx="611543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38478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038478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  <a:gridCol w="2038478">
                  <a:extLst>
                    <a:ext uri="{9D8B030D-6E8A-4147-A177-3AD203B41FA5}">
                      <a16:colId xmlns:a16="http://schemas.microsoft.com/office/drawing/2014/main" val="2424372575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Merge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Quick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O(n*log 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O(log n)</a:t>
                      </a:r>
                      <a:r>
                        <a:rPr lang="en-US" sz="1800" b="0" strike="noStrike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52A9F50-7393-4860-BD5D-9E6B8AF488F7}"/>
              </a:ext>
            </a:extLst>
          </p:cNvPr>
          <p:cNvSpPr/>
          <p:nvPr/>
        </p:nvSpPr>
        <p:spPr>
          <a:xfrm>
            <a:off x="6182251" y="5525310"/>
            <a:ext cx="16289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* Recursion Stack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E0F5D-8713-429A-A1FD-D8217F09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711E1E-6FC0-44F9-8042-2FE4C656C98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1F1056D-3F69-447F-9FAF-6A14ECE1BF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0AEB72A-9F5E-402D-8F37-9AAD3FF45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4164238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515851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Other Sorts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6CBDB-9101-46A8-90C4-2F191F59B1E9}"/>
              </a:ext>
            </a:extLst>
          </p:cNvPr>
          <p:cNvSpPr/>
          <p:nvPr/>
        </p:nvSpPr>
        <p:spPr>
          <a:xfrm>
            <a:off x="1694822" y="2070854"/>
            <a:ext cx="9130602" cy="324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Sleep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Counting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Radix Sort</a:t>
            </a:r>
          </a:p>
          <a:p>
            <a:pPr marL="742950" marR="0" lvl="1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Bucket Sort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4C96D-DDE9-4728-B984-759CB24A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E468EF-DB1B-44E4-875A-A58DBED11B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290CB28-1D07-4C74-B301-C3A5897CEB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F678220-B010-40F1-8357-1ADAF2D07C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882036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515851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6CBDB-9101-46A8-90C4-2F191F59B1E9}"/>
              </a:ext>
            </a:extLst>
          </p:cNvPr>
          <p:cNvSpPr/>
          <p:nvPr/>
        </p:nvSpPr>
        <p:spPr>
          <a:xfrm>
            <a:off x="1694822" y="2070854"/>
            <a:ext cx="91306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https://www.cs.usfca.edu/~galles/visualization/ComparisonSort.html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https://www.programiz.com/dsa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https://www.youtube.com/user/AlgoRythmics/videos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https://www.toptal.com/developers/sorting-algorithms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E3A5-B16B-4AE7-B181-A1C538ED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0BF1F6-8904-41E3-A236-FE2BB7F3CE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FEEC93B-18CE-4BDD-B177-8E7D5177B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8F3AEF-33C5-4397-BE54-D2E055BDD7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125160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EBF3C4-27B0-4A55-B530-D566C2FCB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21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4B59E4-224A-4F87-9CB0-1EA49A42A04B}"/>
              </a:ext>
            </a:extLst>
          </p:cNvPr>
          <p:cNvSpPr txBox="1">
            <a:spLocks/>
          </p:cNvSpPr>
          <p:nvPr/>
        </p:nvSpPr>
        <p:spPr>
          <a:xfrm>
            <a:off x="2698820" y="2766218"/>
            <a:ext cx="290816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Menti.com 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3914 9376</a:t>
            </a:r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13E6D66-DAA9-4B81-9487-46B99705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20" y="1791172"/>
            <a:ext cx="4183464" cy="418346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3A02F-6BB7-44F4-98EF-9D193E61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D68C20D-E4D9-466A-A476-C0F973C98E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2F957F3-85DC-4295-B8CC-5840311E4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BAEB69D-FEC8-49B8-99C3-AAE454026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033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 Pseudocode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9FC247-7D03-490C-A5FD-5F7729088606}"/>
              </a:ext>
            </a:extLst>
          </p:cNvPr>
          <p:cNvSpPr txBox="1"/>
          <p:nvPr/>
        </p:nvSpPr>
        <p:spPr>
          <a:xfrm>
            <a:off x="1202452" y="1850910"/>
            <a:ext cx="7921451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fill = 0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 – 2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do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Initialize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posMin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fill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next = fill + 1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to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 – 1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do</a:t>
            </a:r>
          </a:p>
          <a:p>
            <a:pPr marL="1262063" indent="-1262063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is less than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</a:p>
          <a:p>
            <a:pPr marL="1597025" indent="-15970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Reset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to next</a:t>
            </a:r>
          </a:p>
          <a:p>
            <a:pPr marL="631825" indent="-631825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Exchange the item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posMin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with the one at 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fill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1262063" indent="-1262063">
              <a:buFontTx/>
              <a:buAutoNum type="arabicPeriod"/>
              <a:defRPr/>
            </a:pPr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E8E8-2416-4D83-9654-B2E8FF1BF415}"/>
              </a:ext>
            </a:extLst>
          </p:cNvPr>
          <p:cNvSpPr/>
          <p:nvPr/>
        </p:nvSpPr>
        <p:spPr>
          <a:xfrm>
            <a:off x="1145512" y="4410782"/>
            <a:ext cx="990097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Time Complexity</a:t>
            </a:r>
          </a:p>
          <a:p>
            <a:pPr>
              <a:defRPr/>
            </a:pPr>
            <a:endParaRPr lang="en-US" sz="9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For very large </a:t>
            </a:r>
            <a:r>
              <a:rPr lang="en-US" sz="1400" i="1" dirty="0">
                <a:solidFill>
                  <a:srgbClr val="EB6E19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we can ignore all but the significant term in the expression, so the number of</a:t>
            </a:r>
          </a:p>
          <a:p>
            <a:pPr marL="573088" lvl="1" indent="-115888">
              <a:buFont typeface="Arial" pitchFamily="34" charset="0"/>
              <a:buChar char="•"/>
              <a:defRPr/>
            </a:pPr>
            <a:endParaRPr lang="en-US" sz="7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comparisons is 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O(</a:t>
            </a:r>
            <a:r>
              <a:rPr lang="en-US" sz="1400" i="1" dirty="0">
                <a:solidFill>
                  <a:srgbClr val="00DA63"/>
                </a:solidFill>
                <a:latin typeface="Consolas" panose="020B0609020204030204" pitchFamily="49" charset="0"/>
              </a:rPr>
              <a:t>n</a:t>
            </a:r>
            <a:r>
              <a:rPr lang="en-US" sz="1400" baseline="30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exchanges is 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O(</a:t>
            </a:r>
            <a:r>
              <a:rPr lang="en-US" sz="1400" i="1" dirty="0">
                <a:solidFill>
                  <a:srgbClr val="00DA63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defRPr/>
            </a:pP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An O(</a:t>
            </a:r>
            <a:r>
              <a:rPr lang="en-US" sz="1400" i="1" dirty="0">
                <a:solidFill>
                  <a:srgbClr val="EB6E19"/>
                </a:solidFill>
                <a:latin typeface="Consolas" panose="020B0609020204030204" pitchFamily="49" charset="0"/>
              </a:rPr>
              <a:t>n</a:t>
            </a:r>
            <a:r>
              <a:rPr lang="en-US" sz="1400" baseline="300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) sort is called a </a:t>
            </a:r>
            <a:r>
              <a:rPr lang="en-US" sz="1400" i="1" dirty="0">
                <a:solidFill>
                  <a:srgbClr val="EB6E19"/>
                </a:solidFill>
                <a:latin typeface="Consolas" panose="020B0609020204030204" pitchFamily="49" charset="0"/>
              </a:rPr>
              <a:t>quadratic sort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DB631-E320-4058-BD3D-2B88C8EDC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074D4C0-E5EE-4CAE-9501-88603628EE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E1431E87-9CD2-4990-98E1-60FDA49F03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549E1FE-3F23-412C-A282-DD7D8B4307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2199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473DFF-8DE1-4DC3-841D-4B11B75BDDD4}"/>
              </a:ext>
            </a:extLst>
          </p:cNvPr>
          <p:cNvSpPr/>
          <p:nvPr/>
        </p:nvSpPr>
        <p:spPr>
          <a:xfrm>
            <a:off x="4808327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https://onlinegdb.com/HJaSC_4eD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062C3-A095-40DF-95AF-8E5FCF35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61815"/>
              </p:ext>
            </p:extLst>
          </p:nvPr>
        </p:nvGraphicFramePr>
        <p:xfrm>
          <a:off x="2723104" y="2085507"/>
          <a:ext cx="394989" cy="3419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  <a:endParaRPr lang="en-US" sz="105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DEE11-98D1-4CC3-917F-10522583C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572815"/>
              </p:ext>
            </p:extLst>
          </p:nvPr>
        </p:nvGraphicFramePr>
        <p:xfrm>
          <a:off x="3114227" y="2085507"/>
          <a:ext cx="6371417" cy="341947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37141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selectionSort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array[], int size)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i = 0; i &lt; size - 1; i++)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i;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j = i + 1; j &lt; size; 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(array[j] &lt; array[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])        </a:t>
                      </a:r>
                    </a:p>
                    <a:p>
                      <a:pPr marL="1828800" marR="0" lvl="4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j;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put min at the correct position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swap(&amp;array[</a:t>
                      </a:r>
                      <a:r>
                        <a:rPr lang="en-US" sz="14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min_index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], &amp;array[i]);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B1A1D-D960-426F-9465-C6DC088E2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E6DA2E8-BE29-4698-A43B-070B1B4BC1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405E3019-51A3-4B1C-B253-DA0882A114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BCC8302-8343-4544-AFFC-DF2B9562B1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55731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842789"/>
              </p:ext>
            </p:extLst>
          </p:nvPr>
        </p:nvGraphicFramePr>
        <p:xfrm>
          <a:off x="2306885" y="1690688"/>
          <a:ext cx="789828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Insertion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8AB4DF-8D47-4E3B-B110-5823307F6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7D4927-CD25-453C-AE23-199445260E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D05EC2F-07B9-4591-946E-7AAA2BDBAD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03EED65-7A8F-4923-8FB9-F67B7EA4B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25244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714258" y="2486385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Bubble Sort</a:t>
            </a:r>
          </a:p>
        </p:txBody>
      </p:sp>
    </p:spTree>
    <p:extLst>
      <p:ext uri="{BB962C8B-B14F-4D97-AF65-F5344CB8AC3E}">
        <p14:creationId xmlns:p14="http://schemas.microsoft.com/office/powerpoint/2010/main" val="742661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05156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lvl="1" indent="-514350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Swap adjacent elements,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e</a:t>
            </a:r>
            <a:r>
              <a:rPr lang="en-US" sz="2400" baseline="-25000" dirty="0">
                <a:solidFill>
                  <a:srgbClr val="EB6E19"/>
                </a:solidFill>
                <a:latin typeface="Gotham Bold" pitchFamily="50" charset="0"/>
              </a:rPr>
              <a:t>i+1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Collection,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if they are out of order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swapping till you reach the end of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</a:t>
            </a: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e Collection to bubble up the largest element after each iteration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 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971550" lvl="1" indent="-514350">
              <a:buFont typeface="Arial" panose="020B0604020202020204" pitchFamily="34" charset="0"/>
              <a:buChar char="•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entire process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.size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 –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times stopping at 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C</a:t>
            </a:r>
            <a:r>
              <a:rPr lang="en-US" sz="2400" baseline="-25000" dirty="0" err="1">
                <a:solidFill>
                  <a:srgbClr val="EB6E19"/>
                </a:solidFill>
                <a:latin typeface="Gotham Bold" pitchFamily="50" charset="0"/>
              </a:rPr>
              <a:t>i</a:t>
            </a:r>
            <a:r>
              <a:rPr lang="en-US" sz="2400" dirty="0" err="1">
                <a:solidFill>
                  <a:srgbClr val="EB6E19"/>
                </a:solidFill>
                <a:latin typeface="Gotham Bold" pitchFamily="50" charset="0"/>
              </a:rPr>
              <a:t>.size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() – i </a:t>
            </a:r>
            <a:r>
              <a:rPr lang="en-US" sz="2400" dirty="0">
                <a:solidFill>
                  <a:schemeClr val="bg1"/>
                </a:solidFill>
                <a:latin typeface="Gotham Bold" pitchFamily="50" charset="0"/>
              </a:rPr>
              <a:t>after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 i</a:t>
            </a:r>
            <a:r>
              <a:rPr lang="en-US" sz="2400" baseline="30000" dirty="0">
                <a:solidFill>
                  <a:srgbClr val="EB6E19"/>
                </a:solidFill>
                <a:latin typeface="Gotham Bold" pitchFamily="50" charset="0"/>
              </a:rPr>
              <a:t>th</a:t>
            </a: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Gotham Bold" pitchFamily="50" charset="0"/>
              </a:rPr>
              <a:t>iteration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Bold" pitchFamily="50" charset="0"/>
            </a:endParaRPr>
          </a:p>
        </p:txBody>
      </p:sp>
      <p:pic>
        <p:nvPicPr>
          <p:cNvPr id="3" name="Graphic 2" descr="Bubbles">
            <a:extLst>
              <a:ext uri="{FF2B5EF4-FFF2-40B4-BE49-F238E27FC236}">
                <a16:creationId xmlns:a16="http://schemas.microsoft.com/office/drawing/2014/main" id="{803F361E-94C1-48B3-B31B-65E8DD61E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63484" y="365125"/>
            <a:ext cx="1890316" cy="189031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1F0BD-B947-404B-90F3-A239E0EEC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37A6E3-5CB9-4B68-A6A4-8D8A5F22AB9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2B576-B914-4BC3-8B15-3FEA9BA5AB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721686-D0F7-4065-B69B-EE0E6E5999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11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C0E556-3403-46D3-9F8F-C063372AE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07CF84-733B-43AD-805D-0F9E51FEC6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D7B966DA-C676-4134-88E7-16E65A82BD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36891CD1-7D27-49D0-8494-82924311C1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25938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897A01-2C65-4E6B-8436-5230A981CE17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9B2F29C-F359-40D9-927A-9744DDAAFF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E94F7AB-FD5F-4272-A3B6-BE30F5246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5B785F-CF13-4965-BE31-137680227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101097B-85BD-475B-96DB-3B948DE280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8FCAF0-25CD-4DE4-BEA7-11F358FEE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EE0C73A-4354-44B3-A81C-EE230EEE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7A54688-92A2-4464-8966-5561C8491DC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A02117BE-0F27-4F38-8EF6-FAD17ADF1A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7C8C470B-972C-420F-83D0-2B832D7168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06099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rgbClr val="548235"/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DD5C1-859E-41C0-901D-41CCADD7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3DB61B7-FAF8-46B9-8F56-8F449A6002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93651331-7D23-475D-87AE-CF672F9E05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83417A8-880C-4239-ACB9-8FF9787A5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8372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ADBFA43-F787-4C89-A4A7-95C5036DDA67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E1E632-52C9-4657-B171-1E53268014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3C8A72-E8EC-4CF7-826C-690B126F3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01F6EF9-4542-4448-B135-EEBA2D5A0B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0A48EC-394A-4008-AFAF-9C24077204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1BEC45-F155-41C3-A6B4-C1C300269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7D4CA-CFAD-4039-AB42-B62B8F6BD6F8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1B4BF0C-2DD3-4F3F-82F0-A9FDFDB3A919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E965BD1-A9CB-41BE-AD3C-7C4E752B7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2D53FD-2A09-477D-8CFE-00BCD3270E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0A5C39-57F9-4450-9048-9117D620B8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FA1B40-ECEE-41A0-8911-E8599DEF0A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2A8D51-BD5B-4B4E-922F-016720931B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6D953E6-774F-4BC9-8444-84AAC4DAC9F1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579DE1-8F00-4E18-8294-BE4598A2F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A5FEF7B-94AD-44F5-96D9-B5EEFDB4712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7857F00C-A332-4836-8B5E-C5CB8D6428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D1CB8CED-D42A-47EE-AFC0-5346E3D8A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93569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DC08C55-2AC9-44FF-B094-3B1FA87E6518}"/>
              </a:ext>
            </a:extLst>
          </p:cNvPr>
          <p:cNvGrpSpPr/>
          <p:nvPr/>
        </p:nvGrpSpPr>
        <p:grpSpPr>
          <a:xfrm>
            <a:off x="6849063" y="4188455"/>
            <a:ext cx="3697242" cy="338556"/>
            <a:chOff x="7138165" y="3813238"/>
            <a:chExt cx="3697242" cy="31337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8296B97-E797-4636-86E8-7C11455F4A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3813239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E4212D5-5793-4158-9827-D4B5F0466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3813240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849C9EA-2218-4113-9DC3-42BE8BA12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3813240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3636E7-2EFE-4F5B-BCA7-495A3DF49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3813239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B36B5C8-C795-4E1C-98E9-5B6696CF27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381323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DCB9C-DD6F-4121-A0D0-441FBE01F82E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3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rd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54A0E0C-FCE2-4E19-8EF4-5D7279DEE2B1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71C2DB6-A1AB-46EB-BA57-D8F55BC2D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AFD6C19-1095-47D0-9355-B8D7B104D6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D873641-1B5E-4BA3-AF80-DE090BCA5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9327393-0C7C-4B17-AEBF-AC7F26258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DBE8C67-BB35-4534-BD83-506D5DF8C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162250B3-3E68-483E-ACA1-87F41A1E50A7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F108BE6-62FB-4D54-9603-38E7D1878605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3CECDE4-409D-4EB6-AD57-8C91678BE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8F9CF73-9DC2-4B13-9FED-099EC47BA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F4226B0-3773-4332-9510-4ACE39B07E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1CB7156-3713-4982-8A6A-1B682FA81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F3D9360-5A99-4385-8C6D-F57204061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D9066BA-B9DB-487E-99B8-757250E0E0E3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960D1-3605-484D-A8DC-C1C5803A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A43613-C68C-4BEA-98FB-8013081F5D9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7A305854-683E-4801-9C78-86A51CE25C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1F9B4E3-0E42-49CE-A64B-85071014D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54967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6FBA7CE-DA8B-4AA0-AE19-C9D5063232FD}"/>
              </a:ext>
            </a:extLst>
          </p:cNvPr>
          <p:cNvGrpSpPr/>
          <p:nvPr/>
        </p:nvGrpSpPr>
        <p:grpSpPr>
          <a:xfrm>
            <a:off x="6853728" y="4878215"/>
            <a:ext cx="3697242" cy="338556"/>
            <a:chOff x="7196326" y="4686616"/>
            <a:chExt cx="3697242" cy="3133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B22D9DB-5F8B-4CA6-8AD3-13505D33E9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468661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8257AD5-0F7C-40E7-9B28-8F8594ABE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4D3B50C-1968-44A5-886F-2EBDF97B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4686618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F5B9FFF-CFC2-462B-B50B-527BD1DCBD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4B0B15E-8CCC-48EC-9C17-344F11360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4686616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285636-1109-4E29-B6C6-1E0C2F68F229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4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th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D327F5-5054-4999-9142-5216F5CF87A5}"/>
              </a:ext>
            </a:extLst>
          </p:cNvPr>
          <p:cNvGrpSpPr/>
          <p:nvPr/>
        </p:nvGrpSpPr>
        <p:grpSpPr>
          <a:xfrm>
            <a:off x="6849063" y="4188455"/>
            <a:ext cx="3697242" cy="338556"/>
            <a:chOff x="7138165" y="3813238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1C9C95A-A2F2-4E4D-83A6-D6D5F0F9D1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3813239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042F543-D78E-452B-9D23-64D0B655F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3813240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721573A-89A5-496E-8A35-C16B306DE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3813240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C68ED7-B04C-49D0-95BF-32EC2A681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3813239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753AE78-B541-4712-8331-7024BAE4F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381323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A453AB2-A708-4CC7-90EB-CC1E7DF19190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3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rd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9DE90B8-DDC4-40D7-AA67-028EF6BB580F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AF8CC56-8AEA-45A1-A4CE-7602265DD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6648C7-FCD8-41A8-8966-061B0E2BC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CE12191-F794-4891-A8B4-D6F32D467D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862D08E-A284-4688-BEAA-1DB4F532E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A9E444C-AB12-4872-B3B6-B27F7E4B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C4F9D98-6AA1-461E-AB81-A06A043C8FB5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DA7A0F1-91F9-4DEB-8F10-DA5C82C3CFEE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05996917-1EFE-4E61-A6D1-A622E6F1B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E4BB150-4040-4F50-AD32-4C9532A081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FB7FC5E-7F40-455F-A5FB-CA42F6F6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F7368F-D46E-4A06-80F5-EB6ACFA3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5F10B21-8E54-47DE-982C-5806DC91D3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E001175D-77DA-44EB-A95C-4E7B282F458E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D4A88-8F6D-4C4A-A6A0-F962299E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E0DD438-DAB9-4DA8-8879-A4736DFFF35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282817C2-084B-48B4-A9E1-7883B096CA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0BAE0F74-1DC0-40E6-B317-64C824A2F5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40859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A6C0E89-A383-4B80-A8C5-FD1AFBF2466E}"/>
              </a:ext>
            </a:extLst>
          </p:cNvPr>
          <p:cNvGrpSpPr/>
          <p:nvPr/>
        </p:nvGrpSpPr>
        <p:grpSpPr>
          <a:xfrm>
            <a:off x="6844398" y="5567973"/>
            <a:ext cx="3697242" cy="338556"/>
            <a:chOff x="7189967" y="5615785"/>
            <a:chExt cx="3697242" cy="313375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0CFA1A8-FF04-4739-9E0B-A7ED7AAA24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75" y="5615787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6DCEDD2-BB74-4FA0-AA2F-96B472336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091" y="5615787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952D58-8CED-42D2-9D4B-7D5C43FB2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67" y="5615787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9FEC77C-9CC2-462D-B7ED-A1291F5E3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0" y="5615787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5B90BB7-1885-4A55-8E10-6C445E776A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34" y="5615785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Initial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array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8BC41A4-2805-42D1-B1A1-4F4C6EC3B063}"/>
              </a:ext>
            </a:extLst>
          </p:cNvPr>
          <p:cNvSpPr txBox="1"/>
          <p:nvPr/>
        </p:nvSpPr>
        <p:spPr>
          <a:xfrm>
            <a:off x="4721576" y="5571192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rPr>
              <a:t>Final array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48FB1FD-42B2-481C-8097-2F2FCB1FE515}"/>
              </a:ext>
            </a:extLst>
          </p:cNvPr>
          <p:cNvGrpSpPr/>
          <p:nvPr/>
        </p:nvGrpSpPr>
        <p:grpSpPr>
          <a:xfrm>
            <a:off x="6853728" y="4878215"/>
            <a:ext cx="3697242" cy="338556"/>
            <a:chOff x="7196326" y="4686616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FDE1CA9-B3C7-4115-8C6A-35791985C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468661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807DB57-B474-4460-9613-9A791B0B4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CB512D3-72F1-4D0C-80FD-BEA18BD97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4686618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CE6DBC-66E9-436D-96B1-70F433F22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4686618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479A8A1-08D7-4305-A69F-DC5F02209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4686616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971C08E8-B977-44FD-B6DD-B72CDF431400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4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th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5DA53E4-F2C9-49FB-838D-C4175D4FDB14}"/>
              </a:ext>
            </a:extLst>
          </p:cNvPr>
          <p:cNvGrpSpPr/>
          <p:nvPr/>
        </p:nvGrpSpPr>
        <p:grpSpPr>
          <a:xfrm>
            <a:off x="6849063" y="4188455"/>
            <a:ext cx="3697242" cy="338556"/>
            <a:chOff x="7138165" y="3813238"/>
            <a:chExt cx="3697242" cy="313375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04D6319-B811-4D4A-B476-ABF4D59428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3813239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EE0731A-2C81-4804-B05A-22072F32C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3813240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AA4E9F3-03A3-45A9-B5CE-AA5329E6E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3813240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CD09AE8-84A0-4945-A69F-9966CA3A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3813239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0136EE8-6CB6-4455-8EA2-5F139D6CF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3813238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3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rd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E38D6CC-3D5B-4799-B7A0-E4DCB41E84A0}"/>
              </a:ext>
            </a:extLst>
          </p:cNvPr>
          <p:cNvGrpSpPr/>
          <p:nvPr/>
        </p:nvGrpSpPr>
        <p:grpSpPr>
          <a:xfrm>
            <a:off x="6858394" y="3498694"/>
            <a:ext cx="3697242" cy="338557"/>
            <a:chOff x="7138165" y="2931134"/>
            <a:chExt cx="3697242" cy="313377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76DA6A7-6E41-4E9D-B7AB-23944031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589073" y="2931136"/>
              <a:ext cx="74877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31FE3D5-B0FE-465B-8ADB-0B8CCE83C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40289" y="2931137"/>
              <a:ext cx="748784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F2D44C-CFD3-4536-BA71-0715B296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38165" y="2931137"/>
              <a:ext cx="748785" cy="313374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054E45F-9A54-4443-9B45-F1E75F84CC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37848" y="2931136"/>
              <a:ext cx="748784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7E5C5E0-D63B-4F09-8418-9DD9B2F1F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086632" y="2931134"/>
              <a:ext cx="748775" cy="313374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2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nd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3147EA4-B7CB-41C2-B4FB-BD5F500F5B4A}"/>
              </a:ext>
            </a:extLst>
          </p:cNvPr>
          <p:cNvGrpSpPr/>
          <p:nvPr/>
        </p:nvGrpSpPr>
        <p:grpSpPr>
          <a:xfrm>
            <a:off x="6839733" y="2808934"/>
            <a:ext cx="3697242" cy="338556"/>
            <a:chOff x="7189976" y="1991963"/>
            <a:chExt cx="3697242" cy="313375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5F38933B-2741-4013-BAF0-58CBB6E8F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0884" y="1991965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008EC26-91E4-47E7-A86A-1F341E726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2100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9F9D2D2-A278-4521-9FBA-49707FD83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89976" y="1991965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7F71FEB-8F4F-4339-AC80-C01471A9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89659" y="1991965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BD4A6963-5309-4D92-A9EF-DF967EE4F6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38443" y="1991963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1</a:t>
            </a:r>
            <a:r>
              <a:rPr kumimoji="0" lang="en-US" altLang="zh-CN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st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 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</a:rPr>
              <a:t>pass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36068-5895-45E0-8C67-0BD5368D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B36E0A5-ADFA-4BFC-9897-5B1BC3FF777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3386AB0B-714B-488D-9BF4-F04D4368A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DBEEC667-9CE7-4A52-9468-DD6AFD5BE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1083344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E325-BF13-46AA-BEF0-E34DE6DEC739}"/>
              </a:ext>
            </a:extLst>
          </p:cNvPr>
          <p:cNvSpPr txBox="1"/>
          <p:nvPr/>
        </p:nvSpPr>
        <p:spPr>
          <a:xfrm>
            <a:off x="1202452" y="1850910"/>
            <a:ext cx="792145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pass = 0 to n-1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Sorted = true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for each pair of adjacent array elements between pass and n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if the values in a pair are out of order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Exchange the values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Sorted = false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while the array is not sorted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19EA35-E278-4045-BC51-D02DD17D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A8509E6-B795-4743-AE73-C8A314E5BB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ECF7CF-43A8-4ABA-A330-4A514B1E93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51BD5EF-8608-48BB-9E7A-FB4EDAED01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84798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E8E8-2416-4D83-9654-B2E8FF1BF415}"/>
              </a:ext>
            </a:extLst>
          </p:cNvPr>
          <p:cNvSpPr/>
          <p:nvPr/>
        </p:nvSpPr>
        <p:spPr>
          <a:xfrm>
            <a:off x="1145512" y="4410782"/>
            <a:ext cx="990097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In the worst case,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73088" marR="0" lvl="1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comparisons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742950" lvl="1" indent="-285750">
              <a:buFont typeface="Wingdings" panose="05000000000000000000" pitchFamily="2" charset="2"/>
              <a:buChar char="§"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exchanges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lang="en-US" sz="1400" i="1" dirty="0">
                <a:solidFill>
                  <a:srgbClr val="00DA63"/>
                </a:solidFill>
                <a:latin typeface="Consolas" panose="020B0609020204030204" pitchFamily="49" charset="0"/>
              </a:rPr>
              <a:t>n</a:t>
            </a:r>
            <a:r>
              <a:rPr lang="en-US" sz="1400" baseline="30000" dirty="0">
                <a:solidFill>
                  <a:srgbClr val="00DA63"/>
                </a:solidFill>
                <a:latin typeface="Consolas" panose="020B0609020204030204" pitchFamily="49" charset="0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lvl="0"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Compared to selection sort with its O(n</a:t>
            </a:r>
            <a:r>
              <a:rPr lang="en-US" sz="1400" baseline="300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) comparisons and O(n) exchanges, bubble sort usually performs worse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BDC5FC-91DC-4BA5-85EB-BF3AEE4EB0E0}"/>
              </a:ext>
            </a:extLst>
          </p:cNvPr>
          <p:cNvSpPr txBox="1"/>
          <p:nvPr/>
        </p:nvSpPr>
        <p:spPr>
          <a:xfrm>
            <a:off x="1202452" y="1850910"/>
            <a:ext cx="792145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pass = 0 to n-1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Sorted = true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for each pair of adjacent array elements between pass and n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if the values in a pair are out of order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Exchange the values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Sorted = false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while the array is not sorted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DA4583-9AAD-4736-8980-AAC1E299B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DA2761-9011-48C6-9F2B-E3844F4672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6CE9ADC-03FB-4229-ABF5-E7E38C2DD0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102F5183-848D-459F-A17F-63BC48F760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78116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062C3-A095-40DF-95AF-8E5FCF35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889408"/>
              </p:ext>
            </p:extLst>
          </p:nvPr>
        </p:nvGraphicFramePr>
        <p:xfrm>
          <a:off x="2562331" y="1876820"/>
          <a:ext cx="394989" cy="41928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DEE11-98D1-4CC3-917F-10522583C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524780"/>
              </p:ext>
            </p:extLst>
          </p:nvPr>
        </p:nvGraphicFramePr>
        <p:xfrm>
          <a:off x="2953454" y="1876820"/>
          <a:ext cx="7366204" cy="4192842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36620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2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bubbleSort</a:t>
                      </a: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array[], int size)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for (int i = 0; i &lt; size - 1;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swapped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for (int j = 0; j &lt; size - i - 1; ++j)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if (array[j] &gt; array[j + 1])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temp = array[j];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array[j] = array[j + 1];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array[j + 1] = temp;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swapped = 1;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200" kern="1200" baseline="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If there is no swapping in the last swap, then the array is already sorted.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if (swapped ==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break;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8C5DC15-E961-4B40-82AE-399A1B82CB58}"/>
              </a:ext>
            </a:extLst>
          </p:cNvPr>
          <p:cNvSpPr/>
          <p:nvPr/>
        </p:nvSpPr>
        <p:spPr>
          <a:xfrm>
            <a:off x="4412238" y="6323598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https://onlinegdb.com/H1thqETkv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62270-0D52-47F9-9641-ACBED2FB7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108FCC-8224-4B75-AED5-BA717838AE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EFBC3A2-554A-4DBE-9EEC-BEA1F8285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D61EA90-0C69-4703-96DE-E241ABB6B5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06123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Bubble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017216"/>
              </p:ext>
            </p:extLst>
          </p:nvPr>
        </p:nvGraphicFramePr>
        <p:xfrm>
          <a:off x="2378772" y="2212665"/>
          <a:ext cx="789828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Insertion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0D36D-F638-42C7-BFB6-0FF38147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880D99-CD01-447D-BE73-9085F00E4B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348AEF5-1BF3-47F3-860D-463B667C98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C83467A-88B3-4320-873B-C44C35DF1C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09814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071164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Insertion Sort</a:t>
            </a:r>
          </a:p>
        </p:txBody>
      </p:sp>
    </p:spTree>
    <p:extLst>
      <p:ext uri="{BB962C8B-B14F-4D97-AF65-F5344CB8AC3E}">
        <p14:creationId xmlns:p14="http://schemas.microsoft.com/office/powerpoint/2010/main" val="27607801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0515600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Keeps a track of two regions: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Unsorted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Initially, the sorted region has one element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first element in the unsorted region in the correct place in the sorted region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 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entire process </a:t>
            </a:r>
            <a:r>
              <a:rPr lang="en-US" sz="2400" dirty="0">
                <a:solidFill>
                  <a:schemeClr val="bg1"/>
                </a:solidFill>
                <a:latin typeface="Gotham Bold" pitchFamily="50" charset="0"/>
              </a:rPr>
              <a:t>till there are no more elements in unsorted region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Gotham Bold" pitchFamily="50" charset="0"/>
            </a:endParaRPr>
          </a:p>
        </p:txBody>
      </p:sp>
      <p:pic>
        <p:nvPicPr>
          <p:cNvPr id="11" name="Graphic 10" descr="Joker">
            <a:extLst>
              <a:ext uri="{FF2B5EF4-FFF2-40B4-BE49-F238E27FC236}">
                <a16:creationId xmlns:a16="http://schemas.microsoft.com/office/drawing/2014/main" id="{FDB68D12-599B-407C-86A2-F5A0EF0DA7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94837" y="387787"/>
            <a:ext cx="1758963" cy="175896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4B35B-2269-4F0E-8930-091277BF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2E284E-170D-45FE-BAEF-16019B221D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3756909-CBAC-478C-81A4-1A95D5ACB0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3DBF81F-C520-46DC-9A31-83E2F7A59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930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Problem (Sort)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73791" y="2027768"/>
            <a:ext cx="10880521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   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Unordered Collection of size n,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[0…..n-1]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  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Ordered Collection of size n,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[0…..n-1]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for ascending sort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		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[0] &lt;=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[1] &lt;= … &lt;= 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[n-1]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86AF33-B613-4504-908E-6399A1FD2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9913C3-8511-41CD-B06A-6D3ED04581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118329D-6CD4-424F-AD0F-31E59FBDA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17AC633-459F-4353-9394-070E3425E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137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5784E8-D019-4618-B886-E022124A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F474250-7A95-4560-9C49-F03E9E632E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1D57F268-B0BD-401F-8E25-6CE2457FB3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C53D57C-E5E8-49FD-A999-7A12A6D478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02447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FD0476-6438-4343-93E4-4A7FC8DE9DDA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1C8E51-471F-474E-AF4F-8D46A0102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C9BFD1-71BC-4801-9EE5-23126807E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96D9E50-31CB-4DD0-8159-696074DE6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0ED6560-14BC-47C0-9281-324B72DE3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6CDD74C-E443-4F94-A87F-4DF42D0088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729A45E-E6D1-4C7C-AB49-804AF3AA18ED}"/>
              </a:ext>
            </a:extLst>
          </p:cNvPr>
          <p:cNvSpPr txBox="1"/>
          <p:nvPr/>
        </p:nvSpPr>
        <p:spPr>
          <a:xfrm>
            <a:off x="6887050" y="3299439"/>
            <a:ext cx="6621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Sorted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       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Unsorted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7854-22FA-4E05-89AE-581FE5CF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BA7E98C-6726-4A79-8E3C-E268BAF7744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3B457C42-481E-4DC7-8FAD-C7667BFF7E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7934E144-BDB9-4D77-A740-AE79DD5EEA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33387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CB775CD-FF6B-4586-A218-F292955B31C6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257D080-E680-4ADF-BF52-BE97FC41F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9999B78-7619-422F-AD50-D5D0222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456ED9B-FE31-474B-838E-77EA915C11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2897D1F-0A32-471F-BA7A-0B59DFF3C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584E66B-BD7C-41FA-A3B6-85F6A3F48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FF0D7F6-4418-4FDF-A022-B6F41C175C7F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A4D00BA-E2C3-4592-B6C6-ED483F8339BA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89A57D6-519C-4575-9B9B-C0412B8C0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65822CD-4045-4DB7-B292-CF21D9CC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92D0BDC-B43D-4CBA-A53F-06DD6C92B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CF98D1F-D80A-438D-88A2-8817B56EBD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A959427-35E6-4EFA-8617-9B001E378E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65123200-D7D2-49D1-BFB6-C2689ACBA2BC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631BA1E-CD8B-4AAA-B634-72719798D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E018069-53F2-4599-8532-17FF1283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51322D1F-9DDB-4618-ADF9-54C7FF5D6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A389F0F-D6FF-442D-9A99-E5F74E32F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10B9BBD-4EA4-42FE-9848-C2A13D8BE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459E4-B6E7-42F0-856B-8D563AB86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43C4B0-8749-47B6-9059-707BD7F147D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BAE73ED-A579-4C00-930B-8CA3573ED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5720E179-414E-4A74-A72F-7B5B87D0E2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9769563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63F31E-109D-4EF8-B6BC-A1EFC60B7014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8142AF-5A3A-4DC6-A017-2A4B896D8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62425C-EA42-47CB-B5DA-404E198B3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846DD46-C81F-4353-8D17-3F5C4BE9FC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E3184BA-A013-4BD7-AB40-855B932B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EB2DB0D-1386-411D-B834-BD2F6D6532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8CEAB5-E903-44BC-A2E8-72D30F753386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AA8ABAF-1A5B-4FF6-8B71-C867DB69A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221F6B-6057-416C-92B2-17809EBEB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04C5D8B-FAAE-4040-94D2-5C2A9E9A9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139D482-F77B-4FC4-9E32-0020C59B6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12B034A-9594-480E-8B85-E412612B4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C4D7C72-F887-44D2-A4D1-55133241F547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84600C7-A5E6-423B-BB8B-449AA0F65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86E7BF4-281B-48EE-9C73-A5449FDEF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E8E232-B07C-4E79-984A-CB102646D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4B9875E-279B-4C47-8BFA-F3305737C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4C6E014-63D6-4411-A962-396FF5883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A79A334-B682-43C4-85BE-EA1D9A82F006}"/>
              </a:ext>
            </a:extLst>
          </p:cNvPr>
          <p:cNvGrpSpPr/>
          <p:nvPr/>
        </p:nvGrpSpPr>
        <p:grpSpPr>
          <a:xfrm>
            <a:off x="6811742" y="4188455"/>
            <a:ext cx="3697242" cy="338556"/>
            <a:chOff x="7196326" y="1129112"/>
            <a:chExt cx="3697242" cy="31337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7C51811-2F0B-4D9A-8120-2DCA382D3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100D2F-D40F-4E3F-B460-7C325F5A1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2B95A64-0561-4452-B69D-C8FE5CD821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E27F7C-EB4A-436D-8A72-2434A51F6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1F33805-6A48-4276-A50A-925CE02B5C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83070F-BA23-4A1A-BC09-9D1A0BEB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1FBDD8A-7798-414E-8556-A6FC1C6B0E5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C20212A8-E963-4CAA-AD5A-FAD2AF0B3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0FE4ACEA-63AA-4D2F-B11E-DFBED8D238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73748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1C08E8-B977-44FD-B6DD-B72CDF431400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th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405DB3-0473-4399-B6F5-B90F07503F44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E7CC3A3-E625-41A1-9657-233CA982C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7EB45FD-F70C-49A8-BCE6-CC65BCBDC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3F308E-8D69-436E-8BE3-3C7457AD2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D28016B1-5087-4652-B3FC-A48C4D2E8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CB22AAB-5421-4008-9A72-FC03BCF94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00C2942-13D4-4531-9B27-A03772420438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0A68DA8-3EA3-4378-8DA3-4489B68D8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CAB1B3-D3D8-462A-8946-5C736222B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1F03FD9-FE54-44DA-BB00-26FDD8BF2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2D8F804-5A6B-48F8-87FA-C65627A03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82D0B42B-1874-4899-BB57-42E2FB592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5B619BFD-E641-4F4A-9331-1D29142857F8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82E7A61-B40D-4550-8ECE-55FA42B47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03E1221-14F9-4D84-945E-AD9BFA2C9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87F3425D-BD11-4FCE-9044-508C7F8E8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8B3079-F195-4EE2-A238-DF8684EB1E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CBAE711-9CAE-4EE7-8C19-65EE9AC78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A8E456B-3302-4EB3-A75C-EA98BAF1CB51}"/>
              </a:ext>
            </a:extLst>
          </p:cNvPr>
          <p:cNvGrpSpPr/>
          <p:nvPr/>
        </p:nvGrpSpPr>
        <p:grpSpPr>
          <a:xfrm>
            <a:off x="6811742" y="4188455"/>
            <a:ext cx="3697242" cy="338556"/>
            <a:chOff x="7196326" y="1129112"/>
            <a:chExt cx="3697242" cy="31337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896803A-7C0E-4753-8CF6-768BEA1B8A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5A83016-2CBA-4677-B770-81132B815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1D6751F-B365-4397-AC5F-C0B665A0D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64B48077-2692-4EBD-8095-0C0182FDF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7C42C64-08EE-4332-9C6C-C0D639054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27F85A5A-32CC-4B08-BD54-40AAAC6692B9}"/>
              </a:ext>
            </a:extLst>
          </p:cNvPr>
          <p:cNvGrpSpPr/>
          <p:nvPr/>
        </p:nvGrpSpPr>
        <p:grpSpPr>
          <a:xfrm>
            <a:off x="6788416" y="4933225"/>
            <a:ext cx="3697242" cy="338556"/>
            <a:chOff x="7196326" y="1129112"/>
            <a:chExt cx="3697242" cy="313375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DE1F6E1-A5FC-4136-ABC4-0EEDDFFFC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9C7671D-CADD-4B15-9D65-2B70749442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B8FA9F5-ADCB-474D-9A11-FFE3F9DC04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A930B93F-41A3-4F79-9770-0008C1766D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1EBAE44-FDA7-4792-97CE-09518BAB52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A21A4-06EB-4813-AA41-976871C23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8DC1E6F-D109-4200-A17B-F9AF068849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8" name="Picture 2">
              <a:extLst>
                <a:ext uri="{FF2B5EF4-FFF2-40B4-BE49-F238E27FC236}">
                  <a16:creationId xmlns:a16="http://schemas.microsoft.com/office/drawing/2014/main" id="{88653BFF-2A77-4910-844E-67B466E3B1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 COP3530">
              <a:extLst>
                <a:ext uri="{FF2B5EF4-FFF2-40B4-BE49-F238E27FC236}">
                  <a16:creationId xmlns:a16="http://schemas.microsoft.com/office/drawing/2014/main" id="{E4B22916-DCE7-4BD8-B537-6F41F196F3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66726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5050565" y="2102987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BC41A4-2805-42D1-B1A1-4F4C6EC3B063}"/>
              </a:ext>
            </a:extLst>
          </p:cNvPr>
          <p:cNvSpPr txBox="1"/>
          <p:nvPr/>
        </p:nvSpPr>
        <p:spPr>
          <a:xfrm>
            <a:off x="3406391" y="5571192"/>
            <a:ext cx="308694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5</a:t>
            </a:r>
            <a:r>
              <a:rPr lang="en-US" baseline="30000" dirty="0">
                <a:solidFill>
                  <a:prstClr val="white"/>
                </a:solidFill>
                <a:latin typeface="Gotham Bold" pitchFamily="50" charset="0"/>
              </a:rPr>
              <a:t>th</a:t>
            </a: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 Pass/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Final array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71C08E8-B977-44FD-B6DD-B72CDF431400}"/>
              </a:ext>
            </a:extLst>
          </p:cNvPr>
          <p:cNvSpPr txBox="1"/>
          <p:nvPr/>
        </p:nvSpPr>
        <p:spPr>
          <a:xfrm>
            <a:off x="4735572" y="4892374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th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BB2938B-D371-40FC-AA8D-AE4380496731}"/>
              </a:ext>
            </a:extLst>
          </p:cNvPr>
          <p:cNvSpPr txBox="1"/>
          <p:nvPr/>
        </p:nvSpPr>
        <p:spPr>
          <a:xfrm>
            <a:off x="4735572" y="4188455"/>
            <a:ext cx="177176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6C90AC-9B64-44F2-9382-C7CA528337E2}"/>
              </a:ext>
            </a:extLst>
          </p:cNvPr>
          <p:cNvSpPr txBox="1"/>
          <p:nvPr/>
        </p:nvSpPr>
        <p:spPr>
          <a:xfrm>
            <a:off x="4556731" y="3484536"/>
            <a:ext cx="195060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5D758B-8150-4A62-A252-166CD56301C2}"/>
              </a:ext>
            </a:extLst>
          </p:cNvPr>
          <p:cNvSpPr txBox="1"/>
          <p:nvPr/>
        </p:nvSpPr>
        <p:spPr>
          <a:xfrm>
            <a:off x="4260992" y="2808934"/>
            <a:ext cx="22463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3659257-565B-4166-A2C0-C5EA71ECE15C}"/>
              </a:ext>
            </a:extLst>
          </p:cNvPr>
          <p:cNvGrpSpPr/>
          <p:nvPr/>
        </p:nvGrpSpPr>
        <p:grpSpPr>
          <a:xfrm>
            <a:off x="6835068" y="2119174"/>
            <a:ext cx="3697242" cy="338556"/>
            <a:chOff x="7196326" y="1129112"/>
            <a:chExt cx="3697242" cy="313375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50960FB-5986-47BB-B468-05B30D20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F4EEB82-EA75-4059-8019-113D853B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54A8E2-ED49-4568-9019-12A0FA634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0772B8E-8423-4A7B-95C8-02C0AD154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40CEC49-3D00-40B6-B693-C5A8EBC4A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BB3BEAD-8F99-4308-BDB5-B76D0CA5E454}"/>
              </a:ext>
            </a:extLst>
          </p:cNvPr>
          <p:cNvGrpSpPr/>
          <p:nvPr/>
        </p:nvGrpSpPr>
        <p:grpSpPr>
          <a:xfrm>
            <a:off x="6835068" y="2808934"/>
            <a:ext cx="3697242" cy="338556"/>
            <a:chOff x="7196326" y="1129112"/>
            <a:chExt cx="3697242" cy="313375"/>
          </a:xfrm>
        </p:grpSpPr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16A03C6-6D50-48D3-BA52-C008B78B7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634CD3C-C5BB-4CB4-8582-2D08ED2B1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C128422-50B1-498F-B888-218F8734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367CAE48-5476-494E-819D-E370091314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A9C00ED-1011-4E28-9BDC-CC7BBC515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3EA8779-E040-4A9F-9ABC-CD86C9EAB38D}"/>
              </a:ext>
            </a:extLst>
          </p:cNvPr>
          <p:cNvGrpSpPr/>
          <p:nvPr/>
        </p:nvGrpSpPr>
        <p:grpSpPr>
          <a:xfrm>
            <a:off x="6835068" y="3481566"/>
            <a:ext cx="3697242" cy="338556"/>
            <a:chOff x="7196326" y="1129112"/>
            <a:chExt cx="3697242" cy="313375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0C65D52-D65F-49A8-A316-D994FA3A8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3DF31C05-8214-43A3-96D4-09213EDF6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608577F-7F68-4D62-9070-84CA7604F2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38094292-B3D3-4F3F-B13C-9994331092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73CD068-ECCB-4462-A957-2D5D92281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C2F205B-FE53-4B81-B4CA-05E0C0FA8F2F}"/>
              </a:ext>
            </a:extLst>
          </p:cNvPr>
          <p:cNvGrpSpPr/>
          <p:nvPr/>
        </p:nvGrpSpPr>
        <p:grpSpPr>
          <a:xfrm>
            <a:off x="6811742" y="4188455"/>
            <a:ext cx="3697242" cy="338556"/>
            <a:chOff x="7196326" y="1129112"/>
            <a:chExt cx="3697242" cy="313375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B5DF5B0-34E4-4F49-8D3B-B94A9DF3F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49BBD6A-B4F1-44E2-A2A0-C922F6F51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43AE174-F1ED-42DD-843B-C905A2073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AF10D94-4992-40E7-AE7D-EA6504295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615D95A-CCC0-4AFD-A5CD-A266BCA0F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08B1B524-B0BD-4561-815C-0633B866D2CB}"/>
              </a:ext>
            </a:extLst>
          </p:cNvPr>
          <p:cNvGrpSpPr/>
          <p:nvPr/>
        </p:nvGrpSpPr>
        <p:grpSpPr>
          <a:xfrm>
            <a:off x="6788416" y="4933225"/>
            <a:ext cx="3697242" cy="338556"/>
            <a:chOff x="7196326" y="1129112"/>
            <a:chExt cx="3697242" cy="313375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4F7E00B-63FA-4B9E-A6BE-B87EE4B5D6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F7B3571-5C2F-441E-9BEA-F81AA7643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F621ACF-2BE1-468F-915A-EE26B659E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66738A40-731D-478B-B948-F305576BF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EB30D47F-4472-44A7-8226-FE8FA357B8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11151A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B7008306-06FD-4079-B42E-455958DB12B7}"/>
              </a:ext>
            </a:extLst>
          </p:cNvPr>
          <p:cNvGrpSpPr/>
          <p:nvPr/>
        </p:nvGrpSpPr>
        <p:grpSpPr>
          <a:xfrm>
            <a:off x="6765090" y="5618449"/>
            <a:ext cx="3697242" cy="338556"/>
            <a:chOff x="7196326" y="1129112"/>
            <a:chExt cx="3697242" cy="313375"/>
          </a:xfrm>
        </p:grpSpPr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C06F7CD-C43D-4D78-890B-D60E478E9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647234" y="1129114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97A65B00-B13D-4939-8AD0-AB6197277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898450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3E0E647-2CDC-45F3-B58C-18B278C1EA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7196326" y="1129114"/>
              <a:ext cx="74878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13EED5A-B3A9-4AD7-9BEC-DB36250A3D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396009" y="1129114"/>
              <a:ext cx="748784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29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33BAD07-9500-41C6-B4A4-5E6673D93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10144793" y="1129112"/>
              <a:ext cx="748775" cy="313373"/>
            </a:xfrm>
            <a:prstGeom prst="rect">
              <a:avLst/>
            </a:prstGeom>
            <a:solidFill>
              <a:srgbClr val="00DA63"/>
            </a:solidFill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37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60197-A485-4C0C-9A1A-F385B10D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6A6369E-52CC-4D89-8E48-247BE04AA4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1CEB6861-C708-4ACE-8CB4-C6F74F54B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1E26E210-1BFB-4656-8318-8D7F94D601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677414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E325-BF13-46AA-BEF0-E34DE6DEC739}"/>
              </a:ext>
            </a:extLst>
          </p:cNvPr>
          <p:cNvSpPr txBox="1"/>
          <p:nvPr/>
        </p:nvSpPr>
        <p:spPr>
          <a:xfrm>
            <a:off x="1202452" y="1850910"/>
            <a:ext cx="792145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each array element from the second (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= 1) to the last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is the position of the element to insert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Save the value of the element to insert in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while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&gt; 0 and the element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– 1 &gt;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Shift the element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– 1 to position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Decrement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by 1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Insert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B7FE1BC-71D0-439F-9B13-5778043C1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AF8727-DCD6-4BC9-B3D8-F4C073647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CC10641-1455-4011-B4F6-9FE1D044C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657817EC-0533-4A9D-9D1A-41921F0EE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326407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40E8E8-2416-4D83-9654-B2E8FF1BF415}"/>
              </a:ext>
            </a:extLst>
          </p:cNvPr>
          <p:cNvSpPr/>
          <p:nvPr/>
        </p:nvSpPr>
        <p:spPr>
          <a:xfrm>
            <a:off x="1145512" y="4410782"/>
            <a:ext cx="9900976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Time Complexity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worst case,</a:t>
            </a:r>
          </a:p>
          <a:p>
            <a:pPr marL="573088" marR="0" lvl="1" indent="-115888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comparisons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exchanges is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400" b="0" i="0" u="none" strike="noStrike" kern="1200" cap="none" spc="0" normalizeH="0" baseline="30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5AD40-97AE-4F1A-B7C5-3EA723D7445A}"/>
              </a:ext>
            </a:extLst>
          </p:cNvPr>
          <p:cNvSpPr txBox="1"/>
          <p:nvPr/>
        </p:nvSpPr>
        <p:spPr>
          <a:xfrm>
            <a:off x="1202452" y="1850910"/>
            <a:ext cx="792145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for each array element from the second (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= 1) to the last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is the position of the element to insert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Save the value of the element to insert in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while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&gt; 0 and the element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– 1 &gt;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Shift the element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– 1 to position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      Decrement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by 1</a:t>
            </a: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   Insert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nextVal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 at </a:t>
            </a:r>
            <a:r>
              <a:rPr lang="en-US" sz="1400" dirty="0" err="1">
                <a:solidFill>
                  <a:srgbClr val="0081E2"/>
                </a:solidFill>
                <a:latin typeface="Consolas" panose="020B0609020204030204" pitchFamily="49" charset="0"/>
                <a:cs typeface="Courier New" pitchFamily="49" charset="0"/>
              </a:rPr>
              <a:t>nextPos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marL="342900" lvl="0" indent="-342900">
              <a:spcAft>
                <a:spcPts val="600"/>
              </a:spcAft>
              <a:buFontTx/>
              <a:buAutoNum type="arabicPeriod"/>
              <a:defRPr/>
            </a:pP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9DE56-7665-45A0-A796-AC73374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2039E8-9BBD-4338-AAEF-2C8FB6B152D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AB712A9E-705D-4168-8C3C-4C92C7DA4D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64725CC-A92A-43A0-A7B5-1786707FD8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62475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6062C3-A095-40DF-95AF-8E5FCF353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005267"/>
              </p:ext>
            </p:extLst>
          </p:nvPr>
        </p:nvGraphicFramePr>
        <p:xfrm>
          <a:off x="1896171" y="1921800"/>
          <a:ext cx="394989" cy="39102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98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FDEE11-98D1-4CC3-917F-10522583C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830384"/>
              </p:ext>
            </p:extLst>
          </p:nvPr>
        </p:nvGraphicFramePr>
        <p:xfrm>
          <a:off x="2287293" y="1921800"/>
          <a:ext cx="7617414" cy="391020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61741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4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insertionSort</a:t>
                      </a: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(int array[], int size)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for (int i = 1; i &lt; size; i++)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key = array[i];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int j = i-1;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400" kern="1200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Compare key with each element in sorted till smaller value is found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(key &lt; array[j] &amp;&amp; j &gt;= 0)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array[j+1] = array[j];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j--;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array[j+1] = key;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8C5DC15-E961-4B40-82AE-399A1B82CB58}"/>
              </a:ext>
            </a:extLst>
          </p:cNvPr>
          <p:cNvSpPr/>
          <p:nvPr/>
        </p:nvSpPr>
        <p:spPr>
          <a:xfrm>
            <a:off x="4412238" y="6323598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https://onlinegdb.com/rJgA3LAkw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93DF6-1D81-46CD-9188-4C652023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21D42B2-1575-4D6A-AFA5-9E41505D94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86CE1842-FF41-4241-AB2F-73E1091DA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4714486-CAF3-4AE8-B4F0-149B9C01C9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627321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Insertion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37630"/>
              </p:ext>
            </p:extLst>
          </p:nvPr>
        </p:nvGraphicFramePr>
        <p:xfrm>
          <a:off x="2146858" y="2082036"/>
          <a:ext cx="7898284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9745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19745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Selection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Bubble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Insertion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  <a:endParaRPr lang="en-US" sz="1800" b="0" dirty="0">
                        <a:solidFill>
                          <a:schemeClr val="bg1">
                            <a:lumMod val="85000"/>
                          </a:schemeClr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039601-884E-4218-AAA4-A8467E82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23CBE4-4CBD-41F6-9A1E-70D65929C09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22F240A-492C-40E8-9714-B8FDD9B7C8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95775BC-701C-4049-A289-27F015DE35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01896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231937" y="2476337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Selection Sort</a:t>
            </a:r>
          </a:p>
        </p:txBody>
      </p:sp>
    </p:spTree>
    <p:extLst>
      <p:ext uri="{BB962C8B-B14F-4D97-AF65-F5344CB8AC3E}">
        <p14:creationId xmlns:p14="http://schemas.microsoft.com/office/powerpoint/2010/main" val="307714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8" y="515851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46CBDB-9101-46A8-90C4-2F191F59B1E9}"/>
              </a:ext>
            </a:extLst>
          </p:cNvPr>
          <p:cNvSpPr/>
          <p:nvPr/>
        </p:nvSpPr>
        <p:spPr>
          <a:xfrm>
            <a:off x="1694822" y="2070854"/>
            <a:ext cx="913060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https://www.cs.usfca.edu/~galles/visualization/ComparisonSort.html</a:t>
            </a: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https://www.programiz.com/dsa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https://www.youtube.com/user/AlgoRythmics/videos</a:t>
            </a: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https://www.toptal.com/developers/sorting-algorithms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18AF6-5BDA-4ED3-ADD1-22E6CD36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356D257-AC4F-468D-81F1-61A95F05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1D8A85A-A002-460B-9F89-3D532FBB15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A43E43-70C8-499C-AB6B-EFF211BB9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722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25FC6F-3B38-4B7F-9482-BD2B3326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84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2071164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Shell Sort</a:t>
            </a:r>
          </a:p>
        </p:txBody>
      </p:sp>
    </p:spTree>
    <p:extLst>
      <p:ext uri="{BB962C8B-B14F-4D97-AF65-F5344CB8AC3E}">
        <p14:creationId xmlns:p14="http://schemas.microsoft.com/office/powerpoint/2010/main" val="12594076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19" y="1833205"/>
            <a:ext cx="10011561" cy="3444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Shell sort is a type of insertion sort, but with O(n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3/2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or better performance than the O(n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 sorts</a:t>
            </a:r>
          </a:p>
          <a:p>
            <a:pPr marL="3657600" marR="0" lvl="8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Instead of sorting the entire array, Shell sort sorts many smaller subarrays using insertion sort before sorting the entire array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Named after Donald Shell</a:t>
            </a:r>
          </a:p>
        </p:txBody>
      </p:sp>
      <p:pic>
        <p:nvPicPr>
          <p:cNvPr id="8" name="Graphic 7" descr="Shell">
            <a:extLst>
              <a:ext uri="{FF2B5EF4-FFF2-40B4-BE49-F238E27FC236}">
                <a16:creationId xmlns:a16="http://schemas.microsoft.com/office/drawing/2014/main" id="{FDB3AF52-D981-4A3F-82CB-C4806476E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7577" y="333511"/>
            <a:ext cx="1698171" cy="16981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8D8CF-33EC-4288-85C8-DC3D0237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6031D6-258E-4DC7-98C2-415A86200A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B8D8C53-A73C-4322-B3A5-73ABE4EB6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383E3FE-3B76-4508-983A-3C687AFBE5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2782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A4CA5AD-6C88-46B8-B1EE-688C801A36B6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BD50-B2AE-442D-A3E0-5FEDF629F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147E4AD-60D8-450F-A687-EF0B88A408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2F6765F7-9E1B-491D-93EA-62FF18DA6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5FB71CF8-1990-43BF-AD1F-305EEF7149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54077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4719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8288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515524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5155244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471954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828858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CC052-9AD2-48C5-96F1-EC0B335B0A6C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569B1-9D99-4B5F-84A5-B5A508A2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C2EDDFF-34A9-4161-89AC-540D981E6C0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81A30B5-78D3-483A-89D8-1A6A995E4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D7C775B-F83F-46AF-BFEA-B54C80ED3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661158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4719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8288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515524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5155244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471954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828858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6BD22-108A-42D1-8F4D-2E6193917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B0EC445-C292-47F5-A9E3-7732701035F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401F1E1D-5AA7-41A4-BCD6-53C7AD5F65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78335CD-710B-4221-BED4-F22F97AC12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249191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24C95-63D8-4687-AA0D-3EC8EE174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C1B208E-9835-477E-BF0B-AB6076BB24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A305F03E-9374-4B7E-BD43-FC3D7C433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C53417C8-D439-4E0B-94DF-2FDCF85F76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83145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BE963B3-9297-4315-9B0B-BC124A876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D741EC7-E17F-43AD-BB5B-A621F216DB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BEE41A20-A03C-441A-B588-D887953B9A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04F6D94D-4E0E-4959-98DD-3D9B433BD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886711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57AF21-BBD0-420B-84BE-44DA771F5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6FB204C-A191-47C4-AD44-E8235252016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4871A211-B644-4F00-BA0C-D050C13686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8A2C04F0-A917-4915-BAE2-D25C13113A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5067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smallest/largest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in a Collection,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Move this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its correct position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Find the next smallest/largest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Move this element,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to its correct position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 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entire process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.size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() – 1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times</a:t>
            </a:r>
          </a:p>
        </p:txBody>
      </p:sp>
      <p:pic>
        <p:nvPicPr>
          <p:cNvPr id="3" name="Graphic 2" descr="Watermelon">
            <a:extLst>
              <a:ext uri="{FF2B5EF4-FFF2-40B4-BE49-F238E27FC236}">
                <a16:creationId xmlns:a16="http://schemas.microsoft.com/office/drawing/2014/main" id="{A3556AB3-1FBC-4CB3-843F-549EF639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7852" y="627509"/>
            <a:ext cx="1747856" cy="1747856"/>
          </a:xfrm>
          <a:prstGeom prst="rect">
            <a:avLst/>
          </a:prstGeom>
        </p:spPr>
      </p:pic>
      <p:pic>
        <p:nvPicPr>
          <p:cNvPr id="7" name="Graphic 6" descr="Apple">
            <a:extLst>
              <a:ext uri="{FF2B5EF4-FFF2-40B4-BE49-F238E27FC236}">
                <a16:creationId xmlns:a16="http://schemas.microsoft.com/office/drawing/2014/main" id="{0E6BA3E2-D350-4CF8-8C4C-2A6B5D1F4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14086" y="940724"/>
            <a:ext cx="1037697" cy="1037697"/>
          </a:xfrm>
          <a:prstGeom prst="rect">
            <a:avLst/>
          </a:prstGeom>
        </p:spPr>
      </p:pic>
      <p:pic>
        <p:nvPicPr>
          <p:cNvPr id="9" name="Graphic 8" descr="Lemon">
            <a:extLst>
              <a:ext uri="{FF2B5EF4-FFF2-40B4-BE49-F238E27FC236}">
                <a16:creationId xmlns:a16="http://schemas.microsoft.com/office/drawing/2014/main" id="{7D8356AC-F6E9-46DC-A73B-E596508FF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63060" y="1270740"/>
            <a:ext cx="644826" cy="64482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0E6B7-8087-4269-B8B6-1F008BCB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4C9788E-40F8-40E6-AAA2-1E7942254C7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AF3B00-B9BF-4C1A-8844-EFD13A959E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1AFFEAC0-5378-4A51-BD51-5208790D60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8668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59B22C9-DAAA-4589-B0A2-65E89ED2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197ABB2-873B-4F69-9EAA-CE67B6D133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3785CC8-7AAA-4398-8DB4-F4120FFC79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5414B85A-E288-4985-B81A-8AC87DCD08D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254152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D634EEA-028C-4992-882E-22FFE3466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A70244-A506-4700-83FD-8A0090E7C0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C4E5C1C4-5086-4D30-B393-CE4C9B2CFE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70EFEF5-FCA9-45DE-8AA4-28CAE14C0E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366998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B77B06-E520-4FE4-8449-6C74E04C6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EBA8178-7F91-45F6-8075-24FC6A7DB07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9B10FCBB-4F30-4F72-A771-9FCBD871E7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31AEE7CC-D726-4A6B-9634-43922460B5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189262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9754A3A-00F7-4694-9112-BD6988518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2364F2-4A07-403D-B8A2-F11325C5A4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B6DAB0C7-5397-40CC-AA71-B504FB3819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C3940BEC-E94D-434E-A264-3277B48366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42877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945C67-821C-470D-94BF-6E3385FA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30FCD64-FDC7-40B0-8484-37450662458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380FDE1A-0407-4D2A-9F91-AAF6F4716E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F7C7D53D-73BE-439A-ABB7-38065C1EB6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878220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1AA8542-AA74-4134-98D6-07D8E0DD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4051B12-04F3-45D7-982D-47DF6595701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FDE2278E-2008-48CE-8211-96F76093A1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8E50E677-8A93-44C7-A400-9FC6EF7F23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9699496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66F32C-3400-44B1-A4EF-709DC115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F73C8F-50B7-44D4-B032-86C280A8CCC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D99BB126-577A-4A2B-837E-F9BF994A93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901ACF6D-F584-4DC3-87AE-00EA3D331D2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112357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2F6571-F181-4A27-A897-AF896174D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568C1E5-BA56-473B-8E9B-605C96F309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0DDA883-731F-4F09-89D7-F138E41270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DAD3B4B9-BEB9-4E84-A5C5-9023DCE80A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92569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40D534D-24FA-4EA6-B161-6F71C6F5E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80E87E2-4524-46C6-8CDF-03063B3648D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F9B8059D-B93A-4FC0-8557-7DAC2BFEA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A6EC41E3-9325-4AA3-BD97-3C39E248DD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8324000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CC5E35-FA64-4883-9DF7-8630471B6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E42285-6C9C-4CB0-8D60-EA154DA9385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571C9C97-ECA7-4962-963C-DEBA2CF461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9EB3E66C-903C-4DF0-A8CB-53177127C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88326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9AE96C-B691-489F-B035-28A2A3701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54D5F03-22A6-4805-98EA-63C6ECA541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B79E5AA-E68D-4EAA-A64B-79B1C41DC5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D2BF825-73EE-49B0-80A4-ADA8B73A6C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078876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5408E8B-6D06-48F9-965C-802A89D0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DBD247-00C3-4E4B-ACDF-4BFBA935021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11CFBFEB-6A56-4577-939E-36DE70E3E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E9772AA-F9AA-4D07-AE09-186E8D389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8755358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24F47BC-688A-4EC5-AC48-EC30A592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6C3C57-E07B-47DA-8D22-E32C8BF0A80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60174BC2-4CAB-41C5-8933-5C93CDB228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B0011A0A-054A-4E40-BD7D-11553ADC68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339017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7A7FF89-9BFD-4ADC-B9C4-956140C2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DFB079-3F35-4F59-8A24-98EC7EC3C8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ADCA5508-EF58-4F00-9C18-B2F8288A43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57A838DB-F0C4-43FA-BFF9-FFE5DA4BF3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2068698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FCEAFE9-485A-4834-B664-EC628ADF0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3385CD-B0AA-4F4F-8FFA-7384BBC52B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36A3C652-A163-46A0-B00A-2FC73948D9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F49E1C73-F5DC-4902-A75A-1C521BA1E1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200224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710C04E-2B10-4892-9C97-55628326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D1C9F4-A24A-40FD-9A7F-C053E637ED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EC93A2D0-EA7A-4A0D-8EA8-F62D16DE9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F71823C2-BCB1-43A2-ADD9-3669822571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39965083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C6F2093-75B0-45BE-A7E4-9E8AA4B7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AF890E3-5F8C-4B1B-A853-4177E780614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0B74CFF-FC71-4D12-9DFF-EC58A44A12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F81521C-D626-4079-A3E9-C50FAD4BDF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877385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D82D115-E287-414C-B825-52292AA73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6EC802A-F4A4-4664-9C86-BF37EBC725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EA91389-2308-44F9-9B49-D433F71A29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53494CA8-A846-4825-AAB3-E7DFF40187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6997906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FE343FE-C376-4CE6-A6B0-BA7B3938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3DCF90-72BF-499C-919B-B5FE9872E0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6B1D3B26-DBEF-44E8-B32A-27231F9381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E6C4ADD3-C084-449E-8FA4-E5095566B9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5171080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96C2F61-5114-44F5-A74B-34349CCB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032B213-BC30-44AA-97BF-4032AD627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D4D903E9-C532-48FB-959B-DFD0B992A1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4A99BB0-ED09-4930-9660-E21AB117A5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515807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05B1755-671B-4114-8112-657C56E2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A0E9DD7-40BA-4965-8F67-D40CEBA8B5F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8858647B-7985-47A3-8718-1A98A73910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EC55056D-A077-467A-8DE0-66706C479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69100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346480" y="2858548"/>
            <a:ext cx="22463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033F16A-3C5B-4C60-AC6D-8EE3E7DC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662ECDC-855F-4C32-BE87-B25AABBEFF9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9AB25FC0-6B77-4FAA-BD21-8C6687A9A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F908E0A5-1732-45DC-864E-E2AA311FE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078213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EE843EE3-687C-43F7-A93D-CDA14BEA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FB4BD6C-99CC-4EE9-97B6-284BBEBB94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2C16B931-AA54-4BD4-B5D0-CB90ACACF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CC3A4C02-DB5B-4278-8655-10B545890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199316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F7FA82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AD51574-5E57-4051-BD02-B2F14DA7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796A05-37BA-41BD-BFF0-38FB7CE18B3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5DA58D98-8AFA-4FE0-ADE2-0E7E0379E1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4E68E5C-F169-460F-B730-061F05722A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6996960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6C9D257-0F2F-4A6A-B152-2F4D2B0C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44B16A6-A90C-4B98-8C0C-D3DBEDCD6A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644191B5-3B14-4391-BFED-2E6483ADE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13215D6-77C7-4B13-83A9-E27EE580F6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853975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1B322B-5CEA-4288-AE2E-1D32A6C0C8EA}"/>
              </a:ext>
            </a:extLst>
          </p:cNvPr>
          <p:cNvGrpSpPr/>
          <p:nvPr/>
        </p:nvGrpSpPr>
        <p:grpSpPr>
          <a:xfrm>
            <a:off x="3510660" y="2437678"/>
            <a:ext cx="5894525" cy="338557"/>
            <a:chOff x="3510660" y="2437678"/>
            <a:chExt cx="5894525" cy="33855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3510660" y="2437681"/>
              <a:ext cx="3694842" cy="338554"/>
              <a:chOff x="1657746" y="3339670"/>
              <a:chExt cx="3694842" cy="338554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4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7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3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AE8E40E-44FE-4D47-9678-D2460CE99C36}"/>
                </a:ext>
              </a:extLst>
            </p:cNvPr>
            <p:cNvGrpSpPr/>
            <p:nvPr/>
          </p:nvGrpSpPr>
          <p:grpSpPr>
            <a:xfrm>
              <a:off x="7205502" y="2437678"/>
              <a:ext cx="2199683" cy="338554"/>
              <a:chOff x="7196326" y="1129114"/>
              <a:chExt cx="2199683" cy="313373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34EA3D-760D-480F-9C6F-6CA5C657F1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D0D45FD-A625-438D-8343-400074CF57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6E80D9D-578C-4498-870F-2B995D39E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8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1A97CBC-6DEE-4319-8900-5D946E692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3266161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24FC9DA-9A90-480A-8CBF-713517917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32661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27B5B-9D13-4F4D-864E-3494FB3C72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3266153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7732220-42F4-4506-920C-33CB89F90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326615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419B65-9F09-4B53-B96E-211830986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3266155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6DDB6A-B2C8-4DFF-911A-C1603EDF8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326614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73AEEC4-A834-4D1A-9853-4FE0D6DF1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3266161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EE7433-1E32-493A-A82F-4E9C8EE75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3266157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EB6E19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B9960-F93D-44BB-8019-1D30029FAF40}"/>
              </a:ext>
            </a:extLst>
          </p:cNvPr>
          <p:cNvSpPr txBox="1"/>
          <p:nvPr/>
        </p:nvSpPr>
        <p:spPr>
          <a:xfrm>
            <a:off x="10029398" y="2406900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D08588-7057-4CFC-8079-1554F7A9EF75}"/>
              </a:ext>
            </a:extLst>
          </p:cNvPr>
          <p:cNvSpPr txBox="1"/>
          <p:nvPr/>
        </p:nvSpPr>
        <p:spPr>
          <a:xfrm>
            <a:off x="10029398" y="326614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5E0C4-0EF9-4238-A6BC-28FE296055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60363" y="4081769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97D015-35C1-44A7-9658-DA9DC38AB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211579" y="4081767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4ADA0B4-3BE2-4A3D-A096-35ADF1261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09455" y="4081761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7614D0-28ED-47AE-B323-A3317BF39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709138" y="408175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5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361ED-9B36-43EE-9376-DA4B3D0DD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455513" y="4081763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6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14B74A-8764-48BA-8038-662D1DE43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55205" y="4081757"/>
            <a:ext cx="74877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9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2BB3DC-5B37-4CF2-AFA4-1068705CD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906421" y="4081769"/>
            <a:ext cx="748784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8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9113CB-FA55-4D29-879C-2C4E4F6E8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04297" y="4081765"/>
            <a:ext cx="748785" cy="338554"/>
          </a:xfrm>
          <a:prstGeom prst="rect">
            <a:avLst/>
          </a:prstGeom>
          <a:solidFill>
            <a:srgbClr val="11151A"/>
          </a:solidFill>
          <a:ln>
            <a:solidFill>
              <a:srgbClr val="00DA63"/>
            </a:solidFill>
          </a:ln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7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D5AB3-237F-4B3C-9467-F03F9662EDD4}"/>
              </a:ext>
            </a:extLst>
          </p:cNvPr>
          <p:cNvSpPr txBox="1"/>
          <p:nvPr/>
        </p:nvSpPr>
        <p:spPr>
          <a:xfrm>
            <a:off x="10029398" y="4050979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Gap = n/8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3489D22E-2896-4112-86F0-14BEDA1FD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9E49D6C-D80B-4747-B007-A3C63E13B2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AD5924BF-8B79-4BF0-BBAC-3CA4FEA81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E9E9F6EB-F322-4DCC-A341-CDEE26F524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250118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E325-BF13-46AA-BEF0-E34DE6DEC739}"/>
              </a:ext>
            </a:extLst>
          </p:cNvPr>
          <p:cNvSpPr txBox="1"/>
          <p:nvPr/>
        </p:nvSpPr>
        <p:spPr>
          <a:xfrm>
            <a:off x="1051726" y="1690688"/>
            <a:ext cx="9147351" cy="2761205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Shell Sort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     Set the initial value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gap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n / 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2.    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while gap &gt; 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for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each array element from position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gap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the last element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4. 	          Insert this element where it belongs in its subarray.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5. 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if gap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2, set it to 1</a:t>
            </a:r>
            <a:endParaRPr kumimoji="0" lang="da-DK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6. 	</a:t>
            </a: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else gap = gap </a:t>
            </a: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 2.2. </a:t>
            </a:r>
            <a:r>
              <a:rPr kumimoji="0" lang="da-DK" sz="16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 chosen by experimentation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E503BF-0FFE-4825-8064-2A8A4A6E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CEA877-76C4-4CB7-B1D9-6EDF250D7D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3895C27-10BE-4EA4-A4C0-52DBA371C6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5867895-F090-4739-A5AB-62EACFAAE2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023915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20" y="1833205"/>
            <a:ext cx="10495528" cy="331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general analysis of Shell sort is an open research problem in computer science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Performance depends on how the decreasing sequence of values for gap is chosen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successive powers of 2 are used for gap, performance is O(n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successive values for gap are based on Hibbard's sequence,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	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k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– 1  (i.e. 31, 15, 7, 3, 1)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it can be proven that the performance is O(n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Roboto" panose="02000000000000000000" pitchFamily="2" charset="0"/>
                <a:cs typeface="Roboto" panose="02000000000000000000" pitchFamily="2" charset="0"/>
              </a:rPr>
              <a:t>3/2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Other sequences give similar or better performance</a:t>
            </a:r>
          </a:p>
        </p:txBody>
      </p:sp>
      <p:pic>
        <p:nvPicPr>
          <p:cNvPr id="5" name="Graphic 4" descr="Shell">
            <a:extLst>
              <a:ext uri="{FF2B5EF4-FFF2-40B4-BE49-F238E27FC236}">
                <a16:creationId xmlns:a16="http://schemas.microsoft.com/office/drawing/2014/main" id="{F1F5DA69-4EFE-45A8-A596-F476C2E08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87577" y="333511"/>
            <a:ext cx="1698171" cy="169817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67989-D6FB-4EDD-9BAD-1C0C48568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74364C-90A3-4278-9972-E1CC7946570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E28957D-0316-4535-AB7E-B0E5710BFD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433811-4EDD-4EA1-A56B-82524F5A15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036484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Shell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Time Complexity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DE7AB153-ADFA-40D8-839F-6BBC88137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913199" y="1918750"/>
          <a:ext cx="4076956" cy="345711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038478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038478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703477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Shell Sort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69759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Worst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7034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Average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kern="12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5/4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Best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O(n</a:t>
                      </a:r>
                      <a:r>
                        <a:rPr lang="en-US" sz="1800" b="0" kern="1200" baseline="300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7/6</a:t>
                      </a:r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  <a:tr h="676284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350241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E5092-595E-45FD-AF55-1C62A7F8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BEFFE6E-32D8-4BF9-8E8A-2A03CB2E947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9CBCB47-9216-48CF-9619-961076764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72975B3-3CE3-41CC-8A69-7DC445CC27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4831406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960632" y="2496434"/>
            <a:ext cx="9113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Sort</a:t>
            </a:r>
          </a:p>
        </p:txBody>
      </p:sp>
    </p:spTree>
    <p:extLst>
      <p:ext uri="{BB962C8B-B14F-4D97-AF65-F5344CB8AC3E}">
        <p14:creationId xmlns:p14="http://schemas.microsoft.com/office/powerpoint/2010/main" val="1601096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1090219" y="1833205"/>
            <a:ext cx="10011561" cy="39064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Premise:   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Merge sort splits the array in half, sorts the two smaller halves, then merges the two sorted halves together.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array to be sorted into smaller subarrays till you reach a size of 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Conquer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step, sort the two subarrays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ombine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step, combine two sorted arrays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3829050" marR="0" lvl="8" indent="-1714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	</a:t>
            </a:r>
          </a:p>
          <a:p>
            <a:pPr marL="971550" marR="0" lvl="1" indent="-5143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Repeat this till you merge all elements in one array</a:t>
            </a:r>
          </a:p>
        </p:txBody>
      </p:sp>
      <p:pic>
        <p:nvPicPr>
          <p:cNvPr id="6" name="Graphic 5" descr="Zipper">
            <a:extLst>
              <a:ext uri="{FF2B5EF4-FFF2-40B4-BE49-F238E27FC236}">
                <a16:creationId xmlns:a16="http://schemas.microsoft.com/office/drawing/2014/main" id="{8FC61C88-F5FE-4135-A5C6-1EF2EAF4F8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8351" y="366430"/>
            <a:ext cx="1503822" cy="150382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7CB86-7B69-45A3-B2CE-CF4C3FC1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99F478F-4469-4C65-96C4-36A35194DF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3FC00052-96EB-4C39-B252-E28D053AED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00DD5AF-430C-43FA-A18D-B9CAB93856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97818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1FB936-8E18-46D2-87AD-4488C869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9D1F71-BAC1-4278-BA9C-3EEF921DEB3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AB8537F2-7BD2-4621-B865-C18982B3A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4C6D7433-45FA-48C6-8059-9686C40255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3983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346480" y="2858548"/>
            <a:ext cx="22463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7D4CA-CFAD-4039-AB42-B62B8F6BD6F8}"/>
              </a:ext>
            </a:extLst>
          </p:cNvPr>
          <p:cNvSpPr txBox="1"/>
          <p:nvPr/>
        </p:nvSpPr>
        <p:spPr>
          <a:xfrm>
            <a:off x="4346480" y="3754481"/>
            <a:ext cx="19506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23F0165-72F9-4968-828D-8BC4ED498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EF49004-85DC-43D0-9B33-2D4E8F97AE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F750D139-3D57-49F8-A2A2-D3C31B091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8D0FED66-9193-4E4D-8B79-695CCE01A9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014975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4CE1E30-6EC6-431B-A31D-8F4ED13407B1}"/>
              </a:ext>
            </a:extLst>
          </p:cNvPr>
          <p:cNvSpPr/>
          <p:nvPr/>
        </p:nvSpPr>
        <p:spPr>
          <a:xfrm>
            <a:off x="9686849" y="1835621"/>
            <a:ext cx="1467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B95661-37B9-4A00-AD40-2A037413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5532DD-11AC-4D22-A5DA-581D2843FE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4C99B4AF-5D7C-497C-B5DF-9A31AB9EBF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1AF16369-3E1C-43EE-9A13-2308104B1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8987821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55071C-FE6D-4AAF-8AF2-85C69358990F}"/>
              </a:ext>
            </a:extLst>
          </p:cNvPr>
          <p:cNvSpPr/>
          <p:nvPr/>
        </p:nvSpPr>
        <p:spPr>
          <a:xfrm>
            <a:off x="9686849" y="1835621"/>
            <a:ext cx="1467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4218A6-ACD7-4753-9932-B14EA68A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2C960A-D135-4037-874D-1600AA07FB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A1C2BCC5-9933-44F1-8A9B-C81AA966BC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B7C3B8DF-00C7-4132-8DF3-B3E145AC3F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9411473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84AF8D-595C-467E-9FB6-C26094EE37CB}"/>
              </a:ext>
            </a:extLst>
          </p:cNvPr>
          <p:cNvSpPr/>
          <p:nvPr/>
        </p:nvSpPr>
        <p:spPr>
          <a:xfrm>
            <a:off x="9686849" y="1835621"/>
            <a:ext cx="1467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Divide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AA9B4B-D875-4614-8435-C34700E0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F01E9EC-B02F-498C-A255-453228C7B2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26751BFE-C538-453E-903E-D7C5580797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80" descr="Logo COP3530">
              <a:extLst>
                <a:ext uri="{FF2B5EF4-FFF2-40B4-BE49-F238E27FC236}">
                  <a16:creationId xmlns:a16="http://schemas.microsoft.com/office/drawing/2014/main" id="{962DAF7D-0C91-4BA0-9C9E-5F19BBECF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7106205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A84AF8D-595C-467E-9FB6-C26094EE37CB}"/>
              </a:ext>
            </a:extLst>
          </p:cNvPr>
          <p:cNvSpPr/>
          <p:nvPr/>
        </p:nvSpPr>
        <p:spPr>
          <a:xfrm>
            <a:off x="9564178" y="1835621"/>
            <a:ext cx="15897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Conquer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A23156-F290-43FC-8207-63040059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FB85E7A-EEFE-4519-B6E1-F0F50A4193D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22181706-47A5-4A92-8014-726AE1DAF9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80" descr="Logo COP3530">
              <a:extLst>
                <a:ext uri="{FF2B5EF4-FFF2-40B4-BE49-F238E27FC236}">
                  <a16:creationId xmlns:a16="http://schemas.microsoft.com/office/drawing/2014/main" id="{8C33115C-B547-4080-9EBD-487699DC33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5619329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2567378-DD40-4DF4-96C1-A792FBA681F1}"/>
              </a:ext>
            </a:extLst>
          </p:cNvPr>
          <p:cNvGrpSpPr/>
          <p:nvPr/>
        </p:nvGrpSpPr>
        <p:grpSpPr>
          <a:xfrm>
            <a:off x="2781984" y="4754594"/>
            <a:ext cx="6168216" cy="343009"/>
            <a:chOff x="934270" y="3339670"/>
            <a:chExt cx="6168216" cy="34300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DD5D2F4-4E30-4679-855B-AB9C1E3DB0DA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39F773-B299-4D51-B6FA-6261C7383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933F03-8CBC-4733-9D98-8FD3F32533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0892707-D5AA-49A1-AA51-39DA2B7828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FBDE0E-9651-4DB0-B549-B6F66997F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82C452B-7750-4CCD-B6EC-CA0E3063C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0B8315-4F5D-4DB2-86BF-95625FA2F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4412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15583C0-774E-47DE-B7F3-33C6E1A4DF58}"/>
              </a:ext>
            </a:extLst>
          </p:cNvPr>
          <p:cNvSpPr/>
          <p:nvPr/>
        </p:nvSpPr>
        <p:spPr>
          <a:xfrm>
            <a:off x="9490191" y="1835621"/>
            <a:ext cx="1663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Combine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316D6E5-67DB-42AD-8B9E-A0E86E0C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BB2561E-BF1D-4319-B6F5-3B143166F5A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4" name="Picture 2">
              <a:extLst>
                <a:ext uri="{FF2B5EF4-FFF2-40B4-BE49-F238E27FC236}">
                  <a16:creationId xmlns:a16="http://schemas.microsoft.com/office/drawing/2014/main" id="{F2DA7831-8780-47AB-97E7-ACE4BB9409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94" descr="Logo COP3530">
              <a:extLst>
                <a:ext uri="{FF2B5EF4-FFF2-40B4-BE49-F238E27FC236}">
                  <a16:creationId xmlns:a16="http://schemas.microsoft.com/office/drawing/2014/main" id="{688D9070-76BD-4B48-934B-D81AC5FDA0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1200241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1649690" y="2396852"/>
            <a:ext cx="239098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B7099-384D-4EEB-A3AB-AB42D6078D99}"/>
              </a:ext>
            </a:extLst>
          </p:cNvPr>
          <p:cNvGrpSpPr/>
          <p:nvPr/>
        </p:nvGrpSpPr>
        <p:grpSpPr>
          <a:xfrm>
            <a:off x="3510660" y="2435786"/>
            <a:ext cx="4449961" cy="340449"/>
            <a:chOff x="1657746" y="3337775"/>
            <a:chExt cx="4449961" cy="340449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3659257-565B-4166-A2C0-C5EA71ECE15C}"/>
                </a:ext>
              </a:extLst>
            </p:cNvPr>
            <p:cNvGrpSpPr/>
            <p:nvPr/>
          </p:nvGrpSpPr>
          <p:grpSpPr>
            <a:xfrm>
              <a:off x="1657746" y="3339670"/>
              <a:ext cx="2948467" cy="338554"/>
              <a:chOff x="7196326" y="1129114"/>
              <a:chExt cx="2948467" cy="313373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50960FB-5986-47BB-B468-05B30D20F7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47234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F4EEB82-EA75-4059-8019-113D853B50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98450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F54A8E2-ED49-4568-9019-12A0FA6342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196326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0772B8E-8423-4A7B-95C8-02C0AD1542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39600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E26543-9620-4D76-BEEF-BCB927ACCE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460380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72F104F-EC1F-40E2-A31C-24E578CF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5892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A5A479-3248-4B36-920D-148F3100DB60}"/>
              </a:ext>
            </a:extLst>
          </p:cNvPr>
          <p:cNvGrpSpPr/>
          <p:nvPr/>
        </p:nvGrpSpPr>
        <p:grpSpPr>
          <a:xfrm>
            <a:off x="3053288" y="3001935"/>
            <a:ext cx="5414593" cy="340449"/>
            <a:chOff x="1205574" y="3337775"/>
            <a:chExt cx="5414593" cy="340449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CD1FC4D5-ECBF-44ED-855D-2DAF8ACC9A86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CD6A07E-E49F-4BEE-99B4-C3FAD014FB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E95047C6-2B37-463F-AE5C-E6D04CAAC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544322-2BFB-40DF-AA83-EFD770D46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AAC72E6-A15D-4CFA-8E6D-1053814AD4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82F97E1-7738-494F-94BE-AB1152A44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16E37E5-A68A-4172-BAD1-89D11953B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2CC8DD2-7F84-49B8-B869-C272F8D1F75A}"/>
              </a:ext>
            </a:extLst>
          </p:cNvPr>
          <p:cNvGrpSpPr/>
          <p:nvPr/>
        </p:nvGrpSpPr>
        <p:grpSpPr>
          <a:xfrm>
            <a:off x="2781984" y="3568084"/>
            <a:ext cx="6168216" cy="340449"/>
            <a:chOff x="934270" y="3337775"/>
            <a:chExt cx="6168216" cy="340449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7451301-480E-4BD7-8A7F-3A6C7DD09D86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19FA73B6-96CC-44BF-AAFC-51D56C588A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1A4C51A3-E848-458E-8656-E97D13D238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4722F19-034F-4CBF-9730-76DFA921AF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A535D3C-19F2-45E9-BB2B-7D2BB45EAA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1022DA0-9DE8-4519-AF86-1D8CCBE89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605930C-63BD-4E3E-BCD7-8665CDE339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EB6E19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F2FD530B-BF07-4251-A188-D980AC0C5196}"/>
              </a:ext>
            </a:extLst>
          </p:cNvPr>
          <p:cNvGrpSpPr/>
          <p:nvPr/>
        </p:nvGrpSpPr>
        <p:grpSpPr>
          <a:xfrm>
            <a:off x="2781984" y="4138023"/>
            <a:ext cx="6168216" cy="340449"/>
            <a:chOff x="934270" y="3337775"/>
            <a:chExt cx="6168216" cy="340449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96DFD9C-8FDA-4EF3-9D3B-BFF3677D1314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24C6D66-873D-4AE1-A1A6-ED5EC5BF32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E744061-3B49-4344-9677-CFAEAF01F0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5568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1DA0807-F19C-467B-9773-779F5305FD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3773E345-D3B5-43AF-A7B7-A07E424C34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5E5EAE-6B9D-49F9-9839-4806CD1E9B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317232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8CF3719E-0B4A-4CE5-8CF3-E2ECB8D2F4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02567378-DD40-4DF4-96C1-A792FBA681F1}"/>
              </a:ext>
            </a:extLst>
          </p:cNvPr>
          <p:cNvGrpSpPr/>
          <p:nvPr/>
        </p:nvGrpSpPr>
        <p:grpSpPr>
          <a:xfrm>
            <a:off x="2781984" y="4754594"/>
            <a:ext cx="6168216" cy="343009"/>
            <a:chOff x="934270" y="3339670"/>
            <a:chExt cx="6168216" cy="34300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9DD5D2F4-4E30-4679-855B-AB9C1E3DB0DA}"/>
                </a:ext>
              </a:extLst>
            </p:cNvPr>
            <p:cNvGrpSpPr/>
            <p:nvPr/>
          </p:nvGrpSpPr>
          <p:grpSpPr>
            <a:xfrm>
              <a:off x="934270" y="3339670"/>
              <a:ext cx="3943245" cy="338554"/>
              <a:chOff x="6472850" y="1129114"/>
              <a:chExt cx="3943245" cy="313373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939F773-B299-4D51-B6FA-6261C7383C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61709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0933F03-8CBC-4733-9D98-8FD3F32533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86830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0892707-D5AA-49A1-AA51-39DA2B7828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472850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4FBDE0E-9651-4DB0-B549-B6F66997F5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667311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82C452B-7750-4CCD-B6EC-CA0E3063CB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598583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0C0B8315-4F5D-4DB2-86BF-95625FA2F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6353702" y="334412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8F92DD6-E70F-415E-93B2-18ABF276D40E}"/>
              </a:ext>
            </a:extLst>
          </p:cNvPr>
          <p:cNvGrpSpPr/>
          <p:nvPr/>
        </p:nvGrpSpPr>
        <p:grpSpPr>
          <a:xfrm>
            <a:off x="3053288" y="5351189"/>
            <a:ext cx="5414593" cy="340449"/>
            <a:chOff x="1205574" y="3337775"/>
            <a:chExt cx="5414593" cy="34044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01ADC1C1-F6F1-4E0F-9367-4DDC5E51AC7F}"/>
                </a:ext>
              </a:extLst>
            </p:cNvPr>
            <p:cNvGrpSpPr/>
            <p:nvPr/>
          </p:nvGrpSpPr>
          <p:grpSpPr>
            <a:xfrm>
              <a:off x="1205574" y="3339670"/>
              <a:ext cx="3913099" cy="338554"/>
              <a:chOff x="6744154" y="1129114"/>
              <a:chExt cx="3913099" cy="313373"/>
            </a:xfrm>
          </p:grpSpPr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A9A3A82E-DBF6-40FB-B733-602AD73159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8195062" y="1129114"/>
                <a:ext cx="74877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6B69BDEF-329E-428B-A40A-F3BFECE214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7446278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6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F4BC2A3E-DF43-4C4B-852B-CE024AC953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744154" y="1129114"/>
                <a:ext cx="748785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5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DCBDAE77-3C89-4FF4-8578-70BEE6F834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9908469" y="1129114"/>
                <a:ext cx="748784" cy="313373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F974C26-D64C-4A1F-A5CC-122259FDA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116264" y="3339670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9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4DCD778-E7EC-47C9-9CB4-4EC365324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5871383" y="3337775"/>
              <a:ext cx="748784" cy="338554"/>
            </a:xfrm>
            <a:prstGeom prst="rect">
              <a:avLst/>
            </a:prstGeom>
            <a:solidFill>
              <a:srgbClr val="11151A"/>
            </a:solidFill>
            <a:ln>
              <a:solidFill>
                <a:srgbClr val="00DA63"/>
              </a:solidFill>
            </a:ln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AF8C5B1-21D5-4977-97BF-617E1954F9AC}"/>
              </a:ext>
            </a:extLst>
          </p:cNvPr>
          <p:cNvCxnSpPr>
            <a:cxnSpLocks/>
          </p:cNvCxnSpPr>
          <p:nvPr/>
        </p:nvCxnSpPr>
        <p:spPr>
          <a:xfrm>
            <a:off x="3151958" y="510218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3857FAA-3B22-48E4-8C38-C78DE3013D5B}"/>
              </a:ext>
            </a:extLst>
          </p:cNvPr>
          <p:cNvCxnSpPr>
            <a:cxnSpLocks/>
          </p:cNvCxnSpPr>
          <p:nvPr/>
        </p:nvCxnSpPr>
        <p:spPr>
          <a:xfrm>
            <a:off x="6325138" y="5079895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B102F5-B254-47E3-9217-B319F65BA2C0}"/>
              </a:ext>
            </a:extLst>
          </p:cNvPr>
          <p:cNvCxnSpPr>
            <a:cxnSpLocks/>
          </p:cNvCxnSpPr>
          <p:nvPr/>
        </p:nvCxnSpPr>
        <p:spPr>
          <a:xfrm flipH="1">
            <a:off x="4504196" y="5075067"/>
            <a:ext cx="418863" cy="264764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AB7A13-A76E-43A2-86A0-A8F95DB3A519}"/>
              </a:ext>
            </a:extLst>
          </p:cNvPr>
          <p:cNvCxnSpPr>
            <a:cxnSpLocks/>
          </p:cNvCxnSpPr>
          <p:nvPr/>
        </p:nvCxnSpPr>
        <p:spPr>
          <a:xfrm flipH="1">
            <a:off x="7757835" y="5098833"/>
            <a:ext cx="437246" cy="2479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DB7A766-74AC-4D7F-B3BA-6BB15054AB89}"/>
              </a:ext>
            </a:extLst>
          </p:cNvPr>
          <p:cNvSpPr/>
          <p:nvPr/>
        </p:nvSpPr>
        <p:spPr>
          <a:xfrm>
            <a:off x="9490191" y="1835621"/>
            <a:ext cx="1663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Combine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EE6080-75CF-43CF-B407-B0BC6DEEB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D21A0CC-32DF-48C1-B4DE-7659E6748BF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4" name="Picture 2">
              <a:extLst>
                <a:ext uri="{FF2B5EF4-FFF2-40B4-BE49-F238E27FC236}">
                  <a16:creationId xmlns:a16="http://schemas.microsoft.com/office/drawing/2014/main" id="{5CAAA984-DA2C-4BC9-93B1-3348B2884A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 descr="Logo COP3530">
              <a:extLst>
                <a:ext uri="{FF2B5EF4-FFF2-40B4-BE49-F238E27FC236}">
                  <a16:creationId xmlns:a16="http://schemas.microsoft.com/office/drawing/2014/main" id="{F0F6014A-715C-47D3-92A8-D5A0BE6C6F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23117520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100524-0CA1-4FE8-8389-33B0CF58ADAB}"/>
              </a:ext>
            </a:extLst>
          </p:cNvPr>
          <p:cNvGrpSpPr/>
          <p:nvPr/>
        </p:nvGrpSpPr>
        <p:grpSpPr>
          <a:xfrm>
            <a:off x="1649690" y="2396852"/>
            <a:ext cx="7300510" cy="3911357"/>
            <a:chOff x="4372793" y="1631658"/>
            <a:chExt cx="7300510" cy="39113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A2DC55-2B05-4866-8C0B-31D19771D7A6}"/>
                </a:ext>
              </a:extLst>
            </p:cNvPr>
            <p:cNvSpPr txBox="1"/>
            <p:nvPr/>
          </p:nvSpPr>
          <p:spPr>
            <a:xfrm>
              <a:off x="4372793" y="1631658"/>
              <a:ext cx="239098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Initial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array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6233763" y="1670592"/>
              <a:ext cx="4449961" cy="340449"/>
              <a:chOff x="1657746" y="3337775"/>
              <a:chExt cx="4449961" cy="34044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F104F-EC1F-40E2-A31C-24E578CF88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1A5A479-3248-4B36-920D-148F3100DB60}"/>
                </a:ext>
              </a:extLst>
            </p:cNvPr>
            <p:cNvGrpSpPr/>
            <p:nvPr/>
          </p:nvGrpSpPr>
          <p:grpSpPr>
            <a:xfrm>
              <a:off x="5776391" y="2236741"/>
              <a:ext cx="5414593" cy="340449"/>
              <a:chOff x="1205574" y="3337775"/>
              <a:chExt cx="5414593" cy="34044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D1FC4D5-ECBF-44ED-855D-2DAF8ACC9A86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CD6A07E-E49F-4BEE-99B4-C3FAD014F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95047C6-2B37-463F-AE5C-E6D04CAAC7C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544322-2BFB-40DF-AA83-EFD770D466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AAC72E6-A15D-4CFA-8E6D-1053814A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2F97E1-7738-494F-94BE-AB1152A449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6E37E5-A68A-4172-BAD1-89D11953B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2CC8DD2-7F84-49B8-B869-C272F8D1F75A}"/>
                </a:ext>
              </a:extLst>
            </p:cNvPr>
            <p:cNvGrpSpPr/>
            <p:nvPr/>
          </p:nvGrpSpPr>
          <p:grpSpPr>
            <a:xfrm>
              <a:off x="5505087" y="2802890"/>
              <a:ext cx="6168216" cy="340449"/>
              <a:chOff x="934270" y="3337775"/>
              <a:chExt cx="6168216" cy="34044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7451301-480E-4BD7-8A7F-3A6C7DD09D86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9FA73B6-96CC-44BF-AAFC-51D56C588A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A4C51A3-E848-458E-8656-E97D13D2387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4722F19-034F-4CBF-9730-76DFA921AF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A535D3C-19F2-45E9-BB2B-7D2BB45EAA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022DA0-9DE8-4519-AF86-1D8CCBE8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05930C-63BD-4E3E-BCD7-8665CDE33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2FD530B-BF07-4251-A188-D980AC0C5196}"/>
                </a:ext>
              </a:extLst>
            </p:cNvPr>
            <p:cNvGrpSpPr/>
            <p:nvPr/>
          </p:nvGrpSpPr>
          <p:grpSpPr>
            <a:xfrm>
              <a:off x="5505087" y="3372829"/>
              <a:ext cx="6168216" cy="340449"/>
              <a:chOff x="934270" y="3337775"/>
              <a:chExt cx="6168216" cy="34044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6DFD9C-8FDA-4EF3-9D3B-BFF3677D1314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24C6D66-873D-4AE1-A1A6-ED5EC5BF32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E744061-3B49-4344-9677-CFAEAF01F0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5568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1DA0807-F19C-467B-9773-779F5305FD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773E345-D3B5-43AF-A7B7-A07E424C34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5E5EAE-6B9D-49F9-9839-4806CD1E9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17232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CF3719E-0B4A-4CE5-8CF3-E2ECB8D2F4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567378-DD40-4DF4-96C1-A792FBA681F1}"/>
                </a:ext>
              </a:extLst>
            </p:cNvPr>
            <p:cNvGrpSpPr/>
            <p:nvPr/>
          </p:nvGrpSpPr>
          <p:grpSpPr>
            <a:xfrm>
              <a:off x="5505087" y="3989400"/>
              <a:ext cx="6168216" cy="343009"/>
              <a:chOff x="934270" y="3339670"/>
              <a:chExt cx="6168216" cy="343009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DD5D2F4-4E30-4679-855B-AB9C1E3DB0DA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939F773-B299-4D51-B6FA-6261C7383C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933F03-8CBC-4733-9D98-8FD3F32533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0892707-D5AA-49A1-AA51-39DA2B7828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4FBDE0E-9651-4DB0-B549-B6F66997F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82C452B-7750-4CCD-B6EC-CA0E3063C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C0B8315-4F5D-4DB2-86BF-95625FA2F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4412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8F92DD6-E70F-415E-93B2-18ABF276D40E}"/>
                </a:ext>
              </a:extLst>
            </p:cNvPr>
            <p:cNvGrpSpPr/>
            <p:nvPr/>
          </p:nvGrpSpPr>
          <p:grpSpPr>
            <a:xfrm>
              <a:off x="5776391" y="4585995"/>
              <a:ext cx="5414593" cy="340449"/>
              <a:chOff x="1205574" y="3337775"/>
              <a:chExt cx="5414593" cy="34044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1ADC1C1-F6F1-4E0F-9367-4DDC5E51AC7F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9A3A82E-DBF6-40FB-B733-602AD73159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B69BDEF-329E-428B-A40A-F3BFECE214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BC2A3E-DF43-4C4B-852B-CE024AC953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CBDAE77-3C89-4FF4-8578-70BEE6F834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F974C26-D64C-4A1F-A5CC-122259FDA0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4DCD778-E7EC-47C9-9CB4-4EC365324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505E487-654F-4716-9C1B-B44BCACA8121}"/>
                </a:ext>
              </a:extLst>
            </p:cNvPr>
            <p:cNvGrpSpPr/>
            <p:nvPr/>
          </p:nvGrpSpPr>
          <p:grpSpPr>
            <a:xfrm>
              <a:off x="6253872" y="5202566"/>
              <a:ext cx="4449961" cy="340449"/>
              <a:chOff x="1657746" y="3337775"/>
              <a:chExt cx="4449961" cy="340449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999AD5F-ED99-4443-9E17-1159AAD76CB1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CB2208B-6917-4F6D-AF09-4671B17B0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11F9B35-B9B8-4C63-8F01-3EE4983B22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22F1A65-55EB-4B00-942C-55FB1F66E3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73E07B8-1845-46DD-A57E-014976984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4E45DF-D3DB-43DF-BEE7-5867170C3F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6399ED2-057C-4BB6-B4D8-185C22736D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AF8C5B1-21D5-4977-97BF-617E1954F9AC}"/>
              </a:ext>
            </a:extLst>
          </p:cNvPr>
          <p:cNvCxnSpPr>
            <a:cxnSpLocks/>
          </p:cNvCxnSpPr>
          <p:nvPr/>
        </p:nvCxnSpPr>
        <p:spPr>
          <a:xfrm>
            <a:off x="3151958" y="510218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2FBFA6F-3D5E-485A-A990-324D97B4C569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129804" y="5691638"/>
            <a:ext cx="294978" cy="276122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3857FAA-3B22-48E4-8C38-C78DE3013D5B}"/>
              </a:ext>
            </a:extLst>
          </p:cNvPr>
          <p:cNvCxnSpPr>
            <a:cxnSpLocks/>
          </p:cNvCxnSpPr>
          <p:nvPr/>
        </p:nvCxnSpPr>
        <p:spPr>
          <a:xfrm>
            <a:off x="6325138" y="5079895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B102F5-B254-47E3-9217-B319F65BA2C0}"/>
              </a:ext>
            </a:extLst>
          </p:cNvPr>
          <p:cNvCxnSpPr>
            <a:cxnSpLocks/>
          </p:cNvCxnSpPr>
          <p:nvPr/>
        </p:nvCxnSpPr>
        <p:spPr>
          <a:xfrm flipH="1">
            <a:off x="4504196" y="5075067"/>
            <a:ext cx="418863" cy="264764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AB7A13-A76E-43A2-86A0-A8F95DB3A519}"/>
              </a:ext>
            </a:extLst>
          </p:cNvPr>
          <p:cNvCxnSpPr>
            <a:cxnSpLocks/>
          </p:cNvCxnSpPr>
          <p:nvPr/>
        </p:nvCxnSpPr>
        <p:spPr>
          <a:xfrm flipH="1">
            <a:off x="7757835" y="5098833"/>
            <a:ext cx="437246" cy="2479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9ADEA5-32E9-44A2-B563-8F2193C55D13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971182" y="5691638"/>
            <a:ext cx="367188" cy="27707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3AAE85-5C9F-4756-BFE0-7E1E95FD2247}"/>
              </a:ext>
            </a:extLst>
          </p:cNvPr>
          <p:cNvSpPr/>
          <p:nvPr/>
        </p:nvSpPr>
        <p:spPr>
          <a:xfrm>
            <a:off x="9490191" y="1835621"/>
            <a:ext cx="166376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Combine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2DB993A-AA42-4D64-9B57-A5E08A29E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78B54A3-E15E-431D-BD16-5A10251FE33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0" name="Picture 2">
              <a:extLst>
                <a:ext uri="{FF2B5EF4-FFF2-40B4-BE49-F238E27FC236}">
                  <a16:creationId xmlns:a16="http://schemas.microsoft.com/office/drawing/2014/main" id="{48E61D7F-A826-46EA-934A-AA3797C4C9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133" descr="Logo COP3530">
              <a:extLst>
                <a:ext uri="{FF2B5EF4-FFF2-40B4-BE49-F238E27FC236}">
                  <a16:creationId xmlns:a16="http://schemas.microsoft.com/office/drawing/2014/main" id="{0067237A-B76A-4390-B50E-25991BB82F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0045240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51850" y="1736099"/>
            <a:ext cx="29361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0AB12E-CA15-41FE-8D74-EBD30DC4B2A4}"/>
              </a:ext>
            </a:extLst>
          </p:cNvPr>
          <p:cNvGrpSpPr/>
          <p:nvPr/>
        </p:nvGrpSpPr>
        <p:grpSpPr>
          <a:xfrm>
            <a:off x="9172171" y="6109509"/>
            <a:ext cx="1230941" cy="369332"/>
            <a:chOff x="9172171" y="6109509"/>
            <a:chExt cx="1230941" cy="36933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9E89E6-F4FE-47DE-BEC3-014FBC21F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172171" y="6183939"/>
              <a:ext cx="259457" cy="240458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2911BC5-99F7-47BF-80C9-818BAC466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9431628" y="6109509"/>
              <a:ext cx="971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Sorted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2100524-0CA1-4FE8-8389-33B0CF58ADAB}"/>
              </a:ext>
            </a:extLst>
          </p:cNvPr>
          <p:cNvGrpSpPr/>
          <p:nvPr/>
        </p:nvGrpSpPr>
        <p:grpSpPr>
          <a:xfrm>
            <a:off x="1649690" y="2396852"/>
            <a:ext cx="7300510" cy="3911357"/>
            <a:chOff x="4372793" y="1631658"/>
            <a:chExt cx="7300510" cy="391135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4A2DC55-2B05-4866-8C0B-31D19771D7A6}"/>
                </a:ext>
              </a:extLst>
            </p:cNvPr>
            <p:cNvSpPr txBox="1"/>
            <p:nvPr/>
          </p:nvSpPr>
          <p:spPr>
            <a:xfrm>
              <a:off x="4372793" y="1631658"/>
              <a:ext cx="2390982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Initial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等线" panose="02010600030101010101" pitchFamily="2" charset="-122"/>
                  <a:cs typeface="+mn-cs"/>
                </a:rPr>
                <a:t>array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B7099-384D-4EEB-A3AB-AB42D6078D99}"/>
                </a:ext>
              </a:extLst>
            </p:cNvPr>
            <p:cNvGrpSpPr/>
            <p:nvPr/>
          </p:nvGrpSpPr>
          <p:grpSpPr>
            <a:xfrm>
              <a:off x="6233763" y="1670592"/>
              <a:ext cx="4449961" cy="340449"/>
              <a:chOff x="1657746" y="3337775"/>
              <a:chExt cx="4449961" cy="34044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D3659257-565B-4166-A2C0-C5EA71ECE15C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950960FB-5986-47BB-B468-05B30D20F7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F4EEB82-EA75-4059-8019-113D853B50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F54A8E2-ED49-4568-9019-12A0FA63429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20772B8E-8423-4A7B-95C8-02C0AD15429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E26543-9620-4D76-BEEF-BCB927ACC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72F104F-EC1F-40E2-A31C-24E578CF88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1A5A479-3248-4B36-920D-148F3100DB60}"/>
                </a:ext>
              </a:extLst>
            </p:cNvPr>
            <p:cNvGrpSpPr/>
            <p:nvPr/>
          </p:nvGrpSpPr>
          <p:grpSpPr>
            <a:xfrm>
              <a:off x="5776391" y="2236741"/>
              <a:ext cx="5414593" cy="340449"/>
              <a:chOff x="1205574" y="3337775"/>
              <a:chExt cx="5414593" cy="340449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D1FC4D5-ECBF-44ED-855D-2DAF8ACC9A86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CD6A07E-E49F-4BEE-99B4-C3FAD014FB9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95047C6-2B37-463F-AE5C-E6D04CAAC7C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FB544322-2BFB-40DF-AA83-EFD770D466F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CAAC72E6-A15D-4CFA-8E6D-1053814AD49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82F97E1-7738-494F-94BE-AB1152A449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6E37E5-A68A-4172-BAD1-89D11953B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2CC8DD2-7F84-49B8-B869-C272F8D1F75A}"/>
                </a:ext>
              </a:extLst>
            </p:cNvPr>
            <p:cNvGrpSpPr/>
            <p:nvPr/>
          </p:nvGrpSpPr>
          <p:grpSpPr>
            <a:xfrm>
              <a:off x="5505087" y="2802890"/>
              <a:ext cx="6168216" cy="340449"/>
              <a:chOff x="934270" y="3337775"/>
              <a:chExt cx="6168216" cy="340449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7451301-480E-4BD7-8A7F-3A6C7DD09D86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19FA73B6-96CC-44BF-AAFC-51D56C588AE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1A4C51A3-E848-458E-8656-E97D13D2387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4722F19-034F-4CBF-9730-76DFA921AF5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A535D3C-19F2-45E9-BB2B-7D2BB45EAA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EB6E19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91022DA0-9DE8-4519-AF86-1D8CCBE898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05930C-63BD-4E3E-BCD7-8665CDE339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EB6E19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F2FD530B-BF07-4251-A188-D980AC0C5196}"/>
                </a:ext>
              </a:extLst>
            </p:cNvPr>
            <p:cNvGrpSpPr/>
            <p:nvPr/>
          </p:nvGrpSpPr>
          <p:grpSpPr>
            <a:xfrm>
              <a:off x="5505087" y="3372829"/>
              <a:ext cx="6168216" cy="340449"/>
              <a:chOff x="934270" y="3337775"/>
              <a:chExt cx="6168216" cy="34044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D96DFD9C-8FDA-4EF3-9D3B-BFF3677D1314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524C6D66-873D-4AE1-A1A6-ED5EC5BF32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2E744061-3B49-4344-9677-CFAEAF01F04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5568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C1DA0807-F19C-467B-9773-779F5305FD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773E345-D3B5-43AF-A7B7-A07E424C34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C5E5EAE-6B9D-49F9-9839-4806CD1E9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17232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8CF3719E-0B4A-4CE5-8CF3-E2ECB8D2F4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567378-DD40-4DF4-96C1-A792FBA681F1}"/>
                </a:ext>
              </a:extLst>
            </p:cNvPr>
            <p:cNvGrpSpPr/>
            <p:nvPr/>
          </p:nvGrpSpPr>
          <p:grpSpPr>
            <a:xfrm>
              <a:off x="5505087" y="3989400"/>
              <a:ext cx="6168216" cy="343009"/>
              <a:chOff x="934270" y="3339670"/>
              <a:chExt cx="6168216" cy="343009"/>
            </a:xfrm>
          </p:grpSpPr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9DD5D2F4-4E30-4679-855B-AB9C1E3DB0DA}"/>
                  </a:ext>
                </a:extLst>
              </p:cNvPr>
              <p:cNvGrpSpPr/>
              <p:nvPr/>
            </p:nvGrpSpPr>
            <p:grpSpPr>
              <a:xfrm>
                <a:off x="934270" y="3339670"/>
                <a:ext cx="3943245" cy="338554"/>
                <a:chOff x="6472850" y="1129114"/>
                <a:chExt cx="3943245" cy="313373"/>
              </a:xfrm>
            </p:grpSpPr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9939F773-B299-4D51-B6FA-6261C7383C5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1709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933F03-8CBC-4733-9D98-8FD3F325337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6830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F0892707-D5AA-49A1-AA51-39DA2B7828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472850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4FBDE0E-9651-4DB0-B549-B6F66997F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667311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10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682C452B-7750-4CCD-B6EC-CA0E3063CB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598583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C0B8315-4F5D-4DB2-86BF-95625FA2F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6353702" y="334412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8F92DD6-E70F-415E-93B2-18ABF276D40E}"/>
                </a:ext>
              </a:extLst>
            </p:cNvPr>
            <p:cNvGrpSpPr/>
            <p:nvPr/>
          </p:nvGrpSpPr>
          <p:grpSpPr>
            <a:xfrm>
              <a:off x="5776391" y="4585995"/>
              <a:ext cx="5414593" cy="340449"/>
              <a:chOff x="1205574" y="3337775"/>
              <a:chExt cx="5414593" cy="340449"/>
            </a:xfrm>
          </p:grpSpPr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1ADC1C1-F6F1-4E0F-9367-4DDC5E51AC7F}"/>
                  </a:ext>
                </a:extLst>
              </p:cNvPr>
              <p:cNvGrpSpPr/>
              <p:nvPr/>
            </p:nvGrpSpPr>
            <p:grpSpPr>
              <a:xfrm>
                <a:off x="1205574" y="3339670"/>
                <a:ext cx="3913099" cy="338554"/>
                <a:chOff x="6744154" y="1129114"/>
                <a:chExt cx="3913099" cy="313373"/>
              </a:xfrm>
            </p:grpSpPr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A9A3A82E-DBF6-40FB-B733-602AD731597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195062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22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B69BDEF-329E-428B-A40A-F3BFECE214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446278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F4BC2A3E-DF43-4C4B-852B-CE024AC9534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6744154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DCBDAE77-3C89-4FF4-8578-70BEE6F834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90846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FF974C26-D64C-4A1F-A5CC-122259FDA0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11626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9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04DCD778-E7EC-47C9-9CB4-4EC365324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87138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505E487-654F-4716-9C1B-B44BCACA8121}"/>
                </a:ext>
              </a:extLst>
            </p:cNvPr>
            <p:cNvGrpSpPr/>
            <p:nvPr/>
          </p:nvGrpSpPr>
          <p:grpSpPr>
            <a:xfrm>
              <a:off x="6253872" y="5202566"/>
              <a:ext cx="4449961" cy="340449"/>
              <a:chOff x="1657746" y="3337775"/>
              <a:chExt cx="4449961" cy="340449"/>
            </a:xfrm>
          </p:grpSpPr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999AD5F-ED99-4443-9E17-1159AAD76CB1}"/>
                  </a:ext>
                </a:extLst>
              </p:cNvPr>
              <p:cNvGrpSpPr/>
              <p:nvPr/>
            </p:nvGrpSpPr>
            <p:grpSpPr>
              <a:xfrm>
                <a:off x="1657746" y="3339670"/>
                <a:ext cx="2948467" cy="338554"/>
                <a:chOff x="7196326" y="1129114"/>
                <a:chExt cx="2948467" cy="313373"/>
              </a:xfrm>
            </p:grpSpPr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1CB2208B-6917-4F6D-AF09-4671B17B0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8647234" y="1129114"/>
                  <a:ext cx="74877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6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111F9B35-B9B8-4C63-8F01-3EE4983B220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898450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5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822F1A65-55EB-4B00-942C-55FB1F66E3E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7196326" y="1129114"/>
                  <a:ext cx="748785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1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773E07B8-1845-46DD-A57E-014976984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 txBox="1"/>
                <p:nvPr/>
              </p:nvSpPr>
              <p:spPr>
                <a:xfrm>
                  <a:off x="9396009" y="1129114"/>
                  <a:ext cx="748784" cy="313373"/>
                </a:xfrm>
                <a:prstGeom prst="rect">
                  <a:avLst/>
                </a:prstGeom>
                <a:solidFill>
                  <a:srgbClr val="11151A"/>
                </a:solidFill>
                <a:ln>
                  <a:solidFill>
                    <a:srgbClr val="00DA63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等线" panose="02010600030101010101" pitchFamily="2" charset="-122"/>
                      <a:cs typeface="+mn-cs"/>
                    </a:rPr>
                    <a:t>9</a:t>
                  </a:r>
                  <a:endPara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24E45DF-D3DB-43DF-BEE7-5867170C3F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4603804" y="3339670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10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6399ED2-057C-4BB6-B4D8-185C22736D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58923" y="3337775"/>
                <a:ext cx="748784" cy="338554"/>
              </a:xfrm>
              <a:prstGeom prst="rect">
                <a:avLst/>
              </a:prstGeom>
              <a:solidFill>
                <a:srgbClr val="11151A"/>
              </a:solidFill>
              <a:ln>
                <a:solidFill>
                  <a:srgbClr val="00DA63"/>
                </a:solidFill>
              </a:ln>
            </p:spPr>
            <p:txBody>
              <a:bodyPr wrap="squar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等线" panose="02010600030101010101" pitchFamily="2" charset="-122"/>
                    <a:cs typeface="+mn-cs"/>
                  </a:rPr>
                  <a:t>22</a:t>
                </a: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3BF15E-7529-49D7-AA14-26D67E2BAB8F}"/>
              </a:ext>
            </a:extLst>
          </p:cNvPr>
          <p:cNvCxnSpPr>
            <a:stCxn id="59" idx="2"/>
          </p:cNvCxnSpPr>
          <p:nvPr/>
        </p:nvCxnSpPr>
        <p:spPr>
          <a:xfrm flipH="1">
            <a:off x="3627455" y="277623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53EAC91-68D4-44E1-A0A1-523CDD85C292}"/>
              </a:ext>
            </a:extLst>
          </p:cNvPr>
          <p:cNvCxnSpPr/>
          <p:nvPr/>
        </p:nvCxnSpPr>
        <p:spPr>
          <a:xfrm flipH="1">
            <a:off x="3156376" y="334679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0E54D06-27E0-4D4C-BB38-A6B9D8580E51}"/>
              </a:ext>
            </a:extLst>
          </p:cNvPr>
          <p:cNvCxnSpPr/>
          <p:nvPr/>
        </p:nvCxnSpPr>
        <p:spPr>
          <a:xfrm flipH="1">
            <a:off x="4983596" y="276957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D6120A3-AD27-453C-B3C0-739D6474D052}"/>
              </a:ext>
            </a:extLst>
          </p:cNvPr>
          <p:cNvCxnSpPr/>
          <p:nvPr/>
        </p:nvCxnSpPr>
        <p:spPr>
          <a:xfrm flipH="1">
            <a:off x="4295983" y="27610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0BD975-36C4-4ADB-B6FE-ED9A45857F26}"/>
              </a:ext>
            </a:extLst>
          </p:cNvPr>
          <p:cNvCxnSpPr/>
          <p:nvPr/>
        </p:nvCxnSpPr>
        <p:spPr>
          <a:xfrm flipH="1">
            <a:off x="4485930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96A0CB-45D9-461E-A064-A8A9B6EBA442}"/>
              </a:ext>
            </a:extLst>
          </p:cNvPr>
          <p:cNvCxnSpPr/>
          <p:nvPr/>
        </p:nvCxnSpPr>
        <p:spPr>
          <a:xfrm flipH="1">
            <a:off x="6334397" y="3345979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9E33E78-6923-4667-8F46-F8B04F704193}"/>
              </a:ext>
            </a:extLst>
          </p:cNvPr>
          <p:cNvCxnSpPr>
            <a:cxnSpLocks/>
          </p:cNvCxnSpPr>
          <p:nvPr/>
        </p:nvCxnSpPr>
        <p:spPr>
          <a:xfrm>
            <a:off x="6249294" y="276281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CDB37F8-3458-42AE-AA76-1FC07FFD5469}"/>
              </a:ext>
            </a:extLst>
          </p:cNvPr>
          <p:cNvCxnSpPr>
            <a:cxnSpLocks/>
            <a:endCxn id="79" idx="0"/>
          </p:cNvCxnSpPr>
          <p:nvPr/>
        </p:nvCxnSpPr>
        <p:spPr>
          <a:xfrm>
            <a:off x="3147540" y="389861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9E5845C-ADDD-4207-8653-1E31A9559E4F}"/>
              </a:ext>
            </a:extLst>
          </p:cNvPr>
          <p:cNvCxnSpPr>
            <a:cxnSpLocks/>
          </p:cNvCxnSpPr>
          <p:nvPr/>
        </p:nvCxnSpPr>
        <p:spPr>
          <a:xfrm>
            <a:off x="4960630" y="334680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246F8F0-69F8-4130-9575-E7BD0F21FED2}"/>
              </a:ext>
            </a:extLst>
          </p:cNvPr>
          <p:cNvCxnSpPr>
            <a:cxnSpLocks/>
          </p:cNvCxnSpPr>
          <p:nvPr/>
        </p:nvCxnSpPr>
        <p:spPr>
          <a:xfrm>
            <a:off x="7426606" y="3332868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6792CF50-7512-421A-B3EE-B2F8C5D03ECE}"/>
              </a:ext>
            </a:extLst>
          </p:cNvPr>
          <p:cNvCxnSpPr>
            <a:cxnSpLocks/>
          </p:cNvCxnSpPr>
          <p:nvPr/>
        </p:nvCxnSpPr>
        <p:spPr>
          <a:xfrm>
            <a:off x="8195552" y="3334212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C81438D-8A8F-4508-8D4C-8850DBA3F248}"/>
              </a:ext>
            </a:extLst>
          </p:cNvPr>
          <p:cNvCxnSpPr>
            <a:cxnSpLocks/>
          </p:cNvCxnSpPr>
          <p:nvPr/>
        </p:nvCxnSpPr>
        <p:spPr>
          <a:xfrm>
            <a:off x="7629036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3AA9A73C-3626-4381-AACA-EB2D336483D3}"/>
              </a:ext>
            </a:extLst>
          </p:cNvPr>
          <p:cNvCxnSpPr>
            <a:cxnSpLocks/>
          </p:cNvCxnSpPr>
          <p:nvPr/>
        </p:nvCxnSpPr>
        <p:spPr>
          <a:xfrm>
            <a:off x="6921953" y="2773374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172E2A0-CD80-4423-935F-20DFF924D974}"/>
              </a:ext>
            </a:extLst>
          </p:cNvPr>
          <p:cNvCxnSpPr/>
          <p:nvPr/>
        </p:nvCxnSpPr>
        <p:spPr>
          <a:xfrm flipH="1">
            <a:off x="7563091" y="3911325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008E571-9352-4669-962D-F9BB8C1A9517}"/>
              </a:ext>
            </a:extLst>
          </p:cNvPr>
          <p:cNvCxnSpPr/>
          <p:nvPr/>
        </p:nvCxnSpPr>
        <p:spPr>
          <a:xfrm flipH="1">
            <a:off x="4275719" y="3925651"/>
            <a:ext cx="257598" cy="22570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4BDC8BC-FD5B-48FB-9759-7A70D7B26124}"/>
              </a:ext>
            </a:extLst>
          </p:cNvPr>
          <p:cNvCxnSpPr>
            <a:cxnSpLocks/>
          </p:cNvCxnSpPr>
          <p:nvPr/>
        </p:nvCxnSpPr>
        <p:spPr>
          <a:xfrm>
            <a:off x="8580098" y="44905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B514B56-6ACC-4D4B-88BB-1C5288A5BD2E}"/>
              </a:ext>
            </a:extLst>
          </p:cNvPr>
          <p:cNvCxnSpPr>
            <a:cxnSpLocks/>
          </p:cNvCxnSpPr>
          <p:nvPr/>
        </p:nvCxnSpPr>
        <p:spPr>
          <a:xfrm>
            <a:off x="6378093" y="448585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A26E401C-D783-441E-8D4D-D703B61FE80E}"/>
              </a:ext>
            </a:extLst>
          </p:cNvPr>
          <p:cNvCxnSpPr>
            <a:cxnSpLocks/>
          </p:cNvCxnSpPr>
          <p:nvPr/>
        </p:nvCxnSpPr>
        <p:spPr>
          <a:xfrm>
            <a:off x="5264415" y="4505254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3118549-62C8-446A-B1C1-DD6E699FF105}"/>
              </a:ext>
            </a:extLst>
          </p:cNvPr>
          <p:cNvCxnSpPr>
            <a:cxnSpLocks/>
          </p:cNvCxnSpPr>
          <p:nvPr/>
        </p:nvCxnSpPr>
        <p:spPr>
          <a:xfrm>
            <a:off x="3138703" y="4494658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AFD1476E-6627-414B-83D6-AFC9DE2A8053}"/>
              </a:ext>
            </a:extLst>
          </p:cNvPr>
          <p:cNvCxnSpPr>
            <a:cxnSpLocks/>
          </p:cNvCxnSpPr>
          <p:nvPr/>
        </p:nvCxnSpPr>
        <p:spPr>
          <a:xfrm>
            <a:off x="8553166" y="3911687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915DC78-CB9B-40A5-B8C3-F52A3F18A3D2}"/>
              </a:ext>
            </a:extLst>
          </p:cNvPr>
          <p:cNvCxnSpPr>
            <a:cxnSpLocks/>
          </p:cNvCxnSpPr>
          <p:nvPr/>
        </p:nvCxnSpPr>
        <p:spPr>
          <a:xfrm>
            <a:off x="6369256" y="3891232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12818286-70C2-4314-9B19-325C96DCB2C0}"/>
              </a:ext>
            </a:extLst>
          </p:cNvPr>
          <p:cNvCxnSpPr>
            <a:cxnSpLocks/>
          </p:cNvCxnSpPr>
          <p:nvPr/>
        </p:nvCxnSpPr>
        <p:spPr>
          <a:xfrm>
            <a:off x="5256983" y="3906355"/>
            <a:ext cx="8837" cy="2413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F053192E-A0EF-46E7-BD35-4EBB40BDB3E4}"/>
              </a:ext>
            </a:extLst>
          </p:cNvPr>
          <p:cNvCxnSpPr>
            <a:cxnSpLocks/>
            <a:endCxn id="92" idx="0"/>
          </p:cNvCxnSpPr>
          <p:nvPr/>
        </p:nvCxnSpPr>
        <p:spPr>
          <a:xfrm>
            <a:off x="4275719" y="449465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43BB12B-95C3-4AC5-9617-B57E9B9D8EE2}"/>
              </a:ext>
            </a:extLst>
          </p:cNvPr>
          <p:cNvCxnSpPr>
            <a:cxnSpLocks/>
          </p:cNvCxnSpPr>
          <p:nvPr/>
        </p:nvCxnSpPr>
        <p:spPr>
          <a:xfrm>
            <a:off x="7585336" y="4476023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AF8C5B1-21D5-4977-97BF-617E1954F9AC}"/>
              </a:ext>
            </a:extLst>
          </p:cNvPr>
          <p:cNvCxnSpPr>
            <a:cxnSpLocks/>
          </p:cNvCxnSpPr>
          <p:nvPr/>
        </p:nvCxnSpPr>
        <p:spPr>
          <a:xfrm>
            <a:off x="3151958" y="5102188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62FBFA6F-3D5E-485A-A990-324D97B4C569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4129804" y="5691638"/>
            <a:ext cx="294978" cy="276122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03857FAA-3B22-48E4-8C38-C78DE3013D5B}"/>
              </a:ext>
            </a:extLst>
          </p:cNvPr>
          <p:cNvCxnSpPr>
            <a:cxnSpLocks/>
          </p:cNvCxnSpPr>
          <p:nvPr/>
        </p:nvCxnSpPr>
        <p:spPr>
          <a:xfrm>
            <a:off x="6325138" y="5079895"/>
            <a:ext cx="276115" cy="259936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77B102F5-B254-47E3-9217-B319F65BA2C0}"/>
              </a:ext>
            </a:extLst>
          </p:cNvPr>
          <p:cNvCxnSpPr>
            <a:cxnSpLocks/>
          </p:cNvCxnSpPr>
          <p:nvPr/>
        </p:nvCxnSpPr>
        <p:spPr>
          <a:xfrm flipH="1">
            <a:off x="4504196" y="5075067"/>
            <a:ext cx="418863" cy="264764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AB7A13-A76E-43A2-86A0-A8F95DB3A519}"/>
              </a:ext>
            </a:extLst>
          </p:cNvPr>
          <p:cNvCxnSpPr>
            <a:cxnSpLocks/>
          </p:cNvCxnSpPr>
          <p:nvPr/>
        </p:nvCxnSpPr>
        <p:spPr>
          <a:xfrm flipH="1">
            <a:off x="7757835" y="5098833"/>
            <a:ext cx="437246" cy="247901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9ADEA5-32E9-44A2-B563-8F2193C55D13}"/>
              </a:ext>
            </a:extLst>
          </p:cNvPr>
          <p:cNvCxnSpPr>
            <a:cxnSpLocks/>
            <a:stCxn id="97" idx="2"/>
          </p:cNvCxnSpPr>
          <p:nvPr/>
        </p:nvCxnSpPr>
        <p:spPr>
          <a:xfrm flipH="1">
            <a:off x="6971182" y="5691638"/>
            <a:ext cx="367188" cy="277070"/>
          </a:xfrm>
          <a:prstGeom prst="straightConnector1">
            <a:avLst/>
          </a:prstGeom>
          <a:ln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43AAE85-5C9F-4756-BFE0-7E1E95FD2247}"/>
              </a:ext>
            </a:extLst>
          </p:cNvPr>
          <p:cNvSpPr/>
          <p:nvPr/>
        </p:nvSpPr>
        <p:spPr>
          <a:xfrm>
            <a:off x="9702355" y="2942171"/>
            <a:ext cx="1663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O(1)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F9229-572B-41D9-B9D1-D39220A47C25}"/>
              </a:ext>
            </a:extLst>
          </p:cNvPr>
          <p:cNvSpPr/>
          <p:nvPr/>
        </p:nvSpPr>
        <p:spPr>
          <a:xfrm>
            <a:off x="9630763" y="4788814"/>
            <a:ext cx="166376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           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690A26-5032-47AB-9878-A95626AC04C3}"/>
              </a:ext>
            </a:extLst>
          </p:cNvPr>
          <p:cNvCxnSpPr/>
          <p:nvPr/>
        </p:nvCxnSpPr>
        <p:spPr>
          <a:xfrm>
            <a:off x="9820275" y="2435786"/>
            <a:ext cx="0" cy="1401098"/>
          </a:xfrm>
          <a:prstGeom prst="line">
            <a:avLst/>
          </a:prstGeom>
          <a:ln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CBD5BBE9-C418-4D3D-AB7C-3168978EE557}"/>
              </a:ext>
            </a:extLst>
          </p:cNvPr>
          <p:cNvCxnSpPr>
            <a:cxnSpLocks/>
          </p:cNvCxnSpPr>
          <p:nvPr/>
        </p:nvCxnSpPr>
        <p:spPr>
          <a:xfrm>
            <a:off x="9820275" y="4147656"/>
            <a:ext cx="0" cy="1961853"/>
          </a:xfrm>
          <a:prstGeom prst="line">
            <a:avLst/>
          </a:prstGeom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68B0C1C-9A09-464B-B9DB-60FE64F26F30}"/>
              </a:ext>
            </a:extLst>
          </p:cNvPr>
          <p:cNvCxnSpPr>
            <a:cxnSpLocks/>
          </p:cNvCxnSpPr>
          <p:nvPr/>
        </p:nvCxnSpPr>
        <p:spPr>
          <a:xfrm>
            <a:off x="2057400" y="4226522"/>
            <a:ext cx="0" cy="1961853"/>
          </a:xfrm>
          <a:prstGeom prst="line">
            <a:avLst/>
          </a:prstGeom>
          <a:ln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0E32788-5AE3-41BE-8453-D645CFECA54D}"/>
              </a:ext>
            </a:extLst>
          </p:cNvPr>
          <p:cNvSpPr/>
          <p:nvPr/>
        </p:nvSpPr>
        <p:spPr>
          <a:xfrm>
            <a:off x="362428" y="4844234"/>
            <a:ext cx="18493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 ~ log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           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54CB6F8-CD2D-4F9D-933D-E807546C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47122F1-D6E7-4AEF-AE9F-B128D4EC575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5" name="Picture 2">
              <a:extLst>
                <a:ext uri="{FF2B5EF4-FFF2-40B4-BE49-F238E27FC236}">
                  <a16:creationId xmlns:a16="http://schemas.microsoft.com/office/drawing/2014/main" id="{BAA6104C-AF65-4A9F-9BFC-9B097795CA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135" descr="Logo COP3530">
              <a:extLst>
                <a:ext uri="{FF2B5EF4-FFF2-40B4-BE49-F238E27FC236}">
                  <a16:creationId xmlns:a16="http://schemas.microsoft.com/office/drawing/2014/main" id="{612EA736-F196-4CE0-B02A-1E7EA98346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340475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DDE325-BF13-46AA-BEF0-E34DE6DEC739}"/>
              </a:ext>
            </a:extLst>
          </p:cNvPr>
          <p:cNvSpPr txBox="1"/>
          <p:nvPr/>
        </p:nvSpPr>
        <p:spPr>
          <a:xfrm>
            <a:off x="1051727" y="1690688"/>
            <a:ext cx="6022314" cy="247760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(int [] numbers, int start, int end)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if (start&lt;end)  //base case is start = end and sorting an array of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middle = 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start+end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)/2;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(numbers, start, middle);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(numbers, middle+1, end);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     merge(numbers, start, middle, end);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C13EAE-6BF1-48F8-A8E5-DB57066CE0AD}"/>
              </a:ext>
            </a:extLst>
          </p:cNvPr>
          <p:cNvSpPr txBox="1"/>
          <p:nvPr/>
        </p:nvSpPr>
        <p:spPr>
          <a:xfrm>
            <a:off x="1627832" y="4624383"/>
            <a:ext cx="9254534" cy="173893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Merge Algorithm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1.     Access the first item from both sequences.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2.     while not finished with either sequence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3. 	Compare the current items from the two sequences, copy the smaller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	current item to the output sequence and access the next item from the input sequence whose item was copied.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4.     Copy any remaining items from the first sequence to the output sequence.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5.     Copy any remaining items from the second sequence to the output sequence.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3CB0C9-861E-4159-BA0B-7170647B48FA}"/>
              </a:ext>
            </a:extLst>
          </p:cNvPr>
          <p:cNvSpPr/>
          <p:nvPr/>
        </p:nvSpPr>
        <p:spPr>
          <a:xfrm>
            <a:off x="7730181" y="4088559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(A, 0, length(A)-1)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BEB55-DE83-4BE9-813A-8BEDB8B3E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8ED5D3-919F-43AD-8898-F042EA69981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6B7B335-443F-4A3D-9202-F1A274813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E107B67C-1BC7-4CC0-925D-683A95C745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56799529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218581" y="5183218"/>
            <a:ext cx="29674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(A, 0, length(A)-1)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2233247" y="2057681"/>
            <a:ext cx="7761896" cy="28931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  // m is the point where the array is divided into two subarrays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4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F43069-79DF-4816-8FDD-5C012170A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BB328E-BC8B-420B-B816-A24B449F1E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6BC50974-AE91-4AF2-9C32-A57F65F419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C8FF5FC0-9FE1-455F-90E2-96375C3116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66073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Selection Sort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293614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2F29C-F359-40D9-927A-9744DDAAF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0884" y="1979374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94F7AB-FD5F-4272-A3B6-BE30F5246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2100" y="1979375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5B785F-CF13-4965-BE31-137680227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89976" y="1979375"/>
            <a:ext cx="74878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01097B-85BD-475B-96DB-3B948DE28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89659" y="1979374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8FCAF0-25CD-4DE4-BEA7-11F358FEE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38443" y="1979373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E1E632-52C9-4657-B171-1E5326801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2918547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3C8A72-E8EC-4CF7-826C-690B126F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2918548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1F6EF9-4542-4448-B135-EEBA2D5A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291854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A48EC-394A-4008-AFAF-9C2407720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291854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1BEC45-F155-41C3-A6B4-C1C300269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291854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296B97-E797-4636-86E8-7C11455F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589073" y="3800649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12D5-5793-4158-9827-D4B5F0466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40289" y="3800650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49C9EA-2218-4113-9DC3-42BE8BA12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38165" y="3800650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3636E7-2EFE-4F5B-BCA7-495A3DF49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37848" y="3800649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B5C8-C795-4E1C-98E9-5B6696CF2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086632" y="3800648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22D9DB-5F8B-4CA6-8AD3-13505D33E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47234" y="4674027"/>
            <a:ext cx="74877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257AD5-0F7C-40E7-9B28-8F8594AB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898450" y="4674028"/>
            <a:ext cx="748784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3B50C-1968-44A5-886F-2EBDF97B4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196326" y="4674028"/>
            <a:ext cx="748785" cy="36933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5B9FFF-CFC2-462B-B50B-527BD1D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396009" y="4674027"/>
            <a:ext cx="748784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37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B0B15E-8CCC-48EC-9C17-344F11360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44793" y="4674026"/>
            <a:ext cx="748775" cy="36933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29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2DC55-2B05-4866-8C0B-31D19771D7A6}"/>
              </a:ext>
            </a:extLst>
          </p:cNvPr>
          <p:cNvSpPr txBox="1"/>
          <p:nvPr/>
        </p:nvSpPr>
        <p:spPr>
          <a:xfrm>
            <a:off x="4346480" y="1913328"/>
            <a:ext cx="23909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Initial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array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EE4344-4867-493E-8278-5909045918E4}"/>
              </a:ext>
            </a:extLst>
          </p:cNvPr>
          <p:cNvSpPr txBox="1"/>
          <p:nvPr/>
        </p:nvSpPr>
        <p:spPr>
          <a:xfrm>
            <a:off x="4346480" y="2858548"/>
            <a:ext cx="224634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st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C7D4CA-CFAD-4039-AB42-B62B8F6BD6F8}"/>
              </a:ext>
            </a:extLst>
          </p:cNvPr>
          <p:cNvSpPr txBox="1"/>
          <p:nvPr/>
        </p:nvSpPr>
        <p:spPr>
          <a:xfrm>
            <a:off x="4346480" y="3754481"/>
            <a:ext cx="195060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2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nd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5DCB9C-DD6F-4121-A0D0-441FBE01F82E}"/>
              </a:ext>
            </a:extLst>
          </p:cNvPr>
          <p:cNvSpPr txBox="1"/>
          <p:nvPr/>
        </p:nvSpPr>
        <p:spPr>
          <a:xfrm>
            <a:off x="4346480" y="4585583"/>
            <a:ext cx="177176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3</a:t>
            </a:r>
            <a:r>
              <a:rPr kumimoji="0" lang="en-US" altLang="zh-CN" sz="2400" b="0" i="0" u="none" strike="noStrike" kern="1200" cap="none" spc="0" normalizeH="0" baseline="3000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rd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等线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solidFill>
                  <a:prstClr val="white"/>
                </a:solidFill>
                <a:latin typeface="Gotham Bold" pitchFamily="50" charset="0"/>
              </a:rPr>
              <a:t>pass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66AC619-61E0-4C7A-B771-EBCF0F372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92100" y="1821527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EA09822-A618-48E5-AA63-DE8E9481A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86632" y="2808689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37" name="Elbow Connector 37">
            <a:extLst>
              <a:ext uri="{FF2B5EF4-FFF2-40B4-BE49-F238E27FC236}">
                <a16:creationId xmlns:a16="http://schemas.microsoft.com/office/drawing/2014/main" id="{FD0DF03A-E720-4523-A1FF-052E7B753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" idx="0"/>
            <a:endCxn id="7" idx="0"/>
          </p:cNvCxnSpPr>
          <p:nvPr/>
        </p:nvCxnSpPr>
        <p:spPr>
          <a:xfrm rot="16200000" flipV="1">
            <a:off x="7915431" y="1628313"/>
            <a:ext cx="12700" cy="702123"/>
          </a:xfrm>
          <a:prstGeom prst="bentConnector3">
            <a:avLst>
              <a:gd name="adj1" fmla="val 18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42">
            <a:extLst>
              <a:ext uri="{FF2B5EF4-FFF2-40B4-BE49-F238E27FC236}">
                <a16:creationId xmlns:a16="http://schemas.microsoft.com/office/drawing/2014/main" id="{0F9B233B-EE67-435E-AD2E-9D107946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0"/>
            <a:endCxn id="11" idx="0"/>
          </p:cNvCxnSpPr>
          <p:nvPr/>
        </p:nvCxnSpPr>
        <p:spPr>
          <a:xfrm rot="16200000" flipH="1" flipV="1">
            <a:off x="9337850" y="1795377"/>
            <a:ext cx="2" cy="2246339"/>
          </a:xfrm>
          <a:prstGeom prst="bentConnector3">
            <a:avLst>
              <a:gd name="adj1" fmla="val -11430000000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3D671C7-5EB2-499E-A757-49F899261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89073" y="3639091"/>
            <a:ext cx="748775" cy="63089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cxnSp>
        <p:nvCxnSpPr>
          <p:cNvPr id="41" name="Elbow Connector 52">
            <a:extLst>
              <a:ext uri="{FF2B5EF4-FFF2-40B4-BE49-F238E27FC236}">
                <a16:creationId xmlns:a16="http://schemas.microsoft.com/office/drawing/2014/main" id="{DF7848BF-23D3-4F04-B69F-E3193217F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39" idx="7"/>
            <a:endCxn id="39" idx="1"/>
          </p:cNvCxnSpPr>
          <p:nvPr/>
        </p:nvCxnSpPr>
        <p:spPr>
          <a:xfrm rot="16200000" flipV="1">
            <a:off x="8963461" y="3466751"/>
            <a:ext cx="12700" cy="529463"/>
          </a:xfrm>
          <a:prstGeom prst="bentConnector3">
            <a:avLst>
              <a:gd name="adj1" fmla="val 2527496"/>
            </a:avLst>
          </a:prstGeom>
          <a:ln>
            <a:solidFill>
              <a:srgbClr val="EB6E19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59E89E6-F4FE-47DE-BEC3-014FBC21F35A}"/>
              </a:ext>
            </a:extLst>
          </p:cNvPr>
          <p:cNvSpPr/>
          <p:nvPr/>
        </p:nvSpPr>
        <p:spPr>
          <a:xfrm>
            <a:off x="9452783" y="6355111"/>
            <a:ext cx="259457" cy="24045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1BC5-99F7-47BF-80C9-818BAC4662FA}"/>
              </a:ext>
            </a:extLst>
          </p:cNvPr>
          <p:cNvSpPr txBox="1"/>
          <p:nvPr/>
        </p:nvSpPr>
        <p:spPr>
          <a:xfrm>
            <a:off x="9712240" y="6308209"/>
            <a:ext cx="971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Sorted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64E68B48-07EF-46F9-8D78-8190025CE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49155A6-39DC-4688-8832-AD0C67496B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D6788982-7AC3-4D90-BB09-667176A1DF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65814D18-2F09-42F2-9EED-A895CA2587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9219571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646" y="27267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FD4312-3BDD-41EB-95B7-0D1196A7E5BF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A24F7-2A64-4A73-9D5A-65ACB6E632A3}"/>
              </a:ext>
            </a:extLst>
          </p:cNvPr>
          <p:cNvSpPr txBox="1"/>
          <p:nvPr/>
        </p:nvSpPr>
        <p:spPr>
          <a:xfrm>
            <a:off x="511080" y="1628844"/>
            <a:ext cx="5146729" cy="341632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two subarrays from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 // Create X ←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left..mid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] &amp; Y ←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[mid+1..right]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n2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</a:t>
            </a:r>
            <a:endParaRPr lang="en-US" sz="1200" b="0" dirty="0">
              <a:solidFill>
                <a:srgbClr val="7CA668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arrays X and Y into </a:t>
            </a:r>
            <a:r>
              <a:rPr lang="en-US" sz="1200" b="0" dirty="0" err="1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arr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14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E899C2-F543-4808-843E-73E53AF8C783}"/>
              </a:ext>
            </a:extLst>
          </p:cNvPr>
          <p:cNvSpPr txBox="1"/>
          <p:nvPr/>
        </p:nvSpPr>
        <p:spPr>
          <a:xfrm>
            <a:off x="5824489" y="2677273"/>
            <a:ext cx="2840721" cy="267765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  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n1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j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n2)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[i]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[j])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}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sz="12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2286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32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92B1B4-1D39-4E55-BEF9-92CBD5EBCBBC}"/>
              </a:ext>
            </a:extLst>
          </p:cNvPr>
          <p:cNvSpPr txBox="1"/>
          <p:nvPr/>
        </p:nvSpPr>
        <p:spPr>
          <a:xfrm>
            <a:off x="8831890" y="3521670"/>
            <a:ext cx="3192862" cy="304698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 // When we run out of elements in either X or Y append the remaining elements</a:t>
            </a:r>
            <a:endParaRPr lang="en-US" sz="12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(i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n1) 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[i];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dirty="0">
                <a:solidFill>
                  <a:srgbClr val="FFFFFF"/>
                </a:solidFill>
                <a:latin typeface="Consolas" panose="020B0609020204030204" pitchFamily="49" charset="0"/>
              </a:rPr>
              <a:t> 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(j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n2) 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[k]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k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228600" indent="-36576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 startAt="46"/>
            </a:pPr>
            <a:r>
              <a:rPr lang="en-US" sz="12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F1D9F0-4C55-4058-B309-EEA2F9C2F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B992D5-1249-449B-A28B-C92B0020FE9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1892334-19FD-425E-A8E9-FE023590E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64E25672-76E0-41AB-86C3-9CC18383E4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32069760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1212"/>
              </p:ext>
            </p:extLst>
          </p:nvPr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58FAF-92A3-4185-AE6B-636248372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5E4EC55-A792-4425-BADF-087290A094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C5E18CC-C75C-48B1-A847-2C5662CFC8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2675E96A-D74D-4422-A93B-9C6DFDF019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456768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99D6AA-BC12-48F9-AC23-C847A997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A8E1F52-A5CE-4834-8CB2-77BE8ED6662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EDE7AF9-AC41-47C8-ABE2-0499276EC7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67208AE0-FC20-404A-90EC-751940F176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4292080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0744F-D42B-4F99-AFF7-EA2C5E13A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9BC865-BA8E-4283-889F-64FEF7E9BD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6D2F105A-767E-4F90-B585-F435E62661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8F58F36A-A928-4472-9CD2-BEB971BA84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28684881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7244B58-A11E-4103-A49F-8B790F9E37C3}"/>
              </a:ext>
            </a:extLst>
          </p:cNvPr>
          <p:cNvGraphicFramePr>
            <a:graphicFrameLocks noGrp="1"/>
          </p:cNvGraphicFramePr>
          <p:nvPr/>
        </p:nvGraphicFramePr>
        <p:xfrm>
          <a:off x="7262940" y="4994379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CFFAB0B-5EDD-439F-B3FD-07686FCE5B6E}"/>
              </a:ext>
            </a:extLst>
          </p:cNvPr>
          <p:cNvSpPr txBox="1"/>
          <p:nvPr/>
        </p:nvSpPr>
        <p:spPr>
          <a:xfrm>
            <a:off x="7435863" y="5291843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FF7CD4-497B-4027-941D-D4CA25094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7354033-89E0-4318-ABD5-401D9104E91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AD8584BC-3A69-42AF-A6B2-F60EC96FDA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4F6DC7AC-988D-4150-9531-2CA42B2FA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278181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7244B58-A11E-4103-A49F-8B790F9E37C3}"/>
              </a:ext>
            </a:extLst>
          </p:cNvPr>
          <p:cNvGraphicFramePr>
            <a:graphicFrameLocks noGrp="1"/>
          </p:cNvGraphicFramePr>
          <p:nvPr/>
        </p:nvGraphicFramePr>
        <p:xfrm>
          <a:off x="7262940" y="4994379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CFFAB0B-5EDD-439F-B3FD-07686FCE5B6E}"/>
              </a:ext>
            </a:extLst>
          </p:cNvPr>
          <p:cNvSpPr txBox="1"/>
          <p:nvPr/>
        </p:nvSpPr>
        <p:spPr>
          <a:xfrm>
            <a:off x="7435863" y="5291843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6C05DB-8952-4C3D-8BAA-AC145D135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4DA48DB-6EB8-4AB4-92B6-45CED74C57E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0044C54C-250B-400A-B6B5-D9804BC4F0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16158E50-9240-4AAD-8435-0690B99AA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76488127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59" name="Table 4">
            <a:extLst>
              <a:ext uri="{FF2B5EF4-FFF2-40B4-BE49-F238E27FC236}">
                <a16:creationId xmlns:a16="http://schemas.microsoft.com/office/drawing/2014/main" id="{8F8502F7-CAA5-417C-89CE-5FA0C5ECF4BE}"/>
              </a:ext>
            </a:extLst>
          </p:cNvPr>
          <p:cNvGraphicFramePr>
            <a:graphicFrameLocks noGrp="1"/>
          </p:cNvGraphicFramePr>
          <p:nvPr/>
        </p:nvGraphicFramePr>
        <p:xfrm>
          <a:off x="5089766" y="4974055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82A2A230-72C7-4CF8-A211-D772083048BA}"/>
              </a:ext>
            </a:extLst>
          </p:cNvPr>
          <p:cNvSpPr txBox="1"/>
          <p:nvPr/>
        </p:nvSpPr>
        <p:spPr>
          <a:xfrm>
            <a:off x="5262689" y="5271519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61" name="Table 4">
            <a:extLst>
              <a:ext uri="{FF2B5EF4-FFF2-40B4-BE49-F238E27FC236}">
                <a16:creationId xmlns:a16="http://schemas.microsoft.com/office/drawing/2014/main" id="{37244B58-A11E-4103-A49F-8B790F9E37C3}"/>
              </a:ext>
            </a:extLst>
          </p:cNvPr>
          <p:cNvGraphicFramePr>
            <a:graphicFrameLocks noGrp="1"/>
          </p:cNvGraphicFramePr>
          <p:nvPr/>
        </p:nvGraphicFramePr>
        <p:xfrm>
          <a:off x="7262940" y="4994379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8CFFAB0B-5EDD-439F-B3FD-07686FCE5B6E}"/>
              </a:ext>
            </a:extLst>
          </p:cNvPr>
          <p:cNvSpPr txBox="1"/>
          <p:nvPr/>
        </p:nvSpPr>
        <p:spPr>
          <a:xfrm>
            <a:off x="7435863" y="5291843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CE7A6A9-5517-4A4A-BB02-9A7A41E70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75120"/>
              </p:ext>
            </p:extLst>
          </p:nvPr>
        </p:nvGraphicFramePr>
        <p:xfrm>
          <a:off x="8761796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66B040-AFB1-45B3-BB4E-3181A203FA60}"/>
              </a:ext>
            </a:extLst>
          </p:cNvPr>
          <p:cNvSpPr txBox="1"/>
          <p:nvPr/>
        </p:nvSpPr>
        <p:spPr>
          <a:xfrm>
            <a:off x="8934719" y="4380687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D24004D-F56A-41B5-9DE7-9EEE96D0B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567069"/>
              </p:ext>
            </p:extLst>
          </p:nvPr>
        </p:nvGraphicFramePr>
        <p:xfrm>
          <a:off x="9376785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3B246A-EFC0-409C-A959-C3FE29319AB4}"/>
              </a:ext>
            </a:extLst>
          </p:cNvPr>
          <p:cNvSpPr txBox="1"/>
          <p:nvPr/>
        </p:nvSpPr>
        <p:spPr>
          <a:xfrm>
            <a:off x="9536207" y="4380475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14E9E7-E87F-42B8-9EC8-56538A12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0D178CD-0F26-405B-B28C-1A3A744F66D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0E9DB95D-CEF1-459B-9CD1-88B389672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F68AFDA0-4EA8-48CE-BA2A-63EA53011B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44603732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CE7A6A9-5517-4A4A-BB02-9A7A41E70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832429"/>
              </p:ext>
            </p:extLst>
          </p:nvPr>
        </p:nvGraphicFramePr>
        <p:xfrm>
          <a:off x="8761796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66B040-AFB1-45B3-BB4E-3181A203FA60}"/>
              </a:ext>
            </a:extLst>
          </p:cNvPr>
          <p:cNvSpPr txBox="1"/>
          <p:nvPr/>
        </p:nvSpPr>
        <p:spPr>
          <a:xfrm>
            <a:off x="8934719" y="4380687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D24004D-F56A-41B5-9DE7-9EEE96D0B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065026"/>
              </p:ext>
            </p:extLst>
          </p:nvPr>
        </p:nvGraphicFramePr>
        <p:xfrm>
          <a:off x="9376785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3B246A-EFC0-409C-A959-C3FE29319AB4}"/>
              </a:ext>
            </a:extLst>
          </p:cNvPr>
          <p:cNvSpPr txBox="1"/>
          <p:nvPr/>
        </p:nvSpPr>
        <p:spPr>
          <a:xfrm>
            <a:off x="9536207" y="4380475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E1E0EE-0A1F-4573-B0B9-7AE420BB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F65117-DC5C-4E55-BA9D-4213513DA7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EB3DB687-AFE2-441D-B679-0AD2277731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A1A2C576-ED07-41F5-876D-8EFF85172D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0536801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643300"/>
              </p:ext>
            </p:extLst>
          </p:nvPr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3CE7A6A9-5517-4A4A-BB02-9A7A41E70606}"/>
              </a:ext>
            </a:extLst>
          </p:cNvPr>
          <p:cNvGraphicFramePr>
            <a:graphicFrameLocks noGrp="1"/>
          </p:cNvGraphicFramePr>
          <p:nvPr/>
        </p:nvGraphicFramePr>
        <p:xfrm>
          <a:off x="8761796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ED66B040-AFB1-45B3-BB4E-3181A203FA60}"/>
              </a:ext>
            </a:extLst>
          </p:cNvPr>
          <p:cNvSpPr txBox="1"/>
          <p:nvPr/>
        </p:nvSpPr>
        <p:spPr>
          <a:xfrm>
            <a:off x="8934719" y="4380687"/>
            <a:ext cx="245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0</a:t>
            </a:r>
          </a:p>
        </p:txBody>
      </p:sp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1D24004D-F56A-41B5-9DE7-9EEE96D0BC23}"/>
              </a:ext>
            </a:extLst>
          </p:cNvPr>
          <p:cNvGraphicFramePr>
            <a:graphicFrameLocks noGrp="1"/>
          </p:cNvGraphicFramePr>
          <p:nvPr/>
        </p:nvGraphicFramePr>
        <p:xfrm>
          <a:off x="9376785" y="4083223"/>
          <a:ext cx="591755" cy="2769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755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</a:tblGrid>
              <a:tr h="27699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263B246A-EFC0-409C-A959-C3FE29319AB4}"/>
              </a:ext>
            </a:extLst>
          </p:cNvPr>
          <p:cNvSpPr txBox="1"/>
          <p:nvPr/>
        </p:nvSpPr>
        <p:spPr>
          <a:xfrm>
            <a:off x="9536207" y="4380475"/>
            <a:ext cx="2459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9CDCFE"/>
                </a:solidFill>
                <a:latin typeface="Consolas" panose="020B0609020204030204" pitchFamily="49" charset="0"/>
              </a:rPr>
              <a:t>1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911E0086-9ACE-46CA-AB32-5DBF9FF43C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78777"/>
              </p:ext>
            </p:extLst>
          </p:nvPr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3EF7E88-8629-4C67-AB7E-12FA3BA32808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B1B3FD-BBED-4331-B48A-37183BB3728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2E9A44-8392-45A0-A53F-AF82600D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261BA7-AD4D-4F2F-BDDA-B25904A2A21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4979E167-CF7A-4528-BA8C-B9584B1425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337977A8-61CA-4D74-8031-39D6EDC48F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86556334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Merge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Sort Code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0791A9-31CC-4BE6-8B0B-36DF19D67389}"/>
              </a:ext>
            </a:extLst>
          </p:cNvPr>
          <p:cNvSpPr/>
          <p:nvPr/>
        </p:nvSpPr>
        <p:spPr>
          <a:xfrm>
            <a:off x="7594409" y="1833863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3)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894C5F-071D-4291-A014-5F534D136E1E}"/>
              </a:ext>
            </a:extLst>
          </p:cNvPr>
          <p:cNvSpPr/>
          <p:nvPr/>
        </p:nvSpPr>
        <p:spPr>
          <a:xfrm>
            <a:off x="420093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https://onlinegdb.com/HJT6FfMlv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91AEF-8879-431D-B564-18F9BE377705}"/>
              </a:ext>
            </a:extLst>
          </p:cNvPr>
          <p:cNvSpPr txBox="1"/>
          <p:nvPr/>
        </p:nvSpPr>
        <p:spPr>
          <a:xfrm>
            <a:off x="665704" y="1575341"/>
            <a:ext cx="4720212" cy="2123658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{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mergeSort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dirty="0">
                <a:solidFill>
                  <a:srgbClr val="FFFFFF"/>
                </a:solidFill>
                <a:latin typeface="Consolas" panose="020B0609020204030204" pitchFamily="49" charset="0"/>
              </a:rPr>
              <a:t>    </a:t>
            </a:r>
            <a:r>
              <a:rPr lang="en-US" sz="1100" b="0" dirty="0">
                <a:solidFill>
                  <a:srgbClr val="7CA668"/>
                </a:solidFill>
                <a:effectLst/>
                <a:latin typeface="Consolas" panose="020B0609020204030204" pitchFamily="49" charset="0"/>
              </a:rPr>
              <a:t>// Merge the sorted subarrays</a:t>
            </a:r>
            <a:endParaRPr lang="en-US" sz="1100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merge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mid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pPr marL="342900" indent="-54864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258392D-7936-4E0D-861E-AB657D96912E}"/>
              </a:ext>
            </a:extLst>
          </p:cNvPr>
          <p:cNvGraphicFramePr>
            <a:graphicFrameLocks noGrp="1"/>
          </p:cNvGraphicFramePr>
          <p:nvPr/>
        </p:nvGraphicFramePr>
        <p:xfrm>
          <a:off x="6631910" y="900613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B3E577-9B84-4C22-8384-C0FE56C79F73}"/>
              </a:ext>
            </a:extLst>
          </p:cNvPr>
          <p:cNvSpPr txBox="1"/>
          <p:nvPr/>
        </p:nvSpPr>
        <p:spPr>
          <a:xfrm>
            <a:off x="7023797" y="1290578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BD14B-D1C4-40C9-8C5D-36BBBC59DA54}"/>
              </a:ext>
            </a:extLst>
          </p:cNvPr>
          <p:cNvSpPr txBox="1"/>
          <p:nvPr/>
        </p:nvSpPr>
        <p:spPr>
          <a:xfrm>
            <a:off x="8077199" y="452469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arr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BBD4F-347C-4E5C-BE78-0A42D8258150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6819996" y="2142383"/>
            <a:ext cx="1434079" cy="79552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9AD8A1C-E856-4328-B05A-B26F1FF7E118}"/>
              </a:ext>
            </a:extLst>
          </p:cNvPr>
          <p:cNvSpPr/>
          <p:nvPr/>
        </p:nvSpPr>
        <p:spPr>
          <a:xfrm>
            <a:off x="5958221" y="2937907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1)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2D781B-225F-47D3-A33A-34CFC62DA7B3}"/>
              </a:ext>
            </a:extLst>
          </p:cNvPr>
          <p:cNvCxnSpPr>
            <a:cxnSpLocks/>
          </p:cNvCxnSpPr>
          <p:nvPr/>
        </p:nvCxnSpPr>
        <p:spPr>
          <a:xfrm flipH="1">
            <a:off x="5609596" y="3326004"/>
            <a:ext cx="1022314" cy="1075479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2B1042-CE25-4FEB-8584-4D474B570832}"/>
              </a:ext>
            </a:extLst>
          </p:cNvPr>
          <p:cNvCxnSpPr>
            <a:cxnSpLocks/>
          </p:cNvCxnSpPr>
          <p:nvPr/>
        </p:nvCxnSpPr>
        <p:spPr>
          <a:xfrm>
            <a:off x="6943411" y="3326004"/>
            <a:ext cx="959031" cy="1137134"/>
          </a:xfrm>
          <a:prstGeom prst="straightConnector1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3644C2F-E2F2-4FF3-8381-A5A64B3A1349}"/>
              </a:ext>
            </a:extLst>
          </p:cNvPr>
          <p:cNvSpPr/>
          <p:nvPr/>
        </p:nvSpPr>
        <p:spPr>
          <a:xfrm>
            <a:off x="4696794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D64962-CE05-45B2-BAC5-C498D71887ED}"/>
              </a:ext>
            </a:extLst>
          </p:cNvPr>
          <p:cNvSpPr/>
          <p:nvPr/>
        </p:nvSpPr>
        <p:spPr>
          <a:xfrm>
            <a:off x="6732635" y="4553480"/>
            <a:ext cx="1723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mergeSort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1, 1)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E443977-0F53-4433-836C-25546BE1D615}"/>
              </a:ext>
            </a:extLst>
          </p:cNvPr>
          <p:cNvCxnSpPr>
            <a:cxnSpLocks/>
          </p:cNvCxnSpPr>
          <p:nvPr/>
        </p:nvCxnSpPr>
        <p:spPr>
          <a:xfrm>
            <a:off x="7336681" y="3307113"/>
            <a:ext cx="426707" cy="233093"/>
          </a:xfrm>
          <a:prstGeom prst="straightConnector1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6919BE6-5212-452D-A64D-4439081D085A}"/>
              </a:ext>
            </a:extLst>
          </p:cNvPr>
          <p:cNvSpPr/>
          <p:nvPr/>
        </p:nvSpPr>
        <p:spPr>
          <a:xfrm>
            <a:off x="7476214" y="3602133"/>
            <a:ext cx="1646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merge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0, 0, 1)</a:t>
            </a:r>
          </a:p>
        </p:txBody>
      </p: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911E0086-9ACE-46CA-AB32-5DBF9FF43C29}"/>
              </a:ext>
            </a:extLst>
          </p:cNvPr>
          <p:cNvGraphicFramePr>
            <a:graphicFrameLocks noGrp="1"/>
          </p:cNvGraphicFramePr>
          <p:nvPr/>
        </p:nvGraphicFramePr>
        <p:xfrm>
          <a:off x="327318" y="4722589"/>
          <a:ext cx="3658716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679">
                  <a:extLst>
                    <a:ext uri="{9D8B030D-6E8A-4147-A177-3AD203B41FA5}">
                      <a16:colId xmlns:a16="http://schemas.microsoft.com/office/drawing/2014/main" val="1732854038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3843395661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526708849"/>
                    </a:ext>
                  </a:extLst>
                </a:gridCol>
                <a:gridCol w="914679">
                  <a:extLst>
                    <a:ext uri="{9D8B030D-6E8A-4147-A177-3AD203B41FA5}">
                      <a16:colId xmlns:a16="http://schemas.microsoft.com/office/drawing/2014/main" val="20221183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7422366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3EF7E88-8629-4C67-AB7E-12FA3BA32808}"/>
              </a:ext>
            </a:extLst>
          </p:cNvPr>
          <p:cNvSpPr txBox="1"/>
          <p:nvPr/>
        </p:nvSpPr>
        <p:spPr>
          <a:xfrm>
            <a:off x="719205" y="5112554"/>
            <a:ext cx="3406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9CDCFE"/>
                </a:solidFill>
                <a:latin typeface="Consolas" panose="020B0609020204030204" pitchFamily="49" charset="0"/>
              </a:rPr>
              <a:t>0 	1 	2 	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B1B3FD-BBED-4331-B48A-37183BB37283}"/>
              </a:ext>
            </a:extLst>
          </p:cNvPr>
          <p:cNvSpPr txBox="1"/>
          <p:nvPr/>
        </p:nvSpPr>
        <p:spPr>
          <a:xfrm>
            <a:off x="1772607" y="4274445"/>
            <a:ext cx="12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arr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82B9C3-9ED4-461C-A710-42794D09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9184FF4-825A-4CE0-91F1-D92BE0A9F8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BA2C28A0-F14A-40F6-A5BE-CA0152CA3D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2F30E795-A40E-40CF-A282-AAB4EA5AB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714428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5|0.2|0.2|0.3|0.2|0.2|0.2|0.2|0.2|0.2|0.2|0.2|0.4|0.4|0.3"/>
</p:tagLst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13657</TotalTime>
  <Words>9090</Words>
  <Application>Microsoft Office PowerPoint</Application>
  <PresentationFormat>Widescreen</PresentationFormat>
  <Paragraphs>2960</Paragraphs>
  <Slides>128</Slides>
  <Notes>78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128</vt:i4>
      </vt:variant>
    </vt:vector>
  </HeadingPairs>
  <TitlesOfParts>
    <vt:vector size="137" baseType="lpstr">
      <vt:lpstr>Arial</vt:lpstr>
      <vt:lpstr>Calibri</vt:lpstr>
      <vt:lpstr>Calibri Light</vt:lpstr>
      <vt:lpstr>Consolas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Problem (Sort)</vt:lpstr>
      <vt:lpstr>PowerPoint Presentation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</vt:lpstr>
      <vt:lpstr>Selection Sort Pseudocode</vt:lpstr>
      <vt:lpstr>Selection Sort Pseudocode</vt:lpstr>
      <vt:lpstr>Selection Sort Code</vt:lpstr>
      <vt:lpstr>Selection Sort Complexity</vt:lpstr>
      <vt:lpstr>PowerPoint Presentation</vt:lpstr>
      <vt:lpstr>Bubble Sort</vt:lpstr>
      <vt:lpstr>Bubble Sort</vt:lpstr>
      <vt:lpstr>Bubble Sort</vt:lpstr>
      <vt:lpstr>Bubble Sort</vt:lpstr>
      <vt:lpstr>Bubble Sort</vt:lpstr>
      <vt:lpstr>Bubble Sort</vt:lpstr>
      <vt:lpstr>Bubble Sort</vt:lpstr>
      <vt:lpstr>Bubble Sort Pseudocode</vt:lpstr>
      <vt:lpstr>Bubble Sort Pseudocode</vt:lpstr>
      <vt:lpstr>Bubble Sort Code</vt:lpstr>
      <vt:lpstr>Bubble Sort Complexity</vt:lpstr>
      <vt:lpstr>PowerPoint Presentation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</vt:lpstr>
      <vt:lpstr>Insertion Sort Pseudocode</vt:lpstr>
      <vt:lpstr>Insertion Sort Pseudocode</vt:lpstr>
      <vt:lpstr>Insertion Sort Code</vt:lpstr>
      <vt:lpstr>Insertion Sort Complexity</vt:lpstr>
      <vt:lpstr>Resources</vt:lpstr>
      <vt:lpstr>Questions</vt:lpstr>
      <vt:lpstr>PowerPoint Presentation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</vt:lpstr>
      <vt:lpstr>Shell Sort Pseudocode</vt:lpstr>
      <vt:lpstr>Shell Sort</vt:lpstr>
      <vt:lpstr>Shell Sort Time Complexity</vt:lpstr>
      <vt:lpstr>PowerPoint Presentation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</vt:lpstr>
      <vt:lpstr>Merge Sort Pseudocode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Code</vt:lpstr>
      <vt:lpstr>Merge Sort Time Complexity</vt:lpstr>
      <vt:lpstr>PowerPoint Presentation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</vt:lpstr>
      <vt:lpstr>Quick Sort Code</vt:lpstr>
      <vt:lpstr>Quick Sort</vt:lpstr>
      <vt:lpstr>Quick Sort Time Complexity</vt:lpstr>
      <vt:lpstr>Other Sorts</vt:lpstr>
      <vt:lpstr>Resources</vt:lpstr>
      <vt:lpstr>Questions</vt:lpstr>
      <vt:lpstr>Mentimeter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Kapoor,Amanpreet</cp:lastModifiedBy>
  <cp:revision>708</cp:revision>
  <dcterms:created xsi:type="dcterms:W3CDTF">2020-04-14T17:15:24Z</dcterms:created>
  <dcterms:modified xsi:type="dcterms:W3CDTF">2021-10-10T15:30:21Z</dcterms:modified>
</cp:coreProperties>
</file>