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59"/>
  </p:notesMasterIdLst>
  <p:sldIdLst>
    <p:sldId id="268" r:id="rId5"/>
    <p:sldId id="440" r:id="rId6"/>
    <p:sldId id="661" r:id="rId7"/>
    <p:sldId id="549" r:id="rId8"/>
    <p:sldId id="647" r:id="rId9"/>
    <p:sldId id="650" r:id="rId10"/>
    <p:sldId id="649" r:id="rId11"/>
    <p:sldId id="648" r:id="rId12"/>
    <p:sldId id="651" r:id="rId13"/>
    <p:sldId id="653" r:id="rId14"/>
    <p:sldId id="652" r:id="rId15"/>
    <p:sldId id="654" r:id="rId16"/>
    <p:sldId id="655" r:id="rId17"/>
    <p:sldId id="659" r:id="rId18"/>
    <p:sldId id="660" r:id="rId19"/>
    <p:sldId id="270" r:id="rId20"/>
    <p:sldId id="785" r:id="rId21"/>
    <p:sldId id="796" r:id="rId22"/>
    <p:sldId id="805" r:id="rId23"/>
    <p:sldId id="807" r:id="rId24"/>
    <p:sldId id="809" r:id="rId25"/>
    <p:sldId id="808" r:id="rId26"/>
    <p:sldId id="806" r:id="rId27"/>
    <p:sldId id="810" r:id="rId28"/>
    <p:sldId id="811" r:id="rId29"/>
    <p:sldId id="815" r:id="rId30"/>
    <p:sldId id="816" r:id="rId31"/>
    <p:sldId id="817" r:id="rId32"/>
    <p:sldId id="818" r:id="rId33"/>
    <p:sldId id="820" r:id="rId34"/>
    <p:sldId id="819" r:id="rId35"/>
    <p:sldId id="821" r:id="rId36"/>
    <p:sldId id="822" r:id="rId37"/>
    <p:sldId id="823" r:id="rId38"/>
    <p:sldId id="825" r:id="rId39"/>
    <p:sldId id="795" r:id="rId40"/>
    <p:sldId id="812" r:id="rId41"/>
    <p:sldId id="826" r:id="rId42"/>
    <p:sldId id="828" r:id="rId43"/>
    <p:sldId id="829" r:id="rId44"/>
    <p:sldId id="792" r:id="rId45"/>
    <p:sldId id="862" r:id="rId46"/>
    <p:sldId id="864" r:id="rId47"/>
    <p:sldId id="867" r:id="rId48"/>
    <p:sldId id="868" r:id="rId49"/>
    <p:sldId id="827" r:id="rId50"/>
    <p:sldId id="830" r:id="rId51"/>
    <p:sldId id="831" r:id="rId52"/>
    <p:sldId id="832" r:id="rId53"/>
    <p:sldId id="857" r:id="rId54"/>
    <p:sldId id="861" r:id="rId55"/>
    <p:sldId id="858" r:id="rId56"/>
    <p:sldId id="859" r:id="rId57"/>
    <p:sldId id="86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81E2"/>
    <a:srgbClr val="00DA63"/>
    <a:srgbClr val="000000"/>
    <a:srgbClr val="AE69F3"/>
    <a:srgbClr val="E60000"/>
    <a:srgbClr val="F7FA82"/>
    <a:srgbClr val="00B050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2362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424C7-6573-4BAA-B19E-57F01BA377AF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598EA73-1B7D-4B2B-B254-3C03715D8604}">
      <dgm:prSet custT="1"/>
      <dgm:spPr>
        <a:solidFill>
          <a:srgbClr val="000000"/>
        </a:solidFill>
        <a:ln>
          <a:solidFill>
            <a:srgbClr val="00DA63"/>
          </a:solidFill>
        </a:ln>
      </dgm:spPr>
      <dgm:t>
        <a:bodyPr/>
        <a:lstStyle/>
        <a:p>
          <a:pPr rtl="0"/>
          <a:r>
            <a:rPr lang="en-US" sz="1600" dirty="0">
              <a:latin typeface="Consolas" panose="020B0609020204030204" pitchFamily="49" charset="0"/>
            </a:rPr>
            <a:t>Set ADT Operations</a:t>
          </a:r>
        </a:p>
      </dgm:t>
    </dgm:pt>
    <dgm:pt modelId="{C6DCC19B-5570-4788-B47E-B9DCA847F7D1}" type="parTrans" cxnId="{A3A1FCDA-BA96-4897-B857-450A287E873A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C8D85315-D6D5-4A6A-ACCC-71CD5EF7E70D}" type="sibTrans" cxnId="{A3A1FCDA-BA96-4897-B857-450A287E873A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8123D6-F899-429A-8026-C5C766B84168}">
      <dgm:prSet custT="1"/>
      <dgm:spPr>
        <a:noFill/>
        <a:ln>
          <a:solidFill>
            <a:srgbClr val="EB6E19"/>
          </a:solidFill>
        </a:ln>
      </dgm:spPr>
      <dgm:t>
        <a:bodyPr lIns="91440"/>
        <a:lstStyle/>
        <a:p>
          <a:pPr rtl="0"/>
          <a:r>
            <a:rPr lang="en-US" sz="1600" b="0" dirty="0">
              <a:latin typeface="Consolas" panose="020B0609020204030204" pitchFamily="49" charset="0"/>
            </a:rPr>
            <a:t>Testing for membership (find), adding elements (insert), removing elements (remove)</a:t>
          </a:r>
        </a:p>
      </dgm:t>
    </dgm:pt>
    <dgm:pt modelId="{A8DA62FC-EC74-46FE-A680-A63A494CE291}" type="parTrans" cxnId="{8D207692-AD37-4AF5-9ADD-3D711CE9D48B}">
      <dgm:prSet/>
      <dgm:spPr>
        <a:ln>
          <a:solidFill>
            <a:srgbClr val="EB6E19"/>
          </a:solidFill>
        </a:ln>
      </dgm:spPr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FAFDCDA-442B-4322-9E6A-AD435D04D9AC}" type="sibTrans" cxnId="{8D207692-AD37-4AF5-9ADD-3D711CE9D48B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4FED7D27-A113-4D3D-B126-20C898D72184}">
      <dgm:prSet custT="1"/>
      <dgm:spPr>
        <a:noFill/>
        <a:ln>
          <a:solidFill>
            <a:srgbClr val="EB6E19"/>
          </a:solidFill>
        </a:ln>
      </dgm:spPr>
      <dgm:t>
        <a:bodyPr lIns="91440"/>
        <a:lstStyle/>
        <a:p>
          <a:pPr rtl="0"/>
          <a:r>
            <a:rPr lang="en-US" sz="1600" dirty="0">
              <a:latin typeface="Consolas" panose="020B0609020204030204" pitchFamily="49" charset="0"/>
            </a:rPr>
            <a:t>Union, intersection, difference with another set</a:t>
          </a:r>
        </a:p>
      </dgm:t>
    </dgm:pt>
    <dgm:pt modelId="{4B00DCE0-730E-4407-A5C1-B4F6C3929A07}" type="parTrans" cxnId="{F874E967-8AE5-4993-844A-233A4FD0AB4E}">
      <dgm:prSet/>
      <dgm:spPr>
        <a:ln>
          <a:solidFill>
            <a:srgbClr val="EB6E19"/>
          </a:solidFill>
        </a:ln>
      </dgm:spPr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718844B-C4AF-474B-A013-9740DFEA8861}" type="sibTrans" cxnId="{F874E967-8AE5-4993-844A-233A4FD0AB4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596B23D1-1DC1-444F-9DFD-7AE5D7DA7E41}">
      <dgm:prSet custT="1"/>
      <dgm:spPr>
        <a:noFill/>
        <a:ln>
          <a:solidFill>
            <a:srgbClr val="EB6E19"/>
          </a:solidFill>
        </a:ln>
      </dgm:spPr>
      <dgm:t>
        <a:bodyPr lIns="91440"/>
        <a:lstStyle/>
        <a:p>
          <a:pPr rtl="0"/>
          <a:r>
            <a:rPr lang="en-US" sz="1600" dirty="0">
              <a:latin typeface="Consolas" panose="020B0609020204030204" pitchFamily="49" charset="0"/>
            </a:rPr>
            <a:t>Returning a subset</a:t>
          </a:r>
        </a:p>
      </dgm:t>
    </dgm:pt>
    <dgm:pt modelId="{2F786187-C2C7-4345-A927-C85CE9A5A9D5}" type="parTrans" cxnId="{37C4503B-FD53-4D58-B015-3C2DAD2D5CAA}">
      <dgm:prSet/>
      <dgm:spPr>
        <a:ln>
          <a:solidFill>
            <a:srgbClr val="EB6E19"/>
          </a:solidFill>
        </a:ln>
      </dgm:spPr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33F1F67-9F79-42D1-A6DE-B6DF04BD673F}" type="sibTrans" cxnId="{37C4503B-FD53-4D58-B015-3C2DAD2D5CAA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9ABA0F7-FA58-4E1A-9524-54600FBCDF61}" type="pres">
      <dgm:prSet presAssocID="{831424C7-6573-4BAA-B19E-57F01BA377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68BD38-AD2E-4797-AEB1-7C76824590A3}" type="pres">
      <dgm:prSet presAssocID="{3598EA73-1B7D-4B2B-B254-3C03715D8604}" presName="hierRoot1" presStyleCnt="0">
        <dgm:presLayoutVars>
          <dgm:hierBranch val="init"/>
        </dgm:presLayoutVars>
      </dgm:prSet>
      <dgm:spPr/>
    </dgm:pt>
    <dgm:pt modelId="{43AFA30B-0E4B-4F18-870C-FC736F308533}" type="pres">
      <dgm:prSet presAssocID="{3598EA73-1B7D-4B2B-B254-3C03715D8604}" presName="rootComposite1" presStyleCnt="0"/>
      <dgm:spPr/>
    </dgm:pt>
    <dgm:pt modelId="{9A16CDAE-E3D2-4F0E-95B6-C06C5061B489}" type="pres">
      <dgm:prSet presAssocID="{3598EA73-1B7D-4B2B-B254-3C03715D8604}" presName="rootText1" presStyleLbl="node0" presStyleIdx="0" presStyleCnt="1" custScaleX="130470" custScaleY="71695">
        <dgm:presLayoutVars>
          <dgm:chPref val="3"/>
        </dgm:presLayoutVars>
      </dgm:prSet>
      <dgm:spPr/>
    </dgm:pt>
    <dgm:pt modelId="{67B79789-625E-442F-933E-5EBDA04B86E8}" type="pres">
      <dgm:prSet presAssocID="{3598EA73-1B7D-4B2B-B254-3C03715D8604}" presName="rootConnector1" presStyleLbl="node1" presStyleIdx="0" presStyleCnt="0"/>
      <dgm:spPr/>
    </dgm:pt>
    <dgm:pt modelId="{69EAF570-5061-45A6-922F-C7AFCEE59D3E}" type="pres">
      <dgm:prSet presAssocID="{3598EA73-1B7D-4B2B-B254-3C03715D8604}" presName="hierChild2" presStyleCnt="0"/>
      <dgm:spPr/>
    </dgm:pt>
    <dgm:pt modelId="{48EED041-01E9-4A45-AC7B-B89508D96A66}" type="pres">
      <dgm:prSet presAssocID="{A8DA62FC-EC74-46FE-A680-A63A494CE291}" presName="Name37" presStyleLbl="parChTrans1D2" presStyleIdx="0" presStyleCnt="3"/>
      <dgm:spPr/>
    </dgm:pt>
    <dgm:pt modelId="{048D262D-5DF4-4DAB-9ED3-3175FB0796C5}" type="pres">
      <dgm:prSet presAssocID="{D48123D6-F899-429A-8026-C5C766B84168}" presName="hierRoot2" presStyleCnt="0">
        <dgm:presLayoutVars>
          <dgm:hierBranch val="init"/>
        </dgm:presLayoutVars>
      </dgm:prSet>
      <dgm:spPr/>
    </dgm:pt>
    <dgm:pt modelId="{A32729A7-CA24-4CDD-AF81-D8A290622A33}" type="pres">
      <dgm:prSet presAssocID="{D48123D6-F899-429A-8026-C5C766B84168}" presName="rootComposite" presStyleCnt="0"/>
      <dgm:spPr/>
    </dgm:pt>
    <dgm:pt modelId="{5125BD1C-4F5C-4A37-808D-AB85DF49B188}" type="pres">
      <dgm:prSet presAssocID="{D48123D6-F899-429A-8026-C5C766B84168}" presName="rootText" presStyleLbl="node2" presStyleIdx="0" presStyleCnt="3" custScaleX="89658" custScaleY="106107" custLinFactNeighborY="2807">
        <dgm:presLayoutVars>
          <dgm:chPref val="3"/>
        </dgm:presLayoutVars>
      </dgm:prSet>
      <dgm:spPr/>
    </dgm:pt>
    <dgm:pt modelId="{B6057B9B-BE8C-45F7-A0D2-38F1AD68D713}" type="pres">
      <dgm:prSet presAssocID="{D48123D6-F899-429A-8026-C5C766B84168}" presName="rootConnector" presStyleLbl="node2" presStyleIdx="0" presStyleCnt="3"/>
      <dgm:spPr/>
    </dgm:pt>
    <dgm:pt modelId="{CE652513-AB48-48A2-B89C-2226EAF05EBC}" type="pres">
      <dgm:prSet presAssocID="{D48123D6-F899-429A-8026-C5C766B84168}" presName="hierChild4" presStyleCnt="0"/>
      <dgm:spPr/>
    </dgm:pt>
    <dgm:pt modelId="{42437D9F-D62E-4995-BD93-604A133ABD71}" type="pres">
      <dgm:prSet presAssocID="{D48123D6-F899-429A-8026-C5C766B84168}" presName="hierChild5" presStyleCnt="0"/>
      <dgm:spPr/>
    </dgm:pt>
    <dgm:pt modelId="{AFEC5617-5C00-4FC9-90D2-96097A2E9DF3}" type="pres">
      <dgm:prSet presAssocID="{4B00DCE0-730E-4407-A5C1-B4F6C3929A07}" presName="Name37" presStyleLbl="parChTrans1D2" presStyleIdx="1" presStyleCnt="3"/>
      <dgm:spPr/>
    </dgm:pt>
    <dgm:pt modelId="{0D22E961-D454-466C-9B9D-60F0537D2DFA}" type="pres">
      <dgm:prSet presAssocID="{4FED7D27-A113-4D3D-B126-20C898D72184}" presName="hierRoot2" presStyleCnt="0">
        <dgm:presLayoutVars>
          <dgm:hierBranch val="init"/>
        </dgm:presLayoutVars>
      </dgm:prSet>
      <dgm:spPr/>
    </dgm:pt>
    <dgm:pt modelId="{F2330654-50B6-4390-8549-97BD7EC7A695}" type="pres">
      <dgm:prSet presAssocID="{4FED7D27-A113-4D3D-B126-20C898D72184}" presName="rootComposite" presStyleCnt="0"/>
      <dgm:spPr/>
    </dgm:pt>
    <dgm:pt modelId="{6923E915-FAAB-4DD6-8BDE-7E8214F54EE1}" type="pres">
      <dgm:prSet presAssocID="{4FED7D27-A113-4D3D-B126-20C898D72184}" presName="rootText" presStyleLbl="node2" presStyleIdx="1" presStyleCnt="3" custScaleX="89658" custScaleY="106107" custLinFactNeighborY="2807">
        <dgm:presLayoutVars>
          <dgm:chPref val="3"/>
        </dgm:presLayoutVars>
      </dgm:prSet>
      <dgm:spPr/>
    </dgm:pt>
    <dgm:pt modelId="{BFAC61C0-4866-4268-A92E-357E444EBABE}" type="pres">
      <dgm:prSet presAssocID="{4FED7D27-A113-4D3D-B126-20C898D72184}" presName="rootConnector" presStyleLbl="node2" presStyleIdx="1" presStyleCnt="3"/>
      <dgm:spPr/>
    </dgm:pt>
    <dgm:pt modelId="{6C1F7DFD-5843-43B5-9767-6244BD758B06}" type="pres">
      <dgm:prSet presAssocID="{4FED7D27-A113-4D3D-B126-20C898D72184}" presName="hierChild4" presStyleCnt="0"/>
      <dgm:spPr/>
    </dgm:pt>
    <dgm:pt modelId="{DA5EFB3A-8A16-4C87-97CA-777C9A30F67E}" type="pres">
      <dgm:prSet presAssocID="{4FED7D27-A113-4D3D-B126-20C898D72184}" presName="hierChild5" presStyleCnt="0"/>
      <dgm:spPr/>
    </dgm:pt>
    <dgm:pt modelId="{FBBF3655-9524-4C9F-BC01-3D5EF07B4296}" type="pres">
      <dgm:prSet presAssocID="{2F786187-C2C7-4345-A927-C85CE9A5A9D5}" presName="Name37" presStyleLbl="parChTrans1D2" presStyleIdx="2" presStyleCnt="3"/>
      <dgm:spPr/>
    </dgm:pt>
    <dgm:pt modelId="{BB78EA3D-8901-4E41-B6A3-83F2580D6D04}" type="pres">
      <dgm:prSet presAssocID="{596B23D1-1DC1-444F-9DFD-7AE5D7DA7E41}" presName="hierRoot2" presStyleCnt="0">
        <dgm:presLayoutVars>
          <dgm:hierBranch val="init"/>
        </dgm:presLayoutVars>
      </dgm:prSet>
      <dgm:spPr/>
    </dgm:pt>
    <dgm:pt modelId="{DD8362CF-C66A-4A29-B26E-D3ABDB1F3392}" type="pres">
      <dgm:prSet presAssocID="{596B23D1-1DC1-444F-9DFD-7AE5D7DA7E41}" presName="rootComposite" presStyleCnt="0"/>
      <dgm:spPr/>
    </dgm:pt>
    <dgm:pt modelId="{F14072D3-7658-4590-ACB8-DA3284BC72E4}" type="pres">
      <dgm:prSet presAssocID="{596B23D1-1DC1-444F-9DFD-7AE5D7DA7E41}" presName="rootText" presStyleLbl="node2" presStyleIdx="2" presStyleCnt="3" custScaleX="89658" custScaleY="106107">
        <dgm:presLayoutVars>
          <dgm:chPref val="3"/>
        </dgm:presLayoutVars>
      </dgm:prSet>
      <dgm:spPr/>
    </dgm:pt>
    <dgm:pt modelId="{ADEB7594-E62D-47CF-96E6-AA41D0ED52C1}" type="pres">
      <dgm:prSet presAssocID="{596B23D1-1DC1-444F-9DFD-7AE5D7DA7E41}" presName="rootConnector" presStyleLbl="node2" presStyleIdx="2" presStyleCnt="3"/>
      <dgm:spPr/>
    </dgm:pt>
    <dgm:pt modelId="{36DD4442-D470-4279-9908-A4F7D9A1AA7A}" type="pres">
      <dgm:prSet presAssocID="{596B23D1-1DC1-444F-9DFD-7AE5D7DA7E41}" presName="hierChild4" presStyleCnt="0"/>
      <dgm:spPr/>
    </dgm:pt>
    <dgm:pt modelId="{C008AC97-E19B-4E48-ACD8-502B94A11EDC}" type="pres">
      <dgm:prSet presAssocID="{596B23D1-1DC1-444F-9DFD-7AE5D7DA7E41}" presName="hierChild5" presStyleCnt="0"/>
      <dgm:spPr/>
    </dgm:pt>
    <dgm:pt modelId="{2AF0D357-F1D6-428D-B8A6-64FEC04B573B}" type="pres">
      <dgm:prSet presAssocID="{3598EA73-1B7D-4B2B-B254-3C03715D8604}" presName="hierChild3" presStyleCnt="0"/>
      <dgm:spPr/>
    </dgm:pt>
  </dgm:ptLst>
  <dgm:cxnLst>
    <dgm:cxn modelId="{5575E400-9A73-41BA-96E5-A5C6B20A09FD}" type="presOf" srcId="{596B23D1-1DC1-444F-9DFD-7AE5D7DA7E41}" destId="{F14072D3-7658-4590-ACB8-DA3284BC72E4}" srcOrd="0" destOrd="0" presId="urn:microsoft.com/office/officeart/2005/8/layout/orgChart1"/>
    <dgm:cxn modelId="{6AE36133-C296-456A-973A-E3432BEACE68}" type="presOf" srcId="{4FED7D27-A113-4D3D-B126-20C898D72184}" destId="{BFAC61C0-4866-4268-A92E-357E444EBABE}" srcOrd="1" destOrd="0" presId="urn:microsoft.com/office/officeart/2005/8/layout/orgChart1"/>
    <dgm:cxn modelId="{37C4503B-FD53-4D58-B015-3C2DAD2D5CAA}" srcId="{3598EA73-1B7D-4B2B-B254-3C03715D8604}" destId="{596B23D1-1DC1-444F-9DFD-7AE5D7DA7E41}" srcOrd="2" destOrd="0" parTransId="{2F786187-C2C7-4345-A927-C85CE9A5A9D5}" sibTransId="{733F1F67-9F79-42D1-A6DE-B6DF04BD673F}"/>
    <dgm:cxn modelId="{F874E967-8AE5-4993-844A-233A4FD0AB4E}" srcId="{3598EA73-1B7D-4B2B-B254-3C03715D8604}" destId="{4FED7D27-A113-4D3D-B126-20C898D72184}" srcOrd="1" destOrd="0" parTransId="{4B00DCE0-730E-4407-A5C1-B4F6C3929A07}" sibTransId="{D718844B-C4AF-474B-A013-9740DFEA8861}"/>
    <dgm:cxn modelId="{21E17F6A-0F56-4C01-876E-2AFCAA619328}" type="presOf" srcId="{A8DA62FC-EC74-46FE-A680-A63A494CE291}" destId="{48EED041-01E9-4A45-AC7B-B89508D96A66}" srcOrd="0" destOrd="0" presId="urn:microsoft.com/office/officeart/2005/8/layout/orgChart1"/>
    <dgm:cxn modelId="{957F5C4F-B433-4573-AC52-69F7738083BE}" type="presOf" srcId="{596B23D1-1DC1-444F-9DFD-7AE5D7DA7E41}" destId="{ADEB7594-E62D-47CF-96E6-AA41D0ED52C1}" srcOrd="1" destOrd="0" presId="urn:microsoft.com/office/officeart/2005/8/layout/orgChart1"/>
    <dgm:cxn modelId="{8D207692-AD37-4AF5-9ADD-3D711CE9D48B}" srcId="{3598EA73-1B7D-4B2B-B254-3C03715D8604}" destId="{D48123D6-F899-429A-8026-C5C766B84168}" srcOrd="0" destOrd="0" parTransId="{A8DA62FC-EC74-46FE-A680-A63A494CE291}" sibTransId="{6FAFDCDA-442B-4322-9E6A-AD435D04D9AC}"/>
    <dgm:cxn modelId="{3E1440B6-5CEB-4F29-A289-F9C384D53978}" type="presOf" srcId="{831424C7-6573-4BAA-B19E-57F01BA377AF}" destId="{B9ABA0F7-FA58-4E1A-9524-54600FBCDF61}" srcOrd="0" destOrd="0" presId="urn:microsoft.com/office/officeart/2005/8/layout/orgChart1"/>
    <dgm:cxn modelId="{E46A35D5-88D2-4E2A-A398-E23A06498C1D}" type="presOf" srcId="{3598EA73-1B7D-4B2B-B254-3C03715D8604}" destId="{9A16CDAE-E3D2-4F0E-95B6-C06C5061B489}" srcOrd="0" destOrd="0" presId="urn:microsoft.com/office/officeart/2005/8/layout/orgChart1"/>
    <dgm:cxn modelId="{A3A1FCDA-BA96-4897-B857-450A287E873A}" srcId="{831424C7-6573-4BAA-B19E-57F01BA377AF}" destId="{3598EA73-1B7D-4B2B-B254-3C03715D8604}" srcOrd="0" destOrd="0" parTransId="{C6DCC19B-5570-4788-B47E-B9DCA847F7D1}" sibTransId="{C8D85315-D6D5-4A6A-ACCC-71CD5EF7E70D}"/>
    <dgm:cxn modelId="{16FE94DB-27D5-4E61-843C-A02B3F615F5D}" type="presOf" srcId="{4B00DCE0-730E-4407-A5C1-B4F6C3929A07}" destId="{AFEC5617-5C00-4FC9-90D2-96097A2E9DF3}" srcOrd="0" destOrd="0" presId="urn:microsoft.com/office/officeart/2005/8/layout/orgChart1"/>
    <dgm:cxn modelId="{45496AEE-0BEC-4537-A73F-BE93BAEABA6D}" type="presOf" srcId="{D48123D6-F899-429A-8026-C5C766B84168}" destId="{B6057B9B-BE8C-45F7-A0D2-38F1AD68D713}" srcOrd="1" destOrd="0" presId="urn:microsoft.com/office/officeart/2005/8/layout/orgChart1"/>
    <dgm:cxn modelId="{5A57A4F2-CF01-4A8F-8EB6-0E048CC420FA}" type="presOf" srcId="{D48123D6-F899-429A-8026-C5C766B84168}" destId="{5125BD1C-4F5C-4A37-808D-AB85DF49B188}" srcOrd="0" destOrd="0" presId="urn:microsoft.com/office/officeart/2005/8/layout/orgChart1"/>
    <dgm:cxn modelId="{625E30F7-C3BD-431F-AE59-436730037135}" type="presOf" srcId="{4FED7D27-A113-4D3D-B126-20C898D72184}" destId="{6923E915-FAAB-4DD6-8BDE-7E8214F54EE1}" srcOrd="0" destOrd="0" presId="urn:microsoft.com/office/officeart/2005/8/layout/orgChart1"/>
    <dgm:cxn modelId="{5FEEDBFB-BD86-457A-9557-211F04F29C5E}" type="presOf" srcId="{3598EA73-1B7D-4B2B-B254-3C03715D8604}" destId="{67B79789-625E-442F-933E-5EBDA04B86E8}" srcOrd="1" destOrd="0" presId="urn:microsoft.com/office/officeart/2005/8/layout/orgChart1"/>
    <dgm:cxn modelId="{76AFC9FD-A46C-4456-A34D-FAA467A009B6}" type="presOf" srcId="{2F786187-C2C7-4345-A927-C85CE9A5A9D5}" destId="{FBBF3655-9524-4C9F-BC01-3D5EF07B4296}" srcOrd="0" destOrd="0" presId="urn:microsoft.com/office/officeart/2005/8/layout/orgChart1"/>
    <dgm:cxn modelId="{F273C46D-A772-4D1F-B387-D425F92013DB}" type="presParOf" srcId="{B9ABA0F7-FA58-4E1A-9524-54600FBCDF61}" destId="{5368BD38-AD2E-4797-AEB1-7C76824590A3}" srcOrd="0" destOrd="0" presId="urn:microsoft.com/office/officeart/2005/8/layout/orgChart1"/>
    <dgm:cxn modelId="{0CA7B46D-FB02-49EA-BC9D-C098B73C4A6E}" type="presParOf" srcId="{5368BD38-AD2E-4797-AEB1-7C76824590A3}" destId="{43AFA30B-0E4B-4F18-870C-FC736F308533}" srcOrd="0" destOrd="0" presId="urn:microsoft.com/office/officeart/2005/8/layout/orgChart1"/>
    <dgm:cxn modelId="{AC67D01C-4A7C-43EA-A880-085A8BF6F9D2}" type="presParOf" srcId="{43AFA30B-0E4B-4F18-870C-FC736F308533}" destId="{9A16CDAE-E3D2-4F0E-95B6-C06C5061B489}" srcOrd="0" destOrd="0" presId="urn:microsoft.com/office/officeart/2005/8/layout/orgChart1"/>
    <dgm:cxn modelId="{29A510AB-60B9-443B-99B6-CF4CC803AB18}" type="presParOf" srcId="{43AFA30B-0E4B-4F18-870C-FC736F308533}" destId="{67B79789-625E-442F-933E-5EBDA04B86E8}" srcOrd="1" destOrd="0" presId="urn:microsoft.com/office/officeart/2005/8/layout/orgChart1"/>
    <dgm:cxn modelId="{F0E0878C-6310-4FED-88F2-937DEA08C5DC}" type="presParOf" srcId="{5368BD38-AD2E-4797-AEB1-7C76824590A3}" destId="{69EAF570-5061-45A6-922F-C7AFCEE59D3E}" srcOrd="1" destOrd="0" presId="urn:microsoft.com/office/officeart/2005/8/layout/orgChart1"/>
    <dgm:cxn modelId="{8E964EA9-4A4C-421C-957E-2DB8D66C87B9}" type="presParOf" srcId="{69EAF570-5061-45A6-922F-C7AFCEE59D3E}" destId="{48EED041-01E9-4A45-AC7B-B89508D96A66}" srcOrd="0" destOrd="0" presId="urn:microsoft.com/office/officeart/2005/8/layout/orgChart1"/>
    <dgm:cxn modelId="{D5A8CC95-A611-4085-821B-65C85B205FA1}" type="presParOf" srcId="{69EAF570-5061-45A6-922F-C7AFCEE59D3E}" destId="{048D262D-5DF4-4DAB-9ED3-3175FB0796C5}" srcOrd="1" destOrd="0" presId="urn:microsoft.com/office/officeart/2005/8/layout/orgChart1"/>
    <dgm:cxn modelId="{FF4D7838-2781-4CA8-8D35-CDC9A6036BA3}" type="presParOf" srcId="{048D262D-5DF4-4DAB-9ED3-3175FB0796C5}" destId="{A32729A7-CA24-4CDD-AF81-D8A290622A33}" srcOrd="0" destOrd="0" presId="urn:microsoft.com/office/officeart/2005/8/layout/orgChart1"/>
    <dgm:cxn modelId="{36098B67-E168-483D-B8E0-FEE527A743DA}" type="presParOf" srcId="{A32729A7-CA24-4CDD-AF81-D8A290622A33}" destId="{5125BD1C-4F5C-4A37-808D-AB85DF49B188}" srcOrd="0" destOrd="0" presId="urn:microsoft.com/office/officeart/2005/8/layout/orgChart1"/>
    <dgm:cxn modelId="{803FF948-FDE2-4A1A-8BE1-C9180A9A0A34}" type="presParOf" srcId="{A32729A7-CA24-4CDD-AF81-D8A290622A33}" destId="{B6057B9B-BE8C-45F7-A0D2-38F1AD68D713}" srcOrd="1" destOrd="0" presId="urn:microsoft.com/office/officeart/2005/8/layout/orgChart1"/>
    <dgm:cxn modelId="{5458771C-85D0-41CA-A4D1-54BC2F842412}" type="presParOf" srcId="{048D262D-5DF4-4DAB-9ED3-3175FB0796C5}" destId="{CE652513-AB48-48A2-B89C-2226EAF05EBC}" srcOrd="1" destOrd="0" presId="urn:microsoft.com/office/officeart/2005/8/layout/orgChart1"/>
    <dgm:cxn modelId="{75039E34-E80D-4EB9-BA34-7FF6116A4E0A}" type="presParOf" srcId="{048D262D-5DF4-4DAB-9ED3-3175FB0796C5}" destId="{42437D9F-D62E-4995-BD93-604A133ABD71}" srcOrd="2" destOrd="0" presId="urn:microsoft.com/office/officeart/2005/8/layout/orgChart1"/>
    <dgm:cxn modelId="{80BAD3C6-33B0-4AB8-8A69-C8022A4D8312}" type="presParOf" srcId="{69EAF570-5061-45A6-922F-C7AFCEE59D3E}" destId="{AFEC5617-5C00-4FC9-90D2-96097A2E9DF3}" srcOrd="2" destOrd="0" presId="urn:microsoft.com/office/officeart/2005/8/layout/orgChart1"/>
    <dgm:cxn modelId="{6940762F-2B7F-462A-8F1F-862C718C7D83}" type="presParOf" srcId="{69EAF570-5061-45A6-922F-C7AFCEE59D3E}" destId="{0D22E961-D454-466C-9B9D-60F0537D2DFA}" srcOrd="3" destOrd="0" presId="urn:microsoft.com/office/officeart/2005/8/layout/orgChart1"/>
    <dgm:cxn modelId="{9E001F34-D01F-48F3-BBDA-965262044661}" type="presParOf" srcId="{0D22E961-D454-466C-9B9D-60F0537D2DFA}" destId="{F2330654-50B6-4390-8549-97BD7EC7A695}" srcOrd="0" destOrd="0" presId="urn:microsoft.com/office/officeart/2005/8/layout/orgChart1"/>
    <dgm:cxn modelId="{0A4B2B66-F3D1-41CC-88A3-6EBF75017DA5}" type="presParOf" srcId="{F2330654-50B6-4390-8549-97BD7EC7A695}" destId="{6923E915-FAAB-4DD6-8BDE-7E8214F54EE1}" srcOrd="0" destOrd="0" presId="urn:microsoft.com/office/officeart/2005/8/layout/orgChart1"/>
    <dgm:cxn modelId="{110B5493-8182-40CC-ACC5-E60D3222EA11}" type="presParOf" srcId="{F2330654-50B6-4390-8549-97BD7EC7A695}" destId="{BFAC61C0-4866-4268-A92E-357E444EBABE}" srcOrd="1" destOrd="0" presId="urn:microsoft.com/office/officeart/2005/8/layout/orgChart1"/>
    <dgm:cxn modelId="{23D4813E-FCD6-4FA2-9857-BE07373B8F73}" type="presParOf" srcId="{0D22E961-D454-466C-9B9D-60F0537D2DFA}" destId="{6C1F7DFD-5843-43B5-9767-6244BD758B06}" srcOrd="1" destOrd="0" presId="urn:microsoft.com/office/officeart/2005/8/layout/orgChart1"/>
    <dgm:cxn modelId="{101C408E-B25E-4639-A5A5-A46E9E527DFD}" type="presParOf" srcId="{0D22E961-D454-466C-9B9D-60F0537D2DFA}" destId="{DA5EFB3A-8A16-4C87-97CA-777C9A30F67E}" srcOrd="2" destOrd="0" presId="urn:microsoft.com/office/officeart/2005/8/layout/orgChart1"/>
    <dgm:cxn modelId="{A174BBA6-D724-4C53-ABBF-03A3F8E9E291}" type="presParOf" srcId="{69EAF570-5061-45A6-922F-C7AFCEE59D3E}" destId="{FBBF3655-9524-4C9F-BC01-3D5EF07B4296}" srcOrd="4" destOrd="0" presId="urn:microsoft.com/office/officeart/2005/8/layout/orgChart1"/>
    <dgm:cxn modelId="{5E6C872D-5FA1-46A9-9BB6-2CA3EA4C7CAD}" type="presParOf" srcId="{69EAF570-5061-45A6-922F-C7AFCEE59D3E}" destId="{BB78EA3D-8901-4E41-B6A3-83F2580D6D04}" srcOrd="5" destOrd="0" presId="urn:microsoft.com/office/officeart/2005/8/layout/orgChart1"/>
    <dgm:cxn modelId="{70CA0D63-55F0-4BA9-AA97-8666A3F4AF24}" type="presParOf" srcId="{BB78EA3D-8901-4E41-B6A3-83F2580D6D04}" destId="{DD8362CF-C66A-4A29-B26E-D3ABDB1F3392}" srcOrd="0" destOrd="0" presId="urn:microsoft.com/office/officeart/2005/8/layout/orgChart1"/>
    <dgm:cxn modelId="{D8CBE6BF-EB03-4B05-B487-BCCBAAD7FD80}" type="presParOf" srcId="{DD8362CF-C66A-4A29-B26E-D3ABDB1F3392}" destId="{F14072D3-7658-4590-ACB8-DA3284BC72E4}" srcOrd="0" destOrd="0" presId="urn:microsoft.com/office/officeart/2005/8/layout/orgChart1"/>
    <dgm:cxn modelId="{7764FE6D-851C-47E8-9009-A1E00D7CD171}" type="presParOf" srcId="{DD8362CF-C66A-4A29-B26E-D3ABDB1F3392}" destId="{ADEB7594-E62D-47CF-96E6-AA41D0ED52C1}" srcOrd="1" destOrd="0" presId="urn:microsoft.com/office/officeart/2005/8/layout/orgChart1"/>
    <dgm:cxn modelId="{B68E551C-DD47-4132-BB0A-8C1A5518DDC5}" type="presParOf" srcId="{BB78EA3D-8901-4E41-B6A3-83F2580D6D04}" destId="{36DD4442-D470-4279-9908-A4F7D9A1AA7A}" srcOrd="1" destOrd="0" presId="urn:microsoft.com/office/officeart/2005/8/layout/orgChart1"/>
    <dgm:cxn modelId="{EBDEC3C0-666F-48BF-97C8-343949D46B5C}" type="presParOf" srcId="{BB78EA3D-8901-4E41-B6A3-83F2580D6D04}" destId="{C008AC97-E19B-4E48-ACD8-502B94A11EDC}" srcOrd="2" destOrd="0" presId="urn:microsoft.com/office/officeart/2005/8/layout/orgChart1"/>
    <dgm:cxn modelId="{51C2B6F3-8FB6-4A63-9225-489A38E37248}" type="presParOf" srcId="{5368BD38-AD2E-4797-AEB1-7C76824590A3}" destId="{2AF0D357-F1D6-428D-B8A6-64FEC04B573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04BB3B-42C9-4065-897E-9048A1D040C4}" type="doc">
      <dgm:prSet loTypeId="urn:microsoft.com/office/officeart/2005/8/layout/orgChart1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969C1FDA-9096-46B8-B99B-9C0C23865613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>
              <a:latin typeface="Gotham Bold" pitchFamily="50" charset="0"/>
            </a:rPr>
            <a:t>Hash Functions</a:t>
          </a:r>
        </a:p>
      </dgm:t>
    </dgm:pt>
    <dgm:pt modelId="{C317D2FA-03EA-4C7E-943C-24B052D443A3}" type="parTrans" cxnId="{DB3B5F94-4C93-42A0-A3CA-E4EE8599CE17}">
      <dgm:prSet/>
      <dgm:spPr/>
      <dgm:t>
        <a:bodyPr/>
        <a:lstStyle/>
        <a:p>
          <a:endParaRPr lang="en-US"/>
        </a:p>
      </dgm:t>
    </dgm:pt>
    <dgm:pt modelId="{BBE61264-2197-440F-9920-126BB3019094}" type="sibTrans" cxnId="{DB3B5F94-4C93-42A0-A3CA-E4EE8599CE17}">
      <dgm:prSet/>
      <dgm:spPr/>
      <dgm:t>
        <a:bodyPr/>
        <a:lstStyle/>
        <a:p>
          <a:endParaRPr lang="en-US"/>
        </a:p>
      </dgm:t>
    </dgm:pt>
    <dgm:pt modelId="{1BD61FD5-3D68-43C6-B355-74E1417F0452}" type="pres">
      <dgm:prSet presAssocID="{F404BB3B-42C9-4065-897E-9048A1D040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65FE13E-1C93-4DF4-8513-41B6B6014A34}" type="pres">
      <dgm:prSet presAssocID="{969C1FDA-9096-46B8-B99B-9C0C23865613}" presName="hierRoot1" presStyleCnt="0">
        <dgm:presLayoutVars>
          <dgm:hierBranch val="init"/>
        </dgm:presLayoutVars>
      </dgm:prSet>
      <dgm:spPr/>
    </dgm:pt>
    <dgm:pt modelId="{55D1E183-5776-4DF8-8657-13909045842C}" type="pres">
      <dgm:prSet presAssocID="{969C1FDA-9096-46B8-B99B-9C0C23865613}" presName="rootComposite1" presStyleCnt="0"/>
      <dgm:spPr/>
    </dgm:pt>
    <dgm:pt modelId="{A24A6354-C6A7-40B4-96BC-D363C34B49BF}" type="pres">
      <dgm:prSet presAssocID="{969C1FDA-9096-46B8-B99B-9C0C23865613}" presName="rootText1" presStyleLbl="node0" presStyleIdx="0" presStyleCnt="1">
        <dgm:presLayoutVars>
          <dgm:chPref val="3"/>
        </dgm:presLayoutVars>
      </dgm:prSet>
      <dgm:spPr/>
    </dgm:pt>
    <dgm:pt modelId="{817527F6-742E-4C70-BEC5-D1E35AC8E765}" type="pres">
      <dgm:prSet presAssocID="{969C1FDA-9096-46B8-B99B-9C0C23865613}" presName="rootConnector1" presStyleLbl="node1" presStyleIdx="0" presStyleCnt="0"/>
      <dgm:spPr/>
    </dgm:pt>
    <dgm:pt modelId="{324C9778-2B53-4CAC-A9C6-0EE506C74748}" type="pres">
      <dgm:prSet presAssocID="{969C1FDA-9096-46B8-B99B-9C0C23865613}" presName="hierChild2" presStyleCnt="0"/>
      <dgm:spPr/>
    </dgm:pt>
    <dgm:pt modelId="{F69EAF16-CD1C-4763-8EC7-25F68EBA1A4A}" type="pres">
      <dgm:prSet presAssocID="{969C1FDA-9096-46B8-B99B-9C0C23865613}" presName="hierChild3" presStyleCnt="0"/>
      <dgm:spPr/>
    </dgm:pt>
  </dgm:ptLst>
  <dgm:cxnLst>
    <dgm:cxn modelId="{7BB3A703-F09C-4E55-81E7-CB1848269890}" type="presOf" srcId="{969C1FDA-9096-46B8-B99B-9C0C23865613}" destId="{817527F6-742E-4C70-BEC5-D1E35AC8E765}" srcOrd="1" destOrd="0" presId="urn:microsoft.com/office/officeart/2005/8/layout/orgChart1"/>
    <dgm:cxn modelId="{DB3B5F94-4C93-42A0-A3CA-E4EE8599CE17}" srcId="{F404BB3B-42C9-4065-897E-9048A1D040C4}" destId="{969C1FDA-9096-46B8-B99B-9C0C23865613}" srcOrd="0" destOrd="0" parTransId="{C317D2FA-03EA-4C7E-943C-24B052D443A3}" sibTransId="{BBE61264-2197-440F-9920-126BB3019094}"/>
    <dgm:cxn modelId="{AE09D5B8-A3B7-45AE-82A2-22529BCFC475}" type="presOf" srcId="{969C1FDA-9096-46B8-B99B-9C0C23865613}" destId="{A24A6354-C6A7-40B4-96BC-D363C34B49BF}" srcOrd="0" destOrd="0" presId="urn:microsoft.com/office/officeart/2005/8/layout/orgChart1"/>
    <dgm:cxn modelId="{FD6136FE-4F7B-41CE-850A-91DBA8D684CA}" type="presOf" srcId="{F404BB3B-42C9-4065-897E-9048A1D040C4}" destId="{1BD61FD5-3D68-43C6-B355-74E1417F0452}" srcOrd="0" destOrd="0" presId="urn:microsoft.com/office/officeart/2005/8/layout/orgChart1"/>
    <dgm:cxn modelId="{8A3F16FD-D553-40B0-84E6-C2149993D8AD}" type="presParOf" srcId="{1BD61FD5-3D68-43C6-B355-74E1417F0452}" destId="{E65FE13E-1C93-4DF4-8513-41B6B6014A34}" srcOrd="0" destOrd="0" presId="urn:microsoft.com/office/officeart/2005/8/layout/orgChart1"/>
    <dgm:cxn modelId="{174F4AD6-63FF-4547-AEF9-664D83C6F4C0}" type="presParOf" srcId="{E65FE13E-1C93-4DF4-8513-41B6B6014A34}" destId="{55D1E183-5776-4DF8-8657-13909045842C}" srcOrd="0" destOrd="0" presId="urn:microsoft.com/office/officeart/2005/8/layout/orgChart1"/>
    <dgm:cxn modelId="{C6F0FF05-2EAA-4327-A7A6-4542FC1A1A73}" type="presParOf" srcId="{55D1E183-5776-4DF8-8657-13909045842C}" destId="{A24A6354-C6A7-40B4-96BC-D363C34B49BF}" srcOrd="0" destOrd="0" presId="urn:microsoft.com/office/officeart/2005/8/layout/orgChart1"/>
    <dgm:cxn modelId="{A866099F-73A2-43EA-AA13-66C1897BCD94}" type="presParOf" srcId="{55D1E183-5776-4DF8-8657-13909045842C}" destId="{817527F6-742E-4C70-BEC5-D1E35AC8E765}" srcOrd="1" destOrd="0" presId="urn:microsoft.com/office/officeart/2005/8/layout/orgChart1"/>
    <dgm:cxn modelId="{D7710AA8-8EB7-4FFE-9E12-AA0F38E5D35D}" type="presParOf" srcId="{E65FE13E-1C93-4DF4-8513-41B6B6014A34}" destId="{324C9778-2B53-4CAC-A9C6-0EE506C74748}" srcOrd="1" destOrd="0" presId="urn:microsoft.com/office/officeart/2005/8/layout/orgChart1"/>
    <dgm:cxn modelId="{1EF8CF90-6AA0-40C8-B57B-FC1A130097B8}" type="presParOf" srcId="{E65FE13E-1C93-4DF4-8513-41B6B6014A34}" destId="{F69EAF16-CD1C-4763-8EC7-25F68EBA1A4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9B2A1F-8B31-4245-9989-7F53DC7417B1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97DC578-B672-4A9D-B2E4-67B8D965728A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>
              <a:latin typeface="Gotham Bold" pitchFamily="50" charset="0"/>
            </a:rPr>
            <a:t>Should evenly distribute the data</a:t>
          </a:r>
        </a:p>
      </dgm:t>
    </dgm:pt>
    <dgm:pt modelId="{2D20790F-6943-474D-B5DD-4884BC61201F}" type="parTrans" cxnId="{B18AD074-EA30-4B5A-A531-DFAE82A5DA6D}">
      <dgm:prSet/>
      <dgm:spPr/>
      <dgm:t>
        <a:bodyPr/>
        <a:lstStyle/>
        <a:p>
          <a:endParaRPr lang="en-US"/>
        </a:p>
      </dgm:t>
    </dgm:pt>
    <dgm:pt modelId="{26D7069F-943F-4409-BF30-964F91DD4C1E}" type="sibTrans" cxnId="{B18AD074-EA30-4B5A-A531-DFAE82A5DA6D}">
      <dgm:prSet/>
      <dgm:spPr/>
      <dgm:t>
        <a:bodyPr/>
        <a:lstStyle/>
        <a:p>
          <a:endParaRPr lang="en-US"/>
        </a:p>
      </dgm:t>
    </dgm:pt>
    <dgm:pt modelId="{AE91C4D0-23A8-4E57-BA6D-49F286BCBC99}" type="pres">
      <dgm:prSet presAssocID="{249B2A1F-8B31-4245-9989-7F53DC7417B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FC8106B-A11F-4515-9402-AF236C70B997}" type="pres">
      <dgm:prSet presAssocID="{597DC578-B672-4A9D-B2E4-67B8D965728A}" presName="hierRoot1" presStyleCnt="0">
        <dgm:presLayoutVars>
          <dgm:hierBranch val="init"/>
        </dgm:presLayoutVars>
      </dgm:prSet>
      <dgm:spPr/>
    </dgm:pt>
    <dgm:pt modelId="{B60CE686-05EC-46AD-89A7-06D9443E1B45}" type="pres">
      <dgm:prSet presAssocID="{597DC578-B672-4A9D-B2E4-67B8D965728A}" presName="rootComposite1" presStyleCnt="0"/>
      <dgm:spPr/>
    </dgm:pt>
    <dgm:pt modelId="{9AD04EDB-A876-4B05-86E2-657D227BCB19}" type="pres">
      <dgm:prSet presAssocID="{597DC578-B672-4A9D-B2E4-67B8D965728A}" presName="rootText1" presStyleLbl="node0" presStyleIdx="0" presStyleCnt="1" custScaleX="170131" custLinFactNeighborX="-14125" custLinFactNeighborY="-1879">
        <dgm:presLayoutVars>
          <dgm:chPref val="3"/>
        </dgm:presLayoutVars>
      </dgm:prSet>
      <dgm:spPr/>
    </dgm:pt>
    <dgm:pt modelId="{F07D9981-448C-44F0-A783-C23B1FDFA1AC}" type="pres">
      <dgm:prSet presAssocID="{597DC578-B672-4A9D-B2E4-67B8D965728A}" presName="rootConnector1" presStyleLbl="node1" presStyleIdx="0" presStyleCnt="0"/>
      <dgm:spPr/>
    </dgm:pt>
    <dgm:pt modelId="{70A66BEE-F65A-4CE4-B565-4A6C85B619E9}" type="pres">
      <dgm:prSet presAssocID="{597DC578-B672-4A9D-B2E4-67B8D965728A}" presName="hierChild2" presStyleCnt="0"/>
      <dgm:spPr/>
    </dgm:pt>
    <dgm:pt modelId="{76507117-D050-40E5-93AF-D42555264A34}" type="pres">
      <dgm:prSet presAssocID="{597DC578-B672-4A9D-B2E4-67B8D965728A}" presName="hierChild3" presStyleCnt="0"/>
      <dgm:spPr/>
    </dgm:pt>
  </dgm:ptLst>
  <dgm:cxnLst>
    <dgm:cxn modelId="{B18AD074-EA30-4B5A-A531-DFAE82A5DA6D}" srcId="{249B2A1F-8B31-4245-9989-7F53DC7417B1}" destId="{597DC578-B672-4A9D-B2E4-67B8D965728A}" srcOrd="0" destOrd="0" parTransId="{2D20790F-6943-474D-B5DD-4884BC61201F}" sibTransId="{26D7069F-943F-4409-BF30-964F91DD4C1E}"/>
    <dgm:cxn modelId="{B9C549A7-07AA-43FA-852F-490F4B0DBA57}" type="presOf" srcId="{597DC578-B672-4A9D-B2E4-67B8D965728A}" destId="{9AD04EDB-A876-4B05-86E2-657D227BCB19}" srcOrd="0" destOrd="0" presId="urn:microsoft.com/office/officeart/2005/8/layout/orgChart1"/>
    <dgm:cxn modelId="{82D0F7C5-DFED-455B-9787-3AB40B6FBB51}" type="presOf" srcId="{249B2A1F-8B31-4245-9989-7F53DC7417B1}" destId="{AE91C4D0-23A8-4E57-BA6D-49F286BCBC99}" srcOrd="0" destOrd="0" presId="urn:microsoft.com/office/officeart/2005/8/layout/orgChart1"/>
    <dgm:cxn modelId="{3D0A25CD-BA60-4A82-AEBB-2389C6555362}" type="presOf" srcId="{597DC578-B672-4A9D-B2E4-67B8D965728A}" destId="{F07D9981-448C-44F0-A783-C23B1FDFA1AC}" srcOrd="1" destOrd="0" presId="urn:microsoft.com/office/officeart/2005/8/layout/orgChart1"/>
    <dgm:cxn modelId="{F437C221-6C5E-43E4-957F-E5B4E5BD9700}" type="presParOf" srcId="{AE91C4D0-23A8-4E57-BA6D-49F286BCBC99}" destId="{0FC8106B-A11F-4515-9402-AF236C70B997}" srcOrd="0" destOrd="0" presId="urn:microsoft.com/office/officeart/2005/8/layout/orgChart1"/>
    <dgm:cxn modelId="{F6F5EDD1-5A3C-4B5C-A91D-6F62486FA5BD}" type="presParOf" srcId="{0FC8106B-A11F-4515-9402-AF236C70B997}" destId="{B60CE686-05EC-46AD-89A7-06D9443E1B45}" srcOrd="0" destOrd="0" presId="urn:microsoft.com/office/officeart/2005/8/layout/orgChart1"/>
    <dgm:cxn modelId="{722A7592-2EAF-4417-A982-2BD0838A6A6A}" type="presParOf" srcId="{B60CE686-05EC-46AD-89A7-06D9443E1B45}" destId="{9AD04EDB-A876-4B05-86E2-657D227BCB19}" srcOrd="0" destOrd="0" presId="urn:microsoft.com/office/officeart/2005/8/layout/orgChart1"/>
    <dgm:cxn modelId="{F952ABEC-4F4E-4588-AE47-47B5CFD4B314}" type="presParOf" srcId="{B60CE686-05EC-46AD-89A7-06D9443E1B45}" destId="{F07D9981-448C-44F0-A783-C23B1FDFA1AC}" srcOrd="1" destOrd="0" presId="urn:microsoft.com/office/officeart/2005/8/layout/orgChart1"/>
    <dgm:cxn modelId="{7315DA18-E9CB-45A0-9FAC-C45E044C5965}" type="presParOf" srcId="{0FC8106B-A11F-4515-9402-AF236C70B997}" destId="{70A66BEE-F65A-4CE4-B565-4A6C85B619E9}" srcOrd="1" destOrd="0" presId="urn:microsoft.com/office/officeart/2005/8/layout/orgChart1"/>
    <dgm:cxn modelId="{3664D7E5-3D86-4D05-985C-95B96EEC244D}" type="presParOf" srcId="{0FC8106B-A11F-4515-9402-AF236C70B997}" destId="{76507117-D050-40E5-93AF-D42555264A34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5BFE8A-F7CE-4EAE-AC93-4D85B2DEC257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352E50E-0822-41DC-ACD2-B1158307F7F3}">
      <dgm:prSet custT="1"/>
      <dgm:spPr>
        <a:noFill/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>
              <a:latin typeface="Gotham Bold" pitchFamily="50" charset="0"/>
            </a:rPr>
            <a:t>Should be easy to compute</a:t>
          </a:r>
        </a:p>
      </dgm:t>
    </dgm:pt>
    <dgm:pt modelId="{8407A5EA-A5BA-4C7D-B461-663A37AECDF6}" type="parTrans" cxnId="{C1BD910B-C309-461A-A3EA-094153EEE562}">
      <dgm:prSet/>
      <dgm:spPr/>
      <dgm:t>
        <a:bodyPr/>
        <a:lstStyle/>
        <a:p>
          <a:endParaRPr lang="en-US"/>
        </a:p>
      </dgm:t>
    </dgm:pt>
    <dgm:pt modelId="{FCC6E189-B1B7-4336-8B11-CB4EC9992B6B}" type="sibTrans" cxnId="{C1BD910B-C309-461A-A3EA-094153EEE562}">
      <dgm:prSet/>
      <dgm:spPr/>
      <dgm:t>
        <a:bodyPr/>
        <a:lstStyle/>
        <a:p>
          <a:endParaRPr lang="en-US"/>
        </a:p>
      </dgm:t>
    </dgm:pt>
    <dgm:pt modelId="{CF1F9374-089B-40D4-878F-355ADFB0E777}" type="pres">
      <dgm:prSet presAssocID="{745BFE8A-F7CE-4EAE-AC93-4D85B2DEC2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BD5C562-1876-4E42-AA8A-E0268150B2CF}" type="pres">
      <dgm:prSet presAssocID="{1352E50E-0822-41DC-ACD2-B1158307F7F3}" presName="hierRoot1" presStyleCnt="0">
        <dgm:presLayoutVars>
          <dgm:hierBranch val="init"/>
        </dgm:presLayoutVars>
      </dgm:prSet>
      <dgm:spPr/>
    </dgm:pt>
    <dgm:pt modelId="{E8AB08AB-2F5B-4021-B7EE-DE909B13483A}" type="pres">
      <dgm:prSet presAssocID="{1352E50E-0822-41DC-ACD2-B1158307F7F3}" presName="rootComposite1" presStyleCnt="0"/>
      <dgm:spPr/>
    </dgm:pt>
    <dgm:pt modelId="{D1372FD4-7B02-4C29-87B6-F4DFA19A9135}" type="pres">
      <dgm:prSet presAssocID="{1352E50E-0822-41DC-ACD2-B1158307F7F3}" presName="rootText1" presStyleLbl="node0" presStyleIdx="0" presStyleCnt="1" custScaleX="165318">
        <dgm:presLayoutVars>
          <dgm:chPref val="3"/>
        </dgm:presLayoutVars>
      </dgm:prSet>
      <dgm:spPr/>
    </dgm:pt>
    <dgm:pt modelId="{31B283E6-0B1D-4AF9-85C1-624C2B74FF38}" type="pres">
      <dgm:prSet presAssocID="{1352E50E-0822-41DC-ACD2-B1158307F7F3}" presName="rootConnector1" presStyleLbl="node1" presStyleIdx="0" presStyleCnt="0"/>
      <dgm:spPr/>
    </dgm:pt>
    <dgm:pt modelId="{73F0DB60-BEB7-40F2-936C-ED61A887EF4A}" type="pres">
      <dgm:prSet presAssocID="{1352E50E-0822-41DC-ACD2-B1158307F7F3}" presName="hierChild2" presStyleCnt="0"/>
      <dgm:spPr/>
    </dgm:pt>
    <dgm:pt modelId="{6C5E95CB-336D-408D-B38A-8E6E2A7EFDB4}" type="pres">
      <dgm:prSet presAssocID="{1352E50E-0822-41DC-ACD2-B1158307F7F3}" presName="hierChild3" presStyleCnt="0"/>
      <dgm:spPr/>
    </dgm:pt>
  </dgm:ptLst>
  <dgm:cxnLst>
    <dgm:cxn modelId="{C1BD910B-C309-461A-A3EA-094153EEE562}" srcId="{745BFE8A-F7CE-4EAE-AC93-4D85B2DEC257}" destId="{1352E50E-0822-41DC-ACD2-B1158307F7F3}" srcOrd="0" destOrd="0" parTransId="{8407A5EA-A5BA-4C7D-B461-663A37AECDF6}" sibTransId="{FCC6E189-B1B7-4336-8B11-CB4EC9992B6B}"/>
    <dgm:cxn modelId="{ECC05821-35D3-4564-91F9-90DA0A5DCC0C}" type="presOf" srcId="{1352E50E-0822-41DC-ACD2-B1158307F7F3}" destId="{D1372FD4-7B02-4C29-87B6-F4DFA19A9135}" srcOrd="0" destOrd="0" presId="urn:microsoft.com/office/officeart/2005/8/layout/orgChart1"/>
    <dgm:cxn modelId="{393F977C-576F-4841-AFC2-271D3AE7609C}" type="presOf" srcId="{745BFE8A-F7CE-4EAE-AC93-4D85B2DEC257}" destId="{CF1F9374-089B-40D4-878F-355ADFB0E777}" srcOrd="0" destOrd="0" presId="urn:microsoft.com/office/officeart/2005/8/layout/orgChart1"/>
    <dgm:cxn modelId="{5970CA8A-03AE-481A-8A65-2550748D9478}" type="presOf" srcId="{1352E50E-0822-41DC-ACD2-B1158307F7F3}" destId="{31B283E6-0B1D-4AF9-85C1-624C2B74FF38}" srcOrd="1" destOrd="0" presId="urn:microsoft.com/office/officeart/2005/8/layout/orgChart1"/>
    <dgm:cxn modelId="{44AD5632-5C5B-4F71-9D4D-FF7A45DE275F}" type="presParOf" srcId="{CF1F9374-089B-40D4-878F-355ADFB0E777}" destId="{3BD5C562-1876-4E42-AA8A-E0268150B2CF}" srcOrd="0" destOrd="0" presId="urn:microsoft.com/office/officeart/2005/8/layout/orgChart1"/>
    <dgm:cxn modelId="{A704DDF0-0122-4DDB-8D38-87065814F48A}" type="presParOf" srcId="{3BD5C562-1876-4E42-AA8A-E0268150B2CF}" destId="{E8AB08AB-2F5B-4021-B7EE-DE909B13483A}" srcOrd="0" destOrd="0" presId="urn:microsoft.com/office/officeart/2005/8/layout/orgChart1"/>
    <dgm:cxn modelId="{426D8E5C-59B8-4E5D-AC2F-98DEDDD6CB12}" type="presParOf" srcId="{E8AB08AB-2F5B-4021-B7EE-DE909B13483A}" destId="{D1372FD4-7B02-4C29-87B6-F4DFA19A9135}" srcOrd="0" destOrd="0" presId="urn:microsoft.com/office/officeart/2005/8/layout/orgChart1"/>
    <dgm:cxn modelId="{0CD55BA1-2FB5-46B6-92C0-AF44852CBB2D}" type="presParOf" srcId="{E8AB08AB-2F5B-4021-B7EE-DE909B13483A}" destId="{31B283E6-0B1D-4AF9-85C1-624C2B74FF38}" srcOrd="1" destOrd="0" presId="urn:microsoft.com/office/officeart/2005/8/layout/orgChart1"/>
    <dgm:cxn modelId="{A0966BBC-A0FA-48AA-AF41-BABF52521182}" type="presParOf" srcId="{3BD5C562-1876-4E42-AA8A-E0268150B2CF}" destId="{73F0DB60-BEB7-40F2-936C-ED61A887EF4A}" srcOrd="1" destOrd="0" presId="urn:microsoft.com/office/officeart/2005/8/layout/orgChart1"/>
    <dgm:cxn modelId="{EC109043-EB8D-4315-9F8A-127F93DC8F00}" type="presParOf" srcId="{3BD5C562-1876-4E42-AA8A-E0268150B2CF}" destId="{6C5E95CB-336D-408D-B38A-8E6E2A7EFDB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F3655-9524-4C9F-BC01-3D5EF07B4296}">
      <dsp:nvSpPr>
        <dsp:cNvPr id="0" name=""/>
        <dsp:cNvSpPr/>
      </dsp:nvSpPr>
      <dsp:spPr>
        <a:xfrm>
          <a:off x="4462080" y="1151241"/>
          <a:ext cx="3170413" cy="6016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830"/>
              </a:lnTo>
              <a:lnTo>
                <a:pt x="3170413" y="300830"/>
              </a:lnTo>
              <a:lnTo>
                <a:pt x="3170413" y="601661"/>
              </a:lnTo>
            </a:path>
          </a:pathLst>
        </a:cu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EC5617-5C00-4FC9-90D2-96097A2E9DF3}">
      <dsp:nvSpPr>
        <dsp:cNvPr id="0" name=""/>
        <dsp:cNvSpPr/>
      </dsp:nvSpPr>
      <dsp:spPr>
        <a:xfrm>
          <a:off x="4416360" y="1151241"/>
          <a:ext cx="91440" cy="6418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1872"/>
              </a:lnTo>
            </a:path>
          </a:pathLst>
        </a:cu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EED041-01E9-4A45-AC7B-B89508D96A66}">
      <dsp:nvSpPr>
        <dsp:cNvPr id="0" name=""/>
        <dsp:cNvSpPr/>
      </dsp:nvSpPr>
      <dsp:spPr>
        <a:xfrm>
          <a:off x="1291666" y="1151241"/>
          <a:ext cx="3170413" cy="641872"/>
        </a:xfrm>
        <a:custGeom>
          <a:avLst/>
          <a:gdLst/>
          <a:ahLst/>
          <a:cxnLst/>
          <a:rect l="0" t="0" r="0" b="0"/>
          <a:pathLst>
            <a:path>
              <a:moveTo>
                <a:pt x="3170413" y="0"/>
              </a:moveTo>
              <a:lnTo>
                <a:pt x="3170413" y="341041"/>
              </a:lnTo>
              <a:lnTo>
                <a:pt x="0" y="341041"/>
              </a:lnTo>
              <a:lnTo>
                <a:pt x="0" y="641872"/>
              </a:lnTo>
            </a:path>
          </a:pathLst>
        </a:cu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6CDAE-E3D2-4F0E-95B6-C06C5061B489}">
      <dsp:nvSpPr>
        <dsp:cNvPr id="0" name=""/>
        <dsp:cNvSpPr/>
      </dsp:nvSpPr>
      <dsp:spPr>
        <a:xfrm>
          <a:off x="2593060" y="124190"/>
          <a:ext cx="3738038" cy="1027051"/>
        </a:xfrm>
        <a:prstGeom prst="rect">
          <a:avLst/>
        </a:prstGeom>
        <a:solidFill>
          <a:srgbClr val="000000"/>
        </a:solidFill>
        <a:ln w="12700" cap="flat" cmpd="sng" algn="ctr">
          <a:solidFill>
            <a:srgbClr val="00DA6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Set ADT Operations</a:t>
          </a:r>
        </a:p>
      </dsp:txBody>
      <dsp:txXfrm>
        <a:off x="2593060" y="124190"/>
        <a:ext cx="3738038" cy="1027051"/>
      </dsp:txXfrm>
    </dsp:sp>
    <dsp:sp modelId="{5125BD1C-4F5C-4A37-808D-AB85DF49B188}">
      <dsp:nvSpPr>
        <dsp:cNvPr id="0" name=""/>
        <dsp:cNvSpPr/>
      </dsp:nvSpPr>
      <dsp:spPr>
        <a:xfrm>
          <a:off x="7289" y="1793114"/>
          <a:ext cx="2568752" cy="1520012"/>
        </a:xfrm>
        <a:prstGeom prst="rect">
          <a:avLst/>
        </a:pr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Consolas" panose="020B0609020204030204" pitchFamily="49" charset="0"/>
            </a:rPr>
            <a:t>Testing for membership (find), adding elements (insert), removing elements (remove)</a:t>
          </a:r>
        </a:p>
      </dsp:txBody>
      <dsp:txXfrm>
        <a:off x="7289" y="1793114"/>
        <a:ext cx="2568752" cy="1520012"/>
      </dsp:txXfrm>
    </dsp:sp>
    <dsp:sp modelId="{6923E915-FAAB-4DD6-8BDE-7E8214F54EE1}">
      <dsp:nvSpPr>
        <dsp:cNvPr id="0" name=""/>
        <dsp:cNvSpPr/>
      </dsp:nvSpPr>
      <dsp:spPr>
        <a:xfrm>
          <a:off x="3177703" y="1793114"/>
          <a:ext cx="2568752" cy="1520012"/>
        </a:xfrm>
        <a:prstGeom prst="rect">
          <a:avLst/>
        </a:pr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Union, intersection, difference with another set</a:t>
          </a:r>
        </a:p>
      </dsp:txBody>
      <dsp:txXfrm>
        <a:off x="3177703" y="1793114"/>
        <a:ext cx="2568752" cy="1520012"/>
      </dsp:txXfrm>
    </dsp:sp>
    <dsp:sp modelId="{F14072D3-7658-4590-ACB8-DA3284BC72E4}">
      <dsp:nvSpPr>
        <dsp:cNvPr id="0" name=""/>
        <dsp:cNvSpPr/>
      </dsp:nvSpPr>
      <dsp:spPr>
        <a:xfrm>
          <a:off x="6348117" y="1752903"/>
          <a:ext cx="2568752" cy="1520012"/>
        </a:xfrm>
        <a:prstGeom prst="rect">
          <a:avLst/>
        </a:prstGeom>
        <a:noFill/>
        <a:ln w="12700" cap="flat" cmpd="sng" algn="ctr">
          <a:solidFill>
            <a:srgbClr val="EB6E1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Returning a subset</a:t>
          </a:r>
        </a:p>
      </dsp:txBody>
      <dsp:txXfrm>
        <a:off x="6348117" y="1752903"/>
        <a:ext cx="2568752" cy="1520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A6354-C6A7-40B4-96BC-D363C34B49BF}">
      <dsp:nvSpPr>
        <dsp:cNvPr id="0" name=""/>
        <dsp:cNvSpPr/>
      </dsp:nvSpPr>
      <dsp:spPr>
        <a:xfrm>
          <a:off x="336859" y="199"/>
          <a:ext cx="1964477" cy="982238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tham Bold" pitchFamily="50" charset="0"/>
            </a:rPr>
            <a:t>Hash Functions</a:t>
          </a:r>
        </a:p>
      </dsp:txBody>
      <dsp:txXfrm>
        <a:off x="336859" y="199"/>
        <a:ext cx="1964477" cy="982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D04EDB-A876-4B05-86E2-657D227BCB19}">
      <dsp:nvSpPr>
        <dsp:cNvPr id="0" name=""/>
        <dsp:cNvSpPr/>
      </dsp:nvSpPr>
      <dsp:spPr>
        <a:xfrm>
          <a:off x="552510" y="0"/>
          <a:ext cx="3027547" cy="889769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tham Bold" pitchFamily="50" charset="0"/>
            </a:rPr>
            <a:t>Should evenly distribute the data</a:t>
          </a:r>
        </a:p>
      </dsp:txBody>
      <dsp:txXfrm>
        <a:off x="552510" y="0"/>
        <a:ext cx="3027547" cy="889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72FD4-7B02-4C29-87B6-F4DFA19A9135}">
      <dsp:nvSpPr>
        <dsp:cNvPr id="0" name=""/>
        <dsp:cNvSpPr/>
      </dsp:nvSpPr>
      <dsp:spPr>
        <a:xfrm>
          <a:off x="562704" y="201"/>
          <a:ext cx="2914830" cy="881582"/>
        </a:xfrm>
        <a:prstGeom prst="rect">
          <a:avLst/>
        </a:pr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Gotham Bold" pitchFamily="50" charset="0"/>
            </a:rPr>
            <a:t>Should be easy to compute</a:t>
          </a:r>
        </a:p>
      </dsp:txBody>
      <dsp:txXfrm>
        <a:off x="562704" y="201"/>
        <a:ext cx="2914830" cy="881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se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935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457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23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409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044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762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094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340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891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1248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02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900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329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953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145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9904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569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533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50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3791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93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0915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77339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043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2872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3165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469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7297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24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5224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5290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91969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5810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1676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6531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3236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ja-JP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provides efficient storage and retrieval of </a:t>
            </a:r>
            <a:r>
              <a:rPr lang="en-US" sz="1200" baseline="0" dirty="0">
                <a:latin typeface="Tw Cen MT" charset="0"/>
              </a:rPr>
              <a:t> </a:t>
            </a:r>
            <a:r>
              <a:rPr lang="en-US" sz="1200" dirty="0">
                <a:latin typeface="Tw Cen MT" charset="0"/>
              </a:rPr>
              <a:t>information in a table  Think database!</a:t>
            </a:r>
          </a:p>
          <a:p>
            <a:pPr eaLnBrk="1" hangingPunct="1">
              <a:lnSpc>
                <a:spcPct val="80000"/>
              </a:lnSpc>
            </a:pPr>
            <a:endParaRPr lang="en-US" sz="1200" dirty="0">
              <a:latin typeface="Tw Cen MT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200" dirty="0">
                <a:latin typeface="Tw Cen MT" charset="0"/>
              </a:rPr>
              <a:t>A map can have </a:t>
            </a:r>
            <a:r>
              <a:rPr lang="en-US" sz="1200" i="1" dirty="0">
                <a:latin typeface="Tw Cen MT" charset="0"/>
              </a:rPr>
              <a:t>many-to-one</a:t>
            </a:r>
            <a:r>
              <a:rPr lang="en-US" sz="1200" dirty="0">
                <a:latin typeface="Tw Cen MT" charset="0"/>
              </a:rPr>
              <a:t> </a:t>
            </a:r>
            <a:br>
              <a:rPr lang="en-US" sz="1200" dirty="0">
                <a:latin typeface="Tw Cen MT" charset="0"/>
              </a:rPr>
            </a:br>
            <a:r>
              <a:rPr lang="en-US" sz="1200" dirty="0">
                <a:latin typeface="Tw Cen MT" charset="0"/>
              </a:rPr>
              <a:t>mapping: (</a:t>
            </a:r>
            <a:r>
              <a:rPr lang="en-US" sz="1200" dirty="0">
                <a:latin typeface="Courier New" charset="0"/>
                <a:cs typeface="Courier New" charset="0"/>
              </a:rPr>
              <a:t>B, Bill</a:t>
            </a:r>
            <a:r>
              <a:rPr lang="en-US" sz="1200" dirty="0">
                <a:latin typeface="Tw Cen MT" charset="0"/>
              </a:rPr>
              <a:t>),  (</a:t>
            </a:r>
            <a:r>
              <a:rPr lang="en-US" sz="1200" dirty="0">
                <a:latin typeface="Courier New" charset="0"/>
                <a:cs typeface="Courier New" charset="0"/>
              </a:rPr>
              <a:t>B2, Bill</a:t>
            </a:r>
            <a:r>
              <a:rPr lang="en-US" sz="1200" dirty="0">
                <a:latin typeface="Tw Cen MT" charset="0"/>
              </a:rPr>
              <a:t>) </a:t>
            </a:r>
          </a:p>
          <a:p>
            <a:endParaRPr lang="en-US" dirty="0"/>
          </a:p>
          <a:p>
            <a:r>
              <a:rPr lang="en-US" dirty="0"/>
              <a:t>In an “onto” mapping, every</a:t>
            </a:r>
            <a:r>
              <a:rPr lang="en-US" baseline="0" dirty="0"/>
              <a:t> member of the </a:t>
            </a:r>
            <a:r>
              <a:rPr lang="en-US" baseline="0" dirty="0" err="1"/>
              <a:t>valueSet</a:t>
            </a:r>
            <a:r>
              <a:rPr lang="en-US" baseline="0" dirty="0"/>
              <a:t> its matched with one or more keys.  The map shown above is “onto”</a:t>
            </a:r>
          </a:p>
          <a:p>
            <a:r>
              <a:rPr lang="en-US" baseline="0" dirty="0"/>
              <a:t>In a “one-to-one” mapping, there is one key for each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964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9354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3329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sorting already: Heap sort, </a:t>
            </a:r>
            <a:r>
              <a:rPr lang="en-US" dirty="0" err="1"/>
              <a:t>inorder</a:t>
            </a:r>
            <a:r>
              <a:rPr lang="en-US" dirty="0"/>
              <a:t>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7577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sorting already: Heap sort, </a:t>
            </a:r>
            <a:r>
              <a:rPr lang="en-US" dirty="0" err="1"/>
              <a:t>inorder</a:t>
            </a:r>
            <a:r>
              <a:rPr lang="en-US" dirty="0"/>
              <a:t>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7015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8235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8480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39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1507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89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769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Internally, the elements in the </a:t>
            </a: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not sorted in any particular order, but organized into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buckets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depending on their hash values to allow for fast access to individual elements directly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(with a constant average time complexity on average).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unordered_set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are faster than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containers to access individual elements by their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although they are generally less efficient for range iteration through a subset of their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13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0C37-F9B1-4C50-81F4-FD7B914AEDAB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44A4-561B-4999-87EC-21C65A168E12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09DC-6D30-4BCE-AC94-7104A10113F7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B1C2E-F949-4C1E-B707-078913976BA5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8F52-ECB9-4886-AE8B-8113D7EFD8C4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FDC9-954C-4C17-9CCB-1F8BF88BCFA3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A257-6D6D-4BC7-895B-412E3A7B5599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7341-89D1-4407-B3D2-8CA4870F7963}" type="datetime1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85603-6E28-440C-9C68-5AAB756D1040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3F55-983A-4E6C-9B85-D05395D2B2C0}" type="datetime1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AE22-B001-4CAA-B2FE-717180E9E7CA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A627-FEA5-4D6C-9449-41DD9FED9029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B63-E5A4-45D6-951E-6E04C7540991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2B4F-538F-4A70-B0D0-B3F01A07A6E3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97794-E61F-4DE5-BFE2-B05668B3D0DA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1433-47B2-4EE9-9DC3-F0108AE648F7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616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8645-6640-49DC-B72B-91E92E59DA67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775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E1AEB-E499-4431-808E-8270C817CEA5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757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9DD23-C30B-4B1D-AB61-D004DEB63698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022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19041-BC3C-49EF-86BD-66B3B91E62F9}" type="datetime1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09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DF83-D20B-4CA4-AEFB-B474AB50A98B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525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B79D-0FCF-47FF-81A2-4980E065F803}" type="datetime1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E756-6575-43C2-87D0-239BCE46D6DF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7440-B92E-46A0-B0A0-0C79492829A1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1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E909B-6C80-4750-8228-7B0FEE509523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50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2176-2F2A-4ED9-8A8A-ABB8A025DAE0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38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2C45-79C2-44D6-9091-0124F496D3B6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42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5E71-E955-4C18-9A8D-B6445185E492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640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52AFF-FBCE-4E5F-9F58-79BC71F5463A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532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486F7-B57E-4DC6-A233-F67177810F5C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42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B1EB-48D1-4225-B329-0489669A0FEB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82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2893-E252-4735-883D-17432C0E5FFE}" type="datetime1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878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8D8E-2E97-4887-B073-B74D2EFA5596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D4541-D95F-43F7-B440-40111EDF7651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E297-5775-4DC2-97CC-1013D225BD00}" type="datetime1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6213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F54D-42E1-4D48-B1CB-14F7C9B1C8CA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68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8CA4C-2F36-4C58-8213-098004418CE4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611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0056-2AFA-49DD-99C5-56CEC4854592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915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5D114-76B4-4D49-A084-CB61303D1D37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F493-801D-409E-842D-7BD401068C31}" type="datetime1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80B5D-B7E9-4028-B787-E6A9ECC7AF96}" type="datetime1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2E6B-DBD4-455E-ADFE-EA4FB3F2A899}" type="datetime1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4B73-CB52-47F3-9B28-B7FA05B3FF9D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800B9-9FF7-4436-A3D4-162EC118642C}" type="datetime1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3FA6-3844-4B32-AC4A-22A5EE3C5F5B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F3FE-DD0F-491E-AED8-FCFEA6D29786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3C50-355C-4121-931A-1B071C7D8F5A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CE74A-EC05-4E4E-BBC1-D25A92BAC8F6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4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yMCuHOl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map/map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://www.cplusplus.com/reference/unordered_map/unordered_map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HykUnl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TFfwCnEE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sv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2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40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3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image" Target="../media/image1.png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en.wikipedia.org/wiki/Hash_table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en.wikipedia.org/wiki/Hash_table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en.wikipedia.org/wiki/Hash_table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5.xml"/><Relationship Id="rId6" Type="http://schemas.openxmlformats.org/officeDocument/2006/relationships/hyperlink" Target="https://en.wikipedia.org/wiki/Hash_table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yMCuHOlD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onlinegdb.com/SkHykUnlP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38/step/2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38/step/2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38/step/2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11" Type="http://schemas.openxmlformats.org/officeDocument/2006/relationships/image" Target="../media/image2.png"/><Relationship Id="rId5" Type="http://schemas.openxmlformats.org/officeDocument/2006/relationships/image" Target="../media/image15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1.png"/><Relationship Id="rId1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19.svg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sv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et/set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://www.cplusplus.com/reference/unordered_set/unordered_s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05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6000" dirty="0">
                <a:solidFill>
                  <a:prstClr val="white"/>
                </a:solidFill>
                <a:latin typeface="Gotham Bold" pitchFamily="50" charset="0"/>
              </a:rPr>
              <a:t>Sets, Maps and Hash Tables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 in C++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5B332C-FAAD-42A7-BF65-71E133515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962"/>
              </p:ext>
            </p:extLst>
          </p:nvPr>
        </p:nvGraphicFramePr>
        <p:xfrm>
          <a:off x="1132116" y="1858359"/>
          <a:ext cx="394989" cy="31412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32816D-BDC7-44BA-8B8C-455B343B9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94820"/>
              </p:ext>
            </p:extLst>
          </p:nvPr>
        </p:nvGraphicFramePr>
        <p:xfrm>
          <a:off x="1523239" y="1858359"/>
          <a:ext cx="4572761" cy="3141282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57276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Ordered tree-based 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&lt;int&gt; s1;		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s1.insert(5);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s1.insert(2);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s1.insert(4);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s1.insert(11);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s1.insert(2);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only one 2 will be added to the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&lt;int&gt; :: iterator itr1;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"The set s1 is : ";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(itr1 = s1.begin(); itr1 != s1.end(); ++itr1)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 " &lt;&lt; *itr1;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4908C4E-4AAC-4740-AD0A-C11E89188029}"/>
              </a:ext>
            </a:extLst>
          </p:cNvPr>
          <p:cNvSpPr/>
          <p:nvPr/>
        </p:nvSpPr>
        <p:spPr>
          <a:xfrm>
            <a:off x="4390293" y="6308209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https://onlinegdb.com/SyMCuHOlD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F2E4E-2FFF-448B-B6B3-E30182E35E4D}"/>
              </a:ext>
            </a:extLst>
          </p:cNvPr>
          <p:cNvSpPr/>
          <p:nvPr/>
        </p:nvSpPr>
        <p:spPr>
          <a:xfrm>
            <a:off x="2103455" y="5192259"/>
            <a:ext cx="2662813" cy="276999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The set s1 is :   2  4  5  11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3975AD7-2255-4EA4-8B7B-4E94FEDB6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9226"/>
              </p:ext>
            </p:extLst>
          </p:nvPr>
        </p:nvGraphicFramePr>
        <p:xfrm>
          <a:off x="6487123" y="1017111"/>
          <a:ext cx="394989" cy="398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0CF4AED-BA95-4765-9EC0-7D372318B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30860"/>
              </p:ext>
            </p:extLst>
          </p:nvPr>
        </p:nvGraphicFramePr>
        <p:xfrm>
          <a:off x="6878246" y="1017111"/>
          <a:ext cx="4717552" cy="398253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71755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//Unordered Set – Hash-based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unordered_set 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&lt;int&gt; s2;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s2.insert(5);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s2.insert(2);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s2.insert(4);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s2.insert(11);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s2.insert(2);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only one 2 will be added to the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unordered_set &lt;int&gt; :: iterator itr2;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"The set s2 is:";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(itr2 = s2.begin(); itr2 != s2.end(); ++itr2)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 " &lt;&lt; *itr2;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	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"Bucket count: " &lt;&lt; s2.bucket_count();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nLoad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Factor: " &lt;&lt; s2.load_factor();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nMax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Load Factor:" &lt;&lt; s2.max_load_factor();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89DDDA7-8CCF-4180-BC06-5BEBABE0DF3D}"/>
              </a:ext>
            </a:extLst>
          </p:cNvPr>
          <p:cNvSpPr/>
          <p:nvPr/>
        </p:nvSpPr>
        <p:spPr>
          <a:xfrm>
            <a:off x="7697038" y="5170129"/>
            <a:ext cx="2662813" cy="830997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The set s2 is: 11  4  5  2</a:t>
            </a:r>
          </a:p>
          <a:p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Bucket count: 7</a:t>
            </a:r>
          </a:p>
          <a:p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Load Factor: 0.571429</a:t>
            </a:r>
          </a:p>
          <a:p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Max Load Factor: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3B7D96-85A1-413E-AE77-694B7AD2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7B949D-6E43-424F-B5B0-292A21FA68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62A425CF-C1DF-4C40-BF8B-2C7FC7259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75179585-F2EF-4A30-9346-5BA80FD3E8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31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Maps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5963CF-D0A5-4807-A787-A90EE29A00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A5DBBB2-AB02-4C99-9E66-A1C91628A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2C5FFD91-0857-4839-92EC-0714873D0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419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Maps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936245"/>
            <a:ext cx="10255733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map is a collection of key-value pairs that do not contain    duplicate keys.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Maps are sort of an abstraction over Sets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Keys in a map are a Set.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Values can be non-unique [Many-to-One Relationship, Onto Mapping]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store values along with keys in a Set data structure, you get a Map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F1BFCB9A-A20D-472B-8617-0A77BEA6A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376" y="4815173"/>
            <a:ext cx="2879811" cy="83026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15888" indent="-1158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cs typeface="Courier New" charset="0"/>
              </a:rPr>
              <a:t>{(J, Jane), (B, Bill), 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cs typeface="Courier New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cs typeface="Courier New" charset="0"/>
              </a:rPr>
              <a:t>(S, Sam), (B1, Bob), 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cs typeface="Courier New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cs typeface="Courier New" charset="0"/>
              </a:rPr>
              <a:t>(B2,  Bill)}</a:t>
            </a:r>
          </a:p>
        </p:txBody>
      </p:sp>
      <p:pic>
        <p:nvPicPr>
          <p:cNvPr id="5" name="Picture 2" descr="Map Example">
            <a:extLst>
              <a:ext uri="{FF2B5EF4-FFF2-40B4-BE49-F238E27FC236}">
                <a16:creationId xmlns:a16="http://schemas.microsoft.com/office/drawing/2014/main" id="{EAD8CE5A-9B2B-4C22-8C80-780C04F5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998" y="4317948"/>
            <a:ext cx="1625854" cy="182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AB139-64AB-450D-AEB8-EC500F4B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6F6CB0-6ED2-4496-ABD1-BFCDE9E1D8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3025E7E-1730-4D16-BA72-6A75089BD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9D3A258-F053-41E5-8832-81176375D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815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Maps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2D1B7E-9677-4774-8018-DC8F9AD3E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918720"/>
              </p:ext>
            </p:extLst>
          </p:nvPr>
        </p:nvGraphicFramePr>
        <p:xfrm>
          <a:off x="1499179" y="1690687"/>
          <a:ext cx="9373137" cy="43383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69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9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764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Type of item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Key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394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University student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Student</a:t>
                      </a:r>
                      <a:r>
                        <a:rPr lang="en-US" sz="20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 ID number</a:t>
                      </a:r>
                      <a:endParaRPr lang="en-US" sz="20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Student name,</a:t>
                      </a:r>
                      <a:r>
                        <a:rPr lang="en-US" sz="20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 address, major, grade point average</a:t>
                      </a:r>
                      <a:endParaRPr lang="en-US" sz="20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6671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Online store</a:t>
                      </a:r>
                      <a:r>
                        <a:rPr lang="en-US" sz="2000" b="0" baseline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 customer</a:t>
                      </a:r>
                      <a:endParaRPr lang="en-US" sz="2000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E-mail address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Customer name, address, credit card information, shopping cart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3944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Inventory item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Part ID</a:t>
                      </a: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Description, quantity,</a:t>
                      </a:r>
                      <a:r>
                        <a:rPr lang="en-US" sz="2000" b="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 manufacturer, cost, price</a:t>
                      </a:r>
                      <a:endParaRPr lang="en-US" sz="20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45697" marB="45697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439B8-3E1D-4568-8BB9-232D742A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EFA9D8-9A20-4C5E-B0B8-1E49999747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02D9CDC-6849-4CBF-B8CF-17B43616FD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8D6D337-9D76-40CA-AA02-DB911F5F5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418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Maps in C++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B9B620-623F-4FCC-8D22-41245F67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00468"/>
              </p:ext>
            </p:extLst>
          </p:nvPr>
        </p:nvGraphicFramePr>
        <p:xfrm>
          <a:off x="1368809" y="1564028"/>
          <a:ext cx="9634135" cy="42569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49565">
                  <a:extLst>
                    <a:ext uri="{9D8B030D-6E8A-4147-A177-3AD203B41FA5}">
                      <a16:colId xmlns:a16="http://schemas.microsoft.com/office/drawing/2014/main" val="1241222671"/>
                    </a:ext>
                  </a:extLst>
                </a:gridCol>
                <a:gridCol w="3275763">
                  <a:extLst>
                    <a:ext uri="{9D8B030D-6E8A-4147-A177-3AD203B41FA5}">
                      <a16:colId xmlns:a16="http://schemas.microsoft.com/office/drawing/2014/main" val="3302313541"/>
                    </a:ext>
                  </a:extLst>
                </a:gridCol>
                <a:gridCol w="3908807">
                  <a:extLst>
                    <a:ext uri="{9D8B030D-6E8A-4147-A177-3AD203B41FA5}">
                      <a16:colId xmlns:a16="http://schemas.microsoft.com/office/drawing/2014/main" val="3807218254"/>
                    </a:ext>
                  </a:extLst>
                </a:gridCol>
              </a:tblGrid>
              <a:tr h="405624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std::map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2000" b="0" dirty="0" err="1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unordered_map</a:t>
                      </a:r>
                      <a:endParaRPr lang="en-US" sz="2000" b="0" dirty="0">
                        <a:solidFill>
                          <a:srgbClr val="EB6E19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758040"/>
                  </a:ext>
                </a:extLst>
              </a:tr>
              <a:tr h="78226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Order in Elements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45089"/>
                  </a:ext>
                </a:extLst>
              </a:tr>
              <a:tr h="8752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Initialization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(Internally stored as pairs)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std::map&lt;type, type&gt; m;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 std::unordered_map &lt;type, type&gt; m;</a:t>
                      </a:r>
                      <a:endParaRPr lang="en-US"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773803"/>
                  </a:ext>
                </a:extLst>
              </a:tr>
              <a:tr h="87521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Common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insert, [], erase, find, count, size, empty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insert, [], erase, find, count, size, empty, </a:t>
                      </a:r>
                      <a:r>
                        <a:rPr lang="en-US" sz="18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bucket_size</a:t>
                      </a:r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load_factor</a:t>
                      </a:r>
                      <a:endParaRPr lang="en-US"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endParaRPr lang="en-US" sz="18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797126"/>
                  </a:ext>
                </a:extLst>
              </a:tr>
              <a:tr h="9535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Implementations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Binary Search Tree (</a:t>
                      </a:r>
                      <a:r>
                        <a:rPr lang="en-US" sz="18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TreeMap</a:t>
                      </a:r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Hash Table (Hash Map)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3891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921C41-19C3-4324-A7E7-D4C2C35ACAFE}"/>
              </a:ext>
            </a:extLst>
          </p:cNvPr>
          <p:cNvSpPr/>
          <p:nvPr/>
        </p:nvSpPr>
        <p:spPr>
          <a:xfrm>
            <a:off x="2984732" y="6003775"/>
            <a:ext cx="7366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http://www.cplusplus.com/reference/map/map/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algn="ctr">
              <a:defRPr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http://www.cplusplus.com/reference/unordered_map/unordered_map/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EAB7F-0C43-4F42-814C-5502EC4D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EB8B38-14E6-418D-9990-F805C9BD547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2A16EBD-24B4-493E-B562-76F1D9C46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1B58545-1D27-402F-B0FD-F9BA198DBE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172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Maps in C++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5B332C-FAAD-42A7-BF65-71E133515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15935"/>
              </p:ext>
            </p:extLst>
          </p:nvPr>
        </p:nvGraphicFramePr>
        <p:xfrm>
          <a:off x="745921" y="1997771"/>
          <a:ext cx="394989" cy="26221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344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32816D-BDC7-44BA-8B8C-455B343B9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476350"/>
              </p:ext>
            </p:extLst>
          </p:nvPr>
        </p:nvGraphicFramePr>
        <p:xfrm>
          <a:off x="1137044" y="1997771"/>
          <a:ext cx="5052741" cy="262216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05274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Ordered tree-based map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char,int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	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table['b']=30;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table['a']=10;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table['c']=50;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table['a']=40;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map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for(auto member: table)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member.first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"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member.second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&lt;&lt;"\n";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4908C4E-4AAC-4740-AD0A-C11E89188029}"/>
              </a:ext>
            </a:extLst>
          </p:cNvPr>
          <p:cNvSpPr/>
          <p:nvPr/>
        </p:nvSpPr>
        <p:spPr>
          <a:xfrm>
            <a:off x="4390293" y="6308209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https://onlinegdb.com/SkHykUnlP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CF2E4E-2FFF-448B-B6B3-E30182E35E4D}"/>
              </a:ext>
            </a:extLst>
          </p:cNvPr>
          <p:cNvSpPr/>
          <p:nvPr/>
        </p:nvSpPr>
        <p:spPr>
          <a:xfrm>
            <a:off x="2924107" y="5140909"/>
            <a:ext cx="579455" cy="646331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pt-BR" sz="1200" dirty="0">
                <a:solidFill>
                  <a:srgbClr val="00DA63"/>
                </a:solidFill>
                <a:latin typeface="Consolas" panose="020B0609020204030204" pitchFamily="49" charset="0"/>
              </a:rPr>
              <a:t>a 40</a:t>
            </a:r>
          </a:p>
          <a:p>
            <a:pPr lvl="0">
              <a:defRPr/>
            </a:pPr>
            <a:r>
              <a:rPr lang="pt-BR" sz="1200" dirty="0">
                <a:solidFill>
                  <a:srgbClr val="00DA63"/>
                </a:solidFill>
                <a:latin typeface="Consolas" panose="020B0609020204030204" pitchFamily="49" charset="0"/>
              </a:rPr>
              <a:t>b 30</a:t>
            </a:r>
          </a:p>
          <a:p>
            <a:pPr lvl="0">
              <a:defRPr/>
            </a:pPr>
            <a:r>
              <a:rPr lang="pt-BR" sz="1200" dirty="0">
                <a:solidFill>
                  <a:srgbClr val="00DA63"/>
                </a:solidFill>
                <a:latin typeface="Consolas" panose="020B0609020204030204" pitchFamily="49" charset="0"/>
              </a:rPr>
              <a:t>c 50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3975AD7-2255-4EA4-8B7B-4E94FEDB6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17789"/>
              </p:ext>
            </p:extLst>
          </p:nvPr>
        </p:nvGraphicFramePr>
        <p:xfrm>
          <a:off x="6376591" y="1820253"/>
          <a:ext cx="394989" cy="3042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0CF4AED-BA95-4765-9EC0-7D372318B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0518"/>
              </p:ext>
            </p:extLst>
          </p:nvPr>
        </p:nvGraphicFramePr>
        <p:xfrm>
          <a:off x="6767713" y="1820253"/>
          <a:ext cx="5089341" cy="304279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08934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//Unordered Map – Hash-based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char,int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['b']=30;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['a']=10;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['c']=50;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['a']=40;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for(auto member: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member.first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"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member.second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&lt;&lt;"\n";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"Load Factor: "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table_unordered.load_factor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89DDDA7-8CCF-4180-BC06-5BEBABE0DF3D}"/>
              </a:ext>
            </a:extLst>
          </p:cNvPr>
          <p:cNvSpPr/>
          <p:nvPr/>
        </p:nvSpPr>
        <p:spPr>
          <a:xfrm>
            <a:off x="7697038" y="5170129"/>
            <a:ext cx="2662813" cy="830997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c 50</a:t>
            </a:r>
          </a:p>
          <a:p>
            <a:pPr lvl="0">
              <a:defRPr/>
            </a:pP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b 30</a:t>
            </a:r>
          </a:p>
          <a:p>
            <a:pPr lvl="0">
              <a:defRPr/>
            </a:pP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a 40</a:t>
            </a:r>
          </a:p>
          <a:p>
            <a:pPr lvl="0">
              <a:defRPr/>
            </a:pP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Load Factor: 0.428571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D6838-0FB3-4323-B1FE-C3802BD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52FC40-8E66-4049-A85A-330DD1DA37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B9080FC-459E-4E45-BF30-4CD8894A3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29474AD-204B-44A5-A2D6-12E887D18E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70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E4AC8-A65F-4C47-98AD-899B2776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1D5257-CC78-4FAF-B82E-CAA7EF028C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92A9BE7-00DD-42C7-AA52-746652BD2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2C5948B4-C7F2-408F-A2E5-6ECD75E65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Hash Tables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2D3E30-5D40-41BD-9E6D-56A7036175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92301F13-D818-4E01-905F-369EE8003F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C38A51F-733A-490F-A3F5-6822DD8B8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970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Problems with Tree Based Maps and 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85520"/>
            <a:ext cx="95121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datatypes are comparable such as integers or characters, tree-based maps and sets makes sense.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data itself is incomparable?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Common operations such as insert( ) or search( ) are O(log n).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do better than this?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A20D00-4836-466A-A629-1C7E7452AD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E94C3FD-3598-4113-B882-667CDA12BC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AC4C62A-C346-4273-8412-131179067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D39E9C-FD08-4027-BB63-5D5AE01E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78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818753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Let's say we want to insert 11, 2 and 5 into a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 all values are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64710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B0A4A-3B81-4CB0-AB54-DCE796B5E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>
                <a:solidFill>
                  <a:srgbClr val="000000"/>
                </a:solidFill>
                <a:latin typeface="Gotham Bold" pitchFamily="50" charset="0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6">
              <a:lumMod val="75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4862EF-54DA-4FE2-9614-FAC6266FB3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E273F10-8E44-4134-8641-731CC3D79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EEC027E-47DA-4506-818B-9CB2701B72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30F0F-05A6-4B2F-8A27-3D2F2E5E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8187536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Let's say we want to insert 11, 2 and 5 into a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 all values are false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we insert an item, we set the value at index to 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61916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FD6D2-E641-4CDC-8318-0250E72E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34606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E04275-906F-4DD4-BA4C-06412ED26135}"/>
              </a:ext>
            </a:extLst>
          </p:cNvPr>
          <p:cNvGraphicFramePr>
            <a:graphicFrameLocks noGrp="1"/>
          </p:cNvGraphicFramePr>
          <p:nvPr/>
        </p:nvGraphicFramePr>
        <p:xfrm>
          <a:off x="1145555" y="1542891"/>
          <a:ext cx="394989" cy="37722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344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448244-3563-422D-BAC8-5B9F510D8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40544" y="1542891"/>
          <a:ext cx="2959122" cy="377221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95912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endParaRPr lang="en-US" sz="1200" kern="1200" baseline="0" dirty="0">
                        <a:solidFill>
                          <a:srgbClr val="F26F26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bool set[100] = {0};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void 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bool 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set[value] = 1;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set[value];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E00AA5-6EE1-4FF3-AE55-596E5024028A}"/>
              </a:ext>
            </a:extLst>
          </p:cNvPr>
          <p:cNvGraphicFramePr>
            <a:graphicFrameLocks noGrp="1"/>
          </p:cNvGraphicFramePr>
          <p:nvPr/>
        </p:nvGraphicFramePr>
        <p:xfrm>
          <a:off x="4794369" y="4172950"/>
          <a:ext cx="394989" cy="1669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344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8342AD-9E4A-4DDD-A6B0-4155AC466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5185492" y="4172950"/>
          <a:ext cx="5397500" cy="1669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39750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testSet.</a:t>
                      </a:r>
                      <a:r>
                        <a:rPr lang="en-US" sz="12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(5);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std::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boolalpha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testSet.</a:t>
                      </a:r>
                      <a:r>
                        <a:rPr lang="en-US" sz="12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(15) &lt;&lt;“\n”;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std::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boolalpha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testSet.</a:t>
                      </a:r>
                      <a:r>
                        <a:rPr lang="en-US" sz="12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(5);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BD5650-1827-49E3-AEC6-37DAEF335473}"/>
              </a:ext>
            </a:extLst>
          </p:cNvPr>
          <p:cNvSpPr txBox="1"/>
          <p:nvPr/>
        </p:nvSpPr>
        <p:spPr>
          <a:xfrm>
            <a:off x="3924300" y="635801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https://onlinegdb.com/TFfwCnEEl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FF371-0CC4-4216-AFCB-60444AEE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818753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Let's say we want to insert 11, 2 and 5 into a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 all values are false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we insert an item, we set the value at index to 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Common operations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Insert: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Find: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23740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C2BE3-DAA1-40D7-BC3B-18CDBF6D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67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8187536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Let's say we want to insert 11, 2 and 5 into a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 all values are false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we insert an item, we set the value at index to 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Common operations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730302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A98BD-6247-43FF-B798-FC331197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0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What if we use an Array: Exploiting constant access?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667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Let's say we want to insert 11, 2 and 5 into a set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 all values are false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we insert an item, we set the value at index to  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Common operations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with this: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wastes memory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other datatypes?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690412"/>
              </p:ext>
            </p:extLst>
          </p:nvPr>
        </p:nvGraphicFramePr>
        <p:xfrm>
          <a:off x="10621092" y="1650496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562439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6F781-7FDF-421D-892D-539C561D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2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with this: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wastes memory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other datatypes?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we want to store: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or “dog”?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CF5A23-78CD-4FD2-815D-2A21B5A6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A60CAB-C478-4B52-B117-79DA5D8083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F8F667-3A0C-4D59-B954-4ADAD8768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FD681746-5A80-44ED-84EF-789B912766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1558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with this: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wastes memory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other datatypes?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we want to store: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or “dog”?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Convert “cat” or “dog” into a number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Use the first letter – ‘c’ = 3, ‘d’ =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890178" y="1393321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C702B-FCA7-40B5-A372-4BFE0DB4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6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with this: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wastes memory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other datatypes?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we want to store: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or “dog”?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Convert “cat” or “dog” into a number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Use the first letter – ‘c’ = 3, ‘d’ = 4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What happens with “cap”?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890178" y="1393321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0C357-D950-4303-B28C-E3CF913F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5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we want to store: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or “dog”?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Convert “cat” or “dog” into a number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Use the first letter – ‘c’ = 3, ‘d’ = 4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What happens with “cap”? – “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Collision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 fix this use all digits by multiplying each by a power of 27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 of “cat” is (3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(1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(20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2234.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563225" y="1393321"/>
          <a:ext cx="1231378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5689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615689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2234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98FCD-F79B-4EE5-A3A4-CCB7AEC6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58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 fix this use all digits by multiplying each by a power of 27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 of “cat” is (3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(1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(20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2234.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 long as base &gt;=26, we will get a unique number and no collisions.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If it is less than 26, we are guaranteed for collisions due to pigeonhole principle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A222E-36C3-4CC4-90E4-4897E49D6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582" y="4782896"/>
            <a:ext cx="1960991" cy="17945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71A010-F49C-45B4-A05F-697A2E1D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8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Sets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A835A8-50EF-4F6F-A6D6-8F88F0BF0C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8D8BE6E-02E6-4E37-9A43-FD291C625E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5B5C862D-DDD1-43C0-BDFA-A0AFD6C217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7603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 fix this use all digits by multiplying each by a power of 27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 of “cat” is (3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(1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(20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2234.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 long as base &gt;=26, we will get a unique number and no collisions.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If it is less than 26, we are guaranteed for collisions due to pigeonhole principle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base = 2, index of “ac” is (1 x 2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(3 x 2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5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base = 2, index of “e” is (5 x 2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5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base = 27, index of “ac” is (1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+ (3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30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base = 27, index of “e” is (5 x 27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= 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F33A1-DAC8-4E2B-80AE-717236B8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582" y="4782896"/>
            <a:ext cx="1960991" cy="17945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5E7B5C-2E61-4EE2-B9BF-3810120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16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 – ASCII and Unicode?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Increase the base for other characters as 26 characters is too restrictive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ASCII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128 characters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Unicode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143,859 characters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890178" y="1393321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CD524-8941-43E6-ADE9-3BA66120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C298F2-2610-4C0F-89E2-6127A78573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89DB9E5-1B97-4F43-B35A-48D22C04E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96D3165-283F-4A44-8468-2BE7548F4F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8588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 – ASCII and Unicode?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Increase the base for other characters as 26 characters is too restrictive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ASCII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128 characters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Unicode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143,859 characters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Fixed the problem of storing other datatypes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?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890178" y="1393321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AB467-61AA-4354-99AF-C5EBF7B1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86A0F0-0E8E-4655-A1E6-6174A09D9F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840C93A-8998-4B64-8599-38C297A4D1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AA9AAEA-4C6C-4CE4-A667-42F5FF0B68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3320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How to deal with Strings – ASCII and Unicode?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Increase the base for other characters as 26 characters is too restrictive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ASCII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128 characters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Unicode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143,859 characters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Fixed the problem of storing other datatypes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: How do we store large values? Overflows, lead to collisions again. And we are now wasting even more space.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7850DE0-418E-46D2-8BD0-C3A9F682383E}"/>
              </a:ext>
            </a:extLst>
          </p:cNvPr>
          <p:cNvGraphicFramePr>
            <a:graphicFrameLocks noGrp="1"/>
          </p:cNvGraphicFramePr>
          <p:nvPr/>
        </p:nvGraphicFramePr>
        <p:xfrm>
          <a:off x="10890178" y="1393321"/>
          <a:ext cx="904424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212">
                  <a:extLst>
                    <a:ext uri="{9D8B030D-6E8A-4147-A177-3AD203B41FA5}">
                      <a16:colId xmlns:a16="http://schemas.microsoft.com/office/drawing/2014/main" val="2616973106"/>
                    </a:ext>
                  </a:extLst>
                </a:gridCol>
                <a:gridCol w="452212">
                  <a:extLst>
                    <a:ext uri="{9D8B030D-6E8A-4147-A177-3AD203B41FA5}">
                      <a16:colId xmlns:a16="http://schemas.microsoft.com/office/drawing/2014/main" val="244246921"/>
                    </a:ext>
                  </a:extLst>
                </a:gridCol>
              </a:tblGrid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1836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4383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860063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6585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6406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23607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391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173754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720105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25200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47675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757678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694786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933341"/>
                  </a:ext>
                </a:extLst>
              </a:tr>
              <a:tr h="270075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rgbClr val="F26F26"/>
                          </a:solidFill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5133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13F58-6066-4B70-8D94-2FD731FF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E039BD-AD93-443E-8BF7-4A22CC2307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F00BE58-40BA-49A5-9AF7-C6DBB1AF2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11DDD02-BCAB-4934-8572-18084716A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960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Crux of the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2050314" y="6089784"/>
            <a:ext cx="94169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Collisions are Inevitable due to overflows!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11C593-BE9C-4336-94C4-E308EEBC1CBA}"/>
              </a:ext>
            </a:extLst>
          </p:cNvPr>
          <p:cNvSpPr/>
          <p:nvPr/>
        </p:nvSpPr>
        <p:spPr>
          <a:xfrm>
            <a:off x="1209435" y="1936245"/>
            <a:ext cx="107179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-&gt; transform2(“cat”) -&gt; 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-&gt; transform127(“cat”) -&gt; 48534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“cat” -&gt; transform143859(“cat”) -&gt; 62,086,379,522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					-&gt; 1956837378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D0543-00E8-48E3-A902-96378503FFA5}"/>
              </a:ext>
            </a:extLst>
          </p:cNvPr>
          <p:cNvSpPr txBox="1"/>
          <p:nvPr/>
        </p:nvSpPr>
        <p:spPr>
          <a:xfrm>
            <a:off x="2796163" y="2548430"/>
            <a:ext cx="2375912" cy="661113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5166B-7BC1-44BB-8DDA-205D3B66AFE4}"/>
              </a:ext>
            </a:extLst>
          </p:cNvPr>
          <p:cNvSpPr txBox="1"/>
          <p:nvPr/>
        </p:nvSpPr>
        <p:spPr>
          <a:xfrm>
            <a:off x="5527746" y="2538533"/>
            <a:ext cx="1777929" cy="6710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7BEC3BB-385F-4C7C-917A-72367C868402}"/>
              </a:ext>
            </a:extLst>
          </p:cNvPr>
          <p:cNvCxnSpPr>
            <a:cxnSpLocks/>
          </p:cNvCxnSpPr>
          <p:nvPr/>
        </p:nvCxnSpPr>
        <p:spPr>
          <a:xfrm flipV="1">
            <a:off x="7515225" y="2085975"/>
            <a:ext cx="1028700" cy="914400"/>
          </a:xfrm>
          <a:prstGeom prst="curvedConnector3">
            <a:avLst>
              <a:gd name="adj1" fmla="val 50000"/>
            </a:avLst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102BA2-20CE-4F58-A637-D007FBF89D6A}"/>
              </a:ext>
            </a:extLst>
          </p:cNvPr>
          <p:cNvSpPr txBox="1"/>
          <p:nvPr/>
        </p:nvSpPr>
        <p:spPr>
          <a:xfrm>
            <a:off x="8753475" y="1890078"/>
            <a:ext cx="30840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Hash code values for different data map to same index in array even after increasing a lot of space in table: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poor hash functions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limitations of language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59F1023-E9A0-4F0F-B27C-046451BDDFD3}"/>
              </a:ext>
            </a:extLst>
          </p:cNvPr>
          <p:cNvCxnSpPr>
            <a:cxnSpLocks/>
          </p:cNvCxnSpPr>
          <p:nvPr/>
        </p:nvCxnSpPr>
        <p:spPr>
          <a:xfrm>
            <a:off x="5962650" y="3799149"/>
            <a:ext cx="2790825" cy="211477"/>
          </a:xfrm>
          <a:prstGeom prst="curvedConnector3">
            <a:avLst>
              <a:gd name="adj1" fmla="val 50000"/>
            </a:avLst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75F2685-CE43-4C33-BC3B-5410BE9F33D6}"/>
              </a:ext>
            </a:extLst>
          </p:cNvPr>
          <p:cNvCxnSpPr>
            <a:cxnSpLocks/>
          </p:cNvCxnSpPr>
          <p:nvPr/>
        </p:nvCxnSpPr>
        <p:spPr>
          <a:xfrm flipV="1">
            <a:off x="8296275" y="4638313"/>
            <a:ext cx="457200" cy="391086"/>
          </a:xfrm>
          <a:prstGeom prst="curvedConnector3">
            <a:avLst>
              <a:gd name="adj1" fmla="val 50000"/>
            </a:avLst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63FCC-9702-44DE-95AE-9F8A1696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CDB934-FD22-4597-885E-2550806A57E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E9C0177D-CF62-4339-AA82-CCD2A8F979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90C7D917-03BB-43EA-9D78-8F472B4B4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7814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Crux of the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339922" y="1745327"/>
            <a:ext cx="9416978" cy="592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Wastes memory if we have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hash tables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that are large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Has collisions – based on language limitations or poor hash functions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allow collisions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collision resolution strategies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small table sizes initially and increase it as per need when performance is affected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A35F36-F2CB-42E4-B691-376CE0D9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61DD62-B736-44CD-809F-06441B84AD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8181538-0C4F-413F-B915-AF53046F7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2093DF9-5A24-4E4C-9907-181FF87E96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815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947761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data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at the index in the table and if there is some other data at the index which is not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then there is a collision and use a collision resolution mechanism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662813" y="2831334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651851" y="2831334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060C9-5760-4853-8203-6501C618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0C7085-280A-4D6D-BF88-42D944D3C0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344E607-4101-4342-A959-BD5823E79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FED2F92-61F8-41F3-979A-01E6999FEA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4691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74CA9-25BD-483A-BA6F-28DE7F4A52BD}"/>
              </a:ext>
            </a:extLst>
          </p:cNvPr>
          <p:cNvSpPr/>
          <p:nvPr/>
        </p:nvSpPr>
        <p:spPr>
          <a:xfrm>
            <a:off x="1339922" y="1745327"/>
            <a:ext cx="94169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function that converts a data object to a hash code.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EBFB9-F1CE-478B-BF60-2D7631A83442}"/>
              </a:ext>
            </a:extLst>
          </p:cNvPr>
          <p:cNvSpPr/>
          <p:nvPr/>
        </p:nvSpPr>
        <p:spPr>
          <a:xfrm>
            <a:off x="1435100" y="2865001"/>
            <a:ext cx="105156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Object x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integer representation of x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x is equal to 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H(x) = H(y)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x is not equal to 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it would be great if H(x) is not equal to H(y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D9903-C0F1-47D0-96AA-CAB6F1CCE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E9101F-FDD0-4654-B44F-2AA5E0BF52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1241ECE-2205-4897-9B63-F322BEEC1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E2548B8C-2306-4BCB-BE68-A184ECB5CE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7273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Function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74CA9-25BD-483A-BA6F-28DE7F4A52BD}"/>
              </a:ext>
            </a:extLst>
          </p:cNvPr>
          <p:cNvSpPr/>
          <p:nvPr/>
        </p:nvSpPr>
        <p:spPr>
          <a:xfrm>
            <a:off x="1339922" y="1745327"/>
            <a:ext cx="100900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function,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 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that converts a data object,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a hash code.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C77B1-56BB-4C17-BE4D-4360B3FA47CF}"/>
              </a:ext>
            </a:extLst>
          </p:cNvPr>
          <p:cNvSpPr txBox="1"/>
          <p:nvPr/>
        </p:nvSpPr>
        <p:spPr>
          <a:xfrm>
            <a:off x="1762161" y="2487990"/>
            <a:ext cx="82486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Sum of all ASCII values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Powers of 31 with ASCII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Random Number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Current Time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0C9671-9702-41FE-AACB-F17CB85A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D5AF15-26C4-4C77-8A1E-4D7B23EA54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CA17926-9746-4674-A3CC-2774FBE43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70FB84D-1889-4D31-A668-6949AA2248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1538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Function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74CA9-25BD-483A-BA6F-28DE7F4A52BD}"/>
              </a:ext>
            </a:extLst>
          </p:cNvPr>
          <p:cNvSpPr/>
          <p:nvPr/>
        </p:nvSpPr>
        <p:spPr>
          <a:xfrm>
            <a:off x="1339922" y="1745327"/>
            <a:ext cx="100900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function,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 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that converts a data object,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a hash code.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C77B1-56BB-4C17-BE4D-4360B3FA47CF}"/>
              </a:ext>
            </a:extLst>
          </p:cNvPr>
          <p:cNvSpPr txBox="1"/>
          <p:nvPr/>
        </p:nvSpPr>
        <p:spPr>
          <a:xfrm>
            <a:off x="1762161" y="2487990"/>
            <a:ext cx="94106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- 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- 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Sum of all ASCII values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Good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- H(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Powers of 31 with ASCII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Invalid - </a:t>
            </a:r>
            <a:r>
              <a:rPr kumimoji="0" lang="en-US" sz="2400" b="0" i="0" u="none" strike="sng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H(x): { return Random Number;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Invalid - </a:t>
            </a:r>
            <a:r>
              <a:rPr kumimoji="0" lang="en-US" sz="2400" b="0" i="0" u="none" strike="sng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H(x): { return Current Time; }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sng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911F35-BA90-4F77-AAE9-06106E9B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523815-27F2-4352-8FED-71367EAB186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A0469F1-B502-433B-AB01-19703F863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9D5D4D4-DA5D-45FD-8969-942B32EE45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823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10144364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 set is a collection that contains no duplicate elements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Set objects</a:t>
            </a:r>
          </a:p>
          <a:p>
            <a:r>
              <a:rPr lang="en-US" sz="10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are not indexed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do not reveal the order of insertion of items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do enable efficient search and retrieval of information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do allow removal of elements without moving other elements around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961C08-6BB8-4066-BEEF-EB93A92EA2C2}"/>
              </a:ext>
            </a:extLst>
          </p:cNvPr>
          <p:cNvGrpSpPr/>
          <p:nvPr/>
        </p:nvGrpSpPr>
        <p:grpSpPr>
          <a:xfrm>
            <a:off x="2521335" y="4886435"/>
            <a:ext cx="7149330" cy="1491349"/>
            <a:chOff x="1874090" y="4886435"/>
            <a:chExt cx="7149330" cy="14913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F148AB-1BEE-44EE-B235-012B1F824DCB}"/>
                </a:ext>
              </a:extLst>
            </p:cNvPr>
            <p:cNvSpPr txBox="1"/>
            <p:nvPr/>
          </p:nvSpPr>
          <p:spPr>
            <a:xfrm>
              <a:off x="1874090" y="4886435"/>
              <a:ext cx="7149330" cy="147732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6" name="Graphic 5" descr="Lemon">
              <a:extLst>
                <a:ext uri="{FF2B5EF4-FFF2-40B4-BE49-F238E27FC236}">
                  <a16:creationId xmlns:a16="http://schemas.microsoft.com/office/drawing/2014/main" id="{003D878E-82F3-4984-BF82-21C35ADD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Banana">
              <a:extLst>
                <a:ext uri="{FF2B5EF4-FFF2-40B4-BE49-F238E27FC236}">
                  <a16:creationId xmlns:a16="http://schemas.microsoft.com/office/drawing/2014/main" id="{38BF297D-5C97-46A7-8FF9-356509F65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61284" y="5378358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Apple">
              <a:extLst>
                <a:ext uri="{FF2B5EF4-FFF2-40B4-BE49-F238E27FC236}">
                  <a16:creationId xmlns:a16="http://schemas.microsoft.com/office/drawing/2014/main" id="{9231C48D-CC29-43A5-B964-46730B4C1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13826" y="5378358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Avocado">
              <a:extLst>
                <a:ext uri="{FF2B5EF4-FFF2-40B4-BE49-F238E27FC236}">
                  <a16:creationId xmlns:a16="http://schemas.microsoft.com/office/drawing/2014/main" id="{475E1648-A94E-43C6-96D8-7AB8D187C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937555" y="5167899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Peach">
              <a:extLst>
                <a:ext uri="{FF2B5EF4-FFF2-40B4-BE49-F238E27FC236}">
                  <a16:creationId xmlns:a16="http://schemas.microsoft.com/office/drawing/2014/main" id="{55CDE6C8-94C6-4820-9D9E-0DB85238C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20708" y="5040253"/>
              <a:ext cx="914400" cy="914400"/>
            </a:xfrm>
            <a:prstGeom prst="rect">
              <a:avLst/>
            </a:prstGeom>
          </p:spPr>
        </p:pic>
        <p:pic>
          <p:nvPicPr>
            <p:cNvPr id="16" name="Graphic 15" descr="Pineapple">
              <a:extLst>
                <a:ext uri="{FF2B5EF4-FFF2-40B4-BE49-F238E27FC236}">
                  <a16:creationId xmlns:a16="http://schemas.microsoft.com/office/drawing/2014/main" id="{755877D7-A07D-45C6-BFF8-6F186437D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454924" y="5353184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Strawberry">
              <a:extLst>
                <a:ext uri="{FF2B5EF4-FFF2-40B4-BE49-F238E27FC236}">
                  <a16:creationId xmlns:a16="http://schemas.microsoft.com/office/drawing/2014/main" id="{7E44C2AE-EE1C-48B6-A116-8AB7760DD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Grapes">
              <a:extLst>
                <a:ext uri="{FF2B5EF4-FFF2-40B4-BE49-F238E27FC236}">
                  <a16:creationId xmlns:a16="http://schemas.microsoft.com/office/drawing/2014/main" id="{ED5A485D-A5CF-423F-A4BE-AC7FB9836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491CE-F517-4244-89D1-FAAF4E3B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FE5F37-2FAE-49EF-BBB2-64E1DE0090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696F6472-B018-44E0-9182-D3F785B337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925B4576-F48F-44C9-BC04-12D020AB5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025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Function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74CA9-25BD-483A-BA6F-28DE7F4A52BD}"/>
              </a:ext>
            </a:extLst>
          </p:cNvPr>
          <p:cNvSpPr/>
          <p:nvPr/>
        </p:nvSpPr>
        <p:spPr>
          <a:xfrm>
            <a:off x="1339922" y="1745327"/>
            <a:ext cx="1009007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function,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 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that converts a data object,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a hash code.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C77B1-56BB-4C17-BE4D-4360B3FA47CF}"/>
              </a:ext>
            </a:extLst>
          </p:cNvPr>
          <p:cNvSpPr txBox="1"/>
          <p:nvPr/>
        </p:nvSpPr>
        <p:spPr>
          <a:xfrm>
            <a:off x="1762161" y="2487990"/>
            <a:ext cx="380996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{ return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Powers of 31 with ASCII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}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Primes are usually used over composites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26F26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26F26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Smaller primes are preferred for faster calculations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7166531-C7DB-49FC-92E7-627347427B27}"/>
              </a:ext>
            </a:extLst>
          </p:cNvPr>
          <p:cNvGraphicFramePr/>
          <p:nvPr/>
        </p:nvGraphicFramePr>
        <p:xfrm>
          <a:off x="5028089" y="4129836"/>
          <a:ext cx="2638196" cy="982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7FFC8C1-B5D4-4CFB-B306-AB95EFE4D22B}"/>
              </a:ext>
            </a:extLst>
          </p:cNvPr>
          <p:cNvGraphicFramePr/>
          <p:nvPr/>
        </p:nvGraphicFramePr>
        <p:xfrm>
          <a:off x="7749845" y="3075834"/>
          <a:ext cx="4635289" cy="889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8E7CA85-E629-499B-9574-DF9295D2274C}"/>
              </a:ext>
            </a:extLst>
          </p:cNvPr>
          <p:cNvGraphicFramePr/>
          <p:nvPr/>
        </p:nvGraphicFramePr>
        <p:xfrm>
          <a:off x="7762091" y="5460582"/>
          <a:ext cx="4040239" cy="881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FCFCA3-14B8-433D-9F00-44C5E6D6E9F0}"/>
              </a:ext>
            </a:extLst>
          </p:cNvPr>
          <p:cNvCxnSpPr/>
          <p:nvPr/>
        </p:nvCxnSpPr>
        <p:spPr>
          <a:xfrm flipV="1">
            <a:off x="7338371" y="3568817"/>
            <a:ext cx="981055" cy="108888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7411FF-43B2-4881-A3F5-C3F1DD5CFBB7}"/>
              </a:ext>
            </a:extLst>
          </p:cNvPr>
          <p:cNvCxnSpPr/>
          <p:nvPr/>
        </p:nvCxnSpPr>
        <p:spPr>
          <a:xfrm>
            <a:off x="7338371" y="4657701"/>
            <a:ext cx="981055" cy="108939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260FDB-3317-4DAF-81B8-E2E3B5B9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1A0125-597E-49CF-A5FE-C49674B34A0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EF5151B-3BCB-46FE-A1E2-46DC61002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64AA6CBC-AB95-49BD-BFE6-201FB183A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62917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Collision Resolution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2B12AD-8C59-43A7-A098-7E51178768D7}"/>
              </a:ext>
            </a:extLst>
          </p:cNvPr>
          <p:cNvSpPr/>
          <p:nvPr/>
        </p:nvSpPr>
        <p:spPr>
          <a:xfrm>
            <a:off x="1239580" y="1393634"/>
            <a:ext cx="1025573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Buckets and Load Factor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Separate Chaining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Fixed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Resizable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Open Addressing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Probing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Quadratic Probing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592D-5DFB-497F-91D2-8DA1F14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CEA230-B37E-42B6-AB65-FBB8C2434F8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1DE2A72-DEFA-4343-A675-0611B5810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BFCEA90-8D3E-4FC7-B42D-F639B1515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5320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Collision Resolution: Terms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2B12AD-8C59-43A7-A098-7E51178768D7}"/>
              </a:ext>
            </a:extLst>
          </p:cNvPr>
          <p:cNvSpPr/>
          <p:nvPr/>
        </p:nvSpPr>
        <p:spPr>
          <a:xfrm>
            <a:off x="1239580" y="1393634"/>
            <a:ext cx="10255733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Buckets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400" dirty="0">
              <a:solidFill>
                <a:srgbClr val="EB6E19"/>
              </a:solidFill>
              <a:latin typeface="Gotham Bold" pitchFamily="50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Load Factor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592D-5DFB-497F-91D2-8DA1F14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CEA230-B37E-42B6-AB65-FBB8C2434F8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1DE2A72-DEFA-4343-A675-0611B5810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BFCEA90-8D3E-4FC7-B42D-F639B1515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9F8527D-CD50-4BCE-9E66-8ACB172AB1A9}"/>
              </a:ext>
            </a:extLst>
          </p:cNvPr>
          <p:cNvSpPr/>
          <p:nvPr/>
        </p:nvSpPr>
        <p:spPr>
          <a:xfrm>
            <a:off x="6690402" y="2409914"/>
            <a:ext cx="4443158" cy="28567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4308E3-0A27-4D39-85C5-3389FDF61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543" y="2285739"/>
            <a:ext cx="4080877" cy="298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07201-F823-409D-BC17-EEF9563A1DC0}"/>
              </a:ext>
            </a:extLst>
          </p:cNvPr>
          <p:cNvSpPr txBox="1"/>
          <p:nvPr/>
        </p:nvSpPr>
        <p:spPr>
          <a:xfrm>
            <a:off x="7282644" y="5362341"/>
            <a:ext cx="609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https://en.wikipedia.org/wiki/Hash_table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46A3A-A66F-4AE4-95D2-F509C842412A}"/>
              </a:ext>
            </a:extLst>
          </p:cNvPr>
          <p:cNvSpPr/>
          <p:nvPr/>
        </p:nvSpPr>
        <p:spPr>
          <a:xfrm>
            <a:off x="1577625" y="2021354"/>
            <a:ext cx="475102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Total slots in the Hash Table structure </a:t>
            </a: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R="0" lv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Load Factor(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sym typeface="Symbol" panose="05050102010706020507" pitchFamily="18" charset="2"/>
              </a:rPr>
              <a:t>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) = </a:t>
            </a: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If load factor increases a certain threshold, then move to a larger table using rehashed values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2AE7BB-AD4B-47A7-8B61-E6C3AE643DC4}"/>
              </a:ext>
            </a:extLst>
          </p:cNvPr>
          <p:cNvGrpSpPr/>
          <p:nvPr/>
        </p:nvGrpSpPr>
        <p:grpSpPr>
          <a:xfrm>
            <a:off x="3878905" y="3585280"/>
            <a:ext cx="2798815" cy="1877437"/>
            <a:chOff x="3690897" y="3653648"/>
            <a:chExt cx="2798815" cy="187743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E5FB14-BC80-4AB3-A49B-5F6333D3EC4C}"/>
                </a:ext>
              </a:extLst>
            </p:cNvPr>
            <p:cNvSpPr/>
            <p:nvPr/>
          </p:nvSpPr>
          <p:spPr>
            <a:xfrm>
              <a:off x="3690897" y="3653648"/>
              <a:ext cx="2798815" cy="18774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marR="0" lvl="1" indent="-34290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Total number of entries in the Hash Table</a:t>
              </a: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sz="16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marR="0" lvl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Number of buckets</a:t>
              </a:r>
            </a:p>
            <a:p>
              <a:pPr marL="342900" marR="0" lvl="0" indent="-34290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A05EDD3-5FDB-40A9-8558-07EC5BC98023}"/>
                </a:ext>
              </a:extLst>
            </p:cNvPr>
            <p:cNvCxnSpPr>
              <a:cxnSpLocks/>
            </p:cNvCxnSpPr>
            <p:nvPr/>
          </p:nvCxnSpPr>
          <p:spPr>
            <a:xfrm>
              <a:off x="3842203" y="4669280"/>
              <a:ext cx="2496201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34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Collision Resolution: Separate Chaining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592D-5DFB-497F-91D2-8DA1F14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CEA230-B37E-42B6-AB65-FBB8C2434F8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1DE2A72-DEFA-4343-A675-0611B5810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BFCEA90-8D3E-4FC7-B42D-F639B1515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A19BA6-F7B2-4D5B-A6E9-6985FC0F3F85}"/>
              </a:ext>
            </a:extLst>
          </p:cNvPr>
          <p:cNvGrpSpPr/>
          <p:nvPr/>
        </p:nvGrpSpPr>
        <p:grpSpPr>
          <a:xfrm>
            <a:off x="2241281" y="1690688"/>
            <a:ext cx="8018455" cy="407100"/>
            <a:chOff x="1511439" y="2816643"/>
            <a:chExt cx="8018455" cy="4071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C2961D-4A1C-4D12-97A7-7547E95D1F72}"/>
                </a:ext>
              </a:extLst>
            </p:cNvPr>
            <p:cNvSpPr/>
            <p:nvPr/>
          </p:nvSpPr>
          <p:spPr>
            <a:xfrm>
              <a:off x="1511439" y="2816643"/>
              <a:ext cx="80184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Data -&gt; Hash Function  -&gt; Hash Code -&gt; Reduce -&gt; Index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A535F3-F369-43CD-83B4-453812C85712}"/>
                </a:ext>
              </a:extLst>
            </p:cNvPr>
            <p:cNvSpPr txBox="1"/>
            <p:nvPr/>
          </p:nvSpPr>
          <p:spPr>
            <a:xfrm>
              <a:off x="2587312" y="2821809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B40AFA-DE8E-4A77-9303-5D5D67C389BC}"/>
                </a:ext>
              </a:extLst>
            </p:cNvPr>
            <p:cNvSpPr txBox="1"/>
            <p:nvPr/>
          </p:nvSpPr>
          <p:spPr>
            <a:xfrm>
              <a:off x="6702185" y="2821809"/>
              <a:ext cx="1088676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14DD648-1A71-473F-9FF9-5952854A18E4}"/>
              </a:ext>
            </a:extLst>
          </p:cNvPr>
          <p:cNvSpPr/>
          <p:nvPr/>
        </p:nvSpPr>
        <p:spPr>
          <a:xfrm>
            <a:off x="967553" y="2616141"/>
            <a:ext cx="9415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 Idea: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buckets store a linked list; collisions are appended to the 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86DF-C810-43D9-BCCE-87C69B4A162F}"/>
              </a:ext>
            </a:extLst>
          </p:cNvPr>
          <p:cNvSpPr/>
          <p:nvPr/>
        </p:nvSpPr>
        <p:spPr>
          <a:xfrm>
            <a:off x="2682424" y="3429000"/>
            <a:ext cx="5051519" cy="24675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174158-D148-4A7B-A39C-765CACFE1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429" y="3416361"/>
            <a:ext cx="47625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09132A-D7AB-4FE3-9B26-9E635CA005C2}"/>
              </a:ext>
            </a:extLst>
          </p:cNvPr>
          <p:cNvSpPr txBox="1"/>
          <p:nvPr/>
        </p:nvSpPr>
        <p:spPr>
          <a:xfrm>
            <a:off x="3693410" y="5996819"/>
            <a:ext cx="609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https://en.wikipedia.org/wiki/Hash_table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917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Collision Resolution: Open Addressing (Linear Probing)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592D-5DFB-497F-91D2-8DA1F14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CEA230-B37E-42B6-AB65-FBB8C2434F8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1DE2A72-DEFA-4343-A675-0611B5810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BFCEA90-8D3E-4FC7-B42D-F639B1515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A19BA6-F7B2-4D5B-A6E9-6985FC0F3F85}"/>
              </a:ext>
            </a:extLst>
          </p:cNvPr>
          <p:cNvGrpSpPr/>
          <p:nvPr/>
        </p:nvGrpSpPr>
        <p:grpSpPr>
          <a:xfrm>
            <a:off x="2241281" y="1690688"/>
            <a:ext cx="8018455" cy="407100"/>
            <a:chOff x="1511439" y="2816643"/>
            <a:chExt cx="8018455" cy="4071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C2961D-4A1C-4D12-97A7-7547E95D1F72}"/>
                </a:ext>
              </a:extLst>
            </p:cNvPr>
            <p:cNvSpPr/>
            <p:nvPr/>
          </p:nvSpPr>
          <p:spPr>
            <a:xfrm>
              <a:off x="1511439" y="2816643"/>
              <a:ext cx="80184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Data -&gt; Hash Function  -&gt; Hash Code -&gt; Reduce -&gt; Index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A535F3-F369-43CD-83B4-453812C85712}"/>
                </a:ext>
              </a:extLst>
            </p:cNvPr>
            <p:cNvSpPr txBox="1"/>
            <p:nvPr/>
          </p:nvSpPr>
          <p:spPr>
            <a:xfrm>
              <a:off x="2587312" y="2821809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B40AFA-DE8E-4A77-9303-5D5D67C389BC}"/>
                </a:ext>
              </a:extLst>
            </p:cNvPr>
            <p:cNvSpPr txBox="1"/>
            <p:nvPr/>
          </p:nvSpPr>
          <p:spPr>
            <a:xfrm>
              <a:off x="6702185" y="2821809"/>
              <a:ext cx="1088676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86DF-C810-43D9-BCCE-87C69B4A162F}"/>
              </a:ext>
            </a:extLst>
          </p:cNvPr>
          <p:cNvSpPr/>
          <p:nvPr/>
        </p:nvSpPr>
        <p:spPr>
          <a:xfrm>
            <a:off x="2682422" y="3148516"/>
            <a:ext cx="5051519" cy="34536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D5C21D-4B53-4016-8D9C-DBD58309B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60" y="2808879"/>
            <a:ext cx="4296445" cy="373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1553BD4-8F52-49C2-B018-7EFB11221809}"/>
              </a:ext>
            </a:extLst>
          </p:cNvPr>
          <p:cNvSpPr/>
          <p:nvPr/>
        </p:nvSpPr>
        <p:spPr>
          <a:xfrm>
            <a:off x="967553" y="2616141"/>
            <a:ext cx="9415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 Idea: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entries in a bucket; collisions are added to empty spots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B13BDE-C741-421D-AB8E-3BCA55F2BC83}"/>
              </a:ext>
            </a:extLst>
          </p:cNvPr>
          <p:cNvSpPr txBox="1"/>
          <p:nvPr/>
        </p:nvSpPr>
        <p:spPr>
          <a:xfrm>
            <a:off x="3887598" y="6600845"/>
            <a:ext cx="609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https://en.wikipedia.org/wiki/Hash_table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15EA6F-2268-4877-A0E5-6C8E9B6E2071}"/>
              </a:ext>
            </a:extLst>
          </p:cNvPr>
          <p:cNvSpPr/>
          <p:nvPr/>
        </p:nvSpPr>
        <p:spPr>
          <a:xfrm>
            <a:off x="8009124" y="4230076"/>
            <a:ext cx="35536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Move the probe by 1 unit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989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8057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Collision Resolution: Open Addressing (Quadratic Probing)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592D-5DFB-497F-91D2-8DA1F14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CEA230-B37E-42B6-AB65-FBB8C2434F8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1DE2A72-DEFA-4343-A675-0611B5810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BFCEA90-8D3E-4FC7-B42D-F639B15151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A19BA6-F7B2-4D5B-A6E9-6985FC0F3F85}"/>
              </a:ext>
            </a:extLst>
          </p:cNvPr>
          <p:cNvGrpSpPr/>
          <p:nvPr/>
        </p:nvGrpSpPr>
        <p:grpSpPr>
          <a:xfrm>
            <a:off x="2241281" y="1690688"/>
            <a:ext cx="8018455" cy="407100"/>
            <a:chOff x="1511439" y="2816643"/>
            <a:chExt cx="8018455" cy="4071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C2961D-4A1C-4D12-97A7-7547E95D1F72}"/>
                </a:ext>
              </a:extLst>
            </p:cNvPr>
            <p:cNvSpPr/>
            <p:nvPr/>
          </p:nvSpPr>
          <p:spPr>
            <a:xfrm>
              <a:off x="1511439" y="2816643"/>
              <a:ext cx="80184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Data -&gt; Hash Function  -&gt; Hash Code -&gt; Reduce -&gt; Index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A535F3-F369-43CD-83B4-453812C85712}"/>
                </a:ext>
              </a:extLst>
            </p:cNvPr>
            <p:cNvSpPr txBox="1"/>
            <p:nvPr/>
          </p:nvSpPr>
          <p:spPr>
            <a:xfrm>
              <a:off x="2587312" y="2821809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B40AFA-DE8E-4A77-9303-5D5D67C389BC}"/>
                </a:ext>
              </a:extLst>
            </p:cNvPr>
            <p:cNvSpPr txBox="1"/>
            <p:nvPr/>
          </p:nvSpPr>
          <p:spPr>
            <a:xfrm>
              <a:off x="6702185" y="2821809"/>
              <a:ext cx="1088676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EF486DF-C810-43D9-BCCE-87C69B4A162F}"/>
              </a:ext>
            </a:extLst>
          </p:cNvPr>
          <p:cNvSpPr/>
          <p:nvPr/>
        </p:nvSpPr>
        <p:spPr>
          <a:xfrm>
            <a:off x="2682422" y="3148516"/>
            <a:ext cx="5051519" cy="34536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ED5C21D-4B53-4016-8D9C-DBD58309B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960" y="2808879"/>
            <a:ext cx="4296445" cy="373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1553BD4-8F52-49C2-B018-7EFB11221809}"/>
              </a:ext>
            </a:extLst>
          </p:cNvPr>
          <p:cNvSpPr/>
          <p:nvPr/>
        </p:nvSpPr>
        <p:spPr>
          <a:xfrm>
            <a:off x="967553" y="2616141"/>
            <a:ext cx="9415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 Idea: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entries in a bucket; collisions are added to empty spots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B13BDE-C741-421D-AB8E-3BCA55F2BC83}"/>
              </a:ext>
            </a:extLst>
          </p:cNvPr>
          <p:cNvSpPr txBox="1"/>
          <p:nvPr/>
        </p:nvSpPr>
        <p:spPr>
          <a:xfrm>
            <a:off x="3887598" y="6600845"/>
            <a:ext cx="60946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https://en.wikipedia.org/wiki/Hash_table</a:t>
            </a:r>
            <a:r>
              <a:rPr lang="en-US" sz="11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15EA6F-2268-4877-A0E5-6C8E9B6E2071}"/>
              </a:ext>
            </a:extLst>
          </p:cNvPr>
          <p:cNvSpPr/>
          <p:nvPr/>
        </p:nvSpPr>
        <p:spPr>
          <a:xfrm>
            <a:off x="8009124" y="4230076"/>
            <a:ext cx="35536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Move the probe by 1, 4, 9, 16 … units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552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5" y="1869570"/>
            <a:ext cx="1071795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-&gt; Hash Function -&gt; Hash Code -&gt; Reduce -&gt;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7449D-6EE2-49DD-B69E-A7AEB7EA7C00}"/>
              </a:ext>
            </a:extLst>
          </p:cNvPr>
          <p:cNvSpPr txBox="1"/>
          <p:nvPr/>
        </p:nvSpPr>
        <p:spPr>
          <a:xfrm>
            <a:off x="2587312" y="2821809"/>
            <a:ext cx="1979525" cy="401934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2BCBF-C706-4798-A47E-EE6C16E9FCA0}"/>
              </a:ext>
            </a:extLst>
          </p:cNvPr>
          <p:cNvSpPr txBox="1"/>
          <p:nvPr/>
        </p:nvSpPr>
        <p:spPr>
          <a:xfrm>
            <a:off x="6651851" y="2821809"/>
            <a:ext cx="1088676" cy="401934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A4FFE-3B1E-4F2F-9612-DAB7ACA583DC}"/>
              </a:ext>
            </a:extLst>
          </p:cNvPr>
          <p:cNvSpPr txBox="1"/>
          <p:nvPr/>
        </p:nvSpPr>
        <p:spPr>
          <a:xfrm>
            <a:off x="1659203" y="3767487"/>
            <a:ext cx="4210814" cy="107721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Powers of 31 method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Good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 to add all characters ASCII values in a String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Better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Constant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(Bad)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A15125-3397-4FE1-9621-903879476D98}"/>
              </a:ext>
            </a:extLst>
          </p:cNvPr>
          <p:cNvSpPr txBox="1"/>
          <p:nvPr/>
        </p:nvSpPr>
        <p:spPr>
          <a:xfrm>
            <a:off x="6321985" y="3767528"/>
            <a:ext cx="2080008" cy="830997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Hashcode%10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Hashcode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Midsquare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18DE0-2167-4FA2-B254-8C0A557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5F8A14-B8CA-418B-9E21-07917BCB4C2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002947-5386-4838-A701-BC109BE886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D9EE6CC-E405-4574-A037-BCDD74038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73277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33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Hash Tables and Map vs 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E04275-906F-4DD4-BA4C-06412ED26135}"/>
              </a:ext>
            </a:extLst>
          </p:cNvPr>
          <p:cNvGraphicFramePr>
            <a:graphicFrameLocks noGrp="1"/>
          </p:cNvGraphicFramePr>
          <p:nvPr/>
        </p:nvGraphicFramePr>
        <p:xfrm>
          <a:off x="1012205" y="1333341"/>
          <a:ext cx="394989" cy="5454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344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448244-3563-422D-BAC8-5B9F510D8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407193" y="1333341"/>
          <a:ext cx="5758114" cy="545471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75811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US" sz="1200" kern="1200" baseline="0" dirty="0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private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string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[100];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void 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bool 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//find the hash of the value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//reduce the hash to get an index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//check if value is not at index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//insert value at index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//otherwise, use collision resolution strategy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200" kern="1200" baseline="0" dirty="0" err="1">
                          <a:solidFill>
                            <a:srgbClr val="F26F26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ArraySet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sz="12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search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value)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//find the hash of the value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//reduce the hash to get an index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//check if value is not at index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//return false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//otherwise, search based on collision resolution strategy </a:t>
                      </a: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0FB86DBC-8F27-41C6-A7F4-A2D844A3EB91}"/>
              </a:ext>
            </a:extLst>
          </p:cNvPr>
          <p:cNvSpPr txBox="1">
            <a:spLocks/>
          </p:cNvSpPr>
          <p:nvPr/>
        </p:nvSpPr>
        <p:spPr>
          <a:xfrm>
            <a:off x="7298657" y="2871374"/>
            <a:ext cx="45313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Remember C++ Unordered Maps and Sets are backed by Hash Tables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B00BFC-E643-436D-9546-7B97CE94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176404-4232-4233-9C3B-5A885CCD3C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35D2555-008E-417E-9080-F2E57BAEC7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8DE4DEB-3715-45EB-BAAF-163B6693A8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8862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 and Maps in C++ 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08C4E-4AAC-4740-AD0A-C11E89188029}"/>
              </a:ext>
            </a:extLst>
          </p:cNvPr>
          <p:cNvSpPr/>
          <p:nvPr/>
        </p:nvSpPr>
        <p:spPr>
          <a:xfrm>
            <a:off x="4390293" y="6308209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https://onlinegdb.com/SyMCuHOlD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3975AD7-2255-4EA4-8B7B-4E94FEDB647E}"/>
              </a:ext>
            </a:extLst>
          </p:cNvPr>
          <p:cNvGraphicFramePr>
            <a:graphicFrameLocks noGrp="1"/>
          </p:cNvGraphicFramePr>
          <p:nvPr/>
        </p:nvGraphicFramePr>
        <p:xfrm>
          <a:off x="1248373" y="1509713"/>
          <a:ext cx="394989" cy="3982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0CF4AED-BA95-4765-9EC0-7D372318B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639496" y="1509713"/>
          <a:ext cx="4717552" cy="398253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71755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//Unordered Set – Hash-based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unordered_set 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&lt;int&gt; s2;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s2.insert(5);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s2.insert(2);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s2.insert(4);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s2.insert(11);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s2.insert(2);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only one 2 will be added to the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unordered_set &lt;int&gt; :: iterator itr2;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"The set s2 is:";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(itr2 = s2.begin(); itr2 != s2.end(); ++itr2)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 " &lt;&lt; *itr2;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	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"Bucket count: " &lt;&lt; s2.bucket_count();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nLoad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Factor: " &lt;&lt; s2.load_factor();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"\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nMax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Load Factor:" &lt;&lt; s2.max_load_factor();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89DDDA7-8CCF-4180-BC06-5BEBABE0DF3D}"/>
              </a:ext>
            </a:extLst>
          </p:cNvPr>
          <p:cNvSpPr/>
          <p:nvPr/>
        </p:nvSpPr>
        <p:spPr>
          <a:xfrm>
            <a:off x="1248373" y="5711735"/>
            <a:ext cx="2662813" cy="830997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set s2 is: 11  4  5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Bucket count: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 Factor: 0.571429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Load Factor: 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BA94B6-B4DC-4C98-84D0-0FA00B566B48}"/>
              </a:ext>
            </a:extLst>
          </p:cNvPr>
          <p:cNvGraphicFramePr>
            <a:graphicFrameLocks noGrp="1"/>
          </p:cNvGraphicFramePr>
          <p:nvPr/>
        </p:nvGraphicFramePr>
        <p:xfrm>
          <a:off x="6528991" y="1530862"/>
          <a:ext cx="394989" cy="3042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0DFC3F-41CB-498E-A184-B672B024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920113" y="1530862"/>
          <a:ext cx="5089341" cy="304279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08934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//Unordered Map – Hash-based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char,int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insert elements in random order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['b']=30;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['a']=10;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['c']=50;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['a']=40;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printing set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for(auto member: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member.first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 "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member.second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&lt;&lt;"\n";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"Load Factor: " &lt;&lt;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table_unordered.load_factor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3255D62-DA3E-4F77-80E2-EA2175760A80}"/>
              </a:ext>
            </a:extLst>
          </p:cNvPr>
          <p:cNvSpPr/>
          <p:nvPr/>
        </p:nvSpPr>
        <p:spPr>
          <a:xfrm>
            <a:off x="7849438" y="4880738"/>
            <a:ext cx="2662813" cy="830997"/>
          </a:xfrm>
          <a:prstGeom prst="rect">
            <a:avLst/>
          </a:prstGeom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 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Load Factor: 0.428571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1B8128-A348-4FC0-B8C1-7EF9DD8C7759}"/>
              </a:ext>
            </a:extLst>
          </p:cNvPr>
          <p:cNvSpPr/>
          <p:nvPr/>
        </p:nvSpPr>
        <p:spPr>
          <a:xfrm>
            <a:off x="8066943" y="6286728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https://onlinegdb.com/SkHykUnlP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FEB984-D20F-4981-805A-24A16D25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96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4C0D4-D7E1-47E8-8FEE-E5765CB0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519902-704F-4D22-B294-76C3BE4EF6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90E47B7-B8C7-4C0F-9F25-9EFDF88BD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27658BB4-EC65-4536-BAC9-3427FD79E0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81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6820AA0-E877-4048-8D79-3E67FF607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950336"/>
              </p:ext>
            </p:extLst>
          </p:nvPr>
        </p:nvGraphicFramePr>
        <p:xfrm>
          <a:off x="1633920" y="1920794"/>
          <a:ext cx="8924160" cy="3397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B82770-DB2D-4014-8BDE-5F14692C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54C02A9-CA46-4B4F-8010-18F42D9E21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DE106C-D065-4E7E-9E73-B88B0420C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4F0B634-EC76-4EF0-909B-48694BA1A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24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A16CDAE-E3D2-4F0E-95B6-C06C5061B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graphicEl>
                                              <a:dgm id="{9A16CDAE-E3D2-4F0E-95B6-C06C5061B4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graphicEl>
                                              <a:dgm id="{9A16CDAE-E3D2-4F0E-95B6-C06C5061B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graphicEl>
                                              <a:dgm id="{9A16CDAE-E3D2-4F0E-95B6-C06C5061B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8EED041-01E9-4A45-AC7B-B89508D96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graphicEl>
                                              <a:dgm id="{48EED041-01E9-4A45-AC7B-B89508D96A6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graphicEl>
                                              <a:dgm id="{48EED041-01E9-4A45-AC7B-B89508D96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graphicEl>
                                              <a:dgm id="{48EED041-01E9-4A45-AC7B-B89508D96A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5125BD1C-4F5C-4A37-808D-AB85DF49B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>
                                            <p:graphicEl>
                                              <a:dgm id="{5125BD1C-4F5C-4A37-808D-AB85DF49B1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>
                                            <p:graphicEl>
                                              <a:dgm id="{5125BD1C-4F5C-4A37-808D-AB85DF49B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>
                                            <p:graphicEl>
                                              <a:dgm id="{5125BD1C-4F5C-4A37-808D-AB85DF49B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AFEC5617-5C00-4FC9-90D2-96097A2E9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>
                                            <p:graphicEl>
                                              <a:dgm id="{AFEC5617-5C00-4FC9-90D2-96097A2E9D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>
                                            <p:graphicEl>
                                              <a:dgm id="{AFEC5617-5C00-4FC9-90D2-96097A2E9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>
                                            <p:graphicEl>
                                              <a:dgm id="{AFEC5617-5C00-4FC9-90D2-96097A2E9D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6923E915-FAAB-4DD6-8BDE-7E8214F54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>
                                            <p:graphicEl>
                                              <a:dgm id="{6923E915-FAAB-4DD6-8BDE-7E8214F54E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>
                                            <p:graphicEl>
                                              <a:dgm id="{6923E915-FAAB-4DD6-8BDE-7E8214F54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>
                                            <p:graphicEl>
                                              <a:dgm id="{6923E915-FAAB-4DD6-8BDE-7E8214F54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BBF3655-9524-4C9F-BC01-3D5EF07B4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>
                                            <p:graphicEl>
                                              <a:dgm id="{FBBF3655-9524-4C9F-BC01-3D5EF07B42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>
                                            <p:graphicEl>
                                              <a:dgm id="{FBBF3655-9524-4C9F-BC01-3D5EF07B4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>
                                            <p:graphicEl>
                                              <a:dgm id="{FBBF3655-9524-4C9F-BC01-3D5EF07B4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F14072D3-7658-4590-ACB8-DA3284BC7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>
                                            <p:graphicEl>
                                              <a:dgm id="{F14072D3-7658-4590-ACB8-DA3284BC72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>
                                            <p:graphicEl>
                                              <a:dgm id="{F14072D3-7658-4590-ACB8-DA3284BC7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>
                                            <p:graphicEl>
                                              <a:dgm id="{F14072D3-7658-4590-ACB8-DA3284BC72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Dgm bld="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4B59E4-224A-4F87-9CB0-1EA49A42A04B}"/>
              </a:ext>
            </a:extLst>
          </p:cNvPr>
          <p:cNvSpPr txBox="1">
            <a:spLocks/>
          </p:cNvSpPr>
          <p:nvPr/>
        </p:nvSpPr>
        <p:spPr>
          <a:xfrm>
            <a:off x="2062005" y="2766218"/>
            <a:ext cx="2908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8994 7991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A7564-8787-499E-81AD-1CABEAD7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4F839B54-EA33-4406-A437-E3620B7E0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917" y="1443718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2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4B59E4-224A-4F87-9CB0-1EA49A42A04B}"/>
              </a:ext>
            </a:extLst>
          </p:cNvPr>
          <p:cNvSpPr txBox="1">
            <a:spLocks/>
          </p:cNvSpPr>
          <p:nvPr/>
        </p:nvSpPr>
        <p:spPr>
          <a:xfrm>
            <a:off x="1771650" y="2823368"/>
            <a:ext cx="2908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 6786 0079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A7564-8787-499E-81AD-1CABEAD7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D581CAEA-2A22-409F-90D7-8A1B41D1B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1382486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5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10.1.2 Two Sum Problem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67477-F627-42EF-9475-AC8D8868B8B1}"/>
              </a:ext>
            </a:extLst>
          </p:cNvPr>
          <p:cNvSpPr/>
          <p:nvPr/>
        </p:nvSpPr>
        <p:spPr>
          <a:xfrm>
            <a:off x="3926100" y="6492875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https://stepik.org/lesson/390638/step/2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917AD0-0C34-49E0-8FEE-6F4765C4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76" y="1544929"/>
            <a:ext cx="10637019" cy="24622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N-sum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is a common problem where you are given an array and asked to see if there are 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numbers that add up to a target. For this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stepik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module, you'll be asked to complete Two-Sum. This means you'll be given an array of integers and you have to determine if there are 2 values that sum to a desired target. The method signature is pair&lt;int, int&gt;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two_sum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arr, int target)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returns a pair of the indices whose values sum to the desired target. If no such 2 value exists, return the pair {-1,-1}. Make sure that the smaller index is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[3, 5, 11, 12,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target = 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 = {1,3}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A43E-DCCB-40EB-A503-A7D638ED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4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10.1.2 Two Sum Problem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67477-F627-42EF-9475-AC8D8868B8B1}"/>
              </a:ext>
            </a:extLst>
          </p:cNvPr>
          <p:cNvSpPr/>
          <p:nvPr/>
        </p:nvSpPr>
        <p:spPr>
          <a:xfrm>
            <a:off x="3926100" y="6492875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https://stepik.org/lesson/390638/step/2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917AD0-0C34-49E0-8FEE-6F4765C4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76" y="1544929"/>
            <a:ext cx="10637019" cy="24622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N-sum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is a common problem where you are given an array and asked to see if there are 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numbers that add up to a target. For this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stepik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module, you'll be asked to complete Two-Sum. This means you'll be given an array of integers and you have to determine if there are 2 values that sum to a desired target. The method signature is pair&lt;int, int&gt;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two_sum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arr, int target)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returns a pair of the indices whose values sum to the desired target. If no such 2 value exists, return the pair {-1,-1}. Make sure that the smaller index is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[3, 5, 11, 12,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target = 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 = {1,3}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008EE-97DB-4686-9EAD-3763AC4D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3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10.1.2 Two Sum Problem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67477-F627-42EF-9475-AC8D8868B8B1}"/>
              </a:ext>
            </a:extLst>
          </p:cNvPr>
          <p:cNvSpPr/>
          <p:nvPr/>
        </p:nvSpPr>
        <p:spPr>
          <a:xfrm>
            <a:off x="3926100" y="6492875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https://stepik.org/lesson/390638/step/2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9917AD0-0C34-49E0-8FEE-6F4765C4D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876" y="1544929"/>
            <a:ext cx="10637019" cy="24622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N-sum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is a common problem where you are given an array and asked to see if there are </a:t>
            </a:r>
            <a:r>
              <a:rPr kumimoji="0" lang="en-US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numbers that add up to a target. For this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stepik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module, you'll be asked to complete Two-Sum. This means you'll be given an array of integers and you have to determine if there are 2 values that sum to a desired target. The method signature is pair&lt;int, int&gt;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two_sum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(vector&lt;int&gt; arr, int target)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returns a pair of the indices whose values sum to the desired target. If no such 2 value exists, return the pair {-1,-1}. Make sure that the smaller index is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[3, 5, 11, 12, 15]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target = 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 = {1,3}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49388A-0200-4844-A509-058B0786B8D9}"/>
              </a:ext>
            </a:extLst>
          </p:cNvPr>
          <p:cNvGraphicFramePr>
            <a:graphicFrameLocks noGrp="1"/>
          </p:cNvGraphicFramePr>
          <p:nvPr/>
        </p:nvGraphicFramePr>
        <p:xfrm>
          <a:off x="4624586" y="2819146"/>
          <a:ext cx="394989" cy="3561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3440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  <a:endParaRPr lang="en-US" sz="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D48E5AD-C6DF-445D-8408-74771C20A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5015708" y="2819146"/>
          <a:ext cx="6971975" cy="3561906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71975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pair&lt;int, int&gt; 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two_sum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(vector&lt;int&gt;&amp; arr, int target)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unordered_map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&lt;int, int&gt;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pair&lt;int, int&gt; </a:t>
                      </a:r>
                      <a:r>
                        <a:rPr lang="en-US" sz="1200" kern="1200" baseline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(-1,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 (int i = 0; i &lt; 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arr.size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diff = target - arr[i];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if(</a:t>
                      </a:r>
                      <a:r>
                        <a:rPr lang="en-US" sz="1200" kern="1200" baseline="0" dirty="0" err="1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.count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(diff))          </a:t>
                      </a:r>
                      <a:r>
                        <a:rPr lang="en-US" sz="1200" kern="1200" baseline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//check if complement is present in the set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200" kern="1200" baseline="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.first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[diff];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200" kern="1200" baseline="0" dirty="0" err="1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2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.second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i;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break;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200" kern="1200" baseline="0" dirty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[arr[i]] = i;             </a:t>
                      </a:r>
                      <a:r>
                        <a:rPr lang="en-US" sz="1200" kern="1200" baseline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//add the element to the set otherwise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200" kern="1200" baseline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US" sz="6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45BC4-1001-4BC1-B00A-34FAA272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3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5B19D-EA12-4E01-8D2A-19FEBC02F115}"/>
              </a:ext>
            </a:extLst>
          </p:cNvPr>
          <p:cNvSpPr/>
          <p:nvPr/>
        </p:nvSpPr>
        <p:spPr>
          <a:xfrm>
            <a:off x="1145512" y="1690688"/>
            <a:ext cx="10515599" cy="466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Union of two sets, A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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B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is a set whose elements belong either to A or B or to both A and 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		       </a:t>
            </a:r>
            <a:r>
              <a:rPr lang="en-US" sz="28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               =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Intersection of sets A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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B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is the set whose elements belong to both A and B. 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               =</a:t>
            </a:r>
            <a:endParaRPr lang="en-US" sz="28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1D2B6-1DF1-42A3-9DB7-8450C720D570}"/>
              </a:ext>
            </a:extLst>
          </p:cNvPr>
          <p:cNvGrpSpPr/>
          <p:nvPr/>
        </p:nvGrpSpPr>
        <p:grpSpPr>
          <a:xfrm>
            <a:off x="1736872" y="2674318"/>
            <a:ext cx="1789606" cy="1134005"/>
            <a:chOff x="2185130" y="5006184"/>
            <a:chExt cx="2415747" cy="1371600"/>
          </a:xfrm>
        </p:grpSpPr>
        <p:pic>
          <p:nvPicPr>
            <p:cNvPr id="7" name="Graphic 6" descr="Lemon">
              <a:extLst>
                <a:ext uri="{FF2B5EF4-FFF2-40B4-BE49-F238E27FC236}">
                  <a16:creationId xmlns:a16="http://schemas.microsoft.com/office/drawing/2014/main" id="{413C2159-FFCB-4CD7-A398-CED22BA3B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Strawberry">
              <a:extLst>
                <a:ext uri="{FF2B5EF4-FFF2-40B4-BE49-F238E27FC236}">
                  <a16:creationId xmlns:a16="http://schemas.microsoft.com/office/drawing/2014/main" id="{74C1A5CB-5EFA-42AA-BCC5-D53C77341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Grapes">
              <a:extLst>
                <a:ext uri="{FF2B5EF4-FFF2-40B4-BE49-F238E27FC236}">
                  <a16:creationId xmlns:a16="http://schemas.microsoft.com/office/drawing/2014/main" id="{9A658C47-9F12-4682-88A9-FE127092C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738F15-CB1B-4FF0-B0ED-EEB086BACFA8}"/>
              </a:ext>
            </a:extLst>
          </p:cNvPr>
          <p:cNvGrpSpPr/>
          <p:nvPr/>
        </p:nvGrpSpPr>
        <p:grpSpPr>
          <a:xfrm>
            <a:off x="4744633" y="2679620"/>
            <a:ext cx="1351367" cy="1128703"/>
            <a:chOff x="2185130" y="5006184"/>
            <a:chExt cx="1838128" cy="1365187"/>
          </a:xfrm>
        </p:grpSpPr>
        <p:pic>
          <p:nvPicPr>
            <p:cNvPr id="18" name="Graphic 17" descr="Lemon">
              <a:extLst>
                <a:ext uri="{FF2B5EF4-FFF2-40B4-BE49-F238E27FC236}">
                  <a16:creationId xmlns:a16="http://schemas.microsoft.com/office/drawing/2014/main" id="{614C3D1C-968D-429C-8A02-EA61E818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Apple">
              <a:extLst>
                <a:ext uri="{FF2B5EF4-FFF2-40B4-BE49-F238E27FC236}">
                  <a16:creationId xmlns:a16="http://schemas.microsoft.com/office/drawing/2014/main" id="{834964EC-EBDD-43F9-AAB3-3464CD14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08859" y="5456971"/>
              <a:ext cx="914399" cy="914400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ED321E-407D-4DE7-8A6A-A65E27F7AADC}"/>
              </a:ext>
            </a:extLst>
          </p:cNvPr>
          <p:cNvSpPr/>
          <p:nvPr/>
        </p:nvSpPr>
        <p:spPr>
          <a:xfrm>
            <a:off x="1537398" y="2401556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F48F66-B501-4AE9-8847-28BD72C7F154}"/>
              </a:ext>
            </a:extLst>
          </p:cNvPr>
          <p:cNvSpPr/>
          <p:nvPr/>
        </p:nvSpPr>
        <p:spPr>
          <a:xfrm>
            <a:off x="4305613" y="2401555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19FD8A-BDA2-4D77-8B25-D27270218F69}"/>
              </a:ext>
            </a:extLst>
          </p:cNvPr>
          <p:cNvGrpSpPr/>
          <p:nvPr/>
        </p:nvGrpSpPr>
        <p:grpSpPr>
          <a:xfrm>
            <a:off x="8736795" y="2485119"/>
            <a:ext cx="1727903" cy="1353509"/>
            <a:chOff x="2958395" y="4914611"/>
            <a:chExt cx="2332455" cy="1637095"/>
          </a:xfrm>
        </p:grpSpPr>
        <p:pic>
          <p:nvPicPr>
            <p:cNvPr id="39" name="Graphic 38" descr="Lemon">
              <a:extLst>
                <a:ext uri="{FF2B5EF4-FFF2-40B4-BE49-F238E27FC236}">
                  <a16:creationId xmlns:a16="http://schemas.microsoft.com/office/drawing/2014/main" id="{A1503CCE-0F16-4693-8EEB-7F752668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58395" y="5585452"/>
              <a:ext cx="914399" cy="914400"/>
            </a:xfrm>
            <a:prstGeom prst="rect">
              <a:avLst/>
            </a:prstGeom>
          </p:spPr>
        </p:pic>
        <p:pic>
          <p:nvPicPr>
            <p:cNvPr id="40" name="Graphic 39" descr="Strawberry">
              <a:extLst>
                <a:ext uri="{FF2B5EF4-FFF2-40B4-BE49-F238E27FC236}">
                  <a16:creationId xmlns:a16="http://schemas.microsoft.com/office/drawing/2014/main" id="{D0902797-32D2-403D-9E3C-F3AAA9E92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76451" y="5637306"/>
              <a:ext cx="914399" cy="914400"/>
            </a:xfrm>
            <a:prstGeom prst="rect">
              <a:avLst/>
            </a:prstGeom>
          </p:spPr>
        </p:pic>
        <p:pic>
          <p:nvPicPr>
            <p:cNvPr id="41" name="Graphic 40" descr="Grapes">
              <a:extLst>
                <a:ext uri="{FF2B5EF4-FFF2-40B4-BE49-F238E27FC236}">
                  <a16:creationId xmlns:a16="http://schemas.microsoft.com/office/drawing/2014/main" id="{B0C0E5FA-6E1A-4CB4-A944-C8FA2AAF4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76585" y="4914611"/>
              <a:ext cx="914399" cy="914400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9DE75-605D-4453-B867-28F5A97EAF22}"/>
              </a:ext>
            </a:extLst>
          </p:cNvPr>
          <p:cNvSpPr/>
          <p:nvPr/>
        </p:nvSpPr>
        <p:spPr>
          <a:xfrm>
            <a:off x="7869534" y="2401555"/>
            <a:ext cx="2785068" cy="1527349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Apple">
            <a:extLst>
              <a:ext uri="{FF2B5EF4-FFF2-40B4-BE49-F238E27FC236}">
                <a16:creationId xmlns:a16="http://schemas.microsoft.com/office/drawing/2014/main" id="{6B8CBE42-994F-49AF-8A05-9576C0A72E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88414" y="2566997"/>
            <a:ext cx="672254" cy="756003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0048430-03CE-4E29-BD33-D73A7DDF2BB2}"/>
              </a:ext>
            </a:extLst>
          </p:cNvPr>
          <p:cNvGrpSpPr/>
          <p:nvPr/>
        </p:nvGrpSpPr>
        <p:grpSpPr>
          <a:xfrm>
            <a:off x="1736872" y="5149511"/>
            <a:ext cx="1789606" cy="1134005"/>
            <a:chOff x="2185130" y="5006184"/>
            <a:chExt cx="2415747" cy="1371600"/>
          </a:xfrm>
        </p:grpSpPr>
        <p:pic>
          <p:nvPicPr>
            <p:cNvPr id="60" name="Graphic 59" descr="Lemon">
              <a:extLst>
                <a:ext uri="{FF2B5EF4-FFF2-40B4-BE49-F238E27FC236}">
                  <a16:creationId xmlns:a16="http://schemas.microsoft.com/office/drawing/2014/main" id="{BBD5D2CA-33DB-4E3D-84E8-7B43B41E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61" name="Graphic 60" descr="Strawberry">
              <a:extLst>
                <a:ext uri="{FF2B5EF4-FFF2-40B4-BE49-F238E27FC236}">
                  <a16:creationId xmlns:a16="http://schemas.microsoft.com/office/drawing/2014/main" id="{855D995F-E5BE-4E19-9E90-1A6B370C6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Grapes">
              <a:extLst>
                <a:ext uri="{FF2B5EF4-FFF2-40B4-BE49-F238E27FC236}">
                  <a16:creationId xmlns:a16="http://schemas.microsoft.com/office/drawing/2014/main" id="{37F019EA-475D-4093-84A9-17424E40A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D645C7F-1227-43B7-A4EF-BE4C2DA81019}"/>
              </a:ext>
            </a:extLst>
          </p:cNvPr>
          <p:cNvGrpSpPr/>
          <p:nvPr/>
        </p:nvGrpSpPr>
        <p:grpSpPr>
          <a:xfrm>
            <a:off x="4744633" y="5154813"/>
            <a:ext cx="1351367" cy="1128703"/>
            <a:chOff x="2185130" y="5006184"/>
            <a:chExt cx="1838128" cy="1365187"/>
          </a:xfrm>
        </p:grpSpPr>
        <p:pic>
          <p:nvPicPr>
            <p:cNvPr id="64" name="Graphic 63" descr="Lemon">
              <a:extLst>
                <a:ext uri="{FF2B5EF4-FFF2-40B4-BE49-F238E27FC236}">
                  <a16:creationId xmlns:a16="http://schemas.microsoft.com/office/drawing/2014/main" id="{BE2B0E24-6540-4DDB-B6BE-BE034518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Apple">
              <a:extLst>
                <a:ext uri="{FF2B5EF4-FFF2-40B4-BE49-F238E27FC236}">
                  <a16:creationId xmlns:a16="http://schemas.microsoft.com/office/drawing/2014/main" id="{F1EF0B50-7141-42B2-9E01-74FFFE2B5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08859" y="5456971"/>
              <a:ext cx="914399" cy="914400"/>
            </a:xfrm>
            <a:prstGeom prst="rect">
              <a:avLst/>
            </a:prstGeom>
          </p:spPr>
        </p:pic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3F671DA-E93F-45AE-861E-00B21FCE1F54}"/>
              </a:ext>
            </a:extLst>
          </p:cNvPr>
          <p:cNvSpPr/>
          <p:nvPr/>
        </p:nvSpPr>
        <p:spPr>
          <a:xfrm>
            <a:off x="1537398" y="4876749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4A839B-18E6-4EED-9E9B-CCD1503A3B28}"/>
              </a:ext>
            </a:extLst>
          </p:cNvPr>
          <p:cNvSpPr/>
          <p:nvPr/>
        </p:nvSpPr>
        <p:spPr>
          <a:xfrm>
            <a:off x="4305613" y="4876748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Lemon">
            <a:extLst>
              <a:ext uri="{FF2B5EF4-FFF2-40B4-BE49-F238E27FC236}">
                <a16:creationId xmlns:a16="http://schemas.microsoft.com/office/drawing/2014/main" id="{AE9E1005-F0A1-4D62-879F-F849D36B7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04219" y="5292087"/>
            <a:ext cx="677395" cy="756003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458EDA57-4BF3-4DD6-AE11-60ED3DD0F3AE}"/>
              </a:ext>
            </a:extLst>
          </p:cNvPr>
          <p:cNvSpPr/>
          <p:nvPr/>
        </p:nvSpPr>
        <p:spPr>
          <a:xfrm>
            <a:off x="7869534" y="4876748"/>
            <a:ext cx="2785068" cy="1527349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3D567-B93C-41FA-8382-696F9211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95FC4D-D4DF-49BB-8AB7-C84C8C38C3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DF12464-A273-42D9-B29B-AAC76B04D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F1A2897F-DF1E-44EA-A95C-9E691C0D20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8557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5B19D-EA12-4E01-8D2A-19FEBC02F115}"/>
              </a:ext>
            </a:extLst>
          </p:cNvPr>
          <p:cNvSpPr/>
          <p:nvPr/>
        </p:nvSpPr>
        <p:spPr>
          <a:xfrm>
            <a:off x="1145512" y="1690688"/>
            <a:ext cx="10515599" cy="29132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Difference of sets A - B 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is the set whose elements belong to A but not to 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		        </a:t>
            </a:r>
            <a:r>
              <a:rPr lang="en-US" sz="28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_            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=</a:t>
            </a:r>
            <a:endParaRPr lang="en-US" sz="28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EB6E19"/>
              </a:solidFill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Set A is a subset of set B, A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 B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if every element of set A is also an element of set B.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E1D2B6-1DF1-42A3-9DB7-8450C720D570}"/>
              </a:ext>
            </a:extLst>
          </p:cNvPr>
          <p:cNvGrpSpPr/>
          <p:nvPr/>
        </p:nvGrpSpPr>
        <p:grpSpPr>
          <a:xfrm>
            <a:off x="1736872" y="2674318"/>
            <a:ext cx="1789606" cy="1134005"/>
            <a:chOff x="2185130" y="5006184"/>
            <a:chExt cx="2415747" cy="1371600"/>
          </a:xfrm>
        </p:grpSpPr>
        <p:pic>
          <p:nvPicPr>
            <p:cNvPr id="7" name="Graphic 6" descr="Lemon">
              <a:extLst>
                <a:ext uri="{FF2B5EF4-FFF2-40B4-BE49-F238E27FC236}">
                  <a16:creationId xmlns:a16="http://schemas.microsoft.com/office/drawing/2014/main" id="{413C2159-FFCB-4CD7-A398-CED22BA3B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Strawberry">
              <a:extLst>
                <a:ext uri="{FF2B5EF4-FFF2-40B4-BE49-F238E27FC236}">
                  <a16:creationId xmlns:a16="http://schemas.microsoft.com/office/drawing/2014/main" id="{74C1A5CB-5EFA-42AA-BCC5-D53C77341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Grapes">
              <a:extLst>
                <a:ext uri="{FF2B5EF4-FFF2-40B4-BE49-F238E27FC236}">
                  <a16:creationId xmlns:a16="http://schemas.microsoft.com/office/drawing/2014/main" id="{9A658C47-9F12-4682-88A9-FE127092C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738F15-CB1B-4FF0-B0ED-EEB086BACFA8}"/>
              </a:ext>
            </a:extLst>
          </p:cNvPr>
          <p:cNvGrpSpPr/>
          <p:nvPr/>
        </p:nvGrpSpPr>
        <p:grpSpPr>
          <a:xfrm>
            <a:off x="4744633" y="2679620"/>
            <a:ext cx="1351367" cy="1128703"/>
            <a:chOff x="2185130" y="5006184"/>
            <a:chExt cx="1838128" cy="1365187"/>
          </a:xfrm>
        </p:grpSpPr>
        <p:pic>
          <p:nvPicPr>
            <p:cNvPr id="18" name="Graphic 17" descr="Lemon">
              <a:extLst>
                <a:ext uri="{FF2B5EF4-FFF2-40B4-BE49-F238E27FC236}">
                  <a16:creationId xmlns:a16="http://schemas.microsoft.com/office/drawing/2014/main" id="{614C3D1C-968D-429C-8A02-EA61E818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Apple">
              <a:extLst>
                <a:ext uri="{FF2B5EF4-FFF2-40B4-BE49-F238E27FC236}">
                  <a16:creationId xmlns:a16="http://schemas.microsoft.com/office/drawing/2014/main" id="{834964EC-EBDD-43F9-AAB3-3464CD14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08859" y="5456971"/>
              <a:ext cx="914399" cy="914400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ED321E-407D-4DE7-8A6A-A65E27F7AADC}"/>
              </a:ext>
            </a:extLst>
          </p:cNvPr>
          <p:cNvSpPr/>
          <p:nvPr/>
        </p:nvSpPr>
        <p:spPr>
          <a:xfrm>
            <a:off x="1537398" y="2401556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F48F66-B501-4AE9-8847-28BD72C7F154}"/>
              </a:ext>
            </a:extLst>
          </p:cNvPr>
          <p:cNvSpPr/>
          <p:nvPr/>
        </p:nvSpPr>
        <p:spPr>
          <a:xfrm>
            <a:off x="4305613" y="2401555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19FD8A-BDA2-4D77-8B25-D27270218F69}"/>
              </a:ext>
            </a:extLst>
          </p:cNvPr>
          <p:cNvGrpSpPr/>
          <p:nvPr/>
        </p:nvGrpSpPr>
        <p:grpSpPr>
          <a:xfrm>
            <a:off x="8208230" y="2617239"/>
            <a:ext cx="1408848" cy="1134005"/>
            <a:chOff x="3694214" y="5166400"/>
            <a:chExt cx="1901770" cy="1371601"/>
          </a:xfrm>
        </p:grpSpPr>
        <p:pic>
          <p:nvPicPr>
            <p:cNvPr id="40" name="Graphic 39" descr="Strawberry">
              <a:extLst>
                <a:ext uri="{FF2B5EF4-FFF2-40B4-BE49-F238E27FC236}">
                  <a16:creationId xmlns:a16="http://schemas.microsoft.com/office/drawing/2014/main" id="{D0902797-32D2-403D-9E3C-F3AAA9E92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81584" y="5623601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Grapes">
              <a:extLst>
                <a:ext uri="{FF2B5EF4-FFF2-40B4-BE49-F238E27FC236}">
                  <a16:creationId xmlns:a16="http://schemas.microsoft.com/office/drawing/2014/main" id="{B0C0E5FA-6E1A-4CB4-A944-C8FA2AAF4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94214" y="5166400"/>
              <a:ext cx="914400" cy="914400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9DE75-605D-4453-B867-28F5A97EAF22}"/>
              </a:ext>
            </a:extLst>
          </p:cNvPr>
          <p:cNvSpPr/>
          <p:nvPr/>
        </p:nvSpPr>
        <p:spPr>
          <a:xfrm>
            <a:off x="7869534" y="2401555"/>
            <a:ext cx="2140299" cy="1527349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50AA47-DFB1-4742-A03F-6C87BED20283}"/>
              </a:ext>
            </a:extLst>
          </p:cNvPr>
          <p:cNvGrpSpPr/>
          <p:nvPr/>
        </p:nvGrpSpPr>
        <p:grpSpPr>
          <a:xfrm>
            <a:off x="1736872" y="5149511"/>
            <a:ext cx="1789606" cy="1134005"/>
            <a:chOff x="2185130" y="5006184"/>
            <a:chExt cx="2415747" cy="1371600"/>
          </a:xfrm>
        </p:grpSpPr>
        <p:pic>
          <p:nvPicPr>
            <p:cNvPr id="50" name="Graphic 49" descr="Lemon">
              <a:extLst>
                <a:ext uri="{FF2B5EF4-FFF2-40B4-BE49-F238E27FC236}">
                  <a16:creationId xmlns:a16="http://schemas.microsoft.com/office/drawing/2014/main" id="{2E173D58-F635-4B82-9C20-7DD9A5C4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51" name="Graphic 50" descr="Strawberry">
              <a:extLst>
                <a:ext uri="{FF2B5EF4-FFF2-40B4-BE49-F238E27FC236}">
                  <a16:creationId xmlns:a16="http://schemas.microsoft.com/office/drawing/2014/main" id="{F9EBAB12-7C7C-4214-B6C8-1F15E3984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Grapes">
              <a:extLst>
                <a:ext uri="{FF2B5EF4-FFF2-40B4-BE49-F238E27FC236}">
                  <a16:creationId xmlns:a16="http://schemas.microsoft.com/office/drawing/2014/main" id="{3410CC8F-7F87-4FF7-8AC0-F03E2C590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BF8ED30-F80F-4548-89C7-4EB8B3C724F1}"/>
              </a:ext>
            </a:extLst>
          </p:cNvPr>
          <p:cNvSpPr/>
          <p:nvPr/>
        </p:nvSpPr>
        <p:spPr>
          <a:xfrm>
            <a:off x="1537398" y="4876749"/>
            <a:ext cx="2140299" cy="152734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495676-5043-4497-958F-B0622E668EB9}"/>
              </a:ext>
            </a:extLst>
          </p:cNvPr>
          <p:cNvSpPr/>
          <p:nvPr/>
        </p:nvSpPr>
        <p:spPr>
          <a:xfrm>
            <a:off x="3736018" y="5402577"/>
            <a:ext cx="4042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</a:t>
            </a:r>
            <a:endParaRPr lang="en-US" sz="2400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3E2C52D-0B4C-43F7-9B27-2B3BFC5C7C0B}"/>
              </a:ext>
            </a:extLst>
          </p:cNvPr>
          <p:cNvGrpSpPr/>
          <p:nvPr/>
        </p:nvGrpSpPr>
        <p:grpSpPr>
          <a:xfrm>
            <a:off x="4192209" y="4894746"/>
            <a:ext cx="6077206" cy="1491349"/>
            <a:chOff x="1874090" y="4886435"/>
            <a:chExt cx="6077206" cy="149134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A0C046-7665-4017-90BD-47E3CDEC2E52}"/>
                </a:ext>
              </a:extLst>
            </p:cNvPr>
            <p:cNvSpPr txBox="1"/>
            <p:nvPr/>
          </p:nvSpPr>
          <p:spPr>
            <a:xfrm>
              <a:off x="1874090" y="4886435"/>
              <a:ext cx="6077206" cy="1477328"/>
            </a:xfrm>
            <a:prstGeom prst="rect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61" name="Graphic 60" descr="Lemon">
              <a:extLst>
                <a:ext uri="{FF2B5EF4-FFF2-40B4-BE49-F238E27FC236}">
                  <a16:creationId xmlns:a16="http://schemas.microsoft.com/office/drawing/2014/main" id="{C8C36CC6-2BDF-4DC4-8FC9-EC37DF184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85130" y="5006184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Apple">
              <a:extLst>
                <a:ext uri="{FF2B5EF4-FFF2-40B4-BE49-F238E27FC236}">
                  <a16:creationId xmlns:a16="http://schemas.microsoft.com/office/drawing/2014/main" id="{EABEDF54-18E9-4E54-AEF4-10005CC0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13826" y="5378358"/>
              <a:ext cx="914400" cy="914400"/>
            </a:xfrm>
            <a:prstGeom prst="rect">
              <a:avLst/>
            </a:prstGeom>
          </p:spPr>
        </p:pic>
        <p:pic>
          <p:nvPicPr>
            <p:cNvPr id="64" name="Graphic 63" descr="Avocado">
              <a:extLst>
                <a:ext uri="{FF2B5EF4-FFF2-40B4-BE49-F238E27FC236}">
                  <a16:creationId xmlns:a16="http://schemas.microsoft.com/office/drawing/2014/main" id="{F968ACD9-7DAF-4E56-9412-C6C33E3EF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37555" y="5167899"/>
              <a:ext cx="914400" cy="914400"/>
            </a:xfrm>
            <a:prstGeom prst="rect">
              <a:avLst/>
            </a:prstGeom>
          </p:spPr>
        </p:pic>
        <p:pic>
          <p:nvPicPr>
            <p:cNvPr id="65" name="Graphic 64" descr="Peach">
              <a:extLst>
                <a:ext uri="{FF2B5EF4-FFF2-40B4-BE49-F238E27FC236}">
                  <a16:creationId xmlns:a16="http://schemas.microsoft.com/office/drawing/2014/main" id="{04A9B51A-4CC6-4C04-A7C8-F0AF57F77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220708" y="5040253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Pineapple">
              <a:extLst>
                <a:ext uri="{FF2B5EF4-FFF2-40B4-BE49-F238E27FC236}">
                  <a16:creationId xmlns:a16="http://schemas.microsoft.com/office/drawing/2014/main" id="{46351011-5EF0-48D0-A52D-309ED04DB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454924" y="5353184"/>
              <a:ext cx="914400" cy="914400"/>
            </a:xfrm>
            <a:prstGeom prst="rect">
              <a:avLst/>
            </a:prstGeom>
          </p:spPr>
        </p:pic>
        <p:pic>
          <p:nvPicPr>
            <p:cNvPr id="67" name="Graphic 66" descr="Strawberry">
              <a:extLst>
                <a:ext uri="{FF2B5EF4-FFF2-40B4-BE49-F238E27FC236}">
                  <a16:creationId xmlns:a16="http://schemas.microsoft.com/office/drawing/2014/main" id="{81DB009E-A0C6-492C-95A8-4BFC29C5F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53370" y="5463384"/>
              <a:ext cx="914400" cy="914400"/>
            </a:xfrm>
            <a:prstGeom prst="rect">
              <a:avLst/>
            </a:prstGeom>
          </p:spPr>
        </p:pic>
        <p:pic>
          <p:nvPicPr>
            <p:cNvPr id="68" name="Graphic 67" descr="Grapes">
              <a:extLst>
                <a:ext uri="{FF2B5EF4-FFF2-40B4-BE49-F238E27FC236}">
                  <a16:creationId xmlns:a16="http://schemas.microsoft.com/office/drawing/2014/main" id="{D1B56AE1-8F90-420B-8B2F-A3D2FEA9F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86477" y="5013645"/>
              <a:ext cx="914400" cy="914400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F0FFC-A431-4ABD-8938-57BF644F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5B46E3-198D-46A1-9086-B75E8B99A1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2C400525-895F-4D13-9C52-C9B62743F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584E7C5-B12E-4012-A829-F5EF599B97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687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Lists vs 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B9B620-623F-4FCC-8D22-41245F67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51696"/>
              </p:ext>
            </p:extLst>
          </p:nvPr>
        </p:nvGraphicFramePr>
        <p:xfrm>
          <a:off x="1519534" y="2006154"/>
          <a:ext cx="9634135" cy="3136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103928">
                  <a:extLst>
                    <a:ext uri="{9D8B030D-6E8A-4147-A177-3AD203B41FA5}">
                      <a16:colId xmlns:a16="http://schemas.microsoft.com/office/drawing/2014/main" val="1241222671"/>
                    </a:ext>
                  </a:extLst>
                </a:gridCol>
                <a:gridCol w="3424002">
                  <a:extLst>
                    <a:ext uri="{9D8B030D-6E8A-4147-A177-3AD203B41FA5}">
                      <a16:colId xmlns:a16="http://schemas.microsoft.com/office/drawing/2014/main" val="3302313541"/>
                    </a:ext>
                  </a:extLst>
                </a:gridCol>
                <a:gridCol w="3106205">
                  <a:extLst>
                    <a:ext uri="{9D8B030D-6E8A-4147-A177-3AD203B41FA5}">
                      <a16:colId xmlns:a16="http://schemas.microsoft.com/office/drawing/2014/main" val="3807218254"/>
                    </a:ext>
                  </a:extLst>
                </a:gridCol>
              </a:tblGrid>
              <a:tr h="405624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Lists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758040"/>
                  </a:ext>
                </a:extLst>
              </a:tr>
              <a:tr h="108271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Order and Access through Element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45089"/>
                  </a:ext>
                </a:extLst>
              </a:tr>
              <a:tr h="64276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Duplicates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773803"/>
                  </a:ext>
                </a:extLst>
              </a:tr>
              <a:tr h="9535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Implementations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Array Based, Linked Lists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Array Based, Tree 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38919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086C3-5945-4ACD-8814-92318ACD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357008-0BB1-45E2-BD87-C4166A998D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1D0C2A1-C5A5-4758-A5DD-20D9756921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E0E53E-1628-4C0A-AFA3-A38A53FBE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509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Sets in C++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3B9B620-623F-4FCC-8D22-41245F67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76478"/>
              </p:ext>
            </p:extLst>
          </p:nvPr>
        </p:nvGraphicFramePr>
        <p:xfrm>
          <a:off x="1138533" y="1550468"/>
          <a:ext cx="9653675" cy="4393017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54533">
                  <a:extLst>
                    <a:ext uri="{9D8B030D-6E8A-4147-A177-3AD203B41FA5}">
                      <a16:colId xmlns:a16="http://schemas.microsoft.com/office/drawing/2014/main" val="1241222671"/>
                    </a:ext>
                  </a:extLst>
                </a:gridCol>
                <a:gridCol w="3282407">
                  <a:extLst>
                    <a:ext uri="{9D8B030D-6E8A-4147-A177-3AD203B41FA5}">
                      <a16:colId xmlns:a16="http://schemas.microsoft.com/office/drawing/2014/main" val="3302313541"/>
                    </a:ext>
                  </a:extLst>
                </a:gridCol>
                <a:gridCol w="3916735">
                  <a:extLst>
                    <a:ext uri="{9D8B030D-6E8A-4147-A177-3AD203B41FA5}">
                      <a16:colId xmlns:a16="http://schemas.microsoft.com/office/drawing/2014/main" val="3807218254"/>
                    </a:ext>
                  </a:extLst>
                </a:gridCol>
              </a:tblGrid>
              <a:tr h="361163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std::set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std::unordered_set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758040"/>
                  </a:ext>
                </a:extLst>
              </a:tr>
              <a:tr h="6965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Order in Elements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945089"/>
                  </a:ext>
                </a:extLst>
              </a:tr>
              <a:tr h="77927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Initialization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std::set&lt;type&gt; s;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 std::unordered_set&lt;type&gt; s;</a:t>
                      </a:r>
                      <a:endParaRPr lang="en-US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773803"/>
                  </a:ext>
                </a:extLst>
              </a:tr>
              <a:tr h="77927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Common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insert, erase, find, count, size, empty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insert, erase, find, count, size, empty, </a:t>
                      </a:r>
                      <a:r>
                        <a:rPr lang="en-US" sz="16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bucket_size</a:t>
                      </a:r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load_factor</a:t>
                      </a:r>
                      <a:endParaRPr lang="en-US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endParaRPr lang="en-US" sz="1600" b="0" dirty="0">
                        <a:solidFill>
                          <a:schemeClr val="bg1">
                            <a:lumMod val="9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797126"/>
                  </a:ext>
                </a:extLst>
              </a:tr>
              <a:tr h="849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Implementations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Binary Search Tree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TreeSet</a:t>
                      </a:r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Hash Table </a:t>
                      </a:r>
                    </a:p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(Hash Set)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389191"/>
                  </a:ext>
                </a:extLst>
              </a:tr>
              <a:tr h="849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Time Complexity of Common 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O(log n) for a Self-Balancing BST, e.g. Red Black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onsolas" panose="020B0609020204030204" pitchFamily="49" charset="0"/>
                        </a:rPr>
                        <a:t>O(1) + O(k) for hash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4414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0921C41-19C3-4324-A7E7-D4C2C35ACAFE}"/>
              </a:ext>
            </a:extLst>
          </p:cNvPr>
          <p:cNvSpPr/>
          <p:nvPr/>
        </p:nvSpPr>
        <p:spPr>
          <a:xfrm>
            <a:off x="2629446" y="6154501"/>
            <a:ext cx="765466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http://www.cplusplus.com/reference/set/set/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http://www.cplusplus.com/reference/unordered_set/unordered_set/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E01F4-24B3-4204-AD3E-B35E76AA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864D83-51A8-489C-B45F-A82B9DE32F4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66720E1-9C8B-4A8C-8D0D-D7128ED7A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C938137-C6C6-4933-966D-41C16975D7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7332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11301</TotalTime>
  <Words>8013</Words>
  <Application>Microsoft Office PowerPoint</Application>
  <PresentationFormat>Widescreen</PresentationFormat>
  <Paragraphs>1531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3_Office Theme</vt:lpstr>
      <vt:lpstr>4_Office Theme</vt:lpstr>
      <vt:lpstr>PowerPoint Presentation</vt:lpstr>
      <vt:lpstr>  Categories of Data Structures  </vt:lpstr>
      <vt:lpstr>PowerPoint Presentation</vt:lpstr>
      <vt:lpstr>Sets</vt:lpstr>
      <vt:lpstr>Sets</vt:lpstr>
      <vt:lpstr>Sets</vt:lpstr>
      <vt:lpstr>Sets</vt:lpstr>
      <vt:lpstr>Lists vs Sets</vt:lpstr>
      <vt:lpstr>Sets in C++</vt:lpstr>
      <vt:lpstr>Sets in C++ Example</vt:lpstr>
      <vt:lpstr>PowerPoint Presentation</vt:lpstr>
      <vt:lpstr>Maps</vt:lpstr>
      <vt:lpstr>Maps</vt:lpstr>
      <vt:lpstr>Maps in C++</vt:lpstr>
      <vt:lpstr>Maps in C++ Example</vt:lpstr>
      <vt:lpstr>Questions</vt:lpstr>
      <vt:lpstr>PowerPoint Presentation</vt:lpstr>
      <vt:lpstr>Problems with Tree Based Maps and Sets</vt:lpstr>
      <vt:lpstr>What if we use an Array: Exploiting constant access?</vt:lpstr>
      <vt:lpstr>What if we use an Array: Exploiting constant access?</vt:lpstr>
      <vt:lpstr>What if we use an Array: Exploiting constant access?</vt:lpstr>
      <vt:lpstr>What if we use an Array: Exploiting constant access?</vt:lpstr>
      <vt:lpstr>What if we use an Array: Exploiting constant access?</vt:lpstr>
      <vt:lpstr>What if we use an Array: Exploiting constant access?</vt:lpstr>
      <vt:lpstr>How to deal with Strings?</vt:lpstr>
      <vt:lpstr>How to deal with Strings?</vt:lpstr>
      <vt:lpstr>How to deal with Strings?</vt:lpstr>
      <vt:lpstr>How to deal with Strings?</vt:lpstr>
      <vt:lpstr>How to deal with Strings?</vt:lpstr>
      <vt:lpstr>How to deal with Strings?</vt:lpstr>
      <vt:lpstr>How to deal with Strings – ASCII and Unicode?</vt:lpstr>
      <vt:lpstr>How to deal with Strings – ASCII and Unicode?</vt:lpstr>
      <vt:lpstr>How to deal with Strings – ASCII and Unicode?</vt:lpstr>
      <vt:lpstr>Crux of the Problem</vt:lpstr>
      <vt:lpstr>Crux of the Problem</vt:lpstr>
      <vt:lpstr>Hash Tables</vt:lpstr>
      <vt:lpstr>Hash Function</vt:lpstr>
      <vt:lpstr>Hash Function Examples</vt:lpstr>
      <vt:lpstr>Hash Function Examples</vt:lpstr>
      <vt:lpstr>Hash Function Examples</vt:lpstr>
      <vt:lpstr>Collision Resolution</vt:lpstr>
      <vt:lpstr>Collision Resolution: Terms</vt:lpstr>
      <vt:lpstr>Collision Resolution: Separate Chaining</vt:lpstr>
      <vt:lpstr>Collision Resolution: Open Addressing (Linear Probing)</vt:lpstr>
      <vt:lpstr>Collision Resolution: Open Addressing (Quadratic Probing)</vt:lpstr>
      <vt:lpstr>Hash Tables</vt:lpstr>
      <vt:lpstr>Hash Tables and Map vs Set</vt:lpstr>
      <vt:lpstr>Sets and Maps in C++ Example</vt:lpstr>
      <vt:lpstr>Questions</vt:lpstr>
      <vt:lpstr>Mentimeter</vt:lpstr>
      <vt:lpstr>Mentimeter</vt:lpstr>
      <vt:lpstr>10.1.2 Two Sum Problem</vt:lpstr>
      <vt:lpstr>10.1.2 Two Sum Problem</vt:lpstr>
      <vt:lpstr>10.1.2 Two Sum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amanpreet kapoor</cp:lastModifiedBy>
  <cp:revision>665</cp:revision>
  <dcterms:created xsi:type="dcterms:W3CDTF">2020-04-14T17:15:24Z</dcterms:created>
  <dcterms:modified xsi:type="dcterms:W3CDTF">2022-03-18T14:39:33Z</dcterms:modified>
</cp:coreProperties>
</file>