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96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811" r:id="rId69"/>
    <p:sldId id="757" r:id="rId70"/>
    <p:sldId id="812" r:id="rId71"/>
    <p:sldId id="808" r:id="rId72"/>
    <p:sldId id="270" r:id="rId73"/>
    <p:sldId id="603" r:id="rId74"/>
    <p:sldId id="604" r:id="rId75"/>
    <p:sldId id="813" r:id="rId76"/>
    <p:sldId id="605" r:id="rId77"/>
    <p:sldId id="820" r:id="rId78"/>
    <p:sldId id="825" r:id="rId79"/>
    <p:sldId id="824" r:id="rId80"/>
    <p:sldId id="828" r:id="rId81"/>
    <p:sldId id="830" r:id="rId82"/>
    <p:sldId id="829" r:id="rId83"/>
    <p:sldId id="831" r:id="rId84"/>
    <p:sldId id="815" r:id="rId85"/>
    <p:sldId id="827" r:id="rId86"/>
    <p:sldId id="579" r:id="rId87"/>
    <p:sldId id="606" r:id="rId88"/>
    <p:sldId id="578" r:id="rId89"/>
    <p:sldId id="663" r:id="rId90"/>
    <p:sldId id="543" r:id="rId91"/>
    <p:sldId id="542" r:id="rId92"/>
    <p:sldId id="544" r:id="rId93"/>
    <p:sldId id="546" r:id="rId94"/>
    <p:sldId id="547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DA63"/>
    <a:srgbClr val="0081E2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86" d="100"/>
          <a:sy n="86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692203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852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49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44231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11598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24012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6818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27033"/>
              </p:ext>
            </p:extLst>
          </p:nvPr>
        </p:nvGraphicFramePr>
        <p:xfrm>
          <a:off x="4988480" y="3331545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87316" y="5154433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35219" y="3339111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30DB865-1A96-C2DB-19FE-759665EF7257}"/>
              </a:ext>
            </a:extLst>
          </p:cNvPr>
          <p:cNvCxnSpPr>
            <a:cxnSpLocks/>
          </p:cNvCxnSpPr>
          <p:nvPr/>
        </p:nvCxnSpPr>
        <p:spPr>
          <a:xfrm rot="5400000">
            <a:off x="1009655" y="5106599"/>
            <a:ext cx="1205040" cy="50681"/>
          </a:xfrm>
          <a:prstGeom prst="curvedConnector5">
            <a:avLst>
              <a:gd name="adj1" fmla="val 287"/>
              <a:gd name="adj2" fmla="val 1670389"/>
              <a:gd name="adj3" fmla="val 9895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70902F-4056-31FF-7561-C04C30897889}"/>
              </a:ext>
            </a:extLst>
          </p:cNvPr>
          <p:cNvSpPr txBox="1"/>
          <p:nvPr/>
        </p:nvSpPr>
        <p:spPr>
          <a:xfrm>
            <a:off x="6716626" y="4878330"/>
            <a:ext cx="3335413" cy="13849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ufl.edu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241EC1-32F3-9331-07C5-D5AB8DF26B62}"/>
              </a:ext>
            </a:extLst>
          </p:cNvPr>
          <p:cNvSpPr txBox="1"/>
          <p:nvPr/>
        </p:nvSpPr>
        <p:spPr>
          <a:xfrm>
            <a:off x="604561" y="3610663"/>
            <a:ext cx="15093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DA63"/>
                </a:solidFill>
              </a:rPr>
              <a:t>s</a:t>
            </a:r>
            <a:r>
              <a:rPr lang="en-US" sz="2800" dirty="0">
                <a:solidFill>
                  <a:schemeClr val="accent2"/>
                </a:solidFill>
              </a:rPr>
              <a:t>#.#.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.#...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...#</a:t>
            </a:r>
            <a:r>
              <a:rPr lang="en-US" sz="2800" dirty="0">
                <a:solidFill>
                  <a:srgbClr val="00DA63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5690768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694D68-1915-51BB-C643-C48582D8CFA4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241EC1-32F3-9331-07C5-D5AB8DF26B62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36939B56-42FA-1840-069C-3EB8D0C130E9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092BAEE-B85C-8AD9-2662-ACFE04F633B3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6B162F0-9FB7-6288-40C9-908CC58D2088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F27DB44-0889-C8AF-E531-626C40E11CC1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B15E27F-29DB-9BA8-746E-9349703D2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B748E1-7FBE-4FC5-ECC4-18BE74581ECD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AD29920-538F-1373-471F-D9F498B7981D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A10C4D6-1E8C-13BB-818B-BBB2D9CD06A0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9EF180-AC4D-CAA9-5518-BA6AD7B964EB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7599FBF-B80D-0123-A609-EA6486FD6205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86140B5-2CC3-9ADB-7075-765BF3ACE98C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783801C-1F06-5B31-01D8-D174CD968340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056447-B88B-888C-BBA4-3738513F16AC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542DE7F-DA85-23AE-826C-BDD4C7168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479C487-9B08-AB2D-FD7E-0814A9736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FEF3F7D-7076-21C9-7048-077FE4A62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5D939F4-0ADC-A5F0-3E07-69BA34E15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2422A61E-1650-B4BB-CA60-A12EFBBD4A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5FCDBF3D-A817-069F-6D35-E914752AF162}"/>
                  </a:ext>
                </a:extLst>
              </p:cNvPr>
              <p:cNvCxnSpPr>
                <a:cxnSpLocks/>
                <a:stCxn id="58" idx="2"/>
                <a:endCxn id="5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068DE53-8A91-E7E0-1D48-3B57703CF9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46C69F8-2FA7-D365-8DD3-67C508CA98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8FDD88C8-D88F-37DA-5680-8B7566E1FF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89D46C-6AAF-DB81-68A9-CF955BB199A4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AD3A1E3-8665-966C-C443-C3B342E0C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CDFB86-372C-EE44-457E-29B53AACCEAF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F8495C9-3C43-86B3-C0A5-9E456D2B03AC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68460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E5E233F-3729-794D-D959-918D2BC0C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36B1D-BE9B-4D1C-BD75-FC35A7BA9BC8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A15F93-45EC-6085-20F9-BDC2611AB49F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3C890D3-CCAB-CA76-5E99-786839A32DBB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ABBFBDC-1D84-7EB6-7D21-8E987D10DEB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92123D-1163-3479-CC1C-603045FFD610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734747A-F8CF-CF65-FECD-8D0E04A042D6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D1E12BC-AA24-A332-C658-61739146A9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8359E25-B531-01EC-A68A-116F1817D30F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23BE15D-9369-4DF3-D2A3-377914330164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E990E09-CC0A-F066-048A-B7749D4A94EC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BD61495-6FF2-794F-9CD5-686395A9C926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3543B29-A38E-65FE-08AD-9C8C5CBA0359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102B17-2445-A3B2-45D2-C15B28033B50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DADF43A-0996-467F-D0EF-BD44CF851DC9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6F595C1-5504-3B69-5000-609DF0F27500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EC33129-9BD3-AD5F-69F3-B685D9B3B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36C8141-5A6B-FFA7-BE86-6200E59A0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A9F1247-6ECF-83BA-DE37-B6D9213D8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067F6EF-F18F-409B-44C7-B3D2B43106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5BC503E3-1E0E-B93B-2A6C-B3BAB6DD8B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B511B75-DDEF-F37C-C386-9D46389115F3}"/>
                  </a:ext>
                </a:extLst>
              </p:cNvPr>
              <p:cNvCxnSpPr>
                <a:cxnSpLocks/>
                <a:stCxn id="29" idx="2"/>
                <a:endCxn id="26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C1A5459-4DF6-DB56-8281-040AF4936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CAE9480-29AA-9F4F-E716-2A48DEE4F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5DB1D0A-0031-AD42-17AB-C6623B42E9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362E90-6453-6C85-3BB5-1583A3681792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00B393-981C-8F54-DE50-8F778497C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A258CD-47F0-FA38-C9C9-976B0B0DB9BD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A0922-B682-F6AE-2279-593FD471F5D5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69310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3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Visited[0][0] = true;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688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/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685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mark it identified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i="1" dirty="0">
                <a:solidFill>
                  <a:srgbClr val="0081E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…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67343-3AE0-9EE3-51EF-8E0F9082AEF1}"/>
              </a:ext>
            </a:extLst>
          </p:cNvPr>
          <p:cNvSpPr txBox="1"/>
          <p:nvPr/>
        </p:nvSpPr>
        <p:spPr>
          <a:xfrm>
            <a:off x="1030409" y="5861601"/>
            <a:ext cx="553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//Keeping track of visited nodes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4EC9B0"/>
                </a:solidFill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200" b="0" dirty="0">
                <a:solidFill>
                  <a:srgbClr val="9A9A9A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B4B4B4"/>
                </a:solidFill>
                <a:latin typeface="Consolas" panose="020B0609020204030204" pitchFamily="49" charset="0"/>
              </a:rPr>
              <a:t>visited[0][0] = true;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573111-024C-571E-D746-900B17C262F7}"/>
              </a:ext>
            </a:extLst>
          </p:cNvPr>
          <p:cNvCxnSpPr>
            <a:cxnSpLocks/>
          </p:cNvCxnSpPr>
          <p:nvPr/>
        </p:nvCxnSpPr>
        <p:spPr>
          <a:xfrm>
            <a:off x="7194930" y="4479990"/>
            <a:ext cx="0" cy="220164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D5F57-77EF-4983-870D-FF35BC09634E}"/>
              </a:ext>
            </a:extLst>
          </p:cNvPr>
          <p:cNvCxnSpPr>
            <a:cxnSpLocks/>
          </p:cNvCxnSpPr>
          <p:nvPr/>
        </p:nvCxnSpPr>
        <p:spPr>
          <a:xfrm flipH="1" flipV="1">
            <a:off x="6441304" y="4841731"/>
            <a:ext cx="4543780" cy="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86BD36-E89F-4AC7-3BF7-2339A6BFA252}"/>
              </a:ext>
            </a:extLst>
          </p:cNvPr>
          <p:cNvSpPr txBox="1"/>
          <p:nvPr/>
        </p:nvSpPr>
        <p:spPr>
          <a:xfrm>
            <a:off x="6836349" y="4976578"/>
            <a:ext cx="321922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616C00-1D7D-131F-58EA-70C35F923C53}"/>
              </a:ext>
            </a:extLst>
          </p:cNvPr>
          <p:cNvSpPr txBox="1"/>
          <p:nvPr/>
        </p:nvSpPr>
        <p:spPr>
          <a:xfrm>
            <a:off x="7491170" y="4479990"/>
            <a:ext cx="345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0                1                2               3                4</a:t>
            </a:r>
          </a:p>
        </p:txBody>
      </p:sp>
      <p:graphicFrame>
        <p:nvGraphicFramePr>
          <p:cNvPr id="10" name="Table 69">
            <a:extLst>
              <a:ext uri="{FF2B5EF4-FFF2-40B4-BE49-F238E27FC236}">
                <a16:creationId xmlns:a16="http://schemas.microsoft.com/office/drawing/2014/main" id="{0D608967-2283-5BC4-7BEE-AE0328D9B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46234"/>
              </p:ext>
            </p:extLst>
          </p:nvPr>
        </p:nvGraphicFramePr>
        <p:xfrm>
          <a:off x="7440095" y="4962231"/>
          <a:ext cx="3623700" cy="17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4740">
                  <a:extLst>
                    <a:ext uri="{9D8B030D-6E8A-4147-A177-3AD203B41FA5}">
                      <a16:colId xmlns:a16="http://schemas.microsoft.com/office/drawing/2014/main" val="530476691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43505603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29161016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4265431748"/>
                    </a:ext>
                  </a:extLst>
                </a:gridCol>
                <a:gridCol w="724740">
                  <a:extLst>
                    <a:ext uri="{9D8B030D-6E8A-4147-A177-3AD203B41FA5}">
                      <a16:colId xmlns:a16="http://schemas.microsoft.com/office/drawing/2014/main" val="1574637183"/>
                    </a:ext>
                  </a:extLst>
                </a:gridCol>
              </a:tblGrid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197722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504510"/>
                  </a:ext>
                </a:extLst>
              </a:tr>
              <a:tr h="5995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510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346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EB6E1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 y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y-1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y+1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x-1,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x+1,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172968A-EBC8-B169-0548-AE153443F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959941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Maze as a Graph: </a:t>
            </a:r>
            <a:r>
              <a:rPr lang="en-US" sz="3200" dirty="0">
                <a:solidFill>
                  <a:schemeClr val="accent2"/>
                </a:solidFill>
                <a:latin typeface="Gotham Bold" pitchFamily="50" charset="0"/>
              </a:rPr>
              <a:t>Maze Escape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8B241C-D9A7-C222-9751-A9163EBE3FB2}"/>
              </a:ext>
            </a:extLst>
          </p:cNvPr>
          <p:cNvSpPr txBox="1"/>
          <p:nvPr/>
        </p:nvSpPr>
        <p:spPr>
          <a:xfrm>
            <a:off x="2415788" y="5659535"/>
            <a:ext cx="4272747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1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1431980-1E16-9759-ECFE-ACA296B6F340}"/>
              </a:ext>
            </a:extLst>
          </p:cNvPr>
          <p:cNvGrpSpPr/>
          <p:nvPr/>
        </p:nvGrpSpPr>
        <p:grpSpPr>
          <a:xfrm>
            <a:off x="6045601" y="4890114"/>
            <a:ext cx="2456540" cy="1782863"/>
            <a:chOff x="8610601" y="4219383"/>
            <a:chExt cx="2456540" cy="178286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D63ED1-A5E7-91B2-9DFA-BD8F8F5296CF}"/>
                </a:ext>
              </a:extLst>
            </p:cNvPr>
            <p:cNvGrpSpPr/>
            <p:nvPr/>
          </p:nvGrpSpPr>
          <p:grpSpPr>
            <a:xfrm>
              <a:off x="9268075" y="4505343"/>
              <a:ext cx="1141592" cy="1182024"/>
              <a:chOff x="8755269" y="4623346"/>
              <a:chExt cx="1141592" cy="1182024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434A0DD-0D95-1C4E-B8B2-065E1FA55CEC}"/>
                  </a:ext>
                </a:extLst>
              </p:cNvPr>
              <p:cNvSpPr/>
              <p:nvPr/>
            </p:nvSpPr>
            <p:spPr>
              <a:xfrm>
                <a:off x="9006025" y="4903669"/>
                <a:ext cx="640080" cy="64008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dirty="0">
                    <a:solidFill>
                      <a:srgbClr val="EB6E1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x, y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19283D2-0F3E-87D7-F3C3-F75012AEE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554374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3152CC5-86FA-3D5D-23E6-84B2ACBFE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1254" y="4623346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5B7DEC8-CE81-9ACB-B972-B6642E74D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46105" y="5239070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0973E0D-4CC2-3F5B-4664-274A8B4D4E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5269" y="5258152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50E1FDA-C6B4-EFC8-E2D9-83CDE16BECEA}"/>
                </a:ext>
              </a:extLst>
            </p:cNvPr>
            <p:cNvSpPr txBox="1"/>
            <p:nvPr/>
          </p:nvSpPr>
          <p:spPr>
            <a:xfrm>
              <a:off x="8610601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y-1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0C8D46-DFDF-4EE5-3B9C-4D2E00C2DA5E}"/>
                </a:ext>
              </a:extLst>
            </p:cNvPr>
            <p:cNvSpPr txBox="1"/>
            <p:nvPr/>
          </p:nvSpPr>
          <p:spPr>
            <a:xfrm>
              <a:off x="10409667" y="4990262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x, y+1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8D2492A-ADFC-256D-439B-6B1434057CC0}"/>
                </a:ext>
              </a:extLst>
            </p:cNvPr>
            <p:cNvSpPr txBox="1"/>
            <p:nvPr/>
          </p:nvSpPr>
          <p:spPr>
            <a:xfrm>
              <a:off x="9585920" y="4219383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x-1,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950E465-9225-965B-6E7C-91F41EF7FE8B}"/>
                </a:ext>
              </a:extLst>
            </p:cNvPr>
            <p:cNvSpPr txBox="1"/>
            <p:nvPr/>
          </p:nvSpPr>
          <p:spPr>
            <a:xfrm>
              <a:off x="9518831" y="5740636"/>
              <a:ext cx="65747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x+1, y</a:t>
              </a:r>
              <a:endParaRPr lang="en-US" sz="11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C9EB2D-2B19-2821-F830-FA5F09B34EB3}"/>
              </a:ext>
            </a:extLst>
          </p:cNvPr>
          <p:cNvGrpSpPr/>
          <p:nvPr/>
        </p:nvGrpSpPr>
        <p:grpSpPr>
          <a:xfrm>
            <a:off x="604561" y="2897669"/>
            <a:ext cx="5576913" cy="2883877"/>
            <a:chOff x="604561" y="2897669"/>
            <a:chExt cx="5576913" cy="28838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3E62EE-A5E0-98DE-3AD9-6D5ABD4EFE81}"/>
                </a:ext>
              </a:extLst>
            </p:cNvPr>
            <p:cNvSpPr txBox="1"/>
            <p:nvPr/>
          </p:nvSpPr>
          <p:spPr>
            <a:xfrm>
              <a:off x="604561" y="3610663"/>
              <a:ext cx="1509394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rgbClr val="00DA63"/>
                  </a:solidFill>
                </a:rPr>
                <a:t>s</a:t>
              </a:r>
              <a:r>
                <a:rPr lang="en-US" sz="2800" dirty="0">
                  <a:solidFill>
                    <a:schemeClr val="accent2"/>
                  </a:solidFill>
                </a:rPr>
                <a:t>#.#.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.#...</a:t>
              </a:r>
            </a:p>
            <a:p>
              <a:r>
                <a:rPr lang="en-US" sz="2800" dirty="0">
                  <a:solidFill>
                    <a:schemeClr val="accent2"/>
                  </a:solidFill>
                </a:rPr>
                <a:t>...#</a:t>
              </a:r>
              <a:r>
                <a:rPr lang="en-US" sz="2800" dirty="0">
                  <a:solidFill>
                    <a:srgbClr val="00DA63"/>
                  </a:solidFill>
                </a:rPr>
                <a:t>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5B45C05-6D07-9D50-0386-2AD8418CB7DC}"/>
                </a:ext>
              </a:extLst>
            </p:cNvPr>
            <p:cNvGrpSpPr/>
            <p:nvPr/>
          </p:nvGrpSpPr>
          <p:grpSpPr>
            <a:xfrm>
              <a:off x="2633573" y="3421970"/>
              <a:ext cx="3289023" cy="1883566"/>
              <a:chOff x="4680088" y="3167017"/>
              <a:chExt cx="3289023" cy="1883566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03BB66-99AB-D152-0871-7EADFD3034D4}"/>
                  </a:ext>
                </a:extLst>
              </p:cNvPr>
              <p:cNvSpPr/>
              <p:nvPr/>
            </p:nvSpPr>
            <p:spPr>
              <a:xfrm>
                <a:off x="4680089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9BA026-96A5-E052-8125-B137136B55FC}"/>
                  </a:ext>
                </a:extLst>
              </p:cNvPr>
              <p:cNvSpPr/>
              <p:nvPr/>
            </p:nvSpPr>
            <p:spPr>
              <a:xfrm>
                <a:off x="609600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5485D8D-6CA3-B0F4-8FBC-8936F404A343}"/>
                  </a:ext>
                </a:extLst>
              </p:cNvPr>
              <p:cNvSpPr/>
              <p:nvPr/>
            </p:nvSpPr>
            <p:spPr>
              <a:xfrm>
                <a:off x="7511911" y="3167017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40EF37-8CF2-213F-7458-3F90758EF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30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60F68F2-400D-5C17-0D6F-30F07CBD3ACB}"/>
                  </a:ext>
                </a:extLst>
              </p:cNvPr>
              <p:cNvSpPr/>
              <p:nvPr/>
            </p:nvSpPr>
            <p:spPr>
              <a:xfrm>
                <a:off x="4680089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AA245A3-3149-FECA-1758-E97F9D06612C}"/>
                  </a:ext>
                </a:extLst>
              </p:cNvPr>
              <p:cNvSpPr/>
              <p:nvPr/>
            </p:nvSpPr>
            <p:spPr>
              <a:xfrm>
                <a:off x="609600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0A8591-DC93-DC1E-5382-E547F7B53964}"/>
                  </a:ext>
                </a:extLst>
              </p:cNvPr>
              <p:cNvSpPr/>
              <p:nvPr/>
            </p:nvSpPr>
            <p:spPr>
              <a:xfrm>
                <a:off x="7511911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96B21CB-A66C-98EA-9565-F19865799C68}"/>
                  </a:ext>
                </a:extLst>
              </p:cNvPr>
              <p:cNvSpPr/>
              <p:nvPr/>
            </p:nvSpPr>
            <p:spPr>
              <a:xfrm>
                <a:off x="6803957" y="3880200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E2A2D65-5E30-A250-3637-E636257924CE}"/>
                  </a:ext>
                </a:extLst>
              </p:cNvPr>
              <p:cNvSpPr/>
              <p:nvPr/>
            </p:nvSpPr>
            <p:spPr>
              <a:xfrm>
                <a:off x="4680088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FC3ADC1D-BCD3-634E-0ED6-34E16208ABB7}"/>
                  </a:ext>
                </a:extLst>
              </p:cNvPr>
              <p:cNvSpPr/>
              <p:nvPr/>
            </p:nvSpPr>
            <p:spPr>
              <a:xfrm>
                <a:off x="609600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011F86E8-16DC-FA1B-5D54-6AE1EB42C5BC}"/>
                  </a:ext>
                </a:extLst>
              </p:cNvPr>
              <p:cNvSpPr/>
              <p:nvPr/>
            </p:nvSpPr>
            <p:spPr>
              <a:xfrm>
                <a:off x="7511910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B419C16-FC89-170B-0A8F-404EB0E5CE06}"/>
                  </a:ext>
                </a:extLst>
              </p:cNvPr>
              <p:cNvSpPr/>
              <p:nvPr/>
            </p:nvSpPr>
            <p:spPr>
              <a:xfrm>
                <a:off x="5388044" y="4593383"/>
                <a:ext cx="457200" cy="457200"/>
              </a:xfrm>
              <a:prstGeom prst="ellips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.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C299BAD-6720-1BA7-25F8-46A631C868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02687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44FF0F5-E566-F486-49E9-2FAF49196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E5774AB-EBA9-3051-F36F-A380256BF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9239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6C0511D-2B72-C837-7026-CA7832DDE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0844" y="3618579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E9B3491-15E1-8983-A462-412125C1C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1490" y="4331762"/>
                <a:ext cx="0" cy="261621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A8152E2-E722-4E79-26B9-A9D5507B0553}"/>
                  </a:ext>
                </a:extLst>
              </p:cNvPr>
              <p:cNvCxnSpPr>
                <a:cxnSpLocks/>
                <a:stCxn id="68" idx="2"/>
                <a:endCxn id="65" idx="6"/>
              </p:cNvCxnSpPr>
              <p:nvPr/>
            </p:nvCxnSpPr>
            <p:spPr>
              <a:xfrm flipH="1">
                <a:off x="5137288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308D4688-E2B4-EF86-C4C0-CA33478964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5244" y="4821983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F6FADB3D-3DD1-0018-B8D2-A25DACD0AD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3200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28B6BF9-87AC-E99E-471B-92F4C219EB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1157" y="4100176"/>
                <a:ext cx="250756" cy="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C3DDE23-A027-2F11-A478-4EAE7E7442B3}"/>
                </a:ext>
              </a:extLst>
            </p:cNvPr>
            <p:cNvCxnSpPr/>
            <p:nvPr/>
          </p:nvCxnSpPr>
          <p:spPr>
            <a:xfrm>
              <a:off x="2364711" y="2897669"/>
              <a:ext cx="0" cy="2883877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5B4DFB5-A3A9-BF7C-1B00-BE92535CA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1085" y="3259410"/>
              <a:ext cx="457038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31ADE1-836E-5D9F-8E16-67540B9DEF7A}"/>
                </a:ext>
              </a:extLst>
            </p:cNvPr>
            <p:cNvSpPr txBox="1"/>
            <p:nvPr/>
          </p:nvSpPr>
          <p:spPr>
            <a:xfrm>
              <a:off x="2006130" y="3394257"/>
              <a:ext cx="3219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A40A663-C01F-5271-75C7-B1CA4C1660EB}"/>
                </a:ext>
              </a:extLst>
            </p:cNvPr>
            <p:cNvSpPr txBox="1"/>
            <p:nvPr/>
          </p:nvSpPr>
          <p:spPr>
            <a:xfrm>
              <a:off x="2660951" y="2897669"/>
              <a:ext cx="34517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0                1                2               3                4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6ADA5BE-F669-DB42-EDE6-FF04DAE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372326" y="2507316"/>
            <a:ext cx="5503530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 BFS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Start from vertex, ‘s’ (0,0),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D1974-F955-8251-B4B7-D7CA4EB2DA05}"/>
              </a:ext>
            </a:extLst>
          </p:cNvPr>
          <p:cNvSpPr txBox="1"/>
          <p:nvPr/>
        </p:nvSpPr>
        <p:spPr>
          <a:xfrm>
            <a:off x="8492950" y="4135153"/>
            <a:ext cx="42727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start from (0, 0) - (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source_x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source_y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// down, up, right, left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dx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0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++)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];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    // check if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57A64A"/>
                </a:solidFill>
                <a:effectLst/>
                <a:latin typeface="Consolas" panose="020B0609020204030204" pitchFamily="49" charset="0"/>
              </a:rPr>
              <a:t> is in the grid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0</a:t>
            </a:r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	</a:t>
            </a:r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B4B4B4"/>
                </a:solidFill>
                <a:latin typeface="Consolas" panose="020B0609020204030204" pitchFamily="49" charset="0"/>
              </a:rPr>
              <a:t>… </a:t>
            </a:r>
            <a:endParaRPr lang="en-US" sz="1000" b="0" dirty="0">
              <a:solidFill>
                <a:srgbClr val="B4B4B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0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endParaRPr lang="en-US" sz="10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892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7F9A52-CA68-2206-EC41-C0D388109AC5}"/>
              </a:ext>
            </a:extLst>
          </p:cNvPr>
          <p:cNvSpPr txBox="1"/>
          <p:nvPr/>
        </p:nvSpPr>
        <p:spPr>
          <a:xfrm>
            <a:off x="8233226" y="1738902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672E8-AA9C-2488-BCBE-32B016E9610E}"/>
              </a:ext>
            </a:extLst>
          </p:cNvPr>
          <p:cNvSpPr txBox="1"/>
          <p:nvPr/>
        </p:nvSpPr>
        <p:spPr>
          <a:xfrm>
            <a:off x="449870" y="4273546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8202</TotalTime>
  <Words>10092</Words>
  <Application>Microsoft Office PowerPoint</Application>
  <PresentationFormat>Widescreen</PresentationFormat>
  <Paragraphs>3113</Paragraphs>
  <Slides>93</Slides>
  <Notes>93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93</vt:i4>
      </vt:variant>
    </vt:vector>
  </HeadingPairs>
  <TitlesOfParts>
    <vt:vector size="10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</vt:lpstr>
      <vt:lpstr>              BFS          vs          DFS</vt:lpstr>
      <vt:lpstr>Mentimeter</vt:lpstr>
      <vt:lpstr>Questions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Maze as a Graph: Maze Escape</vt:lpstr>
      <vt:lpstr>Shortest Weighted s-t Path</vt:lpstr>
      <vt:lpstr>Problem with s-t Path</vt:lpstr>
      <vt:lpstr>Problem with s-t Path</vt:lpstr>
      <vt:lpstr>Shortest Weighted s-t Path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539</cp:revision>
  <dcterms:created xsi:type="dcterms:W3CDTF">2020-04-14T17:15:24Z</dcterms:created>
  <dcterms:modified xsi:type="dcterms:W3CDTF">2025-10-28T14:15:04Z</dcterms:modified>
</cp:coreProperties>
</file>