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138"/>
  </p:notesMasterIdLst>
  <p:sldIdLst>
    <p:sldId id="268" r:id="rId5"/>
    <p:sldId id="541" r:id="rId6"/>
    <p:sldId id="834" r:id="rId7"/>
    <p:sldId id="364" r:id="rId8"/>
    <p:sldId id="661" r:id="rId9"/>
    <p:sldId id="648" r:id="rId10"/>
    <p:sldId id="814" r:id="rId11"/>
    <p:sldId id="911" r:id="rId12"/>
    <p:sldId id="836" r:id="rId13"/>
    <p:sldId id="820" r:id="rId14"/>
    <p:sldId id="815" r:id="rId15"/>
    <p:sldId id="817" r:id="rId16"/>
    <p:sldId id="816" r:id="rId17"/>
    <p:sldId id="947" r:id="rId18"/>
    <p:sldId id="837" r:id="rId19"/>
    <p:sldId id="818" r:id="rId20"/>
    <p:sldId id="838" r:id="rId21"/>
    <p:sldId id="951" r:id="rId22"/>
    <p:sldId id="549" r:id="rId23"/>
    <p:sldId id="948" r:id="rId24"/>
    <p:sldId id="945" r:id="rId25"/>
    <p:sldId id="949" r:id="rId26"/>
    <p:sldId id="950" r:id="rId27"/>
    <p:sldId id="819" r:id="rId28"/>
    <p:sldId id="799" r:id="rId29"/>
    <p:sldId id="822" r:id="rId30"/>
    <p:sldId id="806" r:id="rId31"/>
    <p:sldId id="811" r:id="rId32"/>
    <p:sldId id="805" r:id="rId33"/>
    <p:sldId id="952" r:id="rId34"/>
    <p:sldId id="823" r:id="rId35"/>
    <p:sldId id="824" r:id="rId36"/>
    <p:sldId id="809" r:id="rId37"/>
    <p:sldId id="808" r:id="rId38"/>
    <p:sldId id="810" r:id="rId39"/>
    <p:sldId id="812" r:id="rId40"/>
    <p:sldId id="813" r:id="rId41"/>
    <p:sldId id="825" r:id="rId42"/>
    <p:sldId id="826" r:id="rId43"/>
    <p:sldId id="946" r:id="rId44"/>
    <p:sldId id="829" r:id="rId45"/>
    <p:sldId id="830" r:id="rId46"/>
    <p:sldId id="831" r:id="rId47"/>
    <p:sldId id="807" r:id="rId48"/>
    <p:sldId id="832" r:id="rId49"/>
    <p:sldId id="918" r:id="rId50"/>
    <p:sldId id="912" r:id="rId51"/>
    <p:sldId id="919" r:id="rId52"/>
    <p:sldId id="920" r:id="rId53"/>
    <p:sldId id="921" r:id="rId54"/>
    <p:sldId id="922" r:id="rId55"/>
    <p:sldId id="923" r:id="rId56"/>
    <p:sldId id="924" r:id="rId57"/>
    <p:sldId id="925" r:id="rId58"/>
    <p:sldId id="926" r:id="rId59"/>
    <p:sldId id="975" r:id="rId60"/>
    <p:sldId id="977" r:id="rId61"/>
    <p:sldId id="976" r:id="rId62"/>
    <p:sldId id="978" r:id="rId63"/>
    <p:sldId id="981" r:id="rId64"/>
    <p:sldId id="980" r:id="rId65"/>
    <p:sldId id="983" r:id="rId66"/>
    <p:sldId id="988" r:id="rId67"/>
    <p:sldId id="992" r:id="rId68"/>
    <p:sldId id="991" r:id="rId69"/>
    <p:sldId id="990" r:id="rId70"/>
    <p:sldId id="993" r:id="rId71"/>
    <p:sldId id="994" r:id="rId72"/>
    <p:sldId id="995" r:id="rId73"/>
    <p:sldId id="996" r:id="rId74"/>
    <p:sldId id="999" r:id="rId75"/>
    <p:sldId id="997" r:id="rId76"/>
    <p:sldId id="1000" r:id="rId77"/>
    <p:sldId id="1001" r:id="rId78"/>
    <p:sldId id="1002" r:id="rId79"/>
    <p:sldId id="1003" r:id="rId80"/>
    <p:sldId id="1004" r:id="rId81"/>
    <p:sldId id="1005" r:id="rId82"/>
    <p:sldId id="1006" r:id="rId83"/>
    <p:sldId id="1009" r:id="rId84"/>
    <p:sldId id="1008" r:id="rId85"/>
    <p:sldId id="1007" r:id="rId86"/>
    <p:sldId id="1010" r:id="rId87"/>
    <p:sldId id="1011" r:id="rId88"/>
    <p:sldId id="1012" r:id="rId89"/>
    <p:sldId id="1013" r:id="rId90"/>
    <p:sldId id="1014" r:id="rId91"/>
    <p:sldId id="1015" r:id="rId92"/>
    <p:sldId id="1016" r:id="rId93"/>
    <p:sldId id="1017" r:id="rId94"/>
    <p:sldId id="1018" r:id="rId95"/>
    <p:sldId id="1019" r:id="rId96"/>
    <p:sldId id="927" r:id="rId97"/>
    <p:sldId id="928" r:id="rId98"/>
    <p:sldId id="270" r:id="rId99"/>
    <p:sldId id="929" r:id="rId100"/>
    <p:sldId id="955" r:id="rId101"/>
    <p:sldId id="957" r:id="rId102"/>
    <p:sldId id="956" r:id="rId103"/>
    <p:sldId id="959" r:id="rId104"/>
    <p:sldId id="960" r:id="rId105"/>
    <p:sldId id="954" r:id="rId106"/>
    <p:sldId id="930" r:id="rId107"/>
    <p:sldId id="931" r:id="rId108"/>
    <p:sldId id="963" r:id="rId109"/>
    <p:sldId id="964" r:id="rId110"/>
    <p:sldId id="962" r:id="rId111"/>
    <p:sldId id="932" r:id="rId112"/>
    <p:sldId id="933" r:id="rId113"/>
    <p:sldId id="934" r:id="rId114"/>
    <p:sldId id="935" r:id="rId115"/>
    <p:sldId id="936" r:id="rId116"/>
    <p:sldId id="937" r:id="rId117"/>
    <p:sldId id="938" r:id="rId118"/>
    <p:sldId id="939" r:id="rId119"/>
    <p:sldId id="940" r:id="rId120"/>
    <p:sldId id="941" r:id="rId121"/>
    <p:sldId id="803" r:id="rId122"/>
    <p:sldId id="942" r:id="rId123"/>
    <p:sldId id="943" r:id="rId124"/>
    <p:sldId id="944" r:id="rId125"/>
    <p:sldId id="798" r:id="rId126"/>
    <p:sldId id="800" r:id="rId127"/>
    <p:sldId id="801" r:id="rId128"/>
    <p:sldId id="802" r:id="rId129"/>
    <p:sldId id="839" r:id="rId130"/>
    <p:sldId id="904" r:id="rId131"/>
    <p:sldId id="905" r:id="rId132"/>
    <p:sldId id="906" r:id="rId133"/>
    <p:sldId id="907" r:id="rId134"/>
    <p:sldId id="908" r:id="rId135"/>
    <p:sldId id="909" r:id="rId136"/>
    <p:sldId id="910"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A63"/>
    <a:srgbClr val="7F7F7F"/>
    <a:srgbClr val="0081E2"/>
    <a:srgbClr val="EB6E19"/>
    <a:srgbClr val="75726B"/>
    <a:srgbClr val="C8C4B7"/>
    <a:srgbClr val="548235"/>
    <a:srgbClr val="000000"/>
    <a:srgbClr val="AE69F3"/>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83"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4679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3017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62109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2180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6596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4377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7212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4878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6441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1550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60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68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15990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659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4266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7192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92407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25266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02597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6222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8182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32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3084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4583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09589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22490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64940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06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59194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22823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38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339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22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577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63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05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23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950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793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8508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29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30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695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724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35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765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18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618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670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833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0919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201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55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419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233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959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245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156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135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72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38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0960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6434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7376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45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437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2048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916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832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32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5353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6184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1300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266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5032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6175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7511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656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0170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8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432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7432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002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687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1079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673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687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00962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66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94136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80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32147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656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0655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98975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9035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7046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8400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7578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5732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8454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696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0429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936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5866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4755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454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2483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86545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4322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35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6BFF-DE49-490B-9FCF-727FC2E32D4C}"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EB827-7DF3-401E-BE0A-B1F3DCB98025}"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153F-2038-4CF5-80C1-1BD087DED593}"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726C-316C-422C-960E-8CED9F612950}"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53C32-E036-4A03-B630-483548309A9C}"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18922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0153-07D2-48DF-A775-4A68843E4FDA}"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587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F9A31-8E37-424D-9AAF-D96FC6CD880A}"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936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E6C16-3DA4-4F50-83F1-9FED07B972B4}"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72854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8981F-D330-43A1-958B-B1A92EFD33F1}" type="datetime1">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27682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8CC6C7-F08F-486F-94AF-0248CD61FDD3}" type="datetime1">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8171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EEF91-56F9-45B4-A2B4-005E570987F3}" type="datetime1">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7964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AA869-C674-4690-AC39-FEF3B5BCB4F1}"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79239-9FED-4146-B6A7-9FBDF73CDB69}"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70082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B6B6D-E04F-4FDF-B939-717F3A32E0EE}"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54630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81E2C-337A-40ED-AD2F-4E2AFA18203C}"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190758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4731-311D-4867-ABD3-2A1DBD487C41}"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74365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1E5E4-C1BE-4A58-9EB8-65096F5CC55F}"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98634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506B-2458-4BAB-B32D-4266B18BA088}"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404828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FC0FE-8325-4647-A0E1-9C946A677414}"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5787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D06FA8-9430-4913-B1DE-9C0214A31518}"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1103017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AD2F8-7088-47A8-AA3F-884DC556D3CC}" type="datetime1">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45535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CA42B-448A-45BE-B78C-4D71B0837255}" type="datetime1">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836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562AD-A122-47A8-BDF3-DA1809B2F392}"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0985E-298E-4C32-AA88-1629D46686FE}" type="datetime1">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48674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CD730-34DD-48A5-8622-C7DD92142E4E}"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9312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8AAD26-18B6-4BB2-AB1E-432BA95B1806}"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2473527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B1E5-CADF-4583-B07C-4A23B9892EFE}"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011472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E3298-C114-40D7-A776-4BB80D288625}"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283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D2C14-99B0-4756-B84E-91CFE83CF0DA}" type="datetime1">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4532D-C3AA-465B-8B7B-831A67CABDF3}" type="datetime1">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321A-2C15-415E-88AD-7A819D18AEFF}" type="datetime1">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61118-D1C6-4D44-A4BC-A6DC22CA449C}"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CA16-AA17-4A01-80F9-B9FF3EF2EF60}"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F82B8-30F6-49AE-808C-934F2353DC5E}" type="datetime1">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CC354-295C-48DC-B9E1-1FB6189C9FEA}" type="datetime1">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35763239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EB843-924C-42F3-B70D-8CE206594B6A}" type="datetime1">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8912462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2.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3.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svg"/></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https://commons.wikimedia.org/wiki/File:Morse-code-tree.svg"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https://en.wikipedia.org/wiki/Huffman_coding#/media/File:Huffman_tree_2.svg" TargetMode="External"/><Relationship Id="rId5"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35.xml"/><Relationship Id="rId5" Type="http://schemas.openxmlformats.org/officeDocument/2006/relationships/image" Target="../media/image10.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5.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6.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7.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162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Algorithm Paradigms </a:t>
            </a:r>
            <a:endPar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sp>
        <p:nvSpPr>
          <p:cNvPr id="47" name="TextBox 46">
            <a:extLst>
              <a:ext uri="{FF2B5EF4-FFF2-40B4-BE49-F238E27FC236}">
                <a16:creationId xmlns:a16="http://schemas.microsoft.com/office/drawing/2014/main" id="{F4975E0E-6070-4E2A-827F-BD41F10E149D}"/>
              </a:ext>
            </a:extLst>
          </p:cNvPr>
          <p:cNvSpPr txBox="1"/>
          <p:nvPr/>
        </p:nvSpPr>
        <p:spPr>
          <a:xfrm>
            <a:off x="4707660" y="1624206"/>
            <a:ext cx="625509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algorithms work in phases.</a:t>
            </a:r>
          </a:p>
        </p:txBody>
      </p:sp>
      <p:sp>
        <p:nvSpPr>
          <p:cNvPr id="48" name="TextBox 47">
            <a:extLst>
              <a:ext uri="{FF2B5EF4-FFF2-40B4-BE49-F238E27FC236}">
                <a16:creationId xmlns:a16="http://schemas.microsoft.com/office/drawing/2014/main" id="{9138776B-BC83-44E8-97EE-32DE4C737D5F}"/>
              </a:ext>
            </a:extLst>
          </p:cNvPr>
          <p:cNvSpPr txBox="1"/>
          <p:nvPr/>
        </p:nvSpPr>
        <p:spPr>
          <a:xfrm>
            <a:off x="5449484" y="2095065"/>
            <a:ext cx="5186035"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 each phase a decision is made that appears to be good.</a:t>
            </a:r>
          </a:p>
        </p:txBody>
      </p:sp>
      <p:sp>
        <p:nvSpPr>
          <p:cNvPr id="49" name="TextBox 48">
            <a:extLst>
              <a:ext uri="{FF2B5EF4-FFF2-40B4-BE49-F238E27FC236}">
                <a16:creationId xmlns:a16="http://schemas.microsoft.com/office/drawing/2014/main" id="{12A74545-5E3C-4222-97DA-5CD06499AD99}"/>
              </a:ext>
            </a:extLst>
          </p:cNvPr>
          <p:cNvSpPr txBox="1"/>
          <p:nvPr/>
        </p:nvSpPr>
        <p:spPr>
          <a:xfrm>
            <a:off x="5449484" y="2939048"/>
            <a:ext cx="5372591"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Generally, this means that a local optimum is chosen.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0" name="TextBox 49">
            <a:extLst>
              <a:ext uri="{FF2B5EF4-FFF2-40B4-BE49-F238E27FC236}">
                <a16:creationId xmlns:a16="http://schemas.microsoft.com/office/drawing/2014/main" id="{58943CAC-01D3-44E6-96F0-B0EB8C342CFE}"/>
              </a:ext>
            </a:extLst>
          </p:cNvPr>
          <p:cNvSpPr txBox="1"/>
          <p:nvPr/>
        </p:nvSpPr>
        <p:spPr>
          <a:xfrm>
            <a:off x="4863402" y="3818022"/>
            <a:ext cx="6099349"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the end, we hope the local optimum found is the global optimum.</a:t>
            </a:r>
          </a:p>
        </p:txBody>
      </p:sp>
      <p:sp>
        <p:nvSpPr>
          <p:cNvPr id="51" name="TextBox 50">
            <a:extLst>
              <a:ext uri="{FF2B5EF4-FFF2-40B4-BE49-F238E27FC236}">
                <a16:creationId xmlns:a16="http://schemas.microsoft.com/office/drawing/2014/main" id="{C25C53B7-4940-4BB1-8783-69D92B67B85B}"/>
              </a:ext>
            </a:extLst>
          </p:cNvPr>
          <p:cNvSpPr txBox="1"/>
          <p:nvPr/>
        </p:nvSpPr>
        <p:spPr>
          <a:xfrm>
            <a:off x="5565752" y="4696996"/>
            <a:ext cx="5069767"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and Dijkstra’s algorithm are greedy algorithms.</a:t>
            </a:r>
          </a:p>
        </p:txBody>
      </p:sp>
      <p:sp>
        <p:nvSpPr>
          <p:cNvPr id="1032" name="Freeform: Shape 1031">
            <a:extLst>
              <a:ext uri="{FF2B5EF4-FFF2-40B4-BE49-F238E27FC236}">
                <a16:creationId xmlns:a16="http://schemas.microsoft.com/office/drawing/2014/main" id="{2DE538E2-3C62-453C-9B34-F92465E01B38}"/>
              </a:ext>
            </a:extLst>
          </p:cNvPr>
          <p:cNvSpPr/>
          <p:nvPr/>
        </p:nvSpPr>
        <p:spPr>
          <a:xfrm rot="20977305">
            <a:off x="698642" y="4251597"/>
            <a:ext cx="3278645" cy="1598683"/>
          </a:xfrm>
          <a:custGeom>
            <a:avLst/>
            <a:gdLst>
              <a:gd name="connsiteX0" fmla="*/ 0 w 3278645"/>
              <a:gd name="connsiteY0" fmla="*/ 1598683 h 1598683"/>
              <a:gd name="connsiteX1" fmla="*/ 1507253 w 3278645"/>
              <a:gd name="connsiteY1" fmla="*/ 503413 h 1598683"/>
              <a:gd name="connsiteX2" fmla="*/ 1567543 w 3278645"/>
              <a:gd name="connsiteY2" fmla="*/ 1317329 h 1598683"/>
              <a:gd name="connsiteX3" fmla="*/ 3175280 w 3278645"/>
              <a:gd name="connsiteY3" fmla="*/ 995 h 1598683"/>
              <a:gd name="connsiteX4" fmla="*/ 2984361 w 3278645"/>
              <a:gd name="connsiteY4" fmla="*/ 1146507 h 159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645" h="1598683">
                <a:moveTo>
                  <a:pt x="0" y="1598683"/>
                </a:moveTo>
                <a:cubicBezTo>
                  <a:pt x="622998" y="1074494"/>
                  <a:pt x="1245996" y="550305"/>
                  <a:pt x="1507253" y="503413"/>
                </a:cubicBezTo>
                <a:cubicBezTo>
                  <a:pt x="1768510" y="456521"/>
                  <a:pt x="1289539" y="1401065"/>
                  <a:pt x="1567543" y="1317329"/>
                </a:cubicBezTo>
                <a:cubicBezTo>
                  <a:pt x="1845547" y="1233593"/>
                  <a:pt x="2939144" y="29465"/>
                  <a:pt x="3175280" y="995"/>
                </a:cubicBezTo>
                <a:cubicBezTo>
                  <a:pt x="3411416" y="-27475"/>
                  <a:pt x="3197888" y="559516"/>
                  <a:pt x="2984361" y="1146507"/>
                </a:cubicBezTo>
              </a:path>
            </a:pathLst>
          </a:custGeom>
          <a:noFill/>
          <a:ln w="38100">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TextBox 1032">
            <a:extLst>
              <a:ext uri="{FF2B5EF4-FFF2-40B4-BE49-F238E27FC236}">
                <a16:creationId xmlns:a16="http://schemas.microsoft.com/office/drawing/2014/main" id="{1365DF52-A34E-49AC-830E-E5BCF0D22825}"/>
              </a:ext>
            </a:extLst>
          </p:cNvPr>
          <p:cNvSpPr txBox="1"/>
          <p:nvPr/>
        </p:nvSpPr>
        <p:spPr>
          <a:xfrm>
            <a:off x="3182696" y="3254697"/>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Global Optimal</a:t>
            </a:r>
          </a:p>
        </p:txBody>
      </p:sp>
      <p:sp>
        <p:nvSpPr>
          <p:cNvPr id="55" name="TextBox 54">
            <a:extLst>
              <a:ext uri="{FF2B5EF4-FFF2-40B4-BE49-F238E27FC236}">
                <a16:creationId xmlns:a16="http://schemas.microsoft.com/office/drawing/2014/main" id="{D4C1315C-2CA8-4CA0-BD3C-F86C121EFDB2}"/>
              </a:ext>
            </a:extLst>
          </p:cNvPr>
          <p:cNvSpPr txBox="1"/>
          <p:nvPr/>
        </p:nvSpPr>
        <p:spPr>
          <a:xfrm>
            <a:off x="1194126" y="4286829"/>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Local Optimal</a:t>
            </a:r>
          </a:p>
        </p:txBody>
      </p:sp>
      <p:sp>
        <p:nvSpPr>
          <p:cNvPr id="3" name="Slide Number Placeholder 2">
            <a:extLst>
              <a:ext uri="{FF2B5EF4-FFF2-40B4-BE49-F238E27FC236}">
                <a16:creationId xmlns:a16="http://schemas.microsoft.com/office/drawing/2014/main" id="{06BD0FD3-E09B-48F0-BBA8-AD8DB43D0793}"/>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2" name="Group 11">
            <a:extLst>
              <a:ext uri="{FF2B5EF4-FFF2-40B4-BE49-F238E27FC236}">
                <a16:creationId xmlns:a16="http://schemas.microsoft.com/office/drawing/2014/main" id="{8A2356DC-B522-49E4-A72F-3BE459C64565}"/>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FD7B7450-98EB-428B-B999-2EDA4C29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057DA91F-2ECE-4C7C-8877-EC23D069AE7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6361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3662541"/>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indent="-380990">
              <a:buFont typeface="Arial" panose="020B0604020202020204" pitchFamily="34" charset="0"/>
              <a:buChar char="•"/>
              <a:defRPr/>
            </a:pPr>
            <a:endParaRPr lang="en-US" sz="2400" dirty="0">
              <a:solidFill>
                <a:srgbClr val="EB6E19"/>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example, if we had five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100</a:t>
            </a:fld>
            <a:endParaRPr lang="en-US"/>
          </a:p>
        </p:txBody>
      </p:sp>
      <p:pic>
        <p:nvPicPr>
          <p:cNvPr id="31" name="Picture 2" descr="Knapsack problem - Wikipedia">
            <a:extLst>
              <a:ext uri="{FF2B5EF4-FFF2-40B4-BE49-F238E27FC236}">
                <a16:creationId xmlns:a16="http://schemas.microsoft.com/office/drawing/2014/main" id="{610413D6-988B-418A-9B5B-EC23BDE743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2369429" y="4948505"/>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Knapsack problem - Wikipedia">
            <a:extLst>
              <a:ext uri="{FF2B5EF4-FFF2-40B4-BE49-F238E27FC236}">
                <a16:creationId xmlns:a16="http://schemas.microsoft.com/office/drawing/2014/main" id="{98246A46-F0CC-4AB5-BF1F-843507C09E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4394912" y="604256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Knapsack problem - Wikipedia">
            <a:extLst>
              <a:ext uri="{FF2B5EF4-FFF2-40B4-BE49-F238E27FC236}">
                <a16:creationId xmlns:a16="http://schemas.microsoft.com/office/drawing/2014/main" id="{528EC80C-40FA-4B27-A295-837ED59887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3585541" y="5188838"/>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Knapsack problem - Wikipedia">
            <a:extLst>
              <a:ext uri="{FF2B5EF4-FFF2-40B4-BE49-F238E27FC236}">
                <a16:creationId xmlns:a16="http://schemas.microsoft.com/office/drawing/2014/main" id="{3C6F29E6-7A48-4B03-8406-377334ED08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2407074" y="5854712"/>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napsack problem - Wikipedia">
            <a:extLst>
              <a:ext uri="{FF2B5EF4-FFF2-40B4-BE49-F238E27FC236}">
                <a16:creationId xmlns:a16="http://schemas.microsoft.com/office/drawing/2014/main" id="{7545256D-9EBA-4C20-9FC9-6E3D927174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5226967" y="5281073"/>
            <a:ext cx="863846" cy="5811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ECD5CEA-0608-4886-9A29-99DD30609980}"/>
              </a:ext>
            </a:extLst>
          </p:cNvPr>
          <p:cNvSpPr txBox="1"/>
          <p:nvPr/>
        </p:nvSpPr>
        <p:spPr>
          <a:xfrm>
            <a:off x="8481268" y="3081657"/>
            <a:ext cx="3229763" cy="830997"/>
          </a:xfrm>
          <a:prstGeom prst="rect">
            <a:avLst/>
          </a:prstGeom>
          <a:noFill/>
        </p:spPr>
        <p:txBody>
          <a:bodyPr wrap="square">
            <a:spAutoFit/>
          </a:bodyPr>
          <a:lstStyle/>
          <a:p>
            <a:pPr algn="ctr">
              <a:defRPr/>
            </a:pPr>
            <a:r>
              <a:rPr lang="en-US" sz="2400" dirty="0">
                <a:solidFill>
                  <a:srgbClr val="0081E2"/>
                </a:solidFill>
                <a:latin typeface="Consolas" panose="020B0609020204030204" pitchFamily="49" charset="0"/>
              </a:rPr>
              <a:t>Number of combinations?</a:t>
            </a: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8310794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438537B-69D6-463B-907B-A806F4B1DA26}"/>
              </a:ext>
            </a:extLst>
          </p:cNvPr>
          <p:cNvGraphicFramePr>
            <a:graphicFrameLocks noGrp="1"/>
          </p:cNvGraphicFramePr>
          <p:nvPr>
            <p:extLst>
              <p:ext uri="{D42A27DB-BD31-4B8C-83A1-F6EECF244321}">
                <p14:modId xmlns:p14="http://schemas.microsoft.com/office/powerpoint/2010/main" val="426244713"/>
              </p:ext>
            </p:extLst>
          </p:nvPr>
        </p:nvGraphicFramePr>
        <p:xfrm>
          <a:off x="7871949" y="209723"/>
          <a:ext cx="4124310" cy="5769877"/>
        </p:xfrm>
        <a:graphic>
          <a:graphicData uri="http://schemas.openxmlformats.org/drawingml/2006/table">
            <a:tbl>
              <a:tblPr firstRow="1" bandRow="1">
                <a:tableStyleId>{616DA210-FB5B-4158-B5E0-FEB733F419BA}</a:tableStyleId>
              </a:tblPr>
              <a:tblGrid>
                <a:gridCol w="978436">
                  <a:extLst>
                    <a:ext uri="{9D8B030D-6E8A-4147-A177-3AD203B41FA5}">
                      <a16:colId xmlns:a16="http://schemas.microsoft.com/office/drawing/2014/main" val="1647471978"/>
                    </a:ext>
                  </a:extLst>
                </a:gridCol>
                <a:gridCol w="1719624">
                  <a:extLst>
                    <a:ext uri="{9D8B030D-6E8A-4147-A177-3AD203B41FA5}">
                      <a16:colId xmlns:a16="http://schemas.microsoft.com/office/drawing/2014/main" val="2459586878"/>
                    </a:ext>
                  </a:extLst>
                </a:gridCol>
                <a:gridCol w="808511">
                  <a:extLst>
                    <a:ext uri="{9D8B030D-6E8A-4147-A177-3AD203B41FA5}">
                      <a16:colId xmlns:a16="http://schemas.microsoft.com/office/drawing/2014/main" val="3433475814"/>
                    </a:ext>
                  </a:extLst>
                </a:gridCol>
                <a:gridCol w="617739">
                  <a:extLst>
                    <a:ext uri="{9D8B030D-6E8A-4147-A177-3AD203B41FA5}">
                      <a16:colId xmlns:a16="http://schemas.microsoft.com/office/drawing/2014/main" val="3568364368"/>
                    </a:ext>
                  </a:extLst>
                </a:gridCol>
              </a:tblGrid>
              <a:tr h="360728">
                <a:tc>
                  <a:txBody>
                    <a:bodyPr/>
                    <a:lstStyle/>
                    <a:p>
                      <a:pPr algn="ctr"/>
                      <a:r>
                        <a:rPr lang="en-US" sz="1000" dirty="0">
                          <a:solidFill>
                            <a:schemeClr val="bg1">
                              <a:lumMod val="75000"/>
                            </a:schemeClr>
                          </a:solidFill>
                          <a:latin typeface="Consolas" panose="020B0609020204030204" pitchFamily="49" charset="0"/>
                        </a:rPr>
                        <a:t>Binary Rep.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Weight of 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Value</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222744850"/>
                  </a:ext>
                </a:extLst>
              </a:tr>
              <a:tr h="638283">
                <a:tc>
                  <a:txBody>
                    <a:bodyPr/>
                    <a:lstStyle/>
                    <a:p>
                      <a:pPr algn="ctr"/>
                      <a:r>
                        <a:rPr lang="en-US" dirty="0">
                          <a:solidFill>
                            <a:schemeClr val="bg1">
                              <a:lumMod val="75000"/>
                            </a:schemeClr>
                          </a:solidFill>
                          <a:latin typeface="Consolas" panose="020B0609020204030204" pitchFamily="49" charset="0"/>
                        </a:rPr>
                        <a:t>00000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bg1">
                              <a:lumMod val="75000"/>
                            </a:schemeClr>
                          </a:solidFill>
                          <a:latin typeface="Consolas" panose="020B0609020204030204" pitchFamily="49" charset="0"/>
                          <a:sym typeface="Symbol" panose="05050102010706020507" pitchFamily="18" charset="2"/>
                        </a:rPr>
                        <a:t></a:t>
                      </a:r>
                      <a:endParaRPr lang="en-US" sz="2400" b="0"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9975415"/>
                  </a:ext>
                </a:extLst>
              </a:tr>
              <a:tr h="629539">
                <a:tc>
                  <a:txBody>
                    <a:bodyPr/>
                    <a:lstStyle/>
                    <a:p>
                      <a:pPr algn="ctr"/>
                      <a:r>
                        <a:rPr lang="en-US" dirty="0">
                          <a:solidFill>
                            <a:schemeClr val="bg1">
                              <a:lumMod val="75000"/>
                            </a:schemeClr>
                          </a:solidFill>
                          <a:latin typeface="Consolas" panose="020B0609020204030204" pitchFamily="49" charset="0"/>
                        </a:rPr>
                        <a:t>00001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60732707"/>
                  </a:ext>
                </a:extLst>
              </a:tr>
              <a:tr h="638283">
                <a:tc>
                  <a:txBody>
                    <a:bodyPr/>
                    <a:lstStyle/>
                    <a:p>
                      <a:pPr algn="ctr"/>
                      <a:r>
                        <a:rPr lang="en-US" dirty="0">
                          <a:solidFill>
                            <a:schemeClr val="bg1">
                              <a:lumMod val="75000"/>
                            </a:schemeClr>
                          </a:solidFill>
                          <a:latin typeface="Consolas" panose="020B0609020204030204" pitchFamily="49" charset="0"/>
                        </a:rPr>
                        <a:t>00010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22897825"/>
                  </a:ext>
                </a:extLst>
              </a:tr>
              <a:tr h="638283">
                <a:tc>
                  <a:txBody>
                    <a:bodyPr/>
                    <a:lstStyle/>
                    <a:p>
                      <a:pPr algn="ctr"/>
                      <a:r>
                        <a:rPr lang="en-US" dirty="0">
                          <a:solidFill>
                            <a:schemeClr val="bg1">
                              <a:lumMod val="75000"/>
                            </a:schemeClr>
                          </a:solidFill>
                          <a:latin typeface="Consolas" panose="020B0609020204030204" pitchFamily="49" charset="0"/>
                        </a:rPr>
                        <a:t>00100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2863371"/>
                  </a:ext>
                </a:extLst>
              </a:tr>
              <a:tr h="638283">
                <a:tc>
                  <a:txBody>
                    <a:bodyPr/>
                    <a:lstStyle/>
                    <a:p>
                      <a:pPr algn="ctr"/>
                      <a:r>
                        <a:rPr lang="en-US" dirty="0">
                          <a:solidFill>
                            <a:schemeClr val="bg1">
                              <a:lumMod val="75000"/>
                            </a:schemeClr>
                          </a:solidFill>
                          <a:latin typeface="Consolas" panose="020B0609020204030204" pitchFamily="49" charset="0"/>
                        </a:rPr>
                        <a:t>01000</a:t>
                      </a:r>
                      <a:endParaRPr lang="en-US" b="1"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4</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2271133"/>
                  </a:ext>
                </a:extLst>
              </a:tr>
              <a:tr h="638283">
                <a:tc>
                  <a:txBody>
                    <a:bodyPr/>
                    <a:lstStyle/>
                    <a:p>
                      <a:pPr algn="ctr"/>
                      <a:r>
                        <a:rPr lang="en-US" dirty="0">
                          <a:solidFill>
                            <a:schemeClr val="bg1">
                              <a:lumMod val="75000"/>
                            </a:schemeClr>
                          </a:solidFill>
                          <a:latin typeface="Consolas" panose="020B0609020204030204" pitchFamily="49" charset="0"/>
                        </a:rPr>
                        <a:t>10000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4</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67054610"/>
                  </a:ext>
                </a:extLst>
              </a:tr>
              <a:tr h="638283">
                <a:tc>
                  <a:txBody>
                    <a:bodyPr/>
                    <a:lstStyle/>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762850615"/>
                  </a:ext>
                </a:extLst>
              </a:tr>
              <a:tr h="638283">
                <a:tc>
                  <a:txBody>
                    <a:bodyPr/>
                    <a:lstStyle/>
                    <a:p>
                      <a:pPr algn="ctr"/>
                      <a:r>
                        <a:rPr lang="en-US" dirty="0">
                          <a:solidFill>
                            <a:schemeClr val="bg1">
                              <a:lumMod val="75000"/>
                            </a:schemeClr>
                          </a:solidFill>
                          <a:latin typeface="Consolas" panose="020B0609020204030204" pitchFamily="49" charset="0"/>
                        </a:rPr>
                        <a:t>11111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19</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7363932"/>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3662541"/>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indent="-380990">
              <a:buFont typeface="Arial" panose="020B0604020202020204" pitchFamily="34" charset="0"/>
              <a:buChar char="•"/>
              <a:defRPr/>
            </a:pPr>
            <a:endParaRPr lang="en-US" sz="2400" dirty="0">
              <a:solidFill>
                <a:srgbClr val="EB6E19"/>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example, if we had five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101</a:t>
            </a:fld>
            <a:endParaRPr lang="en-US"/>
          </a:p>
        </p:txBody>
      </p:sp>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225076" y="2465247"/>
            <a:ext cx="957083" cy="7030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71695" y="1918334"/>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Knapsack problem - Wikipedia">
            <a:extLst>
              <a:ext uri="{FF2B5EF4-FFF2-40B4-BE49-F238E27FC236}">
                <a16:creationId xmlns:a16="http://schemas.microsoft.com/office/drawing/2014/main" id="{1C2302B5-4244-42EB-A347-4DE2828253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9249230" y="1281969"/>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Knapsack problem - Wikipedia">
            <a:extLst>
              <a:ext uri="{FF2B5EF4-FFF2-40B4-BE49-F238E27FC236}">
                <a16:creationId xmlns:a16="http://schemas.microsoft.com/office/drawing/2014/main" id="{610413D6-988B-418A-9B5B-EC23BDE743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2369429" y="4948505"/>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Knapsack problem - Wikipedia">
            <a:extLst>
              <a:ext uri="{FF2B5EF4-FFF2-40B4-BE49-F238E27FC236}">
                <a16:creationId xmlns:a16="http://schemas.microsoft.com/office/drawing/2014/main" id="{98246A46-F0CC-4AB5-BF1F-843507C09E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4394912" y="604256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Knapsack problem - Wikipedia">
            <a:extLst>
              <a:ext uri="{FF2B5EF4-FFF2-40B4-BE49-F238E27FC236}">
                <a16:creationId xmlns:a16="http://schemas.microsoft.com/office/drawing/2014/main" id="{528EC80C-40FA-4B27-A295-837ED59887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3585541" y="5188838"/>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Knapsack problem - Wikipedia">
            <a:extLst>
              <a:ext uri="{FF2B5EF4-FFF2-40B4-BE49-F238E27FC236}">
                <a16:creationId xmlns:a16="http://schemas.microsoft.com/office/drawing/2014/main" id="{3C6F29E6-7A48-4B03-8406-377334ED08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2407074" y="5854712"/>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napsack problem - Wikipedia">
            <a:extLst>
              <a:ext uri="{FF2B5EF4-FFF2-40B4-BE49-F238E27FC236}">
                <a16:creationId xmlns:a16="http://schemas.microsoft.com/office/drawing/2014/main" id="{7545256D-9EBA-4C20-9FC9-6E3D927174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5226967" y="5281073"/>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Knapsack problem - Wikipedia">
            <a:extLst>
              <a:ext uri="{FF2B5EF4-FFF2-40B4-BE49-F238E27FC236}">
                <a16:creationId xmlns:a16="http://schemas.microsoft.com/office/drawing/2014/main" id="{B8E32C05-AFFA-41B5-9C6B-919B449ED2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9093666" y="3798701"/>
            <a:ext cx="1189220" cy="653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Knapsack problem - Wikipedia">
            <a:extLst>
              <a:ext uri="{FF2B5EF4-FFF2-40B4-BE49-F238E27FC236}">
                <a16:creationId xmlns:a16="http://schemas.microsoft.com/office/drawing/2014/main" id="{D5CB6D06-3F59-4703-B4C0-EED928396F4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9225076" y="3058322"/>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Knapsack problem - Wikipedia">
            <a:extLst>
              <a:ext uri="{FF2B5EF4-FFF2-40B4-BE49-F238E27FC236}">
                <a16:creationId xmlns:a16="http://schemas.microsoft.com/office/drawing/2014/main" id="{F6425EB7-5750-48D7-8611-3870C3F24E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9695599" y="5607153"/>
            <a:ext cx="556489" cy="3861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Knapsack problem - Wikipedia">
            <a:extLst>
              <a:ext uri="{FF2B5EF4-FFF2-40B4-BE49-F238E27FC236}">
                <a16:creationId xmlns:a16="http://schemas.microsoft.com/office/drawing/2014/main" id="{74C21EFF-1A1B-4DA3-829E-350110AEF7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9516463" y="5341407"/>
            <a:ext cx="554528" cy="3810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Knapsack problem - Wikipedia">
            <a:extLst>
              <a:ext uri="{FF2B5EF4-FFF2-40B4-BE49-F238E27FC236}">
                <a16:creationId xmlns:a16="http://schemas.microsoft.com/office/drawing/2014/main" id="{7E5D1F55-B5C8-4DAF-BBD9-0C80A3A9EB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8827937" y="5320370"/>
            <a:ext cx="678631" cy="49849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Knapsack problem - Wikipedia">
            <a:extLst>
              <a:ext uri="{FF2B5EF4-FFF2-40B4-BE49-F238E27FC236}">
                <a16:creationId xmlns:a16="http://schemas.microsoft.com/office/drawing/2014/main" id="{50B01740-5CB2-4FD8-9163-92C090CF42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9870088" y="5413626"/>
            <a:ext cx="747219" cy="41038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Knapsack problem - Wikipedia">
            <a:extLst>
              <a:ext uri="{FF2B5EF4-FFF2-40B4-BE49-F238E27FC236}">
                <a16:creationId xmlns:a16="http://schemas.microsoft.com/office/drawing/2014/main" id="{10716420-9F03-40E0-874D-D5DD6DA62E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71687" y="5618817"/>
            <a:ext cx="554527" cy="37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915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7847763" cy="2800767"/>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0081E2"/>
              </a:solidFill>
              <a:latin typeface="Consolas" panose="020B0609020204030204" pitchFamily="49" charset="0"/>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Algorithm?</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102</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198673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8360230" cy="230832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Repeatedly add item with maximum vi/wi ratio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Capacity M=7, Number of objects n =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 = [5, 4,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 = [10, 7, 5]   (ordered by vi/wi ratio)</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Slide Number Placeholder 5">
            <a:extLst>
              <a:ext uri="{FF2B5EF4-FFF2-40B4-BE49-F238E27FC236}">
                <a16:creationId xmlns:a16="http://schemas.microsoft.com/office/drawing/2014/main" id="{9652F415-16CE-4DD5-ACB7-F1B8FB1D1D73}"/>
              </a:ext>
            </a:extLst>
          </p:cNvPr>
          <p:cNvSpPr>
            <a:spLocks noGrp="1"/>
          </p:cNvSpPr>
          <p:nvPr>
            <p:ph type="sldNum" sz="quarter" idx="12"/>
          </p:nvPr>
        </p:nvSpPr>
        <p:spPr/>
        <p:txBody>
          <a:bodyPr/>
          <a:lstStyle/>
          <a:p>
            <a:fld id="{017C28E0-2F8B-4999-AEA2-B3AA3AE8994F}" type="slidenum">
              <a:rPr lang="en-US" smtClean="0"/>
              <a:t>103</a:t>
            </a:fld>
            <a:endParaRPr lang="en-US"/>
          </a:p>
        </p:txBody>
      </p:sp>
      <p:pic>
        <p:nvPicPr>
          <p:cNvPr id="7" name="Picture 2" descr="Knapsack problem - Wikipedia">
            <a:extLst>
              <a:ext uri="{FF2B5EF4-FFF2-40B4-BE49-F238E27FC236}">
                <a16:creationId xmlns:a16="http://schemas.microsoft.com/office/drawing/2014/main" id="{B805E924-2AD6-47F5-BD04-EDC726B1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415A1F-BEE5-4974-864A-0FDC8E6CEF85}"/>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9" name="Group 8">
            <a:extLst>
              <a:ext uri="{FF2B5EF4-FFF2-40B4-BE49-F238E27FC236}">
                <a16:creationId xmlns:a16="http://schemas.microsoft.com/office/drawing/2014/main" id="{E9A2DAC0-E61F-41BD-90C3-DB2015635F1E}"/>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147AD4AB-0210-4385-B8E4-17966436F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63E2296-8262-4E0D-81B7-481A1E533FE5}"/>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85120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975658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Think about the following:</a:t>
            </a:r>
          </a:p>
          <a:p>
            <a:pPr marL="838190" lvl="1" indent="-380990">
              <a:buFont typeface="Wingdings" panose="05000000000000000000" pitchFamily="2" charset="2"/>
              <a:buChar char="§"/>
              <a:defRPr/>
            </a:pPr>
            <a:endParaRPr lang="en-US" sz="1600" dirty="0">
              <a:solidFill>
                <a:srgbClr val="EB6E19"/>
              </a:solidFill>
              <a:latin typeface="Consolas" panose="020B0609020204030204" pitchFamily="49" charset="0"/>
            </a:endParaRPr>
          </a:p>
          <a:p>
            <a:pPr marL="1257300" lvl="2" indent="-342900">
              <a:buAutoNum type="arabicPeriod"/>
              <a:defRPr/>
            </a:pPr>
            <a:r>
              <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rPr>
              <a:t>How can we break down the problem into smaller chunks?</a:t>
            </a:r>
          </a:p>
          <a:p>
            <a:pPr marL="1257300" lvl="2" indent="-342900">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no items to choose from?</a:t>
            </a:r>
          </a:p>
          <a:p>
            <a:pPr marL="1257300" lvl="2" indent="-342900">
              <a:buFontTx/>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r>
              <a:rPr lang="en-US" sz="1600" i="1" dirty="0">
                <a:solidFill>
                  <a:schemeClr val="bg1">
                    <a:lumMod val="65000"/>
                  </a:schemeClr>
                </a:solidFill>
                <a:latin typeface="Consolas" panose="020B0609020204030204" pitchFamily="49" charset="0"/>
              </a:rPr>
              <a:t>What will happen when we have one item to choose from?</a:t>
            </a:r>
          </a:p>
          <a:p>
            <a:pPr marL="1257300" lvl="2" indent="-342900">
              <a:buAutoNum type="arabicPeriod"/>
              <a:defRPr/>
            </a:pPr>
            <a:endParaRPr lang="en-US" sz="1600" i="1" dirty="0">
              <a:solidFill>
                <a:schemeClr val="bg1">
                  <a:lumMod val="65000"/>
                </a:schemeClr>
              </a:solidFill>
              <a:latin typeface="Consolas" panose="020B0609020204030204" pitchFamily="49" charset="0"/>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one item to choose from, but the weight of the item is more than the capacity of the knapsack?</a:t>
            </a: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104</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20892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975658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Think about the following:</a:t>
            </a:r>
          </a:p>
          <a:p>
            <a:pPr marL="838190" lvl="1" indent="-380990">
              <a:buFont typeface="Wingdings" panose="05000000000000000000" pitchFamily="2" charset="2"/>
              <a:buChar char="§"/>
              <a:defRPr/>
            </a:pPr>
            <a:endParaRPr lang="en-US" sz="1600" dirty="0">
              <a:solidFill>
                <a:srgbClr val="EB6E19"/>
              </a:solidFill>
              <a:latin typeface="Consolas" panose="020B0609020204030204" pitchFamily="49" charset="0"/>
            </a:endParaRPr>
          </a:p>
          <a:p>
            <a:pPr marL="1257300" lvl="2" indent="-342900">
              <a:buAutoNum type="arabicPeriod"/>
              <a:defRPr/>
            </a:pPr>
            <a:r>
              <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rPr>
              <a:t>How can we break down the problem into smaller chunks?</a:t>
            </a:r>
          </a:p>
          <a:p>
            <a:pPr marL="1257300" lvl="2" indent="-342900">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no items to choose from?</a:t>
            </a:r>
          </a:p>
          <a:p>
            <a:pPr marL="1257300" lvl="2" indent="-342900">
              <a:buFontTx/>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r>
              <a:rPr lang="en-US" sz="1600" i="1" dirty="0">
                <a:solidFill>
                  <a:schemeClr val="bg1">
                    <a:lumMod val="65000"/>
                  </a:schemeClr>
                </a:solidFill>
                <a:latin typeface="Consolas" panose="020B0609020204030204" pitchFamily="49" charset="0"/>
              </a:rPr>
              <a:t>What will happen when we have one item to choose from?</a:t>
            </a:r>
          </a:p>
          <a:p>
            <a:pPr marL="1257300" lvl="2" indent="-342900">
              <a:buAutoNum type="arabicPeriod"/>
              <a:defRPr/>
            </a:pPr>
            <a:endParaRPr lang="en-US" sz="1600" i="1" dirty="0">
              <a:solidFill>
                <a:schemeClr val="bg1">
                  <a:lumMod val="65000"/>
                </a:schemeClr>
              </a:solidFill>
              <a:latin typeface="Consolas" panose="020B0609020204030204" pitchFamily="49" charset="0"/>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one item to choose from, but the weight of the item is more than the capacity of the knapsack?</a:t>
            </a: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105</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ADFD0890-8C5A-48E9-A98D-75ACC727E949}"/>
              </a:ext>
            </a:extLst>
          </p:cNvPr>
          <p:cNvSpPr txBox="1"/>
          <p:nvPr/>
        </p:nvSpPr>
        <p:spPr>
          <a:xfrm>
            <a:off x="1421763" y="5061584"/>
            <a:ext cx="9090256" cy="1477328"/>
          </a:xfrm>
          <a:prstGeom prst="rect">
            <a:avLst/>
          </a:prstGeom>
          <a:noFill/>
          <a:ln>
            <a:solidFill>
              <a:schemeClr val="tx1">
                <a:lumMod val="75000"/>
                <a:lumOff val="25000"/>
              </a:schemeClr>
            </a:solid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Mathematical representation of the problem </a:t>
            </a:r>
          </a:p>
          <a:p>
            <a:pPr marR="0" lvl="0" algn="l" defTabSz="914400" rtl="0" eaLnBrk="1" fontAlgn="auto" latinLnBrk="0" hangingPunct="1">
              <a:lnSpc>
                <a:spcPct val="100000"/>
              </a:lnSpc>
              <a:spcBef>
                <a:spcPts val="0"/>
              </a:spcBef>
              <a:spcAft>
                <a:spcPts val="0"/>
              </a:spcAft>
              <a:buClrTx/>
              <a:buSzTx/>
              <a:tabLst/>
              <a:defRPr/>
            </a:pPr>
            <a:endPar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(If we have </a:t>
            </a:r>
            <a:r>
              <a:rPr kumimoji="0" lang="en-US"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items and a Knapsack of capacity </a:t>
            </a:r>
            <a:r>
              <a:rPr kumimoji="0" lang="en-US"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W</a:t>
            </a:r>
            <a:r>
              <a:rPr kumimoji="0" lang="en-US"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what is the optimal value?)</a:t>
            </a:r>
          </a:p>
        </p:txBody>
      </p:sp>
    </p:spTree>
    <p:extLst>
      <p:ext uri="{BB962C8B-B14F-4D97-AF65-F5344CB8AC3E}">
        <p14:creationId xmlns:p14="http://schemas.microsoft.com/office/powerpoint/2010/main" val="5997938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975658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Think about the following:</a:t>
            </a:r>
          </a:p>
          <a:p>
            <a:pPr marL="838190" lvl="1" indent="-380990">
              <a:buFont typeface="Wingdings" panose="05000000000000000000" pitchFamily="2" charset="2"/>
              <a:buChar char="§"/>
              <a:defRPr/>
            </a:pPr>
            <a:endParaRPr lang="en-US" sz="1600" dirty="0">
              <a:solidFill>
                <a:srgbClr val="EB6E19"/>
              </a:solidFill>
              <a:latin typeface="Consolas" panose="020B0609020204030204" pitchFamily="49" charset="0"/>
            </a:endParaRPr>
          </a:p>
          <a:p>
            <a:pPr marL="1257300" lvl="2" indent="-342900">
              <a:buAutoNum type="arabicPeriod"/>
              <a:defRPr/>
            </a:pPr>
            <a:r>
              <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rPr>
              <a:t>How can we break down the problem into smaller chunks?</a:t>
            </a:r>
          </a:p>
          <a:p>
            <a:pPr marL="1257300" lvl="2" indent="-342900">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no items to choose from?</a:t>
            </a:r>
          </a:p>
          <a:p>
            <a:pPr marL="1257300" lvl="2" indent="-342900">
              <a:buFontTx/>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r>
              <a:rPr lang="en-US" sz="1600" i="1" dirty="0">
                <a:solidFill>
                  <a:schemeClr val="bg1">
                    <a:lumMod val="65000"/>
                  </a:schemeClr>
                </a:solidFill>
                <a:latin typeface="Consolas" panose="020B0609020204030204" pitchFamily="49" charset="0"/>
              </a:rPr>
              <a:t>What will happen when we have one item to choose from?</a:t>
            </a:r>
          </a:p>
          <a:p>
            <a:pPr marL="1257300" lvl="2" indent="-342900">
              <a:buAutoNum type="arabicPeriod"/>
              <a:defRPr/>
            </a:pPr>
            <a:endParaRPr lang="en-US" sz="1600" i="1" dirty="0">
              <a:solidFill>
                <a:schemeClr val="bg1">
                  <a:lumMod val="65000"/>
                </a:schemeClr>
              </a:solidFill>
              <a:latin typeface="Consolas" panose="020B0609020204030204" pitchFamily="49" charset="0"/>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one item to choose from, but the weight of the item is more than the capacity of the knapsack?</a:t>
            </a: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106</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1" name="TextBox 10">
            <a:extLst>
              <a:ext uri="{FF2B5EF4-FFF2-40B4-BE49-F238E27FC236}">
                <a16:creationId xmlns:a16="http://schemas.microsoft.com/office/drawing/2014/main" id="{192BD433-1B81-4902-8912-B057F2AAD636}"/>
              </a:ext>
            </a:extLst>
          </p:cNvPr>
          <p:cNvSpPr txBox="1"/>
          <p:nvPr/>
        </p:nvSpPr>
        <p:spPr>
          <a:xfrm>
            <a:off x="1666058" y="4857712"/>
            <a:ext cx="8859883" cy="1685077"/>
          </a:xfrm>
          <a:prstGeom prst="rect">
            <a:avLst/>
          </a:prstGeom>
          <a:noFill/>
          <a:ln>
            <a:solidFill>
              <a:schemeClr val="bg2">
                <a:lumMod val="50000"/>
              </a:schemeClr>
            </a:solidFill>
          </a:ln>
        </p:spPr>
        <p:txBody>
          <a:bodyPr wrap="square" rtlCol="0">
            <a:spAutoFit/>
          </a:bodyPr>
          <a:lstStyle/>
          <a:p>
            <a:pPr>
              <a:spcAft>
                <a:spcPts val="300"/>
              </a:spcAft>
            </a:pPr>
            <a:r>
              <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Mathematical representation of the problem </a:t>
            </a:r>
          </a:p>
          <a:p>
            <a:pPr>
              <a:spcAft>
                <a:spcPts val="300"/>
              </a:spcAft>
            </a:pPr>
            <a:endParaRPr lang="en-US" sz="600" dirty="0">
              <a:solidFill>
                <a:srgbClr val="EB6E19"/>
              </a:solidFill>
              <a:latin typeface="Consolas" panose="020B0609020204030204" pitchFamily="49" charset="0"/>
            </a:endParaRPr>
          </a:p>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r>
              <a:rPr lang="en-US" sz="1600" baseline="-25000" dirty="0">
                <a:solidFill>
                  <a:schemeClr val="accent6">
                    <a:lumMod val="60000"/>
                    <a:lumOff val="40000"/>
                  </a:schemeClr>
                </a:solidFill>
                <a:latin typeface="Consolas" panose="020B0609020204030204" pitchFamily="49" charset="0"/>
              </a:rPr>
              <a:t>K</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8029596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1058464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(If we have </a:t>
            </a:r>
            <a:r>
              <a:rPr kumimoji="0" lang="en-US" sz="16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items and a Knapsack of capacity </a:t>
            </a:r>
            <a:r>
              <a:rPr kumimoji="0" lang="en-US" sz="16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what is the optimal 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not included:</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OPT(i-1, W)</a:t>
            </a:r>
          </a:p>
          <a:p>
            <a:pPr marL="1447775" lvl="2" indent="-380990">
              <a:buFont typeface="Wingdings" panose="05000000000000000000" pitchFamily="2" charset="2"/>
              <a:buChar char="§"/>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2: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with weight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and value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included:</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only possible if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&gt;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new weight limit =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endPar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endParaRP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and add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a:p>
            <a:pPr marL="2057360" lvl="3" indent="-380990">
              <a:buFont typeface="Wingdings" panose="05000000000000000000" pitchFamily="2" charset="2"/>
              <a:buChar char="§"/>
              <a:defRPr/>
            </a:pP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OPT(i-1, W-</a:t>
            </a:r>
            <a:r>
              <a:rPr kumimoji="0" lang="en-US" sz="1600" b="0" i="1"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w</a:t>
            </a:r>
            <a:r>
              <a:rPr kumimoji="0" lang="en-US" sz="1600" b="0" i="1" u="none" strike="noStrike" kern="1200" cap="none" spc="0" normalizeH="0" baseline="-25000" noProof="0" dirty="0" err="1">
                <a:ln>
                  <a:noFill/>
                </a:ln>
                <a:solidFill>
                  <a:srgbClr val="EB6E19"/>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v</a:t>
            </a:r>
            <a:r>
              <a:rPr kumimoji="0" lang="en-US" sz="1600" b="0" i="1" u="none" strike="noStrike" kern="1200" cap="none" spc="0" normalizeH="0" baseline="-25000" noProof="0" dirty="0">
                <a:ln>
                  <a:noFill/>
                </a:ln>
                <a:solidFill>
                  <a:srgbClr val="EB6E19"/>
                </a:solidFill>
                <a:effectLst/>
                <a:uLnTx/>
                <a:uFillTx/>
                <a:latin typeface="Consolas" panose="020B0609020204030204" pitchFamily="49" charset="0"/>
                <a:ea typeface="+mn-ea"/>
                <a:cs typeface="+mn-cs"/>
              </a:rPr>
              <a:t>i</a:t>
            </a: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107</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1" name="TextBox 10">
            <a:extLst>
              <a:ext uri="{FF2B5EF4-FFF2-40B4-BE49-F238E27FC236}">
                <a16:creationId xmlns:a16="http://schemas.microsoft.com/office/drawing/2014/main" id="{58444251-569E-4CF9-8278-AFD1B66E9451}"/>
              </a:ext>
            </a:extLst>
          </p:cNvPr>
          <p:cNvSpPr txBox="1"/>
          <p:nvPr/>
        </p:nvSpPr>
        <p:spPr>
          <a:xfrm>
            <a:off x="1547838" y="5241219"/>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8741001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3C8A1116-A144-4F98-89E7-6D98BCEF4E4E}"/>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6" name="Slide Number Placeholder 5">
            <a:extLst>
              <a:ext uri="{FF2B5EF4-FFF2-40B4-BE49-F238E27FC236}">
                <a16:creationId xmlns:a16="http://schemas.microsoft.com/office/drawing/2014/main" id="{B360CE60-3F5F-4E55-B74C-156A1DA08899}"/>
              </a:ext>
            </a:extLst>
          </p:cNvPr>
          <p:cNvSpPr>
            <a:spLocks noGrp="1"/>
          </p:cNvSpPr>
          <p:nvPr>
            <p:ph type="sldNum" sz="quarter" idx="12"/>
          </p:nvPr>
        </p:nvSpPr>
        <p:spPr/>
        <p:txBody>
          <a:bodyPr/>
          <a:lstStyle/>
          <a:p>
            <a:fld id="{017C28E0-2F8B-4999-AEA2-B3AA3AE8994F}" type="slidenum">
              <a:rPr lang="en-US" smtClean="0"/>
              <a:t>108</a:t>
            </a:fld>
            <a:endParaRPr lang="en-US"/>
          </a:p>
        </p:txBody>
      </p:sp>
      <p:grpSp>
        <p:nvGrpSpPr>
          <p:cNvPr id="9" name="Group 8">
            <a:extLst>
              <a:ext uri="{FF2B5EF4-FFF2-40B4-BE49-F238E27FC236}">
                <a16:creationId xmlns:a16="http://schemas.microsoft.com/office/drawing/2014/main" id="{BB2DF54B-DFCC-4118-9DB7-D00268CE6970}"/>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64A2E21-DC29-49E7-9C4A-FA313E36E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CADAD3B3-E9D8-4011-90AA-ABCAB75C959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7" name="TextBox 6">
            <a:extLst>
              <a:ext uri="{FF2B5EF4-FFF2-40B4-BE49-F238E27FC236}">
                <a16:creationId xmlns:a16="http://schemas.microsoft.com/office/drawing/2014/main" id="{2E3BA3E1-C8CA-4EF1-B7D7-655ED6C1282A}"/>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9241435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2ECDB8B1-7EF2-47B0-AB42-394233488EC1}"/>
              </a:ext>
            </a:extLst>
          </p:cNvPr>
          <p:cNvGraphicFramePr>
            <a:graphicFrameLocks noGrp="1"/>
          </p:cNvGraphicFramePr>
          <p:nvPr>
            <p:extLst>
              <p:ext uri="{D42A27DB-BD31-4B8C-83A1-F6EECF244321}">
                <p14:modId xmlns:p14="http://schemas.microsoft.com/office/powerpoint/2010/main" val="480064714"/>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a:solidFill>
                            <a:schemeClr val="bg1">
                              <a:lumMod val="65000"/>
                            </a:schemeClr>
                          </a:solidFill>
                          <a:latin typeface="Consolas" panose="020B0609020204030204" pitchFamily="49" charset="0"/>
                        </a:rPr>
                        <a:t>{0}</a:t>
                      </a:r>
                      <a:endParaRPr lang="en-US" sz="1400" dirty="0">
                        <a:solidFill>
                          <a:schemeClr val="bg1">
                            <a:lumMod val="65000"/>
                          </a:schemeClr>
                        </a:solidFill>
                        <a:latin typeface="Consolas" panose="020B0609020204030204" pitchFamily="49"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a:solidFill>
                            <a:schemeClr val="bg1">
                              <a:lumMod val="65000"/>
                            </a:schemeClr>
                          </a:solidFill>
                          <a:latin typeface="Consolas" panose="020B0609020204030204" pitchFamily="49" charset="0"/>
                        </a:rPr>
                        <a:t>{0, 1}</a:t>
                      </a:r>
                      <a:endParaRPr lang="en-US" sz="1400" dirty="0">
                        <a:solidFill>
                          <a:schemeClr val="bg1">
                            <a:lumMod val="65000"/>
                          </a:schemeClr>
                        </a:solidFill>
                        <a:latin typeface="Consolas" panose="020B0609020204030204" pitchFamily="49"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a:solidFill>
                            <a:schemeClr val="bg1">
                              <a:lumMod val="65000"/>
                            </a:schemeClr>
                          </a:solidFill>
                          <a:latin typeface="Consolas" panose="020B0609020204030204" pitchFamily="49" charset="0"/>
                        </a:rPr>
                        <a:t>{0, 1, 2}</a:t>
                      </a:r>
                      <a:endParaRPr lang="en-US" sz="1400" dirty="0">
                        <a:solidFill>
                          <a:schemeClr val="bg1">
                            <a:lumMod val="65000"/>
                          </a:schemeClr>
                        </a:solidFill>
                        <a:latin typeface="Consolas" panose="020B0609020204030204" pitchFamily="49"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72C02FDF-D6CC-41BD-B0E1-7E1F11794D76}"/>
              </a:ext>
            </a:extLst>
          </p:cNvPr>
          <p:cNvSpPr>
            <a:spLocks noGrp="1"/>
          </p:cNvSpPr>
          <p:nvPr>
            <p:ph type="sldNum" sz="quarter" idx="12"/>
          </p:nvPr>
        </p:nvSpPr>
        <p:spPr/>
        <p:txBody>
          <a:bodyPr/>
          <a:lstStyle/>
          <a:p>
            <a:fld id="{017C28E0-2F8B-4999-AEA2-B3AA3AE8994F}" type="slidenum">
              <a:rPr lang="en-US" smtClean="0"/>
              <a:t>109</a:t>
            </a:fld>
            <a:endParaRPr lang="en-US"/>
          </a:p>
        </p:txBody>
      </p:sp>
      <p:grpSp>
        <p:nvGrpSpPr>
          <p:cNvPr id="11" name="Group 10">
            <a:extLst>
              <a:ext uri="{FF2B5EF4-FFF2-40B4-BE49-F238E27FC236}">
                <a16:creationId xmlns:a16="http://schemas.microsoft.com/office/drawing/2014/main" id="{C039DFB3-F1E8-45DD-9460-824492447726}"/>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66FFA250-74F7-4E6E-9320-8C0D44F77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F844645B-E490-4F0B-8660-A5AC4062210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5448B371-79C6-4E14-861B-14CE1D1ED78D}"/>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C4A2DFB7-BA02-4AF1-9957-FA2AED68C47C}"/>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37985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29" name="Group 28">
            <a:extLst>
              <a:ext uri="{FF2B5EF4-FFF2-40B4-BE49-F238E27FC236}">
                <a16:creationId xmlns:a16="http://schemas.microsoft.com/office/drawing/2014/main" id="{887784FF-576D-4C07-8AB8-64FA3797BA0E}"/>
              </a:ext>
            </a:extLst>
          </p:cNvPr>
          <p:cNvGrpSpPr/>
          <p:nvPr/>
        </p:nvGrpSpPr>
        <p:grpSpPr>
          <a:xfrm>
            <a:off x="1472084" y="2430944"/>
            <a:ext cx="3446270" cy="2587733"/>
            <a:chOff x="1472084" y="2283850"/>
            <a:chExt cx="3446270" cy="2587733"/>
          </a:xfrm>
        </p:grpSpPr>
        <p:sp>
          <p:nvSpPr>
            <p:cNvPr id="10" name="Oval 9">
              <a:extLst>
                <a:ext uri="{FF2B5EF4-FFF2-40B4-BE49-F238E27FC236}">
                  <a16:creationId xmlns:a16="http://schemas.microsoft.com/office/drawing/2014/main" id="{D677038D-AC87-4978-B33D-6501FD74315B}"/>
                </a:ext>
              </a:extLst>
            </p:cNvPr>
            <p:cNvSpPr/>
            <p:nvPr/>
          </p:nvSpPr>
          <p:spPr>
            <a:xfrm>
              <a:off x="1472084"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283850"/>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140063"/>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2908241"/>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805337"/>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840349"/>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850700"/>
              <a:ext cx="403911" cy="38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805337"/>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834327"/>
              <a:ext cx="291501" cy="30573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FF5625D-40BA-40CF-B0C3-EF025FD37C97}"/>
              </a:ext>
            </a:extLst>
          </p:cNvPr>
          <p:cNvSpPr>
            <a:spLocks noGrp="1"/>
          </p:cNvSpPr>
          <p:nvPr>
            <p:ph type="sldNum" sz="quarter" idx="12"/>
          </p:nvPr>
        </p:nvSpPr>
        <p:spPr/>
        <p:txBody>
          <a:bodyPr/>
          <a:lstStyle/>
          <a:p>
            <a:fld id="{017C28E0-2F8B-4999-AEA2-B3AA3AE8994F}" type="slidenum">
              <a:rPr lang="en-US" smtClean="0"/>
              <a:t>11</a:t>
            </a:fld>
            <a:endParaRPr lang="en-US"/>
          </a:p>
        </p:txBody>
      </p:sp>
      <p:grpSp>
        <p:nvGrpSpPr>
          <p:cNvPr id="30" name="Group 29">
            <a:extLst>
              <a:ext uri="{FF2B5EF4-FFF2-40B4-BE49-F238E27FC236}">
                <a16:creationId xmlns:a16="http://schemas.microsoft.com/office/drawing/2014/main" id="{E5771918-6F0B-4B03-BBED-C5AEB8E2685C}"/>
              </a:ext>
            </a:extLst>
          </p:cNvPr>
          <p:cNvGrpSpPr/>
          <p:nvPr/>
        </p:nvGrpSpPr>
        <p:grpSpPr>
          <a:xfrm>
            <a:off x="11317255" y="5989103"/>
            <a:ext cx="841781" cy="748032"/>
            <a:chOff x="11337354" y="6025684"/>
            <a:chExt cx="841781" cy="748032"/>
          </a:xfrm>
        </p:grpSpPr>
        <p:pic>
          <p:nvPicPr>
            <p:cNvPr id="32" name="Picture 31">
              <a:extLst>
                <a:ext uri="{FF2B5EF4-FFF2-40B4-BE49-F238E27FC236}">
                  <a16:creationId xmlns:a16="http://schemas.microsoft.com/office/drawing/2014/main" id="{F6BEB27F-6F20-4E9B-A8D7-C5C35AB7A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4A0B9035-5F88-4501-903D-365ABCFD81A8}"/>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51188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701FD1DB-F991-4546-B9A5-536DE6837564}"/>
              </a:ext>
            </a:extLst>
          </p:cNvPr>
          <p:cNvGraphicFramePr>
            <a:graphicFrameLocks noGrp="1"/>
          </p:cNvGraphicFramePr>
          <p:nvPr>
            <p:extLst>
              <p:ext uri="{D42A27DB-BD31-4B8C-83A1-F6EECF244321}">
                <p14:modId xmlns:p14="http://schemas.microsoft.com/office/powerpoint/2010/main" val="2139958975"/>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EB50A097-23D7-47C5-ADA3-28FADDF13FD1}"/>
              </a:ext>
            </a:extLst>
          </p:cNvPr>
          <p:cNvSpPr>
            <a:spLocks noGrp="1"/>
          </p:cNvSpPr>
          <p:nvPr>
            <p:ph type="sldNum" sz="quarter" idx="12"/>
          </p:nvPr>
        </p:nvSpPr>
        <p:spPr/>
        <p:txBody>
          <a:bodyPr/>
          <a:lstStyle/>
          <a:p>
            <a:fld id="{017C28E0-2F8B-4999-AEA2-B3AA3AE8994F}" type="slidenum">
              <a:rPr lang="en-US" smtClean="0"/>
              <a:t>110</a:t>
            </a:fld>
            <a:endParaRPr lang="en-US"/>
          </a:p>
        </p:txBody>
      </p:sp>
      <p:grpSp>
        <p:nvGrpSpPr>
          <p:cNvPr id="11" name="Group 10">
            <a:extLst>
              <a:ext uri="{FF2B5EF4-FFF2-40B4-BE49-F238E27FC236}">
                <a16:creationId xmlns:a16="http://schemas.microsoft.com/office/drawing/2014/main" id="{C04058E5-C296-4A71-835F-E93F24A6462A}"/>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95685FF-D314-40BB-B216-BF1D516C8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0A79AAD2-6E06-4539-B585-268D0686AC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B5D27B0-9C8D-450A-8A13-8E04CA4D32D2}"/>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06B8A6FA-E527-4282-B1F5-A3D98FCA2A47}"/>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860379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FF8A0468-72D5-4A86-98D6-0BEB16E220B0}"/>
              </a:ext>
            </a:extLst>
          </p:cNvPr>
          <p:cNvGraphicFramePr>
            <a:graphicFrameLocks noGrp="1"/>
          </p:cNvGraphicFramePr>
          <p:nvPr>
            <p:extLst>
              <p:ext uri="{D42A27DB-BD31-4B8C-83A1-F6EECF244321}">
                <p14:modId xmlns:p14="http://schemas.microsoft.com/office/powerpoint/2010/main" val="1268712252"/>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3F245378-ADB9-4C51-8A2C-EF44FD9A62DE}"/>
              </a:ext>
            </a:extLst>
          </p:cNvPr>
          <p:cNvSpPr>
            <a:spLocks noGrp="1"/>
          </p:cNvSpPr>
          <p:nvPr>
            <p:ph type="sldNum" sz="quarter" idx="12"/>
          </p:nvPr>
        </p:nvSpPr>
        <p:spPr/>
        <p:txBody>
          <a:bodyPr/>
          <a:lstStyle/>
          <a:p>
            <a:fld id="{017C28E0-2F8B-4999-AEA2-B3AA3AE8994F}" type="slidenum">
              <a:rPr lang="en-US" smtClean="0"/>
              <a:t>111</a:t>
            </a:fld>
            <a:endParaRPr lang="en-US"/>
          </a:p>
        </p:txBody>
      </p:sp>
      <p:grpSp>
        <p:nvGrpSpPr>
          <p:cNvPr id="11" name="Group 10">
            <a:extLst>
              <a:ext uri="{FF2B5EF4-FFF2-40B4-BE49-F238E27FC236}">
                <a16:creationId xmlns:a16="http://schemas.microsoft.com/office/drawing/2014/main" id="{14EBB9AB-FB2B-4160-B33B-9D51B7892014}"/>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3DCED2DE-EAD5-486B-8A51-169278C3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5BAF3095-D9FC-47FB-8D9B-0122F94DF7A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6ED957A0-A0D6-4740-9F39-1786B32FD3B2}"/>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9E7742FD-C391-464D-8206-7969FF1B8237}"/>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42566711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71B0C965-84A9-4550-9222-006007C2AEA7}"/>
              </a:ext>
            </a:extLst>
          </p:cNvPr>
          <p:cNvGraphicFramePr>
            <a:graphicFrameLocks noGrp="1"/>
          </p:cNvGraphicFramePr>
          <p:nvPr>
            <p:extLst>
              <p:ext uri="{D42A27DB-BD31-4B8C-83A1-F6EECF244321}">
                <p14:modId xmlns:p14="http://schemas.microsoft.com/office/powerpoint/2010/main" val="2767406416"/>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083190E2-5B4A-4FD3-8830-D5330F925208}"/>
              </a:ext>
            </a:extLst>
          </p:cNvPr>
          <p:cNvSpPr>
            <a:spLocks noGrp="1"/>
          </p:cNvSpPr>
          <p:nvPr>
            <p:ph type="sldNum" sz="quarter" idx="12"/>
          </p:nvPr>
        </p:nvSpPr>
        <p:spPr/>
        <p:txBody>
          <a:bodyPr/>
          <a:lstStyle/>
          <a:p>
            <a:fld id="{017C28E0-2F8B-4999-AEA2-B3AA3AE8994F}" type="slidenum">
              <a:rPr lang="en-US" smtClean="0"/>
              <a:t>112</a:t>
            </a:fld>
            <a:endParaRPr lang="en-US"/>
          </a:p>
        </p:txBody>
      </p:sp>
      <p:grpSp>
        <p:nvGrpSpPr>
          <p:cNvPr id="11" name="Group 10">
            <a:extLst>
              <a:ext uri="{FF2B5EF4-FFF2-40B4-BE49-F238E27FC236}">
                <a16:creationId xmlns:a16="http://schemas.microsoft.com/office/drawing/2014/main" id="{B14B6A80-4F7E-4655-8628-3CE7CCECA791}"/>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076BAF39-6E0A-4BED-9C40-A92D9F30B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E15F464B-886C-44F2-AEC8-41CC3F61A5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49230F99-49BC-4B87-8EBA-2B799864FA07}"/>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96A86115-3192-4209-842E-50FE3718F8BC}"/>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8603220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375814090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Slide Number Placeholder 6">
            <a:extLst>
              <a:ext uri="{FF2B5EF4-FFF2-40B4-BE49-F238E27FC236}">
                <a16:creationId xmlns:a16="http://schemas.microsoft.com/office/drawing/2014/main" id="{92C724CB-9608-4460-A7E3-C6BDDAEEA648}"/>
              </a:ext>
            </a:extLst>
          </p:cNvPr>
          <p:cNvSpPr>
            <a:spLocks noGrp="1"/>
          </p:cNvSpPr>
          <p:nvPr>
            <p:ph type="sldNum" sz="quarter" idx="12"/>
          </p:nvPr>
        </p:nvSpPr>
        <p:spPr/>
        <p:txBody>
          <a:bodyPr/>
          <a:lstStyle/>
          <a:p>
            <a:fld id="{017C28E0-2F8B-4999-AEA2-B3AA3AE8994F}" type="slidenum">
              <a:rPr lang="en-US" smtClean="0"/>
              <a:t>113</a:t>
            </a:fld>
            <a:endParaRPr lang="en-US"/>
          </a:p>
        </p:txBody>
      </p:sp>
      <p:grpSp>
        <p:nvGrpSpPr>
          <p:cNvPr id="10" name="Group 9">
            <a:extLst>
              <a:ext uri="{FF2B5EF4-FFF2-40B4-BE49-F238E27FC236}">
                <a16:creationId xmlns:a16="http://schemas.microsoft.com/office/drawing/2014/main" id="{1F424B9F-4E0C-46B1-841C-7D67444152BF}"/>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DAEF73F1-6DCF-4356-AB8E-57CCF0078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6CA13B8B-11C5-4CBA-89F9-C0A8FC9CE15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3" name="TextBox 12">
            <a:extLst>
              <a:ext uri="{FF2B5EF4-FFF2-40B4-BE49-F238E27FC236}">
                <a16:creationId xmlns:a16="http://schemas.microsoft.com/office/drawing/2014/main" id="{EA4F9ABD-D915-4CDD-8868-5C87199F56E1}"/>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4" name="TextBox 13">
            <a:extLst>
              <a:ext uri="{FF2B5EF4-FFF2-40B4-BE49-F238E27FC236}">
                <a16:creationId xmlns:a16="http://schemas.microsoft.com/office/drawing/2014/main" id="{AB478FE8-4BF0-4271-9002-60DA08BCE298}"/>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7560406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126176097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p:txBody>
      </p:sp>
      <p:sp>
        <p:nvSpPr>
          <p:cNvPr id="4" name="Slide Number Placeholder 3">
            <a:extLst>
              <a:ext uri="{FF2B5EF4-FFF2-40B4-BE49-F238E27FC236}">
                <a16:creationId xmlns:a16="http://schemas.microsoft.com/office/drawing/2014/main" id="{2C80BAE3-522B-49B0-8AAC-1D2062655E61}"/>
              </a:ext>
            </a:extLst>
          </p:cNvPr>
          <p:cNvSpPr>
            <a:spLocks noGrp="1"/>
          </p:cNvSpPr>
          <p:nvPr>
            <p:ph type="sldNum" sz="quarter" idx="12"/>
          </p:nvPr>
        </p:nvSpPr>
        <p:spPr/>
        <p:txBody>
          <a:bodyPr/>
          <a:lstStyle/>
          <a:p>
            <a:fld id="{017C28E0-2F8B-4999-AEA2-B3AA3AE8994F}" type="slidenum">
              <a:rPr lang="en-US" smtClean="0"/>
              <a:t>114</a:t>
            </a:fld>
            <a:endParaRPr lang="en-US"/>
          </a:p>
        </p:txBody>
      </p:sp>
      <p:grpSp>
        <p:nvGrpSpPr>
          <p:cNvPr id="9" name="Group 8">
            <a:extLst>
              <a:ext uri="{FF2B5EF4-FFF2-40B4-BE49-F238E27FC236}">
                <a16:creationId xmlns:a16="http://schemas.microsoft.com/office/drawing/2014/main" id="{650CCE27-A911-4ADB-A0A5-5D5AAC8C38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092E8370-12C1-4E16-964B-FD5724F01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0DF1D79-56FB-4F00-9A71-186856C58B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091647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466502898"/>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3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3 in it is different from the value with Item {1,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43FC308-6F39-4B4C-9703-9C50B49350FE}"/>
              </a:ext>
            </a:extLst>
          </p:cNvPr>
          <p:cNvSpPr>
            <a:spLocks noGrp="1"/>
          </p:cNvSpPr>
          <p:nvPr>
            <p:ph type="sldNum" sz="quarter" idx="12"/>
          </p:nvPr>
        </p:nvSpPr>
        <p:spPr/>
        <p:txBody>
          <a:bodyPr/>
          <a:lstStyle/>
          <a:p>
            <a:fld id="{017C28E0-2F8B-4999-AEA2-B3AA3AE8994F}" type="slidenum">
              <a:rPr lang="en-US" smtClean="0"/>
              <a:t>115</a:t>
            </a:fld>
            <a:endParaRPr lang="en-US" dirty="0"/>
          </a:p>
        </p:txBody>
      </p:sp>
      <p:grpSp>
        <p:nvGrpSpPr>
          <p:cNvPr id="9" name="Group 8">
            <a:extLst>
              <a:ext uri="{FF2B5EF4-FFF2-40B4-BE49-F238E27FC236}">
                <a16:creationId xmlns:a16="http://schemas.microsoft.com/office/drawing/2014/main" id="{7CD17ED7-CF3E-431B-AA30-D7BB227E88E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D7EE62B-BB14-47C9-A0C2-9173BA125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3F5B8F9-E4CA-4038-91FA-2AE170D1CD1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29856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3856344696"/>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2 in it is different from the value with Item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D1368C6-1BF7-4401-835A-A637C7D86CBF}"/>
              </a:ext>
            </a:extLst>
          </p:cNvPr>
          <p:cNvSpPr>
            <a:spLocks noGrp="1"/>
          </p:cNvSpPr>
          <p:nvPr>
            <p:ph type="sldNum" sz="quarter" idx="12"/>
          </p:nvPr>
        </p:nvSpPr>
        <p:spPr/>
        <p:txBody>
          <a:bodyPr/>
          <a:lstStyle/>
          <a:p>
            <a:fld id="{017C28E0-2F8B-4999-AEA2-B3AA3AE8994F}" type="slidenum">
              <a:rPr lang="en-US" smtClean="0"/>
              <a:t>116</a:t>
            </a:fld>
            <a:endParaRPr lang="en-US"/>
          </a:p>
        </p:txBody>
      </p:sp>
      <p:grpSp>
        <p:nvGrpSpPr>
          <p:cNvPr id="9" name="Group 8">
            <a:extLst>
              <a:ext uri="{FF2B5EF4-FFF2-40B4-BE49-F238E27FC236}">
                <a16:creationId xmlns:a16="http://schemas.microsoft.com/office/drawing/2014/main" id="{C2C5BABB-7CD6-40BF-A6EB-EB17C076B5C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760876ED-8541-4629-87A2-D46FC44C8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F75A7F8-245B-4AF6-AA97-C0C6640AFA5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93630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201531863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DA63">
                        <a:alpha val="20000"/>
                      </a:srgbClr>
                    </a:solidFill>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and 3</a:t>
            </a:r>
            <a:endPar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8A72CB3D-A11B-4455-BAE0-83947B28D0E7}"/>
              </a:ext>
            </a:extLst>
          </p:cNvPr>
          <p:cNvSpPr>
            <a:spLocks noGrp="1"/>
          </p:cNvSpPr>
          <p:nvPr>
            <p:ph type="sldNum" sz="quarter" idx="12"/>
          </p:nvPr>
        </p:nvSpPr>
        <p:spPr/>
        <p:txBody>
          <a:bodyPr/>
          <a:lstStyle/>
          <a:p>
            <a:fld id="{017C28E0-2F8B-4999-AEA2-B3AA3AE8994F}" type="slidenum">
              <a:rPr lang="en-US" smtClean="0"/>
              <a:t>117</a:t>
            </a:fld>
            <a:endParaRPr lang="en-US"/>
          </a:p>
        </p:txBody>
      </p:sp>
      <p:grpSp>
        <p:nvGrpSpPr>
          <p:cNvPr id="9" name="Group 8">
            <a:extLst>
              <a:ext uri="{FF2B5EF4-FFF2-40B4-BE49-F238E27FC236}">
                <a16:creationId xmlns:a16="http://schemas.microsoft.com/office/drawing/2014/main" id="{1DDF6478-00BA-4DDD-BA26-DD304A0F8106}"/>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6A100D2-C1DA-4BC0-AC81-3BBFDCACF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B8A3A98A-8E24-4DDD-B587-2275554D184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203766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764485" cy="1325563"/>
          </a:xfrm>
        </p:spPr>
        <p:txBody>
          <a:bodyPr/>
          <a:lstStyle/>
          <a:p>
            <a:r>
              <a:rPr lang="en-US" dirty="0">
                <a:solidFill>
                  <a:schemeClr val="bg1"/>
                </a:solidFill>
                <a:latin typeface="Gotham Bold" pitchFamily="50" charset="0"/>
              </a:rPr>
              <a:t>Knapsack Problem – 11.2 Stepik</a:t>
            </a:r>
          </a:p>
        </p:txBody>
      </p:sp>
      <p:sp>
        <p:nvSpPr>
          <p:cNvPr id="4" name="TextBox 3">
            <a:extLst>
              <a:ext uri="{FF2B5EF4-FFF2-40B4-BE49-F238E27FC236}">
                <a16:creationId xmlns:a16="http://schemas.microsoft.com/office/drawing/2014/main" id="{182143E5-10C1-4AB5-A425-8A23DDF3711D}"/>
              </a:ext>
            </a:extLst>
          </p:cNvPr>
          <p:cNvSpPr txBox="1"/>
          <p:nvPr/>
        </p:nvSpPr>
        <p:spPr>
          <a:xfrm>
            <a:off x="919424" y="1678866"/>
            <a:ext cx="11193863"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backpack</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W, vector&lt;int&gt; weights, vector&lt;int&gt;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m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weights.size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Number of 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 + 1][W + 1];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[i][j] is the max value for the first i items with knapsack of capacity 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i = 0; i &lt;= m;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j = 0; j &lt;= W;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j++</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(i == 0 || j == 0)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there are no items (i = 0) or the capacity of knapsack is zero (j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if (weights[i - 1] &gt; j)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weight is bigger than the capacity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max(</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values[i - 1]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 weights[i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3" name="Slide Number Placeholder 2">
            <a:extLst>
              <a:ext uri="{FF2B5EF4-FFF2-40B4-BE49-F238E27FC236}">
                <a16:creationId xmlns:a16="http://schemas.microsoft.com/office/drawing/2014/main" id="{77469E0F-6795-49CF-AFFA-FC4F4CA10B8C}"/>
              </a:ext>
            </a:extLst>
          </p:cNvPr>
          <p:cNvSpPr>
            <a:spLocks noGrp="1"/>
          </p:cNvSpPr>
          <p:nvPr>
            <p:ph type="sldNum" sz="quarter" idx="12"/>
          </p:nvPr>
        </p:nvSpPr>
        <p:spPr/>
        <p:txBody>
          <a:bodyPr/>
          <a:lstStyle/>
          <a:p>
            <a:fld id="{017C28E0-2F8B-4999-AEA2-B3AA3AE8994F}" type="slidenum">
              <a:rPr lang="en-US" smtClean="0"/>
              <a:t>118</a:t>
            </a:fld>
            <a:endParaRPr lang="en-US"/>
          </a:p>
        </p:txBody>
      </p:sp>
      <p:grpSp>
        <p:nvGrpSpPr>
          <p:cNvPr id="7" name="Group 6">
            <a:extLst>
              <a:ext uri="{FF2B5EF4-FFF2-40B4-BE49-F238E27FC236}">
                <a16:creationId xmlns:a16="http://schemas.microsoft.com/office/drawing/2014/main" id="{0984F382-74A2-4CBE-AE7D-DB759E46E0E0}"/>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B65B7C1F-FAE4-464E-8E09-43197F57A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FDF4DBA-E27D-4A3E-9DDC-CFB18535665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52574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Coin Change Problem</a:t>
            </a:r>
          </a:p>
        </p:txBody>
      </p:sp>
      <p:sp>
        <p:nvSpPr>
          <p:cNvPr id="3" name="Slide Number Placeholder 2">
            <a:extLst>
              <a:ext uri="{FF2B5EF4-FFF2-40B4-BE49-F238E27FC236}">
                <a16:creationId xmlns:a16="http://schemas.microsoft.com/office/drawing/2014/main" id="{CA395766-DE81-4E70-9702-9FEA6A1A6C50}"/>
              </a:ext>
            </a:extLst>
          </p:cNvPr>
          <p:cNvSpPr>
            <a:spLocks noGrp="1"/>
          </p:cNvSpPr>
          <p:nvPr>
            <p:ph type="sldNum" sz="quarter" idx="12"/>
          </p:nvPr>
        </p:nvSpPr>
        <p:spPr/>
        <p:txBody>
          <a:bodyPr/>
          <a:lstStyle/>
          <a:p>
            <a:fld id="{017C28E0-2F8B-4999-AEA2-B3AA3AE8994F}" type="slidenum">
              <a:rPr lang="en-US" smtClean="0"/>
              <a:t>119</a:t>
            </a:fld>
            <a:endParaRPr lang="en-US"/>
          </a:p>
        </p:txBody>
      </p:sp>
      <p:grpSp>
        <p:nvGrpSpPr>
          <p:cNvPr id="4" name="Group 3">
            <a:extLst>
              <a:ext uri="{FF2B5EF4-FFF2-40B4-BE49-F238E27FC236}">
                <a16:creationId xmlns:a16="http://schemas.microsoft.com/office/drawing/2014/main" id="{7964DDDE-CB70-4C60-A79F-BE25372C90ED}"/>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C8359B2C-8730-4A71-8570-88C0887B8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C986FB8D-47C6-44D2-A2C9-CB4F5742FDE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33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D677038D-AC87-4978-B33D-6501FD74315B}"/>
              </a:ext>
            </a:extLst>
          </p:cNvPr>
          <p:cNvSpPr/>
          <p:nvPr/>
        </p:nvSpPr>
        <p:spPr>
          <a:xfrm>
            <a:off x="1472084"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251151"/>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430944"/>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277545"/>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277545"/>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2871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3055335"/>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952431"/>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987443"/>
            <a:ext cx="292434" cy="2987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997794"/>
            <a:ext cx="403911" cy="386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952431"/>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981421"/>
            <a:ext cx="291501" cy="30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89ACCED-9D51-4732-A005-3D2614A6B735}"/>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27" name="Group 26">
            <a:extLst>
              <a:ext uri="{FF2B5EF4-FFF2-40B4-BE49-F238E27FC236}">
                <a16:creationId xmlns:a16="http://schemas.microsoft.com/office/drawing/2014/main" id="{3F56960A-6817-441A-9997-53C4A0014EE2}"/>
              </a:ext>
            </a:extLst>
          </p:cNvPr>
          <p:cNvGrpSpPr/>
          <p:nvPr/>
        </p:nvGrpSpPr>
        <p:grpSpPr>
          <a:xfrm>
            <a:off x="11317255" y="5989103"/>
            <a:ext cx="841781" cy="748032"/>
            <a:chOff x="11337354" y="6025684"/>
            <a:chExt cx="841781" cy="748032"/>
          </a:xfrm>
        </p:grpSpPr>
        <p:pic>
          <p:nvPicPr>
            <p:cNvPr id="29" name="Picture 28">
              <a:extLst>
                <a:ext uri="{FF2B5EF4-FFF2-40B4-BE49-F238E27FC236}">
                  <a16:creationId xmlns:a16="http://schemas.microsoft.com/office/drawing/2014/main" id="{4D904A64-1E4B-4143-BF1F-AB0F631BE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Logo COP3530">
              <a:extLst>
                <a:ext uri="{FF2B5EF4-FFF2-40B4-BE49-F238E27FC236}">
                  <a16:creationId xmlns:a16="http://schemas.microsoft.com/office/drawing/2014/main" id="{68A584B5-510F-4FA4-8C08-23B2E547B790}"/>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2121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Use cases of Data Structures and Algorithms</a:t>
            </a:r>
          </a:p>
        </p:txBody>
      </p:sp>
      <p:sp>
        <p:nvSpPr>
          <p:cNvPr id="7" name="TextBox 6">
            <a:extLst>
              <a:ext uri="{FF2B5EF4-FFF2-40B4-BE49-F238E27FC236}">
                <a16:creationId xmlns:a16="http://schemas.microsoft.com/office/drawing/2014/main" id="{2E44F249-AB74-4884-862F-AA69C42E8577}"/>
              </a:ext>
            </a:extLst>
          </p:cNvPr>
          <p:cNvSpPr txBox="1"/>
          <p:nvPr/>
        </p:nvSpPr>
        <p:spPr>
          <a:xfrm>
            <a:off x="1218303" y="1675102"/>
            <a:ext cx="8979945" cy="461664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Priority Queues / heaps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 choosing next edge to add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Dijkstra’s algorithm – choosing next vertex to set distance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Huffman compression algorithm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Operating systems - load balancing and interrupt handling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Binary search trees / hash tables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Anything where data is stored with a key / any database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Customer list with email address as a key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Students with ID number as key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Minimum Spanning Tree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Network design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Cluster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Shortest paths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Delivery planning/scheduling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 packing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scheduling problems – scheduling conferences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Knapsack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choosing investment portfolio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resource allocation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https://www.vice.com/en_us/article/4x385b/the-world-is-knapsack-problem-and-were-just-living-in-it</a:t>
            </a:r>
          </a:p>
        </p:txBody>
      </p:sp>
      <p:sp>
        <p:nvSpPr>
          <p:cNvPr id="3" name="Slide Number Placeholder 2">
            <a:extLst>
              <a:ext uri="{FF2B5EF4-FFF2-40B4-BE49-F238E27FC236}">
                <a16:creationId xmlns:a16="http://schemas.microsoft.com/office/drawing/2014/main" id="{8CB38762-7A89-4ADA-9584-3760CA5D342F}"/>
              </a:ext>
            </a:extLst>
          </p:cNvPr>
          <p:cNvSpPr>
            <a:spLocks noGrp="1"/>
          </p:cNvSpPr>
          <p:nvPr>
            <p:ph type="sldNum" sz="quarter" idx="12"/>
          </p:nvPr>
        </p:nvSpPr>
        <p:spPr/>
        <p:txBody>
          <a:bodyPr/>
          <a:lstStyle/>
          <a:p>
            <a:fld id="{017C28E0-2F8B-4999-AEA2-B3AA3AE8994F}" type="slidenum">
              <a:rPr lang="en-US" smtClean="0"/>
              <a:t>120</a:t>
            </a:fld>
            <a:endParaRPr lang="en-US"/>
          </a:p>
        </p:txBody>
      </p:sp>
      <p:grpSp>
        <p:nvGrpSpPr>
          <p:cNvPr id="5" name="Group 4">
            <a:extLst>
              <a:ext uri="{FF2B5EF4-FFF2-40B4-BE49-F238E27FC236}">
                <a16:creationId xmlns:a16="http://schemas.microsoft.com/office/drawing/2014/main" id="{9E98B69C-F2F6-4408-A787-84CB7FB237A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49DFD96-B959-47A7-887E-D45A0F2D8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9935C450-CEBC-4873-BFB5-5B7AC8D75E8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82703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E0D00C78-3411-4A61-AE7C-91FCB2D1F73B}"/>
              </a:ext>
            </a:extLst>
          </p:cNvPr>
          <p:cNvSpPr>
            <a:spLocks noGrp="1"/>
          </p:cNvSpPr>
          <p:nvPr>
            <p:ph type="sldNum" sz="quarter" idx="12"/>
          </p:nvPr>
        </p:nvSpPr>
        <p:spPr/>
        <p:txBody>
          <a:bodyPr/>
          <a:lstStyle/>
          <a:p>
            <a:fld id="{017C28E0-2F8B-4999-AEA2-B3AA3AE8994F}" type="slidenum">
              <a:rPr lang="en-US" smtClean="0"/>
              <a:t>121</a:t>
            </a:fld>
            <a:endParaRPr lang="en-US"/>
          </a:p>
        </p:txBody>
      </p:sp>
      <p:grpSp>
        <p:nvGrpSpPr>
          <p:cNvPr id="4" name="Group 3">
            <a:extLst>
              <a:ext uri="{FF2B5EF4-FFF2-40B4-BE49-F238E27FC236}">
                <a16:creationId xmlns:a16="http://schemas.microsoft.com/office/drawing/2014/main" id="{11762232-14B2-4782-BB26-6CEE0FA00BF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E032199-C6DC-4E8C-B0DC-5ACB9482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A6DD2A39-C1B3-42DA-A066-BF2049C551A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598436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44D91031-DC64-42E6-825F-FC50AD1B8366}"/>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fld id="{017C28E0-2F8B-4999-AEA2-B3AA3AE8994F}" type="slidenum">
              <a:rPr lang="en-US" smtClean="0"/>
              <a:t>122</a:t>
            </a:fld>
            <a:endParaRPr lang="en-US"/>
          </a:p>
        </p:txBody>
      </p:sp>
    </p:spTree>
    <p:extLst>
      <p:ext uri="{BB962C8B-B14F-4D97-AF65-F5344CB8AC3E}">
        <p14:creationId xmlns:p14="http://schemas.microsoft.com/office/powerpoint/2010/main" val="26157410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sp>
        <p:nvSpPr>
          <p:cNvPr id="3" name="Rectangle 2">
            <a:extLst>
              <a:ext uri="{FF2B5EF4-FFF2-40B4-BE49-F238E27FC236}">
                <a16:creationId xmlns:a16="http://schemas.microsoft.com/office/drawing/2014/main" id="{C66E5DF9-0BB9-41AB-8B45-84A340B1E5F9}"/>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15FEA09F-808F-4C93-BC4C-12BB3AD959DD}"/>
              </a:ext>
            </a:extLst>
          </p:cNvPr>
          <p:cNvSpPr>
            <a:spLocks noGrp="1"/>
          </p:cNvSpPr>
          <p:nvPr>
            <p:ph type="sldNum" sz="quarter" idx="12"/>
          </p:nvPr>
        </p:nvSpPr>
        <p:spPr/>
        <p:txBody>
          <a:bodyPr/>
          <a:lstStyle/>
          <a:p>
            <a:fld id="{017C28E0-2F8B-4999-AEA2-B3AA3AE8994F}" type="slidenum">
              <a:rPr lang="en-US" smtClean="0"/>
              <a:t>123</a:t>
            </a:fld>
            <a:endParaRPr lang="en-US"/>
          </a:p>
        </p:txBody>
      </p:sp>
    </p:spTree>
    <p:extLst>
      <p:ext uri="{BB962C8B-B14F-4D97-AF65-F5344CB8AC3E}">
        <p14:creationId xmlns:p14="http://schemas.microsoft.com/office/powerpoint/2010/main" val="7740001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BF2E8246-7FF8-409C-920C-CE3D07842BD9}"/>
              </a:ext>
            </a:extLst>
          </p:cNvPr>
          <p:cNvSpPr/>
          <p:nvPr/>
        </p:nvSpPr>
        <p:spPr>
          <a:xfrm>
            <a:off x="1098348" y="344156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DC5FFB4A-9CA6-4C7C-ACDD-80FE613B1A43}"/>
              </a:ext>
            </a:extLst>
          </p:cNvPr>
          <p:cNvSpPr>
            <a:spLocks noGrp="1"/>
          </p:cNvSpPr>
          <p:nvPr>
            <p:ph type="sldNum" sz="quarter" idx="12"/>
          </p:nvPr>
        </p:nvSpPr>
        <p:spPr/>
        <p:txBody>
          <a:bodyPr/>
          <a:lstStyle/>
          <a:p>
            <a:fld id="{017C28E0-2F8B-4999-AEA2-B3AA3AE8994F}" type="slidenum">
              <a:rPr lang="en-US" smtClean="0"/>
              <a:t>124</a:t>
            </a:fld>
            <a:endParaRPr lang="en-US"/>
          </a:p>
        </p:txBody>
      </p:sp>
    </p:spTree>
    <p:extLst>
      <p:ext uri="{BB962C8B-B14F-4D97-AF65-F5344CB8AC3E}">
        <p14:creationId xmlns:p14="http://schemas.microsoft.com/office/powerpoint/2010/main" val="2559586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A9DB339-DEE6-40CE-B43B-9411C3AED100}"/>
              </a:ext>
            </a:extLst>
          </p:cNvPr>
          <p:cNvSpPr/>
          <p:nvPr/>
        </p:nvSpPr>
        <p:spPr>
          <a:xfrm>
            <a:off x="1004836" y="243667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DEF445F5-1160-4047-AA9D-8E73EC7BFA04}"/>
              </a:ext>
            </a:extLst>
          </p:cNvPr>
          <p:cNvSpPr>
            <a:spLocks noGrp="1"/>
          </p:cNvSpPr>
          <p:nvPr>
            <p:ph type="sldNum" sz="quarter" idx="12"/>
          </p:nvPr>
        </p:nvSpPr>
        <p:spPr/>
        <p:txBody>
          <a:bodyPr/>
          <a:lstStyle/>
          <a:p>
            <a:fld id="{017C28E0-2F8B-4999-AEA2-B3AA3AE8994F}" type="slidenum">
              <a:rPr lang="en-US" smtClean="0"/>
              <a:t>125</a:t>
            </a:fld>
            <a:endParaRPr lang="en-US"/>
          </a:p>
        </p:txBody>
      </p:sp>
    </p:spTree>
    <p:extLst>
      <p:ext uri="{BB962C8B-B14F-4D97-AF65-F5344CB8AC3E}">
        <p14:creationId xmlns:p14="http://schemas.microsoft.com/office/powerpoint/2010/main" val="28140204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8AC20AF-B552-44FD-97EA-31B83F0A62F9}"/>
              </a:ext>
            </a:extLst>
          </p:cNvPr>
          <p:cNvSpPr>
            <a:spLocks noGrp="1"/>
          </p:cNvSpPr>
          <p:nvPr>
            <p:ph type="sldNum" sz="quarter" idx="12"/>
          </p:nvPr>
        </p:nvSpPr>
        <p:spPr/>
        <p:txBody>
          <a:bodyPr/>
          <a:lstStyle/>
          <a:p>
            <a:fld id="{017C28E0-2F8B-4999-AEA2-B3AA3AE8994F}" type="slidenum">
              <a:rPr lang="en-US" smtClean="0"/>
              <a:t>126</a:t>
            </a:fld>
            <a:endParaRPr lang="en-US"/>
          </a:p>
        </p:txBody>
      </p:sp>
    </p:spTree>
    <p:extLst>
      <p:ext uri="{BB962C8B-B14F-4D97-AF65-F5344CB8AC3E}">
        <p14:creationId xmlns:p14="http://schemas.microsoft.com/office/powerpoint/2010/main" val="17313433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Graphs</a:t>
            </a:r>
          </a:p>
        </p:txBody>
      </p:sp>
    </p:spTree>
    <p:extLst>
      <p:ext uri="{BB962C8B-B14F-4D97-AF65-F5344CB8AC3E}">
        <p14:creationId xmlns:p14="http://schemas.microsoft.com/office/powerpoint/2010/main" val="26879768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84F71-E704-4364-BD85-245BDFC8DD5A}"/>
              </a:ext>
            </a:extLst>
          </p:cNvPr>
          <p:cNvPicPr>
            <a:picLocks noChangeAspect="1"/>
          </p:cNvPicPr>
          <p:nvPr/>
        </p:nvPicPr>
        <p:blipFill>
          <a:blip r:embed="rId3"/>
          <a:stretch>
            <a:fillRect/>
          </a:stretch>
        </p:blipFill>
        <p:spPr>
          <a:xfrm>
            <a:off x="1552575" y="633412"/>
            <a:ext cx="9086850" cy="5591175"/>
          </a:xfrm>
          <a:prstGeom prst="rect">
            <a:avLst/>
          </a:prstGeom>
        </p:spPr>
      </p:pic>
      <p:sp>
        <p:nvSpPr>
          <p:cNvPr id="2" name="Slide Number Placeholder 1">
            <a:extLst>
              <a:ext uri="{FF2B5EF4-FFF2-40B4-BE49-F238E27FC236}">
                <a16:creationId xmlns:a16="http://schemas.microsoft.com/office/drawing/2014/main" id="{E18E7A82-D33D-4FBB-BE9A-3424DC219B67}"/>
              </a:ext>
            </a:extLst>
          </p:cNvPr>
          <p:cNvSpPr>
            <a:spLocks noGrp="1"/>
          </p:cNvSpPr>
          <p:nvPr>
            <p:ph type="sldNum" sz="quarter" idx="12"/>
          </p:nvPr>
        </p:nvSpPr>
        <p:spPr/>
        <p:txBody>
          <a:bodyPr/>
          <a:lstStyle/>
          <a:p>
            <a:fld id="{017C28E0-2F8B-4999-AEA2-B3AA3AE8994F}" type="slidenum">
              <a:rPr lang="en-US" smtClean="0"/>
              <a:t>128</a:t>
            </a:fld>
            <a:endParaRPr lang="en-US"/>
          </a:p>
        </p:txBody>
      </p:sp>
    </p:spTree>
    <p:extLst>
      <p:ext uri="{BB962C8B-B14F-4D97-AF65-F5344CB8AC3E}">
        <p14:creationId xmlns:p14="http://schemas.microsoft.com/office/powerpoint/2010/main" val="37142186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AED874-630D-463C-9A3F-B16B163BBB59}"/>
              </a:ext>
            </a:extLst>
          </p:cNvPr>
          <p:cNvPicPr>
            <a:picLocks noChangeAspect="1"/>
          </p:cNvPicPr>
          <p:nvPr/>
        </p:nvPicPr>
        <p:blipFill>
          <a:blip r:embed="rId3"/>
          <a:stretch>
            <a:fillRect/>
          </a:stretch>
        </p:blipFill>
        <p:spPr>
          <a:xfrm>
            <a:off x="1081087" y="600075"/>
            <a:ext cx="10029825" cy="5657850"/>
          </a:xfrm>
          <a:prstGeom prst="rect">
            <a:avLst/>
          </a:prstGeom>
        </p:spPr>
      </p:pic>
      <p:sp>
        <p:nvSpPr>
          <p:cNvPr id="3" name="Slide Number Placeholder 2">
            <a:extLst>
              <a:ext uri="{FF2B5EF4-FFF2-40B4-BE49-F238E27FC236}">
                <a16:creationId xmlns:a16="http://schemas.microsoft.com/office/drawing/2014/main" id="{F119635C-8C3B-466F-9A97-3138963A915C}"/>
              </a:ext>
            </a:extLst>
          </p:cNvPr>
          <p:cNvSpPr>
            <a:spLocks noGrp="1"/>
          </p:cNvSpPr>
          <p:nvPr>
            <p:ph type="sldNum" sz="quarter" idx="12"/>
          </p:nvPr>
        </p:nvSpPr>
        <p:spPr/>
        <p:txBody>
          <a:bodyPr/>
          <a:lstStyle/>
          <a:p>
            <a:fld id="{017C28E0-2F8B-4999-AEA2-B3AA3AE8994F}" type="slidenum">
              <a:rPr lang="en-US" smtClean="0"/>
              <a:t>129</a:t>
            </a:fld>
            <a:endParaRPr lang="en-US"/>
          </a:p>
        </p:txBody>
      </p:sp>
    </p:spTree>
    <p:extLst>
      <p:ext uri="{BB962C8B-B14F-4D97-AF65-F5344CB8AC3E}">
        <p14:creationId xmlns:p14="http://schemas.microsoft.com/office/powerpoint/2010/main" val="292560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pic>
        <p:nvPicPr>
          <p:cNvPr id="5" name="Graphic 4" descr="Coins outline">
            <a:extLst>
              <a:ext uri="{FF2B5EF4-FFF2-40B4-BE49-F238E27FC236}">
                <a16:creationId xmlns:a16="http://schemas.microsoft.com/office/drawing/2014/main" id="{BAE16F17-C0B3-41B1-8D25-3D02694360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2109" y="4818388"/>
            <a:ext cx="1636206" cy="1636206"/>
          </a:xfrm>
          <a:prstGeom prst="rect">
            <a:avLst/>
          </a:prstGeom>
        </p:spPr>
      </p:pic>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a:t>
            </a:r>
          </a:p>
        </p:txBody>
      </p:sp>
      <p:sp>
        <p:nvSpPr>
          <p:cNvPr id="3" name="Slide Number Placeholder 2">
            <a:extLst>
              <a:ext uri="{FF2B5EF4-FFF2-40B4-BE49-F238E27FC236}">
                <a16:creationId xmlns:a16="http://schemas.microsoft.com/office/drawing/2014/main" id="{761DD620-3A92-4197-A5A3-12A849DFA91D}"/>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9" name="Group 8">
            <a:extLst>
              <a:ext uri="{FF2B5EF4-FFF2-40B4-BE49-F238E27FC236}">
                <a16:creationId xmlns:a16="http://schemas.microsoft.com/office/drawing/2014/main" id="{FA4665F3-158C-4642-83CD-B338CF72F30F}"/>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E7A8E07-42EB-4F9E-98E2-52C4DB83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816F4CC0-04A3-4C3E-A1D6-DFFA62D157B2}"/>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91135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sp>
        <p:nvSpPr>
          <p:cNvPr id="3" name="Slide Number Placeholder 2">
            <a:extLst>
              <a:ext uri="{FF2B5EF4-FFF2-40B4-BE49-F238E27FC236}">
                <a16:creationId xmlns:a16="http://schemas.microsoft.com/office/drawing/2014/main" id="{578610CF-DDB2-43FB-AF8B-EDAF47E1B433}"/>
              </a:ext>
            </a:extLst>
          </p:cNvPr>
          <p:cNvSpPr>
            <a:spLocks noGrp="1"/>
          </p:cNvSpPr>
          <p:nvPr>
            <p:ph type="sldNum" sz="quarter" idx="12"/>
          </p:nvPr>
        </p:nvSpPr>
        <p:spPr/>
        <p:txBody>
          <a:bodyPr/>
          <a:lstStyle/>
          <a:p>
            <a:fld id="{017C28E0-2F8B-4999-AEA2-B3AA3AE8994F}" type="slidenum">
              <a:rPr lang="en-US" smtClean="0"/>
              <a:t>130</a:t>
            </a:fld>
            <a:endParaRPr lang="en-US"/>
          </a:p>
        </p:txBody>
      </p:sp>
    </p:spTree>
    <p:extLst>
      <p:ext uri="{BB962C8B-B14F-4D97-AF65-F5344CB8AC3E}">
        <p14:creationId xmlns:p14="http://schemas.microsoft.com/office/powerpoint/2010/main" val="8250798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sp>
        <p:nvSpPr>
          <p:cNvPr id="2" name="Slide Number Placeholder 1">
            <a:extLst>
              <a:ext uri="{FF2B5EF4-FFF2-40B4-BE49-F238E27FC236}">
                <a16:creationId xmlns:a16="http://schemas.microsoft.com/office/drawing/2014/main" id="{71B4FCCE-A4AA-4BE2-A3D5-DFF0AEAEFEB3}"/>
              </a:ext>
            </a:extLst>
          </p:cNvPr>
          <p:cNvSpPr>
            <a:spLocks noGrp="1"/>
          </p:cNvSpPr>
          <p:nvPr>
            <p:ph type="sldNum" sz="quarter" idx="12"/>
          </p:nvPr>
        </p:nvSpPr>
        <p:spPr/>
        <p:txBody>
          <a:bodyPr/>
          <a:lstStyle/>
          <a:p>
            <a:fld id="{017C28E0-2F8B-4999-AEA2-B3AA3AE8994F}" type="slidenum">
              <a:rPr lang="en-US" smtClean="0"/>
              <a:t>131</a:t>
            </a:fld>
            <a:endParaRPr lang="en-US"/>
          </a:p>
        </p:txBody>
      </p:sp>
    </p:spTree>
    <p:extLst>
      <p:ext uri="{BB962C8B-B14F-4D97-AF65-F5344CB8AC3E}">
        <p14:creationId xmlns:p14="http://schemas.microsoft.com/office/powerpoint/2010/main" val="2558582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B41A5-4D1F-41D2-9072-8A1342798F1E}"/>
              </a:ext>
            </a:extLst>
          </p:cNvPr>
          <p:cNvPicPr>
            <a:picLocks noChangeAspect="1"/>
          </p:cNvPicPr>
          <p:nvPr/>
        </p:nvPicPr>
        <p:blipFill>
          <a:blip r:embed="rId3"/>
          <a:stretch>
            <a:fillRect/>
          </a:stretch>
        </p:blipFill>
        <p:spPr>
          <a:xfrm>
            <a:off x="1514475" y="1042987"/>
            <a:ext cx="9163050" cy="4772025"/>
          </a:xfrm>
          <a:prstGeom prst="rect">
            <a:avLst/>
          </a:prstGeom>
        </p:spPr>
      </p:pic>
      <p:sp>
        <p:nvSpPr>
          <p:cNvPr id="2" name="Slide Number Placeholder 1">
            <a:extLst>
              <a:ext uri="{FF2B5EF4-FFF2-40B4-BE49-F238E27FC236}">
                <a16:creationId xmlns:a16="http://schemas.microsoft.com/office/drawing/2014/main" id="{41EDF578-6868-4DE0-858E-82077C5DD0D3}"/>
              </a:ext>
            </a:extLst>
          </p:cNvPr>
          <p:cNvSpPr>
            <a:spLocks noGrp="1"/>
          </p:cNvSpPr>
          <p:nvPr>
            <p:ph type="sldNum" sz="quarter" idx="12"/>
          </p:nvPr>
        </p:nvSpPr>
        <p:spPr/>
        <p:txBody>
          <a:bodyPr/>
          <a:lstStyle/>
          <a:p>
            <a:fld id="{017C28E0-2F8B-4999-AEA2-B3AA3AE8994F}" type="slidenum">
              <a:rPr lang="en-US" smtClean="0"/>
              <a:t>132</a:t>
            </a:fld>
            <a:endParaRPr lang="en-US"/>
          </a:p>
        </p:txBody>
      </p:sp>
    </p:spTree>
    <p:extLst>
      <p:ext uri="{BB962C8B-B14F-4D97-AF65-F5344CB8AC3E}">
        <p14:creationId xmlns:p14="http://schemas.microsoft.com/office/powerpoint/2010/main" val="28230291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769A2-494C-4C6A-B69D-B6B4A3B22496}"/>
              </a:ext>
            </a:extLst>
          </p:cNvPr>
          <p:cNvPicPr>
            <a:picLocks noChangeAspect="1"/>
          </p:cNvPicPr>
          <p:nvPr/>
        </p:nvPicPr>
        <p:blipFill>
          <a:blip r:embed="rId3"/>
          <a:stretch>
            <a:fillRect/>
          </a:stretch>
        </p:blipFill>
        <p:spPr>
          <a:xfrm>
            <a:off x="1533525" y="909637"/>
            <a:ext cx="9124950" cy="5038725"/>
          </a:xfrm>
          <a:prstGeom prst="rect">
            <a:avLst/>
          </a:prstGeom>
        </p:spPr>
      </p:pic>
      <p:sp>
        <p:nvSpPr>
          <p:cNvPr id="3" name="Slide Number Placeholder 2">
            <a:extLst>
              <a:ext uri="{FF2B5EF4-FFF2-40B4-BE49-F238E27FC236}">
                <a16:creationId xmlns:a16="http://schemas.microsoft.com/office/drawing/2014/main" id="{5771B1C6-2B3F-45DA-B3E6-62C90D7D4196}"/>
              </a:ext>
            </a:extLst>
          </p:cNvPr>
          <p:cNvSpPr>
            <a:spLocks noGrp="1"/>
          </p:cNvSpPr>
          <p:nvPr>
            <p:ph type="sldNum" sz="quarter" idx="12"/>
          </p:nvPr>
        </p:nvSpPr>
        <p:spPr/>
        <p:txBody>
          <a:bodyPr/>
          <a:lstStyle/>
          <a:p>
            <a:fld id="{017C28E0-2F8B-4999-AEA2-B3AA3AE8994F}" type="slidenum">
              <a:rPr lang="en-US" smtClean="0"/>
              <a:t>133</a:t>
            </a:fld>
            <a:endParaRPr lang="en-US"/>
          </a:p>
        </p:txBody>
      </p:sp>
    </p:spTree>
    <p:extLst>
      <p:ext uri="{BB962C8B-B14F-4D97-AF65-F5344CB8AC3E}">
        <p14:creationId xmlns:p14="http://schemas.microsoft.com/office/powerpoint/2010/main" val="202056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pic>
        <p:nvPicPr>
          <p:cNvPr id="5" name="Graphic 4" descr="Coins outline">
            <a:extLst>
              <a:ext uri="{FF2B5EF4-FFF2-40B4-BE49-F238E27FC236}">
                <a16:creationId xmlns:a16="http://schemas.microsoft.com/office/drawing/2014/main" id="{BAE16F17-C0B3-41B1-8D25-3D02694360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2109" y="4818388"/>
            <a:ext cx="1636206" cy="1636206"/>
          </a:xfrm>
          <a:prstGeom prst="rect">
            <a:avLst/>
          </a:prstGeom>
        </p:spPr>
      </p:pic>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a:t>
            </a:r>
          </a:p>
        </p:txBody>
      </p:sp>
      <p:sp>
        <p:nvSpPr>
          <p:cNvPr id="3" name="Slide Number Placeholder 2">
            <a:extLst>
              <a:ext uri="{FF2B5EF4-FFF2-40B4-BE49-F238E27FC236}">
                <a16:creationId xmlns:a16="http://schemas.microsoft.com/office/drawing/2014/main" id="{761DD620-3A92-4197-A5A3-12A849DFA91D}"/>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9" name="Group 8">
            <a:extLst>
              <a:ext uri="{FF2B5EF4-FFF2-40B4-BE49-F238E27FC236}">
                <a16:creationId xmlns:a16="http://schemas.microsoft.com/office/drawing/2014/main" id="{FA4665F3-158C-4642-83CD-B338CF72F30F}"/>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E7A8E07-42EB-4F9E-98E2-52C4DB83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816F4CC0-04A3-4C3E-A1D6-DFFA62D157B2}"/>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083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3" name="Slide Number Placeholder 2">
            <a:extLst>
              <a:ext uri="{FF2B5EF4-FFF2-40B4-BE49-F238E27FC236}">
                <a16:creationId xmlns:a16="http://schemas.microsoft.com/office/drawing/2014/main" id="{40E276B6-CE69-4475-9C27-B4B6A665D8CF}"/>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9" name="Group 8">
            <a:extLst>
              <a:ext uri="{FF2B5EF4-FFF2-40B4-BE49-F238E27FC236}">
                <a16:creationId xmlns:a16="http://schemas.microsoft.com/office/drawing/2014/main" id="{963F1CC1-E0A9-4F0B-B716-E12A4CB0DB1A}"/>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2C4C726-B8AB-42D9-9379-74EBE3F06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70F651A0-ACE3-4C8F-AAF7-6DC2D10FB41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2" name="Graphic 11" descr="Coins outline">
            <a:extLst>
              <a:ext uri="{FF2B5EF4-FFF2-40B4-BE49-F238E27FC236}">
                <a16:creationId xmlns:a16="http://schemas.microsoft.com/office/drawing/2014/main" id="{C25BEA79-593F-4374-8962-361E869AC7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205843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a:t>
            </a:r>
          </a:p>
        </p:txBody>
      </p:sp>
      <p:sp>
        <p:nvSpPr>
          <p:cNvPr id="3" name="Slide Number Placeholder 2">
            <a:extLst>
              <a:ext uri="{FF2B5EF4-FFF2-40B4-BE49-F238E27FC236}">
                <a16:creationId xmlns:a16="http://schemas.microsoft.com/office/drawing/2014/main" id="{C7EDAA9A-DBD2-44F1-98F6-1A2079396327}"/>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10" name="Group 9">
            <a:extLst>
              <a:ext uri="{FF2B5EF4-FFF2-40B4-BE49-F238E27FC236}">
                <a16:creationId xmlns:a16="http://schemas.microsoft.com/office/drawing/2014/main" id="{90191D65-67CC-42DE-AC68-EC4AA4C3F0F3}"/>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9B460A99-5972-4FB5-ADDC-0957EE6FA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C5B0C4FE-26E3-4996-B846-15DEE0B187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9A99E538-2BC8-48AB-AC1C-E326174365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412571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 – 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 – 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6 coins,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not the minimum possible as 4 Slytherins is global optimal</a:t>
            </a:r>
          </a:p>
        </p:txBody>
      </p:sp>
      <p:sp>
        <p:nvSpPr>
          <p:cNvPr id="3" name="Slide Number Placeholder 2">
            <a:extLst>
              <a:ext uri="{FF2B5EF4-FFF2-40B4-BE49-F238E27FC236}">
                <a16:creationId xmlns:a16="http://schemas.microsoft.com/office/drawing/2014/main" id="{02AFA739-0989-452C-A349-76E5E1185881}"/>
              </a:ext>
            </a:extLst>
          </p:cNvPr>
          <p:cNvSpPr>
            <a:spLocks noGrp="1"/>
          </p:cNvSpPr>
          <p:nvPr>
            <p:ph type="sldNum" sz="quarter" idx="12"/>
          </p:nvPr>
        </p:nvSpPr>
        <p:spPr/>
        <p:txBody>
          <a:bodyPr/>
          <a:lstStyle/>
          <a:p>
            <a:fld id="{017C28E0-2F8B-4999-AEA2-B3AA3AE8994F}" type="slidenum">
              <a:rPr lang="en-US" smtClean="0"/>
              <a:t>17</a:t>
            </a:fld>
            <a:endParaRPr lang="en-US"/>
          </a:p>
        </p:txBody>
      </p:sp>
      <p:grpSp>
        <p:nvGrpSpPr>
          <p:cNvPr id="10" name="Group 9">
            <a:extLst>
              <a:ext uri="{FF2B5EF4-FFF2-40B4-BE49-F238E27FC236}">
                <a16:creationId xmlns:a16="http://schemas.microsoft.com/office/drawing/2014/main" id="{CCA57A0B-4A4C-4C19-BB1F-AC6748891D6E}"/>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8A087AFA-72A3-413D-876D-EB714EAB0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4A60CD58-B575-4626-8660-D7F0E86F5B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E9889372-F3A2-4F13-9B20-DBD0DA15F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32172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 – 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 – 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6 coins,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not the minimum possible as 4 Slytherins is global optimal</a:t>
            </a:r>
          </a:p>
        </p:txBody>
      </p:sp>
      <p:sp>
        <p:nvSpPr>
          <p:cNvPr id="3" name="Slide Number Placeholder 2">
            <a:extLst>
              <a:ext uri="{FF2B5EF4-FFF2-40B4-BE49-F238E27FC236}">
                <a16:creationId xmlns:a16="http://schemas.microsoft.com/office/drawing/2014/main" id="{02AFA739-0989-452C-A349-76E5E1185881}"/>
              </a:ext>
            </a:extLst>
          </p:cNvPr>
          <p:cNvSpPr>
            <a:spLocks noGrp="1"/>
          </p:cNvSpPr>
          <p:nvPr>
            <p:ph type="sldNum" sz="quarter" idx="12"/>
          </p:nvPr>
        </p:nvSpPr>
        <p:spPr/>
        <p:txBody>
          <a:bodyPr/>
          <a:lstStyle/>
          <a:p>
            <a:fld id="{017C28E0-2F8B-4999-AEA2-B3AA3AE8994F}" type="slidenum">
              <a:rPr lang="en-US" smtClean="0"/>
              <a:t>18</a:t>
            </a:fld>
            <a:endParaRPr lang="en-US"/>
          </a:p>
        </p:txBody>
      </p:sp>
      <p:grpSp>
        <p:nvGrpSpPr>
          <p:cNvPr id="10" name="Group 9">
            <a:extLst>
              <a:ext uri="{FF2B5EF4-FFF2-40B4-BE49-F238E27FC236}">
                <a16:creationId xmlns:a16="http://schemas.microsoft.com/office/drawing/2014/main" id="{CCA57A0B-4A4C-4C19-BB1F-AC6748891D6E}"/>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8A087AFA-72A3-413D-876D-EB714EAB0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4A60CD58-B575-4626-8660-D7F0E86F5B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E9889372-F3A2-4F13-9B20-DBD0DA15F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
        <p:nvSpPr>
          <p:cNvPr id="15" name="TextBox 14">
            <a:extLst>
              <a:ext uri="{FF2B5EF4-FFF2-40B4-BE49-F238E27FC236}">
                <a16:creationId xmlns:a16="http://schemas.microsoft.com/office/drawing/2014/main" id="{4656F751-D9A5-4087-B853-DAE6F191F26B}"/>
              </a:ext>
            </a:extLst>
          </p:cNvPr>
          <p:cNvSpPr txBox="1"/>
          <p:nvPr/>
        </p:nvSpPr>
        <p:spPr>
          <a:xfrm>
            <a:off x="1191225" y="5306319"/>
            <a:ext cx="6094602" cy="1200329"/>
          </a:xfrm>
          <a:prstGeom prst="rect">
            <a:avLst/>
          </a:prstGeom>
          <a:noFill/>
        </p:spPr>
        <p:txBody>
          <a:bodyPr wrap="square">
            <a:spAutoFit/>
          </a:bodyPr>
          <a:lstStyle/>
          <a:p>
            <a:r>
              <a:rPr lang="en-US" dirty="0">
                <a:solidFill>
                  <a:srgbClr val="0081E2"/>
                </a:solidFill>
                <a:latin typeface="Consolas" panose="020B0609020204030204" pitchFamily="49" charset="0"/>
              </a:rPr>
              <a:t>A coin system is called "</a:t>
            </a:r>
            <a:r>
              <a:rPr lang="en-US" dirty="0">
                <a:solidFill>
                  <a:srgbClr val="EB6E19"/>
                </a:solidFill>
                <a:latin typeface="Consolas" panose="020B0609020204030204" pitchFamily="49" charset="0"/>
              </a:rPr>
              <a:t>canonical</a:t>
            </a:r>
            <a:r>
              <a:rPr lang="en-US" dirty="0">
                <a:solidFill>
                  <a:srgbClr val="0081E2"/>
                </a:solidFill>
                <a:latin typeface="Consolas" panose="020B0609020204030204" pitchFamily="49" charset="0"/>
              </a:rPr>
              <a:t>" if the greedy algorithm always solves change-making optimally. It is possible to test whether a coin system is canonical in polynomial time.</a:t>
            </a:r>
          </a:p>
        </p:txBody>
      </p:sp>
    </p:spTree>
    <p:extLst>
      <p:ext uri="{BB962C8B-B14F-4D97-AF65-F5344CB8AC3E}">
        <p14:creationId xmlns:p14="http://schemas.microsoft.com/office/powerpoint/2010/main" val="37778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19</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Exam 2 will be on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April 14, 3 pm - 9 pm EST.</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Cumulative, 80:20 Ratio</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Everything we cover till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today</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 will be a part of the Exam</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Topics and Expectations guide will be up by tonight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Exam 2 reviews</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a:t>
            </a:r>
            <a:endParaRPr kumimoji="0" lang="en-US" sz="100" b="0" i="0" u="none" strike="noStrike" kern="1200" cap="none" spc="0" normalizeH="0" baseline="0" noProof="0" dirty="0">
              <a:ln>
                <a:noFill/>
              </a:ln>
              <a:solidFill>
                <a:srgbClr val="0081E2"/>
              </a:solidFill>
              <a:effectLst/>
              <a:uLnTx/>
              <a:uFillTx/>
              <a:latin typeface="Gotham Bold" pitchFamily="50" charset="0"/>
              <a:ea typeface="+mj-ea"/>
              <a:cs typeface="+mj-cs"/>
            </a:endParaRP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10</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6 pm EST: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Eta Kappa Nu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(unofficial)</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12</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class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13</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discussions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8570AFC8-0C0C-4856-B259-3556DB45BDED}"/>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68450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20</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2859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21</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4E7F2BF0-8FE2-4C09-88D8-9A98E36416AA}"/>
              </a:ext>
            </a:extLst>
          </p:cNvPr>
          <p:cNvSpPr/>
          <p:nvPr/>
        </p:nvSpPr>
        <p:spPr>
          <a:xfrm>
            <a:off x="4705566"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CBFB9F0-68D1-41A1-A4D6-98C2049D2339}"/>
              </a:ext>
            </a:extLst>
          </p:cNvPr>
          <p:cNvSpPr/>
          <p:nvPr/>
        </p:nvSpPr>
        <p:spPr>
          <a:xfrm>
            <a:off x="5726131"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CCBA82D-2056-47F3-8782-E722C719822F}"/>
              </a:ext>
            </a:extLst>
          </p:cNvPr>
          <p:cNvSpPr/>
          <p:nvPr/>
        </p:nvSpPr>
        <p:spPr>
          <a:xfrm>
            <a:off x="6746696" y="3414237"/>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A22D15B-E328-4D22-8BE5-AF444C22B591}"/>
              </a:ext>
            </a:extLst>
          </p:cNvPr>
          <p:cNvSpPr/>
          <p:nvPr/>
        </p:nvSpPr>
        <p:spPr>
          <a:xfrm>
            <a:off x="4705566"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7FA394B-B88F-4779-9B73-052305A21709}"/>
              </a:ext>
            </a:extLst>
          </p:cNvPr>
          <p:cNvSpPr/>
          <p:nvPr/>
        </p:nvSpPr>
        <p:spPr>
          <a:xfrm>
            <a:off x="5726131"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124210-281C-4278-8568-830C1A01249B}"/>
              </a:ext>
            </a:extLst>
          </p:cNvPr>
          <p:cNvCxnSpPr>
            <a:cxnSpLocks/>
          </p:cNvCxnSpPr>
          <p:nvPr/>
        </p:nvCxnSpPr>
        <p:spPr>
          <a:xfrm>
            <a:off x="4705566" y="3778322"/>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D3EB14-98ED-46D9-8B5B-03F0835749B7}"/>
              </a:ext>
            </a:extLst>
          </p:cNvPr>
          <p:cNvCxnSpPr>
            <a:cxnSpLocks/>
          </p:cNvCxnSpPr>
          <p:nvPr/>
        </p:nvCxnSpPr>
        <p:spPr>
          <a:xfrm>
            <a:off x="5726131" y="366359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829130-A079-45EE-B4B4-224ABE50A6E2}"/>
              </a:ext>
            </a:extLst>
          </p:cNvPr>
          <p:cNvCxnSpPr>
            <a:cxnSpLocks/>
          </p:cNvCxnSpPr>
          <p:nvPr/>
        </p:nvCxnSpPr>
        <p:spPr>
          <a:xfrm>
            <a:off x="4705566" y="3538591"/>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D83589-BE7D-4C51-A43D-502ACB6A4C50}"/>
              </a:ext>
            </a:extLst>
          </p:cNvPr>
          <p:cNvCxnSpPr>
            <a:cxnSpLocks/>
          </p:cNvCxnSpPr>
          <p:nvPr/>
        </p:nvCxnSpPr>
        <p:spPr>
          <a:xfrm>
            <a:off x="6746696" y="4019765"/>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ADF1B7-066A-47DD-8719-19B62E54A074}"/>
              </a:ext>
            </a:extLst>
          </p:cNvPr>
          <p:cNvCxnSpPr>
            <a:cxnSpLocks/>
          </p:cNvCxnSpPr>
          <p:nvPr/>
        </p:nvCxnSpPr>
        <p:spPr>
          <a:xfrm>
            <a:off x="4705566" y="5625958"/>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804BE8-D8C4-4169-BBC8-CFF5559C73FB}"/>
              </a:ext>
            </a:extLst>
          </p:cNvPr>
          <p:cNvCxnSpPr>
            <a:cxnSpLocks/>
          </p:cNvCxnSpPr>
          <p:nvPr/>
        </p:nvCxnSpPr>
        <p:spPr>
          <a:xfrm>
            <a:off x="5726131" y="5511230"/>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2D8E0B8-8BCC-4BBD-AA72-24EC5CDACA76}"/>
              </a:ext>
            </a:extLst>
          </p:cNvPr>
          <p:cNvSpPr txBox="1"/>
          <p:nvPr/>
        </p:nvSpPr>
        <p:spPr>
          <a:xfrm>
            <a:off x="4875089" y="3905883"/>
            <a:ext cx="400692" cy="307777"/>
          </a:xfrm>
          <a:prstGeom prst="rect">
            <a:avLst/>
          </a:prstGeom>
          <a:noFill/>
        </p:spPr>
        <p:txBody>
          <a:bodyPr wrap="square" rtlCol="0">
            <a:spAutoFit/>
          </a:bodyPr>
          <a:lstStyle/>
          <a:p>
            <a:r>
              <a:rPr lang="en-US" sz="1400" dirty="0">
                <a:solidFill>
                  <a:schemeClr val="bg1"/>
                </a:solidFill>
              </a:rPr>
              <a:t>14</a:t>
            </a:r>
          </a:p>
        </p:txBody>
      </p:sp>
      <p:sp>
        <p:nvSpPr>
          <p:cNvPr id="22" name="TextBox 21">
            <a:extLst>
              <a:ext uri="{FF2B5EF4-FFF2-40B4-BE49-F238E27FC236}">
                <a16:creationId xmlns:a16="http://schemas.microsoft.com/office/drawing/2014/main" id="{BD7D6875-9A03-40AC-8CDA-47F27B81BB8E}"/>
              </a:ext>
            </a:extLst>
          </p:cNvPr>
          <p:cNvSpPr txBox="1"/>
          <p:nvPr/>
        </p:nvSpPr>
        <p:spPr>
          <a:xfrm>
            <a:off x="5932642" y="3848519"/>
            <a:ext cx="400692" cy="307777"/>
          </a:xfrm>
          <a:prstGeom prst="rect">
            <a:avLst/>
          </a:prstGeom>
          <a:noFill/>
        </p:spPr>
        <p:txBody>
          <a:bodyPr wrap="square" rtlCol="0">
            <a:spAutoFit/>
          </a:bodyPr>
          <a:lstStyle/>
          <a:p>
            <a:r>
              <a:rPr lang="en-US" sz="1400" dirty="0">
                <a:solidFill>
                  <a:schemeClr val="bg1"/>
                </a:solidFill>
              </a:rPr>
              <a:t>16</a:t>
            </a:r>
          </a:p>
        </p:txBody>
      </p:sp>
      <p:sp>
        <p:nvSpPr>
          <p:cNvPr id="23" name="TextBox 22">
            <a:extLst>
              <a:ext uri="{FF2B5EF4-FFF2-40B4-BE49-F238E27FC236}">
                <a16:creationId xmlns:a16="http://schemas.microsoft.com/office/drawing/2014/main" id="{DBF2F889-5AD6-4BE9-8F60-5098B47C15C4}"/>
              </a:ext>
            </a:extLst>
          </p:cNvPr>
          <p:cNvSpPr txBox="1"/>
          <p:nvPr/>
        </p:nvSpPr>
        <p:spPr>
          <a:xfrm>
            <a:off x="6978295" y="4002407"/>
            <a:ext cx="400692" cy="307777"/>
          </a:xfrm>
          <a:prstGeom prst="rect">
            <a:avLst/>
          </a:prstGeom>
          <a:noFill/>
        </p:spPr>
        <p:txBody>
          <a:bodyPr wrap="square" rtlCol="0">
            <a:spAutoFit/>
          </a:bodyPr>
          <a:lstStyle/>
          <a:p>
            <a:r>
              <a:rPr lang="en-US" sz="1400" dirty="0">
                <a:solidFill>
                  <a:schemeClr val="bg1"/>
                </a:solidFill>
              </a:rPr>
              <a:t>6</a:t>
            </a:r>
          </a:p>
        </p:txBody>
      </p:sp>
      <p:sp>
        <p:nvSpPr>
          <p:cNvPr id="24" name="TextBox 23">
            <a:extLst>
              <a:ext uri="{FF2B5EF4-FFF2-40B4-BE49-F238E27FC236}">
                <a16:creationId xmlns:a16="http://schemas.microsoft.com/office/drawing/2014/main" id="{233AF220-925B-4D1F-B229-163A14D99207}"/>
              </a:ext>
            </a:extLst>
          </p:cNvPr>
          <p:cNvSpPr txBox="1"/>
          <p:nvPr/>
        </p:nvSpPr>
        <p:spPr>
          <a:xfrm>
            <a:off x="4939475" y="3494932"/>
            <a:ext cx="400692" cy="307777"/>
          </a:xfrm>
          <a:prstGeom prst="rect">
            <a:avLst/>
          </a:prstGeom>
          <a:noFill/>
        </p:spPr>
        <p:txBody>
          <a:bodyPr wrap="square" rtlCol="0">
            <a:spAutoFit/>
          </a:bodyPr>
          <a:lstStyle/>
          <a:p>
            <a:r>
              <a:rPr lang="en-US" sz="1400" dirty="0">
                <a:solidFill>
                  <a:schemeClr val="bg1"/>
                </a:solidFill>
              </a:rPr>
              <a:t>4</a:t>
            </a:r>
          </a:p>
        </p:txBody>
      </p:sp>
      <p:sp>
        <p:nvSpPr>
          <p:cNvPr id="26" name="TextBox 25">
            <a:extLst>
              <a:ext uri="{FF2B5EF4-FFF2-40B4-BE49-F238E27FC236}">
                <a16:creationId xmlns:a16="http://schemas.microsoft.com/office/drawing/2014/main" id="{36762E3F-E392-4A87-9B1A-F5E71BD589A1}"/>
              </a:ext>
            </a:extLst>
          </p:cNvPr>
          <p:cNvSpPr txBox="1"/>
          <p:nvPr/>
        </p:nvSpPr>
        <p:spPr>
          <a:xfrm>
            <a:off x="4872695" y="5756899"/>
            <a:ext cx="400692" cy="307777"/>
          </a:xfrm>
          <a:prstGeom prst="rect">
            <a:avLst/>
          </a:prstGeom>
          <a:noFill/>
        </p:spPr>
        <p:txBody>
          <a:bodyPr wrap="square" rtlCol="0">
            <a:spAutoFit/>
          </a:bodyPr>
          <a:lstStyle/>
          <a:p>
            <a:r>
              <a:rPr lang="en-US" sz="1400" dirty="0">
                <a:solidFill>
                  <a:schemeClr val="bg1"/>
                </a:solidFill>
              </a:rPr>
              <a:t>14</a:t>
            </a:r>
          </a:p>
        </p:txBody>
      </p:sp>
      <p:sp>
        <p:nvSpPr>
          <p:cNvPr id="27" name="TextBox 26">
            <a:extLst>
              <a:ext uri="{FF2B5EF4-FFF2-40B4-BE49-F238E27FC236}">
                <a16:creationId xmlns:a16="http://schemas.microsoft.com/office/drawing/2014/main" id="{8495CB2B-3823-4025-B164-FEE68386F4BE}"/>
              </a:ext>
            </a:extLst>
          </p:cNvPr>
          <p:cNvSpPr txBox="1"/>
          <p:nvPr/>
        </p:nvSpPr>
        <p:spPr>
          <a:xfrm>
            <a:off x="5895654" y="5696155"/>
            <a:ext cx="400692" cy="307777"/>
          </a:xfrm>
          <a:prstGeom prst="rect">
            <a:avLst/>
          </a:prstGeom>
          <a:noFill/>
        </p:spPr>
        <p:txBody>
          <a:bodyPr wrap="square" rtlCol="0">
            <a:spAutoFit/>
          </a:bodyPr>
          <a:lstStyle/>
          <a:p>
            <a:r>
              <a:rPr lang="en-US" sz="1400" dirty="0">
                <a:solidFill>
                  <a:schemeClr val="bg1"/>
                </a:solidFill>
              </a:rPr>
              <a:t>16</a:t>
            </a:r>
          </a:p>
        </p:txBody>
      </p:sp>
      <p:sp>
        <p:nvSpPr>
          <p:cNvPr id="28" name="TextBox 27">
            <a:extLst>
              <a:ext uri="{FF2B5EF4-FFF2-40B4-BE49-F238E27FC236}">
                <a16:creationId xmlns:a16="http://schemas.microsoft.com/office/drawing/2014/main" id="{1B70C498-B322-49B3-8C5D-154DFDC136BE}"/>
              </a:ext>
            </a:extLst>
          </p:cNvPr>
          <p:cNvSpPr txBox="1"/>
          <p:nvPr/>
        </p:nvSpPr>
        <p:spPr>
          <a:xfrm>
            <a:off x="4942217" y="5327865"/>
            <a:ext cx="400692" cy="307777"/>
          </a:xfrm>
          <a:prstGeom prst="rect">
            <a:avLst/>
          </a:prstGeom>
          <a:noFill/>
        </p:spPr>
        <p:txBody>
          <a:bodyPr wrap="square" rtlCol="0">
            <a:spAutoFit/>
          </a:bodyPr>
          <a:lstStyle/>
          <a:p>
            <a:r>
              <a:rPr lang="en-US" sz="1400" dirty="0">
                <a:solidFill>
                  <a:schemeClr val="bg1"/>
                </a:solidFill>
              </a:rPr>
              <a:t>6</a:t>
            </a:r>
          </a:p>
        </p:txBody>
      </p:sp>
      <p:sp>
        <p:nvSpPr>
          <p:cNvPr id="29" name="TextBox 28">
            <a:extLst>
              <a:ext uri="{FF2B5EF4-FFF2-40B4-BE49-F238E27FC236}">
                <a16:creationId xmlns:a16="http://schemas.microsoft.com/office/drawing/2014/main" id="{3C2E20DD-E484-4843-BC90-826434481B19}"/>
              </a:ext>
            </a:extLst>
          </p:cNvPr>
          <p:cNvSpPr txBox="1"/>
          <p:nvPr/>
        </p:nvSpPr>
        <p:spPr>
          <a:xfrm>
            <a:off x="5947881" y="5255667"/>
            <a:ext cx="400692" cy="307777"/>
          </a:xfrm>
          <a:prstGeom prst="rect">
            <a:avLst/>
          </a:prstGeom>
          <a:noFill/>
        </p:spPr>
        <p:txBody>
          <a:bodyPr wrap="square" rtlCol="0">
            <a:spAutoFit/>
          </a:bodyPr>
          <a:lstStyle/>
          <a:p>
            <a:r>
              <a:rPr lang="en-US" sz="1400" dirty="0">
                <a:solidFill>
                  <a:schemeClr val="bg1"/>
                </a:solidFill>
              </a:rPr>
              <a:t>4</a:t>
            </a:r>
          </a:p>
        </p:txBody>
      </p:sp>
    </p:spTree>
    <p:extLst>
      <p:ext uri="{BB962C8B-B14F-4D97-AF65-F5344CB8AC3E}">
        <p14:creationId xmlns:p14="http://schemas.microsoft.com/office/powerpoint/2010/main" val="229371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22</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73" name="Rectangle 72">
            <a:extLst>
              <a:ext uri="{FF2B5EF4-FFF2-40B4-BE49-F238E27FC236}">
                <a16:creationId xmlns:a16="http://schemas.microsoft.com/office/drawing/2014/main" id="{1CEAEFAE-F2CA-460E-BBE1-B5AB2E8A7478}"/>
              </a:ext>
            </a:extLst>
          </p:cNvPr>
          <p:cNvSpPr/>
          <p:nvPr/>
        </p:nvSpPr>
        <p:spPr>
          <a:xfrm>
            <a:off x="1209436" y="1690688"/>
            <a:ext cx="10144364"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6 units, 3 units, 7 units, 2 units, and 2 units of space, how many minimum bins are required to store all the five boxes if each bin can take at most 10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436776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6 units, 3 units, 7 units, 2 units, and 2 units of space, how many minimum bins are required to store all the five boxes if each bin can take at most 10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23</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0" name="Rectangle 29">
            <a:extLst>
              <a:ext uri="{FF2B5EF4-FFF2-40B4-BE49-F238E27FC236}">
                <a16:creationId xmlns:a16="http://schemas.microsoft.com/office/drawing/2014/main" id="{7B146609-EAFA-4E60-83F6-24A734A735E5}"/>
              </a:ext>
            </a:extLst>
          </p:cNvPr>
          <p:cNvSpPr/>
          <p:nvPr/>
        </p:nvSpPr>
        <p:spPr>
          <a:xfrm>
            <a:off x="4705566"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71B86F6A-2936-454C-9D17-D3A51AB68D09}"/>
              </a:ext>
            </a:extLst>
          </p:cNvPr>
          <p:cNvSpPr/>
          <p:nvPr/>
        </p:nvSpPr>
        <p:spPr>
          <a:xfrm>
            <a:off x="5726131"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7A01D8A0-0F9F-4E80-952D-67319738A4C0}"/>
              </a:ext>
            </a:extLst>
          </p:cNvPr>
          <p:cNvSpPr/>
          <p:nvPr/>
        </p:nvSpPr>
        <p:spPr>
          <a:xfrm>
            <a:off x="6746696" y="3414237"/>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32A699E-B39B-4F94-B3E3-08C59D918D2B}"/>
              </a:ext>
            </a:extLst>
          </p:cNvPr>
          <p:cNvCxnSpPr>
            <a:cxnSpLocks/>
          </p:cNvCxnSpPr>
          <p:nvPr/>
        </p:nvCxnSpPr>
        <p:spPr>
          <a:xfrm>
            <a:off x="4705566" y="3778322"/>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81E02F0-EDD9-4CA6-994C-BD68AD9BCBF7}"/>
              </a:ext>
            </a:extLst>
          </p:cNvPr>
          <p:cNvCxnSpPr>
            <a:cxnSpLocks/>
          </p:cNvCxnSpPr>
          <p:nvPr/>
        </p:nvCxnSpPr>
        <p:spPr>
          <a:xfrm>
            <a:off x="5726131" y="366359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F7E1F8-8328-4461-A1E2-F3630886432B}"/>
              </a:ext>
            </a:extLst>
          </p:cNvPr>
          <p:cNvCxnSpPr>
            <a:cxnSpLocks/>
          </p:cNvCxnSpPr>
          <p:nvPr/>
        </p:nvCxnSpPr>
        <p:spPr>
          <a:xfrm>
            <a:off x="4705566" y="3538591"/>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1E691F-1C61-453E-824C-FDDDF8880304}"/>
              </a:ext>
            </a:extLst>
          </p:cNvPr>
          <p:cNvCxnSpPr>
            <a:cxnSpLocks/>
          </p:cNvCxnSpPr>
          <p:nvPr/>
        </p:nvCxnSpPr>
        <p:spPr>
          <a:xfrm>
            <a:off x="6746696" y="4019765"/>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461766A-5A91-4531-ACBB-1CB4B7E6FC88}"/>
              </a:ext>
            </a:extLst>
          </p:cNvPr>
          <p:cNvSpPr txBox="1"/>
          <p:nvPr/>
        </p:nvSpPr>
        <p:spPr>
          <a:xfrm>
            <a:off x="4925423" y="3905883"/>
            <a:ext cx="400692" cy="307777"/>
          </a:xfrm>
          <a:prstGeom prst="rect">
            <a:avLst/>
          </a:prstGeom>
          <a:noFill/>
        </p:spPr>
        <p:txBody>
          <a:bodyPr wrap="square" rtlCol="0">
            <a:spAutoFit/>
          </a:bodyPr>
          <a:lstStyle/>
          <a:p>
            <a:r>
              <a:rPr lang="en-US" sz="1400" dirty="0">
                <a:solidFill>
                  <a:schemeClr val="bg1"/>
                </a:solidFill>
              </a:rPr>
              <a:t>6</a:t>
            </a:r>
          </a:p>
        </p:txBody>
      </p:sp>
      <p:sp>
        <p:nvSpPr>
          <p:cNvPr id="42" name="TextBox 41">
            <a:extLst>
              <a:ext uri="{FF2B5EF4-FFF2-40B4-BE49-F238E27FC236}">
                <a16:creationId xmlns:a16="http://schemas.microsoft.com/office/drawing/2014/main" id="{C4B9B73A-B900-42FE-A04A-824E04572FD9}"/>
              </a:ext>
            </a:extLst>
          </p:cNvPr>
          <p:cNvSpPr txBox="1"/>
          <p:nvPr/>
        </p:nvSpPr>
        <p:spPr>
          <a:xfrm>
            <a:off x="5932642" y="3848519"/>
            <a:ext cx="400692" cy="307777"/>
          </a:xfrm>
          <a:prstGeom prst="rect">
            <a:avLst/>
          </a:prstGeom>
          <a:noFill/>
        </p:spPr>
        <p:txBody>
          <a:bodyPr wrap="square" rtlCol="0">
            <a:spAutoFit/>
          </a:bodyPr>
          <a:lstStyle/>
          <a:p>
            <a:r>
              <a:rPr lang="en-US" sz="1400" dirty="0">
                <a:solidFill>
                  <a:schemeClr val="bg1"/>
                </a:solidFill>
              </a:rPr>
              <a:t>7</a:t>
            </a:r>
          </a:p>
        </p:txBody>
      </p:sp>
      <p:sp>
        <p:nvSpPr>
          <p:cNvPr id="43" name="TextBox 42">
            <a:extLst>
              <a:ext uri="{FF2B5EF4-FFF2-40B4-BE49-F238E27FC236}">
                <a16:creationId xmlns:a16="http://schemas.microsoft.com/office/drawing/2014/main" id="{D982F485-290E-4965-9B79-E31C7044D695}"/>
              </a:ext>
            </a:extLst>
          </p:cNvPr>
          <p:cNvSpPr txBox="1"/>
          <p:nvPr/>
        </p:nvSpPr>
        <p:spPr>
          <a:xfrm>
            <a:off x="6978295" y="4002407"/>
            <a:ext cx="400692" cy="307777"/>
          </a:xfrm>
          <a:prstGeom prst="rect">
            <a:avLst/>
          </a:prstGeom>
          <a:noFill/>
        </p:spPr>
        <p:txBody>
          <a:bodyPr wrap="square" rtlCol="0">
            <a:spAutoFit/>
          </a:bodyPr>
          <a:lstStyle/>
          <a:p>
            <a:r>
              <a:rPr lang="en-US" sz="1400" dirty="0">
                <a:solidFill>
                  <a:schemeClr val="bg1"/>
                </a:solidFill>
              </a:rPr>
              <a:t>2</a:t>
            </a:r>
          </a:p>
        </p:txBody>
      </p:sp>
      <p:sp>
        <p:nvSpPr>
          <p:cNvPr id="44" name="TextBox 43">
            <a:extLst>
              <a:ext uri="{FF2B5EF4-FFF2-40B4-BE49-F238E27FC236}">
                <a16:creationId xmlns:a16="http://schemas.microsoft.com/office/drawing/2014/main" id="{E3F37BD1-DC45-49CF-9640-5B2748F6CB56}"/>
              </a:ext>
            </a:extLst>
          </p:cNvPr>
          <p:cNvSpPr txBox="1"/>
          <p:nvPr/>
        </p:nvSpPr>
        <p:spPr>
          <a:xfrm>
            <a:off x="4923029" y="3493456"/>
            <a:ext cx="400692" cy="307777"/>
          </a:xfrm>
          <a:prstGeom prst="rect">
            <a:avLst/>
          </a:prstGeom>
          <a:noFill/>
        </p:spPr>
        <p:txBody>
          <a:bodyPr wrap="square" rtlCol="0">
            <a:spAutoFit/>
          </a:bodyPr>
          <a:lstStyle/>
          <a:p>
            <a:r>
              <a:rPr lang="en-US" sz="1400" dirty="0">
                <a:solidFill>
                  <a:schemeClr val="bg1"/>
                </a:solidFill>
              </a:rPr>
              <a:t>3</a:t>
            </a:r>
          </a:p>
        </p:txBody>
      </p:sp>
      <p:cxnSp>
        <p:nvCxnSpPr>
          <p:cNvPr id="49" name="Straight Connector 48">
            <a:extLst>
              <a:ext uri="{FF2B5EF4-FFF2-40B4-BE49-F238E27FC236}">
                <a16:creationId xmlns:a16="http://schemas.microsoft.com/office/drawing/2014/main" id="{7D4370BE-AA9D-4C67-9820-7D548160F27F}"/>
              </a:ext>
            </a:extLst>
          </p:cNvPr>
          <p:cNvCxnSpPr>
            <a:cxnSpLocks/>
          </p:cNvCxnSpPr>
          <p:nvPr/>
        </p:nvCxnSpPr>
        <p:spPr>
          <a:xfrm>
            <a:off x="5729520" y="3506747"/>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DA4D0E0-524B-401D-AD5A-2EDD3C1958AD}"/>
              </a:ext>
            </a:extLst>
          </p:cNvPr>
          <p:cNvSpPr txBox="1"/>
          <p:nvPr/>
        </p:nvSpPr>
        <p:spPr>
          <a:xfrm>
            <a:off x="5938241" y="3429000"/>
            <a:ext cx="400692" cy="307777"/>
          </a:xfrm>
          <a:prstGeom prst="rect">
            <a:avLst/>
          </a:prstGeom>
          <a:noFill/>
        </p:spPr>
        <p:txBody>
          <a:bodyPr wrap="square" rtlCol="0">
            <a:spAutoFit/>
          </a:bodyPr>
          <a:lstStyle/>
          <a:p>
            <a:r>
              <a:rPr lang="en-US" sz="1400" dirty="0">
                <a:solidFill>
                  <a:schemeClr val="bg1"/>
                </a:solidFill>
              </a:rPr>
              <a:t>2</a:t>
            </a:r>
          </a:p>
        </p:txBody>
      </p:sp>
      <p:sp>
        <p:nvSpPr>
          <p:cNvPr id="61" name="Rectangle 60">
            <a:extLst>
              <a:ext uri="{FF2B5EF4-FFF2-40B4-BE49-F238E27FC236}">
                <a16:creationId xmlns:a16="http://schemas.microsoft.com/office/drawing/2014/main" id="{222B4B0C-6A45-485B-AE76-28D36EF550A2}"/>
              </a:ext>
            </a:extLst>
          </p:cNvPr>
          <p:cNvSpPr/>
          <p:nvPr/>
        </p:nvSpPr>
        <p:spPr>
          <a:xfrm>
            <a:off x="4705566" y="5471133"/>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C29A7556-92C1-4119-A44F-FA657950A431}"/>
              </a:ext>
            </a:extLst>
          </p:cNvPr>
          <p:cNvSpPr/>
          <p:nvPr/>
        </p:nvSpPr>
        <p:spPr>
          <a:xfrm>
            <a:off x="5726131" y="5471133"/>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C64510C1-72A4-4259-A5EA-B76A1A977231}"/>
              </a:ext>
            </a:extLst>
          </p:cNvPr>
          <p:cNvSpPr/>
          <p:nvPr/>
        </p:nvSpPr>
        <p:spPr>
          <a:xfrm>
            <a:off x="6746696" y="545637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2DEBF277-22F7-4314-9BB5-71B939AD88AF}"/>
              </a:ext>
            </a:extLst>
          </p:cNvPr>
          <p:cNvCxnSpPr>
            <a:cxnSpLocks/>
          </p:cNvCxnSpPr>
          <p:nvPr/>
        </p:nvCxnSpPr>
        <p:spPr>
          <a:xfrm>
            <a:off x="5726131" y="5705727"/>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3CEE09A-2C89-488E-AF3E-51C9D810F36F}"/>
              </a:ext>
            </a:extLst>
          </p:cNvPr>
          <p:cNvCxnSpPr>
            <a:cxnSpLocks/>
          </p:cNvCxnSpPr>
          <p:nvPr/>
        </p:nvCxnSpPr>
        <p:spPr>
          <a:xfrm>
            <a:off x="4705566" y="558072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6B23DA-86D9-472C-A41B-2EF205142FD7}"/>
              </a:ext>
            </a:extLst>
          </p:cNvPr>
          <p:cNvCxnSpPr>
            <a:cxnSpLocks/>
          </p:cNvCxnSpPr>
          <p:nvPr/>
        </p:nvCxnSpPr>
        <p:spPr>
          <a:xfrm>
            <a:off x="6746696" y="6061898"/>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32391A0-438B-48A5-97BD-A5AAB88359F4}"/>
              </a:ext>
            </a:extLst>
          </p:cNvPr>
          <p:cNvSpPr txBox="1"/>
          <p:nvPr/>
        </p:nvSpPr>
        <p:spPr>
          <a:xfrm>
            <a:off x="4925423" y="5948016"/>
            <a:ext cx="400692" cy="307777"/>
          </a:xfrm>
          <a:prstGeom prst="rect">
            <a:avLst/>
          </a:prstGeom>
          <a:noFill/>
        </p:spPr>
        <p:txBody>
          <a:bodyPr wrap="square" rtlCol="0">
            <a:spAutoFit/>
          </a:bodyPr>
          <a:lstStyle/>
          <a:p>
            <a:r>
              <a:rPr lang="en-US" sz="1400" dirty="0">
                <a:solidFill>
                  <a:schemeClr val="bg1"/>
                </a:solidFill>
              </a:rPr>
              <a:t>6</a:t>
            </a:r>
          </a:p>
        </p:txBody>
      </p:sp>
      <p:sp>
        <p:nvSpPr>
          <p:cNvPr id="68" name="TextBox 67">
            <a:extLst>
              <a:ext uri="{FF2B5EF4-FFF2-40B4-BE49-F238E27FC236}">
                <a16:creationId xmlns:a16="http://schemas.microsoft.com/office/drawing/2014/main" id="{9689927D-6DF1-4B14-85D1-0F1F5C432C43}"/>
              </a:ext>
            </a:extLst>
          </p:cNvPr>
          <p:cNvSpPr txBox="1"/>
          <p:nvPr/>
        </p:nvSpPr>
        <p:spPr>
          <a:xfrm>
            <a:off x="5932642" y="5890652"/>
            <a:ext cx="400692" cy="307777"/>
          </a:xfrm>
          <a:prstGeom prst="rect">
            <a:avLst/>
          </a:prstGeom>
          <a:noFill/>
        </p:spPr>
        <p:txBody>
          <a:bodyPr wrap="square" rtlCol="0">
            <a:spAutoFit/>
          </a:bodyPr>
          <a:lstStyle/>
          <a:p>
            <a:r>
              <a:rPr lang="en-US" sz="1400" dirty="0">
                <a:solidFill>
                  <a:schemeClr val="bg1"/>
                </a:solidFill>
              </a:rPr>
              <a:t>7</a:t>
            </a:r>
          </a:p>
        </p:txBody>
      </p:sp>
      <p:sp>
        <p:nvSpPr>
          <p:cNvPr id="69" name="TextBox 68">
            <a:extLst>
              <a:ext uri="{FF2B5EF4-FFF2-40B4-BE49-F238E27FC236}">
                <a16:creationId xmlns:a16="http://schemas.microsoft.com/office/drawing/2014/main" id="{F609A2E2-5895-4969-A5AC-E5D0EFCF1F9C}"/>
              </a:ext>
            </a:extLst>
          </p:cNvPr>
          <p:cNvSpPr txBox="1"/>
          <p:nvPr/>
        </p:nvSpPr>
        <p:spPr>
          <a:xfrm>
            <a:off x="6978295" y="6044540"/>
            <a:ext cx="400692" cy="307777"/>
          </a:xfrm>
          <a:prstGeom prst="rect">
            <a:avLst/>
          </a:prstGeom>
          <a:noFill/>
        </p:spPr>
        <p:txBody>
          <a:bodyPr wrap="square" rtlCol="0">
            <a:spAutoFit/>
          </a:bodyPr>
          <a:lstStyle/>
          <a:p>
            <a:r>
              <a:rPr lang="en-US" sz="1400" dirty="0">
                <a:solidFill>
                  <a:schemeClr val="bg1"/>
                </a:solidFill>
              </a:rPr>
              <a:t>2</a:t>
            </a:r>
          </a:p>
        </p:txBody>
      </p:sp>
      <p:sp>
        <p:nvSpPr>
          <p:cNvPr id="70" name="TextBox 69">
            <a:extLst>
              <a:ext uri="{FF2B5EF4-FFF2-40B4-BE49-F238E27FC236}">
                <a16:creationId xmlns:a16="http://schemas.microsoft.com/office/drawing/2014/main" id="{34FEFC88-4222-45F2-B66A-F74D4BD3CC9C}"/>
              </a:ext>
            </a:extLst>
          </p:cNvPr>
          <p:cNvSpPr txBox="1"/>
          <p:nvPr/>
        </p:nvSpPr>
        <p:spPr>
          <a:xfrm>
            <a:off x="4923029" y="5535589"/>
            <a:ext cx="400692" cy="307777"/>
          </a:xfrm>
          <a:prstGeom prst="rect">
            <a:avLst/>
          </a:prstGeom>
          <a:noFill/>
        </p:spPr>
        <p:txBody>
          <a:bodyPr wrap="square" rtlCol="0">
            <a:spAutoFit/>
          </a:bodyPr>
          <a:lstStyle/>
          <a:p>
            <a:r>
              <a:rPr lang="en-US" sz="1400" dirty="0">
                <a:solidFill>
                  <a:schemeClr val="bg1"/>
                </a:solidFill>
              </a:rPr>
              <a:t>3</a:t>
            </a:r>
          </a:p>
        </p:txBody>
      </p:sp>
      <p:cxnSp>
        <p:nvCxnSpPr>
          <p:cNvPr id="71" name="Straight Connector 70">
            <a:extLst>
              <a:ext uri="{FF2B5EF4-FFF2-40B4-BE49-F238E27FC236}">
                <a16:creationId xmlns:a16="http://schemas.microsoft.com/office/drawing/2014/main" id="{6F614D32-95CC-4BED-B5E5-41FF2216F725}"/>
              </a:ext>
            </a:extLst>
          </p:cNvPr>
          <p:cNvCxnSpPr>
            <a:cxnSpLocks/>
          </p:cNvCxnSpPr>
          <p:nvPr/>
        </p:nvCxnSpPr>
        <p:spPr>
          <a:xfrm>
            <a:off x="5729520" y="5548880"/>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61C6F91-75E5-4333-9BF6-1B89EC77E3BA}"/>
              </a:ext>
            </a:extLst>
          </p:cNvPr>
          <p:cNvSpPr txBox="1"/>
          <p:nvPr/>
        </p:nvSpPr>
        <p:spPr>
          <a:xfrm>
            <a:off x="5938241" y="5471133"/>
            <a:ext cx="400692" cy="307777"/>
          </a:xfrm>
          <a:prstGeom prst="rect">
            <a:avLst/>
          </a:prstGeom>
          <a:noFill/>
        </p:spPr>
        <p:txBody>
          <a:bodyPr wrap="square" rtlCol="0">
            <a:spAutoFit/>
          </a:bodyPr>
          <a:lstStyle/>
          <a:p>
            <a:r>
              <a:rPr lang="en-US" sz="1400" dirty="0">
                <a:solidFill>
                  <a:schemeClr val="bg1"/>
                </a:solidFill>
              </a:rPr>
              <a:t>2</a:t>
            </a:r>
          </a:p>
        </p:txBody>
      </p:sp>
      <p:cxnSp>
        <p:nvCxnSpPr>
          <p:cNvPr id="33" name="Straight Connector 32">
            <a:extLst>
              <a:ext uri="{FF2B5EF4-FFF2-40B4-BE49-F238E27FC236}">
                <a16:creationId xmlns:a16="http://schemas.microsoft.com/office/drawing/2014/main" id="{BA511D95-39A2-494F-B09B-77EAAED97153}"/>
              </a:ext>
            </a:extLst>
          </p:cNvPr>
          <p:cNvCxnSpPr>
            <a:cxnSpLocks/>
          </p:cNvCxnSpPr>
          <p:nvPr/>
        </p:nvCxnSpPr>
        <p:spPr>
          <a:xfrm>
            <a:off x="4705566" y="5814484"/>
            <a:ext cx="7397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70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Greedy Algorithm for Converting Decimal to Binary</a:t>
            </a:r>
          </a:p>
        </p:txBody>
      </p:sp>
      <p:sp>
        <p:nvSpPr>
          <p:cNvPr id="5" name="TextBox 4">
            <a:extLst>
              <a:ext uri="{FF2B5EF4-FFF2-40B4-BE49-F238E27FC236}">
                <a16:creationId xmlns:a16="http://schemas.microsoft.com/office/drawing/2014/main" id="{930DCA2D-85C8-4E75-8BAF-E586F1BCB2E9}"/>
              </a:ext>
            </a:extLst>
          </p:cNvPr>
          <p:cNvSpPr txBox="1"/>
          <p:nvPr/>
        </p:nvSpPr>
        <p:spPr>
          <a:xfrm>
            <a:off x="1382144" y="1725024"/>
            <a:ext cx="840348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Convert decimal to binary.</a:t>
            </a:r>
          </a:p>
        </p:txBody>
      </p:sp>
      <p:sp>
        <p:nvSpPr>
          <p:cNvPr id="6" name="TextBox 5">
            <a:extLst>
              <a:ext uri="{FF2B5EF4-FFF2-40B4-BE49-F238E27FC236}">
                <a16:creationId xmlns:a16="http://schemas.microsoft.com/office/drawing/2014/main" id="{6B818948-99A0-4A01-BC4D-B8EE4A968A53}"/>
              </a:ext>
            </a:extLst>
          </p:cNvPr>
          <p:cNvSpPr txBox="1"/>
          <p:nvPr/>
        </p:nvSpPr>
        <p:spPr>
          <a:xfrm>
            <a:off x="1382144" y="2183374"/>
            <a:ext cx="1090860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Start with the largest power of two that will 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Assign 1 to that place.  Subtract that value.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Repeat.</a:t>
            </a:r>
          </a:p>
        </p:txBody>
      </p:sp>
      <p:sp>
        <p:nvSpPr>
          <p:cNvPr id="7" name="TextBox 6">
            <a:extLst>
              <a:ext uri="{FF2B5EF4-FFF2-40B4-BE49-F238E27FC236}">
                <a16:creationId xmlns:a16="http://schemas.microsoft.com/office/drawing/2014/main" id="{E4A2F0FD-E2B8-412B-91FA-E51CCC4BB0B4}"/>
              </a:ext>
            </a:extLst>
          </p:cNvPr>
          <p:cNvSpPr txBox="1"/>
          <p:nvPr/>
        </p:nvSpPr>
        <p:spPr>
          <a:xfrm>
            <a:off x="2003532" y="3208282"/>
            <a:ext cx="10908600" cy="353943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280</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8</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256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ninth significant digit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100000000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280-256= 24</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4</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fifth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24-16=8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3</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fourth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100011000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8-8 = 0, done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pic>
        <p:nvPicPr>
          <p:cNvPr id="8" name="Picture 2" descr="Image result for decimal to binary">
            <a:extLst>
              <a:ext uri="{FF2B5EF4-FFF2-40B4-BE49-F238E27FC236}">
                <a16:creationId xmlns:a16="http://schemas.microsoft.com/office/drawing/2014/main" id="{D3F3D565-7348-4DC2-9CEE-BB92016A7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444" y="3195722"/>
            <a:ext cx="3881820" cy="291136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a:extLst>
              <a:ext uri="{FF2B5EF4-FFF2-40B4-BE49-F238E27FC236}">
                <a16:creationId xmlns:a16="http://schemas.microsoft.com/office/drawing/2014/main" id="{2113E20E-6FF4-4B16-B55F-4F81219EF6C4}"/>
              </a:ext>
            </a:extLst>
          </p:cNvPr>
          <p:cNvSpPr>
            <a:spLocks noGrp="1"/>
          </p:cNvSpPr>
          <p:nvPr>
            <p:ph type="sldNum" sz="quarter" idx="12"/>
          </p:nvPr>
        </p:nvSpPr>
        <p:spPr/>
        <p:txBody>
          <a:bodyPr/>
          <a:lstStyle/>
          <a:p>
            <a:fld id="{017C28E0-2F8B-4999-AEA2-B3AA3AE8994F}" type="slidenum">
              <a:rPr lang="en-US" smtClean="0"/>
              <a:t>24</a:t>
            </a:fld>
            <a:endParaRPr lang="en-US"/>
          </a:p>
        </p:txBody>
      </p:sp>
      <p:grpSp>
        <p:nvGrpSpPr>
          <p:cNvPr id="9" name="Group 8">
            <a:extLst>
              <a:ext uri="{FF2B5EF4-FFF2-40B4-BE49-F238E27FC236}">
                <a16:creationId xmlns:a16="http://schemas.microsoft.com/office/drawing/2014/main" id="{6CBCF070-B93C-458F-9030-CDA65CACE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2BEDFBA2-B8B8-4D5A-B575-FD9138E93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194B68E9-7493-4ECB-B0FE-9D0F0226872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013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Huffman Trees</a:t>
            </a:r>
          </a:p>
        </p:txBody>
      </p:sp>
      <p:grpSp>
        <p:nvGrpSpPr>
          <p:cNvPr id="4" name="Group 3">
            <a:extLst>
              <a:ext uri="{FF2B5EF4-FFF2-40B4-BE49-F238E27FC236}">
                <a16:creationId xmlns:a16="http://schemas.microsoft.com/office/drawing/2014/main" id="{1E0BEC25-473E-40B4-A532-039587752E97}"/>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2FFFEDC-9806-4665-A9C8-F79301F2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B370B21-D892-4DFE-B064-C22D82FE281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1278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739485"/>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1981C86E-E331-47D1-985E-A42A86C8F182}"/>
              </a:ext>
            </a:extLst>
          </p:cNvPr>
          <p:cNvSpPr>
            <a:spLocks noGrp="1"/>
          </p:cNvSpPr>
          <p:nvPr>
            <p:ph type="sldNum" sz="quarter" idx="12"/>
          </p:nvPr>
        </p:nvSpPr>
        <p:spPr/>
        <p:txBody>
          <a:bodyPr/>
          <a:lstStyle/>
          <a:p>
            <a:fld id="{017C28E0-2F8B-4999-AEA2-B3AA3AE8994F}" type="slidenum">
              <a:rPr lang="en-US" smtClean="0"/>
              <a:t>26</a:t>
            </a:fld>
            <a:endParaRPr lang="en-US"/>
          </a:p>
        </p:txBody>
      </p:sp>
      <p:grpSp>
        <p:nvGrpSpPr>
          <p:cNvPr id="5" name="Group 4">
            <a:extLst>
              <a:ext uri="{FF2B5EF4-FFF2-40B4-BE49-F238E27FC236}">
                <a16:creationId xmlns:a16="http://schemas.microsoft.com/office/drawing/2014/main" id="{728810A9-7907-45C5-9E9E-85B3CD44954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9D91CCF-797D-4E5D-A008-C8DE3F6F9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4636758-D7E2-4DC0-99A0-0B3B6BCF0E5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9038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554819"/>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1’s and 0’s</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n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035A7F2D-7F81-44B8-AD1F-376478D07A6B}"/>
              </a:ext>
            </a:extLst>
          </p:cNvPr>
          <p:cNvSpPr>
            <a:spLocks noGrp="1"/>
          </p:cNvSpPr>
          <p:nvPr>
            <p:ph type="sldNum" sz="quarter" idx="12"/>
          </p:nvPr>
        </p:nvSpPr>
        <p:spPr/>
        <p:txBody>
          <a:bodyPr/>
          <a:lstStyle/>
          <a:p>
            <a:fld id="{017C28E0-2F8B-4999-AEA2-B3AA3AE8994F}" type="slidenum">
              <a:rPr lang="en-US" smtClean="0"/>
              <a:t>27</a:t>
            </a:fld>
            <a:endParaRPr lang="en-US"/>
          </a:p>
        </p:txBody>
      </p:sp>
      <p:grpSp>
        <p:nvGrpSpPr>
          <p:cNvPr id="5" name="Group 4">
            <a:extLst>
              <a:ext uri="{FF2B5EF4-FFF2-40B4-BE49-F238E27FC236}">
                <a16:creationId xmlns:a16="http://schemas.microsoft.com/office/drawing/2014/main" id="{0934107D-BC79-48BE-BA29-9480A60DFFCA}"/>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6D4E161-70B6-4B2C-BE70-41E23CD20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45248C3-29F6-4FAF-B405-E46FBEC3129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88474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062377"/>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 : </a:t>
            </a:r>
            <a:r>
              <a:rPr kumimoji="0" lang="en-US" sz="32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endParaRPr kumimoji="0" lang="en-US" sz="32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4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 2 bits per character</a:t>
            </a: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11 * 2 = 22 bits to transmit “</a:t>
            </a:r>
            <a:r>
              <a:rPr kumimoji="0" lang="en-US" sz="28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A0607F8E-F7C2-4381-9D47-E990A5F8EC20}"/>
              </a:ext>
            </a:extLst>
          </p:cNvPr>
          <p:cNvSpPr>
            <a:spLocks noGrp="1"/>
          </p:cNvSpPr>
          <p:nvPr>
            <p:ph type="sldNum" sz="quarter" idx="12"/>
          </p:nvPr>
        </p:nvSpPr>
        <p:spPr/>
        <p:txBody>
          <a:bodyPr/>
          <a:lstStyle/>
          <a:p>
            <a:fld id="{017C28E0-2F8B-4999-AEA2-B3AA3AE8994F}" type="slidenum">
              <a:rPr lang="en-US" smtClean="0"/>
              <a:t>28</a:t>
            </a:fld>
            <a:endParaRPr lang="en-US"/>
          </a:p>
        </p:txBody>
      </p:sp>
      <p:grpSp>
        <p:nvGrpSpPr>
          <p:cNvPr id="5" name="Group 4">
            <a:extLst>
              <a:ext uri="{FF2B5EF4-FFF2-40B4-BE49-F238E27FC236}">
                <a16:creationId xmlns:a16="http://schemas.microsoft.com/office/drawing/2014/main" id="{219B4B23-77C4-4799-9357-DF49E0B7F843}"/>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2A3B3240-B693-44DE-B677-69AB550E6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8A15A0-4045-4350-9724-F936B725AC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85159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1093732" y="1733182"/>
            <a:ext cx="10891122" cy="10618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Huffman Encoding uses prefix-free codes (no codeword is a prefix of another). A prefix code is a uniquely decodable code; given a complete and accurate sequence, a receiver can identify each word without requiring a special marker between words.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DC0F5B90-A97B-4D94-981E-E3E0F5F130FE}"/>
              </a:ext>
            </a:extLst>
          </p:cNvPr>
          <p:cNvSpPr>
            <a:spLocks noGrp="1"/>
          </p:cNvSpPr>
          <p:nvPr>
            <p:ph type="sldNum" sz="quarter" idx="12"/>
          </p:nvPr>
        </p:nvSpPr>
        <p:spPr/>
        <p:txBody>
          <a:bodyPr/>
          <a:lstStyle/>
          <a:p>
            <a:fld id="{017C28E0-2F8B-4999-AEA2-B3AA3AE8994F}" type="slidenum">
              <a:rPr lang="en-US" smtClean="0"/>
              <a:t>29</a:t>
            </a:fld>
            <a:endParaRPr lang="en-US"/>
          </a:p>
        </p:txBody>
      </p:sp>
      <p:grpSp>
        <p:nvGrpSpPr>
          <p:cNvPr id="9" name="Group 8">
            <a:extLst>
              <a:ext uri="{FF2B5EF4-FFF2-40B4-BE49-F238E27FC236}">
                <a16:creationId xmlns:a16="http://schemas.microsoft.com/office/drawing/2014/main" id="{4260F4CC-4F13-4FE9-A731-7FF8C35805C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4DE87168-4BA6-42CE-9DA8-19E4EC31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A55DBAC-9243-465B-8134-AF52F196B2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5" name="Picture 4">
            <a:extLst>
              <a:ext uri="{FF2B5EF4-FFF2-40B4-BE49-F238E27FC236}">
                <a16:creationId xmlns:a16="http://schemas.microsoft.com/office/drawing/2014/main" id="{34360D62-E00A-4866-8436-D75E3016F52E}"/>
              </a:ext>
            </a:extLst>
          </p:cNvPr>
          <p:cNvPicPr>
            <a:picLocks noChangeAspect="1"/>
          </p:cNvPicPr>
          <p:nvPr/>
        </p:nvPicPr>
        <p:blipFill>
          <a:blip r:embed="rId5"/>
          <a:stretch>
            <a:fillRect/>
          </a:stretch>
        </p:blipFill>
        <p:spPr>
          <a:xfrm>
            <a:off x="1446817" y="3419411"/>
            <a:ext cx="4181626" cy="2689743"/>
          </a:xfrm>
          <a:prstGeom prst="rect">
            <a:avLst/>
          </a:prstGeom>
        </p:spPr>
      </p:pic>
      <p:sp>
        <p:nvSpPr>
          <p:cNvPr id="12" name="TextBox 11">
            <a:extLst>
              <a:ext uri="{FF2B5EF4-FFF2-40B4-BE49-F238E27FC236}">
                <a16:creationId xmlns:a16="http://schemas.microsoft.com/office/drawing/2014/main" id="{1FCF3D9E-7A60-4219-93C8-1790F34010AA}"/>
              </a:ext>
            </a:extLst>
          </p:cNvPr>
          <p:cNvSpPr txBox="1"/>
          <p:nvPr/>
        </p:nvSpPr>
        <p:spPr>
          <a:xfrm>
            <a:off x="3867928" y="6286887"/>
            <a:ext cx="6096000" cy="430887"/>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https://en.wikipedia.org/wiki/Huffman_coding#/media/File:Huffman_tree_2.svg</a:t>
            </a:r>
            <a:r>
              <a:rPr lang="en-US" sz="1100" dirty="0">
                <a:solidFill>
                  <a:srgbClr val="0081E2"/>
                </a:solidFill>
                <a:latin typeface="Consolas" panose="020B0609020204030204" pitchFamily="49" charset="0"/>
              </a:rPr>
              <a:t> </a:t>
            </a:r>
          </a:p>
          <a:p>
            <a:r>
              <a:rPr lang="en-US" sz="1100" dirty="0">
                <a:solidFill>
                  <a:srgbClr val="0081E2"/>
                </a:solidFill>
                <a:latin typeface="Consolas" panose="020B0609020204030204" pitchFamily="49" charset="0"/>
                <a:hlinkClick r:id="rId7">
                  <a:extLst>
                    <a:ext uri="{A12FA001-AC4F-418D-AE19-62706E023703}">
                      <ahyp:hlinkClr xmlns:ahyp="http://schemas.microsoft.com/office/drawing/2018/hyperlinkcolor" val="tx"/>
                    </a:ext>
                  </a:extLst>
                </a:hlinkClick>
              </a:rPr>
              <a:t>https://commons.wikimedia.org/wiki/File:Morse-code-tree.svg</a:t>
            </a:r>
            <a:r>
              <a:rPr lang="en-US" sz="1100" dirty="0">
                <a:solidFill>
                  <a:srgbClr val="0081E2"/>
                </a:solidFill>
                <a:latin typeface="Consolas" panose="020B0609020204030204" pitchFamily="49" charset="0"/>
              </a:rPr>
              <a:t> </a:t>
            </a:r>
          </a:p>
        </p:txBody>
      </p:sp>
      <p:sp>
        <p:nvSpPr>
          <p:cNvPr id="13" name="Rectangle 12">
            <a:extLst>
              <a:ext uri="{FF2B5EF4-FFF2-40B4-BE49-F238E27FC236}">
                <a16:creationId xmlns:a16="http://schemas.microsoft.com/office/drawing/2014/main" id="{DCAF7DE3-5DAD-4E7E-B0C3-F8455CF7F6D8}"/>
              </a:ext>
            </a:extLst>
          </p:cNvPr>
          <p:cNvSpPr/>
          <p:nvPr/>
        </p:nvSpPr>
        <p:spPr>
          <a:xfrm>
            <a:off x="2667618" y="2922545"/>
            <a:ext cx="174002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onsolas" panose="020B0609020204030204" pitchFamily="49" charset="0"/>
              </a:rPr>
              <a:t>Prefix free</a:t>
            </a:r>
            <a:endParaRPr kumimoji="0" lang="en-US" sz="9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endParaRPr>
          </a:p>
        </p:txBody>
      </p:sp>
      <p:pic>
        <p:nvPicPr>
          <p:cNvPr id="15" name="Picture 14">
            <a:extLst>
              <a:ext uri="{FF2B5EF4-FFF2-40B4-BE49-F238E27FC236}">
                <a16:creationId xmlns:a16="http://schemas.microsoft.com/office/drawing/2014/main" id="{D4C69F86-9F5D-495B-AE85-DF7EBCF13582}"/>
              </a:ext>
            </a:extLst>
          </p:cNvPr>
          <p:cNvPicPr>
            <a:picLocks noChangeAspect="1"/>
          </p:cNvPicPr>
          <p:nvPr/>
        </p:nvPicPr>
        <p:blipFill>
          <a:blip r:embed="rId8"/>
          <a:stretch>
            <a:fillRect/>
          </a:stretch>
        </p:blipFill>
        <p:spPr>
          <a:xfrm>
            <a:off x="6961463" y="3719937"/>
            <a:ext cx="4443413" cy="2020222"/>
          </a:xfrm>
          <a:prstGeom prst="rect">
            <a:avLst/>
          </a:prstGeom>
        </p:spPr>
      </p:pic>
      <p:sp>
        <p:nvSpPr>
          <p:cNvPr id="17" name="Rectangle 16">
            <a:extLst>
              <a:ext uri="{FF2B5EF4-FFF2-40B4-BE49-F238E27FC236}">
                <a16:creationId xmlns:a16="http://schemas.microsoft.com/office/drawing/2014/main" id="{D19EA8A1-4CA8-473B-AF19-1127559A9A9B}"/>
              </a:ext>
            </a:extLst>
          </p:cNvPr>
          <p:cNvSpPr/>
          <p:nvPr/>
        </p:nvSpPr>
        <p:spPr>
          <a:xfrm>
            <a:off x="8009487" y="2864474"/>
            <a:ext cx="23473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onsolas" panose="020B0609020204030204" pitchFamily="49" charset="0"/>
              </a:rPr>
              <a:t>Not Prefix free</a:t>
            </a:r>
            <a:endParaRPr kumimoji="0" lang="en-US" sz="9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2430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fld id="{017C28E0-2F8B-4999-AEA2-B3AA3AE8994F}" type="slidenum">
              <a:rPr lang="en-US" smtClean="0"/>
              <a:t>3</a:t>
            </a:fld>
            <a:endParaRPr lang="en-US"/>
          </a:p>
        </p:txBody>
      </p:sp>
    </p:spTree>
    <p:extLst>
      <p:ext uri="{BB962C8B-B14F-4D97-AF65-F5344CB8AC3E}">
        <p14:creationId xmlns:p14="http://schemas.microsoft.com/office/powerpoint/2010/main" val="160322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aphicFrame>
        <p:nvGraphicFramePr>
          <p:cNvPr id="7" name="Table 6">
            <a:extLst>
              <a:ext uri="{FF2B5EF4-FFF2-40B4-BE49-F238E27FC236}">
                <a16:creationId xmlns:a16="http://schemas.microsoft.com/office/drawing/2014/main" id="{CBF01066-468E-4774-887A-2ACD5DBDBDDD}"/>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8" name="Rectangle 7">
            <a:extLst>
              <a:ext uri="{FF2B5EF4-FFF2-40B4-BE49-F238E27FC236}">
                <a16:creationId xmlns:a16="http://schemas.microsoft.com/office/drawing/2014/main" id="{6A634F15-704C-4F6D-A544-532D05FBA930}"/>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C0F5B90-A97B-4D94-981E-E3E0F5F130FE}"/>
              </a:ext>
            </a:extLst>
          </p:cNvPr>
          <p:cNvSpPr>
            <a:spLocks noGrp="1"/>
          </p:cNvSpPr>
          <p:nvPr>
            <p:ph type="sldNum" sz="quarter" idx="12"/>
          </p:nvPr>
        </p:nvSpPr>
        <p:spPr/>
        <p:txBody>
          <a:bodyPr/>
          <a:lstStyle/>
          <a:p>
            <a:fld id="{017C28E0-2F8B-4999-AEA2-B3AA3AE8994F}" type="slidenum">
              <a:rPr lang="en-US" smtClean="0"/>
              <a:t>30</a:t>
            </a:fld>
            <a:endParaRPr lang="en-US"/>
          </a:p>
        </p:txBody>
      </p:sp>
      <p:grpSp>
        <p:nvGrpSpPr>
          <p:cNvPr id="9" name="Group 8">
            <a:extLst>
              <a:ext uri="{FF2B5EF4-FFF2-40B4-BE49-F238E27FC236}">
                <a16:creationId xmlns:a16="http://schemas.microsoft.com/office/drawing/2014/main" id="{4260F4CC-4F13-4FE9-A731-7FF8C35805C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4DE87168-4BA6-42CE-9DA8-19E4EC31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A55DBAC-9243-465B-8134-AF52F196B2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40438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graphicFrame>
        <p:nvGraphicFramePr>
          <p:cNvPr id="7" name="Table 6">
            <a:extLst>
              <a:ext uri="{FF2B5EF4-FFF2-40B4-BE49-F238E27FC236}">
                <a16:creationId xmlns:a16="http://schemas.microsoft.com/office/drawing/2014/main" id="{8FD84DEF-4702-42D2-B21D-16220558A59B}"/>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11" name="Oval 10">
            <a:extLst>
              <a:ext uri="{FF2B5EF4-FFF2-40B4-BE49-F238E27FC236}">
                <a16:creationId xmlns:a16="http://schemas.microsoft.com/office/drawing/2014/main" id="{3F509190-974D-4726-AE59-80360860F210}"/>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2" name="Oval 11">
            <a:extLst>
              <a:ext uri="{FF2B5EF4-FFF2-40B4-BE49-F238E27FC236}">
                <a16:creationId xmlns:a16="http://schemas.microsoft.com/office/drawing/2014/main" id="{55DDA5A1-B3C3-4BD7-9927-1F89A963FE02}"/>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4" name="Oval 13">
            <a:extLst>
              <a:ext uri="{FF2B5EF4-FFF2-40B4-BE49-F238E27FC236}">
                <a16:creationId xmlns:a16="http://schemas.microsoft.com/office/drawing/2014/main" id="{5644D02B-13C1-4D99-AABA-9E360DEB3059}"/>
              </a:ext>
            </a:extLst>
          </p:cNvPr>
          <p:cNvSpPr/>
          <p:nvPr/>
        </p:nvSpPr>
        <p:spPr>
          <a:xfrm>
            <a:off x="6926931"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5" name="Oval 14">
            <a:extLst>
              <a:ext uri="{FF2B5EF4-FFF2-40B4-BE49-F238E27FC236}">
                <a16:creationId xmlns:a16="http://schemas.microsoft.com/office/drawing/2014/main" id="{C4393530-5D3B-4F58-B733-1805CD2B5F41}"/>
              </a:ext>
            </a:extLst>
          </p:cNvPr>
          <p:cNvSpPr/>
          <p:nvPr/>
        </p:nvSpPr>
        <p:spPr>
          <a:xfrm>
            <a:off x="7884538"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2" name="Rectangle 21">
            <a:extLst>
              <a:ext uri="{FF2B5EF4-FFF2-40B4-BE49-F238E27FC236}">
                <a16:creationId xmlns:a16="http://schemas.microsoft.com/office/drawing/2014/main" id="{189D956D-D435-4085-AF5B-FB9EF4ECECBD}"/>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FD18A8B2-804E-42C0-B1CB-141F81578BFD}"/>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0285584-94A3-4BFB-B4F5-C95833B5B930}"/>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13" name="Group 12">
            <a:extLst>
              <a:ext uri="{FF2B5EF4-FFF2-40B4-BE49-F238E27FC236}">
                <a16:creationId xmlns:a16="http://schemas.microsoft.com/office/drawing/2014/main" id="{7B1CC084-1954-4052-AFAB-D90C40007953}"/>
              </a:ext>
            </a:extLst>
          </p:cNvPr>
          <p:cNvGrpSpPr/>
          <p:nvPr/>
        </p:nvGrpSpPr>
        <p:grpSpPr>
          <a:xfrm>
            <a:off x="11317255" y="5989103"/>
            <a:ext cx="841781" cy="748032"/>
            <a:chOff x="11337354" y="6025684"/>
            <a:chExt cx="841781" cy="748032"/>
          </a:xfrm>
        </p:grpSpPr>
        <p:pic>
          <p:nvPicPr>
            <p:cNvPr id="16" name="Picture 15">
              <a:extLst>
                <a:ext uri="{FF2B5EF4-FFF2-40B4-BE49-F238E27FC236}">
                  <a16:creationId xmlns:a16="http://schemas.microsoft.com/office/drawing/2014/main" id="{18FAF6A5-B271-4E90-A692-D39DB875B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7460C8C1-68AC-4AB4-AF57-C50AC7F5B41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3606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9" name="Oval 8">
            <a:extLst>
              <a:ext uri="{FF2B5EF4-FFF2-40B4-BE49-F238E27FC236}">
                <a16:creationId xmlns:a16="http://schemas.microsoft.com/office/drawing/2014/main" id="{54CF3893-A162-4F84-A4EA-15F1655A603C}"/>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0" name="Oval 9">
            <a:extLst>
              <a:ext uri="{FF2B5EF4-FFF2-40B4-BE49-F238E27FC236}">
                <a16:creationId xmlns:a16="http://schemas.microsoft.com/office/drawing/2014/main" id="{DEBA9576-97B8-47D3-AEC3-2B1ACE92EDED}"/>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2D802B-C645-403F-84AA-0E66A54C4281}"/>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12" name="Group 11">
            <a:extLst>
              <a:ext uri="{FF2B5EF4-FFF2-40B4-BE49-F238E27FC236}">
                <a16:creationId xmlns:a16="http://schemas.microsoft.com/office/drawing/2014/main" id="{626A21E0-97A8-4C7B-ADC8-9F420D04FD02}"/>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0C5CE1FB-F5EF-446F-8DA2-A479A2A08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1321720D-A349-4239-B7AF-178218B7B41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2286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008F4AC6-0BEA-44B5-B957-7ACD81C6E25F}"/>
              </a:ext>
            </a:extLst>
          </p:cNvPr>
          <p:cNvGrpSpPr/>
          <p:nvPr/>
        </p:nvGrpSpPr>
        <p:grpSpPr>
          <a:xfrm>
            <a:off x="6876689" y="3204698"/>
            <a:ext cx="1921342" cy="1726465"/>
            <a:chOff x="6876689" y="3204698"/>
            <a:chExt cx="1921342" cy="1726465"/>
          </a:xfrm>
        </p:grpSpPr>
        <p:sp>
          <p:nvSpPr>
            <p:cNvPr id="18" name="Oval 17">
              <a:extLst>
                <a:ext uri="{FF2B5EF4-FFF2-40B4-BE49-F238E27FC236}">
                  <a16:creationId xmlns:a16="http://schemas.microsoft.com/office/drawing/2014/main" id="{43C9746E-32A9-482B-B30F-9AAF2A9B8500}"/>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9" name="Oval 18">
              <a:extLst>
                <a:ext uri="{FF2B5EF4-FFF2-40B4-BE49-F238E27FC236}">
                  <a16:creationId xmlns:a16="http://schemas.microsoft.com/office/drawing/2014/main" id="{8BEA1269-35D4-4540-BEC4-F717422DCE80}"/>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0" name="Oval 19">
              <a:extLst>
                <a:ext uri="{FF2B5EF4-FFF2-40B4-BE49-F238E27FC236}">
                  <a16:creationId xmlns:a16="http://schemas.microsoft.com/office/drawing/2014/main" id="{C598D12B-9996-46BE-BAA5-522C6E2A0323}"/>
                </a:ext>
              </a:extLst>
            </p:cNvPr>
            <p:cNvSpPr/>
            <p:nvPr/>
          </p:nvSpPr>
          <p:spPr>
            <a:xfrm>
              <a:off x="7416953" y="3204698"/>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1" name="Straight Connector 20">
              <a:extLst>
                <a:ext uri="{FF2B5EF4-FFF2-40B4-BE49-F238E27FC236}">
                  <a16:creationId xmlns:a16="http://schemas.microsoft.com/office/drawing/2014/main" id="{6FE7D1FE-CA11-4132-BB5A-34FB87878BFD}"/>
                </a:ext>
              </a:extLst>
            </p:cNvPr>
            <p:cNvCxnSpPr>
              <a:stCxn id="18" idx="0"/>
              <a:endCxn id="20" idx="3"/>
            </p:cNvCxnSpPr>
            <p:nvPr/>
          </p:nvCxnSpPr>
          <p:spPr>
            <a:xfrm flipV="1">
              <a:off x="7288169" y="3907138"/>
              <a:ext cx="249304" cy="17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3D22B8-019B-4539-A0B6-3668F749F5AA}"/>
                </a:ext>
              </a:extLst>
            </p:cNvPr>
            <p:cNvCxnSpPr>
              <a:stCxn id="20" idx="5"/>
              <a:endCxn id="19" idx="0"/>
            </p:cNvCxnSpPr>
            <p:nvPr/>
          </p:nvCxnSpPr>
          <p:spPr>
            <a:xfrm>
              <a:off x="8119393" y="3907138"/>
              <a:ext cx="267158" cy="201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FFF88E97-2C01-4BDD-B619-8504588B18E2}"/>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16" name="Group 15">
            <a:extLst>
              <a:ext uri="{FF2B5EF4-FFF2-40B4-BE49-F238E27FC236}">
                <a16:creationId xmlns:a16="http://schemas.microsoft.com/office/drawing/2014/main" id="{68D646DB-E10A-4736-9C68-88AC795B6F7D}"/>
              </a:ext>
            </a:extLst>
          </p:cNvPr>
          <p:cNvGrpSpPr/>
          <p:nvPr/>
        </p:nvGrpSpPr>
        <p:grpSpPr>
          <a:xfrm>
            <a:off x="11317255" y="5989103"/>
            <a:ext cx="841781" cy="748032"/>
            <a:chOff x="11337354" y="6025684"/>
            <a:chExt cx="841781" cy="748032"/>
          </a:xfrm>
        </p:grpSpPr>
        <p:pic>
          <p:nvPicPr>
            <p:cNvPr id="23" name="Picture 22">
              <a:extLst>
                <a:ext uri="{FF2B5EF4-FFF2-40B4-BE49-F238E27FC236}">
                  <a16:creationId xmlns:a16="http://schemas.microsoft.com/office/drawing/2014/main" id="{8A167D57-D04F-41A2-AE3E-D9F6147C2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Logo COP3530">
              <a:extLst>
                <a:ext uri="{FF2B5EF4-FFF2-40B4-BE49-F238E27FC236}">
                  <a16:creationId xmlns:a16="http://schemas.microsoft.com/office/drawing/2014/main" id="{C90B4517-3DAE-4801-B569-975CA2EE664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0649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80FA84AE-24AE-463E-B9A1-F6B13E9FB45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18" name="Group 17">
            <a:extLst>
              <a:ext uri="{FF2B5EF4-FFF2-40B4-BE49-F238E27FC236}">
                <a16:creationId xmlns:a16="http://schemas.microsoft.com/office/drawing/2014/main" id="{617ABB81-1ABD-49A3-AAE8-13F0CF842BD6}"/>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9A8139C7-9189-4DE7-BCC8-04CB1126B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988B9C91-7B00-407B-8766-39A5BC844B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0905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94D7EA2E-711B-473F-B2B5-A5629FB1F334}"/>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18" name="Group 17">
            <a:extLst>
              <a:ext uri="{FF2B5EF4-FFF2-40B4-BE49-F238E27FC236}">
                <a16:creationId xmlns:a16="http://schemas.microsoft.com/office/drawing/2014/main" id="{E6611E1F-D4DA-49B1-849B-86FAB1B3BFC8}"/>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747FB50A-714F-4AC4-9051-2FC3B6A99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1FA53CAB-1C18-4FEB-8088-8CE23D1310E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4475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1A2BE8D4-1C6E-4E38-A28B-39473D9F3A57}"/>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18" name="Group 17">
            <a:extLst>
              <a:ext uri="{FF2B5EF4-FFF2-40B4-BE49-F238E27FC236}">
                <a16:creationId xmlns:a16="http://schemas.microsoft.com/office/drawing/2014/main" id="{A7C5E302-B0B5-4F37-B175-95583A07FD25}"/>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DB548BC3-0B02-427B-98CD-8D393DF50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F8FCEA0C-0173-4F29-A5A0-D725286F2F7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0910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44E36D2-2F17-479D-B1F6-64F48C9A0229}"/>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21" name="Group 20">
            <a:extLst>
              <a:ext uri="{FF2B5EF4-FFF2-40B4-BE49-F238E27FC236}">
                <a16:creationId xmlns:a16="http://schemas.microsoft.com/office/drawing/2014/main" id="{2F27FEB1-3DA5-47B1-8860-45F08C72D8A3}"/>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F35E8938-97EE-4CBB-8E35-2F2884285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C5CD6A3F-7CE9-401C-8CC9-E9112ADEA6B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50901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3" name="Group 2">
            <a:extLst>
              <a:ext uri="{FF2B5EF4-FFF2-40B4-BE49-F238E27FC236}">
                <a16:creationId xmlns:a16="http://schemas.microsoft.com/office/drawing/2014/main" id="{983CDBAC-73E3-46F7-81ED-78F3EAE136BD}"/>
              </a:ext>
            </a:extLst>
          </p:cNvPr>
          <p:cNvGrpSpPr/>
          <p:nvPr/>
        </p:nvGrpSpPr>
        <p:grpSpPr>
          <a:xfrm>
            <a:off x="7489373" y="3340807"/>
            <a:ext cx="3479222" cy="3365794"/>
            <a:chOff x="5767488" y="3340807"/>
            <a:chExt cx="3479222" cy="3365794"/>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5767488" y="3340807"/>
              <a:ext cx="3386295"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Slide Number Placeholder 8">
            <a:extLst>
              <a:ext uri="{FF2B5EF4-FFF2-40B4-BE49-F238E27FC236}">
                <a16:creationId xmlns:a16="http://schemas.microsoft.com/office/drawing/2014/main" id="{F939A989-D795-4E63-8D8F-BCEE59CDC460}"/>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21" name="Group 20">
            <a:extLst>
              <a:ext uri="{FF2B5EF4-FFF2-40B4-BE49-F238E27FC236}">
                <a16:creationId xmlns:a16="http://schemas.microsoft.com/office/drawing/2014/main" id="{F312C885-13EB-46A8-99DE-A342CA1E421D}"/>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B6BA7888-544D-4F2C-8B0D-3A6E6673D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45000D35-E314-4FE6-9B6B-A570F5B19C0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6818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7" y="3243855"/>
            <a:ext cx="4806762" cy="3572284"/>
            <a:chOff x="7084088" y="3062985"/>
            <a:chExt cx="4806762" cy="3572284"/>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8" y="3128390"/>
              <a:ext cx="4806762" cy="3506879"/>
              <a:chOff x="6237829" y="2501803"/>
              <a:chExt cx="5544408" cy="4204798"/>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808008" y="2501803"/>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247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172" y="4547378"/>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fld id="{017C28E0-2F8B-4999-AEA2-B3AA3AE8994F}" type="slidenum">
              <a:rPr lang="en-US" smtClean="0"/>
              <a:t>4</a:t>
            </a:fld>
            <a:endParaRPr lang="en-US"/>
          </a:p>
        </p:txBody>
      </p:sp>
    </p:spTree>
    <p:extLst>
      <p:ext uri="{BB962C8B-B14F-4D97-AF65-F5344CB8AC3E}">
        <p14:creationId xmlns:p14="http://schemas.microsoft.com/office/powerpoint/2010/main" val="2586587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8" y="3112868"/>
            <a:ext cx="2608570" cy="3703271"/>
            <a:chOff x="7084089" y="2931998"/>
            <a:chExt cx="2608570" cy="3703271"/>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9" y="2931998"/>
              <a:ext cx="2608570" cy="3703271"/>
              <a:chOff x="6237829" y="2266326"/>
              <a:chExt cx="3008881" cy="4440275"/>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4633" y="2266326"/>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27717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4" name="Table 23">
            <a:extLst>
              <a:ext uri="{FF2B5EF4-FFF2-40B4-BE49-F238E27FC236}">
                <a16:creationId xmlns:a16="http://schemas.microsoft.com/office/drawing/2014/main" id="{F12EF6A1-E313-4B8C-9F0E-9852DB48D87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25" name="Group 24">
            <a:extLst>
              <a:ext uri="{FF2B5EF4-FFF2-40B4-BE49-F238E27FC236}">
                <a16:creationId xmlns:a16="http://schemas.microsoft.com/office/drawing/2014/main" id="{BFD21152-A185-4DDF-8F0D-AB1554D45008}"/>
              </a:ext>
            </a:extLst>
          </p:cNvPr>
          <p:cNvGrpSpPr/>
          <p:nvPr/>
        </p:nvGrpSpPr>
        <p:grpSpPr>
          <a:xfrm>
            <a:off x="9214340" y="2324783"/>
            <a:ext cx="2608570" cy="3572284"/>
            <a:chOff x="7084089" y="3062985"/>
            <a:chExt cx="2608570" cy="3572284"/>
          </a:xfrm>
        </p:grpSpPr>
        <p:grpSp>
          <p:nvGrpSpPr>
            <p:cNvPr id="26" name="Group 25">
              <a:extLst>
                <a:ext uri="{FF2B5EF4-FFF2-40B4-BE49-F238E27FC236}">
                  <a16:creationId xmlns:a16="http://schemas.microsoft.com/office/drawing/2014/main" id="{A7F541B8-1D3D-42E3-9D7F-4993CED50DAB}"/>
                </a:ext>
              </a:extLst>
            </p:cNvPr>
            <p:cNvGrpSpPr/>
            <p:nvPr/>
          </p:nvGrpSpPr>
          <p:grpSpPr>
            <a:xfrm>
              <a:off x="7084089" y="3981530"/>
              <a:ext cx="2608570" cy="2653739"/>
              <a:chOff x="6237829" y="3524730"/>
              <a:chExt cx="3008881" cy="3181871"/>
            </a:xfrm>
          </p:grpSpPr>
          <p:sp>
            <p:nvSpPr>
              <p:cNvPr id="30" name="Oval 29">
                <a:extLst>
                  <a:ext uri="{FF2B5EF4-FFF2-40B4-BE49-F238E27FC236}">
                    <a16:creationId xmlns:a16="http://schemas.microsoft.com/office/drawing/2014/main" id="{EAB3BDB5-CE71-4ADE-A3CE-285A377855D6}"/>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31" name="Oval 30">
                <a:extLst>
                  <a:ext uri="{FF2B5EF4-FFF2-40B4-BE49-F238E27FC236}">
                    <a16:creationId xmlns:a16="http://schemas.microsoft.com/office/drawing/2014/main" id="{957D11CE-E350-4DBA-BD6A-EC4412BCCC2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32" name="Group 31">
                <a:extLst>
                  <a:ext uri="{FF2B5EF4-FFF2-40B4-BE49-F238E27FC236}">
                    <a16:creationId xmlns:a16="http://schemas.microsoft.com/office/drawing/2014/main" id="{250B047E-CF2C-4166-B312-1B68370711C8}"/>
                  </a:ext>
                </a:extLst>
              </p:cNvPr>
              <p:cNvGrpSpPr/>
              <p:nvPr/>
            </p:nvGrpSpPr>
            <p:grpSpPr>
              <a:xfrm>
                <a:off x="6237829" y="4715559"/>
                <a:ext cx="2468627" cy="1991042"/>
                <a:chOff x="6671456" y="3583653"/>
                <a:chExt cx="2468627" cy="1991042"/>
              </a:xfrm>
            </p:grpSpPr>
            <p:sp>
              <p:nvSpPr>
                <p:cNvPr id="36" name="Oval 35">
                  <a:extLst>
                    <a:ext uri="{FF2B5EF4-FFF2-40B4-BE49-F238E27FC236}">
                      <a16:creationId xmlns:a16="http://schemas.microsoft.com/office/drawing/2014/main" id="{0A0A142C-41C9-4810-B070-61BF89086ECC}"/>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37" name="Oval 36">
                  <a:extLst>
                    <a:ext uri="{FF2B5EF4-FFF2-40B4-BE49-F238E27FC236}">
                      <a16:creationId xmlns:a16="http://schemas.microsoft.com/office/drawing/2014/main" id="{6D75CB4C-8FB3-4D90-B4DE-A14378FA6655}"/>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38" name="Oval 37">
                  <a:extLst>
                    <a:ext uri="{FF2B5EF4-FFF2-40B4-BE49-F238E27FC236}">
                      <a16:creationId xmlns:a16="http://schemas.microsoft.com/office/drawing/2014/main" id="{C0E8AF6D-699A-4439-9741-B85B74F58B31}"/>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39" name="Straight Connector 38">
                  <a:extLst>
                    <a:ext uri="{FF2B5EF4-FFF2-40B4-BE49-F238E27FC236}">
                      <a16:creationId xmlns:a16="http://schemas.microsoft.com/office/drawing/2014/main" id="{54DC312D-C96E-43F9-A73A-5D99351D7DFD}"/>
                    </a:ext>
                  </a:extLst>
                </p:cNvPr>
                <p:cNvCxnSpPr>
                  <a:stCxn id="36" idx="0"/>
                  <a:endCxn id="38"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410D6E-1E37-4FF4-9CAA-3D30F36E3E0E}"/>
                    </a:ext>
                  </a:extLst>
                </p:cNvPr>
                <p:cNvCxnSpPr>
                  <a:stCxn id="38" idx="5"/>
                  <a:endCxn id="37"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1C1B41C0-2629-47EA-A668-658B93CA1BD5}"/>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34" name="Straight Connector 33">
                <a:extLst>
                  <a:ext uri="{FF2B5EF4-FFF2-40B4-BE49-F238E27FC236}">
                    <a16:creationId xmlns:a16="http://schemas.microsoft.com/office/drawing/2014/main" id="{73FB75EC-5864-4C94-8E8C-61337DC99C29}"/>
                  </a:ext>
                </a:extLst>
              </p:cNvPr>
              <p:cNvCxnSpPr>
                <a:endCxn id="33"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7E4699-8137-4CEB-B4EE-59710C0E727F}"/>
                  </a:ext>
                </a:extLst>
              </p:cNvPr>
              <p:cNvCxnSpPr>
                <a:stCxn id="33"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8791EE5A-059B-4E1B-AAE4-C942AAF97D5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8" name="Straight Connector 27">
              <a:extLst>
                <a:ext uri="{FF2B5EF4-FFF2-40B4-BE49-F238E27FC236}">
                  <a16:creationId xmlns:a16="http://schemas.microsoft.com/office/drawing/2014/main" id="{25EDD714-0308-4DDA-8C2E-4A9E9E8FBA30}"/>
                </a:ext>
              </a:extLst>
            </p:cNvPr>
            <p:cNvCxnSpPr>
              <a:endCxn id="27"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56915A-9CBF-4A4E-88D0-E160E4B736C0}"/>
                </a:ext>
              </a:extLst>
            </p:cNvPr>
            <p:cNvCxnSpPr>
              <a:stCxn id="27"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734DA531-84CF-498C-9B63-B1CBCF88564C}"/>
              </a:ext>
            </a:extLst>
          </p:cNvPr>
          <p:cNvSpPr>
            <a:spLocks noGrp="1"/>
          </p:cNvSpPr>
          <p:nvPr>
            <p:ph type="sldNum" sz="quarter" idx="12"/>
          </p:nvPr>
        </p:nvSpPr>
        <p:spPr/>
        <p:txBody>
          <a:bodyPr/>
          <a:lstStyle/>
          <a:p>
            <a:fld id="{017C28E0-2F8B-4999-AEA2-B3AA3AE8994F}" type="slidenum">
              <a:rPr lang="en-US" smtClean="0"/>
              <a:t>41</a:t>
            </a:fld>
            <a:endParaRPr lang="en-US"/>
          </a:p>
        </p:txBody>
      </p:sp>
      <p:grpSp>
        <p:nvGrpSpPr>
          <p:cNvPr id="23" name="Group 22">
            <a:extLst>
              <a:ext uri="{FF2B5EF4-FFF2-40B4-BE49-F238E27FC236}">
                <a16:creationId xmlns:a16="http://schemas.microsoft.com/office/drawing/2014/main" id="{016041B4-715C-4E79-8F5B-0BB73D9CA65C}"/>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4F6C59D8-F4D7-46E1-B5B5-C6A520707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72801802-A5E2-45D6-9349-93AD0C8C80C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65903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pSp>
        <p:nvGrpSpPr>
          <p:cNvPr id="8" name="Group 7">
            <a:extLst>
              <a:ext uri="{FF2B5EF4-FFF2-40B4-BE49-F238E27FC236}">
                <a16:creationId xmlns:a16="http://schemas.microsoft.com/office/drawing/2014/main" id="{97B39BFC-5886-441B-952C-CE88FCF35A2A}"/>
              </a:ext>
            </a:extLst>
          </p:cNvPr>
          <p:cNvGrpSpPr/>
          <p:nvPr/>
        </p:nvGrpSpPr>
        <p:grpSpPr>
          <a:xfrm>
            <a:off x="9214340" y="2324783"/>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1482398" y="5553401"/>
            <a:ext cx="4134631" cy="10618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1*3 + 4*1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21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5" name="Table 24">
            <a:extLst>
              <a:ext uri="{FF2B5EF4-FFF2-40B4-BE49-F238E27FC236}">
                <a16:creationId xmlns:a16="http://schemas.microsoft.com/office/drawing/2014/main" id="{F9354260-5317-46EF-BED7-9F7DA58BDF4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26" name="TextBox 25">
            <a:extLst>
              <a:ext uri="{FF2B5EF4-FFF2-40B4-BE49-F238E27FC236}">
                <a16:creationId xmlns:a16="http://schemas.microsoft.com/office/drawing/2014/main" id="{2A117ECA-672D-48B7-BD7B-89E78598F6DB}"/>
              </a:ext>
            </a:extLst>
          </p:cNvPr>
          <p:cNvSpPr txBox="1"/>
          <p:nvPr/>
        </p:nvSpPr>
        <p:spPr>
          <a:xfrm>
            <a:off x="6419426" y="6245898"/>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21/22 ~ 95.5%</a:t>
            </a:r>
          </a:p>
        </p:txBody>
      </p:sp>
      <p:sp>
        <p:nvSpPr>
          <p:cNvPr id="4" name="Slide Number Placeholder 3">
            <a:extLst>
              <a:ext uri="{FF2B5EF4-FFF2-40B4-BE49-F238E27FC236}">
                <a16:creationId xmlns:a16="http://schemas.microsoft.com/office/drawing/2014/main" id="{3E2C262A-FC8B-4F45-9248-CB6EC83D3DD6}"/>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27" name="Group 26">
            <a:extLst>
              <a:ext uri="{FF2B5EF4-FFF2-40B4-BE49-F238E27FC236}">
                <a16:creationId xmlns:a16="http://schemas.microsoft.com/office/drawing/2014/main" id="{116EE9A3-4872-4135-A642-003A2DE3FCBB}"/>
              </a:ext>
            </a:extLst>
          </p:cNvPr>
          <p:cNvGrpSpPr/>
          <p:nvPr/>
        </p:nvGrpSpPr>
        <p:grpSpPr>
          <a:xfrm>
            <a:off x="11317255" y="5989103"/>
            <a:ext cx="841781" cy="748032"/>
            <a:chOff x="11337354" y="6025684"/>
            <a:chExt cx="841781" cy="748032"/>
          </a:xfrm>
        </p:grpSpPr>
        <p:pic>
          <p:nvPicPr>
            <p:cNvPr id="28" name="Picture 27">
              <a:extLst>
                <a:ext uri="{FF2B5EF4-FFF2-40B4-BE49-F238E27FC236}">
                  <a16:creationId xmlns:a16="http://schemas.microsoft.com/office/drawing/2014/main" id="{1D58C0F0-DC74-4643-9CCF-219A27611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Logo COP3530">
              <a:extLst>
                <a:ext uri="{FF2B5EF4-FFF2-40B4-BE49-F238E27FC236}">
                  <a16:creationId xmlns:a16="http://schemas.microsoft.com/office/drawing/2014/main" id="{879CE062-7457-4845-9B58-3552B84CF8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31227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if there were 1 million succeeding ‘i’ in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2568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7" name="Table 6">
            <a:extLst>
              <a:ext uri="{FF2B5EF4-FFF2-40B4-BE49-F238E27FC236}">
                <a16:creationId xmlns:a16="http://schemas.microsoft.com/office/drawing/2014/main" id="{097B28EF-64B0-422F-BDAD-C635E31AD464}"/>
              </a:ext>
            </a:extLst>
          </p:cNvPr>
          <p:cNvGraphicFramePr>
            <a:graphicFrameLocks noGrp="1"/>
          </p:cNvGraphicFramePr>
          <p:nvPr/>
        </p:nvGraphicFramePr>
        <p:xfrm>
          <a:off x="1356527" y="3159769"/>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1,000,004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8" name="Group 7">
            <a:extLst>
              <a:ext uri="{FF2B5EF4-FFF2-40B4-BE49-F238E27FC236}">
                <a16:creationId xmlns:a16="http://schemas.microsoft.com/office/drawing/2014/main" id="{97B39BFC-5886-441B-952C-CE88FCF35A2A}"/>
              </a:ext>
            </a:extLst>
          </p:cNvPr>
          <p:cNvGrpSpPr/>
          <p:nvPr/>
        </p:nvGrpSpPr>
        <p:grpSpPr>
          <a:xfrm>
            <a:off x="9073664" y="1521969"/>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984786"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i:1m</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221065" y="5345405"/>
            <a:ext cx="12178602" cy="16158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1*3 + 1000004*1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1,000,021 bits [Huffman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through regular transmission = 1000011*2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2,000,022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1000021/2000022 ~ 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3B6B006E-5ECA-4362-9246-9319E2599749}"/>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25" name="Group 24">
            <a:extLst>
              <a:ext uri="{FF2B5EF4-FFF2-40B4-BE49-F238E27FC236}">
                <a16:creationId xmlns:a16="http://schemas.microsoft.com/office/drawing/2014/main" id="{5D2B1207-161F-4922-8169-0DF3621BEDDF}"/>
              </a:ext>
            </a:extLst>
          </p:cNvPr>
          <p:cNvGrpSpPr/>
          <p:nvPr/>
        </p:nvGrpSpPr>
        <p:grpSpPr>
          <a:xfrm>
            <a:off x="11317255" y="5989103"/>
            <a:ext cx="841781" cy="748032"/>
            <a:chOff x="11337354" y="6025684"/>
            <a:chExt cx="841781" cy="748032"/>
          </a:xfrm>
        </p:grpSpPr>
        <p:pic>
          <p:nvPicPr>
            <p:cNvPr id="26" name="Picture 25">
              <a:extLst>
                <a:ext uri="{FF2B5EF4-FFF2-40B4-BE49-F238E27FC236}">
                  <a16:creationId xmlns:a16="http://schemas.microsoft.com/office/drawing/2014/main" id="{E54A6671-A411-4138-9C31-8A519C99E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Logo COP3530">
              <a:extLst>
                <a:ext uri="{FF2B5EF4-FFF2-40B4-BE49-F238E27FC236}">
                  <a16:creationId xmlns:a16="http://schemas.microsoft.com/office/drawing/2014/main" id="{EC250430-24D4-44AA-BBC4-5A6062C13C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72358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 Interface</a:t>
            </a:r>
          </a:p>
        </p:txBody>
      </p:sp>
      <p:sp>
        <p:nvSpPr>
          <p:cNvPr id="7" name="TextBox 6">
            <a:extLst>
              <a:ext uri="{FF2B5EF4-FFF2-40B4-BE49-F238E27FC236}">
                <a16:creationId xmlns:a16="http://schemas.microsoft.com/office/drawing/2014/main" id="{27264394-06C8-44D0-BA50-60EAB0033AF0}"/>
              </a:ext>
            </a:extLst>
          </p:cNvPr>
          <p:cNvSpPr txBox="1"/>
          <p:nvPr/>
        </p:nvSpPr>
        <p:spPr>
          <a:xfrm>
            <a:off x="439617" y="1869920"/>
            <a:ext cx="5790361"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class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private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//add your data structures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public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input is a string of characters with ascii values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Postconditions: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reads the characters of input and constructs a</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tree based on the character frequencies of the file contents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(const string&amp; input)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character with ascii value between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code for character if character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in the tree and an empty string otherwise.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get_character_code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(char character) const { return ""; }    </a:t>
            </a:r>
          </a:p>
        </p:txBody>
      </p:sp>
      <p:sp>
        <p:nvSpPr>
          <p:cNvPr id="9" name="TextBox 8">
            <a:extLst>
              <a:ext uri="{FF2B5EF4-FFF2-40B4-BE49-F238E27FC236}">
                <a16:creationId xmlns:a16="http://schemas.microsoft.com/office/drawing/2014/main" id="{BF5C52B4-7C8A-402A-B847-6AC8AC2062BB}"/>
              </a:ext>
            </a:extLst>
          </p:cNvPr>
          <p:cNvSpPr txBox="1"/>
          <p:nvPr/>
        </p:nvSpPr>
        <p:spPr>
          <a:xfrm>
            <a:off x="6401639" y="2372338"/>
            <a:ext cx="5790361"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string of characters with ascii values 0-127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encoding for the contents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file_name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if file name exists and an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otherwise. If the file contains letters not present in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 an empty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encode(const string&amp; input)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1" u="none" strike="noStrike" kern="1200" cap="none" spc="0" normalizeH="0" baseline="0" noProof="0" dirty="0" err="1">
                <a:ln>
                  <a:noFill/>
                </a:ln>
                <a:solidFill>
                  <a:srgbClr val="00B0F0"/>
                </a:solidFill>
                <a:effectLst/>
                <a:uLnTx/>
                <a:uFillTx/>
                <a:latin typeface="Calibri" panose="020F0502020204030204"/>
                <a:ea typeface="+mn-ea"/>
                <a:cs typeface="+mn-cs"/>
              </a:rPr>
              <a:t>string_to_decode</a:t>
            </a:r>
            <a:r>
              <a:rPr kumimoji="0" lang="en-US" sz="1400" b="0" i="1"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is a string containing Huffman-encoded 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plaintext represented by the string if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a valid Huffman encoding and an empty string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string decode(const string&amp;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string_to_decode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cxnSp>
        <p:nvCxnSpPr>
          <p:cNvPr id="10" name="Straight Connector 9">
            <a:extLst>
              <a:ext uri="{FF2B5EF4-FFF2-40B4-BE49-F238E27FC236}">
                <a16:creationId xmlns:a16="http://schemas.microsoft.com/office/drawing/2014/main" id="{084A3C61-01ED-4E2C-B151-227A3BEC4FC5}"/>
              </a:ext>
            </a:extLst>
          </p:cNvPr>
          <p:cNvCxnSpPr/>
          <p:nvPr/>
        </p:nvCxnSpPr>
        <p:spPr>
          <a:xfrm>
            <a:off x="6229978" y="1690688"/>
            <a:ext cx="0" cy="49110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CF98B6B-F0AC-4512-AC1E-8D37F07DFB88}"/>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8" name="Group 7">
            <a:extLst>
              <a:ext uri="{FF2B5EF4-FFF2-40B4-BE49-F238E27FC236}">
                <a16:creationId xmlns:a16="http://schemas.microsoft.com/office/drawing/2014/main" id="{0CE771CE-8E80-4CD0-838C-9482CA8735F4}"/>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EB48AB8-0EC5-4EB3-A7E0-1E4A28F57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B8E4677C-D78D-46BE-9D13-5B5AEAF017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28986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FD7D58B-EEC7-4408-B47E-0BB96F6330E4}"/>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4" name="Group 3">
            <a:extLst>
              <a:ext uri="{FF2B5EF4-FFF2-40B4-BE49-F238E27FC236}">
                <a16:creationId xmlns:a16="http://schemas.microsoft.com/office/drawing/2014/main" id="{E39A694D-3A25-4E65-8F30-761DDE3594F8}"/>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741FC19-FCB1-4011-A6D6-462004F1B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335B712-BB8D-46F9-8B0A-BE611747B6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8595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4" name="Rectangle 3">
            <a:extLst>
              <a:ext uri="{FF2B5EF4-FFF2-40B4-BE49-F238E27FC236}">
                <a16:creationId xmlns:a16="http://schemas.microsoft.com/office/drawing/2014/main" id="{30C9FA6B-1D54-4D42-9FA5-6C7868BA4F75}"/>
              </a:ext>
            </a:extLst>
          </p:cNvPr>
          <p:cNvSpPr/>
          <p:nvPr/>
        </p:nvSpPr>
        <p:spPr>
          <a:xfrm>
            <a:off x="2116692" y="2951625"/>
            <a:ext cx="3269225"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n-ea"/>
                <a:cs typeface="+mn-cs"/>
              </a:rPr>
              <a:t>Code</a:t>
            </a:r>
            <a:endPar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rPr>
              <a:t>6498 872</a:t>
            </a:r>
          </a:p>
        </p:txBody>
      </p:sp>
      <p:sp>
        <p:nvSpPr>
          <p:cNvPr id="3" name="Slide Number Placeholder 2">
            <a:extLst>
              <a:ext uri="{FF2B5EF4-FFF2-40B4-BE49-F238E27FC236}">
                <a16:creationId xmlns:a16="http://schemas.microsoft.com/office/drawing/2014/main" id="{A9ADA5BC-DF82-4ADD-BC2E-4165B0D437CB}"/>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6" name="Group 5">
            <a:extLst>
              <a:ext uri="{FF2B5EF4-FFF2-40B4-BE49-F238E27FC236}">
                <a16:creationId xmlns:a16="http://schemas.microsoft.com/office/drawing/2014/main" id="{336D1447-0BCC-486D-BE32-2B7AB79CDB9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BCEB1DE-DF9A-4C28-8A29-5F3F78BAB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D320EF3-CC95-4AD0-893A-85B77DE43D6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 name="Picture 9" descr="Qr code&#10;&#10;Description automatically generated">
            <a:extLst>
              <a:ext uri="{FF2B5EF4-FFF2-40B4-BE49-F238E27FC236}">
                <a16:creationId xmlns:a16="http://schemas.microsoft.com/office/drawing/2014/main" id="{83F1009A-8C07-4732-9178-2A26D20BD9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48" y="1546369"/>
            <a:ext cx="4263049" cy="4263049"/>
          </a:xfrm>
          <a:prstGeom prst="rect">
            <a:avLst/>
          </a:prstGeom>
        </p:spPr>
      </p:pic>
    </p:spTree>
    <p:extLst>
      <p:ext uri="{BB962C8B-B14F-4D97-AF65-F5344CB8AC3E}">
        <p14:creationId xmlns:p14="http://schemas.microsoft.com/office/powerpoint/2010/main" val="1812340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grpSp>
        <p:nvGrpSpPr>
          <p:cNvPr id="4" name="Group 3">
            <a:extLst>
              <a:ext uri="{FF2B5EF4-FFF2-40B4-BE49-F238E27FC236}">
                <a16:creationId xmlns:a16="http://schemas.microsoft.com/office/drawing/2014/main" id="{3261323F-264A-45D4-B8E9-10733CECC76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59532420-426C-46CD-9C9B-22E1A68F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0685690-0294-4971-958C-9F9587E8AE8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93798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Dynamic Programming</a:t>
            </a:r>
          </a:p>
        </p:txBody>
      </p:sp>
      <p:sp>
        <p:nvSpPr>
          <p:cNvPr id="3" name="TextBox 2">
            <a:extLst>
              <a:ext uri="{FF2B5EF4-FFF2-40B4-BE49-F238E27FC236}">
                <a16:creationId xmlns:a16="http://schemas.microsoft.com/office/drawing/2014/main" id="{13A1DFC6-ACBD-455B-90C4-60BA7A8513A5}"/>
              </a:ext>
            </a:extLst>
          </p:cNvPr>
          <p:cNvSpPr txBox="1"/>
          <p:nvPr/>
        </p:nvSpPr>
        <p:spPr>
          <a:xfrm>
            <a:off x="1366576" y="2260879"/>
            <a:ext cx="9726804"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Top-down DP: </a:t>
            </a: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Memoization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Bottom-up DP: </a:t>
            </a: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Tabulation</a:t>
            </a:r>
          </a:p>
        </p:txBody>
      </p:sp>
      <p:sp>
        <p:nvSpPr>
          <p:cNvPr id="4" name="Slide Number Placeholder 3">
            <a:extLst>
              <a:ext uri="{FF2B5EF4-FFF2-40B4-BE49-F238E27FC236}">
                <a16:creationId xmlns:a16="http://schemas.microsoft.com/office/drawing/2014/main" id="{E9820F84-CEFD-45BB-B7F3-49B54FBBF084}"/>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5" name="Group 4">
            <a:extLst>
              <a:ext uri="{FF2B5EF4-FFF2-40B4-BE49-F238E27FC236}">
                <a16:creationId xmlns:a16="http://schemas.microsoft.com/office/drawing/2014/main" id="{D8F16131-B2BD-4431-8506-D9778386892F}"/>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A046CDE-D3ED-4311-907F-DC3DB72F7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8DE71E-F733-43D3-838D-4375EB6B7BC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38271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308D2A1-E567-412E-BBE1-1CB650E46B59}"/>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6" name="Group 5">
            <a:extLst>
              <a:ext uri="{FF2B5EF4-FFF2-40B4-BE49-F238E27FC236}">
                <a16:creationId xmlns:a16="http://schemas.microsoft.com/office/drawing/2014/main" id="{CD3542DB-FC4B-4245-B462-88D8D467311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9957C34-E01C-407E-8FAA-A7522DDF6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2AAEC424-F9F0-436A-8567-237AF24F4CC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8532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79DED282-693C-4F7A-8EAF-9D370015F635}"/>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A0A20666-F9BB-422B-982B-72B421134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49116D7-DF02-4D27-BE19-A462A071EA8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81A18705-2C6F-4054-A790-CDE4E33977D0}"/>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7" name="Group 6">
            <a:extLst>
              <a:ext uri="{FF2B5EF4-FFF2-40B4-BE49-F238E27FC236}">
                <a16:creationId xmlns:a16="http://schemas.microsoft.com/office/drawing/2014/main" id="{61ED1326-831B-4CB8-BA1C-D7C10492BBE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9DCC4AF8-FC77-4E6A-B2C3-381205847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B7849C1B-71C2-4629-87F0-15CE7AD388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7166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O(2</a:t>
            </a:r>
            <a:r>
              <a:rPr kumimoji="0" lang="en-US" sz="18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5" name="Slide Number Placeholder 4">
            <a:extLst>
              <a:ext uri="{FF2B5EF4-FFF2-40B4-BE49-F238E27FC236}">
                <a16:creationId xmlns:a16="http://schemas.microsoft.com/office/drawing/2014/main" id="{76BE78F6-4D67-4ED1-A036-7424AECE216B}"/>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7" name="Group 6">
            <a:extLst>
              <a:ext uri="{FF2B5EF4-FFF2-40B4-BE49-F238E27FC236}">
                <a16:creationId xmlns:a16="http://schemas.microsoft.com/office/drawing/2014/main" id="{4E24AE89-C5B5-4ED2-BA07-03ABAD9D0C6D}"/>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42F213F2-195A-47A4-AD60-1ABCB9036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7AE197BC-28D6-4008-A0E1-4E49E83B3A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8446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ED72A33-4CBF-4F67-ADBB-B800C9E62BE1}"/>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6" name="Group 5">
            <a:extLst>
              <a:ext uri="{FF2B5EF4-FFF2-40B4-BE49-F238E27FC236}">
                <a16:creationId xmlns:a16="http://schemas.microsoft.com/office/drawing/2014/main" id="{592ED17C-9D9C-4267-8C40-FB8AD63BAE0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972C4168-E7C9-492D-96DF-7D401C35B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5BB9964C-69CA-47CA-B52F-52246C7C1E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1344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E5F3FC0A-648A-4AC5-9A2B-1DF00B5D1946}"/>
              </a:ext>
            </a:extLst>
          </p:cNvPr>
          <p:cNvSpPr>
            <a:spLocks noGrp="1"/>
          </p:cNvSpPr>
          <p:nvPr>
            <p:ph type="sldNum" sz="quarter" idx="12"/>
          </p:nvPr>
        </p:nvSpPr>
        <p:spPr/>
        <p:txBody>
          <a:bodyPr/>
          <a:lstStyle/>
          <a:p>
            <a:fld id="{017C28E0-2F8B-4999-AEA2-B3AA3AE8994F}" type="slidenum">
              <a:rPr lang="en-US" smtClean="0"/>
              <a:t>53</a:t>
            </a:fld>
            <a:endParaRPr lang="en-US"/>
          </a:p>
        </p:txBody>
      </p:sp>
      <p:grpSp>
        <p:nvGrpSpPr>
          <p:cNvPr id="7" name="Group 6">
            <a:extLst>
              <a:ext uri="{FF2B5EF4-FFF2-40B4-BE49-F238E27FC236}">
                <a16:creationId xmlns:a16="http://schemas.microsoft.com/office/drawing/2014/main" id="{FEF1A788-AE62-41C8-B53C-A03F856C65E3}"/>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E6B3E6D-DBCB-41CD-913F-57CA96E14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632F498E-023C-40D8-A528-0391CDB56263}"/>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92257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F036BA08-31BC-4B20-B178-A370296D7B50}"/>
              </a:ext>
            </a:extLst>
          </p:cNvPr>
          <p:cNvSpPr>
            <a:spLocks noGrp="1"/>
          </p:cNvSpPr>
          <p:nvPr>
            <p:ph type="sldNum" sz="quarter" idx="12"/>
          </p:nvPr>
        </p:nvSpPr>
        <p:spPr/>
        <p:txBody>
          <a:bodyPr/>
          <a:lstStyle/>
          <a:p>
            <a:fld id="{017C28E0-2F8B-4999-AEA2-B3AA3AE8994F}" type="slidenum">
              <a:rPr lang="en-US" smtClean="0"/>
              <a:t>54</a:t>
            </a:fld>
            <a:endParaRPr lang="en-US"/>
          </a:p>
        </p:txBody>
      </p:sp>
      <p:grpSp>
        <p:nvGrpSpPr>
          <p:cNvPr id="7" name="Group 6">
            <a:extLst>
              <a:ext uri="{FF2B5EF4-FFF2-40B4-BE49-F238E27FC236}">
                <a16:creationId xmlns:a16="http://schemas.microsoft.com/office/drawing/2014/main" id="{A5516B89-E519-4423-8665-F092AB40EAF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FAB7390-E274-4C9E-9459-7B768E52A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1DC59E1A-2FFB-469F-940B-3D36B112D7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12829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43942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2958170901"/>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786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97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421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49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01655" y="206863"/>
            <a:ext cx="10515600" cy="1325563"/>
          </a:xfrm>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987554100"/>
              </p:ext>
            </p:extLst>
          </p:nvPr>
        </p:nvGraphicFramePr>
        <p:xfrm>
          <a:off x="1096946" y="1369196"/>
          <a:ext cx="10046676" cy="5108189"/>
        </p:xfrm>
        <a:graphic>
          <a:graphicData uri="http://schemas.openxmlformats.org/drawingml/2006/table">
            <a:tbl>
              <a:tblPr firstRow="1" bandRow="1">
                <a:tableStyleId>{793D81CF-94F2-401A-BA57-92F5A7B2D0C5}</a:tableStyleId>
              </a:tblPr>
              <a:tblGrid>
                <a:gridCol w="1142431">
                  <a:extLst>
                    <a:ext uri="{9D8B030D-6E8A-4147-A177-3AD203B41FA5}">
                      <a16:colId xmlns:a16="http://schemas.microsoft.com/office/drawing/2014/main" val="1241222671"/>
                    </a:ext>
                  </a:extLst>
                </a:gridCol>
                <a:gridCol w="5527999">
                  <a:extLst>
                    <a:ext uri="{9D8B030D-6E8A-4147-A177-3AD203B41FA5}">
                      <a16:colId xmlns:a16="http://schemas.microsoft.com/office/drawing/2014/main" val="3302313541"/>
                    </a:ext>
                  </a:extLst>
                </a:gridCol>
                <a:gridCol w="3376246">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Properties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Examples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a:solidFill>
                            <a:srgbClr val="0081E2"/>
                          </a:solidFill>
                          <a:latin typeface="Consolas" panose="020B0609020204030204" pitchFamily="49" charset="0"/>
                        </a:rPr>
                        <a:t>Brute Force</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Guarantees correct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Bubble/Selection Sort</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a:solidFill>
                            <a:srgbClr val="0081E2"/>
                          </a:solidFill>
                          <a:latin typeface="Consolas" panose="020B0609020204030204" pitchFamily="49" charset="0"/>
                        </a:rPr>
                        <a:t>Divide and Conquer</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Combine the solutions to sub-problems</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Peak Finding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a:solidFill>
                            <a:srgbClr val="0081E2"/>
                          </a:solidFill>
                          <a:latin typeface="Consolas" panose="020B0609020204030204" pitchFamily="49" charset="0"/>
                        </a:rPr>
                        <a:t>Dynamic Programming</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Optimal substructure</a:t>
                      </a:r>
                      <a:r>
                        <a:rPr lang="en-US" sz="1200" b="0">
                          <a:solidFill>
                            <a:schemeClr val="bg1">
                              <a:lumMod val="95000"/>
                            </a:schemeClr>
                          </a:solidFill>
                          <a:latin typeface="Consolas" panose="020B0609020204030204" pitchFamily="49" charset="0"/>
                        </a:rPr>
                        <a:t>: solution to a large problem can be obtained by solution to a smaller optimal problems e.g., Shortest path in a graph (Longest path does not follow optimal substructure)</a:t>
                      </a:r>
                    </a:p>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Overlapping sub-problems</a:t>
                      </a:r>
                      <a:r>
                        <a:rPr lang="en-US" sz="1200" b="0">
                          <a:solidFill>
                            <a:schemeClr val="bg1">
                              <a:lumMod val="95000"/>
                            </a:schemeClr>
                          </a:solidFill>
                          <a:latin typeface="Consolas" panose="020B0609020204030204" pitchFamily="49" charset="0"/>
                        </a:rPr>
                        <a:t>: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Guarantees optimal solution in terms of correctness and time</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Knapsack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Bin packing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a:solidFill>
                            <a:srgbClr val="0081E2"/>
                          </a:solidFill>
                          <a:latin typeface="Consolas" panose="020B0609020204030204" pitchFamily="49" charset="0"/>
                        </a:rPr>
                        <a:t>Greedy Algorithms</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Does not guarantee optimal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 packing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grpSp>
        <p:nvGrpSpPr>
          <p:cNvPr id="4" name="Group 3">
            <a:extLst>
              <a:ext uri="{FF2B5EF4-FFF2-40B4-BE49-F238E27FC236}">
                <a16:creationId xmlns:a16="http://schemas.microsoft.com/office/drawing/2014/main" id="{69F712D5-B129-4FBA-90D0-E476C6E20D8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4DBF524A-E7A5-412A-B4AB-75D000D6F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EC9FEDF-8FEF-4B28-BE3A-803B2ED6DB9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B31201BB-2FA0-4544-ACD3-5AD87AB4574F}"/>
              </a:ext>
            </a:extLst>
          </p:cNvPr>
          <p:cNvSpPr>
            <a:spLocks noGrp="1"/>
          </p:cNvSpPr>
          <p:nvPr>
            <p:ph type="sldNum" sz="quarter" idx="12"/>
          </p:nvPr>
        </p:nvSpPr>
        <p:spPr/>
        <p:txBody>
          <a:bodyPr/>
          <a:lstStyle/>
          <a:p>
            <a:fld id="{017C28E0-2F8B-4999-AEA2-B3AA3AE8994F}" type="slidenum">
              <a:rPr lang="en-US" smtClean="0"/>
              <a:t>6</a:t>
            </a:fld>
            <a:endParaRPr lang="en-US"/>
          </a:p>
        </p:txBody>
      </p:sp>
    </p:spTree>
    <p:extLst>
      <p:ext uri="{BB962C8B-B14F-4D97-AF65-F5344CB8AC3E}">
        <p14:creationId xmlns:p14="http://schemas.microsoft.com/office/powerpoint/2010/main" val="1515096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758DA0A4-17CF-4B1F-9B8C-F2CCB95CB05D}"/>
              </a:ext>
            </a:extLst>
          </p:cNvPr>
          <p:cNvSpPr txBox="1"/>
          <p:nvPr/>
        </p:nvSpPr>
        <p:spPr>
          <a:xfrm>
            <a:off x="8542270" y="4340593"/>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13" name="Straight Arrow Connector 12">
            <a:extLst>
              <a:ext uri="{FF2B5EF4-FFF2-40B4-BE49-F238E27FC236}">
                <a16:creationId xmlns:a16="http://schemas.microsoft.com/office/drawing/2014/main" id="{C7892051-D736-4910-9E03-0EE43FD277C8}"/>
              </a:ext>
            </a:extLst>
          </p:cNvPr>
          <p:cNvCxnSpPr/>
          <p:nvPr/>
        </p:nvCxnSpPr>
        <p:spPr>
          <a:xfrm>
            <a:off x="7684316" y="4521666"/>
            <a:ext cx="857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15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4340593"/>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p:nvPr/>
        </p:nvCxnSpPr>
        <p:spPr>
          <a:xfrm>
            <a:off x="7684316" y="4521666"/>
            <a:ext cx="857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flipH="1" flipV="1">
            <a:off x="7689635" y="4006566"/>
            <a:ext cx="2357768" cy="1152961"/>
          </a:xfrm>
          <a:prstGeom prst="straightConnector1">
            <a:avLst/>
          </a:prstGeom>
          <a:ln>
            <a:solidFill>
              <a:srgbClr val="00DA6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579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4340593"/>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p:nvPr/>
        </p:nvCxnSpPr>
        <p:spPr>
          <a:xfrm>
            <a:off x="7684316" y="4521666"/>
            <a:ext cx="857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2270" y="2842202"/>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flipV="1">
            <a:off x="7684316" y="2944536"/>
            <a:ext cx="926284" cy="1085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513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281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6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02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A58972-3502-4DA8-9C57-CCD68BCE99DD}"/>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sp>
        <p:nvSpPr>
          <p:cNvPr id="41" name="TextBox 40">
            <a:extLst>
              <a:ext uri="{FF2B5EF4-FFF2-40B4-BE49-F238E27FC236}">
                <a16:creationId xmlns:a16="http://schemas.microsoft.com/office/drawing/2014/main" id="{EDFA271D-B8C9-4E32-9DB8-5607E2D57B06}"/>
              </a:ext>
            </a:extLst>
          </p:cNvPr>
          <p:cNvSpPr txBox="1"/>
          <p:nvPr/>
        </p:nvSpPr>
        <p:spPr>
          <a:xfrm>
            <a:off x="8540959" y="1263550"/>
            <a:ext cx="3019046" cy="64633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50" name="Straight Arrow Connector 49">
            <a:extLst>
              <a:ext uri="{FF2B5EF4-FFF2-40B4-BE49-F238E27FC236}">
                <a16:creationId xmlns:a16="http://schemas.microsoft.com/office/drawing/2014/main" id="{B4AB54AC-FB38-42F4-8BFB-9266A59BC84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64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3771626587"/>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A58972-3502-4DA8-9C57-CCD68BCE99DD}"/>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B4AB54AC-FB38-42F4-8BFB-9266A59BC84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A0AEC63-6AB1-4DAE-9D60-DAD75CE9E489}"/>
              </a:ext>
            </a:extLst>
          </p:cNvPr>
          <p:cNvSpPr txBox="1"/>
          <p:nvPr/>
        </p:nvSpPr>
        <p:spPr>
          <a:xfrm>
            <a:off x="8549372" y="1407863"/>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1072993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64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A502B56-F47F-4D10-8B2A-E2BF6E8CE52F}"/>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a:t>
            </a:r>
            <a:endParaRPr lang="en-US" sz="1050" dirty="0">
              <a:solidFill>
                <a:schemeClr val="bg1">
                  <a:lumMod val="65000"/>
                </a:schemeClr>
              </a:solidFill>
              <a:latin typeface="Consolas" panose="020B0609020204030204" pitchFamily="49" charset="0"/>
            </a:endParaRPr>
          </a:p>
        </p:txBody>
      </p:sp>
      <p:sp>
        <p:nvSpPr>
          <p:cNvPr id="41" name="TextBox 40">
            <a:extLst>
              <a:ext uri="{FF2B5EF4-FFF2-40B4-BE49-F238E27FC236}">
                <a16:creationId xmlns:a16="http://schemas.microsoft.com/office/drawing/2014/main" id="{117ADF49-47E3-4264-822F-ECA272863B4B}"/>
              </a:ext>
            </a:extLst>
          </p:cNvPr>
          <p:cNvSpPr txBox="1"/>
          <p:nvPr/>
        </p:nvSpPr>
        <p:spPr>
          <a:xfrm>
            <a:off x="8540959" y="1263550"/>
            <a:ext cx="3019046" cy="64633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50" name="Straight Arrow Connector 49">
            <a:extLst>
              <a:ext uri="{FF2B5EF4-FFF2-40B4-BE49-F238E27FC236}">
                <a16:creationId xmlns:a16="http://schemas.microsoft.com/office/drawing/2014/main" id="{902B34E8-E384-4ADE-BBEA-34C16536FC6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73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418576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problem of finding the best solution from all feasible solutions.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or Maximize an Objective function (e.g., go from A-&gt;B in 10 hours, Objective function: minimum time). Objective functions define the objective of the optimization and is a single scalar value that is formulated from a set of design responses.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feasible solution is a set of values for the decision variables that satisfies all of the constraints in an optimization problem.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a feasible solution where the objective function reaches its maximum (or minimum) value.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with better objective function values.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“in the vicinity” with better objective function values – you can picture this as a point at the top of a “peak” or at the bottom of a “valley” which may be formed by the objective function and/or the constraints.</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5" name="Group 4">
            <a:extLst>
              <a:ext uri="{FF2B5EF4-FFF2-40B4-BE49-F238E27FC236}">
                <a16:creationId xmlns:a16="http://schemas.microsoft.com/office/drawing/2014/main" id="{350BF068-7E40-4BB0-A132-CB51ABF7589D}"/>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E9242C6-912F-4EC8-9BA9-24072A28F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401498C-105C-4163-A55A-18BB2335D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3498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A502B56-F47F-4D10-8B2A-E2BF6E8CE52F}"/>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a:t>
            </a:r>
            <a:endParaRPr lang="en-US" sz="1050" dirty="0">
              <a:solidFill>
                <a:schemeClr val="bg1">
                  <a:lumMod val="65000"/>
                </a:schemeClr>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902B34E8-E384-4ADE-BBEA-34C16536FC6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F5172E4-75E3-4867-8C15-E78AB56552D4}"/>
              </a:ext>
            </a:extLst>
          </p:cNvPr>
          <p:cNvSpPr txBox="1"/>
          <p:nvPr/>
        </p:nvSpPr>
        <p:spPr>
          <a:xfrm>
            <a:off x="8549372" y="1407863"/>
            <a:ext cx="645953" cy="369332"/>
          </a:xfrm>
          <a:prstGeom prst="rect">
            <a:avLst/>
          </a:prstGeom>
          <a:noFill/>
        </p:spPr>
        <p:txBody>
          <a:bodyPr wrap="square" rtlCol="0">
            <a:spAutoFit/>
          </a:bodyPr>
          <a:lstStyle/>
          <a:p>
            <a:r>
              <a:rPr lang="en-US" dirty="0">
                <a:solidFill>
                  <a:srgbClr val="00DA63"/>
                </a:solidFill>
              </a:rPr>
              <a:t>0</a:t>
            </a:r>
          </a:p>
        </p:txBody>
      </p:sp>
    </p:spTree>
    <p:extLst>
      <p:ext uri="{BB962C8B-B14F-4D97-AF65-F5344CB8AC3E}">
        <p14:creationId xmlns:p14="http://schemas.microsoft.com/office/powerpoint/2010/main" val="2349114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6176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0</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4721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73</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572EA027-51FC-4458-A187-AE171A802FA9}"/>
              </a:ext>
            </a:extLst>
          </p:cNvPr>
          <p:cNvCxnSpPr>
            <a:cxnSpLocks/>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767CBB5-FF63-405A-A1A1-136431F7966F}"/>
              </a:ext>
            </a:extLst>
          </p:cNvPr>
          <p:cNvSpPr txBox="1"/>
          <p:nvPr/>
        </p:nvSpPr>
        <p:spPr>
          <a:xfrm>
            <a:off x="8610600" y="2240215"/>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27708217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74</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441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6977EF-4290-4C7D-A6AB-5F6C96E4913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7F5427BF-16E7-4F7B-9466-93800DA3B592}"/>
              </a:ext>
            </a:extLst>
          </p:cNvPr>
          <p:cNvSpPr txBox="1"/>
          <p:nvPr/>
        </p:nvSpPr>
        <p:spPr>
          <a:xfrm>
            <a:off x="8549372" y="1988005"/>
            <a:ext cx="3019046" cy="64633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n;</a:t>
            </a: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a:t>
            </a:r>
            <a:endPar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346E03AA-C159-4951-AB67-78D801DE97DC}"/>
              </a:ext>
            </a:extLst>
          </p:cNvPr>
          <p:cNvCxnSpPr>
            <a:cxnSpLocks/>
            <a:endCxn id="38" idx="1"/>
          </p:cNvCxnSpPr>
          <p:nvPr/>
        </p:nvCxnSpPr>
        <p:spPr>
          <a:xfrm flipV="1">
            <a:off x="7624432" y="2311171"/>
            <a:ext cx="924940" cy="696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6772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6977EF-4290-4C7D-A6AB-5F6C96E4913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346E03AA-C159-4951-AB67-78D801DE97DC}"/>
              </a:ext>
            </a:extLst>
          </p:cNvPr>
          <p:cNvCxnSpPr>
            <a:cxnSpLocks/>
          </p:cNvCxnSpPr>
          <p:nvPr/>
        </p:nvCxnSpPr>
        <p:spPr>
          <a:xfrm flipV="1">
            <a:off x="7624432" y="2311171"/>
            <a:ext cx="924940" cy="696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1D64067-AA2B-4E33-B453-D24C33494F12}"/>
              </a:ext>
            </a:extLst>
          </p:cNvPr>
          <p:cNvSpPr txBox="1"/>
          <p:nvPr/>
        </p:nvSpPr>
        <p:spPr>
          <a:xfrm>
            <a:off x="8549372" y="2126505"/>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1166556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313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3428545151"/>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cxnSp>
        <p:nvCxnSpPr>
          <p:cNvPr id="36" name="Straight Arrow Connector 35">
            <a:extLst>
              <a:ext uri="{FF2B5EF4-FFF2-40B4-BE49-F238E27FC236}">
                <a16:creationId xmlns:a16="http://schemas.microsoft.com/office/drawing/2014/main" id="{08BC1115-0909-4469-A841-51E65FDB2830}"/>
              </a:ext>
            </a:extLst>
          </p:cNvPr>
          <p:cNvCxnSpPr>
            <a:cxnSpLocks/>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B60B852-9044-427C-B4B1-0E8F365B703D}"/>
              </a:ext>
            </a:extLst>
          </p:cNvPr>
          <p:cNvSpPr txBox="1"/>
          <p:nvPr/>
        </p:nvSpPr>
        <p:spPr>
          <a:xfrm>
            <a:off x="8610600" y="3305290"/>
            <a:ext cx="645953" cy="369332"/>
          </a:xfrm>
          <a:prstGeom prst="rect">
            <a:avLst/>
          </a:prstGeom>
          <a:noFill/>
        </p:spPr>
        <p:txBody>
          <a:bodyPr wrap="square" rtlCol="0">
            <a:spAutoFit/>
          </a:bodyPr>
          <a:lstStyle/>
          <a:p>
            <a:r>
              <a:rPr lang="en-US" dirty="0">
                <a:solidFill>
                  <a:srgbClr val="00DA63"/>
                </a:solidFill>
              </a:rPr>
              <a:t>2</a:t>
            </a:r>
          </a:p>
        </p:txBody>
      </p:sp>
    </p:spTree>
    <p:extLst>
      <p:ext uri="{BB962C8B-B14F-4D97-AF65-F5344CB8AC3E}">
        <p14:creationId xmlns:p14="http://schemas.microsoft.com/office/powerpoint/2010/main" val="4134050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67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289310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find code that runs fast in the course where fast means that it takes less than 1 second to execute and is passing all tests.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an Objective function – minimize time. Constraints: must execute in less than 60 sec.</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Lot of student code that passes all tests and executes in less than 1 second.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the fastest running code.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you pick the submissions which were submitted earlier than later based on a heuristic.</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5" name="Group 4">
            <a:extLst>
              <a:ext uri="{FF2B5EF4-FFF2-40B4-BE49-F238E27FC236}">
                <a16:creationId xmlns:a16="http://schemas.microsoft.com/office/drawing/2014/main" id="{8CC298EE-C037-429C-A507-EA4CAE5330A9}"/>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64044CE-E50D-4E83-8D80-4FF1F81F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E90DBD-0F0F-4415-96CF-45C29068D5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869848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8FADCD-EB25-43E3-A14F-253F36D1B66B}"/>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72063430-327B-4A4B-88C0-5FAEB4808A01}"/>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dp.at(n) = </a:t>
            </a:r>
            <a:r>
              <a:rPr kumimoji="0" lang="pt-BR"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fib(dp, n - 1) + fib(dp,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73463441-1104-4842-BDBD-50D5B0605D2B}"/>
              </a:ext>
            </a:extLst>
          </p:cNvPr>
          <p:cNvCxnSpPr>
            <a:cxnSpLocks/>
            <a:endCxn id="38"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42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8FADCD-EB25-43E3-A14F-253F36D1B66B}"/>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72063430-327B-4A4B-88C0-5FAEB4808A01}"/>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dp.at(n) = </a:t>
            </a:r>
            <a:r>
              <a:rPr kumimoji="0" lang="pt-BR"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fib(dp, n - 1) + fib(dp,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73463441-1104-4842-BDBD-50D5B0605D2B}"/>
              </a:ext>
            </a:extLst>
          </p:cNvPr>
          <p:cNvCxnSpPr>
            <a:cxnSpLocks/>
            <a:endCxn id="38"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0787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8733-C863-4174-9C20-F632B2678B43}"/>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cxnSp>
        <p:nvCxnSpPr>
          <p:cNvPr id="35" name="Straight Arrow Connector 34">
            <a:extLst>
              <a:ext uri="{FF2B5EF4-FFF2-40B4-BE49-F238E27FC236}">
                <a16:creationId xmlns:a16="http://schemas.microsoft.com/office/drawing/2014/main" id="{F7390EFA-ABBB-4972-B52E-673E3D5C9391}"/>
              </a:ext>
            </a:extLst>
          </p:cNvPr>
          <p:cNvCxnSpPr>
            <a:cxnSpLocks/>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642F319-CC44-45C5-9D46-3503E365F0DF}"/>
              </a:ext>
            </a:extLst>
          </p:cNvPr>
          <p:cNvSpPr txBox="1"/>
          <p:nvPr/>
        </p:nvSpPr>
        <p:spPr>
          <a:xfrm>
            <a:off x="8610600" y="3305290"/>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159301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83</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7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84</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639145591"/>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41B120A-6DF6-4EA1-B371-D5C25DE728BD}"/>
              </a:ext>
            </a:extLst>
          </p:cNvPr>
          <p:cNvSpPr txBox="1"/>
          <p:nvPr/>
        </p:nvSpPr>
        <p:spPr>
          <a:xfrm>
            <a:off x="8689835" y="4271831"/>
            <a:ext cx="645953" cy="369332"/>
          </a:xfrm>
          <a:prstGeom prst="rect">
            <a:avLst/>
          </a:prstGeom>
          <a:noFill/>
        </p:spPr>
        <p:txBody>
          <a:bodyPr wrap="square" rtlCol="0">
            <a:spAutoFit/>
          </a:bodyPr>
          <a:lstStyle/>
          <a:p>
            <a:r>
              <a:rPr lang="en-US" dirty="0">
                <a:solidFill>
                  <a:srgbClr val="00DA63"/>
                </a:solidFill>
              </a:rPr>
              <a:t>3</a:t>
            </a:r>
          </a:p>
        </p:txBody>
      </p:sp>
    </p:spTree>
    <p:extLst>
      <p:ext uri="{BB962C8B-B14F-4D97-AF65-F5344CB8AC3E}">
        <p14:creationId xmlns:p14="http://schemas.microsoft.com/office/powerpoint/2010/main" val="630202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24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6273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8260A43-0324-4347-A89D-9DEFDBE8D277}"/>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28" name="TextBox 27">
            <a:extLst>
              <a:ext uri="{FF2B5EF4-FFF2-40B4-BE49-F238E27FC236}">
                <a16:creationId xmlns:a16="http://schemas.microsoft.com/office/drawing/2014/main" id="{0F78600C-136B-45E9-94AE-82844C877F5B}"/>
              </a:ext>
            </a:extLst>
          </p:cNvPr>
          <p:cNvSpPr txBox="1"/>
          <p:nvPr/>
        </p:nvSpPr>
        <p:spPr>
          <a:xfrm>
            <a:off x="8549372" y="4083073"/>
            <a:ext cx="3019046" cy="830997"/>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a:t>
            </a:r>
            <a:endPar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29" name="Straight Arrow Connector 28">
            <a:extLst>
              <a:ext uri="{FF2B5EF4-FFF2-40B4-BE49-F238E27FC236}">
                <a16:creationId xmlns:a16="http://schemas.microsoft.com/office/drawing/2014/main" id="{6B0B8980-5FF4-40FE-BF2E-76EFD40AE5E1}"/>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897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8260A43-0324-4347-A89D-9DEFDBE8D277}"/>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cxnSp>
        <p:nvCxnSpPr>
          <p:cNvPr id="29" name="Straight Arrow Connector 28">
            <a:extLst>
              <a:ext uri="{FF2B5EF4-FFF2-40B4-BE49-F238E27FC236}">
                <a16:creationId xmlns:a16="http://schemas.microsoft.com/office/drawing/2014/main" id="{6B0B8980-5FF4-40FE-BF2E-76EFD40AE5E1}"/>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884136-03FA-4E35-8D62-9AC54F19093C}"/>
              </a:ext>
            </a:extLst>
          </p:cNvPr>
          <p:cNvSpPr txBox="1"/>
          <p:nvPr/>
        </p:nvSpPr>
        <p:spPr>
          <a:xfrm>
            <a:off x="8689835" y="4271831"/>
            <a:ext cx="645953" cy="369332"/>
          </a:xfrm>
          <a:prstGeom prst="rect">
            <a:avLst/>
          </a:prstGeom>
          <a:noFill/>
        </p:spPr>
        <p:txBody>
          <a:bodyPr wrap="square" rtlCol="0">
            <a:spAutoFit/>
          </a:bodyPr>
          <a:lstStyle/>
          <a:p>
            <a:r>
              <a:rPr lang="en-US" dirty="0">
                <a:solidFill>
                  <a:srgbClr val="00DA63"/>
                </a:solidFill>
              </a:rPr>
              <a:t>2</a:t>
            </a:r>
          </a:p>
        </p:txBody>
      </p:sp>
    </p:spTree>
    <p:extLst>
      <p:ext uri="{BB962C8B-B14F-4D97-AF65-F5344CB8AC3E}">
        <p14:creationId xmlns:p14="http://schemas.microsoft.com/office/powerpoint/2010/main" val="41491439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2483169124"/>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09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Greedy Algorithms</a:t>
            </a:r>
          </a:p>
        </p:txBody>
      </p:sp>
      <p:grpSp>
        <p:nvGrpSpPr>
          <p:cNvPr id="4" name="Group 3">
            <a:extLst>
              <a:ext uri="{FF2B5EF4-FFF2-40B4-BE49-F238E27FC236}">
                <a16:creationId xmlns:a16="http://schemas.microsoft.com/office/drawing/2014/main" id="{51A2AE27-C531-4AE4-95AD-870C09B2285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EDBCD181-F96A-4309-AD23-719DB04EF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152E91C-DDA3-41A7-ABE0-6BECE47D5E0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78760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90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43741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91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AAC9361B-E0C2-4BDC-952F-3E2439A2518E}"/>
              </a:ext>
            </a:extLst>
          </p:cNvPr>
          <p:cNvSpPr txBox="1"/>
          <p:nvPr/>
        </p:nvSpPr>
        <p:spPr>
          <a:xfrm>
            <a:off x="7963194" y="1820657"/>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25" name="TextBox 24">
            <a:extLst>
              <a:ext uri="{FF2B5EF4-FFF2-40B4-BE49-F238E27FC236}">
                <a16:creationId xmlns:a16="http://schemas.microsoft.com/office/drawing/2014/main" id="{9C4D1E90-207A-4694-99CF-D2BF48F20B68}"/>
              </a:ext>
            </a:extLst>
          </p:cNvPr>
          <p:cNvSpPr txBox="1"/>
          <p:nvPr/>
        </p:nvSpPr>
        <p:spPr>
          <a:xfrm>
            <a:off x="7788345" y="2269356"/>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sp>
        <p:nvSpPr>
          <p:cNvPr id="26" name="TextBox 25">
            <a:extLst>
              <a:ext uri="{FF2B5EF4-FFF2-40B4-BE49-F238E27FC236}">
                <a16:creationId xmlns:a16="http://schemas.microsoft.com/office/drawing/2014/main" id="{5D61ECAE-63EA-49FC-90D5-C04E9C84B2C1}"/>
              </a:ext>
            </a:extLst>
          </p:cNvPr>
          <p:cNvSpPr txBox="1"/>
          <p:nvPr/>
        </p:nvSpPr>
        <p:spPr>
          <a:xfrm>
            <a:off x="7147596" y="271805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sp>
        <p:nvSpPr>
          <p:cNvPr id="27" name="TextBox 26">
            <a:extLst>
              <a:ext uri="{FF2B5EF4-FFF2-40B4-BE49-F238E27FC236}">
                <a16:creationId xmlns:a16="http://schemas.microsoft.com/office/drawing/2014/main" id="{CBE45BE9-57A3-4737-9A1E-451B879C6CF6}"/>
              </a:ext>
            </a:extLst>
          </p:cNvPr>
          <p:cNvSpPr txBox="1"/>
          <p:nvPr/>
        </p:nvSpPr>
        <p:spPr>
          <a:xfrm>
            <a:off x="7186735" y="3203353"/>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sp>
        <p:nvSpPr>
          <p:cNvPr id="28" name="TextBox 27">
            <a:extLst>
              <a:ext uri="{FF2B5EF4-FFF2-40B4-BE49-F238E27FC236}">
                <a16:creationId xmlns:a16="http://schemas.microsoft.com/office/drawing/2014/main" id="{7C6F2A1C-8EDD-43FF-810D-181D92B87100}"/>
              </a:ext>
            </a:extLst>
          </p:cNvPr>
          <p:cNvSpPr txBox="1"/>
          <p:nvPr/>
        </p:nvSpPr>
        <p:spPr>
          <a:xfrm>
            <a:off x="7186735" y="3704008"/>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29" name="TextBox 28">
            <a:extLst>
              <a:ext uri="{FF2B5EF4-FFF2-40B4-BE49-F238E27FC236}">
                <a16:creationId xmlns:a16="http://schemas.microsoft.com/office/drawing/2014/main" id="{193A8B80-76FD-4EC0-A54A-DBA64112E727}"/>
              </a:ext>
            </a:extLst>
          </p:cNvPr>
          <p:cNvSpPr txBox="1"/>
          <p:nvPr/>
        </p:nvSpPr>
        <p:spPr>
          <a:xfrm>
            <a:off x="7186735" y="4206266"/>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0" name="TextBox 29">
            <a:extLst>
              <a:ext uri="{FF2B5EF4-FFF2-40B4-BE49-F238E27FC236}">
                <a16:creationId xmlns:a16="http://schemas.microsoft.com/office/drawing/2014/main" id="{850A0952-CC61-4C37-A423-3C5D49F1B071}"/>
              </a:ext>
            </a:extLst>
          </p:cNvPr>
          <p:cNvSpPr txBox="1"/>
          <p:nvPr/>
        </p:nvSpPr>
        <p:spPr>
          <a:xfrm>
            <a:off x="7186735"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A434BCD2-445A-4034-AFCC-35D588D2891A}"/>
              </a:ext>
            </a:extLst>
          </p:cNvPr>
          <p:cNvCxnSpPr/>
          <p:nvPr/>
        </p:nvCxnSpPr>
        <p:spPr>
          <a:xfrm>
            <a:off x="8246378" y="208893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7F28D40-3FF8-4F89-A32A-5721C5C4DD71}"/>
              </a:ext>
            </a:extLst>
          </p:cNvPr>
          <p:cNvCxnSpPr/>
          <p:nvPr/>
        </p:nvCxnSpPr>
        <p:spPr>
          <a:xfrm>
            <a:off x="8281332" y="2530966"/>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8CDDA0-0CA7-4149-813D-ECD2778F53F3}"/>
              </a:ext>
            </a:extLst>
          </p:cNvPr>
          <p:cNvCxnSpPr/>
          <p:nvPr/>
        </p:nvCxnSpPr>
        <p:spPr>
          <a:xfrm>
            <a:off x="8318057" y="3457269"/>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69FBEB-7425-43CA-B094-2271A9944BEC}"/>
              </a:ext>
            </a:extLst>
          </p:cNvPr>
          <p:cNvCxnSpPr/>
          <p:nvPr/>
        </p:nvCxnSpPr>
        <p:spPr>
          <a:xfrm>
            <a:off x="8353011" y="395792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DCC2E6-506A-4997-808B-A94483AD2DE3}"/>
              </a:ext>
            </a:extLst>
          </p:cNvPr>
          <p:cNvCxnSpPr/>
          <p:nvPr/>
        </p:nvCxnSpPr>
        <p:spPr>
          <a:xfrm>
            <a:off x="8333437" y="4487445"/>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B6CDB2-5DCF-41CD-8479-9902DCD19CD3}"/>
              </a:ext>
            </a:extLst>
          </p:cNvPr>
          <p:cNvCxnSpPr/>
          <p:nvPr/>
        </p:nvCxnSpPr>
        <p:spPr>
          <a:xfrm>
            <a:off x="8318057" y="2971971"/>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7BAB8D2-7AFE-4CDE-805C-2FE0EAB38251}"/>
              </a:ext>
            </a:extLst>
          </p:cNvPr>
          <p:cNvSpPr txBox="1"/>
          <p:nvPr/>
        </p:nvSpPr>
        <p:spPr>
          <a:xfrm>
            <a:off x="8037358"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lang="en-US" sz="1050" dirty="0">
                <a:solidFill>
                  <a:srgbClr val="EB6E19"/>
                </a:solidFill>
                <a:latin typeface="Consolas" panose="020B0609020204030204" pitchFamily="49" charset="0"/>
              </a:rPr>
              <a:t>0</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lang="en-US" sz="1050"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326338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92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AAC9361B-E0C2-4BDC-952F-3E2439A2518E}"/>
              </a:ext>
            </a:extLst>
          </p:cNvPr>
          <p:cNvSpPr txBox="1"/>
          <p:nvPr/>
        </p:nvSpPr>
        <p:spPr>
          <a:xfrm>
            <a:off x="7963194" y="1820657"/>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25" name="TextBox 24">
            <a:extLst>
              <a:ext uri="{FF2B5EF4-FFF2-40B4-BE49-F238E27FC236}">
                <a16:creationId xmlns:a16="http://schemas.microsoft.com/office/drawing/2014/main" id="{9C4D1E90-207A-4694-99CF-D2BF48F20B68}"/>
              </a:ext>
            </a:extLst>
          </p:cNvPr>
          <p:cNvSpPr txBox="1"/>
          <p:nvPr/>
        </p:nvSpPr>
        <p:spPr>
          <a:xfrm>
            <a:off x="7788345" y="2269356"/>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sp>
        <p:nvSpPr>
          <p:cNvPr id="26" name="TextBox 25">
            <a:extLst>
              <a:ext uri="{FF2B5EF4-FFF2-40B4-BE49-F238E27FC236}">
                <a16:creationId xmlns:a16="http://schemas.microsoft.com/office/drawing/2014/main" id="{5D61ECAE-63EA-49FC-90D5-C04E9C84B2C1}"/>
              </a:ext>
            </a:extLst>
          </p:cNvPr>
          <p:cNvSpPr txBox="1"/>
          <p:nvPr/>
        </p:nvSpPr>
        <p:spPr>
          <a:xfrm>
            <a:off x="7147596" y="271805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sp>
        <p:nvSpPr>
          <p:cNvPr id="27" name="TextBox 26">
            <a:extLst>
              <a:ext uri="{FF2B5EF4-FFF2-40B4-BE49-F238E27FC236}">
                <a16:creationId xmlns:a16="http://schemas.microsoft.com/office/drawing/2014/main" id="{CBE45BE9-57A3-4737-9A1E-451B879C6CF6}"/>
              </a:ext>
            </a:extLst>
          </p:cNvPr>
          <p:cNvSpPr txBox="1"/>
          <p:nvPr/>
        </p:nvSpPr>
        <p:spPr>
          <a:xfrm>
            <a:off x="7186735" y="3203353"/>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sp>
        <p:nvSpPr>
          <p:cNvPr id="28" name="TextBox 27">
            <a:extLst>
              <a:ext uri="{FF2B5EF4-FFF2-40B4-BE49-F238E27FC236}">
                <a16:creationId xmlns:a16="http://schemas.microsoft.com/office/drawing/2014/main" id="{7C6F2A1C-8EDD-43FF-810D-181D92B87100}"/>
              </a:ext>
            </a:extLst>
          </p:cNvPr>
          <p:cNvSpPr txBox="1"/>
          <p:nvPr/>
        </p:nvSpPr>
        <p:spPr>
          <a:xfrm>
            <a:off x="7186735" y="3704008"/>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29" name="TextBox 28">
            <a:extLst>
              <a:ext uri="{FF2B5EF4-FFF2-40B4-BE49-F238E27FC236}">
                <a16:creationId xmlns:a16="http://schemas.microsoft.com/office/drawing/2014/main" id="{193A8B80-76FD-4EC0-A54A-DBA64112E727}"/>
              </a:ext>
            </a:extLst>
          </p:cNvPr>
          <p:cNvSpPr txBox="1"/>
          <p:nvPr/>
        </p:nvSpPr>
        <p:spPr>
          <a:xfrm>
            <a:off x="7186735" y="4206266"/>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0" name="TextBox 29">
            <a:extLst>
              <a:ext uri="{FF2B5EF4-FFF2-40B4-BE49-F238E27FC236}">
                <a16:creationId xmlns:a16="http://schemas.microsoft.com/office/drawing/2014/main" id="{850A0952-CC61-4C37-A423-3C5D49F1B071}"/>
              </a:ext>
            </a:extLst>
          </p:cNvPr>
          <p:cNvSpPr txBox="1"/>
          <p:nvPr/>
        </p:nvSpPr>
        <p:spPr>
          <a:xfrm>
            <a:off x="7186735"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A434BCD2-445A-4034-AFCC-35D588D2891A}"/>
              </a:ext>
            </a:extLst>
          </p:cNvPr>
          <p:cNvCxnSpPr/>
          <p:nvPr/>
        </p:nvCxnSpPr>
        <p:spPr>
          <a:xfrm>
            <a:off x="8246378" y="208893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7F28D40-3FF8-4F89-A32A-5721C5C4DD71}"/>
              </a:ext>
            </a:extLst>
          </p:cNvPr>
          <p:cNvCxnSpPr/>
          <p:nvPr/>
        </p:nvCxnSpPr>
        <p:spPr>
          <a:xfrm>
            <a:off x="8281332" y="2530966"/>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8CDDA0-0CA7-4149-813D-ECD2778F53F3}"/>
              </a:ext>
            </a:extLst>
          </p:cNvPr>
          <p:cNvCxnSpPr/>
          <p:nvPr/>
        </p:nvCxnSpPr>
        <p:spPr>
          <a:xfrm>
            <a:off x="8318057" y="3457269"/>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69FBEB-7425-43CA-B094-2271A9944BEC}"/>
              </a:ext>
            </a:extLst>
          </p:cNvPr>
          <p:cNvCxnSpPr/>
          <p:nvPr/>
        </p:nvCxnSpPr>
        <p:spPr>
          <a:xfrm>
            <a:off x="8353011" y="395792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DCC2E6-506A-4997-808B-A94483AD2DE3}"/>
              </a:ext>
            </a:extLst>
          </p:cNvPr>
          <p:cNvCxnSpPr/>
          <p:nvPr/>
        </p:nvCxnSpPr>
        <p:spPr>
          <a:xfrm>
            <a:off x="8333437" y="4487445"/>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B6CDB2-5DCF-41CD-8479-9902DCD19CD3}"/>
              </a:ext>
            </a:extLst>
          </p:cNvPr>
          <p:cNvCxnSpPr/>
          <p:nvPr/>
        </p:nvCxnSpPr>
        <p:spPr>
          <a:xfrm>
            <a:off x="8318057" y="2971971"/>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873F4F-2387-488C-BD63-75952D5F2206}"/>
              </a:ext>
            </a:extLst>
          </p:cNvPr>
          <p:cNvSpPr txBox="1"/>
          <p:nvPr/>
        </p:nvSpPr>
        <p:spPr>
          <a:xfrm>
            <a:off x="8037358"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lang="en-US" sz="1050" dirty="0">
                <a:solidFill>
                  <a:srgbClr val="EB6E19"/>
                </a:solidFill>
                <a:latin typeface="Consolas" panose="020B0609020204030204" pitchFamily="49" charset="0"/>
              </a:rPr>
              <a:t>0</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lang="en-US" sz="1050" dirty="0">
              <a:solidFill>
                <a:schemeClr val="bg1">
                  <a:lumMod val="65000"/>
                </a:schemeClr>
              </a:solidFill>
              <a:latin typeface="Consolas" panose="020B0609020204030204" pitchFamily="49" charset="0"/>
            </a:endParaRPr>
          </a:p>
        </p:txBody>
      </p:sp>
      <p:sp>
        <p:nvSpPr>
          <p:cNvPr id="32" name="TextBox 31">
            <a:extLst>
              <a:ext uri="{FF2B5EF4-FFF2-40B4-BE49-F238E27FC236}">
                <a16:creationId xmlns:a16="http://schemas.microsoft.com/office/drawing/2014/main" id="{3C8A5536-E46E-4800-8EDE-2EFC477E905D}"/>
              </a:ext>
            </a:extLst>
          </p:cNvPr>
          <p:cNvSpPr txBox="1"/>
          <p:nvPr/>
        </p:nvSpPr>
        <p:spPr>
          <a:xfrm>
            <a:off x="8028969" y="4215800"/>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F645E01-FA77-4714-A754-A42B4FAFF104}"/>
              </a:ext>
            </a:extLst>
          </p:cNvPr>
          <p:cNvSpPr txBox="1"/>
          <p:nvPr/>
        </p:nvSpPr>
        <p:spPr>
          <a:xfrm>
            <a:off x="8028969" y="3706256"/>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9" name="TextBox 38">
            <a:extLst>
              <a:ext uri="{FF2B5EF4-FFF2-40B4-BE49-F238E27FC236}">
                <a16:creationId xmlns:a16="http://schemas.microsoft.com/office/drawing/2014/main" id="{36B8089F-F8F5-4DAA-A050-5B70A3CF7502}"/>
              </a:ext>
            </a:extLst>
          </p:cNvPr>
          <p:cNvSpPr txBox="1"/>
          <p:nvPr/>
        </p:nvSpPr>
        <p:spPr>
          <a:xfrm>
            <a:off x="8037358" y="3194560"/>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40" name="TextBox 39">
            <a:extLst>
              <a:ext uri="{FF2B5EF4-FFF2-40B4-BE49-F238E27FC236}">
                <a16:creationId xmlns:a16="http://schemas.microsoft.com/office/drawing/2014/main" id="{412F59A1-83B4-4B65-9F56-AB37567BFF35}"/>
              </a:ext>
            </a:extLst>
          </p:cNvPr>
          <p:cNvSpPr txBox="1"/>
          <p:nvPr/>
        </p:nvSpPr>
        <p:spPr>
          <a:xfrm>
            <a:off x="8028969" y="270608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2" name="Straight Arrow Connector 41">
            <a:extLst>
              <a:ext uri="{FF2B5EF4-FFF2-40B4-BE49-F238E27FC236}">
                <a16:creationId xmlns:a16="http://schemas.microsoft.com/office/drawing/2014/main" id="{894EF5C9-D7E1-4AF1-9D88-3FDDF14F9A20}"/>
              </a:ext>
            </a:extLst>
          </p:cNvPr>
          <p:cNvCxnSpPr>
            <a:cxnSpLocks/>
            <a:endCxn id="32" idx="2"/>
          </p:cNvCxnSpPr>
          <p:nvPr/>
        </p:nvCxnSpPr>
        <p:spPr>
          <a:xfrm flipV="1">
            <a:off x="8610600" y="4469716"/>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3F1BC4-9668-4C39-8A3E-5A115D7ED08A}"/>
              </a:ext>
            </a:extLst>
          </p:cNvPr>
          <p:cNvCxnSpPr>
            <a:cxnSpLocks/>
          </p:cNvCxnSpPr>
          <p:nvPr/>
        </p:nvCxnSpPr>
        <p:spPr>
          <a:xfrm flipV="1">
            <a:off x="8591036" y="3967470"/>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29B03D7-8B40-4D27-BB11-B3B108B92DD0}"/>
              </a:ext>
            </a:extLst>
          </p:cNvPr>
          <p:cNvCxnSpPr>
            <a:cxnSpLocks/>
          </p:cNvCxnSpPr>
          <p:nvPr/>
        </p:nvCxnSpPr>
        <p:spPr>
          <a:xfrm flipV="1">
            <a:off x="8591036" y="3414560"/>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AD55E0-50F4-4A9C-BD76-6FEE7F67E6CD}"/>
              </a:ext>
            </a:extLst>
          </p:cNvPr>
          <p:cNvCxnSpPr>
            <a:cxnSpLocks/>
          </p:cNvCxnSpPr>
          <p:nvPr/>
        </p:nvCxnSpPr>
        <p:spPr>
          <a:xfrm flipV="1">
            <a:off x="8580763" y="2927175"/>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631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963289E5-E0BF-4406-BD69-0D2886FED2E9}"/>
              </a:ext>
            </a:extLst>
          </p:cNvPr>
          <p:cNvSpPr>
            <a:spLocks noGrp="1"/>
          </p:cNvSpPr>
          <p:nvPr>
            <p:ph type="sldNum" sz="quarter" idx="12"/>
          </p:nvPr>
        </p:nvSpPr>
        <p:spPr/>
        <p:txBody>
          <a:bodyPr/>
          <a:lstStyle/>
          <a:p>
            <a:fld id="{017C28E0-2F8B-4999-AEA2-B3AA3AE8994F}" type="slidenum">
              <a:rPr lang="en-US" smtClean="0"/>
              <a:t>93</a:t>
            </a:fld>
            <a:endParaRPr lang="en-US"/>
          </a:p>
        </p:txBody>
      </p:sp>
      <p:grpSp>
        <p:nvGrpSpPr>
          <p:cNvPr id="9" name="Group 8">
            <a:extLst>
              <a:ext uri="{FF2B5EF4-FFF2-40B4-BE49-F238E27FC236}">
                <a16:creationId xmlns:a16="http://schemas.microsoft.com/office/drawing/2014/main" id="{3EC792E0-D0F9-4FFB-BE6B-EF8473F75AA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6198D83A-4F2F-496C-8AD4-5373055E9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CDA9D9F-C23E-4612-AD8E-35CDDC9E7ED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972060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335C66B1-52C2-46CC-B380-2BE3FE827A38}"/>
              </a:ext>
            </a:extLst>
          </p:cNvPr>
          <p:cNvSpPr>
            <a:spLocks noGrp="1"/>
          </p:cNvSpPr>
          <p:nvPr>
            <p:ph type="sldNum" sz="quarter" idx="12"/>
          </p:nvPr>
        </p:nvSpPr>
        <p:spPr/>
        <p:txBody>
          <a:bodyPr/>
          <a:lstStyle/>
          <a:p>
            <a:fld id="{017C28E0-2F8B-4999-AEA2-B3AA3AE8994F}" type="slidenum">
              <a:rPr lang="en-US" smtClean="0"/>
              <a:t>94</a:t>
            </a:fld>
            <a:endParaRPr lang="en-US"/>
          </a:p>
        </p:txBody>
      </p:sp>
      <p:grpSp>
        <p:nvGrpSpPr>
          <p:cNvPr id="9" name="Group 8">
            <a:extLst>
              <a:ext uri="{FF2B5EF4-FFF2-40B4-BE49-F238E27FC236}">
                <a16:creationId xmlns:a16="http://schemas.microsoft.com/office/drawing/2014/main" id="{0975D0D5-2841-499D-ACC8-EBFD0978A7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3DF45FC1-198C-4D7D-8810-AE407B90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4475284-ED8B-42F5-948C-7B27BBC8590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739177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03746" y="1961835"/>
            <a:ext cx="8362445" cy="415498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or more Constraints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Bounded / Unbounded / Fractional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EB6E19"/>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knapsack / more knapsacks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pic>
        <p:nvPicPr>
          <p:cNvPr id="1026" name="Picture 2" descr="Knapsack problem - Wikipedia">
            <a:extLst>
              <a:ext uri="{FF2B5EF4-FFF2-40B4-BE49-F238E27FC236}">
                <a16:creationId xmlns:a16="http://schemas.microsoft.com/office/drawing/2014/main" id="{2207B172-4E9F-48E5-9FA5-2B2A6BE21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457AA6-A41C-4C78-A906-B1F278954D91}"/>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4" name="Slide Number Placeholder 3">
            <a:extLst>
              <a:ext uri="{FF2B5EF4-FFF2-40B4-BE49-F238E27FC236}">
                <a16:creationId xmlns:a16="http://schemas.microsoft.com/office/drawing/2014/main" id="{9208F351-D145-4279-89E7-342651CAE369}"/>
              </a:ext>
            </a:extLst>
          </p:cNvPr>
          <p:cNvSpPr>
            <a:spLocks noGrp="1"/>
          </p:cNvSpPr>
          <p:nvPr>
            <p:ph type="sldNum" sz="quarter" idx="12"/>
          </p:nvPr>
        </p:nvSpPr>
        <p:spPr/>
        <p:txBody>
          <a:bodyPr/>
          <a:lstStyle/>
          <a:p>
            <a:fld id="{017C28E0-2F8B-4999-AEA2-B3AA3AE8994F}" type="slidenum">
              <a:rPr lang="en-US" smtClean="0"/>
              <a:t>95</a:t>
            </a:fld>
            <a:endParaRPr lang="en-US" dirty="0"/>
          </a:p>
        </p:txBody>
      </p:sp>
      <p:grpSp>
        <p:nvGrpSpPr>
          <p:cNvPr id="7" name="Group 6">
            <a:extLst>
              <a:ext uri="{FF2B5EF4-FFF2-40B4-BE49-F238E27FC236}">
                <a16:creationId xmlns:a16="http://schemas.microsoft.com/office/drawing/2014/main" id="{212282D7-5A2A-410E-A8EE-783DF3EBA5BE}"/>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657CAC93-FDDB-4807-A50D-EB885D62E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90523167-E8A2-4DF9-8F27-75B4E34432E6}"/>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pic>
        <p:nvPicPr>
          <p:cNvPr id="11" name="Picture 2" descr="Knapsack problem - Wikipedia">
            <a:extLst>
              <a:ext uri="{FF2B5EF4-FFF2-40B4-BE49-F238E27FC236}">
                <a16:creationId xmlns:a16="http://schemas.microsoft.com/office/drawing/2014/main" id="{9B217AE7-C2B4-4C56-BAE4-D095D79FA5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1648617" y="3273546"/>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Knapsack problem - Wikipedia">
            <a:extLst>
              <a:ext uri="{FF2B5EF4-FFF2-40B4-BE49-F238E27FC236}">
                <a16:creationId xmlns:a16="http://schemas.microsoft.com/office/drawing/2014/main" id="{E9A32049-C29E-4ABC-A314-0847EA9C78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3285536" y="3161438"/>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napsack problem - Wikipedia">
            <a:extLst>
              <a:ext uri="{FF2B5EF4-FFF2-40B4-BE49-F238E27FC236}">
                <a16:creationId xmlns:a16="http://schemas.microsoft.com/office/drawing/2014/main" id="{C7B9025D-3948-4ECB-A063-DEF7C9A008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4031837" y="3429000"/>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napsack problem - Wikipedia">
            <a:extLst>
              <a:ext uri="{FF2B5EF4-FFF2-40B4-BE49-F238E27FC236}">
                <a16:creationId xmlns:a16="http://schemas.microsoft.com/office/drawing/2014/main" id="{D32C62F9-150B-483B-AF6C-0730A47C1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5765311" y="3219130"/>
            <a:ext cx="863846" cy="58111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84689BE-7592-4A5B-AAE0-9168DFB5BCA7}"/>
              </a:ext>
            </a:extLst>
          </p:cNvPr>
          <p:cNvGrpSpPr/>
          <p:nvPr/>
        </p:nvGrpSpPr>
        <p:grpSpPr>
          <a:xfrm>
            <a:off x="6342302" y="3564103"/>
            <a:ext cx="439804" cy="581115"/>
            <a:chOff x="6342302" y="3564103"/>
            <a:chExt cx="439804" cy="581115"/>
          </a:xfrm>
        </p:grpSpPr>
        <p:pic>
          <p:nvPicPr>
            <p:cNvPr id="16" name="Picture 2" descr="Knapsack problem - Wikipedia">
              <a:extLst>
                <a:ext uri="{FF2B5EF4-FFF2-40B4-BE49-F238E27FC236}">
                  <a16:creationId xmlns:a16="http://schemas.microsoft.com/office/drawing/2014/main" id="{078A09A2-F856-45B6-89BF-339E3685C1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87314" b="38840"/>
            <a:stretch/>
          </p:blipFill>
          <p:spPr bwMode="auto">
            <a:xfrm>
              <a:off x="6342302" y="3564103"/>
              <a:ext cx="439804" cy="581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8FE55F-DDEA-47CC-B882-BC485FFC68EE}"/>
                </a:ext>
              </a:extLst>
            </p:cNvPr>
            <p:cNvSpPr txBox="1"/>
            <p:nvPr/>
          </p:nvSpPr>
          <p:spPr>
            <a:xfrm rot="883450">
              <a:off x="6475464" y="3833129"/>
              <a:ext cx="216116" cy="123111"/>
            </a:xfrm>
            <a:prstGeom prst="rect">
              <a:avLst/>
            </a:prstGeom>
            <a:solidFill>
              <a:srgbClr val="75726B"/>
            </a:solidFill>
          </p:spPr>
          <p:txBody>
            <a:bodyPr wrap="square" rtlCol="0">
              <a:spAutoFit/>
            </a:bodyPr>
            <a:lstStyle/>
            <a:p>
              <a:endParaRPr lang="en-US" sz="200" dirty="0"/>
            </a:p>
          </p:txBody>
        </p:sp>
      </p:grpSp>
      <p:sp>
        <p:nvSpPr>
          <p:cNvPr id="17" name="TextBox 16">
            <a:extLst>
              <a:ext uri="{FF2B5EF4-FFF2-40B4-BE49-F238E27FC236}">
                <a16:creationId xmlns:a16="http://schemas.microsoft.com/office/drawing/2014/main" id="{CD550435-B907-444B-B1C2-CE79E35B25A1}"/>
              </a:ext>
            </a:extLst>
          </p:cNvPr>
          <p:cNvSpPr txBox="1"/>
          <p:nvPr/>
        </p:nvSpPr>
        <p:spPr>
          <a:xfrm rot="1020076">
            <a:off x="6401386" y="3747097"/>
            <a:ext cx="436338" cy="261610"/>
          </a:xfrm>
          <a:prstGeom prst="rect">
            <a:avLst/>
          </a:prstGeom>
          <a:noFill/>
        </p:spPr>
        <p:txBody>
          <a:bodyPr wrap="none" rtlCol="0">
            <a:spAutoFit/>
          </a:bodyPr>
          <a:lstStyle/>
          <a:p>
            <a:r>
              <a:rPr lang="en-US" sz="1050" dirty="0"/>
              <a:t>$1.2</a:t>
            </a:r>
          </a:p>
        </p:txBody>
      </p:sp>
      <p:pic>
        <p:nvPicPr>
          <p:cNvPr id="19" name="Picture 2" descr="Knapsack problem - Wikipedia">
            <a:extLst>
              <a:ext uri="{FF2B5EF4-FFF2-40B4-BE49-F238E27FC236}">
                <a16:creationId xmlns:a16="http://schemas.microsoft.com/office/drawing/2014/main" id="{5E26D47E-606C-4FA3-A063-9A6ED8AE5F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1174565" y="4885979"/>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Knapsack problem - Wikipedia">
            <a:extLst>
              <a:ext uri="{FF2B5EF4-FFF2-40B4-BE49-F238E27FC236}">
                <a16:creationId xmlns:a16="http://schemas.microsoft.com/office/drawing/2014/main" id="{14B331E7-FE71-419C-8FF9-423B2183C2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3764100" y="4942156"/>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Knapsack problem - Wikipedia">
            <a:extLst>
              <a:ext uri="{FF2B5EF4-FFF2-40B4-BE49-F238E27FC236}">
                <a16:creationId xmlns:a16="http://schemas.microsoft.com/office/drawing/2014/main" id="{AD0876A9-2617-4EAD-9F7E-1C318AB585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4667993" y="4942156"/>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Knapsack problem - Wikipedia">
            <a:extLst>
              <a:ext uri="{FF2B5EF4-FFF2-40B4-BE49-F238E27FC236}">
                <a16:creationId xmlns:a16="http://schemas.microsoft.com/office/drawing/2014/main" id="{095BD6C6-09EE-4C0C-A893-1CB26E2E08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5634200" y="4942156"/>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Knapsack problem - Wikipedia">
            <a:extLst>
              <a:ext uri="{FF2B5EF4-FFF2-40B4-BE49-F238E27FC236}">
                <a16:creationId xmlns:a16="http://schemas.microsoft.com/office/drawing/2014/main" id="{BB6745D0-4A82-4F71-8513-64F54D7374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3285536" y="3727597"/>
            <a:ext cx="863846"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010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218521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96</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844823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2985433"/>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97</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pic>
        <p:nvPicPr>
          <p:cNvPr id="13" name="Picture 2" descr="Knapsack problem - Wikipedia">
            <a:extLst>
              <a:ext uri="{FF2B5EF4-FFF2-40B4-BE49-F238E27FC236}">
                <a16:creationId xmlns:a16="http://schemas.microsoft.com/office/drawing/2014/main" id="{07D08F0A-AF1A-4161-A761-659FA5F67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47" t="76515" r="38920"/>
          <a:stretch/>
        </p:blipFill>
        <p:spPr bwMode="auto">
          <a:xfrm>
            <a:off x="1845470" y="4516608"/>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napsack problem - Wikipedia">
            <a:extLst>
              <a:ext uri="{FF2B5EF4-FFF2-40B4-BE49-F238E27FC236}">
                <a16:creationId xmlns:a16="http://schemas.microsoft.com/office/drawing/2014/main" id="{FD8922DA-5CA7-43CF-95A1-0E87CAF4A5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787" t="52974" b="26243"/>
          <a:stretch/>
        </p:blipFill>
        <p:spPr bwMode="auto">
          <a:xfrm>
            <a:off x="3870953" y="5610668"/>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121" t="13857" b="59121"/>
          <a:stretch/>
        </p:blipFill>
        <p:spPr bwMode="auto">
          <a:xfrm>
            <a:off x="3061582" y="4756941"/>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Knapsack problem - Wikipedia">
            <a:extLst>
              <a:ext uri="{FF2B5EF4-FFF2-40B4-BE49-F238E27FC236}">
                <a16:creationId xmlns:a16="http://schemas.microsoft.com/office/drawing/2014/main" id="{98A1EE5F-43B9-441A-86C1-2C74DF111A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20" r="61851" b="72203"/>
          <a:stretch/>
        </p:blipFill>
        <p:spPr bwMode="auto">
          <a:xfrm>
            <a:off x="1883115" y="5422815"/>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4703008" y="4849176"/>
            <a:ext cx="863846"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7024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2985433"/>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98</a:t>
            </a:fld>
            <a:endParaRPr lang="en-US"/>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Picture 2" descr="Knapsack problem - Wikipedia">
            <a:extLst>
              <a:ext uri="{FF2B5EF4-FFF2-40B4-BE49-F238E27FC236}">
                <a16:creationId xmlns:a16="http://schemas.microsoft.com/office/drawing/2014/main" id="{07D08F0A-AF1A-4161-A761-659FA5F676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1845470" y="4516608"/>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napsack problem - Wikipedia">
            <a:extLst>
              <a:ext uri="{FF2B5EF4-FFF2-40B4-BE49-F238E27FC236}">
                <a16:creationId xmlns:a16="http://schemas.microsoft.com/office/drawing/2014/main" id="{FD8922DA-5CA7-43CF-95A1-0E87CAF4A5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3870953" y="5610668"/>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3061582" y="4756941"/>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Knapsack problem - Wikipedia">
            <a:extLst>
              <a:ext uri="{FF2B5EF4-FFF2-40B4-BE49-F238E27FC236}">
                <a16:creationId xmlns:a16="http://schemas.microsoft.com/office/drawing/2014/main" id="{98A1EE5F-43B9-441A-86C1-2C74DF111A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1883115" y="5422815"/>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4703008" y="4849176"/>
            <a:ext cx="863846" cy="58111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E49F109-61A7-4ABD-B266-C5C268AC91FA}"/>
              </a:ext>
            </a:extLst>
          </p:cNvPr>
          <p:cNvSpPr txBox="1"/>
          <p:nvPr/>
        </p:nvSpPr>
        <p:spPr>
          <a:xfrm>
            <a:off x="8481268" y="3081657"/>
            <a:ext cx="3229763" cy="1938992"/>
          </a:xfrm>
          <a:prstGeom prst="rect">
            <a:avLst/>
          </a:prstGeom>
          <a:noFill/>
        </p:spPr>
        <p:txBody>
          <a:bodyPr wrap="square">
            <a:spAutoFit/>
          </a:bodyPr>
          <a:lstStyle/>
          <a:p>
            <a:pPr algn="ct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p>
          <a:p>
            <a:pP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every item, we have a choice – </a:t>
            </a:r>
          </a:p>
          <a:p>
            <a:pPr>
              <a:defRPr/>
            </a:pPr>
            <a:r>
              <a:rPr kumimoji="0" lang="en-US" sz="2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Should we add this item or not?</a:t>
            </a:r>
          </a:p>
        </p:txBody>
      </p:sp>
    </p:spTree>
    <p:extLst>
      <p:ext uri="{BB962C8B-B14F-4D97-AF65-F5344CB8AC3E}">
        <p14:creationId xmlns:p14="http://schemas.microsoft.com/office/powerpoint/2010/main" val="23835876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438537B-69D6-463B-907B-A806F4B1DA26}"/>
              </a:ext>
            </a:extLst>
          </p:cNvPr>
          <p:cNvGraphicFramePr>
            <a:graphicFrameLocks noGrp="1"/>
          </p:cNvGraphicFramePr>
          <p:nvPr>
            <p:extLst>
              <p:ext uri="{D42A27DB-BD31-4B8C-83A1-F6EECF244321}">
                <p14:modId xmlns:p14="http://schemas.microsoft.com/office/powerpoint/2010/main" val="1580227600"/>
              </p:ext>
            </p:extLst>
          </p:nvPr>
        </p:nvGraphicFramePr>
        <p:xfrm>
          <a:off x="8187655" y="360725"/>
          <a:ext cx="3808604" cy="5493760"/>
        </p:xfrm>
        <a:graphic>
          <a:graphicData uri="http://schemas.openxmlformats.org/drawingml/2006/table">
            <a:tbl>
              <a:tblPr firstRow="1" bandRow="1">
                <a:tableStyleId>{616DA210-FB5B-4158-B5E0-FEB733F419BA}</a:tableStyleId>
              </a:tblPr>
              <a:tblGrid>
                <a:gridCol w="645952">
                  <a:extLst>
                    <a:ext uri="{9D8B030D-6E8A-4147-A177-3AD203B41FA5}">
                      <a16:colId xmlns:a16="http://schemas.microsoft.com/office/drawing/2014/main" val="1647471978"/>
                    </a:ext>
                  </a:extLst>
                </a:gridCol>
                <a:gridCol w="1845578">
                  <a:extLst>
                    <a:ext uri="{9D8B030D-6E8A-4147-A177-3AD203B41FA5}">
                      <a16:colId xmlns:a16="http://schemas.microsoft.com/office/drawing/2014/main" val="2459586878"/>
                    </a:ext>
                  </a:extLst>
                </a:gridCol>
                <a:gridCol w="746621">
                  <a:extLst>
                    <a:ext uri="{9D8B030D-6E8A-4147-A177-3AD203B41FA5}">
                      <a16:colId xmlns:a16="http://schemas.microsoft.com/office/drawing/2014/main" val="3433475814"/>
                    </a:ext>
                  </a:extLst>
                </a:gridCol>
                <a:gridCol w="570453">
                  <a:extLst>
                    <a:ext uri="{9D8B030D-6E8A-4147-A177-3AD203B41FA5}">
                      <a16:colId xmlns:a16="http://schemas.microsoft.com/office/drawing/2014/main" val="3568364368"/>
                    </a:ext>
                  </a:extLst>
                </a:gridCol>
              </a:tblGrid>
              <a:tr h="360728">
                <a:tc>
                  <a:txBody>
                    <a:bodyPr/>
                    <a:lstStyle/>
                    <a:p>
                      <a:pPr algn="ctr"/>
                      <a:r>
                        <a:rPr lang="en-US" sz="1000" dirty="0">
                          <a:solidFill>
                            <a:schemeClr val="bg1">
                              <a:lumMod val="75000"/>
                            </a:schemeClr>
                          </a:solidFill>
                          <a:latin typeface="Consolas" panose="020B0609020204030204" pitchFamily="49" charset="0"/>
                        </a:rPr>
                        <a:t>Binary Rep.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Weight of 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Value</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222744850"/>
                  </a:ext>
                </a:extLst>
              </a:tr>
              <a:tr h="638283">
                <a:tc>
                  <a:txBody>
                    <a:bodyPr/>
                    <a:lstStyle/>
                    <a:p>
                      <a:pPr algn="ctr"/>
                      <a:r>
                        <a:rPr lang="en-US" dirty="0">
                          <a:solidFill>
                            <a:schemeClr val="bg1">
                              <a:lumMod val="75000"/>
                            </a:schemeClr>
                          </a:solidFill>
                          <a:latin typeface="Consolas" panose="020B0609020204030204" pitchFamily="49" charset="0"/>
                        </a:rPr>
                        <a:t>000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bg1">
                              <a:lumMod val="75000"/>
                            </a:schemeClr>
                          </a:solidFill>
                          <a:latin typeface="Consolas" panose="020B0609020204030204" pitchFamily="49" charset="0"/>
                          <a:sym typeface="Symbol" panose="05050102010706020507" pitchFamily="18" charset="2"/>
                        </a:rPr>
                        <a:t></a:t>
                      </a:r>
                      <a:endParaRPr lang="en-US" sz="2400" b="0"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9975415"/>
                  </a:ext>
                </a:extLst>
              </a:tr>
              <a:tr h="629539">
                <a:tc>
                  <a:txBody>
                    <a:bodyPr/>
                    <a:lstStyle/>
                    <a:p>
                      <a:pPr algn="ctr"/>
                      <a:r>
                        <a:rPr lang="en-US" dirty="0">
                          <a:solidFill>
                            <a:schemeClr val="bg1">
                              <a:lumMod val="75000"/>
                            </a:schemeClr>
                          </a:solidFill>
                          <a:latin typeface="Consolas" panose="020B0609020204030204" pitchFamily="49" charset="0"/>
                        </a:rPr>
                        <a:t>001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60732707"/>
                  </a:ext>
                </a:extLst>
              </a:tr>
              <a:tr h="638283">
                <a:tc>
                  <a:txBody>
                    <a:bodyPr/>
                    <a:lstStyle/>
                    <a:p>
                      <a:pPr algn="ctr"/>
                      <a:r>
                        <a:rPr lang="en-US" dirty="0">
                          <a:solidFill>
                            <a:schemeClr val="bg1">
                              <a:lumMod val="75000"/>
                            </a:schemeClr>
                          </a:solidFill>
                          <a:latin typeface="Consolas" panose="020B0609020204030204" pitchFamily="49" charset="0"/>
                        </a:rPr>
                        <a:t>010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22897825"/>
                  </a:ext>
                </a:extLst>
              </a:tr>
              <a:tr h="638283">
                <a:tc>
                  <a:txBody>
                    <a:bodyPr/>
                    <a:lstStyle/>
                    <a:p>
                      <a:pPr algn="ctr"/>
                      <a:r>
                        <a:rPr lang="en-US" dirty="0">
                          <a:solidFill>
                            <a:schemeClr val="bg1">
                              <a:lumMod val="75000"/>
                            </a:schemeClr>
                          </a:solidFill>
                          <a:latin typeface="Consolas" panose="020B0609020204030204" pitchFamily="49" charset="0"/>
                        </a:rPr>
                        <a:t>100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2863371"/>
                  </a:ext>
                </a:extLst>
              </a:tr>
              <a:tr h="638283">
                <a:tc>
                  <a:txBody>
                    <a:bodyPr/>
                    <a:lstStyle/>
                    <a:p>
                      <a:pPr algn="ctr"/>
                      <a:r>
                        <a:rPr lang="en-US" dirty="0">
                          <a:solidFill>
                            <a:schemeClr val="bg1">
                              <a:lumMod val="75000"/>
                            </a:schemeClr>
                          </a:solidFill>
                          <a:latin typeface="Consolas" panose="020B0609020204030204" pitchFamily="49" charset="0"/>
                        </a:rPr>
                        <a:t>011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2271133"/>
                  </a:ext>
                </a:extLst>
              </a:tr>
              <a:tr h="638283">
                <a:tc>
                  <a:txBody>
                    <a:bodyPr/>
                    <a:lstStyle/>
                    <a:p>
                      <a:pPr algn="ctr"/>
                      <a:r>
                        <a:rPr lang="en-US" dirty="0">
                          <a:solidFill>
                            <a:schemeClr val="bg1">
                              <a:lumMod val="75000"/>
                            </a:schemeClr>
                          </a:solidFill>
                          <a:latin typeface="Consolas" panose="020B0609020204030204" pitchFamily="49" charset="0"/>
                        </a:rPr>
                        <a:t>110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4</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67054610"/>
                  </a:ext>
                </a:extLst>
              </a:tr>
              <a:tr h="638283">
                <a:tc>
                  <a:txBody>
                    <a:bodyPr/>
                    <a:lstStyle/>
                    <a:p>
                      <a:pPr algn="ctr"/>
                      <a:r>
                        <a:rPr lang="en-US" dirty="0">
                          <a:solidFill>
                            <a:schemeClr val="bg1">
                              <a:lumMod val="75000"/>
                            </a:schemeClr>
                          </a:solidFill>
                          <a:latin typeface="Consolas" panose="020B0609020204030204" pitchFamily="49" charset="0"/>
                        </a:rPr>
                        <a:t>101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762850615"/>
                  </a:ext>
                </a:extLst>
              </a:tr>
              <a:tr h="638283">
                <a:tc>
                  <a:txBody>
                    <a:bodyPr/>
                    <a:lstStyle/>
                    <a:p>
                      <a:pPr algn="ctr"/>
                      <a:r>
                        <a:rPr lang="en-US" dirty="0">
                          <a:solidFill>
                            <a:schemeClr val="bg1">
                              <a:lumMod val="75000"/>
                            </a:schemeClr>
                          </a:solidFill>
                          <a:latin typeface="Consolas" panose="020B0609020204030204" pitchFamily="49" charset="0"/>
                        </a:rPr>
                        <a:t>111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5</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5</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7363932"/>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3662541"/>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indent="-380990">
              <a:buFont typeface="Arial" panose="020B0604020202020204" pitchFamily="34" charset="0"/>
              <a:buChar char="•"/>
              <a:defRPr/>
            </a:pPr>
            <a:endParaRPr lang="en-US" sz="2400" dirty="0">
              <a:solidFill>
                <a:srgbClr val="EB6E19"/>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example, if we had three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99</a:t>
            </a:fld>
            <a:endParaRPr lang="en-US"/>
          </a:p>
        </p:txBody>
      </p:sp>
      <p:pic>
        <p:nvPicPr>
          <p:cNvPr id="15" name="Picture 2" descr="Knapsack problem - Wikipedia">
            <a:extLst>
              <a:ext uri="{FF2B5EF4-FFF2-40B4-BE49-F238E27FC236}">
                <a16:creationId xmlns:a16="http://schemas.microsoft.com/office/drawing/2014/main" id="{FD8922DA-5CA7-43CF-95A1-0E87CAF4A5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8817307" y="331470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225076" y="2616249"/>
            <a:ext cx="957083" cy="7030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71695" y="2069336"/>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Knapsack problem - Wikipedia">
            <a:extLst>
              <a:ext uri="{FF2B5EF4-FFF2-40B4-BE49-F238E27FC236}">
                <a16:creationId xmlns:a16="http://schemas.microsoft.com/office/drawing/2014/main" id="{1C2302B5-4244-42EB-A347-4DE2828253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9249230" y="1432971"/>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Knapsack problem - Wikipedia">
            <a:extLst>
              <a:ext uri="{FF2B5EF4-FFF2-40B4-BE49-F238E27FC236}">
                <a16:creationId xmlns:a16="http://schemas.microsoft.com/office/drawing/2014/main" id="{3FA9776A-B6CF-4B5F-824C-50F720A9D5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8831766" y="4561492"/>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Knapsack problem - Wikipedia">
            <a:extLst>
              <a:ext uri="{FF2B5EF4-FFF2-40B4-BE49-F238E27FC236}">
                <a16:creationId xmlns:a16="http://schemas.microsoft.com/office/drawing/2014/main" id="{78F25634-75AC-4DA8-AA2A-2EC670798A8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8764410" y="5160296"/>
            <a:ext cx="781824" cy="53717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Knapsack problem - Wikipedia">
            <a:extLst>
              <a:ext uri="{FF2B5EF4-FFF2-40B4-BE49-F238E27FC236}">
                <a16:creationId xmlns:a16="http://schemas.microsoft.com/office/drawing/2014/main" id="{517AC179-BFED-483F-9CA8-7C549F22E9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672419" y="4527336"/>
            <a:ext cx="943031" cy="6927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Knapsack problem - Wikipedia">
            <a:extLst>
              <a:ext uri="{FF2B5EF4-FFF2-40B4-BE49-F238E27FC236}">
                <a16:creationId xmlns:a16="http://schemas.microsoft.com/office/drawing/2014/main" id="{0BC967E8-4B40-4F41-B27A-FC7861891B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820626" y="5149718"/>
            <a:ext cx="908777" cy="6675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Knapsack problem - Wikipedia">
            <a:extLst>
              <a:ext uri="{FF2B5EF4-FFF2-40B4-BE49-F238E27FC236}">
                <a16:creationId xmlns:a16="http://schemas.microsoft.com/office/drawing/2014/main" id="{1117D70C-B4AC-45B6-88D7-BC175709AF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8843747" y="3907208"/>
            <a:ext cx="909401" cy="6680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Knapsack problem - Wikipedia">
            <a:extLst>
              <a:ext uri="{FF2B5EF4-FFF2-40B4-BE49-F238E27FC236}">
                <a16:creationId xmlns:a16="http://schemas.microsoft.com/office/drawing/2014/main" id="{BF808AD6-149F-471D-8AAF-9E08648E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703618" y="3980377"/>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Knapsack problem - Wikipedia">
            <a:extLst>
              <a:ext uri="{FF2B5EF4-FFF2-40B4-BE49-F238E27FC236}">
                <a16:creationId xmlns:a16="http://schemas.microsoft.com/office/drawing/2014/main" id="{3845239C-4555-47C9-9CE1-266A9DFE04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636331" y="3318829"/>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napsack problem - Wikipedia">
            <a:extLst>
              <a:ext uri="{FF2B5EF4-FFF2-40B4-BE49-F238E27FC236}">
                <a16:creationId xmlns:a16="http://schemas.microsoft.com/office/drawing/2014/main" id="{2EA59907-B4DC-4A9F-B4DB-29D1300727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36710" y="5401715"/>
            <a:ext cx="781825" cy="5259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Knapsack problem - Wikipedia">
            <a:extLst>
              <a:ext uri="{FF2B5EF4-FFF2-40B4-BE49-F238E27FC236}">
                <a16:creationId xmlns:a16="http://schemas.microsoft.com/office/drawing/2014/main" id="{710338AD-C491-4E7B-80B2-5FCC40B5D16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2278784" y="506390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Knapsack problem - Wikipedia">
            <a:extLst>
              <a:ext uri="{FF2B5EF4-FFF2-40B4-BE49-F238E27FC236}">
                <a16:creationId xmlns:a16="http://schemas.microsoft.com/office/drawing/2014/main" id="{511DC44E-BEBF-4DD4-926B-0AFB5FC485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4221068" y="5083548"/>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Knapsack problem - Wikipedia">
            <a:extLst>
              <a:ext uri="{FF2B5EF4-FFF2-40B4-BE49-F238E27FC236}">
                <a16:creationId xmlns:a16="http://schemas.microsoft.com/office/drawing/2014/main" id="{1D851626-F6CA-4B74-9FC0-478125B0CB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3272391" y="5546754"/>
            <a:ext cx="863846"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49396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12072</TotalTime>
  <Words>21254</Words>
  <Application>Microsoft Office PowerPoint</Application>
  <PresentationFormat>Widescreen</PresentationFormat>
  <Paragraphs>3971</Paragraphs>
  <Slides>133</Slides>
  <Notes>133</Notes>
  <HiddenSlides>14</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133</vt:i4>
      </vt:variant>
    </vt:vector>
  </HeadingPairs>
  <TitlesOfParts>
    <vt:vector size="144" baseType="lpstr">
      <vt:lpstr>Arial</vt:lpstr>
      <vt:lpstr>Calibri</vt:lpstr>
      <vt:lpstr>Calibri Light</vt:lpstr>
      <vt:lpstr>Consolas</vt:lpstr>
      <vt:lpstr>Gotham Bold</vt:lpstr>
      <vt:lpstr>Tw Cen MT</vt:lpstr>
      <vt:lpstr>Wingdings</vt:lpstr>
      <vt:lpstr>1_Office Theme</vt:lpstr>
      <vt:lpstr>2_Office Theme</vt:lpstr>
      <vt:lpstr>3_Office Theme</vt:lpstr>
      <vt:lpstr>4_Office Theme</vt:lpstr>
      <vt:lpstr>PowerPoint Presentation</vt:lpstr>
      <vt:lpstr>   Announcements   </vt:lpstr>
      <vt:lpstr>  Categories of Data Structures  </vt:lpstr>
      <vt:lpstr>  Categories of Algorithms  </vt:lpstr>
      <vt:lpstr>PowerPoint Presentation</vt:lpstr>
      <vt:lpstr>Algorithmic Paradigms</vt:lpstr>
      <vt:lpstr>Optimization problems</vt:lpstr>
      <vt:lpstr>Optimization problems</vt:lpstr>
      <vt:lpstr>PowerPoint Presentation</vt:lpstr>
      <vt:lpstr>Greedy Algorithms</vt:lpstr>
      <vt:lpstr>Greedy Algorithms</vt:lpstr>
      <vt:lpstr>Greedy Algorithms</vt:lpstr>
      <vt:lpstr>Coin Change</vt:lpstr>
      <vt:lpstr>Coin Change</vt:lpstr>
      <vt:lpstr>Coin Change</vt:lpstr>
      <vt:lpstr>Coin Change</vt:lpstr>
      <vt:lpstr>Coin Change</vt:lpstr>
      <vt:lpstr>Coin Change</vt:lpstr>
      <vt:lpstr>Bin Packing</vt:lpstr>
      <vt:lpstr>Bin Packing</vt:lpstr>
      <vt:lpstr>Bin Packing</vt:lpstr>
      <vt:lpstr>Bin Packing</vt:lpstr>
      <vt:lpstr>Bin Packing</vt:lpstr>
      <vt:lpstr>Greedy Algorithm for Converting Decimal to Binary</vt:lpstr>
      <vt:lpstr>PowerPoint Presentation</vt:lpstr>
      <vt:lpstr>Rationale</vt:lpstr>
      <vt:lpstr>Rationale</vt:lpstr>
      <vt:lpstr>Rationale</vt:lpstr>
      <vt:lpstr>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 Interface</vt:lpstr>
      <vt:lpstr>Questions</vt:lpstr>
      <vt:lpstr>Mentimeter</vt:lpstr>
      <vt:lpstr>PowerPoint Presentation</vt:lpstr>
      <vt:lpstr>Dynamic Programming</vt:lpstr>
      <vt:lpstr>Fibonacci Sequence</vt:lpstr>
      <vt:lpstr>Fibonacci Sequence</vt:lpstr>
      <vt:lpstr>Fibonacci Sequence</vt:lpstr>
      <vt:lpstr>Fibonacci Sequence: Tabulation</vt:lpstr>
      <vt:lpstr>Fibonacci Sequence: Tabulation</vt:lpstr>
      <vt:lpstr>Fibonacci Sequence: Tabulation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Knapsack Problem</vt:lpstr>
      <vt:lpstr>0-1 Knapsack Problem</vt:lpstr>
      <vt:lpstr>0-1 Knapsack Problem</vt:lpstr>
      <vt:lpstr>0-1 Knapsack Problem</vt:lpstr>
      <vt:lpstr>0-1 Knapsack Problem</vt:lpstr>
      <vt:lpstr>0-1 Knapsack Problem</vt:lpstr>
      <vt:lpstr>0-1 Knapsack Problem</vt:lpstr>
      <vt:lpstr>0-1 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 – 11.2 Stepik</vt:lpstr>
      <vt:lpstr>Coin Change Problem</vt:lpstr>
      <vt:lpstr>Use cases of Data Structures and Algorithms</vt:lpstr>
      <vt:lpstr>Questions</vt:lpstr>
      <vt:lpstr>Algorithm for Huffman Encoding</vt:lpstr>
      <vt:lpstr>Algorithm for Huffman Encoding</vt:lpstr>
      <vt:lpstr>Algorithm for Huffman Encoding</vt:lpstr>
      <vt:lpstr>Algorithm for Huffman Encoding</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732</cp:revision>
  <dcterms:created xsi:type="dcterms:W3CDTF">2020-04-14T17:15:24Z</dcterms:created>
  <dcterms:modified xsi:type="dcterms:W3CDTF">2022-07-26T19:36:51Z</dcterms:modified>
</cp:coreProperties>
</file>