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03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10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6" r:id="rId1"/>
    <p:sldMasterId id="2147483708" r:id="rId2"/>
  </p:sldMasterIdLst>
  <p:notesMasterIdLst>
    <p:notesMasterId r:id="rId111"/>
  </p:notesMasterIdLst>
  <p:sldIdLst>
    <p:sldId id="442" r:id="rId3"/>
    <p:sldId id="425" r:id="rId4"/>
    <p:sldId id="443" r:id="rId5"/>
    <p:sldId id="444" r:id="rId6"/>
    <p:sldId id="447" r:id="rId7"/>
    <p:sldId id="378" r:id="rId8"/>
    <p:sldId id="484" r:id="rId9"/>
    <p:sldId id="452" r:id="rId10"/>
    <p:sldId id="454" r:id="rId11"/>
    <p:sldId id="455" r:id="rId12"/>
    <p:sldId id="456" r:id="rId13"/>
    <p:sldId id="457" r:id="rId14"/>
    <p:sldId id="458" r:id="rId15"/>
    <p:sldId id="459" r:id="rId16"/>
    <p:sldId id="460" r:id="rId17"/>
    <p:sldId id="464" r:id="rId18"/>
    <p:sldId id="485" r:id="rId19"/>
    <p:sldId id="349" r:id="rId20"/>
    <p:sldId id="465" r:id="rId21"/>
    <p:sldId id="466" r:id="rId22"/>
    <p:sldId id="467" r:id="rId23"/>
    <p:sldId id="468" r:id="rId24"/>
    <p:sldId id="486" r:id="rId25"/>
    <p:sldId id="469" r:id="rId26"/>
    <p:sldId id="350" r:id="rId27"/>
    <p:sldId id="470" r:id="rId28"/>
    <p:sldId id="472" r:id="rId29"/>
    <p:sldId id="473" r:id="rId30"/>
    <p:sldId id="475" r:id="rId31"/>
    <p:sldId id="351" r:id="rId32"/>
    <p:sldId id="476" r:id="rId33"/>
    <p:sldId id="404" r:id="rId34"/>
    <p:sldId id="477" r:id="rId35"/>
    <p:sldId id="478" r:id="rId36"/>
    <p:sldId id="480" r:id="rId37"/>
    <p:sldId id="426" r:id="rId38"/>
    <p:sldId id="427" r:id="rId39"/>
    <p:sldId id="481" r:id="rId40"/>
    <p:sldId id="397" r:id="rId41"/>
    <p:sldId id="336" r:id="rId42"/>
    <p:sldId id="428" r:id="rId43"/>
    <p:sldId id="393" r:id="rId44"/>
    <p:sldId id="432" r:id="rId45"/>
    <p:sldId id="371" r:id="rId46"/>
    <p:sldId id="352" r:id="rId47"/>
    <p:sldId id="433" r:id="rId48"/>
    <p:sldId id="381" r:id="rId49"/>
    <p:sldId id="368" r:id="rId50"/>
    <p:sldId id="269" r:id="rId51"/>
    <p:sldId id="369" r:id="rId52"/>
    <p:sldId id="370" r:id="rId53"/>
    <p:sldId id="374" r:id="rId54"/>
    <p:sldId id="382" r:id="rId55"/>
    <p:sldId id="356" r:id="rId56"/>
    <p:sldId id="357" r:id="rId57"/>
    <p:sldId id="434" r:id="rId58"/>
    <p:sldId id="383" r:id="rId59"/>
    <p:sldId id="372" r:id="rId60"/>
    <p:sldId id="273" r:id="rId61"/>
    <p:sldId id="435" r:id="rId62"/>
    <p:sldId id="499" r:id="rId63"/>
    <p:sldId id="436" r:id="rId64"/>
    <p:sldId id="500" r:id="rId65"/>
    <p:sldId id="437" r:id="rId66"/>
    <p:sldId id="501" r:id="rId67"/>
    <p:sldId id="438" r:id="rId68"/>
    <p:sldId id="502" r:id="rId69"/>
    <p:sldId id="487" r:id="rId70"/>
    <p:sldId id="503" r:id="rId71"/>
    <p:sldId id="488" r:id="rId72"/>
    <p:sldId id="354" r:id="rId73"/>
    <p:sldId id="419" r:id="rId74"/>
    <p:sldId id="423" r:id="rId75"/>
    <p:sldId id="497" r:id="rId76"/>
    <p:sldId id="420" r:id="rId77"/>
    <p:sldId id="421" r:id="rId78"/>
    <p:sldId id="422" r:id="rId79"/>
    <p:sldId id="439" r:id="rId80"/>
    <p:sldId id="440" r:id="rId81"/>
    <p:sldId id="441" r:id="rId82"/>
    <p:sldId id="496" r:id="rId83"/>
    <p:sldId id="389" r:id="rId84"/>
    <p:sldId id="489" r:id="rId85"/>
    <p:sldId id="490" r:id="rId86"/>
    <p:sldId id="491" r:id="rId87"/>
    <p:sldId id="492" r:id="rId88"/>
    <p:sldId id="493" r:id="rId89"/>
    <p:sldId id="494" r:id="rId90"/>
    <p:sldId id="495" r:id="rId91"/>
    <p:sldId id="498" r:id="rId92"/>
    <p:sldId id="390" r:id="rId93"/>
    <p:sldId id="416" r:id="rId94"/>
    <p:sldId id="417" r:id="rId95"/>
    <p:sldId id="402" r:id="rId96"/>
    <p:sldId id="403" r:id="rId97"/>
    <p:sldId id="406" r:id="rId98"/>
    <p:sldId id="407" r:id="rId99"/>
    <p:sldId id="405" r:id="rId100"/>
    <p:sldId id="409" r:id="rId101"/>
    <p:sldId id="408" r:id="rId102"/>
    <p:sldId id="410" r:id="rId103"/>
    <p:sldId id="411" r:id="rId104"/>
    <p:sldId id="412" r:id="rId105"/>
    <p:sldId id="413" r:id="rId106"/>
    <p:sldId id="414" r:id="rId107"/>
    <p:sldId id="415" r:id="rId108"/>
    <p:sldId id="418" r:id="rId109"/>
    <p:sldId id="394" r:id="rId11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E2"/>
    <a:srgbClr val="EB6E19"/>
    <a:srgbClr val="00DA63"/>
    <a:srgbClr val="E60000"/>
    <a:srgbClr val="F7FA82"/>
    <a:srgbClr val="00B050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249" autoAdjust="0"/>
  </p:normalViewPr>
  <p:slideViewPr>
    <p:cSldViewPr snapToGrid="0">
      <p:cViewPr varScale="1">
        <p:scale>
          <a:sx n="98" d="100"/>
          <a:sy n="98" d="100"/>
        </p:scale>
        <p:origin x="10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presProps" Target="presProps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viewProps" Target="view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esktop\WorkSchedu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poo\Downloads\graphtest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Sheet1!$H$17</c:f>
              <c:strCache>
                <c:ptCount val="1"/>
                <c:pt idx="0">
                  <c:v>Time</c:v>
                </c:pt>
              </c:strCache>
            </c:strRef>
          </c:tx>
          <c:spPr>
            <a:ln w="9525" cap="rnd">
              <a:solidFill>
                <a:schemeClr val="accent1"/>
              </a:solidFill>
              <a:round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marker>
            <c:symbol val="circle"/>
            <c:size val="5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 w="9525">
                <a:solidFill>
                  <a:schemeClr val="accent1"/>
                </a:solidFill>
                <a:round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</c:marker>
          <c:dLbls>
            <c:dLbl>
              <c:idx val="0"/>
              <c:layout>
                <c:manualLayout>
                  <c:x val="-9.9026966916875181E-2"/>
                  <c:y val="-4.3977390248039705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9AB-4813-ABE6-5C4E54E8B08C}"/>
                </c:ext>
              </c:extLst>
            </c:dLbl>
            <c:dLbl>
              <c:idx val="1"/>
              <c:layout>
                <c:manualLayout>
                  <c:x val="8.9241034195162591E-2"/>
                  <c:y val="-3.934454336362923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9AB-4813-ABE6-5C4E54E8B08C}"/>
                </c:ext>
              </c:extLst>
            </c:dLbl>
            <c:dLbl>
              <c:idx val="2"/>
              <c:layout>
                <c:manualLayout>
                  <c:x val="-5.9697086180925889E-2"/>
                  <c:y val="-8.5802015964574957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9AB-4813-ABE6-5C4E54E8B0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0081E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xVal>
            <c:numRef>
              <c:f>Sheet1!$G$18:$G$21</c:f>
              <c:numCache>
                <c:formatCode>General</c:formatCode>
                <c:ptCount val="4"/>
                <c:pt idx="0">
                  <c:v>1000</c:v>
                </c:pt>
                <c:pt idx="1">
                  <c:v>10000</c:v>
                </c:pt>
                <c:pt idx="2">
                  <c:v>100000</c:v>
                </c:pt>
                <c:pt idx="3">
                  <c:v>1000000</c:v>
                </c:pt>
              </c:numCache>
            </c:numRef>
          </c:xVal>
          <c:yVal>
            <c:numRef>
              <c:f>Sheet1!$H$18:$H$21</c:f>
              <c:numCache>
                <c:formatCode>General</c:formatCode>
                <c:ptCount val="4"/>
                <c:pt idx="0">
                  <c:v>2910</c:v>
                </c:pt>
                <c:pt idx="1">
                  <c:v>27240</c:v>
                </c:pt>
                <c:pt idx="2">
                  <c:v>323090</c:v>
                </c:pt>
                <c:pt idx="3">
                  <c:v>2761565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9AB-4813-ABE6-5C4E54E8B08C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37166984"/>
        <c:axId val="510946984"/>
      </c:scatterChart>
      <c:valAx>
        <c:axId val="73716698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10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N</a:t>
                </a:r>
                <a:r>
                  <a:rPr lang="en-US" sz="1100" baseline="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 (Loop Threshhold)</a:t>
                </a:r>
                <a:endParaRPr lang="en-US" sz="1100">
                  <a:solidFill>
                    <a:srgbClr val="0081E2"/>
                  </a:solidFill>
                  <a:latin typeface="Consolas" panose="020B0609020204030204" pitchFamily="49" charset="0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EB6E1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0946984"/>
        <c:crosses val="autoZero"/>
        <c:crossBetween val="midCat"/>
      </c:valAx>
      <c:valAx>
        <c:axId val="5109469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100">
                    <a:solidFill>
                      <a:srgbClr val="0081E2"/>
                    </a:solidFill>
                    <a:latin typeface="Consolas" panose="020B0609020204030204" pitchFamily="49" charset="0"/>
                  </a:rPr>
                  <a:t>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solidFill>
              <a:schemeClr val="tx2">
                <a:lumMod val="40000"/>
                <a:lumOff val="6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EB6E19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71669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299811105916368"/>
          <c:y val="2.20628983699513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59689279473752"/>
          <c:y val="0.18321661174932477"/>
          <c:w val="0.86752161367042746"/>
          <c:h val="0.5705353839006360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3791617121361166E-3"/>
                  <c:y val="-4.52839127718868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8484288441648461E-2"/>
                      <c:h val="6.850542352699129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779-4F11-98ED-017C762305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t" anchorCtr="0"/>
              <a:lstStyle/>
              <a:p>
                <a:pPr>
                  <a:defRPr sz="16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Sheet1!$C$3:$C$7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Sheet1!$D$3:$D$7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32</c:v>
                </c:pt>
                <c:pt idx="3">
                  <c:v>0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779-4F11-98ED-017C762305C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617057240"/>
        <c:axId val="617056584"/>
      </c:scatterChart>
      <c:valAx>
        <c:axId val="617057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6584"/>
        <c:crosses val="autoZero"/>
        <c:crossBetween val="midCat"/>
      </c:valAx>
      <c:valAx>
        <c:axId val="6170565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Corresponding Value</a:t>
                </a:r>
              </a:p>
            </c:rich>
          </c:tx>
          <c:layout>
            <c:manualLayout>
              <c:xMode val="edge"/>
              <c:yMode val="edge"/>
              <c:x val="0"/>
              <c:y val="0.157042916432243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7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299811105916368"/>
          <c:y val="2.20628983699513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0559689279473752"/>
          <c:y val="0.18321661174932477"/>
          <c:w val="0.86752161367042746"/>
          <c:h val="0.57053538390063607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Sheet1!$D$2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dLbl>
              <c:idx val="0"/>
              <c:layout>
                <c:manualLayout>
                  <c:x val="-1.3791617121361166E-3"/>
                  <c:y val="-4.5283912771886814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8484288441648461E-2"/>
                      <c:h val="6.8505423526991294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779-4F11-98ED-017C762305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t" anchorCtr="0"/>
              <a:lstStyle/>
              <a:p>
                <a:pPr>
                  <a:defRPr sz="16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Sheet1!$C$3:$C$7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Sheet1!$D$3:$D$7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32</c:v>
                </c:pt>
                <c:pt idx="3">
                  <c:v>0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4779-4F11-98ED-017C762305C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617057240"/>
        <c:axId val="617056584"/>
      </c:scatterChart>
      <c:valAx>
        <c:axId val="61705724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6584"/>
        <c:crosses val="autoZero"/>
        <c:crossBetween val="midCat"/>
      </c:valAx>
      <c:valAx>
        <c:axId val="617056584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rgbClr val="0081E2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>
                    <a:solidFill>
                      <a:srgbClr val="0081E2"/>
                    </a:solidFill>
                  </a:rPr>
                  <a:t>Corresponding Value</a:t>
                </a:r>
              </a:p>
            </c:rich>
          </c:tx>
          <c:layout>
            <c:manualLayout>
              <c:xMode val="edge"/>
              <c:yMode val="edge"/>
              <c:x val="0"/>
              <c:y val="0.1570429164322431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600" b="0" i="0" u="none" strike="noStrike" kern="1200" baseline="0">
                  <a:solidFill>
                    <a:srgbClr val="0081E2"/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61705724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8</c:v>
                </c:pt>
                <c:pt idx="3">
                  <c:v>16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5</c:v>
                </c:pt>
                <c:pt idx="2">
                  <c:v>8</c:v>
                </c:pt>
                <c:pt idx="3">
                  <c:v>16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2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2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17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ctr" rtl="0">
              <a:defRPr sz="1800" b="0" i="0" u="none" strike="noStrike" kern="1200" spc="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r>
              <a:rPr lang="en-US" sz="1800" dirty="0">
                <a:solidFill>
                  <a:schemeClr val="bg1"/>
                </a:solidFill>
              </a:rPr>
              <a:t>2D Representation of the Problem</a:t>
            </a:r>
          </a:p>
        </c:rich>
      </c:tx>
      <c:layout>
        <c:manualLayout>
          <c:xMode val="edge"/>
          <c:yMode val="edge"/>
          <c:x val="0.20347736493444749"/>
          <c:y val="4.34670773090008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sz="1800" b="0" i="0" u="none" strike="noStrike" kern="1200" spc="0" baseline="0">
              <a:solidFill>
                <a:schemeClr val="bg1"/>
              </a:solidFill>
              <a:latin typeface="Consolas" panose="020B0609020204030204" pitchFamily="49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Sheet1!$D$40</c:f>
              <c:strCache>
                <c:ptCount val="1"/>
                <c:pt idx="0">
                  <c:v>Value</c:v>
                </c:pt>
              </c:strCache>
            </c:strRef>
          </c:tx>
          <c:spPr>
            <a:ln w="12700" cap="sq">
              <a:solidFill>
                <a:srgbClr val="00DA6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DA63"/>
              </a:solidFill>
              <a:ln w="9525">
                <a:solidFill>
                  <a:srgbClr val="00DA63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rgbClr val="EB6E19"/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Sheet1!$C$41:$C$45</c:f>
              <c:numCache>
                <c:formatCode>General</c:formatCode>
                <c:ptCount val="5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</c:numCache>
            </c:numRef>
          </c:xVal>
          <c:yVal>
            <c:numRef>
              <c:f>Sheet1!$D$41:$D$45</c:f>
              <c:numCache>
                <c:formatCode>General</c:formatCode>
                <c:ptCount val="5"/>
                <c:pt idx="0">
                  <c:v>16</c:v>
                </c:pt>
                <c:pt idx="1">
                  <c:v>10</c:v>
                </c:pt>
                <c:pt idx="2">
                  <c:v>8</c:v>
                </c:pt>
                <c:pt idx="3">
                  <c:v>17</c:v>
                </c:pt>
                <c:pt idx="4">
                  <c:v>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290-44D9-BE85-AF448EC5E729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714230544"/>
        <c:axId val="714229232"/>
      </c:scatterChart>
      <c:valAx>
        <c:axId val="7142305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dirty="0">
                    <a:solidFill>
                      <a:srgbClr val="0081E2"/>
                    </a:solidFill>
                  </a:rPr>
                  <a:t>Array Index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29232"/>
        <c:crosses val="autoZero"/>
        <c:crossBetween val="midCat"/>
      </c:valAx>
      <c:valAx>
        <c:axId val="714229232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onsolas" panose="020B0609020204030204" pitchFamily="49" charset="0"/>
                    <a:ea typeface="+mn-ea"/>
                    <a:cs typeface="+mn-cs"/>
                  </a:defRPr>
                </a:pPr>
                <a:r>
                  <a:rPr lang="en-US" sz="1600" b="0" i="0" baseline="0" dirty="0">
                    <a:solidFill>
                      <a:srgbClr val="0081E2"/>
                    </a:solidFill>
                    <a:effectLst/>
                  </a:rPr>
                  <a:t>Corresponding Value</a:t>
                </a:r>
                <a:endParaRPr lang="en-US" sz="900" dirty="0">
                  <a:solidFill>
                    <a:srgbClr val="0081E2"/>
                  </a:solidFill>
                  <a:effectLst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onsolas" panose="020B0609020204030204" pitchFamily="49" charset="0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bg1"/>
                </a:solidFill>
                <a:latin typeface="Consolas" panose="020B0609020204030204" pitchFamily="49" charset="0"/>
                <a:ea typeface="+mn-ea"/>
                <a:cs typeface="+mn-cs"/>
              </a:defRPr>
            </a:pPr>
            <a:endParaRPr lang="en-US"/>
          </a:p>
        </c:txPr>
        <c:crossAx val="714230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Consolas" panose="020B0609020204030204" pitchFamily="49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2">
  <cs:axisTitle>
    <cs:lnRef idx="0"/>
    <cs:fillRef idx="0"/>
    <cs:effectRef idx="0"/>
    <cs:fontRef idx="minor">
      <a:schemeClr val="tx2"/>
    </cs:fontRef>
    <cs:defRPr sz="900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2"/>
    </cs:fontRef>
    <cs:defRPr sz="900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2"/>
    <cs:fontRef idx="minor">
      <a:schemeClr val="tx2"/>
    </cs:fontRef>
    <cs:spPr>
      <a:ln w="9525">
        <a:solidFill>
          <a:schemeClr val="phClr"/>
        </a:solidFill>
        <a:round/>
      </a:ln>
    </cs:spPr>
  </cs:dataPointMarker>
  <cs:dataPointMarkerLayout symbol="circle" size="5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900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1600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2"/>
    </cs:fontRef>
    <cs:defRPr sz="900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spPr>
      <a:ln>
        <a:solidFill>
          <a:schemeClr val="tx2">
            <a:lumMod val="40000"/>
            <a:lumOff val="60000"/>
          </a:schemeClr>
        </a:solidFill>
      </a:ln>
    </cs:spPr>
    <cs:defRPr sz="900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1/12/2022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 everyone, Welcome to the first module of this course. In this module we are going to discuss AA and CC.</a:t>
            </a:r>
          </a:p>
          <a:p>
            <a:r>
              <a:rPr lang="en-US" dirty="0"/>
              <a:t>We will talk about different mechanisms to evaluate performance of our programs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And we design an algorithm comparing each pair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709586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745721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574576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7869883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420730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926682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37725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902981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316249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712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We can have another algorithm based on the nature of numbers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8062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But a fundamental question to ask is are all programs/</a:t>
            </a:r>
            <a:r>
              <a:rPr lang="en-US" b="1" dirty="0"/>
              <a:t>algorithms</a:t>
            </a:r>
            <a:r>
              <a:rPr lang="en-US" dirty="0"/>
              <a:t> equal in terms of performance?</a:t>
            </a:r>
          </a:p>
          <a:p>
            <a:pPr lvl="0"/>
            <a:r>
              <a:rPr lang="en-US" dirty="0"/>
              <a:t>We definitely know that Algo 2 is way better than </a:t>
            </a:r>
          </a:p>
          <a:p>
            <a:pPr lvl="0"/>
            <a:r>
              <a:rPr lang="en-US" dirty="0"/>
              <a:t>But how can we formalize this more rigorously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731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And since we all are computer scientists we need to think deeper about this word performance</a:t>
            </a:r>
          </a:p>
          <a:p>
            <a:pPr lvl="0"/>
            <a:r>
              <a:rPr lang="en-US" dirty="0"/>
              <a:t>Performance in terms of what?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21237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Performance in terms of what?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6263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In terms of time and space a little bit more on time as the space gets cheaper due to </a:t>
            </a:r>
            <a:r>
              <a:rPr lang="en-US" dirty="0" err="1"/>
              <a:t>moore’s</a:t>
            </a:r>
            <a:r>
              <a:rPr lang="en-US" dirty="0"/>
              <a:t> law</a:t>
            </a:r>
          </a:p>
          <a:p>
            <a:pPr lvl="0"/>
            <a:r>
              <a:rPr lang="en-US" dirty="0"/>
              <a:t>Also, there is also a tradeoff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4299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for the places you work at it may be the cost to store data, or to acquire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33335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Again for the places you work at it may be the cost to store data, or to acquire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0192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let's see a quick example. I requested my data from Google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3365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Google has roughly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903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7785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 2 million terabytes</a:t>
            </a:r>
          </a:p>
          <a:p>
            <a:r>
              <a:rPr lang="en-US" dirty="0"/>
              <a:t>What about time to look for information for a simple search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6688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that we need to know the processor speed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1902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Thus it is very important to analyze algorithms</a:t>
            </a:r>
          </a:p>
          <a:p>
            <a:pPr defTabSz="931774">
              <a:defRPr/>
            </a:pPr>
            <a:r>
              <a:rPr lang="en-US" dirty="0"/>
              <a:t>Therefore in this lecture we will see three approaches to evaluate this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909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And since we all are computer scientists we need to think deeper about this word performance</a:t>
            </a:r>
          </a:p>
          <a:p>
            <a:pPr lvl="0"/>
            <a:r>
              <a:rPr lang="en-US" dirty="0"/>
              <a:t>Performance in terms of what?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00341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in all these three approaches we have to ask these three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05374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video we will discuss three approaches to evaluate program performance. We are going to discuss two today and one during the next lecture</a:t>
            </a:r>
          </a:p>
          <a:p>
            <a:r>
              <a:rPr lang="en-US" dirty="0"/>
              <a:t>Measure execution time using a stopwatch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0361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approach is simple,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37681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video we will discuss three approaches to evaluate program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02134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let's discuss the pros and cons of this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229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let's discuss the pros and cons of this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498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But before we get started let's discuss, What is an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30170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That brings us to the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5464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we count the number of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854572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8272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89473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06707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52221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issues with this approach was</a:t>
            </a:r>
          </a:p>
          <a:p>
            <a:r>
              <a:rPr lang="en-US" dirty="0"/>
              <a:t>Think about what matters most how functions are growing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9301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issues with this approach was</a:t>
            </a:r>
          </a:p>
          <a:p>
            <a:r>
              <a:rPr lang="en-US" dirty="0"/>
              <a:t>Think about what matters most how functions are growing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85316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5173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issues with this approach was</a:t>
            </a:r>
          </a:p>
          <a:p>
            <a:r>
              <a:rPr lang="en-US" dirty="0"/>
              <a:t>Think about what matters most how functions are growing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3867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But before we get started let's discuss, What is an algorithm?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30194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04442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83753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63780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7036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one key takeaway from such complex equations is that when you are </a:t>
            </a:r>
            <a:r>
              <a:rPr lang="en-US" dirty="0" err="1"/>
              <a:t>analyisng</a:t>
            </a:r>
            <a:r>
              <a:rPr lang="en-US" dirty="0"/>
              <a:t> a program,</a:t>
            </a:r>
          </a:p>
          <a:p>
            <a:r>
              <a:rPr lang="en-US" dirty="0"/>
              <a:t>A  lot of variables can be eliminated because of the nature of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02432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85173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Higher abstraction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19638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three main notations to describe Algo complexity in terms of the number of operations. We only care about </a:t>
            </a:r>
            <a:r>
              <a:rPr lang="en-US" dirty="0" err="1"/>
              <a:t>upperbound</a:t>
            </a:r>
            <a:endParaRPr lang="en-US" dirty="0"/>
          </a:p>
          <a:p>
            <a:r>
              <a:rPr lang="en-US" dirty="0"/>
              <a:t>A mathematical tool to map the complexity of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18719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269938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w Cen MT" panose="020B0602020104020603" pitchFamily="34" charset="0"/>
              </a:rPr>
              <a:t>T n is big o of </a:t>
            </a:r>
            <a:r>
              <a:rPr lang="en-US" dirty="0" err="1">
                <a:latin typeface="Tw Cen MT" panose="020B0602020104020603" pitchFamily="34" charset="0"/>
              </a:rPr>
              <a:t>Fn</a:t>
            </a:r>
            <a:r>
              <a:rPr lang="en-US" dirty="0">
                <a:latin typeface="Tw Cen MT" panose="020B0602020104020603" pitchFamily="34" charset="0"/>
              </a:rPr>
              <a:t>; Big O is a set of functions</a:t>
            </a:r>
          </a:p>
          <a:p>
            <a:endParaRPr lang="en-US" dirty="0">
              <a:latin typeface="Tw Cen MT" panose="020B0602020104020603" pitchFamily="34" charset="0"/>
            </a:endParaRPr>
          </a:p>
          <a:p>
            <a:pPr defTabSz="931774">
              <a:defRPr/>
            </a:pPr>
            <a:r>
              <a:rPr lang="en-US" dirty="0"/>
              <a:t>For all n &gt; n0 , the graph of </a:t>
            </a:r>
            <a:r>
              <a:rPr lang="en-US" dirty="0" err="1"/>
              <a:t>cf</a:t>
            </a:r>
            <a:r>
              <a:rPr lang="en-US" dirty="0"/>
              <a:t>(n) falls above the graph of T(n)</a:t>
            </a:r>
            <a:endParaRPr lang="en-US" baseline="0" dirty="0"/>
          </a:p>
          <a:p>
            <a:endParaRPr lang="en-US" dirty="0">
              <a:latin typeface="Tw Cen MT" panose="020B0602020104020603" pitchFamily="34" charset="0"/>
            </a:endParaRPr>
          </a:p>
          <a:p>
            <a:r>
              <a:rPr lang="en-US" dirty="0">
                <a:latin typeface="Tw Cen MT" panose="020B0602020104020603" pitchFamily="34" charset="0"/>
              </a:rPr>
              <a:t>as </a:t>
            </a:r>
            <a:r>
              <a:rPr lang="en-US" i="1" dirty="0">
                <a:latin typeface="Tw Cen MT" panose="020B0602020104020603" pitchFamily="34" charset="0"/>
              </a:rPr>
              <a:t>n</a:t>
            </a:r>
            <a:r>
              <a:rPr lang="en-US" dirty="0">
                <a:latin typeface="Tw Cen MT" panose="020B0602020104020603" pitchFamily="34" charset="0"/>
              </a:rPr>
              <a:t> gets sufficiently large (larger than </a:t>
            </a:r>
            <a:r>
              <a:rPr lang="en-US" i="1" dirty="0">
                <a:latin typeface="Tw Cen MT" panose="020B0602020104020603" pitchFamily="34" charset="0"/>
              </a:rPr>
              <a:t>n</a:t>
            </a:r>
            <a:r>
              <a:rPr lang="en-US" baseline="-25000" dirty="0">
                <a:latin typeface="Tw Cen MT" panose="020B0602020104020603" pitchFamily="34" charset="0"/>
              </a:rPr>
              <a:t>0</a:t>
            </a:r>
            <a:r>
              <a:rPr lang="en-US" dirty="0">
                <a:latin typeface="Tw Cen MT" panose="020B0602020104020603" pitchFamily="34" charset="0"/>
              </a:rPr>
              <a:t>), there is some constant </a:t>
            </a:r>
            <a:r>
              <a:rPr lang="en-US" i="1" dirty="0">
                <a:latin typeface="Tw Cen MT" panose="020B0602020104020603" pitchFamily="34" charset="0"/>
              </a:rPr>
              <a:t>c</a:t>
            </a:r>
            <a:r>
              <a:rPr lang="en-US" dirty="0">
                <a:latin typeface="Tw Cen MT" panose="020B0602020104020603" pitchFamily="34" charset="0"/>
              </a:rPr>
              <a:t> for which the processing time will always be less than or equal to </a:t>
            </a:r>
            <a:r>
              <a:rPr lang="en-US" i="1" dirty="0" err="1">
                <a:latin typeface="Tw Cen MT" panose="020B0602020104020603" pitchFamily="34" charset="0"/>
              </a:rPr>
              <a:t>c</a:t>
            </a:r>
            <a:r>
              <a:rPr lang="en-US" dirty="0" err="1">
                <a:latin typeface="Tw Cen MT" panose="020B0602020104020603" pitchFamily="34" charset="0"/>
              </a:rPr>
              <a:t>f</a:t>
            </a:r>
            <a:r>
              <a:rPr lang="en-US" dirty="0">
                <a:latin typeface="Tw Cen MT" panose="020B0602020104020603" pitchFamily="34" charset="0"/>
              </a:rPr>
              <a:t>(</a:t>
            </a:r>
            <a:r>
              <a:rPr lang="en-US" i="1" dirty="0">
                <a:latin typeface="Tw Cen MT" panose="020B0602020104020603" pitchFamily="34" charset="0"/>
              </a:rPr>
              <a:t>n</a:t>
            </a:r>
            <a:r>
              <a:rPr lang="en-US" dirty="0">
                <a:latin typeface="Tw Cen MT" panose="020B0602020104020603" pitchFamily="34" charset="0"/>
              </a:rPr>
              <a:t>)</a:t>
            </a:r>
          </a:p>
          <a:p>
            <a:r>
              <a:rPr lang="en-US" baseline="0" dirty="0"/>
              <a:t>We define a function T(n)  as being “Big-O of” or “on the order of” f(n) if there exist two constants, no and c, such that for all n&gt;no, c times f(n) is greater than T(n)</a:t>
            </a:r>
          </a:p>
          <a:p>
            <a:endParaRPr lang="en-US" baseline="0" dirty="0"/>
          </a:p>
          <a:p>
            <a:r>
              <a:rPr lang="en-US" baseline="0" dirty="0"/>
              <a:t>As n gets sufficiently large, we can find a constant such that c times f(n) is an upper bound on performance.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3835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r>
              <a:rPr lang="en-US" dirty="0"/>
              <a:t>And lastly this behavior is rigid</a:t>
            </a:r>
          </a:p>
          <a:p>
            <a:pPr lvl="3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87706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all n &gt; n0 , the graph of cg(n) falls below the graph of T(n)</a:t>
            </a:r>
            <a:endParaRPr lang="en-US" baseline="0" dirty="0"/>
          </a:p>
          <a:p>
            <a:r>
              <a:rPr lang="en-US" dirty="0"/>
              <a:t>2n 3n+5, 4n, n&gt;=5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2218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w Cen MT" panose="020B0602020104020603" pitchFamily="34" charset="0"/>
              </a:rPr>
              <a:t>Fn</a:t>
            </a:r>
            <a:r>
              <a:rPr lang="en-US" dirty="0">
                <a:latin typeface="Tw Cen MT" panose="020B0602020104020603" pitchFamily="34" charset="0"/>
              </a:rPr>
              <a:t> is theta n, drop “is-in”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20978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Tw Cen MT" panose="020B0602020104020603" pitchFamily="34" charset="0"/>
              </a:rPr>
              <a:t>Fn</a:t>
            </a:r>
            <a:r>
              <a:rPr lang="en-US" dirty="0">
                <a:latin typeface="Tw Cen MT" panose="020B0602020104020603" pitchFamily="34" charset="0"/>
              </a:rPr>
              <a:t> is theta n, drop “is-in”</a:t>
            </a:r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928314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function calculates </a:t>
            </a:r>
            <a:r>
              <a:rPr lang="en-US" dirty="0" err="1"/>
              <a:t>sume</a:t>
            </a:r>
            <a:r>
              <a:rPr lang="en-US" dirty="0"/>
              <a:t> of numbers from 1-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418568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function calculates </a:t>
            </a:r>
            <a:r>
              <a:rPr lang="en-US" dirty="0" err="1"/>
              <a:t>sume</a:t>
            </a:r>
            <a:r>
              <a:rPr lang="en-US" dirty="0"/>
              <a:t> of numbers from 1-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53656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function calculates </a:t>
            </a:r>
            <a:r>
              <a:rPr lang="en-US" dirty="0" err="1"/>
              <a:t>sume</a:t>
            </a:r>
            <a:r>
              <a:rPr lang="en-US" dirty="0"/>
              <a:t> of numbers from 1-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393741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The loop body will execute </a:t>
            </a:r>
            <a:r>
              <a:rPr lang="en-US" i="1" dirty="0"/>
              <a:t>k</a:t>
            </a:r>
            <a:r>
              <a:rPr lang="en-US" dirty="0"/>
              <a:t> times, with </a:t>
            </a:r>
            <a:r>
              <a:rPr lang="en-US" sz="8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/>
              <a:t> having the following values: </a:t>
            </a:r>
            <a:br>
              <a:rPr lang="en-US" dirty="0"/>
            </a:br>
            <a:r>
              <a:rPr lang="en-US" dirty="0"/>
              <a:t>            1, 2, 4, 8, 16, . . ., 2</a:t>
            </a:r>
            <a:r>
              <a:rPr lang="en-US" i="1" baseline="30000" dirty="0"/>
              <a:t>k-1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dirty="0"/>
              <a:t>We</a:t>
            </a:r>
            <a:r>
              <a:rPr lang="en-US" baseline="0" dirty="0"/>
              <a:t> know that 2</a:t>
            </a:r>
            <a:r>
              <a:rPr lang="en-US" baseline="30000" dirty="0"/>
              <a:t>k-1</a:t>
            </a:r>
            <a:r>
              <a:rPr lang="en-US" baseline="0" dirty="0"/>
              <a:t> &lt;=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We know that k = log n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So the number of times that the loop executes is proportional to log(n)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This is O(log n). (Write this on the slide.)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In computer science we take logarithms in base 2.  Because machine language is based on binary digits</a:t>
            </a:r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Think of log base 2 as the number of times that you can divide a number by 2 before the value is less than 1.</a:t>
            </a:r>
          </a:p>
          <a:p>
            <a:pPr marL="326121" indent="-326121">
              <a:buFont typeface="Wingdings"/>
              <a:buChar char=""/>
              <a:defRPr/>
            </a:pPr>
            <a:endParaRPr lang="en-US" baseline="0" dirty="0"/>
          </a:p>
          <a:p>
            <a:pPr marL="326121" indent="-326121">
              <a:buFont typeface="Wingdings"/>
              <a:buChar char=""/>
              <a:defRPr/>
            </a:pPr>
            <a:r>
              <a:rPr lang="en-US" baseline="0" dirty="0"/>
              <a:t>When determining the computational complexity of code, if you see items being multiplied or divided, start thinking about whether it’s logarithmic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182064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36538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616673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804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Again, thinking vs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81660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6066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697332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397852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30656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61123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919629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299704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130849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38846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346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Again, thinking vs doing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462181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505619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7422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034385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881357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645366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422819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142564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54595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7422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what do we truly care about?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5276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So, you all have done a lot of programming in Prog 1 and 2</a:t>
            </a:r>
          </a:p>
          <a:p>
            <a:pPr lvl="0"/>
            <a:r>
              <a:rPr lang="en-US" dirty="0"/>
              <a:t>And everyone must agree that there are multiple ways of approaching the same problem</a:t>
            </a:r>
          </a:p>
          <a:p>
            <a:r>
              <a:rPr lang="en-US" dirty="0"/>
              <a:t>For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859429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760556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01578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48225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069162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706369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909934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3804054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161795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928419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6813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We have this array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95264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931967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198129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667298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956462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01022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843795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205482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344439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456891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059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A113-F45E-4F7D-BFBA-46B856FD3D8B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4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73B25-5E75-486A-A6AC-453FBB4AF1D7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7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F2BEB-7303-4589-A9C5-3D95E76CB27E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00CA-E1F8-4EEE-B1C3-64ABCD6338DC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99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0C36F-CF90-402E-8E6D-AC3888D22BB5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38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8EB8-F38F-4E6D-BBC8-0C1A3C13CF2F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22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BE635-C334-4D37-9A86-7138666E3976}" type="datetime1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330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86637-A8CC-4744-AFDE-F791A84FBFD3}" type="datetime1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2557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FCC3F-DFC2-44BF-92BC-E4719D7450B7}" type="datetime1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15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BE58F-481D-423C-8D6F-0C25600B50F1}" type="datetime1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662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7292C-E801-4F15-AC2B-4C029E9DD6B6}" type="datetime1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0A414-B93C-4AB8-A395-CA34DF6F2741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371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2E197-33B3-487D-8ED0-317870940EDE}" type="datetime1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066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BB553-A38B-4483-8B4E-5760B01D3C12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11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5739E-51A2-4283-946E-AAC8E0798716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81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E542-D6F8-4020-A8E9-719212FFCB14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6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778F8-77E8-46D7-BAF4-35E90103E29C}" type="datetime1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4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B67CE-9F3D-4C1A-ADFD-7CA101C7D8A9}" type="datetime1">
              <a:rPr lang="en-US" smtClean="0"/>
              <a:t>1/12/2022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80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22B7-28DF-4528-974C-870D94C63B56}" type="datetime1">
              <a:rPr lang="en-US" smtClean="0"/>
              <a:t>1/12/2022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30ADE-5F71-47B9-8874-D5D550C25167}" type="datetime1">
              <a:rPr lang="en-US" smtClean="0"/>
              <a:t>1/12/2022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5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1D761-D2E7-46F2-96FF-DDF9E01103E9}" type="datetime1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250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E32A4-4061-4566-8890-938BD65CB666}" type="datetime1">
              <a:rPr lang="en-US" smtClean="0"/>
              <a:t>1/12/2022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59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EA3D0-FADE-4726-A840-DFFAE2061B78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0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7420A-9ADA-497C-BA0D-9911FF18598F}" type="datetime1">
              <a:rPr lang="en-US" smtClean="0"/>
              <a:t>1/12/2022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5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1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sv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1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28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JGAP7I5I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chart" Target="../charts/char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31.sv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36.jpeg"/><Relationship Id="rId4" Type="http://schemas.openxmlformats.org/officeDocument/2006/relationships/image" Target="../media/image7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en.wikipedia.org/wiki/File:Nonlinear_asymptote.svg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materials/demos/asymptotics.html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.png"/><Relationship Id="rId4" Type="http://schemas.openxmlformats.org/officeDocument/2006/relationships/image" Target="../media/image10.svg"/><Relationship Id="rId9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NUL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index.html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hyperlink" Target="http://bigocheatsheet.com/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1_%2B_2_%2B_3_%2B_4_%2B_%E2%8B%AF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en.wikipedia.org/wiki/1/2_%2B_1/4_%2B_1/8_%2B_1/16_%2B_%E2%8B%AF" TargetMode="External"/><Relationship Id="rId4" Type="http://schemas.openxmlformats.org/officeDocument/2006/relationships/hyperlink" Target="https://en.wikipedia.org/wiki/1_%2B_2_%2B_4_%2B_8_%2B_%E2%8B%AF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sherryummen/asymptotic-notations-b-oot-big-o-big-omega-big-theta-49e7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cs.stackexchange.com/questions/23068/how-do-o-and-%CE%A9-relate-to-worst-and-best-case" TargetMode="External"/><Relationship Id="rId4" Type="http://schemas.openxmlformats.org/officeDocument/2006/relationships/hyperlink" Target="https://opendsa-server.cs.vt.edu/ODSA/Books/Everything/html/AnalMisunderstanding.html#id1" TargetMode="Externa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1_%2B_2_%2B_3_%2B_4_%2B_%E2%8B%AF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hyperlink" Target="https://en.wikipedia.org/wiki/1/2_%2B_1/4_%2B_1/8_%2B_1/16_%2B_%E2%8B%AF" TargetMode="External"/><Relationship Id="rId4" Type="http://schemas.openxmlformats.org/officeDocument/2006/relationships/hyperlink" Target="https://en.wikipedia.org/wiki/1_%2B_2_%2B_4_%2B_8_%2B_%E2%8B%AF" TargetMode="Externa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opeGj9PmNm" TargetMode="Externa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1GzxzljU" TargetMode="External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3593" y="535181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1037130" y="2460898"/>
            <a:ext cx="101177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Algorithm Analysis</a:t>
            </a:r>
          </a:p>
        </p:txBody>
      </p:sp>
    </p:spTree>
    <p:extLst>
      <p:ext uri="{BB962C8B-B14F-4D97-AF65-F5344CB8AC3E}">
        <p14:creationId xmlns:p14="http://schemas.microsoft.com/office/powerpoint/2010/main" val="1115362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109;p31">
            <a:extLst>
              <a:ext uri="{FF2B5EF4-FFF2-40B4-BE49-F238E27FC236}">
                <a16:creationId xmlns:a16="http://schemas.microsoft.com/office/drawing/2014/main" id="{4A95873C-64B6-47E9-B120-76947A51C415}"/>
              </a:ext>
            </a:extLst>
          </p:cNvPr>
          <p:cNvSpPr txBox="1"/>
          <p:nvPr/>
        </p:nvSpPr>
        <p:spPr>
          <a:xfrm>
            <a:off x="1037756" y="3389083"/>
            <a:ext cx="9731844" cy="240211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Silly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Every possible pair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AD3506-9B92-4E88-96AD-5709DD337294}"/>
              </a:ext>
            </a:extLst>
          </p:cNvPr>
          <p:cNvSpPr/>
          <p:nvPr/>
        </p:nvSpPr>
        <p:spPr>
          <a:xfrm>
            <a:off x="1037757" y="1714653"/>
            <a:ext cx="9071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Objective: Determine if a sorted array contains any duplicates.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28084-331A-47B9-BF17-3D088696A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CC37B2-564E-4339-B6D5-15912FB5B25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43D4F7C-4563-4B5B-BEB9-34D3461AD4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B4BA3060-3D34-46C2-AB61-407EF15C14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459958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2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2: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left element and smaller than right element: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Keep going right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1C1DFB-0973-4F23-9200-D05B7B299190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C75EF-3930-46E5-9489-85A2A4BC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CDA8165-6FC0-497F-A6B8-98FF3F781A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3CF2047A-1FBD-4829-A341-6803BB2666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2286A32E-C72A-45A5-B4F4-1F4E9CA672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716007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3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5BDEA-8B8F-46FB-B3CC-8BF7BC19B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8FC24F8-901F-4B5A-9918-8E63F000CC4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AEDB41C-4BB4-4188-AF1F-05F6418A13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640B16C3-638E-4621-8785-CE79C12775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949841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3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3A920B2-B089-4BEA-88CB-003919AD4226}"/>
              </a:ext>
            </a:extLst>
          </p:cNvPr>
          <p:cNvSpPr txBox="1"/>
          <p:nvPr/>
        </p:nvSpPr>
        <p:spPr>
          <a:xfrm>
            <a:off x="6578321" y="3153557"/>
            <a:ext cx="5519895" cy="1423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3: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right element and smaller than left element: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950D50-EA06-4F5B-A620-4B1269BE07B8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D8072-E8FF-47EF-A959-968A41D5E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DB5416B-40C8-4BE3-829E-0C021EF997B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5E814372-3DB7-4D90-91D7-BF9F71D319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27A35F28-8DD5-4B00-8EED-235BDFCD21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68449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3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2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3: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right element and smaller than left element: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Keep going left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99DA945-205E-47DE-88C0-EA57FBED1674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399A6D-4D70-4F79-8C3C-67BECC11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A6880D1-8D8F-4000-9D17-5273D8A0594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C6473C60-853E-4CF6-A4FA-25B31EA1DA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BD13AD6C-B5EA-47A5-9CBD-97B2241DE2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243210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4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6D1C4-A281-4E47-8D47-4D4D3FDAC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DB16832-310B-497A-8693-5A634932B2F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7E98F38-1DAB-4D13-92E6-C0B1979DD6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5EB76B6-D820-4B15-8840-30878AB3BC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129374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4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4: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smaller than both adjacent elements: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F7B7DD-55C1-4594-8F90-C12119AD602D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66391-BC89-4D79-B282-3B934A992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105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3C9531C-BFCC-4777-9042-391A002008C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5FA0B73A-E95E-4A78-B43C-28FD8DC01E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D51358A0-78AF-4AB0-9E80-84F876BD61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65500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4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4: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smaller than both adjacent elements: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Pick any side and keep going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B76432E-19A9-4873-BFB5-4715E8CD8519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CB690-FBBA-41DE-BB15-07C16EEB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903FDEF-6615-4C56-8DCF-2E6EF1190D1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9E17D0B7-FE21-4258-B8EE-7CBE88279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86675C6A-9F9E-4E28-AF23-2F9229A93D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035781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17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72C7914-536A-4648-A908-D8530CC1C87D}"/>
              </a:ext>
            </a:extLst>
          </p:cNvPr>
          <p:cNvSpPr txBox="1"/>
          <p:nvPr/>
        </p:nvSpPr>
        <p:spPr>
          <a:xfrm>
            <a:off x="1222550" y="2665353"/>
            <a:ext cx="9227736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 Complexity: 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 n) using the divide and conquer approach over O(n) using brute force algorithms</a:t>
            </a: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F11CB6-6200-43B7-98E4-AF72E9CB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25813E-1E43-46B8-9DE3-A2F009A40D1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233BA9A-1209-49A1-8139-2A4ACCBE21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D878590E-6336-4D0F-B2CE-379AFC7B06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17475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767" y="2555666"/>
            <a:ext cx="356297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E1ED44-8E01-4776-8839-37B513EC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108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235231-568E-4E15-9464-36042589A1E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B4E518F-2364-4F81-9009-2861011321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D605BCF9-C004-4BE4-8A99-B1255B0D48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2642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109;p31">
            <a:extLst>
              <a:ext uri="{FF2B5EF4-FFF2-40B4-BE49-F238E27FC236}">
                <a16:creationId xmlns:a16="http://schemas.microsoft.com/office/drawing/2014/main" id="{4A95873C-64B6-47E9-B120-76947A51C415}"/>
              </a:ext>
            </a:extLst>
          </p:cNvPr>
          <p:cNvSpPr txBox="1"/>
          <p:nvPr/>
        </p:nvSpPr>
        <p:spPr>
          <a:xfrm>
            <a:off x="1037756" y="3389083"/>
            <a:ext cx="9731844" cy="240211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Silly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Every possible pair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Better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Compare adjacents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AD3506-9B92-4E88-96AD-5709DD337294}"/>
              </a:ext>
            </a:extLst>
          </p:cNvPr>
          <p:cNvSpPr/>
          <p:nvPr/>
        </p:nvSpPr>
        <p:spPr>
          <a:xfrm>
            <a:off x="1037757" y="1714653"/>
            <a:ext cx="9071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Objective: Determine if a sorted array contains any duplicates.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300B85-A251-4FE1-99EC-FCECAA95A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AD7A58-97CC-4CFD-9531-182CFC508E7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EF7A0917-91DC-40E7-9041-A737A9FE86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03460EFC-9B1A-4947-BE4E-72406AEA2A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0681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109;p31">
            <a:extLst>
              <a:ext uri="{FF2B5EF4-FFF2-40B4-BE49-F238E27FC236}">
                <a16:creationId xmlns:a16="http://schemas.microsoft.com/office/drawing/2014/main" id="{4A95873C-64B6-47E9-B120-76947A51C415}"/>
              </a:ext>
            </a:extLst>
          </p:cNvPr>
          <p:cNvSpPr txBox="1"/>
          <p:nvPr/>
        </p:nvSpPr>
        <p:spPr>
          <a:xfrm>
            <a:off x="1037756" y="3389083"/>
            <a:ext cx="9731844" cy="240211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Silly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Every possible pair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Better algorithm: </a:t>
            </a:r>
            <a:r>
              <a:rPr kumimoji="0" lang="e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Compare adjacents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AD3506-9B92-4E88-96AD-5709DD337294}"/>
              </a:ext>
            </a:extLst>
          </p:cNvPr>
          <p:cNvSpPr/>
          <p:nvPr/>
        </p:nvSpPr>
        <p:spPr>
          <a:xfrm>
            <a:off x="1037757" y="1714653"/>
            <a:ext cx="9071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Objective: Determine if a sorted array contains any duplicates.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A16477-2FBF-4C6A-8BE1-E555047D5E33}"/>
              </a:ext>
            </a:extLst>
          </p:cNvPr>
          <p:cNvSpPr/>
          <p:nvPr/>
        </p:nvSpPr>
        <p:spPr>
          <a:xfrm>
            <a:off x="547906" y="5890478"/>
            <a:ext cx="107115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Now that we know, that there are multiple ways to solve a problem,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how do we evaluate which one is better?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23434-397B-4CCB-8F43-9F08C176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86BAA0A-84DC-479A-9629-F5495B3CD5A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DBC26547-9D5C-48BD-B50D-52D257FCCB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38F536C6-1540-40C1-AA7F-34EE12F9EF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83271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1292567" y="1248076"/>
            <a:ext cx="10711543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Are all programs/</a:t>
            </a: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algorithms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equal in terms of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?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49354B-4C80-49DD-ABE9-B651F7AB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4B656C7-5AEC-4AEF-B846-C3615222CA7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E8A03974-6834-43EE-AF1F-B1C87E428A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C5FCD84E-4814-4B7B-BA47-E74EE23876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8968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Performance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638301" y="2079563"/>
            <a:ext cx="89153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In terms of what?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547906" y="6027577"/>
            <a:ext cx="107115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Are all programs/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algorithms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equal in terms of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C3D565-452E-4297-9751-0EAB310C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926F4DB-3B5F-47DA-B9CA-5342EEAC556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644192C9-54D1-4F15-ADE2-A3C074FCBF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022FC8AF-CD90-415D-8B0C-1F5ADAB90D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730948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Performance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638301" y="2079563"/>
            <a:ext cx="891539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In terms of what?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Time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Space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547906" y="6027577"/>
            <a:ext cx="107115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Are all programs/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algorithms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equal in terms of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8997A8-C420-461B-B1EA-BF042539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582B90-A6DF-49F4-9212-B7C73434174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D24A4850-6C10-420E-A84B-BDEAAA7845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91BBF2A4-52E3-44BC-BCE5-387D25CE49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7449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Why do we care about algorithms?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b="1" dirty="0">
                <a:solidFill>
                  <a:schemeClr val="bg1"/>
                </a:solidFill>
                <a:latin typeface="Gotham Bold" pitchFamily="50" charset="0"/>
              </a:rPr>
            </a:br>
            <a:endParaRPr lang="en-US" b="1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BCA0B8-3341-496A-B880-2D9442E7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78E039F-00B4-4A7D-B90C-0FB9AAD5E40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B1FA1F3-46C4-4731-91E8-B0F95D8B26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B3C4408B-2F85-4FDF-B535-3CA9FE81E7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46859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Why do we care about algorithms?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0633AC2-8029-4401-A3C1-0D7E5112CE1B}"/>
              </a:ext>
            </a:extLst>
          </p:cNvPr>
          <p:cNvGrpSpPr/>
          <p:nvPr/>
        </p:nvGrpSpPr>
        <p:grpSpPr>
          <a:xfrm>
            <a:off x="1126673" y="1781741"/>
            <a:ext cx="5426527" cy="4216539"/>
            <a:chOff x="1126673" y="1781741"/>
            <a:chExt cx="5426527" cy="42165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ED48729-73AC-4C0D-A1FE-AEFDB5934BD8}"/>
                </a:ext>
              </a:extLst>
            </p:cNvPr>
            <p:cNvSpPr/>
            <p:nvPr/>
          </p:nvSpPr>
          <p:spPr>
            <a:xfrm>
              <a:off x="1126673" y="1781741"/>
              <a:ext cx="3826327" cy="42165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Knowing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Experiencing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Selling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endParaRP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Mangal" panose="02040503050203030202" pitchFamily="18" charset="0"/>
                </a:rPr>
                <a:t>Cost</a:t>
              </a:r>
            </a:p>
            <a:p>
              <a:pPr marL="1028700" marR="0" lvl="1" indent="-5715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  <a:defRPr/>
              </a:pPr>
              <a:endPara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39CC526-8685-4EF2-98C5-C8DCB4FACA47}"/>
                </a:ext>
              </a:extLst>
            </p:cNvPr>
            <p:cNvGrpSpPr/>
            <p:nvPr/>
          </p:nvGrpSpPr>
          <p:grpSpPr>
            <a:xfrm>
              <a:off x="3477708" y="2018545"/>
              <a:ext cx="3075492" cy="3685569"/>
              <a:chOff x="3477708" y="2018545"/>
              <a:chExt cx="3075492" cy="3685569"/>
            </a:xfrm>
          </p:grpSpPr>
          <p:pic>
            <p:nvPicPr>
              <p:cNvPr id="7" name="Graphic 6" descr="Flying Money">
                <a:extLst>
                  <a:ext uri="{FF2B5EF4-FFF2-40B4-BE49-F238E27FC236}">
                    <a16:creationId xmlns:a16="http://schemas.microsoft.com/office/drawing/2014/main" id="{3922ED8E-689C-49BD-A795-C189C5D7A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495800" y="392505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9" name="Graphic 8" descr="Coins">
                <a:extLst>
                  <a:ext uri="{FF2B5EF4-FFF2-40B4-BE49-F238E27FC236}">
                    <a16:creationId xmlns:a16="http://schemas.microsoft.com/office/drawing/2014/main" id="{18A44012-D843-4F2B-8B50-EE3202D1DC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477708" y="4996826"/>
                <a:ext cx="707288" cy="707288"/>
              </a:xfrm>
              <a:prstGeom prst="rect">
                <a:avLst/>
              </a:prstGeom>
            </p:spPr>
          </p:pic>
          <p:pic>
            <p:nvPicPr>
              <p:cNvPr id="11" name="Graphic 10" descr="Ui Ux">
                <a:extLst>
                  <a:ext uri="{FF2B5EF4-FFF2-40B4-BE49-F238E27FC236}">
                    <a16:creationId xmlns:a16="http://schemas.microsoft.com/office/drawing/2014/main" id="{CF8BBF55-1888-4FC2-B0C4-22FD445E4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638800" y="2932945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13" name="Graphic 12" descr="Lightbulb and gear">
                <a:extLst>
                  <a:ext uri="{FF2B5EF4-FFF2-40B4-BE49-F238E27FC236}">
                    <a16:creationId xmlns:a16="http://schemas.microsoft.com/office/drawing/2014/main" id="{CDA22B24-1E6B-4A3C-82E8-C3BE97E35A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353729" y="2018545"/>
                <a:ext cx="914400" cy="914400"/>
              </a:xfrm>
              <a:prstGeom prst="rect">
                <a:avLst/>
              </a:prstGeom>
            </p:spPr>
          </p:pic>
        </p:grpSp>
      </p:grpSp>
      <p:pic>
        <p:nvPicPr>
          <p:cNvPr id="17" name="Picture 16" descr="Got Paid Chicken">
            <a:extLst>
              <a:ext uri="{FF2B5EF4-FFF2-40B4-BE49-F238E27FC236}">
                <a16:creationId xmlns:a16="http://schemas.microsoft.com/office/drawing/2014/main" id="{87FFC8C5-6D3B-4E7C-8E66-9A41D421FE1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3729" y="4985569"/>
            <a:ext cx="1750545" cy="175054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BCA0B8-3341-496A-B880-2D9442E7F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DB078F6-1390-4666-8DE6-5C144777C12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BF407373-7EF4-4835-AFF8-89821CCD30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AB578792-6AC8-4BFB-B7A4-223032D9FF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3574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F99E32-958A-4839-8271-08B4E31D9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CC2D0B-0EB7-4E3F-ACD5-E45255A94F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9B82F4F-382E-4D13-B4AF-116D6343A4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B32DD61-079B-493E-BEAB-877C13F59C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0688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4883852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61AAFA-F62A-44DB-BC29-2F0E09E31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737B87-78AE-4D56-801F-E297E7EC4E8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7960CFC-3657-4FF0-873C-7353188B1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09F8C70-DC94-414F-B209-28322E3978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0594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7" name="Graphic 6" descr="Tally">
            <a:extLst>
              <a:ext uri="{FF2B5EF4-FFF2-40B4-BE49-F238E27FC236}">
                <a16:creationId xmlns:a16="http://schemas.microsoft.com/office/drawing/2014/main" id="{B908F74A-A276-42CB-82FD-8F9D0FA63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26639" y="2466277"/>
            <a:ext cx="1371600" cy="13716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What is an Algorithm?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Difference between a Program and an Algorithm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Multiple Ways of Solving a Problem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Benefits of Evaluating an Algorithm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How can we evaluate programs?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 1 (Simulation: Timing)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 2 (Modeling: Counting)</a:t>
            </a:r>
          </a:p>
          <a:p>
            <a:pPr marL="9144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Approach 3 (Asymptotic Behavior: Order of Growth)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5" name="Graphic 4" descr="Stopwatch 66%">
            <a:extLst>
              <a:ext uri="{FF2B5EF4-FFF2-40B4-BE49-F238E27FC236}">
                <a16:creationId xmlns:a16="http://schemas.microsoft.com/office/drawing/2014/main" id="{5F0A5549-7B63-4C84-82CE-703AF28D75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26639" y="629437"/>
            <a:ext cx="1371600" cy="1371600"/>
          </a:xfrm>
          <a:prstGeom prst="rect">
            <a:avLst/>
          </a:prstGeom>
        </p:spPr>
      </p:pic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EF360691-8817-4D95-BE28-FFE899FB54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26639" y="4303116"/>
            <a:ext cx="1371600" cy="13716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8C3037-DD22-467F-9841-54D6F06B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D054E9E-138F-4286-A697-1471EA63C45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EFB34983-4284-4630-A955-6CE4B8D937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FB1FDFC-A230-4404-85EA-6E48496CED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5924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488385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2 Exabytes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Time: 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2C43B-DFAA-4589-86C1-8F97FC8D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AB0DB66-26E3-4561-ABF6-C6C5D7036D7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F1C8BA6-54B1-407B-9E98-35E72D7C68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8EBEA6C-17C9-4E26-826E-8FFFB395ED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677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488385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2 Exabytes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Time: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Operation Speed: 0.5 ns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Linear Search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Binary Search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8AA81B-3152-429C-86F6-502E43202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37E7C9-1499-4F6C-920B-D7C2AA989E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BDDABB6-3FE8-476A-B585-3D68147486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7CE5306E-813D-4FD8-8EC7-15568191A8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7672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 Simple Example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B4B57751-8351-4661-9ADA-0945918A27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986" y="1991545"/>
            <a:ext cx="5947051" cy="158985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124E221-BA20-4284-9A13-664B7B23F497}"/>
              </a:ext>
            </a:extLst>
          </p:cNvPr>
          <p:cNvSpPr/>
          <p:nvPr/>
        </p:nvSpPr>
        <p:spPr>
          <a:xfrm>
            <a:off x="926926" y="1543746"/>
            <a:ext cx="551145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Google has 2 billion active users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Conservative estimate ~ 1 GB of data/user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Data (Space): 2 Exabytes 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Total Time: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Operation Speed: 0.5 ns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Linear Search: 11574 days or 31 years</a:t>
            </a: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Mangal" panose="02040503050203030202" pitchFamily="18" charset="0"/>
            </a:endParaRPr>
          </a:p>
          <a:p>
            <a:pPr marL="1028700" marR="0" lvl="1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Mangal" panose="02040503050203030202" pitchFamily="18" charset="0"/>
              </a:rPr>
              <a:t>Binary Search: 31s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C20A03-68EE-4628-9A0C-7B584D67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C16D7-0C2B-4053-B855-5B511B5C710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888D101-D85F-44F5-A390-21F9EF7232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AD8B457-9D8D-4FB8-B983-5B9A2944C6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3390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6531641-16F1-4164-A135-CD969F52C46A}"/>
              </a:ext>
            </a:extLst>
          </p:cNvPr>
          <p:cNvSpPr/>
          <p:nvPr/>
        </p:nvSpPr>
        <p:spPr>
          <a:xfrm>
            <a:off x="1172496" y="843677"/>
            <a:ext cx="1004045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In short, we care about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performance</a:t>
            </a:r>
            <a:r>
              <a:rPr lang="en-US" sz="6600" dirty="0">
                <a:solidFill>
                  <a:srgbClr val="EB6E19"/>
                </a:solidFill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 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600" dirty="0">
              <a:solidFill>
                <a:srgbClr val="EB6E19"/>
              </a:solidFill>
              <a:latin typeface="Gotham Bold" pitchFamily="50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cs typeface="Mangal" panose="02040503050203030202" pitchFamily="18" charset="0"/>
              </a:rPr>
              <a:t>So, how do we measure 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Bold" pitchFamily="50" charset="0"/>
                <a:cs typeface="Mangal" panose="02040503050203030202" pitchFamily="18" charset="0"/>
              </a:rPr>
              <a:t>performance</a:t>
            </a: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cs typeface="Mangal" panose="02040503050203030202" pitchFamily="18" charset="0"/>
              </a:rPr>
              <a:t>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49354B-4C80-49DD-ABE9-B651F7AB4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930AF2-9E0D-4E30-989B-77A5AD90B26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76CACB57-E1B7-4855-A30B-37C4FC98A3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84529103-9AB2-4F07-BF8F-34D28BA4CD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6096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2" y="473982"/>
            <a:ext cx="11513457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 to ask when evaluating programs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E1C72-2D4E-407B-8135-F471B09CA680}"/>
              </a:ext>
            </a:extLst>
          </p:cNvPr>
          <p:cNvSpPr/>
          <p:nvPr/>
        </p:nvSpPr>
        <p:spPr>
          <a:xfrm>
            <a:off x="1502229" y="2349929"/>
            <a:ext cx="9666514" cy="1955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Time: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How much time does this take?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Space: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How much space does this consume?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Symbol" panose="05050102010706020507" pitchFamily="18" charset="2"/>
              <a:buChar char="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Data: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Symbol" panose="05050102010706020507" pitchFamily="18" charset="2"/>
              </a:rPr>
              <a:t>Are there any patterns in our data?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19CA7-AE15-4523-8CF6-84D1BCD91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C45B2A8-6EAF-4923-BA8D-0DFCD238A20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EFE36D4C-A379-49C3-A0C0-8BEF35E4E7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24B9404C-2832-4F2A-831D-B0D005B862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2220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19" name="Graphic 18" descr="Stopwatch 66%">
            <a:extLst>
              <a:ext uri="{FF2B5EF4-FFF2-40B4-BE49-F238E27FC236}">
                <a16:creationId xmlns:a16="http://schemas.microsoft.com/office/drawing/2014/main" id="{CD166889-DBDA-491B-814C-0F44D124F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31340" y="2101645"/>
            <a:ext cx="3964859" cy="39648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FCA11B-CAB0-4DCD-9B5A-25C112C4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8E7949-A166-4D72-BA12-943ABF421A6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8234F7B5-3B18-4BB1-851A-E7DC24B4BC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288F41B1-3C23-4CAE-8CFE-7DA16A34D2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2548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64F0E7-9BBC-4C31-AE94-88AFC1486A0D}"/>
              </a:ext>
            </a:extLst>
          </p:cNvPr>
          <p:cNvGraphicFramePr>
            <a:graphicFrameLocks noGrp="1"/>
          </p:cNvGraphicFramePr>
          <p:nvPr/>
        </p:nvGraphicFramePr>
        <p:xfrm>
          <a:off x="135140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649DBB-33F5-4E0C-9920-CEE25CF7C6BD}"/>
              </a:ext>
            </a:extLst>
          </p:cNvPr>
          <p:cNvGraphicFramePr>
            <a:graphicFrameLocks noGrp="1"/>
          </p:cNvGraphicFramePr>
          <p:nvPr/>
        </p:nvGraphicFramePr>
        <p:xfrm>
          <a:off x="172958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582150-A689-4603-9359-C6B099693E71}"/>
              </a:ext>
            </a:extLst>
          </p:cNvPr>
          <p:cNvGraphicFramePr>
            <a:graphicFrameLocks noGrp="1"/>
          </p:cNvGraphicFramePr>
          <p:nvPr/>
        </p:nvGraphicFramePr>
        <p:xfrm>
          <a:off x="647585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809267-1FBF-40F4-8EBF-DC15D778A763}"/>
              </a:ext>
            </a:extLst>
          </p:cNvPr>
          <p:cNvGraphicFramePr>
            <a:graphicFrameLocks noGrp="1"/>
          </p:cNvGraphicFramePr>
          <p:nvPr/>
        </p:nvGraphicFramePr>
        <p:xfrm>
          <a:off x="685403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1000000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DB60505-9810-42F3-8AC0-E0A07CFBC1D7}"/>
              </a:ext>
            </a:extLst>
          </p:cNvPr>
          <p:cNvSpPr txBox="1"/>
          <p:nvPr/>
        </p:nvSpPr>
        <p:spPr>
          <a:xfrm>
            <a:off x="7712360" y="144833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0C4031-40C5-4FFD-9CCE-BFA0CFEE3B0C}"/>
              </a:ext>
            </a:extLst>
          </p:cNvPr>
          <p:cNvSpPr txBox="1"/>
          <p:nvPr/>
        </p:nvSpPr>
        <p:spPr>
          <a:xfrm>
            <a:off x="2587910" y="144587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F2D8C1-F2EB-4B0A-975C-590750E1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E570AA-541D-425E-BE2D-ECD989099C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65B66A96-6DEE-41FC-BAD1-CD48F6F46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6646ACED-6E40-4FAF-92A1-43AE5F2FAA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0675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8588EB-0B9E-43E9-B57E-F45400B8B668}"/>
              </a:ext>
            </a:extLst>
          </p:cNvPr>
          <p:cNvSpPr/>
          <p:nvPr/>
        </p:nvSpPr>
        <p:spPr>
          <a:xfrm>
            <a:off x="3923995" y="6250830"/>
            <a:ext cx="3775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https://onlinegdb.com/BJGAP7I5I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64F0E7-9BBC-4C31-AE94-88AFC1486A0D}"/>
              </a:ext>
            </a:extLst>
          </p:cNvPr>
          <p:cNvGraphicFramePr>
            <a:graphicFrameLocks noGrp="1"/>
          </p:cNvGraphicFramePr>
          <p:nvPr/>
        </p:nvGraphicFramePr>
        <p:xfrm>
          <a:off x="135140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649DBB-33F5-4E0C-9920-CEE25CF7C6BD}"/>
              </a:ext>
            </a:extLst>
          </p:cNvPr>
          <p:cNvGraphicFramePr>
            <a:graphicFrameLocks noGrp="1"/>
          </p:cNvGraphicFramePr>
          <p:nvPr/>
        </p:nvGraphicFramePr>
        <p:xfrm>
          <a:off x="172958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0582150-A689-4603-9359-C6B099693E71}"/>
              </a:ext>
            </a:extLst>
          </p:cNvPr>
          <p:cNvGraphicFramePr>
            <a:graphicFrameLocks noGrp="1"/>
          </p:cNvGraphicFramePr>
          <p:nvPr/>
        </p:nvGraphicFramePr>
        <p:xfrm>
          <a:off x="6475859" y="1911715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809267-1FBF-40F4-8EBF-DC15D778A763}"/>
              </a:ext>
            </a:extLst>
          </p:cNvPr>
          <p:cNvGraphicFramePr>
            <a:graphicFrameLocks noGrp="1"/>
          </p:cNvGraphicFramePr>
          <p:nvPr/>
        </p:nvGraphicFramePr>
        <p:xfrm>
          <a:off x="6854038" y="1911714"/>
          <a:ext cx="385024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t1 = Clock::now();    for(int i=0; i&lt;</a:t>
                      </a:r>
                      <a:r>
                        <a:rPr lang="en-US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1000000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auto t2 = Clock::now();    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t2-t1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475D915F-7C46-4480-A8BC-45E3CDE17AC0}"/>
              </a:ext>
            </a:extLst>
          </p:cNvPr>
          <p:cNvSpPr/>
          <p:nvPr/>
        </p:nvSpPr>
        <p:spPr>
          <a:xfrm>
            <a:off x="1190320" y="4228052"/>
            <a:ext cx="5467350" cy="1200329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t2-t1 (1000): 2910 nanoseconds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t2-t1 (10000): 27240 nanoseconds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t2-t1 (100000): 323090 nanoseconds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Delta t2-t1 (1000000): 2761565 nanoseconds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01AC2E-8727-4C8E-BC1B-32C7EFD60129}"/>
              </a:ext>
            </a:extLst>
          </p:cNvPr>
          <p:cNvSpPr txBox="1"/>
          <p:nvPr/>
        </p:nvSpPr>
        <p:spPr>
          <a:xfrm>
            <a:off x="2857195" y="376221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Output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61379662-2722-4849-9DEC-B1E1A1EE9FC7}"/>
              </a:ext>
            </a:extLst>
          </p:cNvPr>
          <p:cNvGraphicFramePr>
            <a:graphicFrameLocks/>
          </p:cNvGraphicFramePr>
          <p:nvPr/>
        </p:nvGraphicFramePr>
        <p:xfrm>
          <a:off x="7050710" y="3514725"/>
          <a:ext cx="4474540" cy="2574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DB60505-9810-42F3-8AC0-E0A07CFBC1D7}"/>
              </a:ext>
            </a:extLst>
          </p:cNvPr>
          <p:cNvSpPr txBox="1"/>
          <p:nvPr/>
        </p:nvSpPr>
        <p:spPr>
          <a:xfrm>
            <a:off x="7712360" y="1448335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0C4031-40C5-4FFD-9CCE-BFA0CFEE3B0C}"/>
              </a:ext>
            </a:extLst>
          </p:cNvPr>
          <p:cNvSpPr txBox="1"/>
          <p:nvPr/>
        </p:nvSpPr>
        <p:spPr>
          <a:xfrm>
            <a:off x="2587910" y="144587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Code #1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F2856B-7064-4FC0-B162-CCA542B29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3EA7BCF-BE14-40A2-B4CC-BE446216A5B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10A857CF-49E9-417E-82DF-B34281DE17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215B6741-1B03-4621-938B-23F354DCD1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5984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D762EA-64C9-4DCA-876C-097059CF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3B09253-FCC4-44D3-809F-CFE2096FDE9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199CFA7-45C3-4B7A-BFD7-E33243CB5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D1B799BC-25B8-4551-93EA-52F30979A1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6ABE2EB2-9C91-4992-A640-F07BC1A87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949625"/>
              </p:ext>
            </p:extLst>
          </p:nvPr>
        </p:nvGraphicFramePr>
        <p:xfrm>
          <a:off x="1740598" y="2080260"/>
          <a:ext cx="9333802" cy="242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71791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5862011">
                  <a:extLst>
                    <a:ext uri="{9D8B030D-6E8A-4147-A177-3AD203B41FA5}">
                      <a16:colId xmlns:a16="http://schemas.microsoft.com/office/drawing/2014/main" val="817456498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b="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rgbClr val="EB6E19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0" kern="1200" dirty="0">
                        <a:solidFill>
                          <a:srgbClr val="EB6E19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353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810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1 (Simulation: Timing)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FC3101-6C7A-43C3-81DC-2FC478811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14830"/>
              </p:ext>
            </p:extLst>
          </p:nvPr>
        </p:nvGraphicFramePr>
        <p:xfrm>
          <a:off x="1740598" y="2080260"/>
          <a:ext cx="9333802" cy="2428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71791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5862011">
                  <a:extLst>
                    <a:ext uri="{9D8B030D-6E8A-4147-A177-3AD203B41FA5}">
                      <a16:colId xmlns:a16="http://schemas.microsoft.com/office/drawing/2014/main" val="817456498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b="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Easy to measure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Results vary across machines</a:t>
                      </a:r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Easy to interpret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Compiler dependent</a:t>
                      </a:r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Results vary across implementations</a:t>
                      </a:r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Not predictable for small inputs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kern="12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 clear relationship between input and time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353716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8BFAA7-D43F-4FB8-A40F-85858BEC2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6C6C99-ABC0-4295-848E-AE8D8B3595A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360ABCD-7D1C-46EA-8EC4-517DF13409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39805E5-6F28-4BF6-AA3C-A301638836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9240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18433-099D-4764-B5D5-0F8EB74DA174}"/>
              </a:ext>
            </a:extLst>
          </p:cNvPr>
          <p:cNvSpPr txBox="1"/>
          <p:nvPr/>
        </p:nvSpPr>
        <p:spPr>
          <a:xfrm>
            <a:off x="1401417" y="1897461"/>
            <a:ext cx="87938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F3DE8-FC92-415E-BC7B-955FC0CA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779A96-953F-4B62-91CF-08A37A25063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B4CF069-8132-4362-AFC1-B52E25151E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7A72E32D-B5E0-4453-8C3C-8874078396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5451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7" name="Graphic 6" descr="Tally">
            <a:extLst>
              <a:ext uri="{FF2B5EF4-FFF2-40B4-BE49-F238E27FC236}">
                <a16:creationId xmlns:a16="http://schemas.microsoft.com/office/drawing/2014/main" id="{B908F74A-A276-42CB-82FD-8F9D0FA63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0118" y="1978740"/>
            <a:ext cx="3986980" cy="398698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38813D-BB5B-4573-9A36-743174DC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2466B0F-FA3F-49A6-AFFC-A5A417FD18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35BB0F6E-93D2-45B1-B98C-D5BB0C8042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775B684-F547-4691-964B-064E72569F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86703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33480" y="2036624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1B4178-2EFA-4B13-9FDB-F8B6DE65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D26DA6-D1C6-4C35-A342-231EECEAD3D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94F2FEE-8AA3-40F8-8E7E-1DBC924608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C560821-D2C3-463E-A77B-F3535EA645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20543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33480" y="2036624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5699215" y="3046679"/>
          <a:ext cx="3836671" cy="21192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6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695596" y="3062089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2073775" y="3062088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D53074-649D-43D5-8B59-572822F0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70E6CDB-AAFD-4AAE-8223-199F0180D1B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892890A4-BFB7-4E2F-914B-E937A1A1DA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4F2B3A42-2E89-48AD-9F95-5B83EB95F2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1576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33480" y="2036624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5699215" y="3046679"/>
          <a:ext cx="3836671" cy="21192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695596" y="3062089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2073775" y="3062088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BE748C-2DB1-45FC-A878-5AE3AB29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F9C91C-C595-4264-9C15-6A5CD2A33EF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80EF7902-0E84-480B-B312-C818A79C57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9B332DEC-723A-4A05-A1FB-4F133C90A5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091895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17DAF03-5525-4AE7-BF33-73712F878376}"/>
              </a:ext>
            </a:extLst>
          </p:cNvPr>
          <p:cNvGraphicFramePr>
            <a:graphicFrameLocks noGrp="1"/>
          </p:cNvGraphicFramePr>
          <p:nvPr/>
        </p:nvGraphicFramePr>
        <p:xfrm>
          <a:off x="1740598" y="2080260"/>
          <a:ext cx="8128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6866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4161134">
                  <a:extLst>
                    <a:ext uri="{9D8B030D-6E8A-4147-A177-3AD203B41FA5}">
                      <a16:colId xmlns:a16="http://schemas.microsoft.com/office/drawing/2014/main" val="1216331672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No definition of which op to count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Tedious to compute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Gotham Bold" pitchFamily="50" charset="0"/>
                        </a:rPr>
                        <a:t>Results vary across implementations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Doesn’t tell you actual time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F2E050-E7F6-49B9-8298-015E6984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5838E4-34E2-4B15-BFCC-8781B344430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350BA0E3-FB30-4FEF-81E1-3569DACDEF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7E39FCB-2976-4BA2-A1BE-D482AFF097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6443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817DAF03-5525-4AE7-BF33-73712F878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378636"/>
              </p:ext>
            </p:extLst>
          </p:nvPr>
        </p:nvGraphicFramePr>
        <p:xfrm>
          <a:off x="1740598" y="2080260"/>
          <a:ext cx="8128000" cy="25958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966866">
                  <a:extLst>
                    <a:ext uri="{9D8B030D-6E8A-4147-A177-3AD203B41FA5}">
                      <a16:colId xmlns:a16="http://schemas.microsoft.com/office/drawing/2014/main" val="3204406286"/>
                    </a:ext>
                  </a:extLst>
                </a:gridCol>
                <a:gridCol w="4161134">
                  <a:extLst>
                    <a:ext uri="{9D8B030D-6E8A-4147-A177-3AD203B41FA5}">
                      <a16:colId xmlns:a16="http://schemas.microsoft.com/office/drawing/2014/main" val="1216331672"/>
                    </a:ext>
                  </a:extLst>
                </a:gridCol>
              </a:tblGrid>
              <a:tr h="301589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Pros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Cons</a:t>
                      </a:r>
                      <a:endParaRPr lang="en-US" sz="2400" b="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81085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00" dirty="0"/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1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Independent of computer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All operations are equal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1693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81E2"/>
                          </a:solidFill>
                          <a:latin typeface="Gotham Bold" pitchFamily="50" charset="0"/>
                        </a:rPr>
                        <a:t>Input dependence is captured in model (Scaling)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Tedious to compute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Results vary across implementations</a:t>
                      </a:r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482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+mn-ea"/>
                          <a:cs typeface="+mn-cs"/>
                        </a:rPr>
                        <a:t>Doesn’t tell you actual time</a:t>
                      </a:r>
                    </a:p>
                  </a:txBody>
                  <a:tcPr>
                    <a:lnL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17265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83F27A-9E14-489D-8672-ADD2A8FB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D9BD1B-A486-4D12-8A39-3195F677495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A38D06E-5254-4A3C-8463-5A9C7A100D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E209641-C852-4F9E-B632-17BE5E99BB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78753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784619" y="1576149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1292885" y="4114568"/>
          <a:ext cx="3836671" cy="21192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303710" y="2469012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1681889" y="2469011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7F83E29-E1FE-4725-842C-D054B8F365BA}"/>
              </a:ext>
            </a:extLst>
          </p:cNvPr>
          <p:cNvSpPr/>
          <p:nvPr/>
        </p:nvSpPr>
        <p:spPr>
          <a:xfrm>
            <a:off x="6096000" y="2469011"/>
            <a:ext cx="3888713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Tedious to compute: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Different variables, so many operations, so many equations!</a:t>
            </a:r>
          </a:p>
        </p:txBody>
      </p:sp>
      <p:pic>
        <p:nvPicPr>
          <p:cNvPr id="11" name="Picture 10" descr="Exhausted O Fox">
            <a:extLst>
              <a:ext uri="{FF2B5EF4-FFF2-40B4-BE49-F238E27FC236}">
                <a16:creationId xmlns:a16="http://schemas.microsoft.com/office/drawing/2014/main" id="{12AA6300-5A3E-4442-913E-E7ACDB6BD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201" y="2901712"/>
            <a:ext cx="2119223" cy="211922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D0DFE0-772E-447D-9096-9C93A328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81EBFA7-7FBA-4B11-A695-6C4DB83393B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09249AEA-0F1B-4B4F-96AA-AD6ED60E48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ED75A3B1-D008-4413-B747-4F49F64507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5378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2 (Modeling: Counting)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784619" y="1576149"/>
            <a:ext cx="60388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Count the number of operations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3F46B7-6BBA-4310-8A3B-06AD0067E6DD}"/>
              </a:ext>
            </a:extLst>
          </p:cNvPr>
          <p:cNvGraphicFramePr>
            <a:graphicFrameLocks noGrp="1"/>
          </p:cNvGraphicFramePr>
          <p:nvPr/>
        </p:nvGraphicFramePr>
        <p:xfrm>
          <a:off x="1292885" y="4114568"/>
          <a:ext cx="3836671" cy="21192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1E9A3C-97D8-432A-9741-014E7338FCF8}"/>
              </a:ext>
            </a:extLst>
          </p:cNvPr>
          <p:cNvGraphicFramePr>
            <a:graphicFrameLocks noGrp="1"/>
          </p:cNvGraphicFramePr>
          <p:nvPr/>
        </p:nvGraphicFramePr>
        <p:xfrm>
          <a:off x="1303710" y="2469012"/>
          <a:ext cx="378179" cy="1155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5533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95E171-8A68-4BB2-8724-2307885A5AFF}"/>
              </a:ext>
            </a:extLst>
          </p:cNvPr>
          <p:cNvGraphicFramePr>
            <a:graphicFrameLocks noGrp="1"/>
          </p:cNvGraphicFramePr>
          <p:nvPr/>
        </p:nvGraphicFramePr>
        <p:xfrm>
          <a:off x="1681889" y="2469011"/>
          <a:ext cx="3058664" cy="115533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05866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5533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sum=0;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for(int i=0; i&lt;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 i++)</a:t>
                      </a:r>
                    </a:p>
                    <a:p>
                      <a:pPr marL="457200" marR="0" lvl="1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i;</a:t>
                      </a: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print sum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97F83E29-E1FE-4725-842C-D054B8F365BA}"/>
              </a:ext>
            </a:extLst>
          </p:cNvPr>
          <p:cNvSpPr/>
          <p:nvPr/>
        </p:nvSpPr>
        <p:spPr>
          <a:xfrm>
            <a:off x="6096000" y="2469011"/>
            <a:ext cx="3888713" cy="108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Tedious to compute: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Different variables, so many operations, so many equations!</a:t>
            </a:r>
          </a:p>
        </p:txBody>
      </p:sp>
      <p:pic>
        <p:nvPicPr>
          <p:cNvPr id="11" name="Picture 10" descr="Exhausted O Fox">
            <a:extLst>
              <a:ext uri="{FF2B5EF4-FFF2-40B4-BE49-F238E27FC236}">
                <a16:creationId xmlns:a16="http://schemas.microsoft.com/office/drawing/2014/main" id="{12AA6300-5A3E-4442-913E-E7ACDB6BD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201" y="2901712"/>
            <a:ext cx="2119223" cy="211922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DD634DA-5F38-4B43-B1DD-02FD0A28481B}"/>
              </a:ext>
            </a:extLst>
          </p:cNvPr>
          <p:cNvSpPr/>
          <p:nvPr/>
        </p:nvSpPr>
        <p:spPr>
          <a:xfrm>
            <a:off x="5968721" y="5281851"/>
            <a:ext cx="4369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we eliminate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complexity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or get rid of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extraneous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variables?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B0F26C-3DFC-4DAD-B925-13534600D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43049E-42BF-4866-A4E2-D6CE80A3080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103ACE7F-30DF-4D0B-A2AD-70C4CAFF7E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2B44B24-877B-4A8C-9EE9-5E76085212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7145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842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3 (Asymptotic Behavior: Order        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                                                   of Growth)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</a:t>
            </a:r>
          </a:p>
        </p:txBody>
      </p:sp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F5C5BD5E-8DFE-4ED1-B74E-C1B03FF9D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96928" y="2064336"/>
            <a:ext cx="4134465" cy="413446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972C8E-64E2-4B57-AA86-55B2988F4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14716F4-97EE-4ACE-9D0C-D1ACA53C05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5F0BC380-8FEB-4DD2-AD5D-8E6AC838E5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87D9D8D1-273E-4FC5-ADB7-D28FCF1220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11708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506" y="957978"/>
            <a:ext cx="5944438" cy="5191613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chemeClr val="bg1"/>
                </a:solidFill>
                <a:latin typeface="Gotham Bold" pitchFamily="50" charset="0"/>
              </a:rPr>
              <a:t>Which variables should we </a:t>
            </a:r>
            <a:r>
              <a:rPr lang="en-US" sz="7200" dirty="0">
                <a:solidFill>
                  <a:srgbClr val="EB6E19"/>
                </a:solidFill>
                <a:latin typeface="Gotham Bold" pitchFamily="50" charset="0"/>
              </a:rPr>
              <a:t>eliminate</a:t>
            </a:r>
            <a:r>
              <a:rPr lang="en-US" sz="7200" dirty="0">
                <a:solidFill>
                  <a:schemeClr val="bg1"/>
                </a:solidFill>
                <a:latin typeface="Gotham Bold" pitchFamily="50" charset="0"/>
              </a:rPr>
              <a:t>?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F45DF5-ED4A-4621-9936-789078188F95}"/>
              </a:ext>
            </a:extLst>
          </p:cNvPr>
          <p:cNvGraphicFramePr>
            <a:graphicFrameLocks noGrp="1"/>
          </p:cNvGraphicFramePr>
          <p:nvPr/>
        </p:nvGraphicFramePr>
        <p:xfrm>
          <a:off x="7442477" y="2114947"/>
          <a:ext cx="3836671" cy="211922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04660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9320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Operation</a:t>
                      </a:r>
                      <a:endParaRPr lang="en-US" sz="1800" b="1" i="0" u="none" strike="noStrike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Symbolic count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algn="ctr" defTabSz="914400" rtl="0" eaLnBrk="1" fontAlgn="b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sum=0;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i=0; 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i&lt;n;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0…n = n+1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i++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sum += i;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u="none" strike="noStrike" kern="120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print sum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kern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T(n)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3n+4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500468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B2A4A1-C935-441C-9575-5877C53D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891DCF3-74A7-41E2-A2EA-DB9ACCB2E46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AA0B311-A018-4642-B2DD-74B06A95E8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13F5D344-11B6-45EB-ACD2-13C703BC7B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9528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18433-099D-4764-B5D5-0F8EB74DA174}"/>
              </a:ext>
            </a:extLst>
          </p:cNvPr>
          <p:cNvSpPr txBox="1"/>
          <p:nvPr/>
        </p:nvSpPr>
        <p:spPr>
          <a:xfrm>
            <a:off x="1401417" y="1897461"/>
            <a:ext cx="8793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algorithm is a step-by-step procedure for solving a problem.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F3DE8-FC92-415E-BC7B-955FC0CA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73B4D07-2A1E-402C-BF3A-15837C2706A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859AF5B-87AF-40CB-8643-1F13E81B89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7051259-EE75-4915-BC56-2D07076850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05408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567AD-04B1-445F-ABE8-7FB901609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2E8F52-730E-45A6-8771-495A55FA467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206161A6-0A3A-443C-9501-4FF576DBDD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0DD5CFE2-D1F2-4A3C-9EE3-20D55A95B7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230475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77EFF-AFE2-4959-A15D-CE3E3EFC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3FFF340-E6A6-446F-BF84-9333D2D7B23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946BAB52-7503-4FC4-B35F-DCE5CDABBA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FE8B2F16-A0D6-428F-A1D6-9A00C1D33B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34275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9E868-45D1-4158-BBF7-3A8A3BC7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48AAE04-D3F7-4D47-AE36-0527260581A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369363BE-5367-43D3-A64D-1918F4CA4D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BF845875-6C17-4DFE-9E55-65D8816A0F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495937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Growth of Functions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 log n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n!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30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3628800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700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1.26765E+30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9.3326E+157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1.0715E+301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130000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1700000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1E+15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1E+18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230000000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1E+14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1E+16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428E233-62F6-4E4A-9F22-152EF694AF51}"/>
              </a:ext>
            </a:extLst>
          </p:cNvPr>
          <p:cNvCxnSpPr/>
          <p:nvPr/>
        </p:nvCxnSpPr>
        <p:spPr>
          <a:xfrm>
            <a:off x="2107660" y="4667250"/>
            <a:ext cx="865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511EAA-8FB2-4959-B4FF-FEF3DD6C8983}"/>
              </a:ext>
            </a:extLst>
          </p:cNvPr>
          <p:cNvSpPr txBox="1"/>
          <p:nvPr/>
        </p:nvSpPr>
        <p:spPr>
          <a:xfrm>
            <a:off x="228601" y="4898241"/>
            <a:ext cx="11458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Order of Growth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gets Faster or Functions rise faster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103603" y="1622005"/>
            <a:ext cx="1815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y = T(n)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6F1C8-8677-4400-BCCC-A1F5AAAD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43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ACF8BE-EC2D-472C-BD6E-95340B33B26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8AF0E401-9A20-4880-AE7D-7EE9EB60C0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A440265C-041A-41B6-B749-330FE2A717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95712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182BDD-3250-4014-9EC3-14BDA9F8DE00}"/>
              </a:ext>
            </a:extLst>
          </p:cNvPr>
          <p:cNvSpPr/>
          <p:nvPr/>
        </p:nvSpPr>
        <p:spPr>
          <a:xfrm>
            <a:off x="332335" y="693626"/>
            <a:ext cx="1113799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Eliminate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functions that grow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slower</a:t>
            </a:r>
            <a:r>
              <a:rPr kumimoji="0" lang="en-US" sz="7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12" descr="Turtle-Slow">
            <a:extLst>
              <a:ext uri="{FF2B5EF4-FFF2-40B4-BE49-F238E27FC236}">
                <a16:creationId xmlns:a16="http://schemas.microsoft.com/office/drawing/2014/main" id="{5451C72C-C70D-4BD3-BC8A-66A60DC90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4459" y="4050873"/>
            <a:ext cx="2492222" cy="2492222"/>
          </a:xfrm>
          <a:prstGeom prst="rect">
            <a:avLst/>
          </a:prstGeom>
        </p:spPr>
      </p:pic>
      <p:pic>
        <p:nvPicPr>
          <p:cNvPr id="17" name="Graphic 16" descr="Rabbit-Fast">
            <a:extLst>
              <a:ext uri="{FF2B5EF4-FFF2-40B4-BE49-F238E27FC236}">
                <a16:creationId xmlns:a16="http://schemas.microsoft.com/office/drawing/2014/main" id="{8B645498-5292-4162-BC4B-1DBC7578D4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8431308" y="4121212"/>
            <a:ext cx="2059171" cy="2059171"/>
          </a:xfrm>
          <a:prstGeom prst="rect">
            <a:avLst/>
          </a:prstGeom>
        </p:spPr>
      </p:pic>
      <p:cxnSp>
        <p:nvCxnSpPr>
          <p:cNvPr id="18" name="Straight Arrow Connector 17" descr="linear growth">
            <a:extLst>
              <a:ext uri="{FF2B5EF4-FFF2-40B4-BE49-F238E27FC236}">
                <a16:creationId xmlns:a16="http://schemas.microsoft.com/office/drawing/2014/main" id="{A5CE0005-8004-43C8-A368-0886826E569E}"/>
              </a:ext>
            </a:extLst>
          </p:cNvPr>
          <p:cNvCxnSpPr>
            <a:cxnSpLocks/>
          </p:cNvCxnSpPr>
          <p:nvPr/>
        </p:nvCxnSpPr>
        <p:spPr>
          <a:xfrm flipV="1">
            <a:off x="5157897" y="4725476"/>
            <a:ext cx="1691215" cy="1473561"/>
          </a:xfrm>
          <a:prstGeom prst="straightConnector1">
            <a:avLst/>
          </a:prstGeom>
          <a:ln w="50800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 descr="Eliminate slower function">
            <a:extLst>
              <a:ext uri="{FF2B5EF4-FFF2-40B4-BE49-F238E27FC236}">
                <a16:creationId xmlns:a16="http://schemas.microsoft.com/office/drawing/2014/main" id="{CC6EAA2A-F9AC-452E-A805-919916313602}"/>
              </a:ext>
            </a:extLst>
          </p:cNvPr>
          <p:cNvGrpSpPr/>
          <p:nvPr/>
        </p:nvGrpSpPr>
        <p:grpSpPr>
          <a:xfrm>
            <a:off x="4793854" y="4599667"/>
            <a:ext cx="2214954" cy="1965960"/>
            <a:chOff x="6719570" y="1219200"/>
            <a:chExt cx="1924050" cy="192405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5958855-1E73-4DB9-873E-F2606C585CAC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284B583-BB8F-4FFD-9206-E3447E8CBCF1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Arc 9">
            <a:extLst>
              <a:ext uri="{FF2B5EF4-FFF2-40B4-BE49-F238E27FC236}">
                <a16:creationId xmlns:a16="http://schemas.microsoft.com/office/drawing/2014/main" id="{0364AE06-60FA-4328-9EE9-15EE61D8E9C3}"/>
              </a:ext>
            </a:extLst>
          </p:cNvPr>
          <p:cNvSpPr/>
          <p:nvPr/>
        </p:nvSpPr>
        <p:spPr>
          <a:xfrm rot="5400000">
            <a:off x="4813577" y="4965524"/>
            <a:ext cx="1754935" cy="1068286"/>
          </a:xfrm>
          <a:custGeom>
            <a:avLst/>
            <a:gdLst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2" fmla="*/ 953737 w 1907474"/>
              <a:gd name="connsiteY2" fmla="*/ 1108791 h 2217582"/>
              <a:gd name="connsiteX3" fmla="*/ 966292 w 1907474"/>
              <a:gd name="connsiteY3" fmla="*/ 96 h 2217582"/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2" fmla="*/ 0 w 967915"/>
              <a:gd name="connsiteY2" fmla="*/ 1108695 h 1108695"/>
              <a:gd name="connsiteX3" fmla="*/ 12555 w 967915"/>
              <a:gd name="connsiteY3" fmla="*/ 0 h 1108695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2" fmla="*/ 0 w 956108"/>
              <a:gd name="connsiteY2" fmla="*/ 1112962 h 1112962"/>
              <a:gd name="connsiteX3" fmla="*/ 12555 w 956108"/>
              <a:gd name="connsiteY3" fmla="*/ 4267 h 1112962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2" fmla="*/ 0 w 1062887"/>
              <a:gd name="connsiteY2" fmla="*/ 1112346 h 1112346"/>
              <a:gd name="connsiteX3" fmla="*/ 12555 w 1062887"/>
              <a:gd name="connsiteY3" fmla="*/ 3651 h 1112346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2" fmla="*/ 0 w 1048150"/>
              <a:gd name="connsiteY2" fmla="*/ 1108695 h 1108695"/>
              <a:gd name="connsiteX3" fmla="*/ 12555 w 1048150"/>
              <a:gd name="connsiteY3" fmla="*/ 0 h 1108695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2" fmla="*/ 0 w 1048150"/>
              <a:gd name="connsiteY2" fmla="*/ 1110924 h 1110924"/>
              <a:gd name="connsiteX3" fmla="*/ 12555 w 1048150"/>
              <a:gd name="connsiteY3" fmla="*/ 2229 h 1110924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  <a:gd name="connsiteX2" fmla="*/ 0 w 1073755"/>
              <a:gd name="connsiteY2" fmla="*/ 1149354 h 1149354"/>
              <a:gd name="connsiteX3" fmla="*/ 12555 w 1073755"/>
              <a:gd name="connsiteY3" fmla="*/ 40659 h 114935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3755" h="1149354" stroke="0" extrusionOk="0">
                <a:moveTo>
                  <a:pt x="12555" y="40659"/>
                </a:moveTo>
                <a:cubicBezTo>
                  <a:pt x="680401" y="-129155"/>
                  <a:pt x="1353790" y="231528"/>
                  <a:pt x="953737" y="1149354"/>
                </a:cubicBezTo>
                <a:lnTo>
                  <a:pt x="0" y="1149354"/>
                </a:lnTo>
                <a:cubicBezTo>
                  <a:pt x="4185" y="779789"/>
                  <a:pt x="402076" y="-8877"/>
                  <a:pt x="12555" y="40659"/>
                </a:cubicBezTo>
                <a:close/>
              </a:path>
              <a:path w="1073755" h="1149354" fill="none">
                <a:moveTo>
                  <a:pt x="12555" y="40659"/>
                </a:moveTo>
                <a:cubicBezTo>
                  <a:pt x="534348" y="48645"/>
                  <a:pt x="953737" y="542678"/>
                  <a:pt x="953737" y="1149354"/>
                </a:cubicBezTo>
              </a:path>
            </a:pathLst>
          </a:custGeom>
          <a:ln w="50800">
            <a:solidFill>
              <a:srgbClr val="00DA6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Isosceles Triangle 25" descr="quadratic growth">
            <a:extLst>
              <a:ext uri="{FF2B5EF4-FFF2-40B4-BE49-F238E27FC236}">
                <a16:creationId xmlns:a16="http://schemas.microsoft.com/office/drawing/2014/main" id="{59301486-0AB6-41DB-AB5C-15287FC8F7D6}"/>
              </a:ext>
            </a:extLst>
          </p:cNvPr>
          <p:cNvSpPr/>
          <p:nvPr/>
        </p:nvSpPr>
        <p:spPr>
          <a:xfrm>
            <a:off x="6106048" y="4572576"/>
            <a:ext cx="164152" cy="202523"/>
          </a:xfrm>
          <a:prstGeom prst="triangle">
            <a:avLst/>
          </a:prstGeom>
          <a:solidFill>
            <a:srgbClr val="00DA63"/>
          </a:solidFill>
          <a:ln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5AFC10-73A0-40DA-81AC-6992B9F27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4F53AB6-70BE-417E-91D7-4D9E85C585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C9899677-0ED1-44A9-90D1-71F09D564E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1670F910-2F5C-4C2D-916A-B7B58C7F1F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70794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842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3 (Asymptotic Behavior: Order        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                                                   of Growth)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</a:t>
            </a:r>
          </a:p>
        </p:txBody>
      </p:sp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F5C5BD5E-8DFE-4ED1-B74E-C1B03FF9D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5779" y="1827991"/>
            <a:ext cx="3471591" cy="34715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05A61A-8FC7-4A8B-8700-E025FF9F0FD3}"/>
              </a:ext>
            </a:extLst>
          </p:cNvPr>
          <p:cNvSpPr txBox="1"/>
          <p:nvPr/>
        </p:nvSpPr>
        <p:spPr>
          <a:xfrm>
            <a:off x="1572074" y="5299582"/>
            <a:ext cx="4756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Very Large 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DB3F9-1F91-4B7C-99A0-1E0459D8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927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842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Approach 3 (Asymptotic Behavior: Order        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                                                   of Growth)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</a:t>
            </a:r>
          </a:p>
        </p:txBody>
      </p:sp>
      <p:pic>
        <p:nvPicPr>
          <p:cNvPr id="6" name="Graphic 5" descr="Exponential Graph">
            <a:extLst>
              <a:ext uri="{FF2B5EF4-FFF2-40B4-BE49-F238E27FC236}">
                <a16:creationId xmlns:a16="http://schemas.microsoft.com/office/drawing/2014/main" id="{F5C5BD5E-8DFE-4ED1-B74E-C1B03FF9D3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5779" y="1827991"/>
            <a:ext cx="3471591" cy="347159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05A61A-8FC7-4A8B-8700-E025FF9F0FD3}"/>
              </a:ext>
            </a:extLst>
          </p:cNvPr>
          <p:cNvSpPr txBox="1"/>
          <p:nvPr/>
        </p:nvSpPr>
        <p:spPr>
          <a:xfrm>
            <a:off x="1572074" y="5299582"/>
            <a:ext cx="4756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Very Large N</a:t>
            </a:r>
          </a:p>
        </p:txBody>
      </p:sp>
      <p:pic>
        <p:nvPicPr>
          <p:cNvPr id="5" name="Picture 2" descr="Who are we | WHO ARE WE? GATORS WHAT DO WE&#10; WANT? SCALABLE ALGORITHMS WHATS THE INPUT SIZE? N -&gt; ∞ | image tagged in who are we | made w/ Imgflip meme maker">
            <a:extLst>
              <a:ext uri="{FF2B5EF4-FFF2-40B4-BE49-F238E27FC236}">
                <a16:creationId xmlns:a16="http://schemas.microsoft.com/office/drawing/2014/main" id="{C019FE7A-47FD-422F-AB0F-CA39C09F1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181" y="1827991"/>
            <a:ext cx="3473745" cy="3848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43102E-14DF-4811-A998-D36D20964B68}"/>
              </a:ext>
            </a:extLst>
          </p:cNvPr>
          <p:cNvSpPr/>
          <p:nvPr/>
        </p:nvSpPr>
        <p:spPr>
          <a:xfrm>
            <a:off x="7474879" y="6009556"/>
            <a:ext cx="2816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https://imgflip.com/i/3z0jdf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63C80-E5AB-4BEC-B209-A2BC4B150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D46239E-827E-46F5-8E33-0EFCA90064C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532BF5F9-C2FD-4E1D-A97C-2F54FE660B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746C9221-45E5-4C72-AFA3-2DBF4DA4BE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93535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Notations for Algorithm Complexity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11073468" cy="3605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 - Number of Operations: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1428750" marR="0" lvl="2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Big-O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: Upper Bound 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1428750" marR="0" lvl="2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Big-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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: Lower Bound </a:t>
            </a:r>
          </a:p>
          <a:p>
            <a:pPr marL="1428750" marR="0" lvl="2" indent="-51435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Big-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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  <a:sym typeface="Symbol" panose="05050102010706020507" pitchFamily="18" charset="2"/>
              </a:rPr>
              <a:t>: Upper + Lower Bound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F1016E-A6B2-4BFA-A8C7-6D914D75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E4C37C-A041-44F6-995C-EA3B56A838E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EE4FCCD-C1C0-4D80-83FD-0E51787AF9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745512C-6874-458E-9544-419EAF4B5E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83707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Asymptotic Bounding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C9FA6B-1D54-4D42-9FA5-6C7868BA4F75}"/>
              </a:ext>
            </a:extLst>
          </p:cNvPr>
          <p:cNvSpPr/>
          <p:nvPr/>
        </p:nvSpPr>
        <p:spPr>
          <a:xfrm>
            <a:off x="973123" y="1826432"/>
            <a:ext cx="6877622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 that approaches a curve but never meets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Analysis of tail behavior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-&gt; Infinity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6" name="Picture 5" descr="Graph of Asymptote">
            <a:extLst>
              <a:ext uri="{FF2B5EF4-FFF2-40B4-BE49-F238E27FC236}">
                <a16:creationId xmlns:a16="http://schemas.microsoft.com/office/drawing/2014/main" id="{5A9972BE-0FBE-47ED-82E1-7757B0F1A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529748" y="1826432"/>
            <a:ext cx="4145054" cy="25550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447B77-2CD1-411B-88C7-18735AE7B50D}"/>
              </a:ext>
            </a:extLst>
          </p:cNvPr>
          <p:cNvSpPr txBox="1"/>
          <p:nvPr/>
        </p:nvSpPr>
        <p:spPr>
          <a:xfrm>
            <a:off x="8029181" y="4607788"/>
            <a:ext cx="52120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 tooltip="https://en.wikipedia.org/wiki/File:Nonlinear_asymptote.svg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by Unknown Author is licensed under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A24E-E7BA-40B5-B03E-EB87687D30BC}"/>
              </a:ext>
            </a:extLst>
          </p:cNvPr>
          <p:cNvCxnSpPr/>
          <p:nvPr/>
        </p:nvCxnSpPr>
        <p:spPr>
          <a:xfrm>
            <a:off x="7529748" y="3295859"/>
            <a:ext cx="4145054" cy="0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1BC404-9774-425B-8ED7-BF1F30EDA0B7}"/>
              </a:ext>
            </a:extLst>
          </p:cNvPr>
          <p:cNvCxnSpPr>
            <a:cxnSpLocks/>
          </p:cNvCxnSpPr>
          <p:nvPr/>
        </p:nvCxnSpPr>
        <p:spPr>
          <a:xfrm>
            <a:off x="9602275" y="1690688"/>
            <a:ext cx="0" cy="2821022"/>
          </a:xfrm>
          <a:prstGeom prst="line">
            <a:avLst/>
          </a:prstGeom>
          <a:ln w="1905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9863C6-1017-49D1-B360-E079969A2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C4E3102-C6BC-4715-BE64-7ACBD5AF00E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E23DC98C-7011-4073-83EA-FA3FCB03DF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548EE4D4-9979-4818-9BCF-772010A179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59715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O (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hlinkClick r:id="rId3"/>
              </a:rPr>
              <a:t>Visualize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/>
              <p:nvPr/>
            </p:nvSpPr>
            <p:spPr>
              <a:xfrm>
                <a:off x="600501" y="1841242"/>
                <a:ext cx="11172399" cy="60016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B6E1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O(f(n))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32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If there exists two positive constants,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and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, such that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c.f(n)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for all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f(n) is an upper bound on performance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will grow no faster than constant times f(n)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Use tighter upper bound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01" y="1841242"/>
                <a:ext cx="11172399" cy="6001643"/>
              </a:xfrm>
              <a:prstGeom prst="rect">
                <a:avLst/>
              </a:prstGeom>
              <a:blipFill>
                <a:blip r:embed="rId4"/>
                <a:stretch>
                  <a:fillRect t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20BDC4-F7AA-4E69-936F-4E0BE6C62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90B27D-6DA5-49A9-AA78-4A34AB777DE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9E441FE-2466-45BA-A4F8-C0C85C91C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7E2DDB8E-252A-41BF-8B6F-9041272783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3658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A18433-099D-4764-B5D5-0F8EB74DA174}"/>
              </a:ext>
            </a:extLst>
          </p:cNvPr>
          <p:cNvSpPr txBox="1"/>
          <p:nvPr/>
        </p:nvSpPr>
        <p:spPr>
          <a:xfrm>
            <a:off x="1401417" y="1897461"/>
            <a:ext cx="87938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algorithm is a step-by-step procedure for solving a problem.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547B52-13F9-4D09-ABB7-C0215AD69258}"/>
              </a:ext>
            </a:extLst>
          </p:cNvPr>
          <p:cNvGrpSpPr/>
          <p:nvPr/>
        </p:nvGrpSpPr>
        <p:grpSpPr>
          <a:xfrm>
            <a:off x="1667271" y="3287279"/>
            <a:ext cx="1632228" cy="1901401"/>
            <a:chOff x="2071968" y="3089119"/>
            <a:chExt cx="2217001" cy="2172404"/>
          </a:xfrm>
        </p:grpSpPr>
        <p:pic>
          <p:nvPicPr>
            <p:cNvPr id="20" name="Graphic 19" descr="Keyboard">
              <a:extLst>
                <a:ext uri="{FF2B5EF4-FFF2-40B4-BE49-F238E27FC236}">
                  <a16:creationId xmlns:a16="http://schemas.microsoft.com/office/drawing/2014/main" id="{5C533AE3-56D0-4C63-9228-16D748106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071968" y="3089119"/>
              <a:ext cx="2217001" cy="1846186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EF2505-DBFC-4787-9ED2-EDEB73721B9A}"/>
                </a:ext>
              </a:extLst>
            </p:cNvPr>
            <p:cNvSpPr txBox="1"/>
            <p:nvPr/>
          </p:nvSpPr>
          <p:spPr>
            <a:xfrm>
              <a:off x="2453574" y="4799858"/>
              <a:ext cx="10102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Input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5CC6470-2B57-41C2-A00A-32307D0091BE}"/>
              </a:ext>
            </a:extLst>
          </p:cNvPr>
          <p:cNvGrpSpPr/>
          <p:nvPr/>
        </p:nvGrpSpPr>
        <p:grpSpPr>
          <a:xfrm>
            <a:off x="4983314" y="3541062"/>
            <a:ext cx="4592660" cy="2090300"/>
            <a:chOff x="5008714" y="3617262"/>
            <a:chExt cx="4592660" cy="2090300"/>
          </a:xfrm>
        </p:grpSpPr>
        <p:pic>
          <p:nvPicPr>
            <p:cNvPr id="18" name="Graphic 17" descr="Rope Knot">
              <a:extLst>
                <a:ext uri="{FF2B5EF4-FFF2-40B4-BE49-F238E27FC236}">
                  <a16:creationId xmlns:a16="http://schemas.microsoft.com/office/drawing/2014/main" id="{1C63EFB7-29BE-4756-999D-52162D27A3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911552" y="3802085"/>
              <a:ext cx="950774" cy="950774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D51B299-B062-4B33-91DF-3A85A9F898C4}"/>
                </a:ext>
              </a:extLst>
            </p:cNvPr>
            <p:cNvGrpSpPr/>
            <p:nvPr/>
          </p:nvGrpSpPr>
          <p:grpSpPr>
            <a:xfrm>
              <a:off x="5008714" y="3617262"/>
              <a:ext cx="1295547" cy="1720968"/>
              <a:chOff x="5593414" y="3685972"/>
              <a:chExt cx="1295547" cy="1720968"/>
            </a:xfrm>
          </p:grpSpPr>
          <p:pic>
            <p:nvPicPr>
              <p:cNvPr id="19" name="Graphic 18" descr="Television">
                <a:extLst>
                  <a:ext uri="{FF2B5EF4-FFF2-40B4-BE49-F238E27FC236}">
                    <a16:creationId xmlns:a16="http://schemas.microsoft.com/office/drawing/2014/main" id="{7F88E399-3D00-4086-9448-640040CFC4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593414" y="3685972"/>
                <a:ext cx="1193623" cy="1193623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2E76C6-EE99-4B37-BE98-98A06F5D53D8}"/>
                  </a:ext>
                </a:extLst>
              </p:cNvPr>
              <p:cNvSpPr txBox="1"/>
              <p:nvPr/>
            </p:nvSpPr>
            <p:spPr>
              <a:xfrm>
                <a:off x="5593414" y="4945275"/>
                <a:ext cx="12955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Output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A2FFBC0-8052-4C76-B87A-8165CC68C4C1}"/>
                </a:ext>
              </a:extLst>
            </p:cNvPr>
            <p:cNvSpPr txBox="1"/>
            <p:nvPr/>
          </p:nvSpPr>
          <p:spPr>
            <a:xfrm>
              <a:off x="7172504" y="4876565"/>
              <a:ext cx="242887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Definite &amp;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 Unambiguous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EFF676-47BE-43FA-ACDD-750597FE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B92201-1302-48CB-AC02-E79AFAF5D50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BC8281DE-9BC1-42C9-A0F0-2DEB26D541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7913DDBA-DE46-45FB-8A5B-1E41AC05F7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57506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sym typeface="Symbol" panose="05050102010706020507" pitchFamily="18" charset="2"/>
              </a:rPr>
              <a:t>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/>
              <p:nvPr/>
            </p:nvSpPr>
            <p:spPr>
              <a:xfrm>
                <a:off x="938833" y="1841242"/>
                <a:ext cx="10834067" cy="59400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EB6E1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  <a:sym typeface="Symbol" panose="05050102010706020507" pitchFamily="18" charset="2"/>
                  </a:rPr>
                  <a:t></a:t>
                </a: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(g(n))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If there exists two positive constants,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and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, such that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2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c.g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(n)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for all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g(n) is a lower bound on growth rate of T(n)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will grow no slower than constant times g(n)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Use tighter lower bound</a:t>
                </a: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33" y="1841242"/>
                <a:ext cx="10834067" cy="5940088"/>
              </a:xfrm>
              <a:prstGeom prst="rect">
                <a:avLst/>
              </a:prstGeom>
              <a:blipFill>
                <a:blip r:embed="rId3"/>
                <a:stretch>
                  <a:fillRect t="-1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87ABAD-AEA3-42AA-B38E-049580422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F3EC8F7-4C1B-4FC8-B5C8-9F72C4DBC2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C2CB273-1061-4C52-870B-A9BA4C69C0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C1AEEDE-3728-4DB5-B815-10F436C694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342562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sym typeface="Symbol" panose="05050102010706020507" pitchFamily="18" charset="2"/>
              </a:rPr>
              <a:t>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/>
              <p:nvPr/>
            </p:nvSpPr>
            <p:spPr>
              <a:xfrm>
                <a:off x="938833" y="1841242"/>
                <a:ext cx="10834067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32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EB6E19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</a:t>
                </a:r>
                <a:r>
                  <a:rPr kumimoji="0" 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  <a:sym typeface="Symbol" panose="05050102010706020507" pitchFamily="18" charset="2"/>
                  </a:rPr>
                  <a:t></a:t>
                </a:r>
                <a:r>
                  <a:rPr kumimoji="0" lang="pt-BR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(g(n))</a:t>
                </a: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0C9FA6B-1D54-4D42-9FA5-6C7868BA4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33" y="1841242"/>
                <a:ext cx="10834067" cy="1569660"/>
              </a:xfrm>
              <a:prstGeom prst="rect">
                <a:avLst/>
              </a:prstGeom>
              <a:blipFill>
                <a:blip r:embed="rId3"/>
                <a:stretch>
                  <a:fillRect t="-5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8853F68-63E0-41B2-ACAE-9B1A783B80A4}"/>
                  </a:ext>
                </a:extLst>
              </p:cNvPr>
              <p:cNvSpPr/>
              <p:nvPr/>
            </p:nvSpPr>
            <p:spPr>
              <a:xfrm>
                <a:off x="938832" y="2250675"/>
                <a:ext cx="10834067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If T(n) = O(g(n)) and </a:t>
                </a:r>
                <a:r>
                  <a:rPr kumimoji="0" lang="pt-B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=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  <a:sym typeface="Symbol" panose="05050102010706020507" pitchFamily="18" charset="2"/>
                  </a:rPr>
                  <a:t></a:t>
                </a:r>
                <a:r>
                  <a:rPr kumimoji="0" lang="pt-BR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(g(n)) 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pt-BR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.g(n)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T(n)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c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.g(n) for all 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n</a:t>
                </a:r>
                <a:r>
                  <a:rPr kumimoji="0" lang="en-US" sz="2800" b="0" i="0" u="none" strike="noStrike" kern="1200" cap="none" spc="0" normalizeH="0" baseline="-2500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g(n) is a tight upper and lower bound on the growth rate of T(n)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8853F68-63E0-41B2-ACAE-9B1A783B80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832" y="2250675"/>
                <a:ext cx="10834067" cy="403187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B1006C-D59E-45D7-9BB5-701453A84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D5021FF-77DD-4740-AFD6-580AB329295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017AFA34-C48D-479F-884B-F6A90892A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CBEB574-EC84-4EB6-B0A5-1203464062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86515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Big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  <a:sym typeface="Symbol" panose="05050102010706020507" pitchFamily="18" charset="2"/>
              </a:rPr>
              <a:t> vs Big O vs Big 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5" name="Google Shape;604;p80" descr="Table ">
            <a:extLst>
              <a:ext uri="{FF2B5EF4-FFF2-40B4-BE49-F238E27FC236}">
                <a16:creationId xmlns:a16="http://schemas.microsoft.com/office/drawing/2014/main" id="{FDCFA912-E4E6-47A8-ADF0-68749294FBF1}"/>
              </a:ext>
            </a:extLst>
          </p:cNvPr>
          <p:cNvGraphicFramePr/>
          <p:nvPr/>
        </p:nvGraphicFramePr>
        <p:xfrm>
          <a:off x="941696" y="1860083"/>
          <a:ext cx="10515600" cy="4000380"/>
        </p:xfrm>
        <a:graphic>
          <a:graphicData uri="http://schemas.openxmlformats.org/drawingml/2006/table">
            <a:tbl>
              <a:tblPr firstRow="1" firstCol="1">
                <a:noFill/>
              </a:tblPr>
              <a:tblGrid>
                <a:gridCol w="2476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81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9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781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2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Informal meaning: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Family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Family Members, 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T(n)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Big Theta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Θ</a:t>
                      </a: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(f(N))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Order of growth is f(N).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8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Θ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(N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000" baseline="30000" dirty="0">
                        <a:solidFill>
                          <a:srgbClr val="EB6E19"/>
                        </a:solidFill>
                        <a:latin typeface="Gotham Bold" pitchFamily="50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/12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2000" baseline="30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+ 11N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Big O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O(f(N))</a:t>
                      </a: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Order of growth is less than or equal to f(N).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O(N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/2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N</a:t>
                      </a:r>
                      <a:r>
                        <a:rPr lang="en" sz="2000" baseline="30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lang="en" sz="2000" baseline="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+ 1</a:t>
                      </a:r>
                      <a:endParaRPr sz="2000" baseline="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dirty="0">
                          <a:solidFill>
                            <a:srgbClr val="EB6E19"/>
                          </a:solidFill>
                          <a:latin typeface="Gotham Bold" pitchFamily="50" charset="0"/>
                          <a:ea typeface="Times New Roman"/>
                          <a:cs typeface="Times New Roman"/>
                          <a:sym typeface="Times New Roman"/>
                        </a:rPr>
                        <a:t>lg(N)</a:t>
                      </a:r>
                      <a:endParaRPr sz="2000" dirty="0">
                        <a:solidFill>
                          <a:srgbClr val="EB6E19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Big </a:t>
                      </a:r>
                      <a:r>
                        <a:rPr lang="en-US" sz="2000" dirty="0">
                          <a:solidFill>
                            <a:srgbClr val="0081E2"/>
                          </a:solidFill>
                          <a:latin typeface="Gotham Bold" pitchFamily="50" charset="0"/>
                          <a:sym typeface="Symbol" panose="05050102010706020507" pitchFamily="18" charset="2"/>
                        </a:rPr>
                        <a:t>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rgbClr val="0081E2"/>
                          </a:solidFill>
                          <a:latin typeface="Gotham Bold" pitchFamily="50" charset="0"/>
                          <a:sym typeface="Symbol" panose="05050102010706020507" pitchFamily="18" charset="2"/>
                        </a:rPr>
                        <a:t></a:t>
                      </a:r>
                      <a:r>
                        <a:rPr lang="pt-BR" sz="2000" dirty="0">
                          <a:solidFill>
                            <a:srgbClr val="0081E2"/>
                          </a:solidFill>
                          <a:latin typeface="Gotham Bold" pitchFamily="50" charset="0"/>
                          <a:ea typeface="Calibri"/>
                          <a:cs typeface="Calibri"/>
                          <a:sym typeface="Calibri"/>
                        </a:rPr>
                        <a:t>(f(N))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>
                        <a:solidFill>
                          <a:srgbClr val="0081E2"/>
                        </a:solidFill>
                        <a:latin typeface="Gotham Bold" pitchFamily="50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>
                        <a:solidFill>
                          <a:srgbClr val="0081E2"/>
                        </a:solidFill>
                        <a:latin typeface="Gotham Bold" pitchFamily="50" charset="0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045459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4A1FE40-9E88-41FA-8F41-60EB2F03CB59}"/>
              </a:ext>
            </a:extLst>
          </p:cNvPr>
          <p:cNvSpPr/>
          <p:nvPr/>
        </p:nvSpPr>
        <p:spPr>
          <a:xfrm>
            <a:off x="3875462" y="6108285"/>
            <a:ext cx="6263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</a:rPr>
              <a:t>Source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</a:rPr>
              <a:t>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https://sp19.datastructur.es/index.html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FD49E-8DF7-49D2-926D-3E969D7F6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FB85143-602B-4B2D-83B2-BFA29BCB07B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BBD7A859-4564-4292-ABF3-B42F17640A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6E1DF61-0754-4F55-9F1D-488079E154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941313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Constant Growth Rate, O(1)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is independent of the number of inputs n, the algorithm grows at a constant rate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2652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sum += n;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Constant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 descr="Constant graph">
              <a:extLst>
                <a:ext uri="{FF2B5EF4-FFF2-40B4-BE49-F238E27FC236}">
                  <a16:creationId xmlns:a16="http://schemas.microsoft.com/office/drawing/2014/main" id="{2D2B8CE9-4D09-477F-8B10-AAC2F4110153}"/>
                </a:ext>
              </a:extLst>
            </p:cNvPr>
            <p:cNvCxnSpPr>
              <a:cxnSpLocks/>
            </p:cNvCxnSpPr>
            <p:nvPr/>
          </p:nvCxnSpPr>
          <p:spPr>
            <a:xfrm>
              <a:off x="7035801" y="2320352"/>
              <a:ext cx="1386078" cy="0"/>
            </a:xfrm>
            <a:prstGeom prst="straightConnector1">
              <a:avLst/>
            </a:prstGeom>
            <a:ln w="5080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654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6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f(c)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/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T(n) = 3, 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O(1) 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  <a:blipFill>
                <a:blip r:embed="rId3"/>
                <a:stretch>
                  <a:fillRect l="-10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597C9B-5F60-403A-83C7-7105596DF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558F3A0-60AF-4F20-87BD-6DE6F3E1AF5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BE93CCC1-3C4F-45C3-BBB7-484F049412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D0039307-7C0C-4805-BDF0-44E58EF04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04813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number of inputs n, the algorithm grows at a linear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545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sum += i+1;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Linear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 descr="Linear graph">
              <a:extLst>
                <a:ext uri="{FF2B5EF4-FFF2-40B4-BE49-F238E27FC236}">
                  <a16:creationId xmlns:a16="http://schemas.microsoft.com/office/drawing/2014/main" id="{2D2B8CE9-4D09-477F-8B10-AAC2F4110153}"/>
                </a:ext>
              </a:extLst>
            </p:cNvPr>
            <p:cNvCxnSpPr/>
            <p:nvPr/>
          </p:nvCxnSpPr>
          <p:spPr>
            <a:xfrm rot="18900000">
              <a:off x="6844030" y="2296980"/>
              <a:ext cx="1358900" cy="0"/>
            </a:xfrm>
            <a:prstGeom prst="straightConnector1">
              <a:avLst/>
            </a:prstGeom>
            <a:ln w="5080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6547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6204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/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T(n) = 3n + 4, 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O(n), c=4, n</a:t>
                </a:r>
                <a:r>
                  <a:rPr kumimoji="0" lang="pt-BR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&gt;4 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0FA6F9C-83E8-452B-BC1B-23143343EF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881" y="5420095"/>
                <a:ext cx="8937784" cy="461665"/>
              </a:xfrm>
              <a:prstGeom prst="rect">
                <a:avLst/>
              </a:prstGeom>
              <a:blipFill>
                <a:blip r:embed="rId3"/>
                <a:stretch>
                  <a:fillRect l="-10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C50875-FE2B-4A2B-AAA4-A05C1A11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0B9971-1C38-4958-8249-10D2CCEA1B3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C7E9D180-9B89-436D-A855-D16EA5FAE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F8A1D26D-B8D8-426B-B053-39FE2AB5DD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62916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89"/>
          <a:ext cx="3850244" cy="2521219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2121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627301" y="3042188"/>
          <a:ext cx="3850244" cy="27684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4945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bool find(int n[][], int t)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int i, j;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for(</a:t>
                      </a:r>
                      <a:r>
                        <a:rPr lang="nn-NO" sz="1600" baseline="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i=0; i &lt; n.size;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for(</a:t>
                      </a:r>
                      <a:r>
                        <a:rPr lang="nn-NO" sz="1600" baseline="0" dirty="0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</a:rPr>
                        <a:t>j=0; j &lt; n.size; j++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if (x[i][j] == t)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return true;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false;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20189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Quadratic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square of input size n, the algorithm grows at a quadratic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1"/>
          <a:ext cx="378179" cy="2521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52122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pSp>
        <p:nvGrpSpPr>
          <p:cNvPr id="8" name="Group 7" descr="Quadratic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2892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144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f(n</a:t>
                      </a:r>
                      <a:r>
                        <a:rPr lang="en-US" sz="1600" b="0" i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1E+14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1E+16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sp>
        <p:nvSpPr>
          <p:cNvPr id="13" name="Arc 9" descr="Quadratic graph">
            <a:extLst>
              <a:ext uri="{FF2B5EF4-FFF2-40B4-BE49-F238E27FC236}">
                <a16:creationId xmlns:a16="http://schemas.microsoft.com/office/drawing/2014/main" id="{E932C3E2-D399-453B-8DC1-B309F616344F}"/>
              </a:ext>
            </a:extLst>
          </p:cNvPr>
          <p:cNvSpPr/>
          <p:nvPr/>
        </p:nvSpPr>
        <p:spPr>
          <a:xfrm rot="5400000">
            <a:off x="9533436" y="3686447"/>
            <a:ext cx="891356" cy="1068286"/>
          </a:xfrm>
          <a:custGeom>
            <a:avLst/>
            <a:gdLst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2" fmla="*/ 953737 w 1907474"/>
              <a:gd name="connsiteY2" fmla="*/ 1108791 h 2217582"/>
              <a:gd name="connsiteX3" fmla="*/ 966292 w 1907474"/>
              <a:gd name="connsiteY3" fmla="*/ 96 h 2217582"/>
              <a:gd name="connsiteX0" fmla="*/ 966292 w 1907474"/>
              <a:gd name="connsiteY0" fmla="*/ 96 h 2217582"/>
              <a:gd name="connsiteX1" fmla="*/ 1907474 w 1907474"/>
              <a:gd name="connsiteY1" fmla="*/ 1108791 h 2217582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2" fmla="*/ 0 w 967915"/>
              <a:gd name="connsiteY2" fmla="*/ 1108695 h 1108695"/>
              <a:gd name="connsiteX3" fmla="*/ 12555 w 967915"/>
              <a:gd name="connsiteY3" fmla="*/ 0 h 1108695"/>
              <a:gd name="connsiteX0" fmla="*/ 12555 w 967915"/>
              <a:gd name="connsiteY0" fmla="*/ 0 h 1108695"/>
              <a:gd name="connsiteX1" fmla="*/ 953737 w 967915"/>
              <a:gd name="connsiteY1" fmla="*/ 1108695 h 110869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2" fmla="*/ 0 w 968634"/>
              <a:gd name="connsiteY2" fmla="*/ 1110465 h 1110465"/>
              <a:gd name="connsiteX3" fmla="*/ 12555 w 968634"/>
              <a:gd name="connsiteY3" fmla="*/ 1770 h 1110465"/>
              <a:gd name="connsiteX0" fmla="*/ 12555 w 968634"/>
              <a:gd name="connsiteY0" fmla="*/ 1770 h 1110465"/>
              <a:gd name="connsiteX1" fmla="*/ 953737 w 968634"/>
              <a:gd name="connsiteY1" fmla="*/ 1110465 h 1110465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2" fmla="*/ 0 w 956108"/>
              <a:gd name="connsiteY2" fmla="*/ 1112962 h 1112962"/>
              <a:gd name="connsiteX3" fmla="*/ 12555 w 956108"/>
              <a:gd name="connsiteY3" fmla="*/ 4267 h 1112962"/>
              <a:gd name="connsiteX0" fmla="*/ 12555 w 956108"/>
              <a:gd name="connsiteY0" fmla="*/ 4267 h 1112962"/>
              <a:gd name="connsiteX1" fmla="*/ 953737 w 956108"/>
              <a:gd name="connsiteY1" fmla="*/ 1112962 h 1112962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2" fmla="*/ 0 w 1062887"/>
              <a:gd name="connsiteY2" fmla="*/ 1112346 h 1112346"/>
              <a:gd name="connsiteX3" fmla="*/ 12555 w 1062887"/>
              <a:gd name="connsiteY3" fmla="*/ 3651 h 1112346"/>
              <a:gd name="connsiteX0" fmla="*/ 12555 w 1062887"/>
              <a:gd name="connsiteY0" fmla="*/ 3651 h 1112346"/>
              <a:gd name="connsiteX1" fmla="*/ 953737 w 1062887"/>
              <a:gd name="connsiteY1" fmla="*/ 1112346 h 1112346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2" fmla="*/ 0 w 1048150"/>
              <a:gd name="connsiteY2" fmla="*/ 1108695 h 1108695"/>
              <a:gd name="connsiteX3" fmla="*/ 12555 w 1048150"/>
              <a:gd name="connsiteY3" fmla="*/ 0 h 1108695"/>
              <a:gd name="connsiteX0" fmla="*/ 12555 w 1048150"/>
              <a:gd name="connsiteY0" fmla="*/ 0 h 1108695"/>
              <a:gd name="connsiteX1" fmla="*/ 953737 w 1048150"/>
              <a:gd name="connsiteY1" fmla="*/ 1108695 h 1108695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2" fmla="*/ 0 w 1048150"/>
              <a:gd name="connsiteY2" fmla="*/ 1110924 h 1110924"/>
              <a:gd name="connsiteX3" fmla="*/ 12555 w 1048150"/>
              <a:gd name="connsiteY3" fmla="*/ 2229 h 1110924"/>
              <a:gd name="connsiteX0" fmla="*/ 12555 w 1048150"/>
              <a:gd name="connsiteY0" fmla="*/ 2229 h 1110924"/>
              <a:gd name="connsiteX1" fmla="*/ 953737 w 1048150"/>
              <a:gd name="connsiteY1" fmla="*/ 1110924 h 111092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  <a:gd name="connsiteX2" fmla="*/ 0 w 1073755"/>
              <a:gd name="connsiteY2" fmla="*/ 1149354 h 1149354"/>
              <a:gd name="connsiteX3" fmla="*/ 12555 w 1073755"/>
              <a:gd name="connsiteY3" fmla="*/ 40659 h 1149354"/>
              <a:gd name="connsiteX0" fmla="*/ 12555 w 1073755"/>
              <a:gd name="connsiteY0" fmla="*/ 40659 h 1149354"/>
              <a:gd name="connsiteX1" fmla="*/ 953737 w 1073755"/>
              <a:gd name="connsiteY1" fmla="*/ 1149354 h 1149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73755" h="1149354" stroke="0" extrusionOk="0">
                <a:moveTo>
                  <a:pt x="12555" y="40659"/>
                </a:moveTo>
                <a:cubicBezTo>
                  <a:pt x="680401" y="-129155"/>
                  <a:pt x="1353790" y="231528"/>
                  <a:pt x="953737" y="1149354"/>
                </a:cubicBezTo>
                <a:lnTo>
                  <a:pt x="0" y="1149354"/>
                </a:lnTo>
                <a:cubicBezTo>
                  <a:pt x="4185" y="779789"/>
                  <a:pt x="402076" y="-8877"/>
                  <a:pt x="12555" y="40659"/>
                </a:cubicBezTo>
                <a:close/>
              </a:path>
              <a:path w="1073755" h="1149354" fill="none">
                <a:moveTo>
                  <a:pt x="12555" y="40659"/>
                </a:moveTo>
                <a:cubicBezTo>
                  <a:pt x="534348" y="48645"/>
                  <a:pt x="953737" y="542678"/>
                  <a:pt x="953737" y="1149354"/>
                </a:cubicBezTo>
              </a:path>
            </a:pathLst>
          </a:custGeom>
          <a:ln w="50800">
            <a:solidFill>
              <a:srgbClr val="EB6E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C75D154B-ECE6-45A5-848F-0028EEA2E387}"/>
              </a:ext>
            </a:extLst>
          </p:cNvPr>
          <p:cNvSpPr/>
          <p:nvPr/>
        </p:nvSpPr>
        <p:spPr>
          <a:xfrm>
            <a:off x="10400547" y="3572389"/>
            <a:ext cx="164152" cy="202523"/>
          </a:xfrm>
          <a:prstGeom prst="triangle">
            <a:avLst/>
          </a:prstGeom>
          <a:solidFill>
            <a:schemeClr val="accent2"/>
          </a:solidFill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32D3B6-87D6-4D86-9176-5B2B231769FA}"/>
                  </a:ext>
                </a:extLst>
              </p:cNvPr>
              <p:cNvSpPr/>
              <p:nvPr/>
            </p:nvSpPr>
            <p:spPr>
              <a:xfrm>
                <a:off x="2108731" y="5714825"/>
                <a:ext cx="893778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T(n) = n</a:t>
                </a:r>
                <a:r>
                  <a:rPr kumimoji="0" lang="en-US" sz="24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2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+ 3n + 5, 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T(n) </a:t>
                </a:r>
                <a14:m>
                  <m:oMath xmlns:m="http://schemas.openxmlformats.org/officeDocument/2006/math">
                    <m:r>
                      <a:rPr kumimoji="0" lang="pt-BR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 O(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n</a:t>
                </a:r>
                <a:r>
                  <a:rPr kumimoji="0" lang="en-US" sz="2400" b="0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Calibri" panose="020F0502020204030204" pitchFamily="34" charset="0"/>
                    <a:cs typeface="Mangal" panose="02040503050203030202" pitchFamily="18" charset="0"/>
                  </a:rPr>
                  <a:t>2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), c=?, n</a:t>
                </a:r>
                <a:r>
                  <a:rPr kumimoji="0" lang="pt-BR" sz="2400" b="0" i="0" u="none" strike="noStrike" kern="1200" cap="none" spc="0" normalizeH="0" baseline="-2500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0</a:t>
                </a:r>
                <a:r>
                  <a:rPr kumimoji="0" lang="pt-B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&gt;?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932D3B6-87D6-4D86-9176-5B2B23176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31" y="5714825"/>
                <a:ext cx="8937784" cy="461665"/>
              </a:xfrm>
              <a:prstGeom prst="rect">
                <a:avLst/>
              </a:prstGeom>
              <a:blipFill>
                <a:blip r:embed="rId3"/>
                <a:stretch>
                  <a:fillRect l="-109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918B75-8F17-44FF-BD70-42357AB0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1B16D13-4A31-4B2B-9270-3B9BBB1CC58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D85EAFA9-BBF7-497E-8D73-247BCF7849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656DAC37-07F2-4267-BC1E-436D372A4B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48507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Logarithmic Growth Rate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2C4300-EF28-4D7A-A12A-1540CCF74959}"/>
              </a:ext>
            </a:extLst>
          </p:cNvPr>
          <p:cNvSpPr/>
          <p:nvPr/>
        </p:nvSpPr>
        <p:spPr>
          <a:xfrm>
            <a:off x="1256381" y="1654520"/>
            <a:ext cx="89377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Calibri" panose="020F0502020204030204" pitchFamily="34" charset="0"/>
                <a:cs typeface="Mangal" panose="02040503050203030202" pitchFamily="18" charset="0"/>
              </a:rPr>
              <a:t>If processing time increases in proportion to the log n, the algorithm grows at a logarithmic rate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D6D3A9-1D4F-40A0-9BA6-5984A22F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151384" y="3045190"/>
          <a:ext cx="378179" cy="19450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8C0157-8029-4D02-B305-C03FDD811158}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850244" cy="1940098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8502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94009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4787C7-BD5B-49A2-A21E-55A4E9878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529563" y="3045190"/>
          <a:ext cx="3944512" cy="35456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4451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int sum = 0;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i=1; i&lt;=n; i*=2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sum += i;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 sum;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  <a:tr h="16005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8435500"/>
                  </a:ext>
                </a:extLst>
              </a:tr>
            </a:tbl>
          </a:graphicData>
        </a:graphic>
      </p:graphicFrame>
      <p:grpSp>
        <p:nvGrpSpPr>
          <p:cNvPr id="8" name="Group 7" descr="Logarithmic graph">
            <a:extLst>
              <a:ext uri="{FF2B5EF4-FFF2-40B4-BE49-F238E27FC236}">
                <a16:creationId xmlns:a16="http://schemas.microsoft.com/office/drawing/2014/main" id="{CB7BE323-B770-42B6-A3A4-CEF30C1026BE}"/>
              </a:ext>
            </a:extLst>
          </p:cNvPr>
          <p:cNvGrpSpPr/>
          <p:nvPr/>
        </p:nvGrpSpPr>
        <p:grpSpPr>
          <a:xfrm>
            <a:off x="9080929" y="3000359"/>
            <a:ext cx="2214954" cy="1965960"/>
            <a:chOff x="6719570" y="1219200"/>
            <a:chExt cx="1924050" cy="192405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39E3743-72EC-4F02-9142-925B37C1AB2D}"/>
                </a:ext>
              </a:extLst>
            </p:cNvPr>
            <p:cNvCxnSpPr/>
            <p:nvPr/>
          </p:nvCxnSpPr>
          <p:spPr>
            <a:xfrm>
              <a:off x="7035800" y="121920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81AD6DD-9C11-4B12-9E5F-065D6A9250D7}"/>
                </a:ext>
              </a:extLst>
            </p:cNvPr>
            <p:cNvCxnSpPr/>
            <p:nvPr/>
          </p:nvCxnSpPr>
          <p:spPr>
            <a:xfrm rot="5400000">
              <a:off x="7681595" y="1822450"/>
              <a:ext cx="0" cy="1924050"/>
            </a:xfrm>
            <a:prstGeom prst="line">
              <a:avLst/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242A71-12B0-4E2E-BFEF-231F472ED3B2}"/>
              </a:ext>
            </a:extLst>
          </p:cNvPr>
          <p:cNvGraphicFramePr>
            <a:graphicFrameLocks noGrp="1"/>
          </p:cNvGraphicFramePr>
          <p:nvPr/>
        </p:nvGraphicFramePr>
        <p:xfrm>
          <a:off x="5895715" y="3019328"/>
          <a:ext cx="2565400" cy="207350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59989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1305411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</a:tblGrid>
              <a:tr h="359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endParaRPr lang="en-US" sz="1600" b="0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y = f(log</a:t>
                      </a:r>
                      <a:r>
                        <a:rPr lang="en-US" sz="1600" b="0" i="0" u="none" strike="noStrike" baseline="-25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solidFill>
                            <a:srgbClr val="EB6E19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1" i="0" u="none" strike="noStrike" dirty="0">
                        <a:solidFill>
                          <a:srgbClr val="EB6E19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grpSp>
        <p:nvGrpSpPr>
          <p:cNvPr id="13" name="Group 12" descr="Logarithmic graph">
            <a:extLst>
              <a:ext uri="{FF2B5EF4-FFF2-40B4-BE49-F238E27FC236}">
                <a16:creationId xmlns:a16="http://schemas.microsoft.com/office/drawing/2014/main" id="{5FF03C17-7D41-46E5-90ED-4BF28DBF0FF6}"/>
              </a:ext>
            </a:extLst>
          </p:cNvPr>
          <p:cNvGrpSpPr/>
          <p:nvPr/>
        </p:nvGrpSpPr>
        <p:grpSpPr>
          <a:xfrm>
            <a:off x="9444971" y="3168056"/>
            <a:ext cx="1734994" cy="1431673"/>
            <a:chOff x="9357362" y="2312388"/>
            <a:chExt cx="1734994" cy="1431673"/>
          </a:xfrm>
        </p:grpSpPr>
        <p:sp>
          <p:nvSpPr>
            <p:cNvPr id="14" name="Arc 9">
              <a:extLst>
                <a:ext uri="{FF2B5EF4-FFF2-40B4-BE49-F238E27FC236}">
                  <a16:creationId xmlns:a16="http://schemas.microsoft.com/office/drawing/2014/main" id="{C4B43875-4E66-4D83-9D5F-37AD31CD66E0}"/>
                </a:ext>
              </a:extLst>
            </p:cNvPr>
            <p:cNvSpPr/>
            <p:nvPr/>
          </p:nvSpPr>
          <p:spPr>
            <a:xfrm rot="16200000">
              <a:off x="9407761" y="2261989"/>
              <a:ext cx="1431673" cy="1532472"/>
            </a:xfrm>
            <a:custGeom>
              <a:avLst/>
              <a:gdLst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2" fmla="*/ 953737 w 1907474"/>
                <a:gd name="connsiteY2" fmla="*/ 1108791 h 2217582"/>
                <a:gd name="connsiteX3" fmla="*/ 966292 w 1907474"/>
                <a:gd name="connsiteY3" fmla="*/ 96 h 2217582"/>
                <a:gd name="connsiteX0" fmla="*/ 966292 w 1907474"/>
                <a:gd name="connsiteY0" fmla="*/ 96 h 2217582"/>
                <a:gd name="connsiteX1" fmla="*/ 1907474 w 1907474"/>
                <a:gd name="connsiteY1" fmla="*/ 1108791 h 2217582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2" fmla="*/ 0 w 967915"/>
                <a:gd name="connsiteY2" fmla="*/ 1108695 h 1108695"/>
                <a:gd name="connsiteX3" fmla="*/ 12555 w 967915"/>
                <a:gd name="connsiteY3" fmla="*/ 0 h 1108695"/>
                <a:gd name="connsiteX0" fmla="*/ 12555 w 967915"/>
                <a:gd name="connsiteY0" fmla="*/ 0 h 1108695"/>
                <a:gd name="connsiteX1" fmla="*/ 953737 w 967915"/>
                <a:gd name="connsiteY1" fmla="*/ 1108695 h 110869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2" fmla="*/ 0 w 968634"/>
                <a:gd name="connsiteY2" fmla="*/ 1110465 h 1110465"/>
                <a:gd name="connsiteX3" fmla="*/ 12555 w 968634"/>
                <a:gd name="connsiteY3" fmla="*/ 1770 h 1110465"/>
                <a:gd name="connsiteX0" fmla="*/ 12555 w 968634"/>
                <a:gd name="connsiteY0" fmla="*/ 1770 h 1110465"/>
                <a:gd name="connsiteX1" fmla="*/ 953737 w 968634"/>
                <a:gd name="connsiteY1" fmla="*/ 1110465 h 1110465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2" fmla="*/ 0 w 956108"/>
                <a:gd name="connsiteY2" fmla="*/ 1112962 h 1112962"/>
                <a:gd name="connsiteX3" fmla="*/ 12555 w 956108"/>
                <a:gd name="connsiteY3" fmla="*/ 4267 h 1112962"/>
                <a:gd name="connsiteX0" fmla="*/ 12555 w 956108"/>
                <a:gd name="connsiteY0" fmla="*/ 4267 h 1112962"/>
                <a:gd name="connsiteX1" fmla="*/ 953737 w 956108"/>
                <a:gd name="connsiteY1" fmla="*/ 1112962 h 1112962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2" fmla="*/ 0 w 1062887"/>
                <a:gd name="connsiteY2" fmla="*/ 1112346 h 1112346"/>
                <a:gd name="connsiteX3" fmla="*/ 12555 w 1062887"/>
                <a:gd name="connsiteY3" fmla="*/ 3651 h 1112346"/>
                <a:gd name="connsiteX0" fmla="*/ 12555 w 1062887"/>
                <a:gd name="connsiteY0" fmla="*/ 3651 h 1112346"/>
                <a:gd name="connsiteX1" fmla="*/ 953737 w 1062887"/>
                <a:gd name="connsiteY1" fmla="*/ 1112346 h 1112346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2" fmla="*/ 0 w 1048150"/>
                <a:gd name="connsiteY2" fmla="*/ 1108695 h 1108695"/>
                <a:gd name="connsiteX3" fmla="*/ 12555 w 1048150"/>
                <a:gd name="connsiteY3" fmla="*/ 0 h 1108695"/>
                <a:gd name="connsiteX0" fmla="*/ 12555 w 1048150"/>
                <a:gd name="connsiteY0" fmla="*/ 0 h 1108695"/>
                <a:gd name="connsiteX1" fmla="*/ 953737 w 1048150"/>
                <a:gd name="connsiteY1" fmla="*/ 1108695 h 1108695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2" fmla="*/ 0 w 1048150"/>
                <a:gd name="connsiteY2" fmla="*/ 1110924 h 1110924"/>
                <a:gd name="connsiteX3" fmla="*/ 12555 w 1048150"/>
                <a:gd name="connsiteY3" fmla="*/ 2229 h 1110924"/>
                <a:gd name="connsiteX0" fmla="*/ 12555 w 1048150"/>
                <a:gd name="connsiteY0" fmla="*/ 2229 h 1110924"/>
                <a:gd name="connsiteX1" fmla="*/ 953737 w 1048150"/>
                <a:gd name="connsiteY1" fmla="*/ 1110924 h 111092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  <a:gd name="connsiteX2" fmla="*/ 0 w 1073755"/>
                <a:gd name="connsiteY2" fmla="*/ 1149354 h 1149354"/>
                <a:gd name="connsiteX3" fmla="*/ 12555 w 1073755"/>
                <a:gd name="connsiteY3" fmla="*/ 40659 h 1149354"/>
                <a:gd name="connsiteX0" fmla="*/ 12555 w 1073755"/>
                <a:gd name="connsiteY0" fmla="*/ 40659 h 1149354"/>
                <a:gd name="connsiteX1" fmla="*/ 953737 w 1073755"/>
                <a:gd name="connsiteY1" fmla="*/ 1149354 h 1149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73755" h="1149354" stroke="0" extrusionOk="0">
                  <a:moveTo>
                    <a:pt x="12555" y="40659"/>
                  </a:moveTo>
                  <a:cubicBezTo>
                    <a:pt x="680401" y="-129155"/>
                    <a:pt x="1353790" y="231528"/>
                    <a:pt x="953737" y="1149354"/>
                  </a:cubicBezTo>
                  <a:lnTo>
                    <a:pt x="0" y="1149354"/>
                  </a:lnTo>
                  <a:cubicBezTo>
                    <a:pt x="4185" y="779789"/>
                    <a:pt x="402076" y="-8877"/>
                    <a:pt x="12555" y="40659"/>
                  </a:cubicBezTo>
                  <a:close/>
                </a:path>
                <a:path w="1073755" h="1149354" fill="none">
                  <a:moveTo>
                    <a:pt x="12555" y="40659"/>
                  </a:moveTo>
                  <a:cubicBezTo>
                    <a:pt x="534348" y="48645"/>
                    <a:pt x="953737" y="542678"/>
                    <a:pt x="953737" y="1149354"/>
                  </a:cubicBezTo>
                </a:path>
              </a:pathLst>
            </a:custGeom>
            <a:ln w="50800">
              <a:solidFill>
                <a:srgbClr val="EB6E1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7424F3A6-BD50-418B-ACA9-C75E6F13016C}"/>
                </a:ext>
              </a:extLst>
            </p:cNvPr>
            <p:cNvSpPr/>
            <p:nvPr/>
          </p:nvSpPr>
          <p:spPr>
            <a:xfrm rot="5400000">
              <a:off x="10909019" y="2366500"/>
              <a:ext cx="164152" cy="202523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B99F7D-B6C0-4B12-886F-D583FB2A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B6F76D-2CA9-4D69-9CE4-C002B38E742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04A4EFE8-4013-4C42-A072-FF568531E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A8FF43A6-79C0-4288-BDC5-ABE2D033ED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01800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17108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Different Growth Rates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29D149-C33C-4A97-A2B1-D32ADE4D8281}"/>
              </a:ext>
            </a:extLst>
          </p:cNvPr>
          <p:cNvGraphicFramePr>
            <a:graphicFrameLocks noGrp="1"/>
          </p:cNvGraphicFramePr>
          <p:nvPr/>
        </p:nvGraphicFramePr>
        <p:xfrm>
          <a:off x="492549" y="2093110"/>
          <a:ext cx="11037217" cy="220866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12426">
                  <a:extLst>
                    <a:ext uri="{9D8B030D-6E8A-4147-A177-3AD203B41FA5}">
                      <a16:colId xmlns:a16="http://schemas.microsoft.com/office/drawing/2014/main" val="3548972164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83144008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723095018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34879893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val="864596082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5336646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71727618"/>
                    </a:ext>
                  </a:extLst>
                </a:gridCol>
                <a:gridCol w="1261280">
                  <a:extLst>
                    <a:ext uri="{9D8B030D-6E8A-4147-A177-3AD203B41FA5}">
                      <a16:colId xmlns:a16="http://schemas.microsoft.com/office/drawing/2014/main" val="273996885"/>
                    </a:ext>
                  </a:extLst>
                </a:gridCol>
                <a:gridCol w="1362611">
                  <a:extLst>
                    <a:ext uri="{9D8B030D-6E8A-4147-A177-3AD203B41FA5}">
                      <a16:colId xmlns:a16="http://schemas.microsoft.com/office/drawing/2014/main" val="2091591470"/>
                    </a:ext>
                  </a:extLst>
                </a:gridCol>
              </a:tblGrid>
              <a:tr h="478640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O(1)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O(log n)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 log n)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 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O(2</a:t>
                      </a:r>
                      <a:r>
                        <a:rPr lang="en-US" sz="1400" b="0" u="none" strike="noStrike" baseline="30000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n</a:t>
                      </a:r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)</a:t>
                      </a:r>
                      <a:endParaRPr lang="en-US" sz="1400" b="0" i="0" u="none" strike="noStrike" baseline="30000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O(n!)</a:t>
                      </a:r>
                      <a:endParaRPr lang="en-US" sz="14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3780214"/>
                  </a:ext>
                </a:extLst>
              </a:tr>
              <a:tr h="2060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733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3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  <a:endParaRPr lang="en-US" sz="1100" b="0" i="0" u="none" strike="noStrike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3628800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44798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200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1.26765E+30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9.3326E+157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17737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3000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1000000000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1.0715E+301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4144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40000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9923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500000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1E+15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412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6000000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1E+12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1E+18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2635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23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70000000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1E+14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1E+21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4926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81E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200" b="0" i="0" u="none" strike="noStrike" dirty="0">
                        <a:solidFill>
                          <a:srgbClr val="0081E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DA63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DA63"/>
                          </a:solidFill>
                          <a:effectLst/>
                          <a:latin typeface="Gotham Bold" pitchFamily="50" charset="0"/>
                        </a:rPr>
                        <a:t>27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800000000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F7FA82"/>
                          </a:solidFill>
                          <a:effectLst/>
                          <a:latin typeface="Gotham Bold" pitchFamily="50" charset="0"/>
                        </a:rPr>
                        <a:t>1E+16</a:t>
                      </a:r>
                      <a:endParaRPr lang="en-US" sz="1100" b="0" i="0" u="none" strike="noStrike" dirty="0">
                        <a:solidFill>
                          <a:srgbClr val="F7FA82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1E+24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solidFill>
                            <a:srgbClr val="E60000"/>
                          </a:solidFill>
                          <a:effectLst/>
                          <a:latin typeface="Gotham Bold" pitchFamily="50" charset="0"/>
                        </a:rPr>
                        <a:t>#NUM!</a:t>
                      </a:r>
                      <a:endParaRPr lang="en-US" sz="1100" b="0" i="0" u="none" strike="noStrike" dirty="0">
                        <a:solidFill>
                          <a:srgbClr val="E60000"/>
                        </a:solidFill>
                        <a:effectLst/>
                        <a:latin typeface="Gotham Bold" pitchFamily="50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9860244"/>
                  </a:ext>
                </a:extLst>
              </a:tr>
            </a:tbl>
          </a:graphicData>
        </a:graphic>
      </p:graphicFrame>
      <p:cxnSp>
        <p:nvCxnSpPr>
          <p:cNvPr id="5" name="Straight Arrow Connector 4" descr="Increasing across table">
            <a:extLst>
              <a:ext uri="{FF2B5EF4-FFF2-40B4-BE49-F238E27FC236}">
                <a16:creationId xmlns:a16="http://schemas.microsoft.com/office/drawing/2014/main" id="{2428E233-62F6-4E4A-9F22-152EF694AF51}"/>
              </a:ext>
            </a:extLst>
          </p:cNvPr>
          <p:cNvCxnSpPr/>
          <p:nvPr/>
        </p:nvCxnSpPr>
        <p:spPr>
          <a:xfrm>
            <a:off x="2107660" y="4667250"/>
            <a:ext cx="865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511EAA-8FB2-4959-B4FF-FEF3DD6C8983}"/>
              </a:ext>
            </a:extLst>
          </p:cNvPr>
          <p:cNvSpPr txBox="1"/>
          <p:nvPr/>
        </p:nvSpPr>
        <p:spPr>
          <a:xfrm>
            <a:off x="228601" y="4898241"/>
            <a:ext cx="114585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Order of Growth gets Faster, Complexity increases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Constant &lt; Logarithmic &lt; Linear &lt; Loglinear &lt; Polynomial &lt; Exponential &lt; Factorial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8BFFAC9-800F-4BAA-B58C-FF9E88959A31}"/>
              </a:ext>
            </a:extLst>
          </p:cNvPr>
          <p:cNvSpPr/>
          <p:nvPr/>
        </p:nvSpPr>
        <p:spPr>
          <a:xfrm rot="16200000">
            <a:off x="-291800" y="3215978"/>
            <a:ext cx="11993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Inputs: 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4D918F-F4AA-4C15-929D-847192EA6446}"/>
              </a:ext>
            </a:extLst>
          </p:cNvPr>
          <p:cNvSpPr/>
          <p:nvPr/>
        </p:nvSpPr>
        <p:spPr>
          <a:xfrm>
            <a:off x="5630636" y="1622005"/>
            <a:ext cx="761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D760F-71D2-4F46-B1C9-77CA165C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57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1F3FF6-7B28-46FD-95C7-1EB826215A4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108224A6-3266-4AB4-A4D3-F078D9073F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FC7D5091-4BDD-4B72-B99D-176222B97B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832395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17108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Different Growth Rates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12" name="Picture 2" descr="Graph of different growth functions">
            <a:extLst>
              <a:ext uri="{FF2B5EF4-FFF2-40B4-BE49-F238E27FC236}">
                <a16:creationId xmlns:a16="http://schemas.microsoft.com/office/drawing/2014/main" id="{9B95B669-92E2-43EA-8036-7953BF6C6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3549" y="2021306"/>
            <a:ext cx="6067571" cy="347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82541E4-59E9-4D0F-AD22-0852222D7D8A}"/>
              </a:ext>
            </a:extLst>
          </p:cNvPr>
          <p:cNvSpPr/>
          <p:nvPr/>
        </p:nvSpPr>
        <p:spPr>
          <a:xfrm>
            <a:off x="4188717" y="5653808"/>
            <a:ext cx="36038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http://bigocheatsheet.com/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0A2317-F7CC-4039-8032-89E88B2F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2F32D4-77CB-4291-A714-9BE1E273A9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BC9BABE-785E-472C-860F-4670E33B42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EA72FD9-8529-42F6-9A98-520D2C0D4C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65328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307" y="1579777"/>
            <a:ext cx="11353800" cy="1325563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br>
              <a:rPr lang="en-US" sz="96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96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96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Tips for Asymptotic Analysis (</a:t>
            </a:r>
            <a:r>
              <a:rPr lang="en-US" sz="6000" dirty="0">
                <a:solidFill>
                  <a:srgbClr val="EB6E19"/>
                </a:solidFill>
                <a:latin typeface="Gotham Bold" pitchFamily="50" charset="0"/>
              </a:rPr>
              <a:t>Big </a:t>
            </a:r>
            <a:r>
              <a:rPr lang="en-US" sz="6000" dirty="0">
                <a:solidFill>
                  <a:srgbClr val="0081E2"/>
                </a:solidFill>
                <a:latin typeface="Gotham Bold" pitchFamily="50" charset="0"/>
              </a:rPr>
              <a:t>O</a:t>
            </a:r>
            <a:r>
              <a:rPr lang="en-US" sz="6000" dirty="0">
                <a:solidFill>
                  <a:schemeClr val="bg1"/>
                </a:solidFill>
                <a:latin typeface="Gotham Bold" pitchFamily="50" charset="0"/>
              </a:rPr>
              <a:t>)</a:t>
            </a:r>
            <a:br>
              <a:rPr lang="en-US" sz="6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6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96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589B15-648A-4734-8BAF-D9C6B70F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12A10AD-A3A1-4042-B691-3A6588222C3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27717CD-9D42-4EB3-9002-BF50CA541D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602A6F68-C346-4885-A08F-C54AE73148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9798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 vs Program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2E78B0-BD5B-4E8B-BF15-00E4161953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472660"/>
              </p:ext>
            </p:extLst>
          </p:nvPr>
        </p:nvGraphicFramePr>
        <p:xfrm>
          <a:off x="1281774" y="1783080"/>
          <a:ext cx="9958881" cy="2377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21770">
                  <a:extLst>
                    <a:ext uri="{9D8B030D-6E8A-4147-A177-3AD203B41FA5}">
                      <a16:colId xmlns:a16="http://schemas.microsoft.com/office/drawing/2014/main" val="3950973610"/>
                    </a:ext>
                  </a:extLst>
                </a:gridCol>
                <a:gridCol w="2158738">
                  <a:extLst>
                    <a:ext uri="{9D8B030D-6E8A-4147-A177-3AD203B41FA5}">
                      <a16:colId xmlns:a16="http://schemas.microsoft.com/office/drawing/2014/main" val="311364946"/>
                    </a:ext>
                  </a:extLst>
                </a:gridCol>
                <a:gridCol w="2978373">
                  <a:extLst>
                    <a:ext uri="{9D8B030D-6E8A-4147-A177-3AD203B41FA5}">
                      <a16:colId xmlns:a16="http://schemas.microsoft.com/office/drawing/2014/main" val="3332085664"/>
                    </a:ext>
                  </a:extLst>
                </a:gridCol>
              </a:tblGrid>
              <a:tr h="365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Code or Program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3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Focus of a professional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32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Form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05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Dependence on H/W or OS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92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Professional’s Cognitive State 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65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Correctness/Performance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7047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310853-84EC-49D9-8BA9-20EE29F6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4646F38-F03B-4E65-BA96-354BF5F550B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33972F9-A0FB-416E-B6B6-D61B65C2A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33E9BF0-F59A-42EC-B1B1-1FD94E0ADF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34057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#1: Addition (Independence)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3057525" y="27453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794644" y="2415656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3172823" y="2415656"/>
          <a:ext cx="334227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34227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n, int m)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j=0; j&lt;m; j++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7F965-479F-4BA6-A6BD-33F1EB2A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202824-BFF0-4128-ACA2-BA13882412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903AF68B-5F52-4A27-B016-2DC0A2B2E2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55746DA2-4FD7-48E9-994B-9EA09477B9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767373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#1: Addition (Independence)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3057525" y="27453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794644" y="2415656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3172823" y="2415656"/>
          <a:ext cx="334227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34227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n, int m)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j=0; j&lt;m; j++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F4E6616-FB1D-42A9-8447-206AFE799508}"/>
              </a:ext>
            </a:extLst>
          </p:cNvPr>
          <p:cNvSpPr/>
          <p:nvPr/>
        </p:nvSpPr>
        <p:spPr>
          <a:xfrm>
            <a:off x="6776923" y="3136612"/>
            <a:ext cx="44181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T(n, m) = O(n+m)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7F965-479F-4BA6-A6BD-33F1EB2AA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B202824-BFF0-4128-ACA2-BA13882412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903AF68B-5F52-4A27-B016-2DC0A2B2E2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55746DA2-4FD7-48E9-994B-9EA09477B9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25734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#2: Drop Constant Multipliers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308869" y="2124725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687048" y="2124725"/>
          <a:ext cx="334227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34227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j=0; j&lt;n; j++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F7ED7-E384-4B8D-AEA3-67F4476E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62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DA30DF-F597-4DE3-B2C4-58CCE0BBC8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710B3FC8-4E89-45D9-86A3-9F3A172F34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BF200A27-A8B8-4F56-A7F4-6FA529340A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83139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#2: Drop Constant Multipliers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308869" y="2124725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687048" y="2124725"/>
          <a:ext cx="334227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34227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j=0; j&lt;n; j++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F4E6616-FB1D-42A9-8447-206AFE799508}"/>
              </a:ext>
            </a:extLst>
          </p:cNvPr>
          <p:cNvSpPr/>
          <p:nvPr/>
        </p:nvSpPr>
        <p:spPr>
          <a:xfrm>
            <a:off x="6029325" y="2844225"/>
            <a:ext cx="576909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T(n) = O(n+n) = O(2n) </a:t>
            </a:r>
          </a:p>
          <a:p>
            <a:pPr marL="457200" marR="0" lvl="1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~ O(n)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F7ED7-E384-4B8D-AEA3-67F4476E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DA30DF-F597-4DE3-B2C4-58CCE0BBC8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710B3FC8-4E89-45D9-86A3-9F3A172F34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BF200A27-A8B8-4F56-A7F4-6FA529340A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39182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#3: Different Input Variables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336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270769" y="2124725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648948" y="2124725"/>
          <a:ext cx="334227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34227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n, int l)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j=0; j&lt;l; j++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ED68A-6728-40C2-A1C3-2B7F454A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C8E4D5-62FC-48AC-A73E-952E96B7F83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AEC8352C-E1C1-4C4E-94D8-C67093FFE9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E3DE4482-C74E-4B00-B318-D3910AE07C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65563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#3: Different Input Variables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336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270769" y="2124725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648948" y="2124725"/>
          <a:ext cx="334227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34227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n, int l)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j=0; j&lt;l; j++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F4E6616-FB1D-42A9-8447-206AFE799508}"/>
              </a:ext>
            </a:extLst>
          </p:cNvPr>
          <p:cNvSpPr/>
          <p:nvPr/>
        </p:nvSpPr>
        <p:spPr>
          <a:xfrm>
            <a:off x="6315075" y="2988528"/>
            <a:ext cx="66865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T(n, l) = O(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n+l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8CD8F-BDCC-4613-8189-8B082E9129EC}"/>
              </a:ext>
            </a:extLst>
          </p:cNvPr>
          <p:cNvSpPr txBox="1"/>
          <p:nvPr/>
        </p:nvSpPr>
        <p:spPr>
          <a:xfrm>
            <a:off x="795590" y="5164729"/>
            <a:ext cx="10391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Describe what the variable is, </a:t>
            </a: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Always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!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O(s) where s is the size or length of a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ED68A-6728-40C2-A1C3-2B7F454A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65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C8E4D5-62FC-48AC-A73E-952E96B7F83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AEC8352C-E1C1-4C4E-94D8-C67093FFE9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E3DE4482-C74E-4B00-B318-D3910AE07C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89297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#4a: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308869" y="2124725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230802"/>
              </p:ext>
            </p:extLst>
          </p:nvPr>
        </p:nvGraphicFramePr>
        <p:xfrm>
          <a:off x="2687048" y="2124725"/>
          <a:ext cx="350273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50273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n, int m)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j=1; j&lt;=n; j*=2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8B8DD-A1B7-44F6-8260-9A148339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66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C271BD-B5BB-43FB-BD50-79EA94D7566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4516FC4E-40A9-4B30-B965-E01A072659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3F00F602-2274-42FF-B318-E0C791FFF9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045824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#4a: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308869" y="2124725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</a:extLst>
          </p:cNvPr>
          <p:cNvGraphicFramePr>
            <a:graphicFrameLocks noGrp="1"/>
          </p:cNvGraphicFramePr>
          <p:nvPr/>
        </p:nvGraphicFramePr>
        <p:xfrm>
          <a:off x="2687048" y="2124725"/>
          <a:ext cx="350273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50273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n, int m)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j=1; j&lt;=n; j*=2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F4E6616-FB1D-42A9-8447-206AFE799508}"/>
              </a:ext>
            </a:extLst>
          </p:cNvPr>
          <p:cNvSpPr/>
          <p:nvPr/>
        </p:nvSpPr>
        <p:spPr>
          <a:xfrm>
            <a:off x="6029325" y="2844225"/>
            <a:ext cx="543877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T(n) = O(n + log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n) </a:t>
            </a:r>
          </a:p>
          <a:p>
            <a:pPr marL="457200" marR="0" lvl="1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~ O(n)*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F4A400-67FA-415A-A45E-4533B51C419D}"/>
              </a:ext>
            </a:extLst>
          </p:cNvPr>
          <p:cNvSpPr txBox="1"/>
          <p:nvPr/>
        </p:nvSpPr>
        <p:spPr>
          <a:xfrm>
            <a:off x="6554848" y="4070144"/>
            <a:ext cx="4387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Both variables are n and grow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at the same 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48B8DD-A1B7-44F6-8260-9A148339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C271BD-B5BB-43FB-BD50-79EA94D7566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4516FC4E-40A9-4B30-B965-E01A072659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3F00F602-2274-42FF-B318-E0C791FFF9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2504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#4b: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308869" y="2124725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</a:extLst>
          </p:cNvPr>
          <p:cNvGraphicFramePr>
            <a:graphicFrameLocks noGrp="1"/>
          </p:cNvGraphicFramePr>
          <p:nvPr/>
        </p:nvGraphicFramePr>
        <p:xfrm>
          <a:off x="2687048" y="2124725"/>
          <a:ext cx="350273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50273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n, int m)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j=1; j&lt;=m; j*=2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A8522-9CBD-4989-A5A0-5B994DAC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68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FC87A0-3A00-4D07-99D4-0ADD70C72AC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B07F7C2-54C9-4E22-9D32-DA2264A727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83A31142-73F6-4E30-860E-9942EF89A3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40742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#4b: Drop Lower Order Terms with Similar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308869" y="2124725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</a:extLst>
          </p:cNvPr>
          <p:cNvGraphicFramePr>
            <a:graphicFrameLocks noGrp="1"/>
          </p:cNvGraphicFramePr>
          <p:nvPr/>
        </p:nvGraphicFramePr>
        <p:xfrm>
          <a:off x="2687048" y="2124725"/>
          <a:ext cx="350273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50273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n, int m)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j=1; j&lt;=m; j*=2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F4E6616-FB1D-42A9-8447-206AFE799508}"/>
              </a:ext>
            </a:extLst>
          </p:cNvPr>
          <p:cNvSpPr/>
          <p:nvPr/>
        </p:nvSpPr>
        <p:spPr>
          <a:xfrm>
            <a:off x="6029325" y="2844225"/>
            <a:ext cx="57470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T(n, m) = O(n + log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m) </a:t>
            </a:r>
          </a:p>
          <a:p>
            <a:pPr marL="457200" marR="0" lvl="1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~ O(n)*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F4A400-67FA-415A-A45E-4533B51C419D}"/>
              </a:ext>
            </a:extLst>
          </p:cNvPr>
          <p:cNvSpPr txBox="1"/>
          <p:nvPr/>
        </p:nvSpPr>
        <p:spPr>
          <a:xfrm>
            <a:off x="6567964" y="4116326"/>
            <a:ext cx="4387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Assuming n and m are growing at the same rate.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105952-643A-42C6-8264-E6D78DBDA209}"/>
              </a:ext>
            </a:extLst>
          </p:cNvPr>
          <p:cNvSpPr txBox="1"/>
          <p:nvPr/>
        </p:nvSpPr>
        <p:spPr>
          <a:xfrm>
            <a:off x="2497957" y="5256844"/>
            <a:ext cx="86595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you are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given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in the question that n and m are growing at the same rate or if you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they are growing at the same rate, then simplifying is fine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CA8522-9CBD-4989-A5A0-5B994DAC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69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FC87A0-3A00-4D07-99D4-0ADD70C72AC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FB07F7C2-54C9-4E22-9D32-DA2264A727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83A31142-73F6-4E30-860E-9942EF89A3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6766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Algorithm vs Program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32E78B0-BD5B-4E8B-BF15-00E416195361}"/>
              </a:ext>
            </a:extLst>
          </p:cNvPr>
          <p:cNvGraphicFramePr>
            <a:graphicFrameLocks noGrp="1"/>
          </p:cNvGraphicFramePr>
          <p:nvPr/>
        </p:nvGraphicFramePr>
        <p:xfrm>
          <a:off x="1281774" y="1783080"/>
          <a:ext cx="9958881" cy="23774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21770">
                  <a:extLst>
                    <a:ext uri="{9D8B030D-6E8A-4147-A177-3AD203B41FA5}">
                      <a16:colId xmlns:a16="http://schemas.microsoft.com/office/drawing/2014/main" val="3950973610"/>
                    </a:ext>
                  </a:extLst>
                </a:gridCol>
                <a:gridCol w="2158738">
                  <a:extLst>
                    <a:ext uri="{9D8B030D-6E8A-4147-A177-3AD203B41FA5}">
                      <a16:colId xmlns:a16="http://schemas.microsoft.com/office/drawing/2014/main" val="311364946"/>
                    </a:ext>
                  </a:extLst>
                </a:gridCol>
                <a:gridCol w="2978373">
                  <a:extLst>
                    <a:ext uri="{9D8B030D-6E8A-4147-A177-3AD203B41FA5}">
                      <a16:colId xmlns:a16="http://schemas.microsoft.com/office/drawing/2014/main" val="3332085664"/>
                    </a:ext>
                  </a:extLst>
                </a:gridCol>
              </a:tblGrid>
              <a:tr h="3651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Algorithm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Code or Program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30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Focus of a professional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Design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Implementation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632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Form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Pseudocode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Programming Language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053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Dependence on H/W or OS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2925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Professional’s Cognitive State 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Thinking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Doing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65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000" b="1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Correctness/Performance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 Analysis 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Testing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07047"/>
                  </a:ext>
                </a:extLst>
              </a:tr>
            </a:tbl>
          </a:graphicData>
        </a:graphic>
      </p:graphicFrame>
      <p:pic>
        <p:nvPicPr>
          <p:cNvPr id="6" name="Graphic 5" descr="Left Brain">
            <a:extLst>
              <a:ext uri="{FF2B5EF4-FFF2-40B4-BE49-F238E27FC236}">
                <a16:creationId xmlns:a16="http://schemas.microsoft.com/office/drawing/2014/main" id="{F2EAAF9A-8DE6-45AF-9C0F-796D1CBB6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1332" y="4516243"/>
            <a:ext cx="1276689" cy="1276689"/>
          </a:xfrm>
          <a:prstGeom prst="rect">
            <a:avLst/>
          </a:prstGeom>
        </p:spPr>
      </p:pic>
      <p:pic>
        <p:nvPicPr>
          <p:cNvPr id="8" name="Picture 7" descr="Productive Team Sasquatch">
            <a:extLst>
              <a:ext uri="{FF2B5EF4-FFF2-40B4-BE49-F238E27FC236}">
                <a16:creationId xmlns:a16="http://schemas.microsoft.com/office/drawing/2014/main" id="{FE106E7F-4924-4774-B568-B892D3F294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711" y="4441316"/>
            <a:ext cx="1276689" cy="127668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310853-84EC-49D9-8BA9-20EE29F62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B6FD44-AD8F-4EA4-8596-CD823D6AFD9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40E429BD-C955-4394-88FE-20231CE69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45118049-AF9A-42B0-89D4-A35B09DC41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02992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Tip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#4c: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Gotham Bold" pitchFamily="50" charset="0"/>
              </a:rPr>
              <a:t>Do not 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drop Lower Order Terms with </a:t>
            </a:r>
            <a:r>
              <a:rPr lang="en-US" dirty="0">
                <a:solidFill>
                  <a:schemeClr val="accent6">
                    <a:lumMod val="40000"/>
                    <a:lumOff val="60000"/>
                  </a:schemeClr>
                </a:solidFill>
                <a:latin typeface="Gotham Bold" pitchFamily="50" charset="0"/>
              </a:rPr>
              <a:t>different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Growth Rates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C021C9-B3AC-4747-A5AE-E1A92A445EDA}"/>
              </a:ext>
            </a:extLst>
          </p:cNvPr>
          <p:cNvSpPr/>
          <p:nvPr/>
        </p:nvSpPr>
        <p:spPr>
          <a:xfrm>
            <a:off x="2571750" y="245442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https://www.loom.com/share/336adfe079264fdfaf32726b45eec8cf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099FD9-A215-4C0E-8AB1-30224D455D38}"/>
              </a:ext>
            </a:extLst>
          </p:cNvPr>
          <p:cNvGraphicFramePr>
            <a:graphicFrameLocks noGrp="1"/>
          </p:cNvGraphicFramePr>
          <p:nvPr/>
        </p:nvGraphicFramePr>
        <p:xfrm>
          <a:off x="2308869" y="2124725"/>
          <a:ext cx="378179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567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CD1F00-A8D6-42D0-AAE5-ED8BE1891658}"/>
              </a:ext>
            </a:extLst>
          </p:cNvPr>
          <p:cNvGraphicFramePr>
            <a:graphicFrameLocks noGrp="1"/>
          </p:cNvGraphicFramePr>
          <p:nvPr/>
        </p:nvGraphicFramePr>
        <p:xfrm>
          <a:off x="2687048" y="2124725"/>
          <a:ext cx="3502737" cy="250590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50273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590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void func1(int n, int m)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i=0; i&lt;n; i++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cout&lt;&lt;i;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nn-NO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nn-NO" sz="16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int j=1; j&lt;=m; j*=2</a:t>
                      </a: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</a:p>
                    <a:p>
                      <a:pPr marL="457200" marR="0" lvl="1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nn-NO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	cout&lt;&lt;j;</a:t>
                      </a:r>
                      <a:endParaRPr lang="en-US" sz="16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F4E6616-FB1D-42A9-8447-206AFE799508}"/>
              </a:ext>
            </a:extLst>
          </p:cNvPr>
          <p:cNvSpPr/>
          <p:nvPr/>
        </p:nvSpPr>
        <p:spPr>
          <a:xfrm>
            <a:off x="6029325" y="2844225"/>
            <a:ext cx="57470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T(n, m) = O(n + log</a:t>
            </a:r>
            <a:r>
              <a:rPr kumimoji="0" lang="en-US" sz="32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m)*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F4A400-67FA-415A-A45E-4533B51C419D}"/>
              </a:ext>
            </a:extLst>
          </p:cNvPr>
          <p:cNvSpPr txBox="1"/>
          <p:nvPr/>
        </p:nvSpPr>
        <p:spPr>
          <a:xfrm>
            <a:off x="6827741" y="3541327"/>
            <a:ext cx="43877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Assuming no relationship is given between n and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m.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8AB52-6380-498A-B131-DBCFC93A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70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536618-D28E-4394-B337-0D1A7AB5C48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98336AAB-329E-405D-AA71-5C8CECA7B7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7662BAF1-3880-478B-AA5C-B1D639760F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609762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1B293-5981-4365-A28F-8A90301A3253}"/>
              </a:ext>
            </a:extLst>
          </p:cNvPr>
          <p:cNvSpPr/>
          <p:nvPr/>
        </p:nvSpPr>
        <p:spPr>
          <a:xfrm>
            <a:off x="1980742" y="2953844"/>
            <a:ext cx="3321229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 Menti.com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9381 5899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CAF668-8118-4B2D-8FB0-5237FB8E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71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C023BD-5AE1-4C8D-B4DF-6C55C35E329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20B4EEA1-9400-47A3-A166-D348A7FB12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60E79DCC-77C1-4FA7-82EB-EB6D7BA856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F653E3B8-A9E1-4814-B34E-DE9CACF674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980" y="1844560"/>
            <a:ext cx="4027251" cy="402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201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9FB05B-B344-4C24-ACA3-C85F9EE444CE}"/>
              </a:ext>
            </a:extLst>
          </p:cNvPr>
          <p:cNvSpPr txBox="1"/>
          <p:nvPr/>
        </p:nvSpPr>
        <p:spPr>
          <a:xfrm>
            <a:off x="1454972" y="2130927"/>
            <a:ext cx="98988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 algorithm's total run time is given by the expression,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T(n, p)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10n + 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is the representation of this program's execution time in Big O?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1943D9-0052-4375-8FD7-2F2AC1D1860D}"/>
              </a:ext>
            </a:extLst>
          </p:cNvPr>
          <p:cNvSpPr txBox="1"/>
          <p:nvPr/>
        </p:nvSpPr>
        <p:spPr>
          <a:xfrm>
            <a:off x="5556739" y="5305530"/>
            <a:ext cx="33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</a:t>
            </a: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n+p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78EB4D-8D79-42E9-AAC1-0F9E5938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617877E-F2FF-4285-B2C0-4056A557B94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2F6890B-4BCA-407E-98C2-81F6E60913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FD45315-3A7D-44CB-B014-FBFA336A4B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912945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FC291-91E0-4FBA-9F64-FB51D69C0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238" y="1995487"/>
            <a:ext cx="8115300" cy="2867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5556739" y="5305530"/>
            <a:ext cx="33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O(1)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A146DD-3FBB-4F0F-9D40-9ABDC645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EAC87E0-3593-4F0C-B143-B3EB57019B1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36C16D99-2302-4BCC-9ACF-19B90E4C22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C6FD119-4C6F-45E7-BA3B-412BFC8B03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983816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Logarithmic growth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970697" y="1859340"/>
            <a:ext cx="108212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for(i = 1; i &lt;= n; i *=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for(i = n; i &gt;= 1; i /= 2)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2D139-D246-4A65-8BB4-3006ECD1C920}"/>
              </a:ext>
            </a:extLst>
          </p:cNvPr>
          <p:cNvSpPr txBox="1"/>
          <p:nvPr/>
        </p:nvSpPr>
        <p:spPr>
          <a:xfrm>
            <a:off x="2427682" y="5754211"/>
            <a:ext cx="99072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https://en.wikipedia.org/wiki/1_%2B_2_%2B_3_%2B_4_%2B_%E2%8B%AF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https://en.wikipedia.org/wiki/1_%2B_2_%2B_4_%2B_8_%2B_%E2%8B%AF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https://en.wikipedia.org/wiki/1/2_%2B_1/4_%2B_1/8_%2B_1/16_%2B_%E2%8B%AF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6DDB84-D8C6-4193-960C-CC7633239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8F0C1AC-E2F7-456B-AD90-76D834CD61D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D65E155-E89A-427D-BD3F-2C02B57693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3338089-1728-4590-A2AA-41717896E6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046705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4823210" y="4321631"/>
            <a:ext cx="3396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7082CC-8D15-4CC0-8A92-E845C20BB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583" y="2203353"/>
            <a:ext cx="6354834" cy="211827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A5D2BF-1D29-439D-8620-E1D28136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9343709-4FEB-4B2A-B1F2-566364F2C6B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E6341D8-6D42-44B3-97CA-3A2629795E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4FE49F8F-CBA2-4213-89CD-3536C8F582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950497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457013" y="4482404"/>
            <a:ext cx="10821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They both take same time in terms of Big 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1A79C-F891-47F4-BC93-53C2545E5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65" y="2305207"/>
            <a:ext cx="3457575" cy="17049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98B72C-6A35-47A2-B6EA-1C2D23470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07B35F6-FD9D-46C7-8878-FD0BACF618D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3EE34039-8271-4EE0-92E1-F917721C69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7B88FA89-E343-4EBD-B341-77FABBAA49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96112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527352" y="4552743"/>
            <a:ext cx="108212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 will be faster in terms of execution time/simulation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71A79C-F891-47F4-BC93-53C2545E5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665" y="2305207"/>
            <a:ext cx="3457575" cy="17049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6BF4DA-71E1-4987-BCC3-63C9E836A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8F0E30F-A5F2-44F1-B3AA-F6FB8A5BC8C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FAB8C9DF-BEA5-4B00-868B-1204262440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EE5735B-127D-4550-9200-E598466709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623816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Enter Data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6CFA39F-46FB-4C07-A9BA-8F32E226AFA6}"/>
              </a:ext>
            </a:extLst>
          </p:cNvPr>
          <p:cNvGraphicFramePr>
            <a:graphicFrameLocks noGrp="1"/>
          </p:cNvGraphicFramePr>
          <p:nvPr/>
        </p:nvGraphicFramePr>
        <p:xfrm>
          <a:off x="1332505" y="2231907"/>
          <a:ext cx="9888729" cy="1036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24897">
                  <a:extLst>
                    <a:ext uri="{9D8B030D-6E8A-4147-A177-3AD203B41FA5}">
                      <a16:colId xmlns:a16="http://schemas.microsoft.com/office/drawing/2014/main" val="938629726"/>
                    </a:ext>
                  </a:extLst>
                </a:gridCol>
                <a:gridCol w="4048843">
                  <a:extLst>
                    <a:ext uri="{9D8B030D-6E8A-4147-A177-3AD203B41FA5}">
                      <a16:colId xmlns:a16="http://schemas.microsoft.com/office/drawing/2014/main" val="4168578608"/>
                    </a:ext>
                  </a:extLst>
                </a:gridCol>
                <a:gridCol w="3114989">
                  <a:extLst>
                    <a:ext uri="{9D8B030D-6E8A-4147-A177-3AD203B41FA5}">
                      <a16:colId xmlns:a16="http://schemas.microsoft.com/office/drawing/2014/main" val="3018128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Best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Average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Worst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143955"/>
                  </a:ext>
                </a:extLst>
              </a:tr>
              <a:tr h="3424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Lowest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Average cost for all 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Highest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71770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AAE82-F8FE-4ADF-83E5-269F389E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7CF0CE-BA1C-4DC2-A4D3-5A45D14ABDF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6CBAB66E-74FA-4494-8877-666DA9DA2B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E32EC23-20C7-4167-9DEC-43AFF5621F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17509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Enter Data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6CFA39F-46FB-4C07-A9BA-8F32E226AFA6}"/>
              </a:ext>
            </a:extLst>
          </p:cNvPr>
          <p:cNvGraphicFramePr>
            <a:graphicFrameLocks noGrp="1"/>
          </p:cNvGraphicFramePr>
          <p:nvPr/>
        </p:nvGraphicFramePr>
        <p:xfrm>
          <a:off x="1332505" y="2231907"/>
          <a:ext cx="9888729" cy="10363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724897">
                  <a:extLst>
                    <a:ext uri="{9D8B030D-6E8A-4147-A177-3AD203B41FA5}">
                      <a16:colId xmlns:a16="http://schemas.microsoft.com/office/drawing/2014/main" val="938629726"/>
                    </a:ext>
                  </a:extLst>
                </a:gridCol>
                <a:gridCol w="4048843">
                  <a:extLst>
                    <a:ext uri="{9D8B030D-6E8A-4147-A177-3AD203B41FA5}">
                      <a16:colId xmlns:a16="http://schemas.microsoft.com/office/drawing/2014/main" val="4168578608"/>
                    </a:ext>
                  </a:extLst>
                </a:gridCol>
                <a:gridCol w="3114989">
                  <a:extLst>
                    <a:ext uri="{9D8B030D-6E8A-4147-A177-3AD203B41FA5}">
                      <a16:colId xmlns:a16="http://schemas.microsoft.com/office/drawing/2014/main" val="3018128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Best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Average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EB6E19"/>
                          </a:solidFill>
                          <a:latin typeface="Gotham Bold" pitchFamily="50" charset="0"/>
                        </a:rPr>
                        <a:t>Worst Case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143955"/>
                  </a:ext>
                </a:extLst>
              </a:tr>
              <a:tr h="34248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Lowest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Average cost for all n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bg1"/>
                          </a:solidFill>
                          <a:latin typeface="Gotham Bold" pitchFamily="50" charset="0"/>
                        </a:rPr>
                        <a:t>Highest cost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7177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0A280A9-EA1C-4D8D-AF42-2E47B55FD31F}"/>
              </a:ext>
            </a:extLst>
          </p:cNvPr>
          <p:cNvSpPr txBox="1"/>
          <p:nvPr/>
        </p:nvSpPr>
        <p:spPr>
          <a:xfrm>
            <a:off x="883933" y="3599775"/>
            <a:ext cx="1078587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Average/Best/Worst case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measure actual costs at a specific input instance.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You can define a specific order of instance but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cannot propose variability in input size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general, calculating best case time complexity under the assumption that the data structure has a small size, example: when an array has size 1 or the tree is empty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should be avoided. The complexity is calculated without thinking about the size of input.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But it is perfectly fine to think about the properties of input or data structure such as data is sorted, height will always be proportional to log n for a balanced tree, etc.  </a:t>
            </a:r>
          </a:p>
          <a:p>
            <a:pPr marL="971550" marR="0" lvl="1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symptotic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analysis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assumes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is very large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08B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 Whether it be big O, theta, or omega, it always refers to the case of very large n. The best / average / worst cases arise in different structural cases, exclusive of size.</a:t>
            </a:r>
          </a:p>
          <a:p>
            <a:pPr marL="514350" marR="0" lvl="0" indent="-5143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Growth Rate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measures change in costs.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5D0783-CBDC-433B-93BF-451FFED42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71735B-E878-4108-BD43-4E2084C55F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BBC71C3-B406-4542-8690-89549E3BD3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49E5861A-583A-4246-9FFC-0FB5E492DE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4235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9FCFCB-92D1-486D-99F2-3774F311A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69DE32-1B24-43FD-809E-2C39213FA74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DEA11E1-0D41-4328-AB60-058763E00A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52F3DB0C-9B40-477D-B8C1-4622CD441C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552835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Recommended Readings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8C9F65-5B7F-4CF6-9877-68666A0BF041}"/>
              </a:ext>
            </a:extLst>
          </p:cNvPr>
          <p:cNvSpPr/>
          <p:nvPr/>
        </p:nvSpPr>
        <p:spPr>
          <a:xfrm>
            <a:off x="1692092" y="2038105"/>
            <a:ext cx="857102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https://dev.to/sherryummen/asymptotic-notations-b-oot-big-o-big-omega-big-theta-49e7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Chapter 8.10 </a:t>
            </a:r>
            <a:r>
              <a:rPr kumimoji="0" lang="en-US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OpenDSA</a:t>
            </a: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Common Misunderstanding 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https://cs.stackexchange.com/questions/23068/how-do-o-and-%CE%A9-relate-to-worst-and-best-case</a:t>
            </a: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https://qr.ae/pNyFxo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https://cs.stackexchange.com/questions/23593/is-there-a-system-behind-the-magic-of-algorithm-analysis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sng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https://stackoverflow.com/questions/25593619/why-small-theta-asymtotic-notation-doesnt-exists/54542603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CFAE6-F4FE-4EA6-A396-FAAC0F40E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223295-681E-4E43-955C-DADA4D7BB0B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57D94BC-9D22-4E69-9372-F9F0C9976A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598ABCD-2E46-48AC-8EDC-5EE3D903D1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131713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Useful series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51245-9EA5-4049-9948-0EEB6602D601}"/>
              </a:ext>
            </a:extLst>
          </p:cNvPr>
          <p:cNvSpPr txBox="1"/>
          <p:nvPr/>
        </p:nvSpPr>
        <p:spPr>
          <a:xfrm>
            <a:off x="1970697" y="1859340"/>
            <a:ext cx="1082123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+ 2 + 3 + 4 + ⋯ + n =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n.</a:t>
            </a:r>
            <a:r>
              <a:rPr lang="en-US" sz="3200" dirty="0">
                <a:solidFill>
                  <a:srgbClr val="EB6E19"/>
                </a:solidFill>
                <a:latin typeface="Consolas" panose="020B0609020204030204" pitchFamily="49" charset="0"/>
              </a:rPr>
              <a:t>(n+1)/2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+ 2 + 4 + 8 + ⋯ + 2</a:t>
            </a:r>
            <a:r>
              <a:rPr kumimoji="0" 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32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k+1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1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200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+ n/2 + n/4 + n/8 + ⋯ + 1 = </a:t>
            </a:r>
            <a:r>
              <a:rPr lang="en-US" sz="3200" dirty="0">
                <a:solidFill>
                  <a:srgbClr val="EB6E19"/>
                </a:solidFill>
                <a:latin typeface="Consolas" panose="020B0609020204030204" pitchFamily="49" charset="0"/>
              </a:rPr>
              <a:t>2n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C2D139-D246-4A65-8BB4-3006ECD1C920}"/>
              </a:ext>
            </a:extLst>
          </p:cNvPr>
          <p:cNvSpPr txBox="1"/>
          <p:nvPr/>
        </p:nvSpPr>
        <p:spPr>
          <a:xfrm>
            <a:off x="2427682" y="5754211"/>
            <a:ext cx="99072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https://en.wikipedia.org/wiki/1_%2B_2_%2B_3_%2B_4_%2B_%E2%8B%AF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https://en.wikipedia.org/wiki/1_%2B_2_%2B_4_%2B_8_%2B_%E2%8B%AF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https://en.wikipedia.org/wiki/1/2_%2B_1/4_%2B_1/8_%2B_1/16_%2B_%E2%8B%AF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D0EA67-7D55-4CD4-8DFE-FCC4032D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0CF359-9FCF-41BE-86D6-580F59E96C5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52D1B54-8897-4C0E-A826-5C2B374AAE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DD80A470-8C11-40F4-B8C0-39C0D41029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902752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782617" y="1608028"/>
            <a:ext cx="8793018" cy="461664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F2A878-BC94-4AEB-B02F-E1DBC6A4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FB98A9-1CBD-444D-BA65-8E7996FD034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21A2A49-7AEB-4252-8695-B9F8E13E8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A4AF87C7-75C1-4625-969D-62AE9E6E5A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121025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0AB6FB-60C5-4E0A-89A3-1C675EEF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B7C9D0-F5AF-49C9-8979-278567F7C9B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6AEC53A5-0090-4652-A34E-94CFEB7AAF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F1B704C9-97D6-4917-9F69-738C1DFE07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631442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1BFA41-B7B6-4541-8CE0-E72BB1D5E36C}"/>
              </a:ext>
            </a:extLst>
          </p:cNvPr>
          <p:cNvCxnSpPr>
            <a:cxnSpLocks/>
          </p:cNvCxnSpPr>
          <p:nvPr/>
        </p:nvCxnSpPr>
        <p:spPr>
          <a:xfrm>
            <a:off x="7481455" y="4599709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5DD3A09-6E52-4269-B881-4CC2BEF4B1E4}"/>
              </a:ext>
            </a:extLst>
          </p:cNvPr>
          <p:cNvSpPr txBox="1"/>
          <p:nvPr/>
        </p:nvSpPr>
        <p:spPr>
          <a:xfrm>
            <a:off x="8460509" y="4338099"/>
            <a:ext cx="276870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Size of array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Max size of any string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9B7B1C-0688-4A2E-8ED3-37F79385414B}"/>
              </a:ext>
            </a:extLst>
          </p:cNvPr>
          <p:cNvSpPr txBox="1"/>
          <p:nvPr/>
        </p:nvSpPr>
        <p:spPr>
          <a:xfrm>
            <a:off x="8460509" y="5055232"/>
            <a:ext cx="197361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Size of target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D15899-8677-4249-9E74-F602F1C17AF9}"/>
              </a:ext>
            </a:extLst>
          </p:cNvPr>
          <p:cNvCxnSpPr>
            <a:cxnSpLocks/>
          </p:cNvCxnSpPr>
          <p:nvPr/>
        </p:nvCxnSpPr>
        <p:spPr>
          <a:xfrm>
            <a:off x="4710545" y="4729769"/>
            <a:ext cx="3749964" cy="4793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CFEF14D-D995-41C1-8671-05B6FCD584BF}"/>
              </a:ext>
            </a:extLst>
          </p:cNvPr>
          <p:cNvSpPr txBox="1"/>
          <p:nvPr/>
        </p:nvSpPr>
        <p:spPr>
          <a:xfrm>
            <a:off x="8467562" y="5358431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constant</a:t>
            </a:r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E7E2239-169B-47FB-8E8A-0C1D608C8EC5}"/>
              </a:ext>
            </a:extLst>
          </p:cNvPr>
          <p:cNvCxnSpPr>
            <a:cxnSpLocks/>
          </p:cNvCxnSpPr>
          <p:nvPr/>
        </p:nvCxnSpPr>
        <p:spPr>
          <a:xfrm>
            <a:off x="5320145" y="4924455"/>
            <a:ext cx="3129645" cy="5878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1C8633-D047-4D83-B99A-D885485B7589}"/>
              </a:ext>
            </a:extLst>
          </p:cNvPr>
          <p:cNvCxnSpPr>
            <a:cxnSpLocks/>
          </p:cNvCxnSpPr>
          <p:nvPr/>
        </p:nvCxnSpPr>
        <p:spPr>
          <a:xfrm>
            <a:off x="5882080" y="5187378"/>
            <a:ext cx="2596201" cy="608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327DA3A-5E5B-4A1D-BC8E-98CDA9E77C8F}"/>
              </a:ext>
            </a:extLst>
          </p:cNvPr>
          <p:cNvSpPr txBox="1"/>
          <p:nvPr/>
        </p:nvSpPr>
        <p:spPr>
          <a:xfrm>
            <a:off x="8496053" y="565731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…</a:t>
            </a:r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E64C24-0003-4280-9930-C1F3927F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84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86B54B-9B34-40FE-B152-8D79B15AD2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4837A81C-3AD2-4F00-920D-0E1ED3A55A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81A15A3D-D4BF-4DBE-A6AE-BA16FDE2D6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46628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1BFA41-B7B6-4541-8CE0-E72BB1D5E36C}"/>
              </a:ext>
            </a:extLst>
          </p:cNvPr>
          <p:cNvCxnSpPr>
            <a:cxnSpLocks/>
          </p:cNvCxnSpPr>
          <p:nvPr/>
        </p:nvCxnSpPr>
        <p:spPr>
          <a:xfrm>
            <a:off x="7481455" y="4599709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5DD3A09-6E52-4269-B881-4CC2BEF4B1E4}"/>
              </a:ext>
            </a:extLst>
          </p:cNvPr>
          <p:cNvSpPr txBox="1"/>
          <p:nvPr/>
        </p:nvSpPr>
        <p:spPr>
          <a:xfrm>
            <a:off x="8460509" y="4338099"/>
            <a:ext cx="276870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Size of array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Max size of any string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9B7B1C-0688-4A2E-8ED3-37F79385414B}"/>
              </a:ext>
            </a:extLst>
          </p:cNvPr>
          <p:cNvSpPr txBox="1"/>
          <p:nvPr/>
        </p:nvSpPr>
        <p:spPr>
          <a:xfrm>
            <a:off x="8460509" y="5055232"/>
            <a:ext cx="197361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Size of target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D15899-8677-4249-9E74-F602F1C17AF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710545" y="4729770"/>
            <a:ext cx="3749964" cy="4793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B5163C-F3B8-4697-9775-1CED886C87AA}"/>
              </a:ext>
            </a:extLst>
          </p:cNvPr>
          <p:cNvCxnSpPr>
            <a:cxnSpLocks/>
          </p:cNvCxnSpPr>
          <p:nvPr/>
        </p:nvCxnSpPr>
        <p:spPr>
          <a:xfrm>
            <a:off x="7670801" y="3392243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655FA0-0E52-4672-88E6-28DC8C3A890C}"/>
              </a:ext>
            </a:extLst>
          </p:cNvPr>
          <p:cNvSpPr txBox="1"/>
          <p:nvPr/>
        </p:nvSpPr>
        <p:spPr>
          <a:xfrm>
            <a:off x="8649855" y="3253093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constant</a:t>
            </a:r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9A328C-E34C-4694-9303-EC771C6ED100}"/>
              </a:ext>
            </a:extLst>
          </p:cNvPr>
          <p:cNvCxnSpPr>
            <a:cxnSpLocks/>
          </p:cNvCxnSpPr>
          <p:nvPr/>
        </p:nvCxnSpPr>
        <p:spPr>
          <a:xfrm flipV="1">
            <a:off x="4793674" y="3218457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ACE1DB-E558-4F32-96B7-0963FD9FD4F2}"/>
              </a:ext>
            </a:extLst>
          </p:cNvPr>
          <p:cNvSpPr txBox="1"/>
          <p:nvPr/>
        </p:nvSpPr>
        <p:spPr>
          <a:xfrm>
            <a:off x="8649854" y="3044441"/>
            <a:ext cx="266932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2CD9C4-028D-4017-82E2-11509D352EED}"/>
              </a:ext>
            </a:extLst>
          </p:cNvPr>
          <p:cNvSpPr txBox="1"/>
          <p:nvPr/>
        </p:nvSpPr>
        <p:spPr>
          <a:xfrm>
            <a:off x="8649854" y="2751402"/>
            <a:ext cx="29674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7DFE41-E72A-42D5-9600-7EF5C76DFD24}"/>
              </a:ext>
            </a:extLst>
          </p:cNvPr>
          <p:cNvCxnSpPr>
            <a:cxnSpLocks/>
          </p:cNvCxnSpPr>
          <p:nvPr/>
        </p:nvCxnSpPr>
        <p:spPr>
          <a:xfrm flipV="1">
            <a:off x="4793674" y="2881801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96C3C3-CB68-4136-877E-22E71AE40030}"/>
              </a:ext>
            </a:extLst>
          </p:cNvPr>
          <p:cNvCxnSpPr>
            <a:cxnSpLocks/>
          </p:cNvCxnSpPr>
          <p:nvPr/>
        </p:nvCxnSpPr>
        <p:spPr>
          <a:xfrm flipV="1">
            <a:off x="4793674" y="3766678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E2F7889-3599-439B-A30F-61B6D7D43240}"/>
              </a:ext>
            </a:extLst>
          </p:cNvPr>
          <p:cNvSpPr txBox="1"/>
          <p:nvPr/>
        </p:nvSpPr>
        <p:spPr>
          <a:xfrm>
            <a:off x="8649854" y="3607686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constant</a:t>
            </a:r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832CAA-9583-49D6-A3BC-1D8E6858ABBC}"/>
              </a:ext>
            </a:extLst>
          </p:cNvPr>
          <p:cNvSpPr txBox="1"/>
          <p:nvPr/>
        </p:nvSpPr>
        <p:spPr>
          <a:xfrm>
            <a:off x="8467562" y="5358431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constant</a:t>
            </a:r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F8484C-E1AE-4B1F-9B38-F02AF77476F7}"/>
              </a:ext>
            </a:extLst>
          </p:cNvPr>
          <p:cNvCxnSpPr>
            <a:cxnSpLocks/>
          </p:cNvCxnSpPr>
          <p:nvPr/>
        </p:nvCxnSpPr>
        <p:spPr>
          <a:xfrm>
            <a:off x="5320145" y="4924455"/>
            <a:ext cx="3129645" cy="5878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177413-D400-496C-B801-933A56C3E718}"/>
              </a:ext>
            </a:extLst>
          </p:cNvPr>
          <p:cNvCxnSpPr>
            <a:cxnSpLocks/>
          </p:cNvCxnSpPr>
          <p:nvPr/>
        </p:nvCxnSpPr>
        <p:spPr>
          <a:xfrm>
            <a:off x="5882080" y="5187378"/>
            <a:ext cx="2596201" cy="608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BB8232E-EB93-48AB-A5A5-B1413B949C75}"/>
              </a:ext>
            </a:extLst>
          </p:cNvPr>
          <p:cNvSpPr txBox="1"/>
          <p:nvPr/>
        </p:nvSpPr>
        <p:spPr>
          <a:xfrm>
            <a:off x="8496053" y="565731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…</a:t>
            </a:r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C5005F-67E5-4E0F-8CA7-8D5C91D7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85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E65350-576D-4647-A155-F612FA3979D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34CCE9BD-57C6-4DF9-8859-31A0D86DF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4DB774D3-7D9C-4CA7-B5A1-B1C644CC0E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3981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6724074" cy="364715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11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61BFA41-B7B6-4541-8CE0-E72BB1D5E36C}"/>
              </a:ext>
            </a:extLst>
          </p:cNvPr>
          <p:cNvCxnSpPr>
            <a:cxnSpLocks/>
          </p:cNvCxnSpPr>
          <p:nvPr/>
        </p:nvCxnSpPr>
        <p:spPr>
          <a:xfrm>
            <a:off x="7481455" y="4599709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5DD3A09-6E52-4269-B881-4CC2BEF4B1E4}"/>
              </a:ext>
            </a:extLst>
          </p:cNvPr>
          <p:cNvSpPr txBox="1"/>
          <p:nvPr/>
        </p:nvSpPr>
        <p:spPr>
          <a:xfrm>
            <a:off x="8460509" y="4338099"/>
            <a:ext cx="276870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Size of array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Max size of any string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9B7B1C-0688-4A2E-8ED3-37F79385414B}"/>
              </a:ext>
            </a:extLst>
          </p:cNvPr>
          <p:cNvSpPr txBox="1"/>
          <p:nvPr/>
        </p:nvSpPr>
        <p:spPr>
          <a:xfrm>
            <a:off x="8460509" y="5055232"/>
            <a:ext cx="1973617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Size of target =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D15899-8677-4249-9E74-F602F1C17AF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710545" y="4729770"/>
            <a:ext cx="3749964" cy="479351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B5163C-F3B8-4697-9775-1CED886C87AA}"/>
              </a:ext>
            </a:extLst>
          </p:cNvPr>
          <p:cNvCxnSpPr>
            <a:cxnSpLocks/>
          </p:cNvCxnSpPr>
          <p:nvPr/>
        </p:nvCxnSpPr>
        <p:spPr>
          <a:xfrm>
            <a:off x="7670801" y="3392243"/>
            <a:ext cx="979054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655FA0-0E52-4672-88E6-28DC8C3A890C}"/>
              </a:ext>
            </a:extLst>
          </p:cNvPr>
          <p:cNvSpPr txBox="1"/>
          <p:nvPr/>
        </p:nvSpPr>
        <p:spPr>
          <a:xfrm>
            <a:off x="8649855" y="3253093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constant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9A328C-E34C-4694-9303-EC771C6ED100}"/>
              </a:ext>
            </a:extLst>
          </p:cNvPr>
          <p:cNvCxnSpPr>
            <a:cxnSpLocks/>
          </p:cNvCxnSpPr>
          <p:nvPr/>
        </p:nvCxnSpPr>
        <p:spPr>
          <a:xfrm flipV="1">
            <a:off x="4793674" y="3218457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ACE1DB-E558-4F32-96B7-0963FD9FD4F2}"/>
              </a:ext>
            </a:extLst>
          </p:cNvPr>
          <p:cNvSpPr txBox="1"/>
          <p:nvPr/>
        </p:nvSpPr>
        <p:spPr>
          <a:xfrm>
            <a:off x="8649854" y="3044441"/>
            <a:ext cx="266932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D2CD9C4-028D-4017-82E2-11509D352EED}"/>
              </a:ext>
            </a:extLst>
          </p:cNvPr>
          <p:cNvSpPr txBox="1"/>
          <p:nvPr/>
        </p:nvSpPr>
        <p:spPr>
          <a:xfrm>
            <a:off x="8649854" y="2751402"/>
            <a:ext cx="296747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linear and dependent 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7DFE41-E72A-42D5-9600-7EF5C76DFD24}"/>
              </a:ext>
            </a:extLst>
          </p:cNvPr>
          <p:cNvCxnSpPr>
            <a:cxnSpLocks/>
          </p:cNvCxnSpPr>
          <p:nvPr/>
        </p:nvCxnSpPr>
        <p:spPr>
          <a:xfrm flipV="1">
            <a:off x="4793674" y="2881801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A96C3C3-CB68-4136-877E-22E71AE40030}"/>
              </a:ext>
            </a:extLst>
          </p:cNvPr>
          <p:cNvCxnSpPr>
            <a:cxnSpLocks/>
          </p:cNvCxnSpPr>
          <p:nvPr/>
        </p:nvCxnSpPr>
        <p:spPr>
          <a:xfrm flipV="1">
            <a:off x="4793674" y="3766678"/>
            <a:ext cx="3856181" cy="1635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E2F7889-3599-439B-A30F-61B6D7D43240}"/>
              </a:ext>
            </a:extLst>
          </p:cNvPr>
          <p:cNvSpPr txBox="1"/>
          <p:nvPr/>
        </p:nvSpPr>
        <p:spPr>
          <a:xfrm>
            <a:off x="8649854" y="3607686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constant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832CAA-9583-49D6-A3BC-1D8E6858ABBC}"/>
              </a:ext>
            </a:extLst>
          </p:cNvPr>
          <p:cNvSpPr txBox="1"/>
          <p:nvPr/>
        </p:nvSpPr>
        <p:spPr>
          <a:xfrm>
            <a:off x="8467562" y="5358431"/>
            <a:ext cx="979755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constant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F8484C-E1AE-4B1F-9B38-F02AF77476F7}"/>
              </a:ext>
            </a:extLst>
          </p:cNvPr>
          <p:cNvCxnSpPr>
            <a:cxnSpLocks/>
          </p:cNvCxnSpPr>
          <p:nvPr/>
        </p:nvCxnSpPr>
        <p:spPr>
          <a:xfrm>
            <a:off x="5320145" y="4924455"/>
            <a:ext cx="3129645" cy="587865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C177413-D400-496C-B801-933A56C3E718}"/>
              </a:ext>
            </a:extLst>
          </p:cNvPr>
          <p:cNvCxnSpPr>
            <a:cxnSpLocks/>
          </p:cNvCxnSpPr>
          <p:nvPr/>
        </p:nvCxnSpPr>
        <p:spPr>
          <a:xfrm>
            <a:off x="5882080" y="5187378"/>
            <a:ext cx="2596201" cy="60874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9207773" y="2327867"/>
            <a:ext cx="157607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(size * t) + 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C30DDF-2369-44B5-9A21-08F1609FE76C}"/>
              </a:ext>
            </a:extLst>
          </p:cNvPr>
          <p:cNvSpPr txBox="1"/>
          <p:nvPr/>
        </p:nvSpPr>
        <p:spPr>
          <a:xfrm>
            <a:off x="8449790" y="5638548"/>
            <a:ext cx="1576072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(size * t) + 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2AB9BD-BE67-4055-BCDA-77B825EBE9DD}"/>
              </a:ext>
            </a:extLst>
          </p:cNvPr>
          <p:cNvSpPr txBox="1"/>
          <p:nvPr/>
        </p:nvSpPr>
        <p:spPr>
          <a:xfrm>
            <a:off x="2487910" y="6046834"/>
            <a:ext cx="714169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 and t is size of target string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E0A4A8-2CB9-4BDB-9EE8-2F799BE1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86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41A074-CFCE-4660-9B53-A65AC14C0F3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087765D5-CEEC-4832-A4E6-4E50226E8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CC12DD3A-EF5B-46FA-9376-7DCB04A638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8551454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524625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6843265" y="1931300"/>
            <a:ext cx="4009464" cy="35394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Clarification: </a:t>
            </a:r>
          </a:p>
          <a:p>
            <a:endParaRPr lang="en-US" sz="1400" dirty="0">
              <a:solidFill>
                <a:srgbClr val="00DA6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program will yield an equation,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= (size * t) + 5c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function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will be an element of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 O(size.t), O(size.t.t), O(size.size.t),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… and several other functions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</a:p>
          <a:p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When we talk about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Big O, we want a measure to describe the </a:t>
            </a:r>
            <a:r>
              <a:rPr lang="en-US" sz="1400" b="1" dirty="0">
                <a:solidFill>
                  <a:srgbClr val="EB6E19"/>
                </a:solidFill>
                <a:latin typeface="Consolas" panose="020B0609020204030204" pitchFamily="49" charset="0"/>
              </a:rPr>
              <a:t>upper bound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For the sake of the course, we seek the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tightest upper bound.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2AB9BD-BE67-4055-BCDA-77B825EBE9DD}"/>
              </a:ext>
            </a:extLst>
          </p:cNvPr>
          <p:cNvSpPr txBox="1"/>
          <p:nvPr/>
        </p:nvSpPr>
        <p:spPr>
          <a:xfrm>
            <a:off x="2487910" y="6046834"/>
            <a:ext cx="714169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 and t is size of target string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BFFFB0-0238-4FC3-8F5E-28F297F1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87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75FE172-5189-4BA9-B359-824F1A16800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B8F913E9-9574-48FA-A402-3B912139E3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0837F17E-4F0D-4F59-9B06-C9F3D9D340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986787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524625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6843265" y="1931300"/>
            <a:ext cx="4009464" cy="33239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Clarification: </a:t>
            </a:r>
          </a:p>
          <a:p>
            <a:endParaRPr lang="en-US" sz="1400" dirty="0">
              <a:solidFill>
                <a:srgbClr val="00DA6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program will yield an equation,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= (size * t) + 5c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function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will be an element of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(size.t),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(size),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(t),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(1)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… and several other functions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</a:p>
          <a:p>
            <a:endParaRPr lang="en-US" sz="14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When we talk about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Big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, we want a measure to describe the </a:t>
            </a:r>
            <a:r>
              <a:rPr lang="en-US" sz="1400" b="1" dirty="0">
                <a:solidFill>
                  <a:srgbClr val="EB6E19"/>
                </a:solidFill>
                <a:latin typeface="Consolas" panose="020B0609020204030204" pitchFamily="49" charset="0"/>
              </a:rPr>
              <a:t>lower bound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.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For the sake of the course, we seek the 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tightest lower bound.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2AB9BD-BE67-4055-BCDA-77B825EBE9DD}"/>
              </a:ext>
            </a:extLst>
          </p:cNvPr>
          <p:cNvSpPr txBox="1"/>
          <p:nvPr/>
        </p:nvSpPr>
        <p:spPr>
          <a:xfrm>
            <a:off x="2487910" y="6046834"/>
            <a:ext cx="714169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 and t is size of target string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81F6ED-D364-497E-9BB8-49276793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88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7CF2A3-0ED0-44BC-9C9B-FB0CAD7F06E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429354EF-D16E-4F2A-AD16-7AD02C35B0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DED49EAD-C591-4E66-8C14-4C289C2487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9922072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74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Linear Search: Assuming a large array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33BF2-CB00-4EAF-ACA0-C3752A90C7AD}"/>
              </a:ext>
            </a:extLst>
          </p:cNvPr>
          <p:cNvSpPr txBox="1"/>
          <p:nvPr/>
        </p:nvSpPr>
        <p:spPr>
          <a:xfrm>
            <a:off x="1126835" y="1931300"/>
            <a:ext cx="5246256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&lt;string&gt;</a:t>
            </a: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i &lt; size; i++)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[i].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compare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(t) ==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"found at index = 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+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"not found"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arr[] = {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"cop3530"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"cop3502“, ...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::string target = </a:t>
            </a:r>
            <a:r>
              <a:rPr lang="en-US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"curious"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size =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(arr) / </a:t>
            </a:r>
            <a:r>
              <a:rPr lang="en-US" sz="8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8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&lt;&lt; (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(arr, size, target));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8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00100" lvl="1" indent="-64008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025BCF-365C-4D1B-B69C-ECF5EFEAF0B6}"/>
              </a:ext>
            </a:extLst>
          </p:cNvPr>
          <p:cNvSpPr txBox="1"/>
          <p:nvPr/>
        </p:nvSpPr>
        <p:spPr>
          <a:xfrm>
            <a:off x="4479635" y="642372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https://onlinegdb.com/opeGj9PmNm</a:t>
            </a:r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FF1AAFA-83F9-4E60-A15B-0330B90E1B82}"/>
              </a:ext>
            </a:extLst>
          </p:cNvPr>
          <p:cNvSpPr txBox="1"/>
          <p:nvPr/>
        </p:nvSpPr>
        <p:spPr>
          <a:xfrm>
            <a:off x="6843265" y="1931300"/>
            <a:ext cx="4009464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Clarification: </a:t>
            </a:r>
          </a:p>
          <a:p>
            <a:endParaRPr lang="en-US" sz="1400" dirty="0">
              <a:solidFill>
                <a:srgbClr val="00DA63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This program will yield an equation,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T(size, t)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= (size * t) + 5c</a:t>
            </a: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In this program, the time complexity of the code is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O(size.t)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(size.t)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</a:t>
            </a: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(size.t)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72AB9BD-BE67-4055-BCDA-77B825EBE9DD}"/>
              </a:ext>
            </a:extLst>
          </p:cNvPr>
          <p:cNvSpPr txBox="1"/>
          <p:nvPr/>
        </p:nvSpPr>
        <p:spPr>
          <a:xfrm>
            <a:off x="2487910" y="6046834"/>
            <a:ext cx="7141699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DA63"/>
                </a:solidFill>
                <a:latin typeface="Consolas" panose="020B0609020204030204" pitchFamily="49" charset="0"/>
              </a:rPr>
              <a:t>O (size*t), where size is size of array and t is size of target string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5BC1DB-C67F-43A9-A826-F0D66A87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F2D774-BB42-4832-BC5B-EAFB54F1D85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22D7B164-558A-4F47-B8C0-0AA7196ACE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87674AB8-87D8-40AF-A491-77084060A9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3869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Multiple Ways of Solving a Problem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9" name="Google Shape;108;p31">
            <a:extLst>
              <a:ext uri="{FF2B5EF4-FFF2-40B4-BE49-F238E27FC236}">
                <a16:creationId xmlns:a16="http://schemas.microsoft.com/office/drawing/2014/main" id="{C95FA564-6077-44A1-907B-CC06A3417B4A}"/>
              </a:ext>
            </a:extLst>
          </p:cNvPr>
          <p:cNvGraphicFramePr/>
          <p:nvPr/>
        </p:nvGraphicFramePr>
        <p:xfrm>
          <a:off x="2464814" y="2376747"/>
          <a:ext cx="6217600" cy="4571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-13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-11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24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100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0081E2"/>
                          </a:solidFill>
                        </a:rPr>
                        <a:t>102</a:t>
                      </a:r>
                      <a:endParaRPr dirty="0">
                        <a:solidFill>
                          <a:srgbClr val="0081E2"/>
                        </a:solidFill>
                      </a:endParaRPr>
                    </a:p>
                  </a:txBody>
                  <a:tcPr marL="91425" marR="91425" marT="91425" marB="91425">
                    <a:lnL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B6E1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D65FA-C8D2-4B8C-990B-3FD85375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A11F36-B6FF-4818-BAC4-FF38BA496291}"/>
              </a:ext>
            </a:extLst>
          </p:cNvPr>
          <p:cNvSpPr/>
          <p:nvPr/>
        </p:nvSpPr>
        <p:spPr>
          <a:xfrm>
            <a:off x="1037757" y="1714653"/>
            <a:ext cx="878958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Problem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Determine if a sorted array contains any duplicates.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4D2393C-C9CB-4F5B-B2C4-92193A3491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F81A377-B4CF-48AD-B31F-806CC818A9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C6E87BE3-2857-400A-95B1-19FCF24478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12819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Search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02B0CD-D4BB-4AF3-A67D-35746ABD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C46FBD2-82FB-4FF4-A032-F91886699D3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45C5D95-0403-4F19-B4DB-52C89244C2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268EDE76-7037-41BD-9F02-BAA68654C2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76781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88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Binary Search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4F4A74-8D04-45AA-8CC8-0771AA348936}"/>
              </a:ext>
            </a:extLst>
          </p:cNvPr>
          <p:cNvSpPr/>
          <p:nvPr/>
        </p:nvSpPr>
        <p:spPr>
          <a:xfrm>
            <a:off x="4859998" y="6123543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https://onlinegdb.com/S1GzxzljU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9D1D7B-2582-4FE9-A4C9-19620F076C86}"/>
              </a:ext>
            </a:extLst>
          </p:cNvPr>
          <p:cNvSpPr txBox="1"/>
          <p:nvPr/>
        </p:nvSpPr>
        <p:spPr>
          <a:xfrm>
            <a:off x="2710872" y="1765012"/>
            <a:ext cx="6991927" cy="3785652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binarySearch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start =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mid, end = size-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(start &lt;= end)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{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mid = (start + end)/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[mid] == target)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mid;    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(target &gt;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[mid]) 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start = mid +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      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end = mid - 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    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342900" indent="-731520">
              <a:buClr>
                <a:schemeClr val="bg2">
                  <a:lumMod val="50000"/>
                </a:schemeClr>
              </a:buClr>
              <a:buFont typeface="+mj-lt"/>
              <a:buAutoNum type="arabicPeriod"/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ED1BCC-79AE-4403-80D5-11C316176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4FDB6CC-AB3B-48A3-9FAE-B051242A6B2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556173B0-8E2C-45CC-8D99-F75DD636EF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138D2BB-CD00-4A09-9E3E-ED27AA442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248850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String Palindrome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55B35A-E19E-4F45-BFE2-D89F32BDE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92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756FF6-CAAF-4E93-A7A9-C3907AAB4CE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C88247A3-44C2-4911-8C9B-4D52219F3D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FF51336F-7B1C-44E6-A102-F71E42B224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519363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String Palindrome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F30004-200B-4ED9-A7B5-F0A0336A7EB1}"/>
              </a:ext>
            </a:extLst>
          </p:cNvPr>
          <p:cNvGraphicFramePr>
            <a:graphicFrameLocks noGrp="1"/>
          </p:cNvGraphicFramePr>
          <p:nvPr/>
        </p:nvGraphicFramePr>
        <p:xfrm>
          <a:off x="2373295" y="2602669"/>
          <a:ext cx="414235" cy="2505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14235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25010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19A6EAB-7FFA-4785-BD07-91DD59069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787531" y="2605088"/>
          <a:ext cx="6708162" cy="250106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6708162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50106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bool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checkPalindrome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(string s)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{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if(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s.length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 &lt; 2)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return 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if(s.at(0) == s.at(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s.length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()-1))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    return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checkPalindrome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s.substr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(1,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s.length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()-2));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 return </a:t>
                      </a:r>
                      <a:r>
                        <a:rPr lang="en-US" sz="16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marL="68580" marR="68580" marT="0" marB="0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9AFD0-59A5-4143-BF6B-338CCB6F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1406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F6B0DD-510C-4A86-93ED-0A3BAAB797A7}"/>
              </a:ext>
            </a:extLst>
          </p:cNvPr>
          <p:cNvSpPr txBox="1"/>
          <p:nvPr/>
        </p:nvSpPr>
        <p:spPr>
          <a:xfrm>
            <a:off x="1386673" y="1798655"/>
            <a:ext cx="9133952" cy="4655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Input: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You are given an array of numbers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data is randomly sorted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Output: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Peak value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Peak is a number such that it is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greater than or equal to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both of its adjacent elements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case of the boundary values, a peak must be greater or equal to the one adjacent element.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60000"/>
                  <a:lumOff val="40000"/>
                </a:srgbClr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33A4B1-6C7F-4785-B31A-2A20FD23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7AAEC4-7368-4D16-AC1F-0FC99A58AE7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039937D4-54DA-42BD-97CE-42C7B40438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A94B26A-1AF4-4F06-BC28-86A3ADFB8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199417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1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E85B0-4A2C-4DDA-B520-1964826D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04EAE96-57F5-4698-B9FC-C75D1F467F7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FE8D6BE-6426-4514-BF7D-4358B6A0A0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68C4F81E-442A-4A00-8E1C-253EBAFF53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050865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1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93BF19C-C36D-4287-8483-7760B52D4EC6}"/>
              </a:ext>
            </a:extLst>
          </p:cNvPr>
          <p:cNvGraphicFramePr>
            <a:graphicFrameLocks/>
          </p:cNvGraphicFramePr>
          <p:nvPr/>
        </p:nvGraphicFramePr>
        <p:xfrm>
          <a:off x="734090" y="2612571"/>
          <a:ext cx="6450482" cy="4029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FF1332C-CE1A-49C2-9A51-30DD9CB47E5A}"/>
              </a:ext>
            </a:extLst>
          </p:cNvPr>
          <p:cNvSpPr txBox="1"/>
          <p:nvPr/>
        </p:nvSpPr>
        <p:spPr>
          <a:xfrm>
            <a:off x="6578321" y="3153557"/>
            <a:ext cx="5519895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1: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both adjacent elements: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6B1FA17-60A5-4F5C-9A45-C1E55864C6C7}"/>
              </a:ext>
            </a:extLst>
          </p:cNvPr>
          <p:cNvSpPr/>
          <p:nvPr/>
        </p:nvSpPr>
        <p:spPr>
          <a:xfrm>
            <a:off x="3326285" y="3116688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8FA85D-16C9-4D69-8DB6-63A2363E3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28A33E-BA8E-43EC-8268-A2F3D2CF6AA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1E20AB4A-050A-4004-AA37-D2B3212D52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8E940A59-73EF-4D10-B257-4D95F33AA7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180549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1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0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293BF19C-C36D-4287-8483-7760B52D4EC6}"/>
              </a:ext>
            </a:extLst>
          </p:cNvPr>
          <p:cNvGraphicFramePr>
            <a:graphicFrameLocks/>
          </p:cNvGraphicFramePr>
          <p:nvPr/>
        </p:nvGraphicFramePr>
        <p:xfrm>
          <a:off x="734090" y="2612571"/>
          <a:ext cx="6450482" cy="4029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393EE71-C3E5-4E55-A10D-FCDE3CEAEEDC}"/>
              </a:ext>
            </a:extLst>
          </p:cNvPr>
          <p:cNvSpPr txBox="1"/>
          <p:nvPr/>
        </p:nvSpPr>
        <p:spPr>
          <a:xfrm>
            <a:off x="6578321" y="3153557"/>
            <a:ext cx="5519895" cy="9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1: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both adjacent elements: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Peak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0CF98E-CD96-4A71-83E7-71AA4F173ECC}"/>
              </a:ext>
            </a:extLst>
          </p:cNvPr>
          <p:cNvSpPr/>
          <p:nvPr/>
        </p:nvSpPr>
        <p:spPr>
          <a:xfrm>
            <a:off x="3326285" y="3116688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06172-FBCD-4295-965F-B91B6D8D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66F1F66-F084-4816-90AB-2A8228F1E4B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ACAAF417-534C-4457-AB41-71EF6AB157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394EFC7-E271-4545-9176-A207F3A76D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661528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2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E9D18-C1FF-41E5-8236-DB91CB41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B75DFD7-7BE7-40AD-9F89-87347F95AE8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669EEB3-5D85-4165-918D-E2B6A198FC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8D88E9E2-B2FC-40F7-9127-2787A84B26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296437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Peak Finding: Case 2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57827509-50EE-4A05-B0FE-19118F1AF68E}"/>
              </a:ext>
            </a:extLst>
          </p:cNvPr>
          <p:cNvGraphicFramePr>
            <a:graphicFrameLocks noGrp="1"/>
          </p:cNvGraphicFramePr>
          <p:nvPr/>
        </p:nvGraphicFramePr>
        <p:xfrm>
          <a:off x="5547249" y="1785952"/>
          <a:ext cx="56868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362">
                  <a:extLst>
                    <a:ext uri="{9D8B030D-6E8A-4147-A177-3AD203B41FA5}">
                      <a16:colId xmlns:a16="http://schemas.microsoft.com/office/drawing/2014/main" val="2498944576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709491679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5451132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977702783"/>
                    </a:ext>
                  </a:extLst>
                </a:gridCol>
                <a:gridCol w="1137362">
                  <a:extLst>
                    <a:ext uri="{9D8B030D-6E8A-4147-A177-3AD203B41FA5}">
                      <a16:colId xmlns:a16="http://schemas.microsoft.com/office/drawing/2014/main" val="2770576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16 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3010238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E1723DD-F933-4496-B4DC-8DE262F60189}"/>
              </a:ext>
            </a:extLst>
          </p:cNvPr>
          <p:cNvGraphicFramePr>
            <a:graphicFrameLocks/>
          </p:cNvGraphicFramePr>
          <p:nvPr/>
        </p:nvGraphicFramePr>
        <p:xfrm>
          <a:off x="705057" y="2694598"/>
          <a:ext cx="5967047" cy="37982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97C32A-BD1A-4243-B391-8BD964BC8C58}"/>
              </a:ext>
            </a:extLst>
          </p:cNvPr>
          <p:cNvSpPr txBox="1"/>
          <p:nvPr/>
        </p:nvSpPr>
        <p:spPr>
          <a:xfrm>
            <a:off x="6578321" y="3153557"/>
            <a:ext cx="5519895" cy="1885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Case 2: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Central Element larger than left element and smaller than right element: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958C62-3D4C-4B22-A9B7-BC885ECD4518}"/>
              </a:ext>
            </a:extLst>
          </p:cNvPr>
          <p:cNvSpPr/>
          <p:nvPr/>
        </p:nvSpPr>
        <p:spPr>
          <a:xfrm>
            <a:off x="3155463" y="4281424"/>
            <a:ext cx="633046" cy="624623"/>
          </a:xfrm>
          <a:prstGeom prst="ellipse">
            <a:avLst/>
          </a:prstGeom>
          <a:noFill/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3E0AE-A773-4180-ACA2-2F89AFD1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FDE4A66-13F6-4984-8256-98C54BFC907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FDF8F820-4BC2-40C8-802E-3ED7345EA4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A7385D1A-6348-45B7-B410-C9AA3FA7ED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628203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5351</TotalTime>
  <Words>8553</Words>
  <Application>Microsoft Office PowerPoint</Application>
  <PresentationFormat>Widescreen</PresentationFormat>
  <Paragraphs>1894</Paragraphs>
  <Slides>108</Slides>
  <Notes>108</Notes>
  <HiddenSlides>2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108</vt:i4>
      </vt:variant>
    </vt:vector>
  </HeadingPairs>
  <TitlesOfParts>
    <vt:vector size="120" baseType="lpstr">
      <vt:lpstr>Arial</vt:lpstr>
      <vt:lpstr>Calibri</vt:lpstr>
      <vt:lpstr>Calibri Light</vt:lpstr>
      <vt:lpstr>Cambria Math</vt:lpstr>
      <vt:lpstr>Consolas</vt:lpstr>
      <vt:lpstr>Courier New</vt:lpstr>
      <vt:lpstr>Gotham Bold</vt:lpstr>
      <vt:lpstr>Symbol</vt:lpstr>
      <vt:lpstr>Tw Cen MT</vt:lpstr>
      <vt:lpstr>Wingdings</vt:lpstr>
      <vt:lpstr>1_Office Theme</vt:lpstr>
      <vt:lpstr>2_Office Theme</vt:lpstr>
      <vt:lpstr>PowerPoint Presentation</vt:lpstr>
      <vt:lpstr>   Agenda   </vt:lpstr>
      <vt:lpstr>   Algorithm   </vt:lpstr>
      <vt:lpstr>   Algorithm   </vt:lpstr>
      <vt:lpstr>   Algorithm   </vt:lpstr>
      <vt:lpstr>   Algorithm vs Program   </vt:lpstr>
      <vt:lpstr>   Algorithm vs Program   </vt:lpstr>
      <vt:lpstr>   Multiple Ways of Solving a Problem   </vt:lpstr>
      <vt:lpstr>   Multiple Ways of Solving a Problem   </vt:lpstr>
      <vt:lpstr>   Multiple Ways of Solving a Problem   </vt:lpstr>
      <vt:lpstr>   Multiple Ways of Solving a Problem   </vt:lpstr>
      <vt:lpstr>   Multiple Ways of Solving a Problem   </vt:lpstr>
      <vt:lpstr>PowerPoint Presentation</vt:lpstr>
      <vt:lpstr>   Performance   </vt:lpstr>
      <vt:lpstr>   Performance   </vt:lpstr>
      <vt:lpstr>   Why do we care about algorithms?   </vt:lpstr>
      <vt:lpstr>   Why do we care about algorithms?   </vt:lpstr>
      <vt:lpstr>   A Simple Example   </vt:lpstr>
      <vt:lpstr>   A Simple Example   </vt:lpstr>
      <vt:lpstr>   A Simple Example   </vt:lpstr>
      <vt:lpstr>   A Simple Example   </vt:lpstr>
      <vt:lpstr>   A Simple Example   </vt:lpstr>
      <vt:lpstr>PowerPoint Presentation</vt:lpstr>
      <vt:lpstr>   Questions to ask when evaluating programs   </vt:lpstr>
      <vt:lpstr>   Approach 1 (Simulation: Timing)   </vt:lpstr>
      <vt:lpstr>   Approach 1 (Simulation: Timing)   </vt:lpstr>
      <vt:lpstr>   Approach 1 (Simulation: Timing)   </vt:lpstr>
      <vt:lpstr>   Approach 1 (Simulation: Timing)   </vt:lpstr>
      <vt:lpstr>   Approach 1 (Simulation: Timing)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2 (Modeling: Counting)   </vt:lpstr>
      <vt:lpstr>   Approach 3 (Asymptotic Behavior: Order                                                             of Growth)    </vt:lpstr>
      <vt:lpstr>Which variables should we eliminate?</vt:lpstr>
      <vt:lpstr>   Growth of Functions   </vt:lpstr>
      <vt:lpstr>   Growth of Functions   </vt:lpstr>
      <vt:lpstr>   Growth of Functions   </vt:lpstr>
      <vt:lpstr>   Growth of Functions   </vt:lpstr>
      <vt:lpstr>PowerPoint Presentation</vt:lpstr>
      <vt:lpstr>   Approach 3 (Asymptotic Behavior: Order                                                             of Growth)    </vt:lpstr>
      <vt:lpstr>   Approach 3 (Asymptotic Behavior: Order                                                             of Growth)    </vt:lpstr>
      <vt:lpstr>Notations for Algorithm Complexity</vt:lpstr>
      <vt:lpstr>Asymptotic Bounding</vt:lpstr>
      <vt:lpstr>Big O (Visualize)</vt:lpstr>
      <vt:lpstr>Big </vt:lpstr>
      <vt:lpstr>Big </vt:lpstr>
      <vt:lpstr>Big  vs Big O vs Big </vt:lpstr>
      <vt:lpstr>   Constant Growth Rate, O(1)   </vt:lpstr>
      <vt:lpstr>   Linear Growth Rate   </vt:lpstr>
      <vt:lpstr>   Quadratic Growth Rate   </vt:lpstr>
      <vt:lpstr>   Logarithmic Growth Rate   </vt:lpstr>
      <vt:lpstr>   Different Growth Rates  </vt:lpstr>
      <vt:lpstr>   Different Growth Rates  </vt:lpstr>
      <vt:lpstr>   Tips for Asymptotic Analysis (Big O)  </vt:lpstr>
      <vt:lpstr>Tip #1: Addition (Independence)</vt:lpstr>
      <vt:lpstr>Tip #1: Addition (Independence)</vt:lpstr>
      <vt:lpstr>Tip #2: Drop Constant Multipliers</vt:lpstr>
      <vt:lpstr>Tip #2: Drop Constant Multipliers</vt:lpstr>
      <vt:lpstr>Tip #3: Different Input Variables</vt:lpstr>
      <vt:lpstr>Tip #3: Different Input Variables</vt:lpstr>
      <vt:lpstr>Tip #4a: Drop Lower Order Terms with Similar Growth Rates</vt:lpstr>
      <vt:lpstr>Tip #4a: Drop Lower Order Terms with Similar Growth Rates</vt:lpstr>
      <vt:lpstr>Tip #4b: Drop Lower Order Terms with Similar Growth Rates</vt:lpstr>
      <vt:lpstr>Tip #4b: Drop Lower Order Terms with Similar Growth Rates</vt:lpstr>
      <vt:lpstr>Tip #4c: Do not drop Lower Order Terms with different Growth Rates</vt:lpstr>
      <vt:lpstr>Mentimeter</vt:lpstr>
      <vt:lpstr>Mentimeter</vt:lpstr>
      <vt:lpstr>Mentimeter</vt:lpstr>
      <vt:lpstr>Logarithmic growth</vt:lpstr>
      <vt:lpstr>Mentimeter</vt:lpstr>
      <vt:lpstr>Mentimeter</vt:lpstr>
      <vt:lpstr>Mentimeter</vt:lpstr>
      <vt:lpstr>Enter Data</vt:lpstr>
      <vt:lpstr>Enter Data</vt:lpstr>
      <vt:lpstr>Recommended Readings</vt:lpstr>
      <vt:lpstr>Useful series</vt:lpstr>
      <vt:lpstr>Linear Search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Linear Search: Assuming a large array</vt:lpstr>
      <vt:lpstr>Binary Search</vt:lpstr>
      <vt:lpstr>Binary Search</vt:lpstr>
      <vt:lpstr>String Palindrome</vt:lpstr>
      <vt:lpstr>String Palindrome</vt:lpstr>
      <vt:lpstr>Peak Finding</vt:lpstr>
      <vt:lpstr>Peak Finding: Case 1</vt:lpstr>
      <vt:lpstr>Peak Finding: Case 1</vt:lpstr>
      <vt:lpstr>Peak Finding: Case 1</vt:lpstr>
      <vt:lpstr>Peak Finding: Case 2</vt:lpstr>
      <vt:lpstr>Peak Finding: Case 2</vt:lpstr>
      <vt:lpstr>Peak Finding: Case 2</vt:lpstr>
      <vt:lpstr>Peak Finding: Case 3</vt:lpstr>
      <vt:lpstr>Peak Finding: Case 3</vt:lpstr>
      <vt:lpstr>Peak Finding: Case 3</vt:lpstr>
      <vt:lpstr>Peak Finding: Case 4</vt:lpstr>
      <vt:lpstr>Peak Finding: Case 4</vt:lpstr>
      <vt:lpstr>Peak Finding: Case 4</vt:lpstr>
      <vt:lpstr>Peak Finding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Amanpreet Kapoor Amanpreet Kapoor</dc:title>
  <dc:creator>amanpreet kapoor</dc:creator>
  <cp:lastModifiedBy>Kapoor,Amanpreet</cp:lastModifiedBy>
  <cp:revision>280</cp:revision>
  <cp:lastPrinted>2021-01-13T16:00:44Z</cp:lastPrinted>
  <dcterms:created xsi:type="dcterms:W3CDTF">2020-04-14T17:15:24Z</dcterms:created>
  <dcterms:modified xsi:type="dcterms:W3CDTF">2022-01-12T18:55:24Z</dcterms:modified>
</cp:coreProperties>
</file>