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48"/>
  </p:notesMasterIdLst>
  <p:sldIdLst>
    <p:sldId id="268" r:id="rId4"/>
    <p:sldId id="440" r:id="rId5"/>
    <p:sldId id="541" r:id="rId6"/>
    <p:sldId id="264" r:id="rId7"/>
    <p:sldId id="784" r:id="rId8"/>
    <p:sldId id="501" r:id="rId9"/>
    <p:sldId id="515" r:id="rId10"/>
    <p:sldId id="510" r:id="rId11"/>
    <p:sldId id="518" r:id="rId12"/>
    <p:sldId id="530" r:id="rId13"/>
    <p:sldId id="522" r:id="rId14"/>
    <p:sldId id="529" r:id="rId15"/>
    <p:sldId id="531" r:id="rId16"/>
    <p:sldId id="532" r:id="rId17"/>
    <p:sldId id="810" r:id="rId18"/>
    <p:sldId id="811" r:id="rId19"/>
    <p:sldId id="804" r:id="rId20"/>
    <p:sldId id="815" r:id="rId21"/>
    <p:sldId id="816" r:id="rId22"/>
    <p:sldId id="548" r:id="rId23"/>
    <p:sldId id="823" r:id="rId24"/>
    <p:sldId id="824" r:id="rId25"/>
    <p:sldId id="636" r:id="rId26"/>
    <p:sldId id="822" r:id="rId27"/>
    <p:sldId id="821" r:id="rId28"/>
    <p:sldId id="818" r:id="rId29"/>
    <p:sldId id="827" r:id="rId30"/>
    <p:sldId id="814" r:id="rId31"/>
    <p:sldId id="820" r:id="rId32"/>
    <p:sldId id="819" r:id="rId33"/>
    <p:sldId id="805" r:id="rId34"/>
    <p:sldId id="825" r:id="rId35"/>
    <p:sldId id="826" r:id="rId36"/>
    <p:sldId id="796" r:id="rId37"/>
    <p:sldId id="806" r:id="rId38"/>
    <p:sldId id="661" r:id="rId39"/>
    <p:sldId id="648" r:id="rId40"/>
    <p:sldId id="797" r:id="rId41"/>
    <p:sldId id="549" r:id="rId42"/>
    <p:sldId id="798" r:id="rId43"/>
    <p:sldId id="800" r:id="rId44"/>
    <p:sldId id="801" r:id="rId45"/>
    <p:sldId id="802" r:id="rId46"/>
    <p:sldId id="27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1E2"/>
    <a:srgbClr val="EB6E19"/>
    <a:srgbClr val="00DA63"/>
    <a:srgbClr val="548235"/>
    <a:srgbClr val="000000"/>
    <a:srgbClr val="AE69F3"/>
    <a:srgbClr val="E60000"/>
    <a:srgbClr val="F7FA82"/>
    <a:srgbClr val="00B050"/>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522" autoAdjust="0"/>
  </p:normalViewPr>
  <p:slideViewPr>
    <p:cSldViewPr snapToGrid="0">
      <p:cViewPr varScale="1">
        <p:scale>
          <a:sx n="93" d="100"/>
          <a:sy n="93" d="100"/>
        </p:scale>
        <p:origin x="12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36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902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Can perform binary 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593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9823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3999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777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39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97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52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349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553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8682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193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5780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22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6863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252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900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4673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17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036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02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1571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87403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184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992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9692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0687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44</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205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45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7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73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310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16885-9ED8-4298-9149-C5A410E7F61A}"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47952-6535-4065-B4F6-C94B3D00772F}"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70D39-F97D-4ECC-909C-35255E9A37F7}"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9C2D7-406E-45EE-9F57-B83131B4924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9C2D7-406E-45EE-9F57-B83131B49240}"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9C2D7-406E-45EE-9F57-B83131B49240}"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C9C2D7-406E-45EE-9F57-B83131B49240}"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9C2D7-406E-45EE-9F57-B83131B49240}" type="datetimeFigureOut">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5EFF0-82F5-4880-81B9-BC73A963ECC3}"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42519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2867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9459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977166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4540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6329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617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46811-681C-4AC5-84B7-A52FB525DDA0}"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88078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20694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14905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409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6718EC-8AAB-4CFD-80CE-1D0FB821064C}"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C400D-05DF-4711-8592-640F86665B5F}" type="datetime1">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CA921-A295-445C-9DF4-D32E11171EBC}" type="datetime1">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1947-2C73-49DA-BF00-06FEB90FBFE0}" type="datetime1">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09FA88-D630-40A8-A7C1-451FFA95718D}"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2107A-0A76-4A69-98CE-85E509F6FEC6}"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3CE7D-A49F-42F1-B54B-0205BF41E480}" type="datetime1">
              <a:rPr lang="en-US" smtClean="0"/>
              <a:t>11/30/2021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9C2D7-406E-45EE-9F57-B83131B49240}" type="datetimeFigureOut">
              <a:rPr lang="en-US" smtClean="0"/>
              <a:t>11/30/2021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11/30/2021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085097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nlinegdb.com/Hy8M0CnsS"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onlinegdb.com/HkJq9iFaI"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8991893"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64176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Exam 2 Review A</a:t>
            </a:r>
            <a:endParaRPr kumimoji="0" lang="en-US" sz="54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4" name="Rectangle 3">
            <a:extLst>
              <a:ext uri="{FF2B5EF4-FFF2-40B4-BE49-F238E27FC236}">
                <a16:creationId xmlns:a16="http://schemas.microsoft.com/office/drawing/2014/main" id="{30F0BA95-46F0-4FD3-B77F-65DB306CDC6C}"/>
              </a:ext>
            </a:extLst>
          </p:cNvPr>
          <p:cNvSpPr/>
          <p:nvPr/>
        </p:nvSpPr>
        <p:spPr>
          <a:xfrm>
            <a:off x="4528392" y="6364069"/>
            <a:ext cx="366318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https://www.onlinegdb.com/Hy8M0CnsS</a:t>
            </a: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6" name="Rectangle 35">
            <a:extLst>
              <a:ext uri="{FF2B5EF4-FFF2-40B4-BE49-F238E27FC236}">
                <a16:creationId xmlns:a16="http://schemas.microsoft.com/office/drawing/2014/main" id="{A473EEC3-D630-4572-BD2F-DB20EA16F719}"/>
              </a:ext>
            </a:extLst>
          </p:cNvPr>
          <p:cNvSpPr/>
          <p:nvPr/>
        </p:nvSpPr>
        <p:spPr>
          <a:xfrm>
            <a:off x="3501032" y="4410400"/>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39" name="Table 37">
            <a:extLst>
              <a:ext uri="{FF2B5EF4-FFF2-40B4-BE49-F238E27FC236}">
                <a16:creationId xmlns:a16="http://schemas.microsoft.com/office/drawing/2014/main" id="{1A3DA07D-FAAC-4497-ADF0-CE815DECE0C1}"/>
              </a:ext>
            </a:extLst>
          </p:cNvPr>
          <p:cNvGraphicFramePr>
            <a:graphicFrameLocks noGrp="1"/>
          </p:cNvGraphicFramePr>
          <p:nvPr/>
        </p:nvGraphicFramePr>
        <p:xfrm>
          <a:off x="4528392" y="4453238"/>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40" name="TextBox 39">
            <a:extLst>
              <a:ext uri="{FF2B5EF4-FFF2-40B4-BE49-F238E27FC236}">
                <a16:creationId xmlns:a16="http://schemas.microsoft.com/office/drawing/2014/main" id="{B56FAF02-4C7D-47AB-8780-D8E21A5AD6AB}"/>
              </a:ext>
            </a:extLst>
          </p:cNvPr>
          <p:cNvSpPr txBox="1"/>
          <p:nvPr/>
        </p:nvSpPr>
        <p:spPr>
          <a:xfrm>
            <a:off x="4018832" y="4473965"/>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41" name="TextBox 40">
            <a:extLst>
              <a:ext uri="{FF2B5EF4-FFF2-40B4-BE49-F238E27FC236}">
                <a16:creationId xmlns:a16="http://schemas.microsoft.com/office/drawing/2014/main" id="{23453C6D-6140-4820-BD6F-111E76897EFB}"/>
              </a:ext>
            </a:extLst>
          </p:cNvPr>
          <p:cNvSpPr txBox="1"/>
          <p:nvPr/>
        </p:nvSpPr>
        <p:spPr>
          <a:xfrm>
            <a:off x="4528392" y="4128063"/>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7152749" y="2374248"/>
          <a:ext cx="331802" cy="384454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22</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7480686" y="2374248"/>
          <a:ext cx="3953094" cy="3844544"/>
        </p:xfrm>
        <a:graphic>
          <a:graphicData uri="http://schemas.openxmlformats.org/drawingml/2006/table">
            <a:tbl>
              <a:tblPr>
                <a:solidFill>
                  <a:srgbClr val="000000"/>
                </a:solidFill>
                <a:tableStyleId>{5C22544A-7EE6-4342-B048-85BDC9FD1C3A}</a:tableStyleId>
              </a:tblPr>
              <a:tblGrid>
                <a:gridCol w="395309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#define VERTICES 6</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j=0;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int graph [VERTICES][VERTICES] = {0};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map&lt;string, int&gt; mapper;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(from)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mapper[from]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(to)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mapper[to]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graph[mapper[from]][mapper[to]] = </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Tree>
    <p:extLst>
      <p:ext uri="{BB962C8B-B14F-4D97-AF65-F5344CB8AC3E}">
        <p14:creationId xmlns:p14="http://schemas.microsoft.com/office/powerpoint/2010/main" val="120670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|V|)</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2" name="Rectangle 61">
            <a:extLst>
              <a:ext uri="{FF2B5EF4-FFF2-40B4-BE49-F238E27FC236}">
                <a16:creationId xmlns:a16="http://schemas.microsoft.com/office/drawing/2014/main" id="{C70A9339-51BA-4204-B53A-C92D8325B481}"/>
              </a:ext>
            </a:extLst>
          </p:cNvPr>
          <p:cNvSpPr/>
          <p:nvPr/>
        </p:nvSpPr>
        <p:spPr>
          <a:xfrm>
            <a:off x="1181653" y="5052191"/>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63" name="Table 37">
            <a:extLst>
              <a:ext uri="{FF2B5EF4-FFF2-40B4-BE49-F238E27FC236}">
                <a16:creationId xmlns:a16="http://schemas.microsoft.com/office/drawing/2014/main" id="{538F852F-C22D-4A8F-A331-BE054FC36212}"/>
              </a:ext>
            </a:extLst>
          </p:cNvPr>
          <p:cNvGraphicFramePr>
            <a:graphicFrameLocks noGrp="1"/>
          </p:cNvGraphicFramePr>
          <p:nvPr/>
        </p:nvGraphicFramePr>
        <p:xfrm>
          <a:off x="3189942" y="5014412"/>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64" name="TextBox 63">
            <a:extLst>
              <a:ext uri="{FF2B5EF4-FFF2-40B4-BE49-F238E27FC236}">
                <a16:creationId xmlns:a16="http://schemas.microsoft.com/office/drawing/2014/main" id="{8D913603-86D6-452A-ADA6-3B051342FB10}"/>
              </a:ext>
            </a:extLst>
          </p:cNvPr>
          <p:cNvSpPr txBox="1"/>
          <p:nvPr/>
        </p:nvSpPr>
        <p:spPr>
          <a:xfrm>
            <a:off x="2680382" y="5035139"/>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65" name="TextBox 64">
            <a:extLst>
              <a:ext uri="{FF2B5EF4-FFF2-40B4-BE49-F238E27FC236}">
                <a16:creationId xmlns:a16="http://schemas.microsoft.com/office/drawing/2014/main" id="{B436F2CC-AEC2-4A01-B737-605B62242665}"/>
              </a:ext>
            </a:extLst>
          </p:cNvPr>
          <p:cNvSpPr txBox="1"/>
          <p:nvPr/>
        </p:nvSpPr>
        <p:spPr>
          <a:xfrm>
            <a:off x="3189942" y="4689237"/>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634911" y="2779133"/>
            <a:ext cx="289825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G[“A”][“B”] ~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0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O(|V|)</a:t>
            </a:r>
          </a:p>
        </p:txBody>
      </p:sp>
    </p:spTree>
    <p:extLst>
      <p:ext uri="{BB962C8B-B14F-4D97-AF65-F5344CB8AC3E}">
        <p14:creationId xmlns:p14="http://schemas.microsoft.com/office/powerpoint/2010/main" val="106064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|E|)</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245465" y="2690336"/>
            <a:ext cx="371835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‘B’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 ~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p:txBody>
      </p:sp>
      <p:graphicFrame>
        <p:nvGraphicFramePr>
          <p:cNvPr id="67" name="Table 37">
            <a:extLst>
              <a:ext uri="{FF2B5EF4-FFF2-40B4-BE49-F238E27FC236}">
                <a16:creationId xmlns:a16="http://schemas.microsoft.com/office/drawing/2014/main" id="{A4289728-3633-46BE-A08C-76DBE1CF0B02}"/>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68" name="Group 67">
            <a:extLst>
              <a:ext uri="{FF2B5EF4-FFF2-40B4-BE49-F238E27FC236}">
                <a16:creationId xmlns:a16="http://schemas.microsoft.com/office/drawing/2014/main" id="{AA6AFBF8-00F0-46A3-9AC8-58BBC20AF3C9}"/>
              </a:ext>
            </a:extLst>
          </p:cNvPr>
          <p:cNvGrpSpPr/>
          <p:nvPr/>
        </p:nvGrpSpPr>
        <p:grpSpPr>
          <a:xfrm>
            <a:off x="3579028" y="4601699"/>
            <a:ext cx="2310322" cy="1992622"/>
            <a:chOff x="7086114" y="1474965"/>
            <a:chExt cx="3779391" cy="2882654"/>
          </a:xfrm>
        </p:grpSpPr>
        <p:sp>
          <p:nvSpPr>
            <p:cNvPr id="69" name="Rectangle 68">
              <a:extLst>
                <a:ext uri="{FF2B5EF4-FFF2-40B4-BE49-F238E27FC236}">
                  <a16:creationId xmlns:a16="http://schemas.microsoft.com/office/drawing/2014/main" id="{F800D020-14FB-46EE-8622-3FE1A98424C6}"/>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57D78515-8C42-472F-920B-FF876E32C7C8}"/>
                </a:ext>
              </a:extLst>
            </p:cNvPr>
            <p:cNvCxnSpPr>
              <a:cxnSpLocks/>
              <a:stCxn id="69"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CE56FC1-38FD-4B53-BD54-99CD04256224}"/>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2" name="Straight Connector 71">
              <a:extLst>
                <a:ext uri="{FF2B5EF4-FFF2-40B4-BE49-F238E27FC236}">
                  <a16:creationId xmlns:a16="http://schemas.microsoft.com/office/drawing/2014/main" id="{B5DC7173-5030-424F-B402-A8DFD20B1553}"/>
                </a:ext>
              </a:extLst>
            </p:cNvPr>
            <p:cNvCxnSpPr>
              <a:cxnSpLocks/>
              <a:stCxn id="71"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8BFD817-DACD-4047-96BC-F19D18C61E93}"/>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4" name="Straight Connector 73">
              <a:extLst>
                <a:ext uri="{FF2B5EF4-FFF2-40B4-BE49-F238E27FC236}">
                  <a16:creationId xmlns:a16="http://schemas.microsoft.com/office/drawing/2014/main" id="{1495376E-9C37-40FF-9D9A-29AAE8D35B99}"/>
                </a:ext>
              </a:extLst>
            </p:cNvPr>
            <p:cNvCxnSpPr>
              <a:cxnSpLocks/>
              <a:stCxn id="73"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B5BAEE4-79DC-4F19-9CB2-82479A8C7D3C}"/>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2831E2D-9995-4F22-ADE2-05DFDB9683CC}"/>
                </a:ext>
              </a:extLst>
            </p:cNvPr>
            <p:cNvCxnSpPr>
              <a:cxnSpLocks/>
              <a:stCxn id="75"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C85451DD-1E7C-47FC-BEDF-A62BFABAD963}"/>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8" name="Straight Connector 77">
              <a:extLst>
                <a:ext uri="{FF2B5EF4-FFF2-40B4-BE49-F238E27FC236}">
                  <a16:creationId xmlns:a16="http://schemas.microsoft.com/office/drawing/2014/main" id="{95985B9A-83A8-4631-B6A5-F2024BFD2A04}"/>
                </a:ext>
              </a:extLst>
            </p:cNvPr>
            <p:cNvCxnSpPr>
              <a:cxnSpLocks/>
              <a:stCxn id="77"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6A07FE0-DC6A-4388-BFB8-CF4450A254C9}"/>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0" name="Straight Connector 79">
              <a:extLst>
                <a:ext uri="{FF2B5EF4-FFF2-40B4-BE49-F238E27FC236}">
                  <a16:creationId xmlns:a16="http://schemas.microsoft.com/office/drawing/2014/main" id="{F08133CF-AF20-494E-AF92-18E2C3A2AB79}"/>
                </a:ext>
              </a:extLst>
            </p:cNvPr>
            <p:cNvCxnSpPr>
              <a:cxnSpLocks/>
              <a:stCxn id="79"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1192015-6264-41E0-A789-F769E8FDE3E9}"/>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161BE38-50C2-47FC-B83D-A313F6B62563}"/>
                </a:ext>
              </a:extLst>
            </p:cNvPr>
            <p:cNvCxnSpPr>
              <a:cxnSpLocks/>
              <a:stCxn id="81"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1EE934D-31F4-413C-8D03-958F6178D5AB}"/>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70C5604-CE8C-4697-9ADC-E34E890C0409}"/>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DFBD9A0-2197-4D42-BEA1-7FF74CB5632F}"/>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4A237B0-9507-49F9-86A0-2AF703121C54}"/>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63EA48B-95A4-4CE7-93C4-EBC24F358409}"/>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22D29A9-CF98-48C0-A196-F00FBDD84C03}"/>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4322B1A-2A6B-49F2-940A-A3B7917B24E5}"/>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EE8DF00-52D1-4344-9608-DCA485E3944A}"/>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C3842B8-2BF1-4445-A1E3-2BCC413361E1}"/>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A74654-CDA3-4D27-A5A1-91DB6B0FE838}"/>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82D6AD-D578-4A67-A577-7D46B20FA492}"/>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6EBA0F17-DA1A-407A-9B6E-293BF2B9F5B1}"/>
              </a:ext>
            </a:extLst>
          </p:cNvPr>
          <p:cNvSpPr txBox="1"/>
          <p:nvPr/>
        </p:nvSpPr>
        <p:spPr>
          <a:xfrm>
            <a:off x="436952" y="5532595"/>
            <a:ext cx="232525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Sparse Graph</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Edges ~ Vertices</a:t>
            </a:r>
          </a:p>
        </p:txBody>
      </p:sp>
    </p:spTree>
    <p:extLst>
      <p:ext uri="{BB962C8B-B14F-4D97-AF65-F5344CB8AC3E}">
        <p14:creationId xmlns:p14="http://schemas.microsoft.com/office/powerpoint/2010/main" val="348282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to or from vertex not present add vertex</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Otherwise add edge at the end of the list</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6373552" y="2437199"/>
          <a:ext cx="331802" cy="349402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6701488" y="2437199"/>
          <a:ext cx="4366321" cy="3494024"/>
        </p:xfrm>
        <a:graphic>
          <a:graphicData uri="http://schemas.openxmlformats.org/drawingml/2006/table">
            <a:tbl>
              <a:tblPr>
                <a:solidFill>
                  <a:srgbClr val="000000"/>
                </a:solidFill>
                <a:tableStyleId>{5C22544A-7EE6-4342-B048-85BDC9FD1C3A}</a:tableStyleId>
              </a:tblPr>
              <a:tblGrid>
                <a:gridCol w="436632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#include&lt;vector&gt;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#include&lt;iterator&gt;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0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map&lt;string, vector&lt;pair&lt;</a:t>
                      </a:r>
                      <a:r>
                        <a:rPr lang="en-US" sz="1000" kern="1200" baseline="0" dirty="0" err="1">
                          <a:solidFill>
                            <a:srgbClr val="00DA63"/>
                          </a:solidFill>
                          <a:effectLst/>
                          <a:latin typeface="Consolas" panose="020B0609020204030204" pitchFamily="49" charset="0"/>
                          <a:ea typeface="+mn-ea"/>
                          <a:cs typeface="+mn-cs"/>
                        </a:rPr>
                        <a:t>string,int</a:t>
                      </a:r>
                      <a:r>
                        <a:rPr lang="en-US" sz="1000" kern="1200" baseline="0" dirty="0">
                          <a:solidFill>
                            <a:srgbClr val="00DA63"/>
                          </a:solidFill>
                          <a:effectLst/>
                          <a:latin typeface="Consolas" panose="020B0609020204030204" pitchFamily="49" charset="0"/>
                          <a:ea typeface="+mn-ea"/>
                          <a:cs typeface="+mn-cs"/>
                        </a:rPr>
                        <a:t>&gt;&gt;&gt; graph;</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graph[from].</a:t>
                      </a:r>
                      <a:r>
                        <a:rPr lang="en-US" sz="1000" kern="1200" baseline="0" dirty="0" err="1">
                          <a:solidFill>
                            <a:srgbClr val="00DA63"/>
                          </a:solidFill>
                          <a:effectLst/>
                          <a:latin typeface="Consolas" panose="020B0609020204030204" pitchFamily="49" charset="0"/>
                          <a:ea typeface="+mn-ea"/>
                          <a:cs typeface="+mn-cs"/>
                        </a:rPr>
                        <a:t>push_back</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make_pair</a:t>
                      </a:r>
                      <a:r>
                        <a:rPr lang="en-US" sz="1000" kern="1200" baseline="0" dirty="0">
                          <a:solidFill>
                            <a:srgbClr val="00DA63"/>
                          </a:solidFill>
                          <a:effectLst/>
                          <a:latin typeface="Consolas" panose="020B0609020204030204" pitchFamily="49" charset="0"/>
                          <a:ea typeface="+mn-ea"/>
                          <a:cs typeface="+mn-cs"/>
                        </a:rPr>
                        <a:t>(to, </a:t>
                      </a:r>
                      <a:r>
                        <a:rPr lang="en-US" sz="1000" kern="1200" baseline="0" dirty="0" err="1">
                          <a:solidFill>
                            <a:srgbClr val="00DA63"/>
                          </a:solidFill>
                          <a:effectLst/>
                          <a:latin typeface="Consolas" panose="020B0609020204030204" pitchFamily="49" charset="0"/>
                          <a:ea typeface="+mn-ea"/>
                          <a:cs typeface="+mn-cs"/>
                        </a:rPr>
                        <a:t>stoi</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graph.find</a:t>
                      </a:r>
                      <a:r>
                        <a:rPr lang="en-US" sz="1000" kern="1200" baseline="0" dirty="0">
                          <a:solidFill>
                            <a:schemeClr val="bg1"/>
                          </a:solidFill>
                          <a:effectLst/>
                          <a:latin typeface="Consolas" panose="020B0609020204030204" pitchFamily="49" charset="0"/>
                          <a:ea typeface="+mn-ea"/>
                          <a:cs typeface="+mn-cs"/>
                        </a:rPr>
                        <a:t>(to)==</a:t>
                      </a:r>
                      <a:r>
                        <a:rPr lang="en-US" sz="1000" kern="1200" baseline="0" dirty="0" err="1">
                          <a:solidFill>
                            <a:schemeClr val="bg1"/>
                          </a:solidFill>
                          <a:effectLst/>
                          <a:latin typeface="Consolas" panose="020B0609020204030204" pitchFamily="49" charset="0"/>
                          <a:ea typeface="+mn-ea"/>
                          <a:cs typeface="+mn-cs"/>
                        </a:rPr>
                        <a:t>graph.end</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graph[to] = {};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38" name="Table 37">
            <a:extLst>
              <a:ext uri="{FF2B5EF4-FFF2-40B4-BE49-F238E27FC236}">
                <a16:creationId xmlns:a16="http://schemas.microsoft.com/office/drawing/2014/main" id="{380C1762-349A-46F9-A433-09881A7E0426}"/>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42" name="Group 41">
            <a:extLst>
              <a:ext uri="{FF2B5EF4-FFF2-40B4-BE49-F238E27FC236}">
                <a16:creationId xmlns:a16="http://schemas.microsoft.com/office/drawing/2014/main" id="{7947CA58-06BE-414A-BB54-FFCFED89CDF4}"/>
              </a:ext>
            </a:extLst>
          </p:cNvPr>
          <p:cNvGrpSpPr/>
          <p:nvPr/>
        </p:nvGrpSpPr>
        <p:grpSpPr>
          <a:xfrm>
            <a:off x="3579028" y="4601699"/>
            <a:ext cx="2310322" cy="1992622"/>
            <a:chOff x="7086114" y="1474965"/>
            <a:chExt cx="3779391" cy="2882654"/>
          </a:xfrm>
        </p:grpSpPr>
        <p:sp>
          <p:nvSpPr>
            <p:cNvPr id="43" name="Rectangle 42">
              <a:extLst>
                <a:ext uri="{FF2B5EF4-FFF2-40B4-BE49-F238E27FC236}">
                  <a16:creationId xmlns:a16="http://schemas.microsoft.com/office/drawing/2014/main" id="{B414F09D-BB13-4788-8F32-D96ED7A23D2C}"/>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C59F677D-F00A-4278-A175-DB0E6250EAEA}"/>
                </a:ext>
              </a:extLst>
            </p:cNvPr>
            <p:cNvCxnSpPr>
              <a:cxnSpLocks/>
              <a:stCxn id="43"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C5839F0-090C-46F2-9412-2A4AC280400D}"/>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177F8B44-8793-4EE9-978C-6862EBFADD2B}"/>
                </a:ext>
              </a:extLst>
            </p:cNvPr>
            <p:cNvCxnSpPr>
              <a:cxnSpLocks/>
              <a:stCxn id="45"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E35A4CC-8BA3-4099-87CB-C12196EFEC24}"/>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717F8F92-ABD4-42F1-A864-C9C3E94E14B0}"/>
                </a:ext>
              </a:extLst>
            </p:cNvPr>
            <p:cNvCxnSpPr>
              <a:cxnSpLocks/>
              <a:stCxn id="47"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7C675AE-D22F-4CB7-8649-7F8F830BBCB4}"/>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0" name="Straight Connector 49">
              <a:extLst>
                <a:ext uri="{FF2B5EF4-FFF2-40B4-BE49-F238E27FC236}">
                  <a16:creationId xmlns:a16="http://schemas.microsoft.com/office/drawing/2014/main" id="{D86769F2-B63A-4AE6-93D8-8A531AE22E07}"/>
                </a:ext>
              </a:extLst>
            </p:cNvPr>
            <p:cNvCxnSpPr>
              <a:cxnSpLocks/>
              <a:stCxn id="49"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5127A77-582D-4EEB-A25B-0EAF2E0CDCDC}"/>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EAA3F0D2-7CA2-4610-9ED0-1E8E08BD7C29}"/>
                </a:ext>
              </a:extLst>
            </p:cNvPr>
            <p:cNvCxnSpPr>
              <a:cxnSpLocks/>
              <a:stCxn id="51"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89DA5BF-9C57-474E-9E93-630CE9AC40DD}"/>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4" name="Straight Connector 53">
              <a:extLst>
                <a:ext uri="{FF2B5EF4-FFF2-40B4-BE49-F238E27FC236}">
                  <a16:creationId xmlns:a16="http://schemas.microsoft.com/office/drawing/2014/main" id="{4FA9AC11-FB9F-49A8-B90C-35928588253F}"/>
                </a:ext>
              </a:extLst>
            </p:cNvPr>
            <p:cNvCxnSpPr>
              <a:cxnSpLocks/>
              <a:stCxn id="53"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2C65E33-1457-4006-B3EC-29D53B457F3C}"/>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6" name="Straight Connector 55">
              <a:extLst>
                <a:ext uri="{FF2B5EF4-FFF2-40B4-BE49-F238E27FC236}">
                  <a16:creationId xmlns:a16="http://schemas.microsoft.com/office/drawing/2014/main" id="{18136C55-BF82-4B6B-BDA0-02CEE5650F6D}"/>
                </a:ext>
              </a:extLst>
            </p:cNvPr>
            <p:cNvCxnSpPr>
              <a:cxnSpLocks/>
              <a:stCxn id="55"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5076A9-4D55-4482-B15E-4B6653902E76}"/>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C80F45A-E861-4809-BF55-6F4975460CBE}"/>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23F6EC-6B14-4B63-9B0F-FD03ED7ACC7A}"/>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62D2B9A-72AE-4BE2-B66D-3706ACF5C9DC}"/>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4C8B578-AC23-4744-96AF-9FF8E597E522}"/>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E21C3BF-DA33-47B7-B4DF-92B67D68A5FA}"/>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F48F860-47E8-4B12-A429-1412BA29B276}"/>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A4F298-ACBA-4901-8F73-5D0B06F0E572}"/>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A09C3A5-B727-45F5-ADE7-28E275C6BB70}"/>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413723-C337-41FE-BE0E-A254BF38B474}"/>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9D2CC13-F5D9-441E-89C3-3C0E7CD4B4DA}"/>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8BF2DC25-D98A-42F4-893D-00123130617F}"/>
              </a:ext>
            </a:extLst>
          </p:cNvPr>
          <p:cNvSpPr/>
          <p:nvPr/>
        </p:nvSpPr>
        <p:spPr>
          <a:xfrm>
            <a:off x="5826818" y="6450240"/>
            <a:ext cx="290335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https://onlinegdb.com/HkJq9iFaI</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357694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03142-0382-4758-B80B-1984329254C7}"/>
              </a:ext>
            </a:extLst>
          </p:cNvPr>
          <p:cNvSpPr txBox="1">
            <a:spLocks/>
          </p:cNvSpPr>
          <p:nvPr/>
        </p:nvSpPr>
        <p:spPr>
          <a:xfrm>
            <a:off x="95878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Gotham Bold" pitchFamily="50" charset="0"/>
                <a:ea typeface="+mj-ea"/>
                <a:cs typeface="+mj-cs"/>
              </a:rPr>
              <a:t>Graph Implementation</a:t>
            </a:r>
          </a:p>
        </p:txBody>
      </p:sp>
      <p:graphicFrame>
        <p:nvGraphicFramePr>
          <p:cNvPr id="5" name="Table 2">
            <a:extLst>
              <a:ext uri="{FF2B5EF4-FFF2-40B4-BE49-F238E27FC236}">
                <a16:creationId xmlns:a16="http://schemas.microsoft.com/office/drawing/2014/main" id="{27D64A7D-09B4-4A7B-BA7D-F36E14A433F6}"/>
              </a:ext>
              <a:ext uri="{C183D7F6-B498-43B3-948B-1728B52AA6E4}">
                <adec:decorative xmlns:adec="http://schemas.microsoft.com/office/drawing/2017/decorative" val="1"/>
              </a:ext>
            </a:extLst>
          </p:cNvPr>
          <p:cNvGraphicFramePr>
            <a:graphicFrameLocks noGrp="1"/>
          </p:cNvGraphicFramePr>
          <p:nvPr/>
        </p:nvGraphicFramePr>
        <p:xfrm>
          <a:off x="1480945" y="1948896"/>
          <a:ext cx="8999484" cy="3648036"/>
        </p:xfrm>
        <a:graphic>
          <a:graphicData uri="http://schemas.openxmlformats.org/drawingml/2006/table">
            <a:tbl>
              <a:tblPr firstRow="1" firstCol="1" bandRow="1">
                <a:tableStyleId>{9D7B26C5-4107-4FEC-AEDC-1716B250A1EF}</a:tableStyleId>
              </a:tblPr>
              <a:tblGrid>
                <a:gridCol w="2249871">
                  <a:extLst>
                    <a:ext uri="{9D8B030D-6E8A-4147-A177-3AD203B41FA5}">
                      <a16:colId xmlns:a16="http://schemas.microsoft.com/office/drawing/2014/main" val="13961905"/>
                    </a:ext>
                  </a:extLst>
                </a:gridCol>
                <a:gridCol w="2249871">
                  <a:extLst>
                    <a:ext uri="{9D8B030D-6E8A-4147-A177-3AD203B41FA5}">
                      <a16:colId xmlns:a16="http://schemas.microsoft.com/office/drawing/2014/main" val="2450235849"/>
                    </a:ext>
                  </a:extLst>
                </a:gridCol>
                <a:gridCol w="2249871">
                  <a:extLst>
                    <a:ext uri="{9D8B030D-6E8A-4147-A177-3AD203B41FA5}">
                      <a16:colId xmlns:a16="http://schemas.microsoft.com/office/drawing/2014/main" val="1069028512"/>
                    </a:ext>
                  </a:extLst>
                </a:gridCol>
                <a:gridCol w="2249871">
                  <a:extLst>
                    <a:ext uri="{9D8B030D-6E8A-4147-A177-3AD203B41FA5}">
                      <a16:colId xmlns:a16="http://schemas.microsoft.com/office/drawing/2014/main" val="916848761"/>
                    </a:ext>
                  </a:extLst>
                </a:gridCol>
              </a:tblGrid>
              <a:tr h="897862">
                <a:tc>
                  <a:txBody>
                    <a:bodyPr/>
                    <a:lstStyle/>
                    <a:p>
                      <a:pPr algn="ctr"/>
                      <a:endParaRPr lang="en-US" sz="1600" b="1" dirty="0">
                        <a:solidFill>
                          <a:srgbClr val="C00000"/>
                        </a:solidFill>
                        <a:latin typeface="Consolas" panose="020B0609020204030204" pitchFamily="49" charset="0"/>
                        <a:ea typeface="Roboto" panose="02000000000000000000" pitchFamily="2" charset="0"/>
                        <a:cs typeface="Roboto" panose="02000000000000000000" pitchFamily="2" charset="0"/>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Edge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Matrix</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834683180"/>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 Connectedness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429640132"/>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a:t>
                      </a:r>
                    </a:p>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13298492"/>
                  </a:ext>
                </a:extLst>
              </a:tr>
              <a:tr h="897862">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Space Complexity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022403512"/>
                  </a:ext>
                </a:extLst>
              </a:tr>
            </a:tbl>
          </a:graphicData>
        </a:graphic>
      </p:graphicFrame>
    </p:spTree>
    <p:extLst>
      <p:ext uri="{BB962C8B-B14F-4D97-AF65-F5344CB8AC3E}">
        <p14:creationId xmlns:p14="http://schemas.microsoft.com/office/powerpoint/2010/main" val="37168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spTree>
    <p:extLst>
      <p:ext uri="{BB962C8B-B14F-4D97-AF65-F5344CB8AC3E}">
        <p14:creationId xmlns:p14="http://schemas.microsoft.com/office/powerpoint/2010/main" val="82507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spTree>
    <p:extLst>
      <p:ext uri="{BB962C8B-B14F-4D97-AF65-F5344CB8AC3E}">
        <p14:creationId xmlns:p14="http://schemas.microsoft.com/office/powerpoint/2010/main" val="255858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85000"/>
                  </a:schemeClr>
                </a:solidFill>
                <a:effectLst/>
                <a:latin typeface="Lato Extended"/>
              </a:rPr>
              <a:t>H E C B D G I A F</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A F C E H B I G D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D E C B H F A I G </a:t>
            </a:r>
          </a:p>
        </p:txBody>
      </p:sp>
    </p:spTree>
    <p:extLst>
      <p:ext uri="{BB962C8B-B14F-4D97-AF65-F5344CB8AC3E}">
        <p14:creationId xmlns:p14="http://schemas.microsoft.com/office/powerpoint/2010/main" val="1176557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75000"/>
                  </a:schemeClr>
                </a:solidFill>
                <a:effectLst/>
                <a:latin typeface="Lato Extended"/>
              </a:rPr>
              <a:t>H E C B D G I A F</a:t>
            </a:r>
          </a:p>
          <a:p>
            <a:pPr marL="285750" indent="-285750" algn="l">
              <a:buFont typeface="Wingdings" panose="05000000000000000000" pitchFamily="2" charset="2"/>
              <a:buChar char="§"/>
            </a:pPr>
            <a:r>
              <a:rPr lang="pt-BR" b="0" i="0" dirty="0">
                <a:solidFill>
                  <a:srgbClr val="00DA63"/>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75000"/>
                  </a:schemeClr>
                </a:solidFill>
                <a:effectLst/>
                <a:latin typeface="Lato Extended"/>
              </a:rPr>
              <a:t>A F C E H B I G D </a:t>
            </a:r>
          </a:p>
          <a:p>
            <a:pPr marL="285750" indent="-285750" algn="l">
              <a:buFont typeface="Wingdings" panose="05000000000000000000" pitchFamily="2" charset="2"/>
              <a:buChar char="§"/>
            </a:pPr>
            <a:r>
              <a:rPr lang="pt-BR" b="0" i="0" dirty="0">
                <a:solidFill>
                  <a:srgbClr val="00DA63"/>
                </a:solidFill>
                <a:effectLst/>
                <a:latin typeface="Lato Extended"/>
              </a:rPr>
              <a:t>D E C B H F A I G </a:t>
            </a:r>
          </a:p>
        </p:txBody>
      </p:sp>
    </p:spTree>
    <p:extLst>
      <p:ext uri="{BB962C8B-B14F-4D97-AF65-F5344CB8AC3E}">
        <p14:creationId xmlns:p14="http://schemas.microsoft.com/office/powerpoint/2010/main" val="3455272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BFS Pseudocode</a:t>
            </a:r>
          </a:p>
        </p:txBody>
      </p:sp>
      <p:sp>
        <p:nvSpPr>
          <p:cNvPr id="7" name="TextBox 6">
            <a:extLst>
              <a:ext uri="{FF2B5EF4-FFF2-40B4-BE49-F238E27FC236}">
                <a16:creationId xmlns:a16="http://schemas.microsoft.com/office/drawing/2014/main" id="{9AA7BC40-3096-435E-AEF8-D7BA1F0B531E}"/>
              </a:ext>
            </a:extLst>
          </p:cNvPr>
          <p:cNvSpPr txBox="1"/>
          <p:nvPr/>
        </p:nvSpPr>
        <p:spPr>
          <a:xfrm>
            <a:off x="1027443" y="1597578"/>
            <a:ext cx="9854921" cy="1200329"/>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Write pseudocode/code for implementing the </a:t>
            </a:r>
            <a:r>
              <a:rPr lang="en-US" b="1" i="0" dirty="0">
                <a:solidFill>
                  <a:schemeClr val="accent2"/>
                </a:solidFill>
                <a:effectLst/>
                <a:latin typeface="Consolas" panose="020B0609020204030204" pitchFamily="49" charset="0"/>
              </a:rPr>
              <a:t>Breadth First Search </a:t>
            </a:r>
            <a:r>
              <a:rPr lang="en-US" b="1" i="0" dirty="0">
                <a:solidFill>
                  <a:srgbClr val="0081E2"/>
                </a:solidFill>
                <a:effectLst/>
                <a:latin typeface="Consolas" panose="020B0609020204030204" pitchFamily="49" charset="0"/>
              </a:rPr>
              <a:t>Algorithm</a:t>
            </a:r>
            <a:r>
              <a:rPr lang="en-US" b="0" i="0" dirty="0">
                <a:solidFill>
                  <a:srgbClr val="0081E2"/>
                </a:solidFill>
                <a:effectLst/>
                <a:latin typeface="Consolas" panose="020B0609020204030204" pitchFamily="49" charset="0"/>
              </a:rPr>
              <a:t> of a graph, G that takes a source vertex S as input. (8).</a:t>
            </a:r>
          </a:p>
          <a:p>
            <a:pPr marL="285750" indent="-285750" algn="l">
              <a:buFont typeface="Wingdings" panose="05000000000000000000" pitchFamily="2" charset="2"/>
              <a:buChar char="§"/>
            </a:pPr>
            <a:endParaRPr lang="en-US" b="0" i="0" dirty="0">
              <a:solidFill>
                <a:srgbClr val="0081E2"/>
              </a:solidFill>
              <a:effectLst/>
              <a:latin typeface="Consolas" panose="020B0609020204030204" pitchFamily="49" charset="0"/>
            </a:endParaRPr>
          </a:p>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Also, state the Big O complexity of the traversal in the worst case (2).</a:t>
            </a:r>
          </a:p>
        </p:txBody>
      </p:sp>
    </p:spTree>
    <p:extLst>
      <p:ext uri="{BB962C8B-B14F-4D97-AF65-F5344CB8AC3E}">
        <p14:creationId xmlns:p14="http://schemas.microsoft.com/office/powerpoint/2010/main" val="1958285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              BFS          vs          DFS</a:t>
            </a:r>
          </a:p>
        </p:txBody>
      </p:sp>
      <p:graphicFrame>
        <p:nvGraphicFramePr>
          <p:cNvPr id="21" name="Table 20">
            <a:extLst>
              <a:ext uri="{FF2B5EF4-FFF2-40B4-BE49-F238E27FC236}">
                <a16:creationId xmlns:a16="http://schemas.microsoft.com/office/drawing/2014/main" id="{F952157E-6DA3-4E16-BB71-67EC49361944}"/>
              </a:ext>
            </a:extLst>
          </p:cNvPr>
          <p:cNvGraphicFramePr>
            <a:graphicFrameLocks noGrp="1"/>
          </p:cNvGraphicFramePr>
          <p:nvPr/>
        </p:nvGraphicFramePr>
        <p:xfrm>
          <a:off x="6837780" y="1690688"/>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2" name="Table 21">
            <a:extLst>
              <a:ext uri="{FF2B5EF4-FFF2-40B4-BE49-F238E27FC236}">
                <a16:creationId xmlns:a16="http://schemas.microsoft.com/office/drawing/2014/main" id="{462CB2C6-C06F-43D6-B68B-6659CE23EBC2}"/>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82292465"/>
              </p:ext>
            </p:extLst>
          </p:nvPr>
        </p:nvGraphicFramePr>
        <p:xfrm>
          <a:off x="7215957" y="1690688"/>
          <a:ext cx="3998003" cy="4421823"/>
        </p:xfrm>
        <a:graphic>
          <a:graphicData uri="http://schemas.openxmlformats.org/drawingml/2006/table">
            <a:tbl>
              <a:tblPr>
                <a:solidFill>
                  <a:srgbClr val="000000"/>
                </a:solidFill>
                <a:tableStyleId>{5C22544A-7EE6-4342-B048-85BDC9FD1C3A}</a:tableStyleId>
              </a:tblPr>
              <a:tblGrid>
                <a:gridCol w="3998003">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std::stack&lt;string&gt; s;</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s.push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&lt;&lt;“DFS: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s.top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s.pop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s.push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22B6C1F-BA29-402D-85C0-48D7AFBC5041}"/>
              </a:ext>
            </a:extLst>
          </p:cNvPr>
          <p:cNvGraphicFramePr>
            <a:graphicFrameLocks noGrp="1"/>
          </p:cNvGraphicFramePr>
          <p:nvPr/>
        </p:nvGraphicFramePr>
        <p:xfrm>
          <a:off x="1513504" y="1687592"/>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16788F24-DDB6-4257-9DCF-A761FB33361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5226714"/>
              </p:ext>
            </p:extLst>
          </p:nvPr>
        </p:nvGraphicFramePr>
        <p:xfrm>
          <a:off x="1891682" y="1687592"/>
          <a:ext cx="3969344" cy="4421823"/>
        </p:xfrm>
        <a:graphic>
          <a:graphicData uri="http://schemas.openxmlformats.org/drawingml/2006/table">
            <a:tbl>
              <a:tblPr>
                <a:solidFill>
                  <a:srgbClr val="000000"/>
                </a:solidFill>
                <a:tableStyleId>{5C22544A-7EE6-4342-B048-85BDC9FD1C3A}</a:tableStyleId>
              </a:tblPr>
              <a:tblGrid>
                <a:gridCol w="396934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std::queue&lt;string&gt; q;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q.push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&lt;&lt;"BFS: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q.front</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q.pop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q.push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0" name="TextBox 9">
            <a:extLst>
              <a:ext uri="{FF2B5EF4-FFF2-40B4-BE49-F238E27FC236}">
                <a16:creationId xmlns:a16="http://schemas.microsoft.com/office/drawing/2014/main" id="{AEFFE343-9CA6-4D34-BAC5-0FC2B963EB11}"/>
              </a:ext>
            </a:extLst>
          </p:cNvPr>
          <p:cNvSpPr txBox="1"/>
          <p:nvPr/>
        </p:nvSpPr>
        <p:spPr>
          <a:xfrm>
            <a:off x="4119825" y="6308209"/>
            <a:ext cx="42869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Theoretical Complexity: O(V+E)</a:t>
            </a:r>
          </a:p>
        </p:txBody>
      </p:sp>
    </p:spTree>
    <p:extLst>
      <p:ext uri="{BB962C8B-B14F-4D97-AF65-F5344CB8AC3E}">
        <p14:creationId xmlns:p14="http://schemas.microsoft.com/office/powerpoint/2010/main" val="1212349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7509244"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rgbClr val="0081E2"/>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spTree>
    <p:extLst>
      <p:ext uri="{BB962C8B-B14F-4D97-AF65-F5344CB8AC3E}">
        <p14:creationId xmlns:p14="http://schemas.microsoft.com/office/powerpoint/2010/main" val="3474756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8375636"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chemeClr val="bg2">
                    <a:lumMod val="25000"/>
                  </a:schemeClr>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cxnSp>
        <p:nvCxnSpPr>
          <p:cNvPr id="13" name="Straight Arrow Connector 12">
            <a:extLst>
              <a:ext uri="{FF2B5EF4-FFF2-40B4-BE49-F238E27FC236}">
                <a16:creationId xmlns:a16="http://schemas.microsoft.com/office/drawing/2014/main" id="{E4A145AF-DDBD-4A2B-8495-14862AFBD3C2}"/>
              </a:ext>
            </a:extLst>
          </p:cNvPr>
          <p:cNvCxnSpPr>
            <a:cxnSpLocks/>
          </p:cNvCxnSpPr>
          <p:nvPr/>
        </p:nvCxnSpPr>
        <p:spPr>
          <a:xfrm>
            <a:off x="7194620" y="2735942"/>
            <a:ext cx="1823964" cy="1110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34DEEB-2C89-4831-A173-BE239C535EB1}"/>
              </a:ext>
            </a:extLst>
          </p:cNvPr>
          <p:cNvCxnSpPr>
            <a:cxnSpLocks/>
          </p:cNvCxnSpPr>
          <p:nvPr/>
        </p:nvCxnSpPr>
        <p:spPr>
          <a:xfrm flipV="1">
            <a:off x="6598418" y="2714173"/>
            <a:ext cx="2420166" cy="3338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BEA34E-3A3B-4938-8F36-03708A1457D7}"/>
              </a:ext>
            </a:extLst>
          </p:cNvPr>
          <p:cNvCxnSpPr>
            <a:cxnSpLocks/>
          </p:cNvCxnSpPr>
          <p:nvPr/>
        </p:nvCxnSpPr>
        <p:spPr>
          <a:xfrm>
            <a:off x="7410289" y="3347192"/>
            <a:ext cx="1672863" cy="2268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01E036-E75E-4EBD-BFC5-7205FDBE9525}"/>
              </a:ext>
            </a:extLst>
          </p:cNvPr>
          <p:cNvCxnSpPr>
            <a:cxnSpLocks/>
          </p:cNvCxnSpPr>
          <p:nvPr/>
        </p:nvCxnSpPr>
        <p:spPr>
          <a:xfrm flipV="1">
            <a:off x="7536264" y="2881087"/>
            <a:ext cx="1546888" cy="7865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73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chemeClr val="bg1"/>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chemeClr val="bg1"/>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spTree>
    <p:extLst>
      <p:ext uri="{BB962C8B-B14F-4D97-AF65-F5344CB8AC3E}">
        <p14:creationId xmlns:p14="http://schemas.microsoft.com/office/powerpoint/2010/main" val="54232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rgbClr val="00DA63"/>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rgbClr val="00DA63"/>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spTree>
    <p:extLst>
      <p:ext uri="{BB962C8B-B14F-4D97-AF65-F5344CB8AC3E}">
        <p14:creationId xmlns:p14="http://schemas.microsoft.com/office/powerpoint/2010/main" val="2794848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Topological Sort Pseudocode</a:t>
            </a:r>
          </a:p>
        </p:txBody>
      </p:sp>
      <p:sp>
        <p:nvSpPr>
          <p:cNvPr id="4" name="Oval 3">
            <a:extLst>
              <a:ext uri="{FF2B5EF4-FFF2-40B4-BE49-F238E27FC236}">
                <a16:creationId xmlns:a16="http://schemas.microsoft.com/office/drawing/2014/main" id="{1D4B9F45-B03A-470A-B1DB-6F28AB258230}"/>
              </a:ext>
              <a:ext uri="{C183D7F6-B498-43B3-948B-1728B52AA6E4}">
                <adec:decorative xmlns:adec="http://schemas.microsoft.com/office/drawing/2017/decorative" val="1"/>
              </a:ext>
            </a:extLst>
          </p:cNvPr>
          <p:cNvSpPr>
            <a:spLocks noChangeArrowheads="1"/>
          </p:cNvSpPr>
          <p:nvPr/>
        </p:nvSpPr>
        <p:spPr bwMode="auto">
          <a:xfrm>
            <a:off x="9797827" y="1416212"/>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0</a:t>
            </a:r>
          </a:p>
        </p:txBody>
      </p:sp>
      <p:sp>
        <p:nvSpPr>
          <p:cNvPr id="5" name="Oval 4">
            <a:extLst>
              <a:ext uri="{FF2B5EF4-FFF2-40B4-BE49-F238E27FC236}">
                <a16:creationId xmlns:a16="http://schemas.microsoft.com/office/drawing/2014/main" id="{7A78DCEA-AEEB-4B13-B009-136FAE7A6038}"/>
              </a:ext>
              <a:ext uri="{C183D7F6-B498-43B3-948B-1728B52AA6E4}">
                <adec:decorative xmlns:adec="http://schemas.microsoft.com/office/drawing/2017/decorative" val="1"/>
              </a:ext>
            </a:extLst>
          </p:cNvPr>
          <p:cNvSpPr>
            <a:spLocks noChangeArrowheads="1"/>
          </p:cNvSpPr>
          <p:nvPr/>
        </p:nvSpPr>
        <p:spPr bwMode="auto">
          <a:xfrm>
            <a:off x="8874599" y="2108375"/>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1</a:t>
            </a:r>
          </a:p>
        </p:txBody>
      </p:sp>
      <p:sp>
        <p:nvSpPr>
          <p:cNvPr id="7" name="Oval 6">
            <a:extLst>
              <a:ext uri="{FF2B5EF4-FFF2-40B4-BE49-F238E27FC236}">
                <a16:creationId xmlns:a16="http://schemas.microsoft.com/office/drawing/2014/main" id="{E4D29451-1DB4-4E66-A57A-F65A512DADC7}"/>
              </a:ext>
              <a:ext uri="{C183D7F6-B498-43B3-948B-1728B52AA6E4}">
                <adec:decorative xmlns:adec="http://schemas.microsoft.com/office/drawing/2017/decorative" val="1"/>
              </a:ext>
            </a:extLst>
          </p:cNvPr>
          <p:cNvSpPr>
            <a:spLocks noChangeArrowheads="1"/>
          </p:cNvSpPr>
          <p:nvPr/>
        </p:nvSpPr>
        <p:spPr bwMode="auto">
          <a:xfrm>
            <a:off x="10547335" y="2063020"/>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4</a:t>
            </a:r>
          </a:p>
        </p:txBody>
      </p:sp>
      <p:sp>
        <p:nvSpPr>
          <p:cNvPr id="8" name="Oval 7">
            <a:extLst>
              <a:ext uri="{FF2B5EF4-FFF2-40B4-BE49-F238E27FC236}">
                <a16:creationId xmlns:a16="http://schemas.microsoft.com/office/drawing/2014/main" id="{62F7ED2A-5660-4B23-A301-154FE9D1947C}"/>
              </a:ext>
              <a:ext uri="{C183D7F6-B498-43B3-948B-1728B52AA6E4}">
                <adec:decorative xmlns:adec="http://schemas.microsoft.com/office/drawing/2017/decorative" val="1"/>
              </a:ext>
            </a:extLst>
          </p:cNvPr>
          <p:cNvSpPr>
            <a:spLocks noChangeArrowheads="1"/>
          </p:cNvSpPr>
          <p:nvPr/>
        </p:nvSpPr>
        <p:spPr bwMode="auto">
          <a:xfrm>
            <a:off x="9009754" y="3167739"/>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2</a:t>
            </a:r>
          </a:p>
        </p:txBody>
      </p:sp>
      <p:sp>
        <p:nvSpPr>
          <p:cNvPr id="9" name="Oval 8">
            <a:extLst>
              <a:ext uri="{FF2B5EF4-FFF2-40B4-BE49-F238E27FC236}">
                <a16:creationId xmlns:a16="http://schemas.microsoft.com/office/drawing/2014/main" id="{1FA2C363-0EC4-4B78-8D86-A36529C43FF1}"/>
              </a:ext>
              <a:ext uri="{C183D7F6-B498-43B3-948B-1728B52AA6E4}">
                <adec:decorative xmlns:adec="http://schemas.microsoft.com/office/drawing/2017/decorative" val="1"/>
              </a:ext>
            </a:extLst>
          </p:cNvPr>
          <p:cNvSpPr>
            <a:spLocks noChangeArrowheads="1"/>
          </p:cNvSpPr>
          <p:nvPr/>
        </p:nvSpPr>
        <p:spPr bwMode="auto">
          <a:xfrm>
            <a:off x="10537370" y="3122384"/>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3</a:t>
            </a:r>
          </a:p>
        </p:txBody>
      </p:sp>
      <p:cxnSp>
        <p:nvCxnSpPr>
          <p:cNvPr id="10" name="Straight Arrow Connector 9">
            <a:extLst>
              <a:ext uri="{FF2B5EF4-FFF2-40B4-BE49-F238E27FC236}">
                <a16:creationId xmlns:a16="http://schemas.microsoft.com/office/drawing/2014/main" id="{095E32AD-5BF5-4141-B480-5F0571768287}"/>
              </a:ext>
              <a:ext uri="{C183D7F6-B498-43B3-948B-1728B52AA6E4}">
                <adec:decorative xmlns:adec="http://schemas.microsoft.com/office/drawing/2017/decorative" val="1"/>
              </a:ext>
            </a:extLst>
          </p:cNvPr>
          <p:cNvCxnSpPr>
            <a:stCxn id="4" idx="3"/>
            <a:endCxn id="5" idx="7"/>
          </p:cNvCxnSpPr>
          <p:nvPr/>
        </p:nvCxnSpPr>
        <p:spPr>
          <a:xfrm flipH="1">
            <a:off x="9264844" y="1806457"/>
            <a:ext cx="599938" cy="368873"/>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226236-AF79-4953-93FA-7DC7CE8C4659}"/>
              </a:ext>
              <a:ext uri="{C183D7F6-B498-43B3-948B-1728B52AA6E4}">
                <adec:decorative xmlns:adec="http://schemas.microsoft.com/office/drawing/2017/decorative" val="1"/>
              </a:ext>
            </a:extLst>
          </p:cNvPr>
          <p:cNvCxnSpPr>
            <a:stCxn id="5" idx="4"/>
            <a:endCxn id="8" idx="0"/>
          </p:cNvCxnSpPr>
          <p:nvPr/>
        </p:nvCxnSpPr>
        <p:spPr>
          <a:xfrm>
            <a:off x="9103199" y="2565575"/>
            <a:ext cx="135155" cy="602164"/>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E2C4F65-B49F-4477-9291-6321DFE6DEFF}"/>
              </a:ext>
              <a:ext uri="{C183D7F6-B498-43B3-948B-1728B52AA6E4}">
                <adec:decorative xmlns:adec="http://schemas.microsoft.com/office/drawing/2017/decorative" val="1"/>
              </a:ext>
            </a:extLst>
          </p:cNvPr>
          <p:cNvCxnSpPr>
            <a:endCxn id="8" idx="7"/>
          </p:cNvCxnSpPr>
          <p:nvPr/>
        </p:nvCxnSpPr>
        <p:spPr>
          <a:xfrm flipH="1">
            <a:off x="9399999" y="2475942"/>
            <a:ext cx="1202952" cy="758752"/>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0A7E102-7A62-48DB-8AED-8361F444E59F}"/>
              </a:ext>
              <a:ext uri="{C183D7F6-B498-43B3-948B-1728B52AA6E4}">
                <adec:decorative xmlns:adec="http://schemas.microsoft.com/office/drawing/2017/decorative" val="1"/>
              </a:ext>
            </a:extLst>
          </p:cNvPr>
          <p:cNvCxnSpPr>
            <a:stCxn id="7" idx="4"/>
            <a:endCxn id="9" idx="1"/>
          </p:cNvCxnSpPr>
          <p:nvPr/>
        </p:nvCxnSpPr>
        <p:spPr>
          <a:xfrm flipH="1">
            <a:off x="10604325" y="2520220"/>
            <a:ext cx="171610" cy="669119"/>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C9D2F4-B1EC-4B3D-96BE-9AE46B1A0A53}"/>
              </a:ext>
              <a:ext uri="{C183D7F6-B498-43B3-948B-1728B52AA6E4}">
                <adec:decorative xmlns:adec="http://schemas.microsoft.com/office/drawing/2017/decorative" val="1"/>
              </a:ext>
            </a:extLst>
          </p:cNvPr>
          <p:cNvCxnSpPr>
            <a:stCxn id="4" idx="5"/>
            <a:endCxn id="7" idx="1"/>
          </p:cNvCxnSpPr>
          <p:nvPr/>
        </p:nvCxnSpPr>
        <p:spPr>
          <a:xfrm>
            <a:off x="10188072" y="1806457"/>
            <a:ext cx="426218" cy="323518"/>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922D8F-FB40-4FA3-81A5-2B875F47E756}"/>
              </a:ext>
              <a:ext uri="{C183D7F6-B498-43B3-948B-1728B52AA6E4}">
                <adec:decorative xmlns:adec="http://schemas.microsoft.com/office/drawing/2017/decorative" val="1"/>
              </a:ext>
            </a:extLst>
          </p:cNvPr>
          <p:cNvCxnSpPr>
            <a:stCxn id="5" idx="5"/>
            <a:endCxn id="9" idx="2"/>
          </p:cNvCxnSpPr>
          <p:nvPr/>
        </p:nvCxnSpPr>
        <p:spPr>
          <a:xfrm>
            <a:off x="9264844" y="2498620"/>
            <a:ext cx="1272526" cy="852364"/>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4680385-8CE6-41AE-8231-5BAF6CAC365E}"/>
              </a:ext>
              <a:ext uri="{C183D7F6-B498-43B3-948B-1728B52AA6E4}">
                <adec:decorative xmlns:adec="http://schemas.microsoft.com/office/drawing/2017/decorative" val="1"/>
              </a:ext>
            </a:extLst>
          </p:cNvPr>
          <p:cNvSpPr>
            <a:spLocks noChangeArrowheads="1"/>
          </p:cNvSpPr>
          <p:nvPr/>
        </p:nvSpPr>
        <p:spPr bwMode="auto">
          <a:xfrm>
            <a:off x="10721323" y="1375855"/>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5</a:t>
            </a:r>
          </a:p>
        </p:txBody>
      </p:sp>
      <p:cxnSp>
        <p:nvCxnSpPr>
          <p:cNvPr id="17" name="Straight Arrow Connector 16">
            <a:extLst>
              <a:ext uri="{FF2B5EF4-FFF2-40B4-BE49-F238E27FC236}">
                <a16:creationId xmlns:a16="http://schemas.microsoft.com/office/drawing/2014/main" id="{8E2F786E-8B6F-4189-A4D1-F387892E2D86}"/>
              </a:ext>
              <a:ext uri="{C183D7F6-B498-43B3-948B-1728B52AA6E4}">
                <adec:decorative xmlns:adec="http://schemas.microsoft.com/office/drawing/2017/decorative" val="1"/>
              </a:ext>
            </a:extLst>
          </p:cNvPr>
          <p:cNvCxnSpPr>
            <a:stCxn id="16" idx="4"/>
            <a:endCxn id="7" idx="0"/>
          </p:cNvCxnSpPr>
          <p:nvPr/>
        </p:nvCxnSpPr>
        <p:spPr>
          <a:xfrm flipH="1">
            <a:off x="10775935" y="1833055"/>
            <a:ext cx="173988" cy="229965"/>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43EFE45-303B-47BA-9DB8-F56D7050BF49}"/>
              </a:ext>
              <a:ext uri="{C183D7F6-B498-43B3-948B-1728B52AA6E4}">
                <adec:decorative xmlns:adec="http://schemas.microsoft.com/office/drawing/2017/decorative" val="1"/>
              </a:ext>
            </a:extLst>
          </p:cNvPr>
          <p:cNvSpPr>
            <a:spLocks noChangeArrowheads="1"/>
          </p:cNvSpPr>
          <p:nvPr/>
        </p:nvSpPr>
        <p:spPr bwMode="auto">
          <a:xfrm>
            <a:off x="9105456" y="4000459"/>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6</a:t>
            </a:r>
          </a:p>
        </p:txBody>
      </p:sp>
      <p:cxnSp>
        <p:nvCxnSpPr>
          <p:cNvPr id="19" name="Straight Arrow Connector 18">
            <a:extLst>
              <a:ext uri="{FF2B5EF4-FFF2-40B4-BE49-F238E27FC236}">
                <a16:creationId xmlns:a16="http://schemas.microsoft.com/office/drawing/2014/main" id="{1AE7B17F-E881-4883-8E57-1D2B57EEF22B}"/>
              </a:ext>
              <a:ext uri="{C183D7F6-B498-43B3-948B-1728B52AA6E4}">
                <adec:decorative xmlns:adec="http://schemas.microsoft.com/office/drawing/2017/decorative" val="1"/>
              </a:ext>
            </a:extLst>
          </p:cNvPr>
          <p:cNvCxnSpPr>
            <a:stCxn id="8" idx="4"/>
            <a:endCxn id="18" idx="0"/>
          </p:cNvCxnSpPr>
          <p:nvPr/>
        </p:nvCxnSpPr>
        <p:spPr>
          <a:xfrm>
            <a:off x="9238354" y="3624939"/>
            <a:ext cx="95702" cy="375520"/>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F0A6C59-6AAF-4454-B738-68275737D282}"/>
              </a:ext>
              <a:ext uri="{C183D7F6-B498-43B3-948B-1728B52AA6E4}">
                <adec:decorative xmlns:adec="http://schemas.microsoft.com/office/drawing/2017/decorative" val="1"/>
              </a:ext>
            </a:extLst>
          </p:cNvPr>
          <p:cNvSpPr>
            <a:spLocks noChangeArrowheads="1"/>
          </p:cNvSpPr>
          <p:nvPr/>
        </p:nvSpPr>
        <p:spPr bwMode="auto">
          <a:xfrm>
            <a:off x="10108329" y="4039472"/>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7</a:t>
            </a:r>
          </a:p>
        </p:txBody>
      </p:sp>
      <p:cxnSp>
        <p:nvCxnSpPr>
          <p:cNvPr id="21" name="Straight Arrow Connector 20">
            <a:extLst>
              <a:ext uri="{FF2B5EF4-FFF2-40B4-BE49-F238E27FC236}">
                <a16:creationId xmlns:a16="http://schemas.microsoft.com/office/drawing/2014/main" id="{93712E2C-EC3B-4C1A-95F1-FE0A9898DD45}"/>
              </a:ext>
              <a:ext uri="{C183D7F6-B498-43B3-948B-1728B52AA6E4}">
                <adec:decorative xmlns:adec="http://schemas.microsoft.com/office/drawing/2017/decorative" val="1"/>
              </a:ext>
            </a:extLst>
          </p:cNvPr>
          <p:cNvCxnSpPr>
            <a:stCxn id="5" idx="5"/>
            <a:endCxn id="20" idx="0"/>
          </p:cNvCxnSpPr>
          <p:nvPr/>
        </p:nvCxnSpPr>
        <p:spPr>
          <a:xfrm>
            <a:off x="9264844" y="2498620"/>
            <a:ext cx="1072085" cy="1540852"/>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B01CFD1-071E-4232-9BA3-F2C5FDF9375E}"/>
              </a:ext>
            </a:extLst>
          </p:cNvPr>
          <p:cNvSpPr txBox="1"/>
          <p:nvPr/>
        </p:nvSpPr>
        <p:spPr>
          <a:xfrm>
            <a:off x="2094334" y="1587131"/>
            <a:ext cx="6097712" cy="3970318"/>
          </a:xfrm>
          <a:prstGeom prst="rect">
            <a:avLst/>
          </a:prstGeom>
          <a:noFill/>
        </p:spPr>
        <p:txBody>
          <a:bodyPr wrap="square">
            <a:spAutoFit/>
          </a:bodyPr>
          <a:lstStyle/>
          <a:p>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Graph</a:t>
            </a:r>
            <a:r>
              <a:rPr lang="en-US" sz="1400" b="0" dirty="0">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topsort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Queue&lt;Vertex&gt; q;</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counter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makeEmpty</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each Vertex v</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v</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indegree</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enqueue</a:t>
            </a:r>
            <a:r>
              <a:rPr lang="en-US" sz="1400" b="0" dirty="0">
                <a:solidFill>
                  <a:srgbClr val="D4D4D4"/>
                </a:solidFill>
                <a:effectLst/>
                <a:latin typeface="Consolas" panose="020B0609020204030204" pitchFamily="49" charset="0"/>
              </a:rPr>
              <a:t>( v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while</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isEmpty</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Vertex v =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dequeue</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each Vertex w adjacent to v</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w</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indegree</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enqueue</a:t>
            </a:r>
            <a:r>
              <a:rPr lang="en-US" sz="1400" b="0" dirty="0">
                <a:solidFill>
                  <a:srgbClr val="D4D4D4"/>
                </a:solidFill>
                <a:effectLst/>
                <a:latin typeface="Consolas" panose="020B0609020204030204" pitchFamily="49" charset="0"/>
              </a:rPr>
              <a:t>( w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02901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26901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6" name="TextBox 5">
            <a:extLst>
              <a:ext uri="{FF2B5EF4-FFF2-40B4-BE49-F238E27FC236}">
                <a16:creationId xmlns:a16="http://schemas.microsoft.com/office/drawing/2014/main" id="{1A077732-6C4B-4164-92DA-5E4AC10B6D49}"/>
              </a:ext>
            </a:extLst>
          </p:cNvPr>
          <p:cNvSpPr txBox="1"/>
          <p:nvPr/>
        </p:nvSpPr>
        <p:spPr>
          <a:xfrm>
            <a:off x="7367955" y="3429000"/>
            <a:ext cx="3624942" cy="923330"/>
          </a:xfrm>
          <a:prstGeom prst="rect">
            <a:avLst/>
          </a:prstGeom>
          <a:noFill/>
          <a:ln>
            <a:solidFill>
              <a:srgbClr val="0081E2"/>
            </a:solidFill>
          </a:ln>
        </p:spPr>
        <p:txBody>
          <a:bodyPr wrap="square">
            <a:spAutoFit/>
          </a:bodyPr>
          <a:lstStyle/>
          <a:p>
            <a:pPr algn="ctr"/>
            <a:r>
              <a:rPr lang="en-US" dirty="0">
                <a:solidFill>
                  <a:prstClr val="white"/>
                </a:solidFill>
                <a:latin typeface="Consolas" panose="020B0609020204030204" pitchFamily="49" charset="0"/>
              </a:rPr>
              <a:t>Returns whether a given vertex is reachable from another vertex using DFS</a:t>
            </a:r>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62072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1498892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sp>
        <p:nvSpPr>
          <p:cNvPr id="6" name="TextBox 5">
            <a:extLst>
              <a:ext uri="{FF2B5EF4-FFF2-40B4-BE49-F238E27FC236}">
                <a16:creationId xmlns:a16="http://schemas.microsoft.com/office/drawing/2014/main" id="{EA44F6B0-F39F-4097-92CA-B1AC6FE48CE5}"/>
              </a:ext>
            </a:extLst>
          </p:cNvPr>
          <p:cNvSpPr txBox="1"/>
          <p:nvPr/>
        </p:nvSpPr>
        <p:spPr>
          <a:xfrm>
            <a:off x="2363875" y="4266085"/>
            <a:ext cx="7583994" cy="1200329"/>
          </a:xfrm>
          <a:prstGeom prst="rect">
            <a:avLst/>
          </a:prstGeom>
          <a:noFill/>
          <a:ln>
            <a:solidFill>
              <a:srgbClr val="0081E2"/>
            </a:solidFill>
          </a:ln>
        </p:spPr>
        <p:txBody>
          <a:bodyPr wrap="square">
            <a:spAutoFit/>
          </a:bodyPr>
          <a:lstStyle>
            <a:defPPr>
              <a:defRPr lang="en-US"/>
            </a:defPPr>
            <a:lvl1pPr>
              <a:defRPr b="0" i="0">
                <a:solidFill>
                  <a:srgbClr val="0081E2"/>
                </a:solidFill>
                <a:effectLst/>
                <a:latin typeface="Consolas" panose="020B0609020204030204" pitchFamily="49" charset="0"/>
              </a:defRPr>
            </a:lvl1pPr>
          </a:lstStyle>
          <a:p>
            <a:pPr marL="285750" indent="-285750">
              <a:buFont typeface="Wingdings" panose="05000000000000000000" pitchFamily="2" charset="2"/>
              <a:buChar char="§"/>
            </a:pPr>
            <a:r>
              <a:rPr lang="en-US" dirty="0">
                <a:solidFill>
                  <a:srgbClr val="EB6E19"/>
                </a:solidFill>
              </a:rPr>
              <a:t>Prim's or </a:t>
            </a:r>
            <a:r>
              <a:rPr lang="en-US" dirty="0" err="1">
                <a:solidFill>
                  <a:srgbClr val="EB6E19"/>
                </a:solidFill>
              </a:rPr>
              <a:t>Kruskals</a:t>
            </a:r>
            <a:r>
              <a:rPr lang="en-US" dirty="0">
                <a:solidFill>
                  <a:srgbClr val="EB6E19"/>
                </a:solidFill>
              </a:rPr>
              <a:t> algorithm for minimum spanning tree.  </a:t>
            </a:r>
          </a:p>
          <a:p>
            <a:pPr marL="285750" indent="-285750">
              <a:buFont typeface="Wingdings" panose="05000000000000000000" pitchFamily="2" charset="2"/>
              <a:buChar char="§"/>
            </a:pPr>
            <a:r>
              <a:rPr lang="en-US" dirty="0">
                <a:solidFill>
                  <a:srgbClr val="EB6E19"/>
                </a:solidFill>
              </a:rPr>
              <a:t>Roads are edges.  </a:t>
            </a:r>
          </a:p>
          <a:p>
            <a:pPr marL="285750" indent="-285750">
              <a:buFont typeface="Wingdings" panose="05000000000000000000" pitchFamily="2" charset="2"/>
              <a:buChar char="§"/>
            </a:pPr>
            <a:r>
              <a:rPr lang="en-US" dirty="0">
                <a:solidFill>
                  <a:srgbClr val="EB6E19"/>
                </a:solidFill>
              </a:rPr>
              <a:t>Ends of roads are vertices.  </a:t>
            </a:r>
          </a:p>
          <a:p>
            <a:pPr marL="285750" indent="-285750">
              <a:buFont typeface="Wingdings" panose="05000000000000000000" pitchFamily="2" charset="2"/>
              <a:buChar char="§"/>
            </a:pPr>
            <a:r>
              <a:rPr lang="en-US" dirty="0">
                <a:solidFill>
                  <a:srgbClr val="EB6E19"/>
                </a:solidFill>
              </a:rPr>
              <a:t>Edge weights are cost for maintaining roads.</a:t>
            </a:r>
          </a:p>
        </p:txBody>
      </p:sp>
    </p:spTree>
    <p:extLst>
      <p:ext uri="{BB962C8B-B14F-4D97-AF65-F5344CB8AC3E}">
        <p14:creationId xmlns:p14="http://schemas.microsoft.com/office/powerpoint/2010/main" val="308738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Exam 2 will be on </a:t>
            </a:r>
            <a:r>
              <a:rPr kumimoji="0" lang="fr-FR" sz="2400" b="0" i="0" u="none" strike="noStrike" kern="1200" cap="none" spc="0" normalizeH="0" baseline="0" noProof="0" dirty="0" err="1">
                <a:ln>
                  <a:noFill/>
                </a:ln>
                <a:solidFill>
                  <a:srgbClr val="EB6E19"/>
                </a:solidFill>
                <a:effectLst/>
                <a:uLnTx/>
                <a:uFillTx/>
                <a:latin typeface="Gotham Bold" pitchFamily="50" charset="0"/>
                <a:ea typeface="+mj-ea"/>
                <a:cs typeface="+mj-cs"/>
              </a:rPr>
              <a:t>Dec</a:t>
            </a:r>
            <a:r>
              <a:rPr kumimoji="0" lang="fr-FR" sz="2400" b="0" i="0" u="none" strike="noStrike" kern="1200" cap="none" spc="0" normalizeH="0" baseline="0" noProof="0" dirty="0">
                <a:ln>
                  <a:noFill/>
                </a:ln>
                <a:solidFill>
                  <a:srgbClr val="EB6E19"/>
                </a:solidFill>
                <a:effectLst/>
                <a:uLnTx/>
                <a:uFillTx/>
                <a:latin typeface="Gotham Bold" pitchFamily="50" charset="0"/>
                <a:ea typeface="+mj-ea"/>
                <a:cs typeface="+mj-cs"/>
              </a:rPr>
              <a:t> 2, 1 pm – 5:30 pm EST</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lang="en-US" sz="2400" dirty="0">
                <a:solidFill>
                  <a:srgbClr val="0081E2"/>
                </a:solidFill>
                <a:latin typeface="Gotham Bold" pitchFamily="50" charset="0"/>
              </a:rPr>
              <a:t>Must start the exam by </a:t>
            </a:r>
            <a:r>
              <a:rPr lang="en-US" sz="2400" dirty="0">
                <a:solidFill>
                  <a:srgbClr val="EB6E19"/>
                </a:solidFill>
                <a:latin typeface="Gotham Bold" pitchFamily="50" charset="0"/>
              </a:rPr>
              <a:t>3:30 pm or you will lose time.</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Study Guide is now up!</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lang="en-US" sz="2400" dirty="0">
                <a:solidFill>
                  <a:srgbClr val="0081E2"/>
                </a:solidFill>
                <a:latin typeface="Gotham Bold" pitchFamily="50" charset="0"/>
              </a:rPr>
              <a:t>4 sheets of blank paper. Show on camera.</a:t>
            </a:r>
            <a:endPar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endParaRPr>
          </a:p>
        </p:txBody>
      </p:sp>
    </p:spTree>
    <p:extLst>
      <p:ext uri="{BB962C8B-B14F-4D97-AF65-F5344CB8AC3E}">
        <p14:creationId xmlns:p14="http://schemas.microsoft.com/office/powerpoint/2010/main" val="68450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61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6EC91-9A6D-4889-A16B-A81CE0728C85}"/>
              </a:ext>
            </a:extLst>
          </p:cNvPr>
          <p:cNvSpPr txBox="1"/>
          <p:nvPr/>
        </p:nvSpPr>
        <p:spPr>
          <a:xfrm>
            <a:off x="5564394" y="5005565"/>
            <a:ext cx="6094206" cy="369332"/>
          </a:xfrm>
          <a:prstGeom prst="rect">
            <a:avLst/>
          </a:prstGeom>
          <a:noFill/>
        </p:spPr>
        <p:txBody>
          <a:bodyPr wrap="square">
            <a:spAutoFit/>
          </a:bodyPr>
          <a:lstStyle/>
          <a:p>
            <a:r>
              <a:rPr lang="pt-BR" b="1" i="0" dirty="0">
                <a:solidFill>
                  <a:srgbClr val="00DA63"/>
                </a:solidFill>
                <a:effectLst/>
                <a:latin typeface="Lato Extended"/>
              </a:rPr>
              <a:t>I H B F A E D G C</a:t>
            </a:r>
            <a:endParaRPr lang="en-US" dirty="0">
              <a:solidFill>
                <a:srgbClr val="00DA63"/>
              </a:solidFill>
            </a:endParaRPr>
          </a:p>
        </p:txBody>
      </p:sp>
    </p:spTree>
    <p:extLst>
      <p:ext uri="{BB962C8B-B14F-4D97-AF65-F5344CB8AC3E}">
        <p14:creationId xmlns:p14="http://schemas.microsoft.com/office/powerpoint/2010/main" val="644539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4210230557"/>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457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2795129305"/>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NA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sz="1800"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sz="1800"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sz="1800"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sz="1800"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819B205-2D54-455C-8990-BD977BB37301}"/>
                  </a:ext>
                </a:extLst>
              </p:cNvPr>
              <p:cNvSpPr txBox="1"/>
              <p:nvPr/>
            </p:nvSpPr>
            <p:spPr>
              <a:xfrm>
                <a:off x="2481514" y="4001728"/>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ea typeface="Cambria Math" panose="02040503050406030204" pitchFamily="18" charset="0"/>
                        </a:rPr>
                        <m:t>1</m:t>
                      </m:r>
                    </m:oMath>
                  </m:oMathPara>
                </a14:m>
                <a:endParaRPr lang="en-US" dirty="0">
                  <a:solidFill>
                    <a:srgbClr val="0081E2"/>
                  </a:solidFill>
                  <a:latin typeface="Consolas" panose="020B0609020204030204" pitchFamily="49" charset="0"/>
                </a:endParaRPr>
              </a:p>
            </p:txBody>
          </p:sp>
        </mc:Choice>
        <mc:Fallback>
          <p:sp>
            <p:nvSpPr>
              <p:cNvPr id="8" name="TextBox 7">
                <a:extLst>
                  <a:ext uri="{FF2B5EF4-FFF2-40B4-BE49-F238E27FC236}">
                    <a16:creationId xmlns:a16="http://schemas.microsoft.com/office/drawing/2014/main" id="{9819B205-2D54-455C-8990-BD977BB37301}"/>
                  </a:ext>
                </a:extLst>
              </p:cNvPr>
              <p:cNvSpPr txBox="1">
                <a:spLocks noRot="1" noChangeAspect="1" noMove="1" noResize="1" noEditPoints="1" noAdjustHandles="1" noChangeArrowheads="1" noChangeShapeType="1" noTextEdit="1"/>
              </p:cNvSpPr>
              <p:nvPr/>
            </p:nvSpPr>
            <p:spPr>
              <a:xfrm>
                <a:off x="2481514" y="4001728"/>
                <a:ext cx="254877" cy="276999"/>
              </a:xfrm>
              <a:prstGeom prst="rect">
                <a:avLst/>
              </a:prstGeom>
              <a:blipFill>
                <a:blip r:embed="rId3"/>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5F5696-316B-4402-82E6-D6BBB5951665}"/>
                  </a:ext>
                </a:extLst>
              </p:cNvPr>
              <p:cNvSpPr txBox="1"/>
              <p:nvPr/>
            </p:nvSpPr>
            <p:spPr>
              <a:xfrm>
                <a:off x="2481514" y="4324893"/>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3</m:t>
                      </m:r>
                    </m:oMath>
                  </m:oMathPara>
                </a14:m>
                <a:endParaRPr lang="en-US" dirty="0">
                  <a:solidFill>
                    <a:srgbClr val="0081E2"/>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CB5F5696-316B-4402-82E6-D6BBB5951665}"/>
                  </a:ext>
                </a:extLst>
              </p:cNvPr>
              <p:cNvSpPr txBox="1">
                <a:spLocks noRot="1" noChangeAspect="1" noMove="1" noResize="1" noEditPoints="1" noAdjustHandles="1" noChangeArrowheads="1" noChangeShapeType="1" noTextEdit="1"/>
              </p:cNvSpPr>
              <p:nvPr/>
            </p:nvSpPr>
            <p:spPr>
              <a:xfrm>
                <a:off x="2481514" y="4324893"/>
                <a:ext cx="254877" cy="276999"/>
              </a:xfrm>
              <a:prstGeom prst="rect">
                <a:avLst/>
              </a:prstGeom>
              <a:blipFill>
                <a:blip r:embed="rId4"/>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D02661-219C-4A56-9318-3FC5DB2F5B9A}"/>
                  </a:ext>
                </a:extLst>
              </p:cNvPr>
              <p:cNvSpPr txBox="1"/>
              <p:nvPr/>
            </p:nvSpPr>
            <p:spPr>
              <a:xfrm>
                <a:off x="2481512" y="514201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8</m:t>
                      </m:r>
                    </m:oMath>
                  </m:oMathPara>
                </a14:m>
                <a:endParaRPr lang="en-US" dirty="0">
                  <a:solidFill>
                    <a:srgbClr val="0081E2"/>
                  </a:solidFill>
                  <a:latin typeface="Consolas" panose="020B0609020204030204" pitchFamily="49" charset="0"/>
                </a:endParaRPr>
              </a:p>
            </p:txBody>
          </p:sp>
        </mc:Choice>
        <mc:Fallback xmlns="">
          <p:sp>
            <p:nvSpPr>
              <p:cNvPr id="10" name="TextBox 9">
                <a:extLst>
                  <a:ext uri="{FF2B5EF4-FFF2-40B4-BE49-F238E27FC236}">
                    <a16:creationId xmlns:a16="http://schemas.microsoft.com/office/drawing/2014/main" id="{BFD02661-219C-4A56-9318-3FC5DB2F5B9A}"/>
                  </a:ext>
                </a:extLst>
              </p:cNvPr>
              <p:cNvSpPr txBox="1">
                <a:spLocks noRot="1" noChangeAspect="1" noMove="1" noResize="1" noEditPoints="1" noAdjustHandles="1" noChangeArrowheads="1" noChangeShapeType="1" noTextEdit="1"/>
              </p:cNvSpPr>
              <p:nvPr/>
            </p:nvSpPr>
            <p:spPr>
              <a:xfrm>
                <a:off x="2481512" y="5142010"/>
                <a:ext cx="254877" cy="276999"/>
              </a:xfrm>
              <a:prstGeom prst="rect">
                <a:avLst/>
              </a:prstGeom>
              <a:blipFill>
                <a:blip r:embed="rId5"/>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3400F4-7D19-4368-9D82-20599CFCB15C}"/>
                  </a:ext>
                </a:extLst>
              </p:cNvPr>
              <p:cNvSpPr txBox="1"/>
              <p:nvPr/>
            </p:nvSpPr>
            <p:spPr>
              <a:xfrm>
                <a:off x="2481510" y="589359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6</m:t>
                      </m:r>
                    </m:oMath>
                  </m:oMathPara>
                </a14:m>
                <a:endParaRPr lang="en-US" dirty="0">
                  <a:solidFill>
                    <a:srgbClr val="0081E2"/>
                  </a:solidFill>
                  <a:latin typeface="Consolas" panose="020B0609020204030204" pitchFamily="49" charset="0"/>
                </a:endParaRPr>
              </a:p>
            </p:txBody>
          </p:sp>
        </mc:Choice>
        <mc:Fallback xmlns="">
          <p:sp>
            <p:nvSpPr>
              <p:cNvPr id="11" name="TextBox 10">
                <a:extLst>
                  <a:ext uri="{FF2B5EF4-FFF2-40B4-BE49-F238E27FC236}">
                    <a16:creationId xmlns:a16="http://schemas.microsoft.com/office/drawing/2014/main" id="{D73400F4-7D19-4368-9D82-20599CFCB15C}"/>
                  </a:ext>
                </a:extLst>
              </p:cNvPr>
              <p:cNvSpPr txBox="1">
                <a:spLocks noRot="1" noChangeAspect="1" noMove="1" noResize="1" noEditPoints="1" noAdjustHandles="1" noChangeArrowheads="1" noChangeShapeType="1" noTextEdit="1"/>
              </p:cNvSpPr>
              <p:nvPr/>
            </p:nvSpPr>
            <p:spPr>
              <a:xfrm>
                <a:off x="2481510" y="5893590"/>
                <a:ext cx="254877" cy="276999"/>
              </a:xfrm>
              <a:prstGeom prst="rect">
                <a:avLst/>
              </a:prstGeom>
              <a:blipFill>
                <a:blip r:embed="rId6"/>
                <a:stretch>
                  <a:fillRect l="-7143" r="-7143" b="-6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808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a:t>
            </a:r>
          </a:p>
          <a:p>
            <a:pPr algn="l"/>
            <a:r>
              <a:rPr lang="en-US" sz="3200" b="0" i="0" dirty="0">
                <a:solidFill>
                  <a:srgbClr val="FFFF00"/>
                </a:solidFill>
                <a:effectLst/>
                <a:latin typeface="Consolas" panose="020B0609020204030204" pitchFamily="49" charset="0"/>
              </a:rPr>
              <a:t>C      </a:t>
            </a:r>
          </a:p>
          <a:p>
            <a:pPr algn="l"/>
            <a:r>
              <a:rPr lang="en-US" sz="3200" b="0" i="0" dirty="0">
                <a:solidFill>
                  <a:srgbClr val="FFFF00"/>
                </a:solidFill>
                <a:effectLst/>
                <a:latin typeface="Consolas" panose="020B0609020204030204" pitchFamily="49" charset="0"/>
              </a:rPr>
              <a:t>D      </a:t>
            </a:r>
          </a:p>
          <a:p>
            <a:pPr algn="l"/>
            <a:r>
              <a:rPr lang="en-US" sz="3200" b="0" i="0" dirty="0">
                <a:solidFill>
                  <a:srgbClr val="FFFF00"/>
                </a:solidFill>
                <a:effectLst/>
                <a:latin typeface="Consolas" panose="020B0609020204030204" pitchFamily="49" charset="0"/>
              </a:rPr>
              <a:t>E</a:t>
            </a:r>
            <a:r>
              <a:rPr lang="en-US" sz="3200" b="0" i="0" dirty="0">
                <a:solidFill>
                  <a:srgbClr val="00DA63"/>
                </a:solidFill>
                <a:effectLst/>
                <a:latin typeface="Consolas" panose="020B0609020204030204" pitchFamily="49" charset="0"/>
              </a:rPr>
              <a:t>     </a:t>
            </a:r>
          </a:p>
        </p:txBody>
      </p:sp>
    </p:spTree>
    <p:extLst>
      <p:ext uri="{BB962C8B-B14F-4D97-AF65-F5344CB8AC3E}">
        <p14:creationId xmlns:p14="http://schemas.microsoft.com/office/powerpoint/2010/main" val="117602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1        A</a:t>
            </a:r>
          </a:p>
          <a:p>
            <a:pPr algn="l"/>
            <a:r>
              <a:rPr lang="en-US" sz="3200" b="0" i="0" dirty="0">
                <a:solidFill>
                  <a:srgbClr val="FFFF00"/>
                </a:solidFill>
                <a:effectLst/>
                <a:latin typeface="Consolas" panose="020B0609020204030204" pitchFamily="49" charset="0"/>
              </a:rPr>
              <a:t>C         5        D</a:t>
            </a:r>
          </a:p>
          <a:p>
            <a:pPr algn="l"/>
            <a:r>
              <a:rPr lang="en-US" sz="3200" b="0" i="0" dirty="0">
                <a:solidFill>
                  <a:srgbClr val="FFFF00"/>
                </a:solidFill>
                <a:effectLst/>
                <a:latin typeface="Consolas" panose="020B0609020204030204" pitchFamily="49" charset="0"/>
              </a:rPr>
              <a:t>D         3        A</a:t>
            </a:r>
          </a:p>
          <a:p>
            <a:pPr algn="l"/>
            <a:r>
              <a:rPr lang="en-US" sz="3200" b="0" i="0" dirty="0">
                <a:solidFill>
                  <a:srgbClr val="FFFF00"/>
                </a:solidFill>
                <a:effectLst/>
                <a:latin typeface="Consolas" panose="020B0609020204030204" pitchFamily="49" charset="0"/>
              </a:rPr>
              <a:t>E         6        C</a:t>
            </a:r>
          </a:p>
        </p:txBody>
      </p:sp>
    </p:spTree>
    <p:extLst>
      <p:ext uri="{BB962C8B-B14F-4D97-AF65-F5344CB8AC3E}">
        <p14:creationId xmlns:p14="http://schemas.microsoft.com/office/powerpoint/2010/main" val="1632740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777603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001659554"/>
              </p:ext>
            </p:extLst>
          </p:nvPr>
        </p:nvGraphicFramePr>
        <p:xfrm>
          <a:off x="1024933" y="1690688"/>
          <a:ext cx="10515600" cy="4636419"/>
        </p:xfrm>
        <a:graphic>
          <a:graphicData uri="http://schemas.openxmlformats.org/drawingml/2006/table">
            <a:tbl>
              <a:tblPr firstRow="1" bandRow="1">
                <a:tableStyleId>{793D81CF-94F2-401A-BA57-92F5A7B2D0C5}</a:tableStyleId>
              </a:tblPr>
              <a:tblGrid>
                <a:gridCol w="1195753">
                  <a:extLst>
                    <a:ext uri="{9D8B030D-6E8A-4147-A177-3AD203B41FA5}">
                      <a16:colId xmlns:a16="http://schemas.microsoft.com/office/drawing/2014/main" val="1241222671"/>
                    </a:ext>
                  </a:extLst>
                </a:gridCol>
                <a:gridCol w="5004079">
                  <a:extLst>
                    <a:ext uri="{9D8B030D-6E8A-4147-A177-3AD203B41FA5}">
                      <a16:colId xmlns:a16="http://schemas.microsoft.com/office/drawing/2014/main" val="3302313541"/>
                    </a:ext>
                  </a:extLst>
                </a:gridCol>
                <a:gridCol w="4315768">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Properties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Examples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dirty="0">
                          <a:solidFill>
                            <a:srgbClr val="0081E2"/>
                          </a:solidFill>
                          <a:latin typeface="Consolas" panose="020B0609020204030204" pitchFamily="49" charset="0"/>
                        </a:rPr>
                        <a:t>Brute Force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Bubble/Selection Sort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dirty="0">
                          <a:solidFill>
                            <a:srgbClr val="0081E2"/>
                          </a:solidFill>
                          <a:latin typeface="Consolas" panose="020B0609020204030204" pitchFamily="49" charset="0"/>
                        </a:rPr>
                        <a:t>Divide and Conquer</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Combine the solutions to sub-problems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Peak Finding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dirty="0">
                          <a:solidFill>
                            <a:srgbClr val="0081E2"/>
                          </a:solidFill>
                          <a:latin typeface="Consolas" panose="020B0609020204030204" pitchFamily="49" charset="0"/>
                        </a:rPr>
                        <a:t>Dynamic Programming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Optimal substructure: solution to a large problem can be obtained by solution to a smaller optimal problems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Overlapping sub-problems: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Knapsack</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dirty="0">
                          <a:solidFill>
                            <a:srgbClr val="0081E2"/>
                          </a:solidFill>
                          <a:latin typeface="Consolas" panose="020B0609020204030204" pitchFamily="49" charset="0"/>
                        </a:rPr>
                        <a:t>Greedy Algorithms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Does not guarantee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spTree>
    <p:extLst>
      <p:ext uri="{BB962C8B-B14F-4D97-AF65-F5344CB8AC3E}">
        <p14:creationId xmlns:p14="http://schemas.microsoft.com/office/powerpoint/2010/main" val="1515096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Bin Packing</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2619473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r>
              <a:rPr lang="en-US" dirty="0">
                <a:solidFill>
                  <a:srgbClr val="EB6E19"/>
                </a:solidFill>
                <a:latin typeface="Consolas" panose="020B0609020204030204" pitchFamily="49" charset="0"/>
              </a:rPr>
              <a:t>If we have packets that each require 7 units, 8 units, 2 units and 3 units of space, how many minimum bins are required to store all the four packets if each bin can take at most 10 units of space using the following Greedy strategies</a:t>
            </a:r>
          </a:p>
          <a:p>
            <a:r>
              <a:rPr lang="en-US" sz="1000" dirty="0">
                <a:solidFill>
                  <a:srgbClr val="EB6E19"/>
                </a:solidFill>
                <a:latin typeface="Consolas" panose="020B0609020204030204" pitchFamily="49" charset="0"/>
              </a:rPr>
              <a:t> </a:t>
            </a:r>
          </a:p>
          <a:p>
            <a:endParaRPr lang="en-US" sz="1000" dirty="0">
              <a:solidFill>
                <a:srgbClr val="EB6E19"/>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First Fit: </a:t>
            </a:r>
            <a:r>
              <a:rPr lang="en-US" dirty="0">
                <a:solidFill>
                  <a:srgbClr val="0081E2"/>
                </a:solidFill>
                <a:latin typeface="Consolas" panose="020B0609020204030204" pitchFamily="49" charset="0"/>
              </a:rPr>
              <a:t>scan the bins and place the new item in the first bin that is large enough.</a:t>
            </a: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Best Fit: </a:t>
            </a:r>
            <a:r>
              <a:rPr lang="en-US" dirty="0">
                <a:solidFill>
                  <a:srgbClr val="0081E2"/>
                </a:solidFill>
                <a:latin typeface="Consolas" panose="020B0609020204030204" pitchFamily="49" charset="0"/>
              </a:rPr>
              <a:t>scan the bins and place the new item in the bin that finds the spot that creates the smallest empty space</a:t>
            </a:r>
          </a:p>
        </p:txBody>
      </p:sp>
    </p:spTree>
    <p:extLst>
      <p:ext uri="{BB962C8B-B14F-4D97-AF65-F5344CB8AC3E}">
        <p14:creationId xmlns:p14="http://schemas.microsoft.com/office/powerpoint/2010/main" val="339002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Agenda</a:t>
            </a:r>
          </a:p>
        </p:txBody>
      </p:sp>
      <p:sp>
        <p:nvSpPr>
          <p:cNvPr id="4" name="Rectangle 3">
            <a:extLst>
              <a:ext uri="{FF2B5EF4-FFF2-40B4-BE49-F238E27FC236}">
                <a16:creationId xmlns:a16="http://schemas.microsoft.com/office/drawing/2014/main" id="{30C9FA6B-1D54-4D42-9FA5-6C7868BA4F75}"/>
              </a:ext>
            </a:extLst>
          </p:cNvPr>
          <p:cNvSpPr/>
          <p:nvPr/>
        </p:nvSpPr>
        <p:spPr>
          <a:xfrm>
            <a:off x="1515918" y="1826801"/>
            <a:ext cx="11118209" cy="2531462"/>
          </a:xfrm>
          <a:prstGeom prst="rect">
            <a:avLst/>
          </a:prstGeom>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2800" dirty="0">
                <a:solidFill>
                  <a:srgbClr val="0081E2"/>
                </a:solidFill>
                <a:latin typeface="Gotham Bold" pitchFamily="50" charset="0"/>
              </a:rPr>
              <a:t>Review</a:t>
            </a:r>
            <a:endParaRPr lang="en-US" sz="2000" dirty="0">
              <a:solidFill>
                <a:srgbClr val="0081E2"/>
              </a:solidFill>
              <a:latin typeface="Gotham Bold" pitchFamily="50" charset="0"/>
            </a:endParaRPr>
          </a:p>
          <a:p>
            <a:pPr marL="914400" lvl="1" indent="-457200">
              <a:lnSpc>
                <a:spcPct val="150000"/>
              </a:lnSpc>
              <a:buFont typeface="Wingdings" panose="05000000000000000000" pitchFamily="2" charset="2"/>
              <a:buChar char="§"/>
              <a:defRPr/>
            </a:pPr>
            <a:r>
              <a:rPr lang="en-US" sz="2000" dirty="0">
                <a:solidFill>
                  <a:srgbClr val="EB6E19"/>
                </a:solidFill>
                <a:latin typeface="Gotham Bold" pitchFamily="50" charset="0"/>
              </a:rPr>
              <a:t>Graph and Graph Algorithms</a:t>
            </a:r>
          </a:p>
          <a:p>
            <a:pPr marL="914400" lvl="1" indent="-457200">
              <a:lnSpc>
                <a:spcPct val="150000"/>
              </a:lnSpc>
              <a:buFont typeface="Wingdings" panose="05000000000000000000" pitchFamily="2" charset="2"/>
              <a:buChar char="§"/>
              <a:defRPr/>
            </a:pPr>
            <a:r>
              <a:rPr lang="en-US" sz="2000" dirty="0">
                <a:solidFill>
                  <a:srgbClr val="EB6E19"/>
                </a:solidFill>
                <a:latin typeface="Gotham Bold" pitchFamily="50" charset="0"/>
              </a:rPr>
              <a:t>Algorithm Paradigms</a:t>
            </a:r>
          </a:p>
          <a:p>
            <a:pPr marL="914400" lvl="1" indent="-457200">
              <a:lnSpc>
                <a:spcPct val="150000"/>
              </a:lnSpc>
              <a:buFont typeface="Wingdings" panose="05000000000000000000" pitchFamily="2" charset="2"/>
              <a:buChar char="§"/>
              <a:defRPr/>
            </a:pPr>
            <a:r>
              <a:rPr lang="en-US" sz="2000" dirty="0">
                <a:solidFill>
                  <a:srgbClr val="EB6E19"/>
                </a:solidFill>
                <a:latin typeface="Gotham Bold" pitchFamily="50" charset="0"/>
              </a:rPr>
              <a:t>Greedy Algorithms: Huffman Trees</a:t>
            </a:r>
          </a:p>
          <a:p>
            <a:pPr marR="0" lvl="0" algn="l" defTabSz="914400" rtl="0" eaLnBrk="1" fontAlgn="auto" latinLnBrk="0" hangingPunct="1">
              <a:lnSpc>
                <a:spcPct val="150000"/>
              </a:lnSpc>
              <a:spcBef>
                <a:spcPts val="0"/>
              </a:spcBef>
              <a:spcAft>
                <a:spcPts val="0"/>
              </a:spcAft>
              <a:buClrTx/>
              <a:buSzTx/>
              <a:tabLst/>
              <a:defRPr/>
            </a:pPr>
            <a:endParaRPr lang="en-US" sz="2000" dirty="0">
              <a:solidFill>
                <a:srgbClr val="0081E2"/>
              </a:solidFill>
              <a:latin typeface="Gotham Bold" pitchFamily="50" charset="0"/>
            </a:endParaRPr>
          </a:p>
        </p:txBody>
      </p:sp>
    </p:spTree>
    <p:extLst>
      <p:ext uri="{BB962C8B-B14F-4D97-AF65-F5344CB8AC3E}">
        <p14:creationId xmlns:p14="http://schemas.microsoft.com/office/powerpoint/2010/main" val="417137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5741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825713"/>
            <a:ext cx="1051559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priority queue.</a:t>
            </a:r>
          </a:p>
        </p:txBody>
      </p:sp>
      <p:sp>
        <p:nvSpPr>
          <p:cNvPr id="5" name="Slide Number Placeholder 4">
            <a:extLst>
              <a:ext uri="{FF2B5EF4-FFF2-40B4-BE49-F238E27FC236}">
                <a16:creationId xmlns:a16="http://schemas.microsoft.com/office/drawing/2014/main" id="{15FEA09F-808F-4C93-BC4C-12BB3AD959D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4000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DC5FFB4A-9CA6-4C7C-ACDD-80FE613B1A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58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DEF445F5-1160-4047-AA9D-8E73EC7BFA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4020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Tree>
    <p:extLst>
      <p:ext uri="{BB962C8B-B14F-4D97-AF65-F5344CB8AC3E}">
        <p14:creationId xmlns:p14="http://schemas.microsoft.com/office/powerpoint/2010/main" val="248780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Final Exam Topics Guide</a:t>
            </a:r>
          </a:p>
        </p:txBody>
      </p:sp>
      <p:pic>
        <p:nvPicPr>
          <p:cNvPr id="6" name="Picture 5">
            <a:extLst>
              <a:ext uri="{FF2B5EF4-FFF2-40B4-BE49-F238E27FC236}">
                <a16:creationId xmlns:a16="http://schemas.microsoft.com/office/drawing/2014/main" id="{08BB86A5-FDD8-4B76-B1EA-BD7EF67FD50A}"/>
              </a:ext>
            </a:extLst>
          </p:cNvPr>
          <p:cNvPicPr>
            <a:picLocks noChangeAspect="1"/>
          </p:cNvPicPr>
          <p:nvPr/>
        </p:nvPicPr>
        <p:blipFill>
          <a:blip r:embed="rId3"/>
          <a:stretch>
            <a:fillRect/>
          </a:stretch>
        </p:blipFill>
        <p:spPr>
          <a:xfrm>
            <a:off x="2480983" y="1581150"/>
            <a:ext cx="6060589" cy="4937598"/>
          </a:xfrm>
          <a:prstGeom prst="rect">
            <a:avLst/>
          </a:prstGeom>
        </p:spPr>
      </p:pic>
    </p:spTree>
    <p:extLst>
      <p:ext uri="{BB962C8B-B14F-4D97-AF65-F5344CB8AC3E}">
        <p14:creationId xmlns:p14="http://schemas.microsoft.com/office/powerpoint/2010/main" val="217800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Common Representations</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4" name="TextBox 33">
            <a:extLst>
              <a:ext uri="{FF2B5EF4-FFF2-40B4-BE49-F238E27FC236}">
                <a16:creationId xmlns:a16="http://schemas.microsoft.com/office/drawing/2014/main" id="{DD0840A7-E04B-4845-B9D6-AAFCCFD05E32}"/>
              </a:ext>
            </a:extLst>
          </p:cNvPr>
          <p:cNvSpPr txBox="1"/>
          <p:nvPr/>
        </p:nvSpPr>
        <p:spPr>
          <a:xfrm>
            <a:off x="6331542" y="2097132"/>
            <a:ext cx="3922870"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Edge List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Matrix</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List</a:t>
            </a:r>
          </a:p>
        </p:txBody>
      </p:sp>
    </p:spTree>
    <p:extLst>
      <p:ext uri="{BB962C8B-B14F-4D97-AF65-F5344CB8AC3E}">
        <p14:creationId xmlns:p14="http://schemas.microsoft.com/office/powerpoint/2010/main" val="399254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5" name="TextBox 34">
            <a:extLst>
              <a:ext uri="{FF2B5EF4-FFF2-40B4-BE49-F238E27FC236}">
                <a16:creationId xmlns:a16="http://schemas.microsoft.com/office/drawing/2014/main" id="{A42680A6-F3D8-48FE-8806-3EB226C08E5E}"/>
              </a:ext>
            </a:extLst>
          </p:cNvPr>
          <p:cNvSpPr txBox="1"/>
          <p:nvPr/>
        </p:nvSpPr>
        <p:spPr>
          <a:xfrm>
            <a:off x="999251" y="5835676"/>
            <a:ext cx="7320784" cy="369332"/>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 = {(A,B), (A,C), (B,D), (D,C), (D,F), (E,F), (C,E)} </a:t>
            </a:r>
          </a:p>
        </p:txBody>
      </p:sp>
      <p:graphicFrame>
        <p:nvGraphicFramePr>
          <p:cNvPr id="36" name="Table 37">
            <a:extLst>
              <a:ext uri="{FF2B5EF4-FFF2-40B4-BE49-F238E27FC236}">
                <a16:creationId xmlns:a16="http://schemas.microsoft.com/office/drawing/2014/main" id="{8B6C99C0-A4DD-4768-8BD0-4F7D4774E521}"/>
              </a:ext>
            </a:extLst>
          </p:cNvPr>
          <p:cNvGraphicFramePr>
            <a:graphicFrameLocks noGrp="1"/>
          </p:cNvGraphicFramePr>
          <p:nvPr/>
        </p:nvGraphicFramePr>
        <p:xfrm>
          <a:off x="7329961" y="2185882"/>
          <a:ext cx="1980147" cy="3066196"/>
        </p:xfrm>
        <a:graphic>
          <a:graphicData uri="http://schemas.openxmlformats.org/drawingml/2006/table">
            <a:tbl>
              <a:tblPr firstRow="1" bandRow="1"/>
              <a:tblGrid>
                <a:gridCol w="660049">
                  <a:extLst>
                    <a:ext uri="{9D8B030D-6E8A-4147-A177-3AD203B41FA5}">
                      <a16:colId xmlns:a16="http://schemas.microsoft.com/office/drawing/2014/main" val="3195872750"/>
                    </a:ext>
                  </a:extLst>
                </a:gridCol>
                <a:gridCol w="660049">
                  <a:extLst>
                    <a:ext uri="{9D8B030D-6E8A-4147-A177-3AD203B41FA5}">
                      <a16:colId xmlns:a16="http://schemas.microsoft.com/office/drawing/2014/main" val="2537297066"/>
                    </a:ext>
                  </a:extLst>
                </a:gridCol>
                <a:gridCol w="660049">
                  <a:extLst>
                    <a:ext uri="{9D8B030D-6E8A-4147-A177-3AD203B41FA5}">
                      <a16:colId xmlns:a16="http://schemas.microsoft.com/office/drawing/2014/main" val="989015309"/>
                    </a:ext>
                  </a:extLst>
                </a:gridCol>
              </a:tblGrid>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3340012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69277964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60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3540546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40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3596950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80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69130684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87890402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Tree>
    <p:extLst>
      <p:ext uri="{BB962C8B-B14F-4D97-AF65-F5344CB8AC3E}">
        <p14:creationId xmlns:p14="http://schemas.microsoft.com/office/powerpoint/2010/main" val="334086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319585" y="1854048"/>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6" name="TextBox 35">
            <a:extLst>
              <a:ext uri="{FF2B5EF4-FFF2-40B4-BE49-F238E27FC236}">
                <a16:creationId xmlns:a16="http://schemas.microsoft.com/office/drawing/2014/main" id="{63595A21-8DBA-4E11-87BA-C992B3BB3308}"/>
              </a:ext>
            </a:extLst>
          </p:cNvPr>
          <p:cNvSpPr txBox="1"/>
          <p:nvPr/>
        </p:nvSpPr>
        <p:spPr>
          <a:xfrm>
            <a:off x="527963" y="4258801"/>
            <a:ext cx="31943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{(A,B), (A,C), (B,D), (D,C), (D,F), (E,F), (C,E)} </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4"/>
            <a:chOff x="5545667" y="1320484"/>
            <a:chExt cx="4195441" cy="3808736"/>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a:t>
              </a: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aphicFrame>
        <p:nvGraphicFramePr>
          <p:cNvPr id="42" name="Table 37">
            <a:extLst>
              <a:ext uri="{FF2B5EF4-FFF2-40B4-BE49-F238E27FC236}">
                <a16:creationId xmlns:a16="http://schemas.microsoft.com/office/drawing/2014/main" id="{7392B059-9473-42E4-878D-5EA4BB227C6C}"/>
              </a:ext>
            </a:extLst>
          </p:cNvPr>
          <p:cNvGraphicFramePr>
            <a:graphicFrameLocks noGrp="1"/>
          </p:cNvGraphicFramePr>
          <p:nvPr/>
        </p:nvGraphicFramePr>
        <p:xfrm>
          <a:off x="4248894" y="4021909"/>
          <a:ext cx="1730076" cy="2678991"/>
        </p:xfrm>
        <a:graphic>
          <a:graphicData uri="http://schemas.openxmlformats.org/drawingml/2006/table">
            <a:tbl>
              <a:tblPr firstRow="1" bandRow="1"/>
              <a:tblGrid>
                <a:gridCol w="576692">
                  <a:extLst>
                    <a:ext uri="{9D8B030D-6E8A-4147-A177-3AD203B41FA5}">
                      <a16:colId xmlns:a16="http://schemas.microsoft.com/office/drawing/2014/main" val="3195872750"/>
                    </a:ext>
                  </a:extLst>
                </a:gridCol>
                <a:gridCol w="576692">
                  <a:extLst>
                    <a:ext uri="{9D8B030D-6E8A-4147-A177-3AD203B41FA5}">
                      <a16:colId xmlns:a16="http://schemas.microsoft.com/office/drawing/2014/main" val="2537297066"/>
                    </a:ext>
                  </a:extLst>
                </a:gridCol>
                <a:gridCol w="576692">
                  <a:extLst>
                    <a:ext uri="{9D8B030D-6E8A-4147-A177-3AD203B41FA5}">
                      <a16:colId xmlns:a16="http://schemas.microsoft.com/office/drawing/2014/main" val="989015309"/>
                    </a:ext>
                  </a:extLst>
                </a:gridCol>
              </a:tblGrid>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692779649"/>
                  </a:ext>
                </a:extLst>
              </a:tr>
              <a:tr h="382713">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60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40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80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382713">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382713">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4" name="TextBox 33">
            <a:extLst>
              <a:ext uri="{FF2B5EF4-FFF2-40B4-BE49-F238E27FC236}">
                <a16:creationId xmlns:a16="http://schemas.microsoft.com/office/drawing/2014/main" id="{2272874E-52D5-4376-AEEE-A99EE981B817}"/>
              </a:ext>
            </a:extLst>
          </p:cNvPr>
          <p:cNvSpPr txBox="1"/>
          <p:nvPr/>
        </p:nvSpPr>
        <p:spPr>
          <a:xfrm>
            <a:off x="7634911" y="2779133"/>
            <a:ext cx="28982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 O(E)</a:t>
            </a:r>
          </a:p>
        </p:txBody>
      </p:sp>
      <p:sp>
        <p:nvSpPr>
          <p:cNvPr id="35" name="TextBox 34">
            <a:extLst>
              <a:ext uri="{FF2B5EF4-FFF2-40B4-BE49-F238E27FC236}">
                <a16:creationId xmlns:a16="http://schemas.microsoft.com/office/drawing/2014/main" id="{597F6334-7822-40E3-9D8C-35DF6B100E2F}"/>
              </a:ext>
            </a:extLst>
          </p:cNvPr>
          <p:cNvSpPr txBox="1"/>
          <p:nvPr/>
        </p:nvSpPr>
        <p:spPr>
          <a:xfrm>
            <a:off x="7314457" y="4428714"/>
            <a:ext cx="3167805"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O(E)</a:t>
            </a:r>
          </a:p>
        </p:txBody>
      </p:sp>
      <p:sp>
        <p:nvSpPr>
          <p:cNvPr id="43" name="TextBox 42">
            <a:extLst>
              <a:ext uri="{FF2B5EF4-FFF2-40B4-BE49-F238E27FC236}">
                <a16:creationId xmlns:a16="http://schemas.microsoft.com/office/drawing/2014/main" id="{24F9D8FA-58CF-4CF8-B065-0F1F4214E2BF}"/>
              </a:ext>
            </a:extLst>
          </p:cNvPr>
          <p:cNvSpPr txBox="1"/>
          <p:nvPr/>
        </p:nvSpPr>
        <p:spPr>
          <a:xfrm>
            <a:off x="7578524" y="5087399"/>
            <a:ext cx="35237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 ~ O(|V| * |V|)</a:t>
            </a: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4509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graphicFrame>
        <p:nvGraphicFramePr>
          <p:cNvPr id="34" name="Table 37">
            <a:extLst>
              <a:ext uri="{FF2B5EF4-FFF2-40B4-BE49-F238E27FC236}">
                <a16:creationId xmlns:a16="http://schemas.microsoft.com/office/drawing/2014/main" id="{FA9CDB6D-CEBA-4DC7-B838-0FA4619CEC55}"/>
              </a:ext>
            </a:extLst>
          </p:cNvPr>
          <p:cNvGraphicFramePr>
            <a:graphicFrameLocks noGrp="1"/>
          </p:cNvGraphicFramePr>
          <p:nvPr/>
        </p:nvGraphicFramePr>
        <p:xfrm>
          <a:off x="6279982" y="1990302"/>
          <a:ext cx="5215464" cy="2966718"/>
        </p:xfrm>
        <a:graphic>
          <a:graphicData uri="http://schemas.openxmlformats.org/drawingml/2006/table">
            <a:tbl>
              <a:tblPr firstRow="1" bandRow="1"/>
              <a:tblGrid>
                <a:gridCol w="869244">
                  <a:extLst>
                    <a:ext uri="{9D8B030D-6E8A-4147-A177-3AD203B41FA5}">
                      <a16:colId xmlns:a16="http://schemas.microsoft.com/office/drawing/2014/main" val="3195872750"/>
                    </a:ext>
                  </a:extLst>
                </a:gridCol>
                <a:gridCol w="869244">
                  <a:extLst>
                    <a:ext uri="{9D8B030D-6E8A-4147-A177-3AD203B41FA5}">
                      <a16:colId xmlns:a16="http://schemas.microsoft.com/office/drawing/2014/main" val="2537297066"/>
                    </a:ext>
                  </a:extLst>
                </a:gridCol>
                <a:gridCol w="869244">
                  <a:extLst>
                    <a:ext uri="{9D8B030D-6E8A-4147-A177-3AD203B41FA5}">
                      <a16:colId xmlns:a16="http://schemas.microsoft.com/office/drawing/2014/main" val="989015309"/>
                    </a:ext>
                  </a:extLst>
                </a:gridCol>
                <a:gridCol w="869244">
                  <a:extLst>
                    <a:ext uri="{9D8B030D-6E8A-4147-A177-3AD203B41FA5}">
                      <a16:colId xmlns:a16="http://schemas.microsoft.com/office/drawing/2014/main" val="259513047"/>
                    </a:ext>
                  </a:extLst>
                </a:gridCol>
                <a:gridCol w="869244">
                  <a:extLst>
                    <a:ext uri="{9D8B030D-6E8A-4147-A177-3AD203B41FA5}">
                      <a16:colId xmlns:a16="http://schemas.microsoft.com/office/drawing/2014/main" val="1504135409"/>
                    </a:ext>
                  </a:extLst>
                </a:gridCol>
                <a:gridCol w="869244">
                  <a:extLst>
                    <a:ext uri="{9D8B030D-6E8A-4147-A177-3AD203B41FA5}">
                      <a16:colId xmlns:a16="http://schemas.microsoft.com/office/drawing/2014/main" val="4151598922"/>
                    </a:ext>
                  </a:extLst>
                </a:gridCol>
              </a:tblGrid>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5</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80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494453">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7" name="TextBox 36">
            <a:extLst>
              <a:ext uri="{FF2B5EF4-FFF2-40B4-BE49-F238E27FC236}">
                <a16:creationId xmlns:a16="http://schemas.microsoft.com/office/drawing/2014/main" id="{B52B5096-5219-4F44-9E03-8C9C703C2569}"/>
              </a:ext>
            </a:extLst>
          </p:cNvPr>
          <p:cNvSpPr txBox="1"/>
          <p:nvPr/>
        </p:nvSpPr>
        <p:spPr>
          <a:xfrm>
            <a:off x="5566666" y="2029483"/>
            <a:ext cx="630829" cy="2888355"/>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a:t>
            </a:r>
          </a:p>
        </p:txBody>
      </p:sp>
      <p:sp>
        <p:nvSpPr>
          <p:cNvPr id="38" name="TextBox 37">
            <a:extLst>
              <a:ext uri="{FF2B5EF4-FFF2-40B4-BE49-F238E27FC236}">
                <a16:creationId xmlns:a16="http://schemas.microsoft.com/office/drawing/2014/main" id="{B0C1CBAF-349D-40C0-9337-3D323982E644}"/>
              </a:ext>
            </a:extLst>
          </p:cNvPr>
          <p:cNvSpPr txBox="1"/>
          <p:nvPr/>
        </p:nvSpPr>
        <p:spPr>
          <a:xfrm>
            <a:off x="6279982" y="1457215"/>
            <a:ext cx="5215464" cy="502766"/>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    B   C    D    E    F</a:t>
            </a:r>
          </a:p>
        </p:txBody>
      </p:sp>
      <p:sp>
        <p:nvSpPr>
          <p:cNvPr id="35" name="TextBox 34">
            <a:extLst>
              <a:ext uri="{FF2B5EF4-FFF2-40B4-BE49-F238E27FC236}">
                <a16:creationId xmlns:a16="http://schemas.microsoft.com/office/drawing/2014/main" id="{0CED1AC0-763F-4155-A614-605F4B79AB19}"/>
              </a:ext>
            </a:extLst>
          </p:cNvPr>
          <p:cNvSpPr txBox="1"/>
          <p:nvPr/>
        </p:nvSpPr>
        <p:spPr>
          <a:xfrm>
            <a:off x="696554" y="4885939"/>
            <a:ext cx="7946804" cy="17098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spTree>
    <p:extLst>
      <p:ext uri="{BB962C8B-B14F-4D97-AF65-F5344CB8AC3E}">
        <p14:creationId xmlns:p14="http://schemas.microsoft.com/office/powerpoint/2010/main" val="411422004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11588</TotalTime>
  <Words>4093</Words>
  <Application>Microsoft Office PowerPoint</Application>
  <PresentationFormat>Widescreen</PresentationFormat>
  <Paragraphs>1080</Paragraphs>
  <Slides>44</Slides>
  <Notes>44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44</vt:i4>
      </vt:variant>
    </vt:vector>
  </HeadingPairs>
  <TitlesOfParts>
    <vt:vector size="57" baseType="lpstr">
      <vt:lpstr>Arial</vt:lpstr>
      <vt:lpstr>Calibri</vt:lpstr>
      <vt:lpstr>Calibri Light</vt:lpstr>
      <vt:lpstr>Cambria Math</vt:lpstr>
      <vt:lpstr>Consolas</vt:lpstr>
      <vt:lpstr>Courier New</vt:lpstr>
      <vt:lpstr>Gotham Bold</vt:lpstr>
      <vt:lpstr>Lato Extended</vt:lpstr>
      <vt:lpstr>Tw Cen MT</vt:lpstr>
      <vt:lpstr>Wingdings</vt:lpstr>
      <vt:lpstr>1_Office Theme</vt:lpstr>
      <vt:lpstr>2_Office Theme</vt:lpstr>
      <vt:lpstr>3_Office Theme</vt:lpstr>
      <vt:lpstr>PowerPoint Presentation</vt:lpstr>
      <vt:lpstr>  Categories of Data Structures  </vt:lpstr>
      <vt:lpstr>   Announcements   </vt:lpstr>
      <vt:lpstr>Agenda</vt:lpstr>
      <vt:lpstr>Final Exam Topics Guide</vt:lpstr>
      <vt:lpstr>Common Representations</vt:lpstr>
      <vt:lpstr>Edge List</vt:lpstr>
      <vt:lpstr>Edge List</vt:lpstr>
      <vt:lpstr>Adjacency Matrix</vt:lpstr>
      <vt:lpstr>Adjacency Matrix Implementation</vt:lpstr>
      <vt:lpstr>Adjacency Matrix</vt:lpstr>
      <vt:lpstr>Adjacency List</vt:lpstr>
      <vt:lpstr>Adjacency List Implementation</vt:lpstr>
      <vt:lpstr>PowerPoint Presentation</vt:lpstr>
      <vt:lpstr>PowerPoint Presentation</vt:lpstr>
      <vt:lpstr>PowerPoint Presentation</vt:lpstr>
      <vt:lpstr>Valid DFS: Which DFS are valid?</vt:lpstr>
      <vt:lpstr>Valid DFS: Which DFS are valid?</vt:lpstr>
      <vt:lpstr>BFS Pseudocode</vt:lpstr>
      <vt:lpstr>              BFS          vs          DFS</vt:lpstr>
      <vt:lpstr>Graph Algorithm Mix n Match</vt:lpstr>
      <vt:lpstr>Graph Algorithm Mix n Match</vt:lpstr>
      <vt:lpstr>Which of the choices below represent a valid topological sort ordering of this graph?</vt:lpstr>
      <vt:lpstr>Which of the choices below represent a valid topological sort ordering of this graph?</vt:lpstr>
      <vt:lpstr>Topological Sort Pseudocode</vt:lpstr>
      <vt:lpstr>What does this code do?</vt:lpstr>
      <vt:lpstr>What does this code do?</vt:lpstr>
      <vt:lpstr>Scenario</vt:lpstr>
      <vt:lpstr>Scenario</vt:lpstr>
      <vt:lpstr>MST using Prims starting from “I”</vt:lpstr>
      <vt:lpstr>MST using Prims starting from “I”</vt:lpstr>
      <vt:lpstr>Dijkstra with A as source</vt:lpstr>
      <vt:lpstr>Dijkstra with A as source</vt:lpstr>
      <vt:lpstr>Dijkstra with A as source</vt:lpstr>
      <vt:lpstr>Dijkstra with A as source</vt:lpstr>
      <vt:lpstr>PowerPoint Presentation</vt:lpstr>
      <vt:lpstr>Algorithmic Paradigms</vt:lpstr>
      <vt:lpstr>PowerPoint Presentation</vt:lpstr>
      <vt:lpstr>Bin Packing</vt:lpstr>
      <vt:lpstr>Algorithm for Huffman Encoding</vt:lpstr>
      <vt:lpstr>Algorithm for Huffman Encoding</vt:lpstr>
      <vt:lpstr>Algorithm for Huffman Encoding</vt:lpstr>
      <vt:lpstr>Algorithm for Huffman Encoding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Kapoor,Amanpreet</cp:lastModifiedBy>
  <cp:revision>700</cp:revision>
  <dcterms:created xsi:type="dcterms:W3CDTF">2020-04-14T17:15:24Z</dcterms:created>
  <dcterms:modified xsi:type="dcterms:W3CDTF">2021-11-30T18:10:03Z</dcterms:modified>
</cp:coreProperties>
</file>