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75"/>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47" r:id="rId26"/>
    <p:sldId id="811" r:id="rId27"/>
    <p:sldId id="848" r:id="rId28"/>
    <p:sldId id="804" r:id="rId29"/>
    <p:sldId id="815" r:id="rId30"/>
    <p:sldId id="816" r:id="rId31"/>
    <p:sldId id="854" r:id="rId32"/>
    <p:sldId id="548" r:id="rId33"/>
    <p:sldId id="853" r:id="rId34"/>
    <p:sldId id="823" r:id="rId35"/>
    <p:sldId id="824" r:id="rId36"/>
    <p:sldId id="849" r:id="rId37"/>
    <p:sldId id="636" r:id="rId38"/>
    <p:sldId id="822" r:id="rId39"/>
    <p:sldId id="818" r:id="rId40"/>
    <p:sldId id="827" r:id="rId41"/>
    <p:sldId id="814" r:id="rId42"/>
    <p:sldId id="820" r:id="rId43"/>
    <p:sldId id="859" r:id="rId44"/>
    <p:sldId id="860" r:id="rId45"/>
    <p:sldId id="850" r:id="rId46"/>
    <p:sldId id="819" r:id="rId47"/>
    <p:sldId id="805" r:id="rId48"/>
    <p:sldId id="851" r:id="rId49"/>
    <p:sldId id="825" r:id="rId50"/>
    <p:sldId id="826" r:id="rId51"/>
    <p:sldId id="852" r:id="rId52"/>
    <p:sldId id="796" r:id="rId53"/>
    <p:sldId id="806" r:id="rId54"/>
    <p:sldId id="661" r:id="rId55"/>
    <p:sldId id="648" r:id="rId56"/>
    <p:sldId id="549" r:id="rId57"/>
    <p:sldId id="798" r:id="rId58"/>
    <p:sldId id="835" r:id="rId59"/>
    <p:sldId id="836" r:id="rId60"/>
    <p:sldId id="837" r:id="rId61"/>
    <p:sldId id="855" r:id="rId62"/>
    <p:sldId id="856" r:id="rId63"/>
    <p:sldId id="857" r:id="rId64"/>
    <p:sldId id="838" r:id="rId65"/>
    <p:sldId id="839" r:id="rId66"/>
    <p:sldId id="270" r:id="rId67"/>
    <p:sldId id="640" r:id="rId68"/>
    <p:sldId id="642" r:id="rId69"/>
    <p:sldId id="641" r:id="rId70"/>
    <p:sldId id="652" r:id="rId71"/>
    <p:sldId id="656" r:id="rId72"/>
    <p:sldId id="762" r:id="rId73"/>
    <p:sldId id="65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DA63"/>
    <a:srgbClr val="0081E2"/>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05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07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66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3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6BB2F-420C-38D2-5CA3-7BF56E78E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8FB3E8-558F-75CD-6F5D-641CF863DF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B8C32-6346-EEE8-30FC-8634E76C8369}"/>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6F4ECC77-C06C-6B65-B937-985DD3C169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989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2EAED-DFAA-E9B4-B4D3-B777BCF7B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B00CE-400C-5AD4-63BE-DB357F666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77276-E6F6-88F8-E46D-D34D36D44875}"/>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F9FCAF92-49EC-4AB1-C667-80062AC97D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904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613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659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42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B82E9-BA68-EFEF-12CA-7C984197B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F68F8E-716E-2840-8508-F39BAB7455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2F003-E6A1-44BD-F7D1-95A3E68E172C}"/>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DC4535DD-1A11-3F5E-7E5A-25FC25133D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23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D031C-90A6-827A-CB69-627AFF0E5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491A-797A-5913-D282-4ECF6BCF4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D3673-E29D-431F-8FFA-6BDE5E283AD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09BA720B-9193-7526-86AE-53C49FF791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92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A8A7-A6BD-3F52-95FE-43E9F371C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A1D3E-2A0E-471E-CAC7-4EF428474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927C0-3D10-2573-5414-904168E3A4C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520705FF-A256-4BDA-C2D1-984E09BC6E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715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64</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sGaPNciVVOmXQbsp3NIO29AHmmqRYgPT6rrpeaxj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a:extLst>
              <a:ext uri="{FF2B5EF4-FFF2-40B4-BE49-F238E27FC236}">
                <a16:creationId xmlns:a16="http://schemas.microsoft.com/office/drawing/2014/main" id="{2A3648A1-E525-A462-7FAA-2B278C6384F1}"/>
              </a:ext>
            </a:extLst>
          </p:cNvPr>
          <p:cNvPicPr>
            <a:picLocks noChangeAspect="1"/>
          </p:cNvPicPr>
          <p:nvPr/>
        </p:nvPicPr>
        <p:blipFill rotWithShape="1">
          <a:blip r:embed="rId5"/>
          <a:srcRect l="64797" t="26699" r="3978" b="9213"/>
          <a:stretch/>
        </p:blipFill>
        <p:spPr>
          <a:xfrm>
            <a:off x="4622306" y="2411403"/>
            <a:ext cx="2947387" cy="3302492"/>
          </a:xfrm>
          <a:prstGeom prst="rect">
            <a:avLst/>
          </a:prstGeom>
        </p:spPr>
      </p:pic>
      <p:sp>
        <p:nvSpPr>
          <p:cNvPr id="9" name="TextBox 8">
            <a:extLst>
              <a:ext uri="{FF2B5EF4-FFF2-40B4-BE49-F238E27FC236}">
                <a16:creationId xmlns:a16="http://schemas.microsoft.com/office/drawing/2014/main" id="{73BC5945-99A5-B153-9DAC-7CD6EEC57383}"/>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en-US" dirty="0">
                <a:solidFill>
                  <a:schemeClr val="bg1"/>
                </a:solidFill>
              </a:rPr>
              <a:t>A: B, E, F</a:t>
            </a:r>
          </a:p>
          <a:p>
            <a:r>
              <a:rPr lang="en-US" dirty="0">
                <a:solidFill>
                  <a:schemeClr val="bg1"/>
                </a:solidFill>
              </a:rPr>
              <a:t>B: A, C, F, H</a:t>
            </a:r>
          </a:p>
          <a:p>
            <a:r>
              <a:rPr lang="en-US" dirty="0">
                <a:solidFill>
                  <a:schemeClr val="bg1"/>
                </a:solidFill>
              </a:rPr>
              <a:t>C: B, D, F, G, H, I</a:t>
            </a:r>
          </a:p>
          <a:p>
            <a:r>
              <a:rPr lang="en-US" dirty="0">
                <a:solidFill>
                  <a:schemeClr val="bg1"/>
                </a:solidFill>
              </a:rPr>
              <a:t>D: C, E, F, G</a:t>
            </a:r>
          </a:p>
          <a:p>
            <a:r>
              <a:rPr lang="en-US" dirty="0">
                <a:solidFill>
                  <a:schemeClr val="bg1"/>
                </a:solidFill>
              </a:rPr>
              <a:t>E: A, D, F</a:t>
            </a:r>
          </a:p>
          <a:p>
            <a:r>
              <a:rPr lang="en-US" dirty="0">
                <a:solidFill>
                  <a:schemeClr val="bg1"/>
                </a:solidFill>
              </a:rPr>
              <a:t>F: A, B, C, D, E</a:t>
            </a:r>
          </a:p>
          <a:p>
            <a:r>
              <a:rPr lang="en-US" dirty="0">
                <a:solidFill>
                  <a:schemeClr val="bg1"/>
                </a:solidFill>
              </a:rPr>
              <a:t>G: C, D, I</a:t>
            </a:r>
          </a:p>
          <a:p>
            <a:r>
              <a:rPr lang="en-US" dirty="0">
                <a:solidFill>
                  <a:schemeClr val="bg1"/>
                </a:solidFill>
              </a:rPr>
              <a:t>H: B, C, I</a:t>
            </a:r>
          </a:p>
          <a:p>
            <a:r>
              <a:rPr lang="en-US" dirty="0">
                <a:solidFill>
                  <a:schemeClr val="bg1"/>
                </a:solidFill>
              </a:rPr>
              <a:t>I: C, G, H</a:t>
            </a:r>
          </a:p>
        </p:txBody>
      </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403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F, I</a:t>
            </a:r>
          </a:p>
          <a:p>
            <a:r>
              <a:rPr lang="pt-BR" dirty="0">
                <a:solidFill>
                  <a:schemeClr val="bg1"/>
                </a:solidFill>
              </a:rPr>
              <a:t>B: C, H</a:t>
            </a:r>
          </a:p>
          <a:p>
            <a:r>
              <a:rPr lang="pt-BR" dirty="0">
                <a:solidFill>
                  <a:schemeClr val="bg1"/>
                </a:solidFill>
              </a:rPr>
              <a:t>C: B, E, F</a:t>
            </a:r>
          </a:p>
          <a:p>
            <a:r>
              <a:rPr lang="pt-BR" dirty="0">
                <a:solidFill>
                  <a:schemeClr val="bg1"/>
                </a:solidFill>
              </a:rPr>
              <a:t>D: E, G</a:t>
            </a:r>
          </a:p>
          <a:p>
            <a:r>
              <a:rPr lang="pt-BR" dirty="0">
                <a:solidFill>
                  <a:schemeClr val="bg1"/>
                </a:solidFill>
              </a:rPr>
              <a:t>E: C, D, H</a:t>
            </a:r>
          </a:p>
          <a:p>
            <a:r>
              <a:rPr lang="pt-BR" dirty="0">
                <a:solidFill>
                  <a:schemeClr val="bg1"/>
                </a:solidFill>
              </a:rPr>
              <a:t>F: A, C</a:t>
            </a:r>
          </a:p>
          <a:p>
            <a:r>
              <a:rPr lang="pt-BR" dirty="0">
                <a:solidFill>
                  <a:schemeClr val="bg1"/>
                </a:solidFill>
              </a:rPr>
              <a:t>G: D, I</a:t>
            </a:r>
          </a:p>
          <a:p>
            <a:r>
              <a:rPr lang="pt-BR" dirty="0">
                <a:solidFill>
                  <a:schemeClr val="bg1"/>
                </a:solidFill>
              </a:rPr>
              <a:t>H: B, E</a:t>
            </a:r>
          </a:p>
          <a:p>
            <a:r>
              <a:rPr lang="pt-BR" dirty="0">
                <a:solidFill>
                  <a:schemeClr val="bg1"/>
                </a:solidFill>
              </a:rPr>
              <a:t>I: A, G</a:t>
            </a:r>
            <a:endParaRPr lang="en-US" dirty="0">
              <a:solidFill>
                <a:schemeClr val="bg1"/>
              </a:solidFill>
            </a:endParaRPr>
          </a:p>
        </p:txBody>
      </p:sp>
      <p:pic>
        <p:nvPicPr>
          <p:cNvPr id="2" name="Picture 1">
            <a:extLst>
              <a:ext uri="{FF2B5EF4-FFF2-40B4-BE49-F238E27FC236}">
                <a16:creationId xmlns:a16="http://schemas.microsoft.com/office/drawing/2014/main" id="{C2AB3670-F529-04C4-8C6F-5DDF5741D3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935" t="9570" r="50537" b="25830"/>
          <a:stretch/>
        </p:blipFill>
        <p:spPr bwMode="auto">
          <a:xfrm>
            <a:off x="4208892" y="2451213"/>
            <a:ext cx="2954216" cy="330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7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109091"/>
          </a:xfrm>
          <a:prstGeom prst="rect">
            <a:avLst/>
          </a:prstGeom>
          <a:noFill/>
        </p:spPr>
        <p:txBody>
          <a:bodyPr wrap="square">
            <a:spAutoFit/>
          </a:bodyPr>
          <a:lstStyle/>
          <a:p>
            <a:pPr algn="l"/>
            <a:r>
              <a:rPr lang="en-US" sz="1200" b="0" i="0" dirty="0">
                <a:solidFill>
                  <a:srgbClr val="0081E2"/>
                </a:solidFill>
                <a:effectLst/>
                <a:latin typeface="Consolas" panose="020B0609020204030204" pitchFamily="49" charset="0"/>
              </a:rPr>
              <a:t>A connected component of a graph is a collection of vertices in which any two vertices in a component have a path between </a:t>
            </a:r>
            <a:r>
              <a:rPr lang="en-US" sz="1200" b="0" i="0" dirty="0" err="1">
                <a:solidFill>
                  <a:srgbClr val="0081E2"/>
                </a:solidFill>
                <a:effectLst/>
                <a:latin typeface="Consolas" panose="020B0609020204030204" pitchFamily="49" charset="0"/>
              </a:rPr>
              <a:t>them.Given</a:t>
            </a:r>
            <a:r>
              <a:rPr lang="en-US" sz="1200" b="0" i="0" dirty="0">
                <a:solidFill>
                  <a:srgbClr val="0081E2"/>
                </a:solidFill>
                <a:effectLst/>
                <a:latin typeface="Consolas" panose="020B0609020204030204" pitchFamily="49" charset="0"/>
              </a:rPr>
              <a:t> an unweighted and undirected graph represented as an adjacency list, write a function using pseudocode or C++ code which will </a:t>
            </a:r>
            <a:r>
              <a:rPr lang="en-US" sz="1200" b="0" i="0" dirty="0">
                <a:solidFill>
                  <a:srgbClr val="EB6E19"/>
                </a:solidFill>
                <a:effectLst/>
                <a:latin typeface="Consolas" panose="020B0609020204030204" pitchFamily="49" charset="0"/>
              </a:rPr>
              <a:t>return the number of vertices in the largest component of the graph</a:t>
            </a:r>
            <a:r>
              <a:rPr lang="en-US" sz="1200" b="0" i="0" dirty="0">
                <a:solidFill>
                  <a:srgbClr val="0081E2"/>
                </a:solidFill>
                <a:effectLst/>
                <a:latin typeface="Consolas" panose="020B0609020204030204" pitchFamily="49" charset="0"/>
              </a:rPr>
              <a:t>. You do not need to write main method for reading and creating a graph. Assume that the graph is passed into your function which has the following signature:</a:t>
            </a:r>
          </a:p>
          <a:p>
            <a:pPr marL="285750" indent="-285750" algn="l">
              <a:buFont typeface="Wingdings" panose="05000000000000000000" pitchFamily="2" charset="2"/>
              <a:buChar char="§"/>
            </a:pPr>
            <a:endParaRPr lang="en-US" sz="14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unsigned int </a:t>
            </a:r>
            <a:r>
              <a:rPr lang="en-US" sz="1200" b="0" i="0" dirty="0" err="1">
                <a:solidFill>
                  <a:srgbClr val="0081E2"/>
                </a:solidFill>
                <a:effectLst/>
                <a:latin typeface="Consolas" panose="020B0609020204030204" pitchFamily="49" charset="0"/>
              </a:rPr>
              <a:t>largest_component</a:t>
            </a:r>
            <a:r>
              <a:rPr lang="en-US" sz="1200" b="0" i="0" dirty="0">
                <a:solidFill>
                  <a:srgbClr val="0081E2"/>
                </a:solidFill>
                <a:effectLst/>
                <a:latin typeface="Consolas" panose="020B0609020204030204" pitchFamily="49" charset="0"/>
              </a:rPr>
              <a:t>(</a:t>
            </a:r>
            <a:r>
              <a:rPr lang="en-US" sz="1200" b="0" i="0" dirty="0" err="1">
                <a:solidFill>
                  <a:srgbClr val="0081E2"/>
                </a:solidFill>
                <a:effectLst/>
                <a:latin typeface="Consolas" panose="020B0609020204030204" pitchFamily="49" charset="0"/>
              </a:rPr>
              <a:t>unordered_map</a:t>
            </a:r>
            <a:r>
              <a:rPr lang="en-US" sz="1200" b="0" i="0" dirty="0">
                <a:solidFill>
                  <a:srgbClr val="0081E2"/>
                </a:solidFill>
                <a:effectLst/>
                <a:latin typeface="Consolas" panose="020B0609020204030204" pitchFamily="49" charset="0"/>
              </a:rPr>
              <a:t>&lt;int, vector&lt;int&gt;&gt;&amp; </a:t>
            </a:r>
            <a:r>
              <a:rPr lang="en-US" sz="1200" b="0" i="0" dirty="0" err="1">
                <a:solidFill>
                  <a:srgbClr val="0081E2"/>
                </a:solidFill>
                <a:effectLst/>
                <a:latin typeface="Consolas" panose="020B0609020204030204" pitchFamily="49" charset="0"/>
              </a:rPr>
              <a:t>adjListGraph</a:t>
            </a:r>
            <a:r>
              <a:rPr lang="en-US" sz="1200" b="0" i="0" dirty="0">
                <a:solidFill>
                  <a:srgbClr val="0081E2"/>
                </a:solidFill>
                <a:effectLst/>
                <a:latin typeface="Consolas" panose="020B0609020204030204" pitchFamily="49" charset="0"/>
              </a:rPr>
              <a:t>){</a:t>
            </a:r>
          </a:p>
          <a:p>
            <a:pPr algn="l"/>
            <a:r>
              <a:rPr lang="en-US" sz="1200" b="0" i="0" dirty="0">
                <a:solidFill>
                  <a:srgbClr val="0081E2"/>
                </a:solidFill>
                <a:effectLst/>
                <a:latin typeface="Consolas" panose="020B0609020204030204" pitchFamily="49" charset="0"/>
              </a:rPr>
              <a:t>        // code here</a:t>
            </a:r>
          </a:p>
          <a:p>
            <a:pPr algn="l"/>
            <a:r>
              <a:rPr lang="en-US" sz="1200" b="0" i="0" dirty="0">
                <a:solidFill>
                  <a:srgbClr val="0081E2"/>
                </a:solidFill>
                <a:effectLst/>
                <a:latin typeface="Consolas" panose="020B0609020204030204" pitchFamily="49" charset="0"/>
              </a:rPr>
              <a: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input: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0: 2, 3</a:t>
            </a:r>
          </a:p>
          <a:p>
            <a:pPr algn="l"/>
            <a:r>
              <a:rPr lang="en-US" sz="1200" b="0" i="0" dirty="0">
                <a:solidFill>
                  <a:srgbClr val="0081E2"/>
                </a:solidFill>
                <a:effectLst/>
                <a:latin typeface="Consolas" panose="020B0609020204030204" pitchFamily="49" charset="0"/>
              </a:rPr>
              <a:t>1: 4</a:t>
            </a:r>
          </a:p>
          <a:p>
            <a:pPr algn="l"/>
            <a:r>
              <a:rPr lang="en-US" sz="1200" b="0" i="0" dirty="0">
                <a:solidFill>
                  <a:srgbClr val="0081E2"/>
                </a:solidFill>
                <a:effectLst/>
                <a:latin typeface="Consolas" panose="020B0609020204030204" pitchFamily="49" charset="0"/>
              </a:rPr>
              <a:t>2: 0, 6</a:t>
            </a:r>
          </a:p>
          <a:p>
            <a:pPr algn="l"/>
            <a:r>
              <a:rPr lang="en-US" sz="1200" b="0" i="0" dirty="0">
                <a:solidFill>
                  <a:srgbClr val="0081E2"/>
                </a:solidFill>
                <a:effectLst/>
                <a:latin typeface="Consolas" panose="020B0609020204030204" pitchFamily="49" charset="0"/>
              </a:rPr>
              <a:t>3: 0</a:t>
            </a:r>
          </a:p>
          <a:p>
            <a:pPr algn="l"/>
            <a:r>
              <a:rPr lang="en-US" sz="1200" b="0" i="0" dirty="0">
                <a:solidFill>
                  <a:srgbClr val="0081E2"/>
                </a:solidFill>
                <a:effectLst/>
                <a:latin typeface="Consolas" panose="020B0609020204030204" pitchFamily="49" charset="0"/>
              </a:rPr>
              <a:t>4: 1, 5</a:t>
            </a:r>
          </a:p>
          <a:p>
            <a:pPr algn="l"/>
            <a:r>
              <a:rPr lang="en-US" sz="1200" b="0" i="0" dirty="0">
                <a:solidFill>
                  <a:srgbClr val="0081E2"/>
                </a:solidFill>
                <a:effectLst/>
                <a:latin typeface="Consolas" panose="020B0609020204030204" pitchFamily="49" charset="0"/>
              </a:rPr>
              <a:t>5: 4</a:t>
            </a:r>
          </a:p>
          <a:p>
            <a:pPr algn="l"/>
            <a:r>
              <a:rPr lang="en-US" sz="1200" b="0" i="0" dirty="0">
                <a:solidFill>
                  <a:srgbClr val="0081E2"/>
                </a:solidFill>
                <a:effectLst/>
                <a:latin typeface="Consolas" panose="020B0609020204030204" pitchFamily="49" charset="0"/>
              </a:rPr>
              <a:t>6: 2</a:t>
            </a:r>
          </a:p>
          <a:p>
            <a:pPr algn="l"/>
            <a:r>
              <a:rPr lang="en-US" sz="1200" b="0" i="0" dirty="0">
                <a:solidFill>
                  <a:srgbClr val="0081E2"/>
                </a:solidFill>
                <a:effectLst/>
                <a:latin typeface="Consolas" panose="020B0609020204030204" pitchFamily="49" charset="0"/>
              </a:rPr>
              <a:t>7:</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output: 4</a:t>
            </a:r>
          </a:p>
          <a:p>
            <a:pPr marL="285750" indent="-285750" algn="l">
              <a:buFont typeface="Wingdings" panose="05000000000000000000" pitchFamily="2" charset="2"/>
              <a:buChar char="§"/>
            </a:pPr>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Explanation: There are three connected components: (0,2,3,6); (1,4,5); and (7). Of these, the largest has 4 vertices.</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Also, state the Big O complexity of the solution in the worst case.</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478423"/>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unordered_map</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&lt;vector&gt;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unordered_set</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using</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namespace</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std</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node</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unordered_set</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visited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insert</a:t>
            </a:r>
            <a:r>
              <a:rPr lang="en-US" sz="1000" b="0" dirty="0">
                <a:solidFill>
                  <a:srgbClr val="CCCCCC"/>
                </a:solidFill>
                <a:effectLst/>
                <a:latin typeface="Consolas" panose="020B0609020204030204" pitchFamily="49" charset="0"/>
              </a:rPr>
              <a:t>(node);</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Start with the current node</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neighbor :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[node])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(neighbor)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(neighbor,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size;</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largest_component</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unordered_set</a:t>
            </a:r>
            <a:r>
              <a:rPr lang="en-US" sz="1000" b="0" dirty="0">
                <a:solidFill>
                  <a:srgbClr val="D4D4D4"/>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const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auto</a:t>
            </a:r>
            <a:r>
              <a:rPr lang="en-US" sz="1000" b="0" dirty="0">
                <a:solidFill>
                  <a:srgbClr val="CCCCCC"/>
                </a:solidFill>
                <a:effectLst/>
                <a:latin typeface="Consolas" panose="020B0609020204030204" pitchFamily="49" charset="0"/>
              </a:rPr>
              <a:t> entry :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entry</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(node,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370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You must take the exam between </a:t>
            </a:r>
            <a:r>
              <a:rPr lang="en-US" sz="2400" dirty="0">
                <a:solidFill>
                  <a:schemeClr val="accent2"/>
                </a:solidFill>
                <a:latin typeface="Consolas" panose="020B0609020204030204" pitchFamily="49" charset="0"/>
              </a:rPr>
              <a:t>Tuesday, April 15, 7:30 am to 11:30 am EST. This means you must start by 9:30 am EST or else you will lose time.</a:t>
            </a:r>
          </a:p>
          <a:p>
            <a:pPr marL="800100" lvl="1" indent="-342900">
              <a:buFont typeface="Wingdings" panose="05000000000000000000" pitchFamily="2" charset="2"/>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algn="l"/>
            <a:endParaRPr lang="en-US" sz="2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345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570208"/>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a:t>
            </a:r>
          </a:p>
          <a:p>
            <a:r>
              <a:rPr lang="pt-BR" dirty="0">
                <a:solidFill>
                  <a:schemeClr val="bg1"/>
                </a:solidFill>
              </a:rPr>
              <a:t>B: C, E</a:t>
            </a:r>
          </a:p>
          <a:p>
            <a:r>
              <a:rPr lang="pt-BR" dirty="0">
                <a:solidFill>
                  <a:schemeClr val="bg1"/>
                </a:solidFill>
              </a:rPr>
              <a:t>C: A, D, F</a:t>
            </a:r>
          </a:p>
          <a:p>
            <a:r>
              <a:rPr lang="pt-BR" dirty="0">
                <a:solidFill>
                  <a:schemeClr val="bg1"/>
                </a:solidFill>
              </a:rPr>
              <a:t>D: -</a:t>
            </a:r>
          </a:p>
          <a:p>
            <a:r>
              <a:rPr lang="pt-BR" dirty="0">
                <a:solidFill>
                  <a:schemeClr val="bg1"/>
                </a:solidFill>
              </a:rPr>
              <a:t>E: C, D</a:t>
            </a:r>
          </a:p>
          <a:p>
            <a:r>
              <a:rPr lang="pt-BR" dirty="0">
                <a:solidFill>
                  <a:schemeClr val="bg1"/>
                </a:solidFill>
              </a:rPr>
              <a:t>F: A</a:t>
            </a:r>
          </a:p>
          <a:p>
            <a:r>
              <a:rPr lang="pt-BR" dirty="0">
                <a:solidFill>
                  <a:schemeClr val="bg1"/>
                </a:solidFill>
              </a:rPr>
              <a:t>G: F</a:t>
            </a:r>
          </a:p>
        </p:txBody>
      </p:sp>
      <p:pic>
        <p:nvPicPr>
          <p:cNvPr id="7" name="Picture 2">
            <a:extLst>
              <a:ext uri="{FF2B5EF4-FFF2-40B4-BE49-F238E27FC236}">
                <a16:creationId xmlns:a16="http://schemas.microsoft.com/office/drawing/2014/main" id="{F7D9D4C8-ED01-809C-B119-F7C83B16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5172" y="2942884"/>
            <a:ext cx="3343275" cy="1990725"/>
          </a:xfrm>
          <a:prstGeom prst="rect">
            <a:avLst/>
          </a:prstGeom>
          <a:solidFill>
            <a:schemeClr val="bg1"/>
          </a:solidFill>
        </p:spPr>
      </p:pic>
    </p:spTree>
    <p:extLst>
      <p:ext uri="{BB962C8B-B14F-4D97-AF65-F5344CB8AC3E}">
        <p14:creationId xmlns:p14="http://schemas.microsoft.com/office/powerpoint/2010/main" val="56044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EE62E57-E9A1-EE30-9A71-6A3BC381B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33CD-1960-185F-722B-842B7BEFEB0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921E5074-B6CD-CE94-7E18-71C7D40C1B4D}"/>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5854B788-1B3C-EC5B-64E5-102DB4D0F1C5}"/>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FF9286B0-1FCA-FFE3-86FB-AAC1C3F86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1B3D658-3EF3-AF70-2F37-34D6942ED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34E50C1D-F560-8EF2-D2A0-727D491AA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269275-7EBF-F454-B664-FC62F0BE5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041057-8D75-FDDB-9F3E-D79A93283BA6}"/>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ACF89ADC-54BE-CFDD-0C4B-7264C41E383C}"/>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31324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858DDA-A9E5-7068-7CBD-9C4AF79F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93DEA-B871-D553-5E61-A1D19DB7F3A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B4ABCD33-9D55-34A7-5A77-36AC6AA2948A}"/>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0A9D497F-3DC2-5B23-0AC1-6B87C6616C36}"/>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49587DBA-AA4E-698E-5468-FEC028419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03EE1F8-1582-4F26-5234-C3C8D94277B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2298D1DD-823F-1F4B-6AF5-0CF6C9F2E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BE307-0E2A-A723-22CE-FF123155A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59B892-52C9-D1F1-5A78-FB2F9D3F14C5}"/>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B3544E34-9AB6-58B8-6C7B-7A564D7A4961}"/>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2185A30B-233A-EE54-3584-DD98CBA5383E}"/>
              </a:ext>
            </a:extLst>
          </p:cNvPr>
          <p:cNvSpPr txBox="1"/>
          <p:nvPr/>
        </p:nvSpPr>
        <p:spPr>
          <a:xfrm>
            <a:off x="2948389" y="6118423"/>
            <a:ext cx="1437800"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Bipartite</a:t>
            </a:r>
            <a:endParaRPr lang="en-US" dirty="0">
              <a:solidFill>
                <a:srgbClr val="00DA63"/>
              </a:solidFill>
              <a:latin typeface="Consolas" panose="020B0609020204030204" pitchFamily="49" charset="0"/>
            </a:endParaRPr>
          </a:p>
        </p:txBody>
      </p:sp>
      <p:sp>
        <p:nvSpPr>
          <p:cNvPr id="10" name="TextBox 9">
            <a:extLst>
              <a:ext uri="{FF2B5EF4-FFF2-40B4-BE49-F238E27FC236}">
                <a16:creationId xmlns:a16="http://schemas.microsoft.com/office/drawing/2014/main" id="{9FC79928-69FD-50EC-1C18-D54DD47F54BF}"/>
              </a:ext>
            </a:extLst>
          </p:cNvPr>
          <p:cNvSpPr txBox="1"/>
          <p:nvPr/>
        </p:nvSpPr>
        <p:spPr>
          <a:xfrm>
            <a:off x="5688426" y="6059538"/>
            <a:ext cx="5628829"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Non-Bipartite (Edge 2-4) in the same set</a:t>
            </a:r>
            <a:endParaRPr lang="en-US" dirty="0">
              <a:solidFill>
                <a:srgbClr val="00DA63"/>
              </a:solidFill>
              <a:latin typeface="Consolas" panose="020B0609020204030204" pitchFamily="49" charset="0"/>
            </a:endParaRPr>
          </a:p>
        </p:txBody>
      </p:sp>
    </p:spTree>
    <p:extLst>
      <p:ext uri="{BB962C8B-B14F-4D97-AF65-F5344CB8AC3E}">
        <p14:creationId xmlns:p14="http://schemas.microsoft.com/office/powerpoint/2010/main" val="3027027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847207"/>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4&gt;, &lt;E, 2&gt;, &lt;F, 9&gt;</a:t>
            </a:r>
          </a:p>
          <a:p>
            <a:r>
              <a:rPr lang="en-US" dirty="0">
                <a:solidFill>
                  <a:schemeClr val="bg1"/>
                </a:solidFill>
              </a:rPr>
              <a:t>B: &lt;A, 4&gt;, &lt;C, 11&gt;, &lt;F, 1&gt;, &lt;H, 12&gt; </a:t>
            </a:r>
          </a:p>
          <a:p>
            <a:r>
              <a:rPr lang="en-US" dirty="0">
                <a:solidFill>
                  <a:schemeClr val="bg1"/>
                </a:solidFill>
              </a:rPr>
              <a:t>C: &lt;B, 11&gt;, &lt;D, 7&gt;, &lt;F, 10&gt;, &lt;G, 15&gt;, &lt;H, 14&gt;, &lt;I, 17&gt; </a:t>
            </a:r>
          </a:p>
          <a:p>
            <a:r>
              <a:rPr lang="en-US" dirty="0">
                <a:solidFill>
                  <a:schemeClr val="bg1"/>
                </a:solidFill>
              </a:rPr>
              <a:t>D: &lt;C, 5&gt;, &lt;E, 7&gt;, &lt;F, 16&gt;, &lt;G, 3&gt; </a:t>
            </a:r>
          </a:p>
          <a:p>
            <a:r>
              <a:rPr lang="en-US" dirty="0">
                <a:solidFill>
                  <a:schemeClr val="bg1"/>
                </a:solidFill>
              </a:rPr>
              <a:t>E: &lt;A, 2&gt;, &lt;D, 7&gt;, &lt;F, 6&gt;</a:t>
            </a:r>
          </a:p>
          <a:p>
            <a:r>
              <a:rPr lang="en-US" dirty="0">
                <a:solidFill>
                  <a:schemeClr val="bg1"/>
                </a:solidFill>
              </a:rPr>
              <a:t>F: &lt;A, 9&gt;, &lt;B, 1&gt;, &lt;C, 10&gt;, &lt;D, 16&gt;, &lt;E, 6&gt;</a:t>
            </a:r>
          </a:p>
          <a:p>
            <a:r>
              <a:rPr lang="en-US" dirty="0">
                <a:solidFill>
                  <a:schemeClr val="bg1"/>
                </a:solidFill>
              </a:rPr>
              <a:t>G: &lt;C, 15&gt;, &lt;D, 3&gt;, &lt;I, 13&gt; </a:t>
            </a:r>
          </a:p>
          <a:p>
            <a:r>
              <a:rPr lang="en-US" dirty="0">
                <a:solidFill>
                  <a:schemeClr val="bg1"/>
                </a:solidFill>
              </a:rPr>
              <a:t>H: &lt;B, 12&gt;, &lt;C, 14&gt;, &lt;I, 8&gt;</a:t>
            </a:r>
          </a:p>
          <a:p>
            <a:r>
              <a:rPr lang="en-US" dirty="0">
                <a:solidFill>
                  <a:schemeClr val="bg1"/>
                </a:solidFill>
              </a:rPr>
              <a:t>I: &lt;C, 17&gt;, &lt;G, 13&gt;, &lt;H, 8&gt;</a:t>
            </a:r>
            <a:endParaRPr lang="pt-BR" dirty="0">
              <a:solidFill>
                <a:schemeClr val="bg1"/>
              </a:solidFill>
            </a:endParaRPr>
          </a:p>
        </p:txBody>
      </p:sp>
      <p:pic>
        <p:nvPicPr>
          <p:cNvPr id="2" name="Picture 2">
            <a:extLst>
              <a:ext uri="{FF2B5EF4-FFF2-40B4-BE49-F238E27FC236}">
                <a16:creationId xmlns:a16="http://schemas.microsoft.com/office/drawing/2014/main" id="{67706C5C-2DA1-9130-E082-CC4BA4D55F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68" t="9634" r="49634" b="24553"/>
          <a:stretch/>
        </p:blipFill>
        <p:spPr bwMode="auto">
          <a:xfrm>
            <a:off x="6271917" y="2479782"/>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45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293209"/>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&lt;F, 2&gt;</a:t>
            </a:r>
          </a:p>
          <a:p>
            <a:r>
              <a:rPr lang="en-US" dirty="0">
                <a:solidFill>
                  <a:schemeClr val="bg1"/>
                </a:solidFill>
              </a:rPr>
              <a:t>B: &lt;A, 1&gt;, &lt;C, 2&gt;, &lt;D, 1&gt;, &lt;E, 7&gt; </a:t>
            </a:r>
          </a:p>
          <a:p>
            <a:r>
              <a:rPr lang="en-US" dirty="0">
                <a:solidFill>
                  <a:schemeClr val="bg1"/>
                </a:solidFill>
              </a:rPr>
              <a:t>C: &lt;B, 2&gt;, &lt;D, 6&gt;, &lt;E, 10&gt; </a:t>
            </a:r>
          </a:p>
          <a:p>
            <a:r>
              <a:rPr lang="en-US" dirty="0">
                <a:solidFill>
                  <a:schemeClr val="bg1"/>
                </a:solidFill>
              </a:rPr>
              <a:t>D: &lt;A, 3&gt;, &lt;B, 1&gt;, &lt;C, 6&gt;, &lt;F, 4&gt;, &lt;G, 4&gt;  </a:t>
            </a:r>
          </a:p>
          <a:p>
            <a:r>
              <a:rPr lang="en-US" dirty="0">
                <a:solidFill>
                  <a:schemeClr val="bg1"/>
                </a:solidFill>
              </a:rPr>
              <a:t>E: &lt;B, 7&gt;, &lt;C, 10&gt;</a:t>
            </a:r>
          </a:p>
          <a:p>
            <a:r>
              <a:rPr lang="en-US" dirty="0">
                <a:solidFill>
                  <a:schemeClr val="bg1"/>
                </a:solidFill>
              </a:rPr>
              <a:t>F: &lt;A, 2&gt;, &lt;D, 4&gt;, &lt;G, 10&gt;</a:t>
            </a:r>
          </a:p>
          <a:p>
            <a:r>
              <a:rPr lang="en-US" dirty="0">
                <a:solidFill>
                  <a:schemeClr val="bg1"/>
                </a:solidFill>
              </a:rPr>
              <a:t>G: &lt;D, 4&gt;, &lt;F, 10&gt; </a:t>
            </a:r>
          </a:p>
        </p:txBody>
      </p:sp>
      <p:sp>
        <p:nvSpPr>
          <p:cNvPr id="7" name="Oval 6">
            <a:extLst>
              <a:ext uri="{FF2B5EF4-FFF2-40B4-BE49-F238E27FC236}">
                <a16:creationId xmlns:a16="http://schemas.microsoft.com/office/drawing/2014/main" id="{A424022F-D2C4-AB2F-C6CB-F7036D81E067}"/>
              </a:ext>
            </a:extLst>
          </p:cNvPr>
          <p:cNvSpPr/>
          <p:nvPr/>
        </p:nvSpPr>
        <p:spPr>
          <a:xfrm>
            <a:off x="7168221" y="288729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8" name="Oval 7">
            <a:extLst>
              <a:ext uri="{FF2B5EF4-FFF2-40B4-BE49-F238E27FC236}">
                <a16:creationId xmlns:a16="http://schemas.microsoft.com/office/drawing/2014/main" id="{54D10AEB-C54C-69B0-96D4-7F60B001D195}"/>
              </a:ext>
            </a:extLst>
          </p:cNvPr>
          <p:cNvSpPr/>
          <p:nvPr/>
        </p:nvSpPr>
        <p:spPr>
          <a:xfrm>
            <a:off x="7209108" y="442988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9" name="Oval 8">
            <a:extLst>
              <a:ext uri="{FF2B5EF4-FFF2-40B4-BE49-F238E27FC236}">
                <a16:creationId xmlns:a16="http://schemas.microsoft.com/office/drawing/2014/main" id="{548E6DA0-23D8-6F1F-BAC0-89E7FAF5A1E7}"/>
              </a:ext>
            </a:extLst>
          </p:cNvPr>
          <p:cNvSpPr/>
          <p:nvPr/>
        </p:nvSpPr>
        <p:spPr>
          <a:xfrm>
            <a:off x="10665988" y="4454595"/>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0" name="Oval 9">
            <a:extLst>
              <a:ext uri="{FF2B5EF4-FFF2-40B4-BE49-F238E27FC236}">
                <a16:creationId xmlns:a16="http://schemas.microsoft.com/office/drawing/2014/main" id="{90F7AB34-BB43-6943-6CA2-EBD0072F6D45}"/>
              </a:ext>
            </a:extLst>
          </p:cNvPr>
          <p:cNvSpPr/>
          <p:nvPr/>
        </p:nvSpPr>
        <p:spPr>
          <a:xfrm>
            <a:off x="8937548"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1" name="Oval 10">
            <a:extLst>
              <a:ext uri="{FF2B5EF4-FFF2-40B4-BE49-F238E27FC236}">
                <a16:creationId xmlns:a16="http://schemas.microsoft.com/office/drawing/2014/main" id="{1790854B-F7CC-4294-A4AB-8592EC07F5FE}"/>
              </a:ext>
            </a:extLst>
          </p:cNvPr>
          <p:cNvSpPr/>
          <p:nvPr/>
        </p:nvSpPr>
        <p:spPr>
          <a:xfrm>
            <a:off x="8937547"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2" name="Oval 11">
            <a:extLst>
              <a:ext uri="{FF2B5EF4-FFF2-40B4-BE49-F238E27FC236}">
                <a16:creationId xmlns:a16="http://schemas.microsoft.com/office/drawing/2014/main" id="{B703ECD6-8CD8-7C38-A218-AAE8281D15BB}"/>
              </a:ext>
            </a:extLst>
          </p:cNvPr>
          <p:cNvSpPr/>
          <p:nvPr/>
        </p:nvSpPr>
        <p:spPr>
          <a:xfrm>
            <a:off x="5599616"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3" name="Oval 12">
            <a:extLst>
              <a:ext uri="{FF2B5EF4-FFF2-40B4-BE49-F238E27FC236}">
                <a16:creationId xmlns:a16="http://schemas.microsoft.com/office/drawing/2014/main" id="{35D7EA63-F37A-C9F5-9675-E32B6FD9444A}"/>
              </a:ext>
            </a:extLst>
          </p:cNvPr>
          <p:cNvSpPr/>
          <p:nvPr/>
        </p:nvSpPr>
        <p:spPr>
          <a:xfrm>
            <a:off x="5599615"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4" name="Straight Connector 13">
            <a:extLst>
              <a:ext uri="{FF2B5EF4-FFF2-40B4-BE49-F238E27FC236}">
                <a16:creationId xmlns:a16="http://schemas.microsoft.com/office/drawing/2014/main" id="{108CAAFC-AFD5-CF36-7F53-1F2C2EBBE692}"/>
              </a:ext>
            </a:extLst>
          </p:cNvPr>
          <p:cNvCxnSpPr>
            <a:stCxn id="7" idx="2"/>
            <a:endCxn id="12" idx="7"/>
          </p:cNvCxnSpPr>
          <p:nvPr/>
        </p:nvCxnSpPr>
        <p:spPr>
          <a:xfrm flipH="1">
            <a:off x="5999379" y="3127051"/>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C6F7DB-E8E6-6FBA-686C-F51B41E17600}"/>
              </a:ext>
            </a:extLst>
          </p:cNvPr>
          <p:cNvCxnSpPr/>
          <p:nvPr/>
        </p:nvCxnSpPr>
        <p:spPr>
          <a:xfrm flipH="1">
            <a:off x="6067966" y="4749432"/>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75797B-D5E2-DFB1-29BC-0D697B469F90}"/>
              </a:ext>
            </a:extLst>
          </p:cNvPr>
          <p:cNvCxnSpPr>
            <a:cxnSpLocks/>
            <a:stCxn id="10" idx="2"/>
          </p:cNvCxnSpPr>
          <p:nvPr/>
        </p:nvCxnSpPr>
        <p:spPr>
          <a:xfrm flipH="1">
            <a:off x="7636572" y="3970826"/>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65E88D-1568-7DD7-254C-031D3F92277A}"/>
              </a:ext>
            </a:extLst>
          </p:cNvPr>
          <p:cNvCxnSpPr>
            <a:cxnSpLocks/>
            <a:endCxn id="8" idx="5"/>
          </p:cNvCxnSpPr>
          <p:nvPr/>
        </p:nvCxnSpPr>
        <p:spPr>
          <a:xfrm flipH="1" flipV="1">
            <a:off x="7608871" y="4839163"/>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B9638B-CDD7-5A46-0AF1-572E8BC4A526}"/>
              </a:ext>
            </a:extLst>
          </p:cNvPr>
          <p:cNvCxnSpPr>
            <a:cxnSpLocks/>
            <a:endCxn id="7" idx="6"/>
          </p:cNvCxnSpPr>
          <p:nvPr/>
        </p:nvCxnSpPr>
        <p:spPr>
          <a:xfrm flipH="1" flipV="1">
            <a:off x="7636572" y="3127051"/>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EF46D2-DCAC-9999-60CB-7B1B8541225A}"/>
              </a:ext>
            </a:extLst>
          </p:cNvPr>
          <p:cNvCxnSpPr>
            <a:cxnSpLocks/>
            <a:stCxn id="11" idx="0"/>
            <a:endCxn id="10" idx="4"/>
          </p:cNvCxnSpPr>
          <p:nvPr/>
        </p:nvCxnSpPr>
        <p:spPr>
          <a:xfrm flipV="1">
            <a:off x="9171723" y="4210577"/>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962B648-B368-1BA6-5539-795C64B0DFFC}"/>
              </a:ext>
            </a:extLst>
          </p:cNvPr>
          <p:cNvCxnSpPr>
            <a:cxnSpLocks/>
          </p:cNvCxnSpPr>
          <p:nvPr/>
        </p:nvCxnSpPr>
        <p:spPr>
          <a:xfrm flipV="1">
            <a:off x="5829056" y="4222659"/>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636EB3-6B8F-7DDE-1946-3049385C354B}"/>
              </a:ext>
            </a:extLst>
          </p:cNvPr>
          <p:cNvCxnSpPr>
            <a:cxnSpLocks/>
            <a:stCxn id="8" idx="1"/>
            <a:endCxn id="12" idx="6"/>
          </p:cNvCxnSpPr>
          <p:nvPr/>
        </p:nvCxnSpPr>
        <p:spPr>
          <a:xfrm flipH="1" flipV="1">
            <a:off x="6067967" y="3970826"/>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EAC345-0A14-8F2C-2EB7-38E99C63C05A}"/>
              </a:ext>
            </a:extLst>
          </p:cNvPr>
          <p:cNvCxnSpPr>
            <a:cxnSpLocks/>
            <a:stCxn id="8" idx="0"/>
          </p:cNvCxnSpPr>
          <p:nvPr/>
        </p:nvCxnSpPr>
        <p:spPr>
          <a:xfrm flipH="1" flipV="1">
            <a:off x="7417596" y="3356054"/>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C68F220-B06D-519E-2511-FB1C0FE6ACD8}"/>
              </a:ext>
            </a:extLst>
          </p:cNvPr>
          <p:cNvSpPr txBox="1"/>
          <p:nvPr/>
        </p:nvSpPr>
        <p:spPr>
          <a:xfrm>
            <a:off x="8287059" y="3212188"/>
            <a:ext cx="301686" cy="369332"/>
          </a:xfrm>
          <a:prstGeom prst="rect">
            <a:avLst/>
          </a:prstGeom>
          <a:noFill/>
        </p:spPr>
        <p:txBody>
          <a:bodyPr wrap="none" rtlCol="0">
            <a:spAutoFit/>
          </a:bodyPr>
          <a:lstStyle/>
          <a:p>
            <a:r>
              <a:rPr lang="en-US" dirty="0">
                <a:solidFill>
                  <a:schemeClr val="bg1"/>
                </a:solidFill>
              </a:rPr>
              <a:t>1</a:t>
            </a:r>
          </a:p>
        </p:txBody>
      </p:sp>
      <p:sp>
        <p:nvSpPr>
          <p:cNvPr id="24" name="TextBox 23">
            <a:extLst>
              <a:ext uri="{FF2B5EF4-FFF2-40B4-BE49-F238E27FC236}">
                <a16:creationId xmlns:a16="http://schemas.microsoft.com/office/drawing/2014/main" id="{4C49F328-E74C-3525-3F4B-922309507EF6}"/>
              </a:ext>
            </a:extLst>
          </p:cNvPr>
          <p:cNvSpPr txBox="1"/>
          <p:nvPr/>
        </p:nvSpPr>
        <p:spPr>
          <a:xfrm>
            <a:off x="6390449" y="3147401"/>
            <a:ext cx="301686" cy="369332"/>
          </a:xfrm>
          <a:prstGeom prst="rect">
            <a:avLst/>
          </a:prstGeom>
          <a:noFill/>
        </p:spPr>
        <p:txBody>
          <a:bodyPr wrap="none" rtlCol="0">
            <a:spAutoFit/>
          </a:bodyPr>
          <a:lstStyle/>
          <a:p>
            <a:r>
              <a:rPr lang="en-US" dirty="0">
                <a:solidFill>
                  <a:schemeClr val="bg1"/>
                </a:solidFill>
              </a:rPr>
              <a:t>2</a:t>
            </a:r>
          </a:p>
        </p:txBody>
      </p:sp>
      <p:sp>
        <p:nvSpPr>
          <p:cNvPr id="25" name="TextBox 24">
            <a:extLst>
              <a:ext uri="{FF2B5EF4-FFF2-40B4-BE49-F238E27FC236}">
                <a16:creationId xmlns:a16="http://schemas.microsoft.com/office/drawing/2014/main" id="{D77BAEE1-A01A-2891-4719-3901EE0D6A41}"/>
              </a:ext>
            </a:extLst>
          </p:cNvPr>
          <p:cNvSpPr txBox="1"/>
          <p:nvPr/>
        </p:nvSpPr>
        <p:spPr>
          <a:xfrm>
            <a:off x="9703441" y="5277393"/>
            <a:ext cx="418704" cy="369332"/>
          </a:xfrm>
          <a:prstGeom prst="rect">
            <a:avLst/>
          </a:prstGeom>
          <a:noFill/>
        </p:spPr>
        <p:txBody>
          <a:bodyPr wrap="none" rtlCol="0">
            <a:spAutoFit/>
          </a:bodyPr>
          <a:lstStyle/>
          <a:p>
            <a:r>
              <a:rPr lang="en-US" dirty="0">
                <a:solidFill>
                  <a:schemeClr val="bg1"/>
                </a:solidFill>
              </a:rPr>
              <a:t>10</a:t>
            </a:r>
          </a:p>
        </p:txBody>
      </p:sp>
      <p:sp>
        <p:nvSpPr>
          <p:cNvPr id="26" name="TextBox 25">
            <a:extLst>
              <a:ext uri="{FF2B5EF4-FFF2-40B4-BE49-F238E27FC236}">
                <a16:creationId xmlns:a16="http://schemas.microsoft.com/office/drawing/2014/main" id="{0411B8DB-CDEF-1028-4058-533F360EF7DC}"/>
              </a:ext>
            </a:extLst>
          </p:cNvPr>
          <p:cNvSpPr txBox="1"/>
          <p:nvPr/>
        </p:nvSpPr>
        <p:spPr>
          <a:xfrm>
            <a:off x="6692135" y="3990794"/>
            <a:ext cx="301686" cy="369332"/>
          </a:xfrm>
          <a:prstGeom prst="rect">
            <a:avLst/>
          </a:prstGeom>
          <a:noFill/>
        </p:spPr>
        <p:txBody>
          <a:bodyPr wrap="none" rtlCol="0">
            <a:spAutoFit/>
          </a:bodyPr>
          <a:lstStyle/>
          <a:p>
            <a:r>
              <a:rPr lang="en-US" dirty="0">
                <a:solidFill>
                  <a:schemeClr val="bg1"/>
                </a:solidFill>
              </a:rPr>
              <a:t>4</a:t>
            </a:r>
          </a:p>
        </p:txBody>
      </p:sp>
      <p:sp>
        <p:nvSpPr>
          <p:cNvPr id="27" name="TextBox 26">
            <a:extLst>
              <a:ext uri="{FF2B5EF4-FFF2-40B4-BE49-F238E27FC236}">
                <a16:creationId xmlns:a16="http://schemas.microsoft.com/office/drawing/2014/main" id="{C83FA7A9-C485-5B1F-FCE6-43F805EA4E31}"/>
              </a:ext>
            </a:extLst>
          </p:cNvPr>
          <p:cNvSpPr txBox="1"/>
          <p:nvPr/>
        </p:nvSpPr>
        <p:spPr>
          <a:xfrm>
            <a:off x="8325005" y="4901888"/>
            <a:ext cx="301686" cy="369332"/>
          </a:xfrm>
          <a:prstGeom prst="rect">
            <a:avLst/>
          </a:prstGeom>
          <a:noFill/>
        </p:spPr>
        <p:txBody>
          <a:bodyPr wrap="none" rtlCol="0">
            <a:spAutoFit/>
          </a:bodyPr>
          <a:lstStyle/>
          <a:p>
            <a:r>
              <a:rPr lang="en-US" dirty="0">
                <a:solidFill>
                  <a:schemeClr val="bg1"/>
                </a:solidFill>
              </a:rPr>
              <a:t>6</a:t>
            </a:r>
          </a:p>
        </p:txBody>
      </p:sp>
      <p:sp>
        <p:nvSpPr>
          <p:cNvPr id="28" name="TextBox 27">
            <a:extLst>
              <a:ext uri="{FF2B5EF4-FFF2-40B4-BE49-F238E27FC236}">
                <a16:creationId xmlns:a16="http://schemas.microsoft.com/office/drawing/2014/main" id="{33003BC8-68CF-EB0D-17D8-A43F381E4331}"/>
              </a:ext>
            </a:extLst>
          </p:cNvPr>
          <p:cNvSpPr txBox="1"/>
          <p:nvPr/>
        </p:nvSpPr>
        <p:spPr>
          <a:xfrm>
            <a:off x="9892592" y="3932762"/>
            <a:ext cx="301686" cy="369332"/>
          </a:xfrm>
          <a:prstGeom prst="rect">
            <a:avLst/>
          </a:prstGeom>
          <a:noFill/>
        </p:spPr>
        <p:txBody>
          <a:bodyPr wrap="none" rtlCol="0">
            <a:spAutoFit/>
          </a:bodyPr>
          <a:lstStyle/>
          <a:p>
            <a:r>
              <a:rPr lang="en-US" dirty="0">
                <a:solidFill>
                  <a:schemeClr val="bg1"/>
                </a:solidFill>
              </a:rPr>
              <a:t>7</a:t>
            </a:r>
          </a:p>
        </p:txBody>
      </p:sp>
      <p:sp>
        <p:nvSpPr>
          <p:cNvPr id="29" name="TextBox 28">
            <a:extLst>
              <a:ext uri="{FF2B5EF4-FFF2-40B4-BE49-F238E27FC236}">
                <a16:creationId xmlns:a16="http://schemas.microsoft.com/office/drawing/2014/main" id="{A4110A95-7BC5-862D-5435-278EDD5ACF4E}"/>
              </a:ext>
            </a:extLst>
          </p:cNvPr>
          <p:cNvSpPr txBox="1"/>
          <p:nvPr/>
        </p:nvSpPr>
        <p:spPr>
          <a:xfrm>
            <a:off x="9191982" y="4560040"/>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C3A8E1D7-48E1-57B9-2B91-150B68D5E7C3}"/>
              </a:ext>
            </a:extLst>
          </p:cNvPr>
          <p:cNvSpPr txBox="1"/>
          <p:nvPr/>
        </p:nvSpPr>
        <p:spPr>
          <a:xfrm>
            <a:off x="7441825" y="3650760"/>
            <a:ext cx="301686" cy="369332"/>
          </a:xfrm>
          <a:prstGeom prst="rect">
            <a:avLst/>
          </a:prstGeom>
          <a:noFill/>
        </p:spPr>
        <p:txBody>
          <a:bodyPr wrap="none" rtlCol="0">
            <a:spAutoFit/>
          </a:bodyPr>
          <a:lstStyle/>
          <a:p>
            <a:r>
              <a:rPr lang="en-US" dirty="0">
                <a:solidFill>
                  <a:schemeClr val="bg1"/>
                </a:solidFill>
              </a:rPr>
              <a:t>3</a:t>
            </a:r>
          </a:p>
        </p:txBody>
      </p:sp>
      <p:sp>
        <p:nvSpPr>
          <p:cNvPr id="31" name="TextBox 30">
            <a:extLst>
              <a:ext uri="{FF2B5EF4-FFF2-40B4-BE49-F238E27FC236}">
                <a16:creationId xmlns:a16="http://schemas.microsoft.com/office/drawing/2014/main" id="{D4455324-E735-D8F4-DDB2-D2462B94D47E}"/>
              </a:ext>
            </a:extLst>
          </p:cNvPr>
          <p:cNvSpPr txBox="1"/>
          <p:nvPr/>
        </p:nvSpPr>
        <p:spPr>
          <a:xfrm>
            <a:off x="6353578" y="4785914"/>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C8279214-E54C-8477-6F3A-B8A608B8C619}"/>
              </a:ext>
            </a:extLst>
          </p:cNvPr>
          <p:cNvSpPr txBox="1"/>
          <p:nvPr/>
        </p:nvSpPr>
        <p:spPr>
          <a:xfrm>
            <a:off x="5463231" y="4564766"/>
            <a:ext cx="418704" cy="369332"/>
          </a:xfrm>
          <a:prstGeom prst="rect">
            <a:avLst/>
          </a:prstGeom>
          <a:noFill/>
        </p:spPr>
        <p:txBody>
          <a:bodyPr wrap="none" rtlCol="0">
            <a:spAutoFit/>
          </a:bodyPr>
          <a:lstStyle/>
          <a:p>
            <a:r>
              <a:rPr lang="en-US" dirty="0">
                <a:solidFill>
                  <a:schemeClr val="bg1"/>
                </a:solidFill>
              </a:rPr>
              <a:t>10</a:t>
            </a:r>
          </a:p>
        </p:txBody>
      </p:sp>
      <p:sp>
        <p:nvSpPr>
          <p:cNvPr id="33" name="TextBox 32">
            <a:extLst>
              <a:ext uri="{FF2B5EF4-FFF2-40B4-BE49-F238E27FC236}">
                <a16:creationId xmlns:a16="http://schemas.microsoft.com/office/drawing/2014/main" id="{2DA8B0E0-D7FE-E7C6-2627-D4D1A6F0A441}"/>
              </a:ext>
            </a:extLst>
          </p:cNvPr>
          <p:cNvSpPr txBox="1"/>
          <p:nvPr/>
        </p:nvSpPr>
        <p:spPr>
          <a:xfrm>
            <a:off x="8081658" y="4230552"/>
            <a:ext cx="301686" cy="369332"/>
          </a:xfrm>
          <a:prstGeom prst="rect">
            <a:avLst/>
          </a:prstGeom>
          <a:noFill/>
        </p:spPr>
        <p:txBody>
          <a:bodyPr wrap="none" rtlCol="0">
            <a:spAutoFit/>
          </a:bodyPr>
          <a:lstStyle/>
          <a:p>
            <a:r>
              <a:rPr lang="en-US" dirty="0">
                <a:solidFill>
                  <a:schemeClr val="bg1"/>
                </a:solidFill>
              </a:rPr>
              <a:t>1</a:t>
            </a:r>
          </a:p>
        </p:txBody>
      </p:sp>
      <p:cxnSp>
        <p:nvCxnSpPr>
          <p:cNvPr id="34" name="Straight Connector 33">
            <a:extLst>
              <a:ext uri="{FF2B5EF4-FFF2-40B4-BE49-F238E27FC236}">
                <a16:creationId xmlns:a16="http://schemas.microsoft.com/office/drawing/2014/main" id="{AAD6C6F8-12E9-1249-9C33-B78A1567AF7E}"/>
              </a:ext>
            </a:extLst>
          </p:cNvPr>
          <p:cNvCxnSpPr>
            <a:cxnSpLocks/>
            <a:stCxn id="9" idx="3"/>
          </p:cNvCxnSpPr>
          <p:nvPr/>
        </p:nvCxnSpPr>
        <p:spPr>
          <a:xfrm flipH="1">
            <a:off x="9370200" y="4863876"/>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C0E13B-2A34-1B70-E6CB-B2A4C25ED854}"/>
              </a:ext>
            </a:extLst>
          </p:cNvPr>
          <p:cNvCxnSpPr>
            <a:cxnSpLocks/>
            <a:stCxn id="9" idx="1"/>
          </p:cNvCxnSpPr>
          <p:nvPr/>
        </p:nvCxnSpPr>
        <p:spPr>
          <a:xfrm flipH="1" flipV="1">
            <a:off x="9322566" y="4024467"/>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178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Oval 2">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4" name="Oval 3">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5" name="Oval 4">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7" name="Oval 6">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9" name="Oval 8">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1" name="Straight Connector 10">
            <a:extLst>
              <a:ext uri="{FF2B5EF4-FFF2-40B4-BE49-F238E27FC236}">
                <a16:creationId xmlns:a16="http://schemas.microsoft.com/office/drawing/2014/main" id="{BF7ABDC4-BA6D-45FC-9E98-9970DBD12EBC}"/>
              </a:ext>
            </a:extLst>
          </p:cNvPr>
          <p:cNvCxnSpPr>
            <a:stCxn id="3" idx="2"/>
            <a:endCxn id="9"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8A47B7-7FE7-44DA-81BE-4C5D46F37B8A}"/>
              </a:ext>
            </a:extLst>
          </p:cNvPr>
          <p:cNvCxnSpPr>
            <a:cxnSpLocks/>
            <a:stCxn id="7"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B5AF2-3C8C-44A2-AD2F-2D84E1081F56}"/>
              </a:ext>
            </a:extLst>
          </p:cNvPr>
          <p:cNvCxnSpPr>
            <a:cxnSpLocks/>
            <a:endCxn id="4"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5E4EAA-BB14-4A6F-91E8-6322174D9496}"/>
              </a:ext>
            </a:extLst>
          </p:cNvPr>
          <p:cNvCxnSpPr>
            <a:cxnSpLocks/>
            <a:endCxn id="3"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5FA67B-CD8E-4739-8CA4-725DD7976DEE}"/>
              </a:ext>
            </a:extLst>
          </p:cNvPr>
          <p:cNvCxnSpPr>
            <a:cxnSpLocks/>
            <a:stCxn id="8" idx="0"/>
            <a:endCxn id="7"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5CA403-1331-48F5-9F95-B7F14FD1D729}"/>
              </a:ext>
            </a:extLst>
          </p:cNvPr>
          <p:cNvCxnSpPr>
            <a:cxnSpLocks/>
            <a:stCxn id="4" idx="1"/>
            <a:endCxn id="9"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867290C-D81A-4F85-A616-17645B09FC3D}"/>
              </a:ext>
            </a:extLst>
          </p:cNvPr>
          <p:cNvCxnSpPr>
            <a:cxnSpLocks/>
            <a:stCxn id="4"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53" name="TextBox 52">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54" name="TextBox 53">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55" name="TextBox 54">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56" name="TextBox 55">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57" name="TextBox 56">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58" name="TextBox 57">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59" name="TextBox 58">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60" name="TextBox 59">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61" name="TextBox 60">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62" name="TextBox 61">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63" name="Straight Connector 62">
            <a:extLst>
              <a:ext uri="{FF2B5EF4-FFF2-40B4-BE49-F238E27FC236}">
                <a16:creationId xmlns:a16="http://schemas.microsoft.com/office/drawing/2014/main" id="{D644D78F-A2F6-4283-A17A-F6FC58C44077}"/>
              </a:ext>
            </a:extLst>
          </p:cNvPr>
          <p:cNvCxnSpPr>
            <a:cxnSpLocks/>
            <a:stCxn id="5"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CF76B-E210-4AF2-A22A-A52809510571}"/>
              </a:ext>
            </a:extLst>
          </p:cNvPr>
          <p:cNvCxnSpPr>
            <a:cxnSpLocks/>
            <a:stCxn id="5"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2739211"/>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&lt;E, 10&gt;</a:t>
            </a:r>
          </a:p>
          <a:p>
            <a:r>
              <a:rPr lang="en-US" dirty="0">
                <a:solidFill>
                  <a:schemeClr val="bg1"/>
                </a:solidFill>
              </a:rPr>
              <a:t>B: &lt;C, 5&gt;, &lt;D, 5&gt;</a:t>
            </a:r>
          </a:p>
          <a:p>
            <a:r>
              <a:rPr lang="en-US" dirty="0">
                <a:solidFill>
                  <a:schemeClr val="bg1"/>
                </a:solidFill>
              </a:rPr>
              <a:t>C: &lt;E, 1&gt; </a:t>
            </a:r>
          </a:p>
          <a:p>
            <a:r>
              <a:rPr lang="en-US" dirty="0">
                <a:solidFill>
                  <a:schemeClr val="bg1"/>
                </a:solidFill>
              </a:rPr>
              <a:t>D: &lt;B, 1&gt;, &lt;C, 2&gt;, &lt;E, 6&gt;</a:t>
            </a:r>
          </a:p>
          <a:p>
            <a:r>
              <a:rPr lang="en-US" dirty="0">
                <a:solidFill>
                  <a:schemeClr val="bg1"/>
                </a:solidFill>
              </a:rPr>
              <a:t>E: -</a:t>
            </a:r>
          </a:p>
        </p:txBody>
      </p:sp>
      <p:pic>
        <p:nvPicPr>
          <p:cNvPr id="2" name="Picture 1">
            <a:extLst>
              <a:ext uri="{FF2B5EF4-FFF2-40B4-BE49-F238E27FC236}">
                <a16:creationId xmlns:a16="http://schemas.microsoft.com/office/drawing/2014/main" id="{8BD68561-D924-9134-0BB4-2D67CC6CB057}"/>
              </a:ext>
            </a:extLst>
          </p:cNvPr>
          <p:cNvPicPr>
            <a:picLocks noChangeAspect="1"/>
          </p:cNvPicPr>
          <p:nvPr/>
        </p:nvPicPr>
        <p:blipFill>
          <a:blip r:embed="rId5"/>
          <a:stretch>
            <a:fillRect/>
          </a:stretch>
        </p:blipFill>
        <p:spPr>
          <a:xfrm>
            <a:off x="6568371" y="2281998"/>
            <a:ext cx="3248025" cy="3133725"/>
          </a:xfrm>
          <a:prstGeom prst="rect">
            <a:avLst/>
          </a:prstGeom>
        </p:spPr>
      </p:pic>
    </p:spTree>
    <p:extLst>
      <p:ext uri="{BB962C8B-B14F-4D97-AF65-F5344CB8AC3E}">
        <p14:creationId xmlns:p14="http://schemas.microsoft.com/office/powerpoint/2010/main" val="26406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077775" y="2383785"/>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7588331C-9C6E-956D-759E-BE2C4924DFEE}"/>
              </a:ext>
            </a:extLst>
          </p:cNvPr>
          <p:cNvSpPr txBox="1"/>
          <p:nvPr/>
        </p:nvSpPr>
        <p:spPr>
          <a:xfrm>
            <a:off x="978322" y="2937926"/>
            <a:ext cx="10020115" cy="3293209"/>
          </a:xfrm>
          <a:prstGeom prst="rect">
            <a:avLst/>
          </a:prstGeom>
          <a:noFill/>
        </p:spPr>
        <p:txBody>
          <a:bodyPr wrap="square">
            <a:spAutoFit/>
          </a:bodyPr>
          <a:lstStyle/>
          <a:p>
            <a:r>
              <a:rPr lang="en-US" sz="1600" dirty="0">
                <a:solidFill>
                  <a:srgbClr val="0081E2"/>
                </a:solidFill>
                <a:latin typeface="Consolas" panose="020B0609020204030204" pitchFamily="49" charset="0"/>
              </a:rPr>
              <a:t>Use the following constraints when building the tree: </a:t>
            </a:r>
          </a:p>
          <a:p>
            <a:endParaRPr lang="en-US" sz="1600" dirty="0">
              <a:solidFill>
                <a:srgbClr val="0081E2"/>
              </a:solidFill>
              <a:latin typeface="Consolas" panose="020B0609020204030204" pitchFamily="49" charset="0"/>
            </a:endParaRP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the </a:t>
            </a:r>
            <a:r>
              <a:rPr lang="en-US" sz="1600" dirty="0">
                <a:solidFill>
                  <a:srgbClr val="EB6E19"/>
                </a:solidFill>
                <a:latin typeface="Consolas" panose="020B0609020204030204" pitchFamily="49" charset="0"/>
              </a:rPr>
              <a:t>node with a lower frequency is attached to the left</a:t>
            </a:r>
            <a:r>
              <a:rPr lang="en-US" sz="1600" dirty="0">
                <a:solidFill>
                  <a:srgbClr val="0081E2"/>
                </a:solidFill>
                <a:latin typeface="Consolas" panose="020B0609020204030204" pitchFamily="49" charset="0"/>
              </a:rPr>
              <a:t> in case two nodes are merged after extraction from the priority queue;</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if two </a:t>
            </a:r>
            <a:r>
              <a:rPr lang="en-US" sz="1600" dirty="0">
                <a:solidFill>
                  <a:srgbClr val="EB6E19"/>
                </a:solidFill>
                <a:latin typeface="Consolas" panose="020B0609020204030204" pitchFamily="49" charset="0"/>
              </a:rPr>
              <a:t>nodes have the same priority </a:t>
            </a:r>
            <a:r>
              <a:rPr lang="en-US" sz="1600" dirty="0">
                <a:solidFill>
                  <a:srgbClr val="0081E2"/>
                </a:solidFill>
                <a:latin typeface="Consolas" panose="020B0609020204030204" pitchFamily="49" charset="0"/>
              </a:rPr>
              <a:t>when merging, then the merged nodes are resolved as follows:</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both nodes have letters </a:t>
            </a:r>
            <a:r>
              <a:rPr lang="en-US" sz="1600" dirty="0">
                <a:solidFill>
                  <a:srgbClr val="0081E2"/>
                </a:solidFill>
                <a:latin typeface="Consolas" panose="020B0609020204030204" pitchFamily="49" charset="0"/>
              </a:rPr>
              <a:t>(a.k.a. left nodes) </a:t>
            </a:r>
            <a:r>
              <a:rPr lang="en-US" sz="1600" dirty="0">
                <a:solidFill>
                  <a:srgbClr val="EB6E19"/>
                </a:solidFill>
                <a:latin typeface="Consolas" panose="020B0609020204030204" pitchFamily="49" charset="0"/>
              </a:rPr>
              <a:t>then the letter with lower ascii value will be the left node</a:t>
            </a:r>
            <a:r>
              <a:rPr lang="en-US" sz="1600" dirty="0">
                <a:solidFill>
                  <a:srgbClr val="0081E2"/>
                </a:solidFill>
                <a:latin typeface="Consolas" panose="020B0609020204030204" pitchFamily="49" charset="0"/>
              </a:rPr>
              <a:t> when combining two nodes into a tree. </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one or both nodes have cumulative frequencies</a:t>
            </a:r>
            <a:r>
              <a:rPr lang="en-US" sz="1600" dirty="0">
                <a:solidFill>
                  <a:srgbClr val="0081E2"/>
                </a:solidFill>
                <a:latin typeface="Consolas" panose="020B0609020204030204" pitchFamily="49" charset="0"/>
              </a:rPr>
              <a:t>, then the node with more number of nodes in the tree will be attached to the right, in other words, </a:t>
            </a:r>
            <a:r>
              <a:rPr lang="en-US" sz="1600" dirty="0">
                <a:solidFill>
                  <a:srgbClr val="EB6E19"/>
                </a:solidFill>
                <a:latin typeface="Consolas" panose="020B0609020204030204" pitchFamily="49" charset="0"/>
              </a:rPr>
              <a:t>the smaller tree will be towards the left</a:t>
            </a:r>
            <a:r>
              <a:rPr lang="en-US" sz="1600" dirty="0">
                <a:solidFill>
                  <a:srgbClr val="0081E2"/>
                </a:solidFill>
                <a:latin typeface="Consolas" panose="020B0609020204030204" pitchFamily="49" charset="0"/>
              </a:rPr>
              <a:t>.</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traversing left from a node appends '0' to the Huffman code and traversing right appends '1'. </a:t>
            </a:r>
          </a:p>
        </p:txBody>
      </p:sp>
    </p:spTree>
    <p:extLst>
      <p:ext uri="{BB962C8B-B14F-4D97-AF65-F5344CB8AC3E}">
        <p14:creationId xmlns:p14="http://schemas.microsoft.com/office/powerpoint/2010/main" val="2615741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E6E6CB-5B16-0A39-26C0-A0F82480023A}"/>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8BE1192D-4AD9-6FB4-5ECB-0D2E5BF57BE9}"/>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1A534B26-65FE-D970-464B-8645FE389CBD}"/>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C5F6CE29-3081-36C0-ADFF-6A121EA9AF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BDF82F93-8B90-ACAD-85D6-73AEC8C961ED}"/>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44C9DA6A-3FAE-7193-E409-8BF2B9746591}"/>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BA4DB76E-A094-DA1C-7A02-8D20EBE1C8E7}"/>
              </a:ext>
            </a:extLst>
          </p:cNvPr>
          <p:cNvSpPr/>
          <p:nvPr/>
        </p:nvSpPr>
        <p:spPr>
          <a:xfrm>
            <a:off x="8714328"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A408C07A-3386-A2FE-D4C9-7AD32EDECED7}"/>
              </a:ext>
            </a:extLst>
          </p:cNvPr>
          <p:cNvSpPr/>
          <p:nvPr/>
        </p:nvSpPr>
        <p:spPr>
          <a:xfrm>
            <a:off x="988197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08AFC9B0-2956-6AC0-BB15-B8394F2591BD}"/>
              </a:ext>
            </a:extLst>
          </p:cNvPr>
          <p:cNvSpPr/>
          <p:nvPr/>
        </p:nvSpPr>
        <p:spPr>
          <a:xfrm>
            <a:off x="5654510" y="418268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B42F2339-8861-172A-09B5-6FF5E8FCF40D}"/>
              </a:ext>
            </a:extLst>
          </p:cNvPr>
          <p:cNvSpPr/>
          <p:nvPr/>
        </p:nvSpPr>
        <p:spPr>
          <a:xfrm>
            <a:off x="6914727"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0D1E8CB3-5A0E-6DF8-15FB-67F6AAF5BF59}"/>
              </a:ext>
            </a:extLst>
          </p:cNvPr>
          <p:cNvSpPr/>
          <p:nvPr/>
        </p:nvSpPr>
        <p:spPr>
          <a:xfrm>
            <a:off x="8082372"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B273F27C-1A7E-B759-265E-B0FD9A064BCE}"/>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E691054B-B01C-A62B-8BAF-960A8FFBE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F3BE20C1-2959-1561-D991-27F0370A79B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6725EDAC-A5BC-13B9-6E60-4EFC4274A389}"/>
              </a:ext>
            </a:extLst>
          </p:cNvPr>
          <p:cNvSpPr/>
          <p:nvPr/>
        </p:nvSpPr>
        <p:spPr>
          <a:xfrm>
            <a:off x="9354271"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DFD0FD2E-EE01-95EF-3AEB-1D3EDD1A59E0}"/>
              </a:ext>
            </a:extLst>
          </p:cNvPr>
          <p:cNvCxnSpPr>
            <a:cxnSpLocks/>
          </p:cNvCxnSpPr>
          <p:nvPr/>
        </p:nvCxnSpPr>
        <p:spPr>
          <a:xfrm flipH="1">
            <a:off x="9250017"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8ACD22-C24F-64D8-B9C1-9D03090C13C1}"/>
              </a:ext>
            </a:extLst>
          </p:cNvPr>
          <p:cNvCxnSpPr>
            <a:cxnSpLocks/>
          </p:cNvCxnSpPr>
          <p:nvPr/>
        </p:nvCxnSpPr>
        <p:spPr>
          <a:xfrm>
            <a:off x="10097461"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3D5EF21-4D3E-F853-8759-39D440951166}"/>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1706B7F3-9C6A-BDEB-4E78-22256FE3FC28}"/>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7E414943-34EF-8E7D-6EC4-844C697C02A2}"/>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53C1CDF8-61FF-182F-37C6-4EA0183E22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EFA4EB2C-412A-51A7-5A13-27034706A2F1}"/>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1C0D7C6-B692-86AB-1C40-455C78BCCE94}"/>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10704C0F-FEBB-AA81-266C-BCD8DCBE29AB}"/>
              </a:ext>
            </a:extLst>
          </p:cNvPr>
          <p:cNvSpPr/>
          <p:nvPr/>
        </p:nvSpPr>
        <p:spPr>
          <a:xfrm>
            <a:off x="6295860"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D45F6D17-FAA6-434A-678B-646C529E0132}"/>
              </a:ext>
            </a:extLst>
          </p:cNvPr>
          <p:cNvSpPr/>
          <p:nvPr/>
        </p:nvSpPr>
        <p:spPr>
          <a:xfrm>
            <a:off x="7463505"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DB2E0018-2FA7-67FD-5447-B0A43FA8D907}"/>
              </a:ext>
            </a:extLst>
          </p:cNvPr>
          <p:cNvSpPr/>
          <p:nvPr/>
        </p:nvSpPr>
        <p:spPr>
          <a:xfrm>
            <a:off x="8519790" y="51518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428AD276-DB1C-5668-FBD7-AF6D2C03E739}"/>
              </a:ext>
            </a:extLst>
          </p:cNvPr>
          <p:cNvSpPr/>
          <p:nvPr/>
        </p:nvSpPr>
        <p:spPr>
          <a:xfrm>
            <a:off x="963680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3B5CE161-4FB5-CBEE-59BF-6D8B0C980D63}"/>
              </a:ext>
            </a:extLst>
          </p:cNvPr>
          <p:cNvSpPr/>
          <p:nvPr/>
        </p:nvSpPr>
        <p:spPr>
          <a:xfrm>
            <a:off x="5663904"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DBAEE871-8D3E-E18A-B713-EFD750497051}"/>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B9B6842B-CA9D-6115-6D43-591FB4A0F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6B20E79-40F9-4697-E6FA-CDDD7F4F04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5B5E7D53-356D-A287-C7FF-051BFDF5942C}"/>
              </a:ext>
            </a:extLst>
          </p:cNvPr>
          <p:cNvSpPr/>
          <p:nvPr/>
        </p:nvSpPr>
        <p:spPr>
          <a:xfrm>
            <a:off x="6935803"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B3CF1CAC-F5C2-6543-1326-BC8C8F78AD64}"/>
              </a:ext>
            </a:extLst>
          </p:cNvPr>
          <p:cNvCxnSpPr>
            <a:cxnSpLocks/>
          </p:cNvCxnSpPr>
          <p:nvPr/>
        </p:nvCxnSpPr>
        <p:spPr>
          <a:xfrm flipH="1">
            <a:off x="6831549"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8584962-18F9-A3E1-980B-2089A5C313FC}"/>
              </a:ext>
            </a:extLst>
          </p:cNvPr>
          <p:cNvCxnSpPr>
            <a:cxnSpLocks/>
          </p:cNvCxnSpPr>
          <p:nvPr/>
        </p:nvCxnSpPr>
        <p:spPr>
          <a:xfrm>
            <a:off x="7678993"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5797EF5-FA22-60AE-6E8F-902192624EA9}"/>
              </a:ext>
            </a:extLst>
          </p:cNvPr>
          <p:cNvSpPr/>
          <p:nvPr/>
        </p:nvSpPr>
        <p:spPr>
          <a:xfrm>
            <a:off x="8171764" y="415570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1E9DC709-6468-3BAD-0AF7-DA25DA572754}"/>
              </a:ext>
            </a:extLst>
          </p:cNvPr>
          <p:cNvCxnSpPr>
            <a:cxnSpLocks/>
          </p:cNvCxnSpPr>
          <p:nvPr/>
        </p:nvCxnSpPr>
        <p:spPr>
          <a:xfrm>
            <a:off x="8738895" y="4876107"/>
            <a:ext cx="50464" cy="36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DD6F49-55B4-4AEB-7149-31E5585441B9}"/>
              </a:ext>
            </a:extLst>
          </p:cNvPr>
          <p:cNvCxnSpPr>
            <a:cxnSpLocks/>
            <a:endCxn id="14" idx="1"/>
          </p:cNvCxnSpPr>
          <p:nvPr/>
        </p:nvCxnSpPr>
        <p:spPr>
          <a:xfrm>
            <a:off x="9025811" y="4731616"/>
            <a:ext cx="744903" cy="5267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10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24042E-A998-F9F6-CF46-EFDE1BE5B9A2}"/>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61533166-28CC-E32E-D3E3-B223F7C6D421}"/>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5573AB12-8E37-76FC-52FE-BE265C55F381}"/>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74596553-8A0A-1171-E043-3ACC5F6D20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40F63279-3DB7-71CA-E689-92999F536A98}"/>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2D34682C-F507-C82A-65EE-A16311E0912D}"/>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DE527246-175C-AFB7-FB87-DA535B907994}"/>
              </a:ext>
            </a:extLst>
          </p:cNvPr>
          <p:cNvSpPr/>
          <p:nvPr/>
        </p:nvSpPr>
        <p:spPr>
          <a:xfrm>
            <a:off x="7052930" y="61279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0E8E7907-FFFD-BEE0-5A05-8CBC1CDD0A00}"/>
              </a:ext>
            </a:extLst>
          </p:cNvPr>
          <p:cNvSpPr/>
          <p:nvPr/>
        </p:nvSpPr>
        <p:spPr>
          <a:xfrm>
            <a:off x="8220575" y="612648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503A8750-9065-AD96-D16F-292AD438EDD3}"/>
              </a:ext>
            </a:extLst>
          </p:cNvPr>
          <p:cNvSpPr/>
          <p:nvPr/>
        </p:nvSpPr>
        <p:spPr>
          <a:xfrm>
            <a:off x="4470643" y="562334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A095EE11-F642-C1BC-CA60-1AAEE54B2862}"/>
              </a:ext>
            </a:extLst>
          </p:cNvPr>
          <p:cNvSpPr/>
          <p:nvPr/>
        </p:nvSpPr>
        <p:spPr>
          <a:xfrm>
            <a:off x="5494986" y="561308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C3A87105-8A20-B540-1D2A-9545D10110DE}"/>
              </a:ext>
            </a:extLst>
          </p:cNvPr>
          <p:cNvSpPr/>
          <p:nvPr/>
        </p:nvSpPr>
        <p:spPr>
          <a:xfrm>
            <a:off x="6623431"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8EFBEE60-7126-42AF-7B3B-39B22BDC8C1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54D530B8-495D-D57B-809A-A4337DA43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E4C6AB59-291F-3AA9-898C-91DD9CC2B5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CDAEC5AE-5220-9065-8F84-7798F7441831}"/>
              </a:ext>
            </a:extLst>
          </p:cNvPr>
          <p:cNvSpPr/>
          <p:nvPr/>
        </p:nvSpPr>
        <p:spPr>
          <a:xfrm>
            <a:off x="7692873"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839DAA12-7B69-76D7-8C2D-DD79E5D44424}"/>
              </a:ext>
            </a:extLst>
          </p:cNvPr>
          <p:cNvCxnSpPr>
            <a:cxnSpLocks/>
          </p:cNvCxnSpPr>
          <p:nvPr/>
        </p:nvCxnSpPr>
        <p:spPr>
          <a:xfrm flipH="1">
            <a:off x="7588619" y="578540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CDBD41B-7E80-F6AB-722C-941E24506170}"/>
              </a:ext>
            </a:extLst>
          </p:cNvPr>
          <p:cNvCxnSpPr>
            <a:cxnSpLocks/>
          </p:cNvCxnSpPr>
          <p:nvPr/>
        </p:nvCxnSpPr>
        <p:spPr>
          <a:xfrm>
            <a:off x="8436063" y="5815266"/>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C33DC0B-30B2-D4CF-4176-80D85F5650F3}"/>
              </a:ext>
            </a:extLst>
          </p:cNvPr>
          <p:cNvSpPr/>
          <p:nvPr/>
        </p:nvSpPr>
        <p:spPr>
          <a:xfrm>
            <a:off x="5632601" y="413687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2273D5A5-6474-C819-FD78-71D776499F54}"/>
              </a:ext>
            </a:extLst>
          </p:cNvPr>
          <p:cNvCxnSpPr>
            <a:cxnSpLocks/>
          </p:cNvCxnSpPr>
          <p:nvPr/>
        </p:nvCxnSpPr>
        <p:spPr>
          <a:xfrm flipH="1">
            <a:off x="5084252" y="4808229"/>
            <a:ext cx="788879" cy="81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2A2CB2-227F-2305-0C2D-82529922C00A}"/>
              </a:ext>
            </a:extLst>
          </p:cNvPr>
          <p:cNvCxnSpPr>
            <a:cxnSpLocks/>
          </p:cNvCxnSpPr>
          <p:nvPr/>
        </p:nvCxnSpPr>
        <p:spPr>
          <a:xfrm flipH="1">
            <a:off x="6157326" y="4808229"/>
            <a:ext cx="143018" cy="8048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E431972-86A6-3A10-DB93-28751DC420E9}"/>
              </a:ext>
            </a:extLst>
          </p:cNvPr>
          <p:cNvSpPr/>
          <p:nvPr/>
        </p:nvSpPr>
        <p:spPr>
          <a:xfrm>
            <a:off x="6909648" y="413734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22" name="Straight Connector 21">
            <a:extLst>
              <a:ext uri="{FF2B5EF4-FFF2-40B4-BE49-F238E27FC236}">
                <a16:creationId xmlns:a16="http://schemas.microsoft.com/office/drawing/2014/main" id="{B46B6F8E-989D-EF2B-B7FB-AAC162546082}"/>
              </a:ext>
            </a:extLst>
          </p:cNvPr>
          <p:cNvCxnSpPr>
            <a:cxnSpLocks/>
            <a:endCxn id="15" idx="0"/>
          </p:cNvCxnSpPr>
          <p:nvPr/>
        </p:nvCxnSpPr>
        <p:spPr>
          <a:xfrm flipH="1">
            <a:off x="7080631" y="4852956"/>
            <a:ext cx="109523" cy="280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4800855-8A81-A19B-1DF9-74D68B3D0C89}"/>
              </a:ext>
            </a:extLst>
          </p:cNvPr>
          <p:cNvCxnSpPr>
            <a:cxnSpLocks/>
          </p:cNvCxnSpPr>
          <p:nvPr/>
        </p:nvCxnSpPr>
        <p:spPr>
          <a:xfrm>
            <a:off x="7763695" y="4713259"/>
            <a:ext cx="215395" cy="4975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815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12260</TotalTime>
  <Words>7648</Words>
  <Application>Microsoft Office PowerPoint</Application>
  <PresentationFormat>Widescreen</PresentationFormat>
  <Paragraphs>1925</Paragraphs>
  <Slides>71</Slides>
  <Notes>71</Notes>
  <HiddenSlides>16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71</vt:i4>
      </vt:variant>
    </vt:vector>
  </HeadingPairs>
  <TitlesOfParts>
    <vt:vector size="85"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PowerPoint Presentation</vt:lpstr>
      <vt:lpstr>PowerPoint Presentation</vt:lpstr>
      <vt:lpstr>Valid DFS: Which DFS are valid?</vt:lpstr>
      <vt:lpstr>Valid DFS: Which DFS are valid?</vt:lpstr>
      <vt:lpstr>Applied Traversal</vt:lpstr>
      <vt:lpstr>Applied Traversal</vt:lpstr>
      <vt:lpstr>              BFS          vs          DFS</vt:lpstr>
      <vt:lpstr>BFS Pseudocode</vt:lpstr>
      <vt:lpstr>Graph Algorithm Mix n Match</vt:lpstr>
      <vt:lpstr>Graph Algorithm Mix n Match</vt:lpstr>
      <vt:lpstr>PowerPoint Presentation</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Scenario</vt:lpstr>
      <vt:lpstr>Scenario</vt:lpstr>
      <vt:lpstr>PowerPoint Presentation</vt:lpstr>
      <vt:lpstr>MST using Prims starting from “I”</vt:lpstr>
      <vt:lpstr>MST using Prims starting from “I”</vt:lpstr>
      <vt:lpstr>PowerPoint Presentation</vt:lpstr>
      <vt:lpstr>Dijkstra with A as source</vt:lpstr>
      <vt:lpstr>Dijkstra with A as source</vt:lpstr>
      <vt:lpstr>PowerPoint Presentation</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736</cp:revision>
  <dcterms:created xsi:type="dcterms:W3CDTF">2020-04-14T17:15:24Z</dcterms:created>
  <dcterms:modified xsi:type="dcterms:W3CDTF">2025-04-10T12:37:53Z</dcterms:modified>
</cp:coreProperties>
</file>