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Lst>
  <p:notesMasterIdLst>
    <p:notesMasterId r:id="rId64"/>
  </p:notesMasterIdLst>
  <p:sldIdLst>
    <p:sldId id="268" r:id="rId4"/>
    <p:sldId id="440" r:id="rId5"/>
    <p:sldId id="541" r:id="rId6"/>
    <p:sldId id="681" r:id="rId7"/>
    <p:sldId id="682" r:id="rId8"/>
    <p:sldId id="843" r:id="rId9"/>
    <p:sldId id="844" r:id="rId10"/>
    <p:sldId id="845" r:id="rId11"/>
    <p:sldId id="846" r:id="rId12"/>
    <p:sldId id="841" r:id="rId13"/>
    <p:sldId id="840" r:id="rId14"/>
    <p:sldId id="842" r:id="rId15"/>
    <p:sldId id="501" r:id="rId16"/>
    <p:sldId id="515" r:id="rId17"/>
    <p:sldId id="510" r:id="rId18"/>
    <p:sldId id="518" r:id="rId19"/>
    <p:sldId id="530" r:id="rId20"/>
    <p:sldId id="522" r:id="rId21"/>
    <p:sldId id="529" r:id="rId22"/>
    <p:sldId id="531" r:id="rId23"/>
    <p:sldId id="532" r:id="rId24"/>
    <p:sldId id="810" r:id="rId25"/>
    <p:sldId id="811" r:id="rId26"/>
    <p:sldId id="804" r:id="rId27"/>
    <p:sldId id="815" r:id="rId28"/>
    <p:sldId id="816" r:id="rId29"/>
    <p:sldId id="548" r:id="rId30"/>
    <p:sldId id="823" r:id="rId31"/>
    <p:sldId id="824" r:id="rId32"/>
    <p:sldId id="636" r:id="rId33"/>
    <p:sldId id="822" r:id="rId34"/>
    <p:sldId id="818" r:id="rId35"/>
    <p:sldId id="827" r:id="rId36"/>
    <p:sldId id="814" r:id="rId37"/>
    <p:sldId id="820" r:id="rId38"/>
    <p:sldId id="819" r:id="rId39"/>
    <p:sldId id="805" r:id="rId40"/>
    <p:sldId id="825" r:id="rId41"/>
    <p:sldId id="826" r:id="rId42"/>
    <p:sldId id="796" r:id="rId43"/>
    <p:sldId id="806" r:id="rId44"/>
    <p:sldId id="661" r:id="rId45"/>
    <p:sldId id="648" r:id="rId46"/>
    <p:sldId id="549" r:id="rId47"/>
    <p:sldId id="798" r:id="rId48"/>
    <p:sldId id="835" r:id="rId49"/>
    <p:sldId id="836" r:id="rId50"/>
    <p:sldId id="837" r:id="rId51"/>
    <p:sldId id="838" r:id="rId52"/>
    <p:sldId id="839" r:id="rId53"/>
    <p:sldId id="270" r:id="rId54"/>
    <p:sldId id="834" r:id="rId55"/>
    <p:sldId id="364" r:id="rId56"/>
    <p:sldId id="640" r:id="rId57"/>
    <p:sldId id="642" r:id="rId58"/>
    <p:sldId id="641" r:id="rId59"/>
    <p:sldId id="652" r:id="rId60"/>
    <p:sldId id="656" r:id="rId61"/>
    <p:sldId id="762" r:id="rId62"/>
    <p:sldId id="655"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E19"/>
    <a:srgbClr val="0081E2"/>
    <a:srgbClr val="00DA63"/>
    <a:srgbClr val="548235"/>
    <a:srgbClr val="000000"/>
    <a:srgbClr val="AE69F3"/>
    <a:srgbClr val="E60000"/>
    <a:srgbClr val="F7FA82"/>
    <a:srgbClr val="00B050"/>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108" d="100"/>
          <a:sy n="108" d="100"/>
        </p:scale>
        <p:origin x="7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tableStyles" Target="tableStyle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viewProps" Target="viewProp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theme" Target="theme/theme1.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86AF1-EF24-4659-9089-2771856A9EA2}" type="datetimeFigureOut">
              <a:rPr lang="en-US" smtClean="0"/>
              <a:t>4/10/2024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3017C-A127-4C06-BF43-1875A8859C4B}" type="slidenum">
              <a:rPr lang="en-US" smtClean="0"/>
              <a:t>‹#›</a:t>
            </a:fld>
            <a:endParaRPr lang="en-US"/>
          </a:p>
        </p:txBody>
      </p:sp>
    </p:spTree>
    <p:extLst>
      <p:ext uri="{BB962C8B-B14F-4D97-AF65-F5344CB8AC3E}">
        <p14:creationId xmlns:p14="http://schemas.microsoft.com/office/powerpoint/2010/main" val="759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245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5298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3135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145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7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5734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1310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7036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2902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Can perform binary search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7593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9823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3999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6711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29211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777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79390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973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3521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634902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4553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Discussed, touched upon, went over, covered</a:t>
            </a:r>
          </a:p>
          <a:p>
            <a:r>
              <a:rPr lang="en-US" dirty="0"/>
              <a:t>Emerges out of the limitations offered by our second approach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203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8682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1936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12263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68636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125227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19005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34673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2177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203651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7023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72788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81571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94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07694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565621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2533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360683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608202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4559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0331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59545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595032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51</a:t>
            </a:fld>
            <a:endParaRPr lang="en-US"/>
          </a:p>
        </p:txBody>
      </p:sp>
    </p:spTree>
    <p:extLst>
      <p:ext uri="{BB962C8B-B14F-4D97-AF65-F5344CB8AC3E}">
        <p14:creationId xmlns:p14="http://schemas.microsoft.com/office/powerpoint/2010/main" val="17779405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talking about various DS and Algo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86031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516065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961756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57533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309092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95185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5337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26051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5217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5725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4153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6391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616885-9ED8-4298-9149-C5A410E7F61A}" type="datetime1">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0616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47952-6535-4065-B4F6-C94B3D00772F}" type="datetime1">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0279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70D39-F97D-4ECC-909C-35255E9A37F7}" type="datetime1">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48558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502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07386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C9C2D7-406E-45EE-9F57-B83131B49240}"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93075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9C2D7-406E-45EE-9F57-B83131B49240}"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096932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C9C2D7-406E-45EE-9F57-B83131B49240}" type="datetimeFigureOut">
              <a:rPr lang="en-US" smtClean="0"/>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638457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C9C2D7-406E-45EE-9F57-B83131B49240}" type="datetimeFigureOut">
              <a:rPr lang="en-US" smtClean="0"/>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57345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C9C2D7-406E-45EE-9F57-B83131B49240}" type="datetimeFigureOut">
              <a:rPr lang="en-US" smtClean="0"/>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56591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C9C2D7-406E-45EE-9F57-B83131B49240}"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9378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5EFF0-82F5-4880-81B9-BC73A963ECC3}" type="datetime1">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329462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C9C2D7-406E-45EE-9F57-B83131B49240}" type="datetimeFigureOut">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85244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87499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397024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02986-03F9-49CE-9549-6DAF4ABD4DCF}" type="datetime1">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842519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3DACA-0FA7-424C-92D4-51134B044685}" type="datetime1">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28672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CB28B7-38A3-44BA-8BB4-5B47C2BF3BD2}" type="datetime1">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94596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2B67DD-BCF4-41EC-A521-3E2065A2C160}" type="datetime1">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977166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FCD756-2EEF-41AD-961B-D2E14532BBFE}" type="datetime1">
              <a:rPr lang="en-US" smtClean="0"/>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345407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FE56AE-F2B9-4B93-9316-CEE37B0A3D10}" type="datetime1">
              <a:rPr lang="en-US" smtClean="0"/>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5463290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34BFD-4BE6-4326-B488-4925B8F88029}" type="datetime1">
              <a:rPr lang="en-US" smtClean="0"/>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6175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946811-681C-4AC5-84B7-A52FB525DDA0}" type="datetime1">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136792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D5A15F-386D-4F5E-B18E-A5253D08A68B}" type="datetime1">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880781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FECA50-76EA-4488-A0A9-47718990E066}" type="datetime1">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9206943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8C2337-FE2D-4F56-B5A7-E47AA711FE2D}" type="datetime1">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149058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5B577-2704-450E-A544-8B9E3CD52124}" type="datetime1">
              <a:rPr lang="en-US" smtClean="0"/>
              <a:t>4/10/2024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65409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6718EC-8AAB-4CFD-80CE-1D0FB821064C}" type="datetime1">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7907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FC400D-05DF-4711-8592-640F86665B5F}" type="datetime1">
              <a:rPr lang="en-US" smtClean="0"/>
              <a:t>4/10/2024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390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CA921-A295-445C-9DF4-D32E11171EBC}" type="datetime1">
              <a:rPr lang="en-US" smtClean="0"/>
              <a:t>4/10/2024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4997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F1947-2C73-49DA-BF00-06FEB90FBFE0}" type="datetime1">
              <a:rPr lang="en-US" smtClean="0"/>
              <a:t>4/10/2024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116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09FA88-D630-40A8-A7C1-451FFA95718D}" type="datetime1">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3575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2107A-0A76-4A69-98CE-85E509F6FEC6}" type="datetime1">
              <a:rPr lang="en-US" smtClean="0"/>
              <a:t>4/10/2024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4705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3CE7D-A49F-42F1-B54B-0205BF41E480}" type="datetime1">
              <a:rPr lang="en-US" smtClean="0"/>
              <a:t>4/10/2024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526987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C9C2D7-406E-45EE-9F57-B83131B49240}" type="datetimeFigureOut">
              <a:rPr lang="en-US" smtClean="0"/>
              <a:t>4/10/2024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4059236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0F906-E77D-43BE-85B2-6D4FB37C813C}" type="datetime1">
              <a:rPr lang="en-US" smtClean="0"/>
              <a:t>4/10/2024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085097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onlinegdb.com/Hy8M0CnsS"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onlinegdb.com/HkJq9iFaI"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document/d/1m-sGaPNciVVOmXQbsp3NIO29AHmmqRYgPT6rrpeaxj4/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ufl.instructure.com/courses/488814/pages/exam-2-resources?wrap=1"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7.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0.png"/><Relationship Id="rId7"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0.png"/><Relationship Id="rId4" Type="http://schemas.openxmlformats.org/officeDocument/2006/relationships/image" Target="../media/image9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1.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2.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3.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5.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9.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Logo COP3530">
            <a:extLst>
              <a:ext uri="{FF2B5EF4-FFF2-40B4-BE49-F238E27FC236}">
                <a16:creationId xmlns:a16="http://schemas.microsoft.com/office/drawing/2014/main" id="{F5930E70-AA2A-4DEA-8F19-8204A14E7598}"/>
              </a:ext>
            </a:extLst>
          </p:cNvPr>
          <p:cNvPicPr>
            <a:picLocks noChangeAspect="1"/>
          </p:cNvPicPr>
          <p:nvPr/>
        </p:nvPicPr>
        <p:blipFill>
          <a:blip r:embed="rId3"/>
          <a:stretch>
            <a:fillRect/>
          </a:stretch>
        </p:blipFill>
        <p:spPr>
          <a:xfrm>
            <a:off x="9896244" y="5351818"/>
            <a:ext cx="2162976" cy="1506182"/>
          </a:xfrm>
          <a:prstGeom prst="rect">
            <a:avLst/>
          </a:prstGeom>
        </p:spPr>
      </p:pic>
      <p:sp>
        <p:nvSpPr>
          <p:cNvPr id="3" name="TextBox 2">
            <a:extLst>
              <a:ext uri="{FF2B5EF4-FFF2-40B4-BE49-F238E27FC236}">
                <a16:creationId xmlns:a16="http://schemas.microsoft.com/office/drawing/2014/main" id="{309D5D4F-8054-48EF-9170-C7D04C6E7DC6}"/>
              </a:ext>
            </a:extLst>
          </p:cNvPr>
          <p:cNvSpPr txBox="1"/>
          <p:nvPr/>
        </p:nvSpPr>
        <p:spPr>
          <a:xfrm>
            <a:off x="578855" y="2641769"/>
            <a:ext cx="11034289" cy="923330"/>
          </a:xfrm>
          <a:prstGeom prst="rect">
            <a:avLst/>
          </a:prstGeom>
          <a:noFill/>
        </p:spPr>
        <p:txBody>
          <a:bodyPr wrap="square" rtlCol="0">
            <a:spAutoFit/>
          </a:bodyPr>
          <a:lstStyle/>
          <a:p>
            <a:pPr lvl="0" algn="ctr" defTabSz="457200">
              <a:defRPr/>
            </a:pPr>
            <a:r>
              <a:rPr lang="en-US" sz="5400" dirty="0">
                <a:solidFill>
                  <a:prstClr val="white"/>
                </a:solidFill>
                <a:latin typeface="Gotham Bold" pitchFamily="50" charset="0"/>
              </a:rPr>
              <a:t>Final Exam Review</a:t>
            </a:r>
          </a:p>
        </p:txBody>
      </p:sp>
    </p:spTree>
    <p:extLst>
      <p:ext uri="{BB962C8B-B14F-4D97-AF65-F5344CB8AC3E}">
        <p14:creationId xmlns:p14="http://schemas.microsoft.com/office/powerpoint/2010/main" val="3060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1525" y="752474"/>
            <a:ext cx="10515600" cy="4473575"/>
          </a:xfrm>
        </p:spPr>
        <p:txBody>
          <a:bodyPr>
            <a:normAutofit fontScale="90000"/>
          </a:bodyPr>
          <a:lstStyle/>
          <a:p>
            <a:r>
              <a:rPr lang="en-US" dirty="0" err="1">
                <a:solidFill>
                  <a:schemeClr val="bg1"/>
                </a:solidFill>
                <a:latin typeface="Gotham Bold" pitchFamily="50" charset="0"/>
              </a:rPr>
              <a:t>Mentimeter</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         </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6" name="Picture 5">
            <a:extLst>
              <a:ext uri="{FF2B5EF4-FFF2-40B4-BE49-F238E27FC236}">
                <a16:creationId xmlns:a16="http://schemas.microsoft.com/office/drawing/2014/main" id="{9CCB8BB5-5D48-4ABF-9FF9-D28CC7F5D076}"/>
              </a:ext>
            </a:extLst>
          </p:cNvPr>
          <p:cNvPicPr>
            <a:picLocks noChangeAspect="1"/>
          </p:cNvPicPr>
          <p:nvPr/>
        </p:nvPicPr>
        <p:blipFill>
          <a:blip r:embed="rId3"/>
          <a:stretch>
            <a:fillRect/>
          </a:stretch>
        </p:blipFill>
        <p:spPr>
          <a:xfrm>
            <a:off x="3954685" y="1714500"/>
            <a:ext cx="4282629" cy="4752975"/>
          </a:xfrm>
          <a:prstGeom prst="rect">
            <a:avLst/>
          </a:prstGeom>
        </p:spPr>
      </p:pic>
    </p:spTree>
    <p:extLst>
      <p:ext uri="{BB962C8B-B14F-4D97-AF65-F5344CB8AC3E}">
        <p14:creationId xmlns:p14="http://schemas.microsoft.com/office/powerpoint/2010/main" val="311651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graphicFrame>
        <p:nvGraphicFramePr>
          <p:cNvPr id="3" name="Table 2">
            <a:extLst>
              <a:ext uri="{FF2B5EF4-FFF2-40B4-BE49-F238E27FC236}">
                <a16:creationId xmlns:a16="http://schemas.microsoft.com/office/drawing/2014/main" id="{F23790F6-BCAD-4D3C-85F7-285176E222EC}"/>
              </a:ext>
            </a:extLst>
          </p:cNvPr>
          <p:cNvGraphicFramePr>
            <a:graphicFrameLocks noGrp="1"/>
          </p:cNvGraphicFramePr>
          <p:nvPr>
            <p:extLst>
              <p:ext uri="{D42A27DB-BD31-4B8C-83A1-F6EECF244321}">
                <p14:modId xmlns:p14="http://schemas.microsoft.com/office/powerpoint/2010/main" val="1697501896"/>
              </p:ext>
            </p:extLst>
          </p:nvPr>
        </p:nvGraphicFramePr>
        <p:xfrm>
          <a:off x="1228576" y="2325835"/>
          <a:ext cx="5937708" cy="1828800"/>
        </p:xfrm>
        <a:graphic>
          <a:graphicData uri="http://schemas.openxmlformats.org/drawingml/2006/table">
            <a:tbl>
              <a:tblPr firstRow="1" bandRow="1">
                <a:tableStyleId>{7E9639D4-E3E2-4D34-9284-5A2195B3D0D7}</a:tableStyleId>
              </a:tblPr>
              <a:tblGrid>
                <a:gridCol w="1422860">
                  <a:extLst>
                    <a:ext uri="{9D8B030D-6E8A-4147-A177-3AD203B41FA5}">
                      <a16:colId xmlns:a16="http://schemas.microsoft.com/office/drawing/2014/main" val="803900661"/>
                    </a:ext>
                  </a:extLst>
                </a:gridCol>
                <a:gridCol w="514350">
                  <a:extLst>
                    <a:ext uri="{9D8B030D-6E8A-4147-A177-3AD203B41FA5}">
                      <a16:colId xmlns:a16="http://schemas.microsoft.com/office/drawing/2014/main" val="3887918901"/>
                    </a:ext>
                  </a:extLst>
                </a:gridCol>
                <a:gridCol w="504825">
                  <a:extLst>
                    <a:ext uri="{9D8B030D-6E8A-4147-A177-3AD203B41FA5}">
                      <a16:colId xmlns:a16="http://schemas.microsoft.com/office/drawing/2014/main" val="3052684519"/>
                    </a:ext>
                  </a:extLst>
                </a:gridCol>
                <a:gridCol w="512050">
                  <a:extLst>
                    <a:ext uri="{9D8B030D-6E8A-4147-A177-3AD203B41FA5}">
                      <a16:colId xmlns:a16="http://schemas.microsoft.com/office/drawing/2014/main" val="876678936"/>
                    </a:ext>
                  </a:extLst>
                </a:gridCol>
                <a:gridCol w="624984">
                  <a:extLst>
                    <a:ext uri="{9D8B030D-6E8A-4147-A177-3AD203B41FA5}">
                      <a16:colId xmlns:a16="http://schemas.microsoft.com/office/drawing/2014/main" val="1426050317"/>
                    </a:ext>
                  </a:extLst>
                </a:gridCol>
                <a:gridCol w="637482">
                  <a:extLst>
                    <a:ext uri="{9D8B030D-6E8A-4147-A177-3AD203B41FA5}">
                      <a16:colId xmlns:a16="http://schemas.microsoft.com/office/drawing/2014/main" val="1263421583"/>
                    </a:ext>
                  </a:extLst>
                </a:gridCol>
                <a:gridCol w="581668">
                  <a:extLst>
                    <a:ext uri="{9D8B030D-6E8A-4147-A177-3AD203B41FA5}">
                      <a16:colId xmlns:a16="http://schemas.microsoft.com/office/drawing/2014/main" val="3169951755"/>
                    </a:ext>
                  </a:extLst>
                </a:gridCol>
                <a:gridCol w="609184">
                  <a:extLst>
                    <a:ext uri="{9D8B030D-6E8A-4147-A177-3AD203B41FA5}">
                      <a16:colId xmlns:a16="http://schemas.microsoft.com/office/drawing/2014/main" val="3846403944"/>
                    </a:ext>
                  </a:extLst>
                </a:gridCol>
                <a:gridCol w="530305">
                  <a:extLst>
                    <a:ext uri="{9D8B030D-6E8A-4147-A177-3AD203B41FA5}">
                      <a16:colId xmlns:a16="http://schemas.microsoft.com/office/drawing/2014/main" val="3047035335"/>
                    </a:ext>
                  </a:extLst>
                </a:gridCol>
              </a:tblGrid>
              <a:tr h="280798">
                <a:tc>
                  <a:txBody>
                    <a:bodyPr/>
                    <a:lstStyle/>
                    <a:p>
                      <a:pPr algn="ctr"/>
                      <a:endParaRPr lang="en-US" sz="1400"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82933292"/>
                  </a:ext>
                </a:extLst>
              </a:tr>
              <a:tr h="280798">
                <a:tc>
                  <a:txBody>
                    <a:bodyPr/>
                    <a:lstStyle/>
                    <a:p>
                      <a:pPr algn="ctr"/>
                      <a:r>
                        <a:rPr lang="en-US" sz="1400" dirty="0">
                          <a:solidFill>
                            <a:srgbClr val="EB6E19"/>
                          </a:solidFill>
                          <a:latin typeface="Consolas" panose="020B0609020204030204" pitchFamily="49" charset="0"/>
                        </a:rPr>
                        <a:t>{}</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648573907"/>
                  </a:ext>
                </a:extLst>
              </a:tr>
              <a:tr h="280798">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903427929"/>
                  </a:ext>
                </a:extLst>
              </a:tr>
              <a:tr h="280798">
                <a:tc>
                  <a:txBody>
                    <a:bodyPr/>
                    <a:lstStyle/>
                    <a:p>
                      <a:pPr algn="ctr"/>
                      <a:r>
                        <a:rPr lang="en-US" sz="1400" dirty="0">
                          <a:solidFill>
                            <a:srgbClr val="EB6E19"/>
                          </a:solidFill>
                          <a:latin typeface="Consolas" panose="020B0609020204030204" pitchFamily="49" charset="0"/>
                        </a:rPr>
                        <a:t>{1, 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94677346"/>
                  </a:ext>
                </a:extLst>
              </a:tr>
              <a:tr h="280798">
                <a:tc>
                  <a:txBody>
                    <a:bodyPr/>
                    <a:lstStyle/>
                    <a:p>
                      <a:pPr algn="ctr"/>
                      <a:r>
                        <a:rPr lang="en-US" sz="1400" dirty="0">
                          <a:solidFill>
                            <a:srgbClr val="EB6E19"/>
                          </a:solidFill>
                          <a:latin typeface="Consolas" panose="020B0609020204030204" pitchFamily="49" charset="0"/>
                        </a:rPr>
                        <a:t>{1, 2, 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98991721"/>
                  </a:ext>
                </a:extLst>
              </a:tr>
              <a:tr h="280798">
                <a:tc>
                  <a:txBody>
                    <a:bodyPr/>
                    <a:lstStyle/>
                    <a:p>
                      <a:pPr algn="ctr"/>
                      <a:r>
                        <a:rPr lang="en-US" sz="1400" dirty="0">
                          <a:solidFill>
                            <a:srgbClr val="EB6E19"/>
                          </a:solidFill>
                          <a:latin typeface="Consolas" panose="020B0609020204030204" pitchFamily="49" charset="0"/>
                        </a:rPr>
                        <a:t>{1, 2, 3, 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52234132"/>
                  </a:ext>
                </a:extLst>
              </a:tr>
            </a:tbl>
          </a:graphicData>
        </a:graphic>
      </p:graphicFrame>
      <p:graphicFrame>
        <p:nvGraphicFramePr>
          <p:cNvPr id="4" name="Table 3">
            <a:extLst>
              <a:ext uri="{FF2B5EF4-FFF2-40B4-BE49-F238E27FC236}">
                <a16:creationId xmlns:a16="http://schemas.microsoft.com/office/drawing/2014/main" id="{49D49223-9093-49F1-B684-743AB9EB8480}"/>
              </a:ext>
            </a:extLst>
          </p:cNvPr>
          <p:cNvGraphicFramePr>
            <a:graphicFrameLocks noGrp="1"/>
          </p:cNvGraphicFramePr>
          <p:nvPr>
            <p:extLst>
              <p:ext uri="{D42A27DB-BD31-4B8C-83A1-F6EECF244321}">
                <p14:modId xmlns:p14="http://schemas.microsoft.com/office/powerpoint/2010/main" val="1539679420"/>
              </p:ext>
            </p:extLst>
          </p:nvPr>
        </p:nvGraphicFramePr>
        <p:xfrm>
          <a:off x="7994571" y="3240235"/>
          <a:ext cx="2035362" cy="1828800"/>
        </p:xfrm>
        <a:graphic>
          <a:graphicData uri="http://schemas.openxmlformats.org/drawingml/2006/table">
            <a:tbl>
              <a:tblPr firstRow="1" bandRow="1">
                <a:tableStyleId>{5940675A-B579-460E-94D1-54222C63F5DA}</a:tableStyleId>
              </a:tblPr>
              <a:tblGrid>
                <a:gridCol w="678454">
                  <a:extLst>
                    <a:ext uri="{9D8B030D-6E8A-4147-A177-3AD203B41FA5}">
                      <a16:colId xmlns:a16="http://schemas.microsoft.com/office/drawing/2014/main" val="3538153436"/>
                    </a:ext>
                  </a:extLst>
                </a:gridCol>
                <a:gridCol w="678454">
                  <a:extLst>
                    <a:ext uri="{9D8B030D-6E8A-4147-A177-3AD203B41FA5}">
                      <a16:colId xmlns:a16="http://schemas.microsoft.com/office/drawing/2014/main" val="1916723805"/>
                    </a:ext>
                  </a:extLst>
                </a:gridCol>
                <a:gridCol w="678454">
                  <a:extLst>
                    <a:ext uri="{9D8B030D-6E8A-4147-A177-3AD203B41FA5}">
                      <a16:colId xmlns:a16="http://schemas.microsoft.com/office/drawing/2014/main" val="4043399783"/>
                    </a:ext>
                  </a:extLst>
                </a:gridCol>
              </a:tblGrid>
              <a:tr h="295511">
                <a:tc>
                  <a:txBody>
                    <a:bodyPr/>
                    <a:lstStyle/>
                    <a:p>
                      <a:pPr algn="r"/>
                      <a:endParaRPr lang="en-US" sz="500" dirty="0">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aseline="0" dirty="0">
                          <a:solidFill>
                            <a:srgbClr val="EB6E19"/>
                          </a:solidFill>
                          <a:latin typeface="Consolas" panose="020B0609020204030204" pitchFamily="49" charset="0"/>
                        </a:rPr>
                        <a:t>v</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baseline="0" dirty="0">
                          <a:solidFill>
                            <a:srgbClr val="EB6E19"/>
                          </a:solidFill>
                          <a:latin typeface="Consolas" panose="020B0609020204030204" pitchFamily="49" charset="0"/>
                        </a:rPr>
                        <a:t>w</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49426194"/>
                  </a:ext>
                </a:extLst>
              </a:tr>
              <a:tr h="295511">
                <a:tc>
                  <a:txBody>
                    <a:bodyPr/>
                    <a:lstStyle/>
                    <a:p>
                      <a:pPr algn="r"/>
                      <a:r>
                        <a:rPr lang="en-US" sz="800" dirty="0">
                          <a:solidFill>
                            <a:srgbClr val="EB6E19"/>
                          </a:solidFill>
                          <a:latin typeface="Consolas" panose="020B0609020204030204" pitchFamily="49" charset="0"/>
                        </a:rPr>
                        <a:t>1</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06619342"/>
                  </a:ext>
                </a:extLst>
              </a:tr>
              <a:tr h="295511">
                <a:tc>
                  <a:txBody>
                    <a:bodyPr/>
                    <a:lstStyle/>
                    <a:p>
                      <a:pPr algn="r"/>
                      <a:r>
                        <a:rPr lang="en-US" sz="800" dirty="0">
                          <a:solidFill>
                            <a:srgbClr val="EB6E19"/>
                          </a:solidFill>
                          <a:latin typeface="Consolas" panose="020B0609020204030204" pitchFamily="49" charset="0"/>
                        </a:rPr>
                        <a:t>2</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704488613"/>
                  </a:ext>
                </a:extLst>
              </a:tr>
              <a:tr h="295511">
                <a:tc>
                  <a:txBody>
                    <a:bodyPr/>
                    <a:lstStyle/>
                    <a:p>
                      <a:pPr algn="r"/>
                      <a:r>
                        <a:rPr lang="en-US" sz="800" dirty="0">
                          <a:solidFill>
                            <a:srgbClr val="EB6E19"/>
                          </a:solidFill>
                          <a:latin typeface="Consolas" panose="020B0609020204030204" pitchFamily="49" charset="0"/>
                        </a:rPr>
                        <a:t>3</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8270881"/>
                  </a:ext>
                </a:extLst>
              </a:tr>
              <a:tr h="295511">
                <a:tc>
                  <a:txBody>
                    <a:bodyPr/>
                    <a:lstStyle/>
                    <a:p>
                      <a:pPr algn="r"/>
                      <a:r>
                        <a:rPr lang="en-US" sz="800" dirty="0">
                          <a:solidFill>
                            <a:srgbClr val="EB6E19"/>
                          </a:solidFill>
                          <a:latin typeface="Consolas" panose="020B0609020204030204" pitchFamily="49" charset="0"/>
                        </a:rPr>
                        <a:t>4</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29957879"/>
                  </a:ext>
                </a:extLst>
              </a:tr>
            </a:tbl>
          </a:graphicData>
        </a:graphic>
      </p:graphicFrame>
      <p:sp>
        <p:nvSpPr>
          <p:cNvPr id="5" name="TextBox 4">
            <a:extLst>
              <a:ext uri="{FF2B5EF4-FFF2-40B4-BE49-F238E27FC236}">
                <a16:creationId xmlns:a16="http://schemas.microsoft.com/office/drawing/2014/main" id="{BBF4A73F-C84E-4A24-9889-72BCBB659A57}"/>
              </a:ext>
            </a:extLst>
          </p:cNvPr>
          <p:cNvSpPr txBox="1"/>
          <p:nvPr/>
        </p:nvSpPr>
        <p:spPr>
          <a:xfrm>
            <a:off x="1228576" y="4789782"/>
            <a:ext cx="6143861" cy="1569660"/>
          </a:xfrm>
          <a:prstGeom prst="rect">
            <a:avLst/>
          </a:prstGeom>
          <a:solidFill>
            <a:schemeClr val="bg1">
              <a:lumMod val="65000"/>
            </a:schemeClr>
          </a:solidFill>
        </p:spPr>
        <p:txBody>
          <a:bodyPr wrap="square" rtlCol="0">
            <a:spAutoFit/>
          </a:bodyPr>
          <a:lstStyle/>
          <a:p>
            <a:r>
              <a:rPr lang="en-US" sz="1600" i="1" dirty="0">
                <a:latin typeface="Times New Roman" panose="02020603050405020304" pitchFamily="18" charset="0"/>
                <a:cs typeface="Times New Roman" panose="02020603050405020304" pitchFamily="18" charset="0"/>
              </a:rPr>
              <a:t>OPT(</a:t>
            </a:r>
            <a:r>
              <a:rPr lang="en-US" sz="1600" i="1"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W) = </a:t>
            </a:r>
            <a:r>
              <a:rPr lang="en-US" sz="9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max{</a:t>
            </a:r>
            <a:r>
              <a:rPr lang="en-US" sz="1600" i="1" dirty="0">
                <a:latin typeface="Times New Roman" panose="02020603050405020304" pitchFamily="18" charset="0"/>
                <a:cs typeface="Times New Roman" panose="02020603050405020304" pitchFamily="18" charset="0"/>
              </a:rPr>
              <a:t>OPT(i-1, w), v</a:t>
            </a:r>
            <a:r>
              <a:rPr lang="en-US" sz="1600" i="1" baseline="-25000" dirty="0">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 OPT(i-1, W-</a:t>
            </a:r>
            <a:r>
              <a:rPr lang="en-US" sz="1600" i="1" dirty="0" err="1">
                <a:latin typeface="Times New Roman" panose="02020603050405020304" pitchFamily="18" charset="0"/>
                <a:cs typeface="Times New Roman" panose="02020603050405020304" pitchFamily="18" charset="0"/>
              </a:rPr>
              <a:t>w</a:t>
            </a:r>
            <a:r>
              <a:rPr lang="en-US" sz="1600" i="1" baseline="-25000"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otherwise</a:t>
            </a:r>
          </a:p>
        </p:txBody>
      </p:sp>
      <p:sp>
        <p:nvSpPr>
          <p:cNvPr id="6" name="TextBox 5">
            <a:extLst>
              <a:ext uri="{FF2B5EF4-FFF2-40B4-BE49-F238E27FC236}">
                <a16:creationId xmlns:a16="http://schemas.microsoft.com/office/drawing/2014/main" id="{BC5AC0A4-931D-4066-B400-1D6B53021FAA}"/>
              </a:ext>
            </a:extLst>
          </p:cNvPr>
          <p:cNvSpPr txBox="1"/>
          <p:nvPr/>
        </p:nvSpPr>
        <p:spPr>
          <a:xfrm>
            <a:off x="2813794" y="5282224"/>
            <a:ext cx="4434227" cy="584775"/>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OPT(i-1, w)                                               </a:t>
            </a:r>
            <a:r>
              <a:rPr lang="en-US" sz="1600" dirty="0">
                <a:latin typeface="Times New Roman" panose="02020603050405020304" pitchFamily="18" charset="0"/>
                <a:cs typeface="Times New Roman" panose="02020603050405020304" pitchFamily="18" charset="0"/>
              </a:rPr>
              <a:t>if w</a:t>
            </a:r>
            <a:r>
              <a:rPr lang="en-US" sz="1600" baseline="-250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&gt; W</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5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graphicFrame>
        <p:nvGraphicFramePr>
          <p:cNvPr id="3" name="Table 2">
            <a:extLst>
              <a:ext uri="{FF2B5EF4-FFF2-40B4-BE49-F238E27FC236}">
                <a16:creationId xmlns:a16="http://schemas.microsoft.com/office/drawing/2014/main" id="{F23790F6-BCAD-4D3C-85F7-285176E222EC}"/>
              </a:ext>
            </a:extLst>
          </p:cNvPr>
          <p:cNvGraphicFramePr>
            <a:graphicFrameLocks noGrp="1"/>
          </p:cNvGraphicFramePr>
          <p:nvPr>
            <p:extLst>
              <p:ext uri="{D42A27DB-BD31-4B8C-83A1-F6EECF244321}">
                <p14:modId xmlns:p14="http://schemas.microsoft.com/office/powerpoint/2010/main" val="3277201314"/>
              </p:ext>
            </p:extLst>
          </p:nvPr>
        </p:nvGraphicFramePr>
        <p:xfrm>
          <a:off x="1228576" y="2325835"/>
          <a:ext cx="5937708" cy="1828800"/>
        </p:xfrm>
        <a:graphic>
          <a:graphicData uri="http://schemas.openxmlformats.org/drawingml/2006/table">
            <a:tbl>
              <a:tblPr firstRow="1" bandRow="1">
                <a:tableStyleId>{7E9639D4-E3E2-4D34-9284-5A2195B3D0D7}</a:tableStyleId>
              </a:tblPr>
              <a:tblGrid>
                <a:gridCol w="1422860">
                  <a:extLst>
                    <a:ext uri="{9D8B030D-6E8A-4147-A177-3AD203B41FA5}">
                      <a16:colId xmlns:a16="http://schemas.microsoft.com/office/drawing/2014/main" val="803900661"/>
                    </a:ext>
                  </a:extLst>
                </a:gridCol>
                <a:gridCol w="514350">
                  <a:extLst>
                    <a:ext uri="{9D8B030D-6E8A-4147-A177-3AD203B41FA5}">
                      <a16:colId xmlns:a16="http://schemas.microsoft.com/office/drawing/2014/main" val="3887918901"/>
                    </a:ext>
                  </a:extLst>
                </a:gridCol>
                <a:gridCol w="504825">
                  <a:extLst>
                    <a:ext uri="{9D8B030D-6E8A-4147-A177-3AD203B41FA5}">
                      <a16:colId xmlns:a16="http://schemas.microsoft.com/office/drawing/2014/main" val="3052684519"/>
                    </a:ext>
                  </a:extLst>
                </a:gridCol>
                <a:gridCol w="512050">
                  <a:extLst>
                    <a:ext uri="{9D8B030D-6E8A-4147-A177-3AD203B41FA5}">
                      <a16:colId xmlns:a16="http://schemas.microsoft.com/office/drawing/2014/main" val="876678936"/>
                    </a:ext>
                  </a:extLst>
                </a:gridCol>
                <a:gridCol w="624984">
                  <a:extLst>
                    <a:ext uri="{9D8B030D-6E8A-4147-A177-3AD203B41FA5}">
                      <a16:colId xmlns:a16="http://schemas.microsoft.com/office/drawing/2014/main" val="1426050317"/>
                    </a:ext>
                  </a:extLst>
                </a:gridCol>
                <a:gridCol w="637482">
                  <a:extLst>
                    <a:ext uri="{9D8B030D-6E8A-4147-A177-3AD203B41FA5}">
                      <a16:colId xmlns:a16="http://schemas.microsoft.com/office/drawing/2014/main" val="1263421583"/>
                    </a:ext>
                  </a:extLst>
                </a:gridCol>
                <a:gridCol w="581668">
                  <a:extLst>
                    <a:ext uri="{9D8B030D-6E8A-4147-A177-3AD203B41FA5}">
                      <a16:colId xmlns:a16="http://schemas.microsoft.com/office/drawing/2014/main" val="3169951755"/>
                    </a:ext>
                  </a:extLst>
                </a:gridCol>
                <a:gridCol w="609184">
                  <a:extLst>
                    <a:ext uri="{9D8B030D-6E8A-4147-A177-3AD203B41FA5}">
                      <a16:colId xmlns:a16="http://schemas.microsoft.com/office/drawing/2014/main" val="3846403944"/>
                    </a:ext>
                  </a:extLst>
                </a:gridCol>
                <a:gridCol w="530305">
                  <a:extLst>
                    <a:ext uri="{9D8B030D-6E8A-4147-A177-3AD203B41FA5}">
                      <a16:colId xmlns:a16="http://schemas.microsoft.com/office/drawing/2014/main" val="3047035335"/>
                    </a:ext>
                  </a:extLst>
                </a:gridCol>
              </a:tblGrid>
              <a:tr h="280798">
                <a:tc>
                  <a:txBody>
                    <a:bodyPr/>
                    <a:lstStyle/>
                    <a:p>
                      <a:pPr algn="ctr"/>
                      <a:endParaRPr lang="en-US" sz="1400"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82933292"/>
                  </a:ext>
                </a:extLst>
              </a:tr>
              <a:tr h="280798">
                <a:tc>
                  <a:txBody>
                    <a:bodyPr/>
                    <a:lstStyle/>
                    <a:p>
                      <a:pPr algn="ctr"/>
                      <a:r>
                        <a:rPr lang="en-US" sz="1400" dirty="0">
                          <a:solidFill>
                            <a:srgbClr val="EB6E19"/>
                          </a:solidFill>
                          <a:latin typeface="Consolas" panose="020B0609020204030204" pitchFamily="49" charset="0"/>
                        </a:rPr>
                        <a:t>{}</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648573907"/>
                  </a:ext>
                </a:extLst>
              </a:tr>
              <a:tr h="280798">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903427929"/>
                  </a:ext>
                </a:extLst>
              </a:tr>
              <a:tr h="280798">
                <a:tc>
                  <a:txBody>
                    <a:bodyPr/>
                    <a:lstStyle/>
                    <a:p>
                      <a:pPr algn="ctr"/>
                      <a:r>
                        <a:rPr lang="en-US" sz="1400" dirty="0">
                          <a:solidFill>
                            <a:srgbClr val="EB6E19"/>
                          </a:solidFill>
                          <a:latin typeface="Consolas" panose="020B0609020204030204" pitchFamily="49" charset="0"/>
                        </a:rPr>
                        <a:t>{1, 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94677346"/>
                  </a:ext>
                </a:extLst>
              </a:tr>
              <a:tr h="280798">
                <a:tc>
                  <a:txBody>
                    <a:bodyPr/>
                    <a:lstStyle/>
                    <a:p>
                      <a:pPr algn="ctr"/>
                      <a:r>
                        <a:rPr lang="en-US" sz="1400" dirty="0">
                          <a:solidFill>
                            <a:srgbClr val="EB6E19"/>
                          </a:solidFill>
                          <a:latin typeface="Consolas" panose="020B0609020204030204" pitchFamily="49" charset="0"/>
                        </a:rPr>
                        <a:t>{1, 2, 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98991721"/>
                  </a:ext>
                </a:extLst>
              </a:tr>
              <a:tr h="280798">
                <a:tc>
                  <a:txBody>
                    <a:bodyPr/>
                    <a:lstStyle/>
                    <a:p>
                      <a:pPr algn="ctr"/>
                      <a:r>
                        <a:rPr lang="en-US" sz="1400" dirty="0">
                          <a:solidFill>
                            <a:srgbClr val="EB6E19"/>
                          </a:solidFill>
                          <a:latin typeface="Consolas" panose="020B0609020204030204" pitchFamily="49" charset="0"/>
                        </a:rPr>
                        <a:t>{1, 2, 3, 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52234132"/>
                  </a:ext>
                </a:extLst>
              </a:tr>
            </a:tbl>
          </a:graphicData>
        </a:graphic>
      </p:graphicFrame>
      <p:graphicFrame>
        <p:nvGraphicFramePr>
          <p:cNvPr id="4" name="Table 3">
            <a:extLst>
              <a:ext uri="{FF2B5EF4-FFF2-40B4-BE49-F238E27FC236}">
                <a16:creationId xmlns:a16="http://schemas.microsoft.com/office/drawing/2014/main" id="{49D49223-9093-49F1-B684-743AB9EB8480}"/>
              </a:ext>
            </a:extLst>
          </p:cNvPr>
          <p:cNvGraphicFramePr>
            <a:graphicFrameLocks noGrp="1"/>
          </p:cNvGraphicFramePr>
          <p:nvPr/>
        </p:nvGraphicFramePr>
        <p:xfrm>
          <a:off x="7994571" y="3240235"/>
          <a:ext cx="2035362" cy="1828800"/>
        </p:xfrm>
        <a:graphic>
          <a:graphicData uri="http://schemas.openxmlformats.org/drawingml/2006/table">
            <a:tbl>
              <a:tblPr firstRow="1" bandRow="1">
                <a:tableStyleId>{5940675A-B579-460E-94D1-54222C63F5DA}</a:tableStyleId>
              </a:tblPr>
              <a:tblGrid>
                <a:gridCol w="678454">
                  <a:extLst>
                    <a:ext uri="{9D8B030D-6E8A-4147-A177-3AD203B41FA5}">
                      <a16:colId xmlns:a16="http://schemas.microsoft.com/office/drawing/2014/main" val="3538153436"/>
                    </a:ext>
                  </a:extLst>
                </a:gridCol>
                <a:gridCol w="678454">
                  <a:extLst>
                    <a:ext uri="{9D8B030D-6E8A-4147-A177-3AD203B41FA5}">
                      <a16:colId xmlns:a16="http://schemas.microsoft.com/office/drawing/2014/main" val="1916723805"/>
                    </a:ext>
                  </a:extLst>
                </a:gridCol>
                <a:gridCol w="678454">
                  <a:extLst>
                    <a:ext uri="{9D8B030D-6E8A-4147-A177-3AD203B41FA5}">
                      <a16:colId xmlns:a16="http://schemas.microsoft.com/office/drawing/2014/main" val="4043399783"/>
                    </a:ext>
                  </a:extLst>
                </a:gridCol>
              </a:tblGrid>
              <a:tr h="295511">
                <a:tc>
                  <a:txBody>
                    <a:bodyPr/>
                    <a:lstStyle/>
                    <a:p>
                      <a:pPr algn="r"/>
                      <a:endParaRPr lang="en-US" sz="500" dirty="0">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aseline="0" dirty="0">
                          <a:solidFill>
                            <a:srgbClr val="EB6E19"/>
                          </a:solidFill>
                          <a:latin typeface="Consolas" panose="020B0609020204030204" pitchFamily="49" charset="0"/>
                        </a:rPr>
                        <a:t>v</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baseline="0" dirty="0">
                          <a:solidFill>
                            <a:srgbClr val="EB6E19"/>
                          </a:solidFill>
                          <a:latin typeface="Consolas" panose="020B0609020204030204" pitchFamily="49" charset="0"/>
                        </a:rPr>
                        <a:t>w</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49426194"/>
                  </a:ext>
                </a:extLst>
              </a:tr>
              <a:tr h="295511">
                <a:tc>
                  <a:txBody>
                    <a:bodyPr/>
                    <a:lstStyle/>
                    <a:p>
                      <a:pPr algn="r"/>
                      <a:r>
                        <a:rPr lang="en-US" sz="800" dirty="0">
                          <a:solidFill>
                            <a:srgbClr val="EB6E19"/>
                          </a:solidFill>
                          <a:latin typeface="Consolas" panose="020B0609020204030204" pitchFamily="49" charset="0"/>
                        </a:rPr>
                        <a:t>1</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06619342"/>
                  </a:ext>
                </a:extLst>
              </a:tr>
              <a:tr h="295511">
                <a:tc>
                  <a:txBody>
                    <a:bodyPr/>
                    <a:lstStyle/>
                    <a:p>
                      <a:pPr algn="r"/>
                      <a:r>
                        <a:rPr lang="en-US" sz="800" dirty="0">
                          <a:solidFill>
                            <a:srgbClr val="EB6E19"/>
                          </a:solidFill>
                          <a:latin typeface="Consolas" panose="020B0609020204030204" pitchFamily="49" charset="0"/>
                        </a:rPr>
                        <a:t>2</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704488613"/>
                  </a:ext>
                </a:extLst>
              </a:tr>
              <a:tr h="295511">
                <a:tc>
                  <a:txBody>
                    <a:bodyPr/>
                    <a:lstStyle/>
                    <a:p>
                      <a:pPr algn="r"/>
                      <a:r>
                        <a:rPr lang="en-US" sz="800" dirty="0">
                          <a:solidFill>
                            <a:srgbClr val="EB6E19"/>
                          </a:solidFill>
                          <a:latin typeface="Consolas" panose="020B0609020204030204" pitchFamily="49" charset="0"/>
                        </a:rPr>
                        <a:t>3</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8270881"/>
                  </a:ext>
                </a:extLst>
              </a:tr>
              <a:tr h="295511">
                <a:tc>
                  <a:txBody>
                    <a:bodyPr/>
                    <a:lstStyle/>
                    <a:p>
                      <a:pPr algn="r"/>
                      <a:r>
                        <a:rPr lang="en-US" sz="800" dirty="0">
                          <a:solidFill>
                            <a:srgbClr val="EB6E19"/>
                          </a:solidFill>
                          <a:latin typeface="Consolas" panose="020B0609020204030204" pitchFamily="49" charset="0"/>
                        </a:rPr>
                        <a:t>4</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29957879"/>
                  </a:ext>
                </a:extLst>
              </a:tr>
            </a:tbl>
          </a:graphicData>
        </a:graphic>
      </p:graphicFrame>
      <p:sp>
        <p:nvSpPr>
          <p:cNvPr id="5" name="TextBox 4">
            <a:extLst>
              <a:ext uri="{FF2B5EF4-FFF2-40B4-BE49-F238E27FC236}">
                <a16:creationId xmlns:a16="http://schemas.microsoft.com/office/drawing/2014/main" id="{BBF4A73F-C84E-4A24-9889-72BCBB659A57}"/>
              </a:ext>
            </a:extLst>
          </p:cNvPr>
          <p:cNvSpPr txBox="1"/>
          <p:nvPr/>
        </p:nvSpPr>
        <p:spPr>
          <a:xfrm>
            <a:off x="1228576" y="4789782"/>
            <a:ext cx="6143861" cy="1569660"/>
          </a:xfrm>
          <a:prstGeom prst="rect">
            <a:avLst/>
          </a:prstGeom>
          <a:solidFill>
            <a:schemeClr val="bg1">
              <a:lumMod val="65000"/>
            </a:schemeClr>
          </a:solidFill>
        </p:spPr>
        <p:txBody>
          <a:bodyPr wrap="square" rtlCol="0">
            <a:spAutoFit/>
          </a:bodyPr>
          <a:lstStyle/>
          <a:p>
            <a:r>
              <a:rPr lang="en-US" sz="1600" i="1" dirty="0">
                <a:latin typeface="Times New Roman" panose="02020603050405020304" pitchFamily="18" charset="0"/>
                <a:cs typeface="Times New Roman" panose="02020603050405020304" pitchFamily="18" charset="0"/>
              </a:rPr>
              <a:t>OPT(</a:t>
            </a:r>
            <a:r>
              <a:rPr lang="en-US" sz="1600" i="1"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W) = </a:t>
            </a:r>
            <a:r>
              <a:rPr lang="en-US" sz="9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max{</a:t>
            </a:r>
            <a:r>
              <a:rPr lang="en-US" sz="1600" i="1" dirty="0">
                <a:latin typeface="Times New Roman" panose="02020603050405020304" pitchFamily="18" charset="0"/>
                <a:cs typeface="Times New Roman" panose="02020603050405020304" pitchFamily="18" charset="0"/>
              </a:rPr>
              <a:t>OPT(i-1, w), v</a:t>
            </a:r>
            <a:r>
              <a:rPr lang="en-US" sz="1600" i="1" baseline="-25000" dirty="0">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 OPT(i-1, W-</a:t>
            </a:r>
            <a:r>
              <a:rPr lang="en-US" sz="1600" i="1" dirty="0" err="1">
                <a:latin typeface="Times New Roman" panose="02020603050405020304" pitchFamily="18" charset="0"/>
                <a:cs typeface="Times New Roman" panose="02020603050405020304" pitchFamily="18" charset="0"/>
              </a:rPr>
              <a:t>w</a:t>
            </a:r>
            <a:r>
              <a:rPr lang="en-US" sz="1600" i="1" baseline="-25000"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otherwise</a:t>
            </a:r>
          </a:p>
        </p:txBody>
      </p:sp>
      <p:sp>
        <p:nvSpPr>
          <p:cNvPr id="6" name="TextBox 5">
            <a:extLst>
              <a:ext uri="{FF2B5EF4-FFF2-40B4-BE49-F238E27FC236}">
                <a16:creationId xmlns:a16="http://schemas.microsoft.com/office/drawing/2014/main" id="{BC5AC0A4-931D-4066-B400-1D6B53021FAA}"/>
              </a:ext>
            </a:extLst>
          </p:cNvPr>
          <p:cNvSpPr txBox="1"/>
          <p:nvPr/>
        </p:nvSpPr>
        <p:spPr>
          <a:xfrm>
            <a:off x="2813794" y="5282224"/>
            <a:ext cx="4434227" cy="584775"/>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OPT(i-1, w)                                               </a:t>
            </a:r>
            <a:r>
              <a:rPr lang="en-US" sz="1600" dirty="0">
                <a:latin typeface="Times New Roman" panose="02020603050405020304" pitchFamily="18" charset="0"/>
                <a:cs typeface="Times New Roman" panose="02020603050405020304" pitchFamily="18" charset="0"/>
              </a:rPr>
              <a:t>if w</a:t>
            </a:r>
            <a:r>
              <a:rPr lang="en-US" sz="1600" baseline="-250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&gt; W</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845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Common Representations</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4" name="TextBox 33">
            <a:extLst>
              <a:ext uri="{FF2B5EF4-FFF2-40B4-BE49-F238E27FC236}">
                <a16:creationId xmlns:a16="http://schemas.microsoft.com/office/drawing/2014/main" id="{DD0840A7-E04B-4845-B9D6-AAFCCFD05E32}"/>
              </a:ext>
            </a:extLst>
          </p:cNvPr>
          <p:cNvSpPr txBox="1"/>
          <p:nvPr/>
        </p:nvSpPr>
        <p:spPr>
          <a:xfrm>
            <a:off x="6331542" y="2097132"/>
            <a:ext cx="3922870" cy="224676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Edge List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 Matrix</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 List</a:t>
            </a:r>
          </a:p>
        </p:txBody>
      </p:sp>
    </p:spTree>
    <p:extLst>
      <p:ext uri="{BB962C8B-B14F-4D97-AF65-F5344CB8AC3E}">
        <p14:creationId xmlns:p14="http://schemas.microsoft.com/office/powerpoint/2010/main" val="3992545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Edge List</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5" name="TextBox 34">
            <a:extLst>
              <a:ext uri="{FF2B5EF4-FFF2-40B4-BE49-F238E27FC236}">
                <a16:creationId xmlns:a16="http://schemas.microsoft.com/office/drawing/2014/main" id="{A42680A6-F3D8-48FE-8806-3EB226C08E5E}"/>
              </a:ext>
            </a:extLst>
          </p:cNvPr>
          <p:cNvSpPr txBox="1"/>
          <p:nvPr/>
        </p:nvSpPr>
        <p:spPr>
          <a:xfrm>
            <a:off x="999251" y="5835676"/>
            <a:ext cx="7320784" cy="369332"/>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 = {(A,B), (A,C), (B,D), (D,C), (D,F), (E,F), (C,E)} </a:t>
            </a:r>
          </a:p>
        </p:txBody>
      </p:sp>
      <p:graphicFrame>
        <p:nvGraphicFramePr>
          <p:cNvPr id="36" name="Table 37">
            <a:extLst>
              <a:ext uri="{FF2B5EF4-FFF2-40B4-BE49-F238E27FC236}">
                <a16:creationId xmlns:a16="http://schemas.microsoft.com/office/drawing/2014/main" id="{8B6C99C0-A4DD-4768-8BD0-4F7D4774E521}"/>
              </a:ext>
            </a:extLst>
          </p:cNvPr>
          <p:cNvGraphicFramePr>
            <a:graphicFrameLocks noGrp="1"/>
          </p:cNvGraphicFramePr>
          <p:nvPr/>
        </p:nvGraphicFramePr>
        <p:xfrm>
          <a:off x="7329961" y="2185882"/>
          <a:ext cx="1980147" cy="3066196"/>
        </p:xfrm>
        <a:graphic>
          <a:graphicData uri="http://schemas.openxmlformats.org/drawingml/2006/table">
            <a:tbl>
              <a:tblPr firstRow="1" bandRow="1"/>
              <a:tblGrid>
                <a:gridCol w="660049">
                  <a:extLst>
                    <a:ext uri="{9D8B030D-6E8A-4147-A177-3AD203B41FA5}">
                      <a16:colId xmlns:a16="http://schemas.microsoft.com/office/drawing/2014/main" val="3195872750"/>
                    </a:ext>
                  </a:extLst>
                </a:gridCol>
                <a:gridCol w="660049">
                  <a:extLst>
                    <a:ext uri="{9D8B030D-6E8A-4147-A177-3AD203B41FA5}">
                      <a16:colId xmlns:a16="http://schemas.microsoft.com/office/drawing/2014/main" val="2537297066"/>
                    </a:ext>
                  </a:extLst>
                </a:gridCol>
                <a:gridCol w="660049">
                  <a:extLst>
                    <a:ext uri="{9D8B030D-6E8A-4147-A177-3AD203B41FA5}">
                      <a16:colId xmlns:a16="http://schemas.microsoft.com/office/drawing/2014/main" val="989015309"/>
                    </a:ext>
                  </a:extLst>
                </a:gridCol>
              </a:tblGrid>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A</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B</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10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33400121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A</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15</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69277964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B</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60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35405461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40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53596950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F</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80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691306843"/>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E</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F</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50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878904023"/>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E</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5</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Tree>
    <p:extLst>
      <p:ext uri="{BB962C8B-B14F-4D97-AF65-F5344CB8AC3E}">
        <p14:creationId xmlns:p14="http://schemas.microsoft.com/office/powerpoint/2010/main" val="334086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Edge List</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319585" y="1854048"/>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6" name="TextBox 35">
            <a:extLst>
              <a:ext uri="{FF2B5EF4-FFF2-40B4-BE49-F238E27FC236}">
                <a16:creationId xmlns:a16="http://schemas.microsoft.com/office/drawing/2014/main" id="{63595A21-8DBA-4E11-87BA-C992B3BB3308}"/>
              </a:ext>
            </a:extLst>
          </p:cNvPr>
          <p:cNvSpPr txBox="1"/>
          <p:nvPr/>
        </p:nvSpPr>
        <p:spPr>
          <a:xfrm>
            <a:off x="527963" y="4258801"/>
            <a:ext cx="31943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{(A,B), (A,C), (B,D), (D,C), (D,F), (E,F), (C,E)} </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4"/>
            <a:chOff x="5545667" y="1320484"/>
            <a:chExt cx="4195441" cy="3808736"/>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O(E)</a:t>
              </a: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aphicFrame>
        <p:nvGraphicFramePr>
          <p:cNvPr id="42" name="Table 37">
            <a:extLst>
              <a:ext uri="{FF2B5EF4-FFF2-40B4-BE49-F238E27FC236}">
                <a16:creationId xmlns:a16="http://schemas.microsoft.com/office/drawing/2014/main" id="{7392B059-9473-42E4-878D-5EA4BB227C6C}"/>
              </a:ext>
            </a:extLst>
          </p:cNvPr>
          <p:cNvGraphicFramePr>
            <a:graphicFrameLocks noGrp="1"/>
          </p:cNvGraphicFramePr>
          <p:nvPr/>
        </p:nvGraphicFramePr>
        <p:xfrm>
          <a:off x="4248894" y="4021909"/>
          <a:ext cx="1730076" cy="2678991"/>
        </p:xfrm>
        <a:graphic>
          <a:graphicData uri="http://schemas.openxmlformats.org/drawingml/2006/table">
            <a:tbl>
              <a:tblPr firstRow="1" bandRow="1"/>
              <a:tblGrid>
                <a:gridCol w="576692">
                  <a:extLst>
                    <a:ext uri="{9D8B030D-6E8A-4147-A177-3AD203B41FA5}">
                      <a16:colId xmlns:a16="http://schemas.microsoft.com/office/drawing/2014/main" val="3195872750"/>
                    </a:ext>
                  </a:extLst>
                </a:gridCol>
                <a:gridCol w="576692">
                  <a:extLst>
                    <a:ext uri="{9D8B030D-6E8A-4147-A177-3AD203B41FA5}">
                      <a16:colId xmlns:a16="http://schemas.microsoft.com/office/drawing/2014/main" val="2537297066"/>
                    </a:ext>
                  </a:extLst>
                </a:gridCol>
                <a:gridCol w="576692">
                  <a:extLst>
                    <a:ext uri="{9D8B030D-6E8A-4147-A177-3AD203B41FA5}">
                      <a16:colId xmlns:a16="http://schemas.microsoft.com/office/drawing/2014/main" val="989015309"/>
                    </a:ext>
                  </a:extLst>
                </a:gridCol>
              </a:tblGrid>
              <a:tr h="382713">
                <a:tc>
                  <a:txBody>
                    <a:bodyPr/>
                    <a:lstStyle/>
                    <a:p>
                      <a:pPr algn="ctr"/>
                      <a:r>
                        <a:rPr lang="en-US" sz="1500" dirty="0">
                          <a:solidFill>
                            <a:srgbClr val="0081E2"/>
                          </a:solidFill>
                        </a:rPr>
                        <a:t>A</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B</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10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382713">
                <a:tc>
                  <a:txBody>
                    <a:bodyPr/>
                    <a:lstStyle/>
                    <a:p>
                      <a:pPr algn="ctr"/>
                      <a:r>
                        <a:rPr lang="en-US" sz="1500" dirty="0">
                          <a:solidFill>
                            <a:srgbClr val="0081E2"/>
                          </a:solidFill>
                        </a:rPr>
                        <a:t>A</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15</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692779649"/>
                  </a:ext>
                </a:extLst>
              </a:tr>
              <a:tr h="382713">
                <a:tc>
                  <a:txBody>
                    <a:bodyPr/>
                    <a:lstStyle/>
                    <a:p>
                      <a:pPr algn="ctr"/>
                      <a:r>
                        <a:rPr lang="en-US" sz="1500" dirty="0">
                          <a:solidFill>
                            <a:srgbClr val="0081E2"/>
                          </a:solidFill>
                        </a:rPr>
                        <a:t>B</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60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382713">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40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382713">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F</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80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382713">
                <a:tc>
                  <a:txBody>
                    <a:bodyPr/>
                    <a:lstStyle/>
                    <a:p>
                      <a:pPr algn="ctr"/>
                      <a:r>
                        <a:rPr lang="en-US" sz="1500" dirty="0">
                          <a:solidFill>
                            <a:srgbClr val="0081E2"/>
                          </a:solidFill>
                        </a:rPr>
                        <a:t>E</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F</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50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382713">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E</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5</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34" name="TextBox 33">
            <a:extLst>
              <a:ext uri="{FF2B5EF4-FFF2-40B4-BE49-F238E27FC236}">
                <a16:creationId xmlns:a16="http://schemas.microsoft.com/office/drawing/2014/main" id="{2272874E-52D5-4376-AEEE-A99EE981B817}"/>
              </a:ext>
            </a:extLst>
          </p:cNvPr>
          <p:cNvSpPr txBox="1"/>
          <p:nvPr/>
        </p:nvSpPr>
        <p:spPr>
          <a:xfrm>
            <a:off x="7634911" y="2779133"/>
            <a:ext cx="28982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 O(E)</a:t>
            </a:r>
          </a:p>
        </p:txBody>
      </p:sp>
      <p:sp>
        <p:nvSpPr>
          <p:cNvPr id="35" name="TextBox 34">
            <a:extLst>
              <a:ext uri="{FF2B5EF4-FFF2-40B4-BE49-F238E27FC236}">
                <a16:creationId xmlns:a16="http://schemas.microsoft.com/office/drawing/2014/main" id="{597F6334-7822-40E3-9D8C-35DF6B100E2F}"/>
              </a:ext>
            </a:extLst>
          </p:cNvPr>
          <p:cNvSpPr txBox="1"/>
          <p:nvPr/>
        </p:nvSpPr>
        <p:spPr>
          <a:xfrm>
            <a:off x="7314457" y="4428714"/>
            <a:ext cx="3167805"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O(E)</a:t>
            </a:r>
          </a:p>
        </p:txBody>
      </p:sp>
      <p:sp>
        <p:nvSpPr>
          <p:cNvPr id="43" name="TextBox 42">
            <a:extLst>
              <a:ext uri="{FF2B5EF4-FFF2-40B4-BE49-F238E27FC236}">
                <a16:creationId xmlns:a16="http://schemas.microsoft.com/office/drawing/2014/main" id="{24F9D8FA-58CF-4CF8-B065-0F1F4214E2BF}"/>
              </a:ext>
            </a:extLst>
          </p:cNvPr>
          <p:cNvSpPr txBox="1"/>
          <p:nvPr/>
        </p:nvSpPr>
        <p:spPr>
          <a:xfrm>
            <a:off x="7578524" y="5087399"/>
            <a:ext cx="352376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O(|E|) ~ O(|V| * |V|)</a:t>
            </a: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045095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graphicFrame>
        <p:nvGraphicFramePr>
          <p:cNvPr id="34" name="Table 37">
            <a:extLst>
              <a:ext uri="{FF2B5EF4-FFF2-40B4-BE49-F238E27FC236}">
                <a16:creationId xmlns:a16="http://schemas.microsoft.com/office/drawing/2014/main" id="{FA9CDB6D-CEBA-4DC7-B838-0FA4619CEC55}"/>
              </a:ext>
            </a:extLst>
          </p:cNvPr>
          <p:cNvGraphicFramePr>
            <a:graphicFrameLocks noGrp="1"/>
          </p:cNvGraphicFramePr>
          <p:nvPr/>
        </p:nvGraphicFramePr>
        <p:xfrm>
          <a:off x="6279982" y="1990302"/>
          <a:ext cx="5215464" cy="2966718"/>
        </p:xfrm>
        <a:graphic>
          <a:graphicData uri="http://schemas.openxmlformats.org/drawingml/2006/table">
            <a:tbl>
              <a:tblPr firstRow="1" bandRow="1"/>
              <a:tblGrid>
                <a:gridCol w="869244">
                  <a:extLst>
                    <a:ext uri="{9D8B030D-6E8A-4147-A177-3AD203B41FA5}">
                      <a16:colId xmlns:a16="http://schemas.microsoft.com/office/drawing/2014/main" val="3195872750"/>
                    </a:ext>
                  </a:extLst>
                </a:gridCol>
                <a:gridCol w="869244">
                  <a:extLst>
                    <a:ext uri="{9D8B030D-6E8A-4147-A177-3AD203B41FA5}">
                      <a16:colId xmlns:a16="http://schemas.microsoft.com/office/drawing/2014/main" val="2537297066"/>
                    </a:ext>
                  </a:extLst>
                </a:gridCol>
                <a:gridCol w="869244">
                  <a:extLst>
                    <a:ext uri="{9D8B030D-6E8A-4147-A177-3AD203B41FA5}">
                      <a16:colId xmlns:a16="http://schemas.microsoft.com/office/drawing/2014/main" val="989015309"/>
                    </a:ext>
                  </a:extLst>
                </a:gridCol>
                <a:gridCol w="869244">
                  <a:extLst>
                    <a:ext uri="{9D8B030D-6E8A-4147-A177-3AD203B41FA5}">
                      <a16:colId xmlns:a16="http://schemas.microsoft.com/office/drawing/2014/main" val="259513047"/>
                    </a:ext>
                  </a:extLst>
                </a:gridCol>
                <a:gridCol w="869244">
                  <a:extLst>
                    <a:ext uri="{9D8B030D-6E8A-4147-A177-3AD203B41FA5}">
                      <a16:colId xmlns:a16="http://schemas.microsoft.com/office/drawing/2014/main" val="1504135409"/>
                    </a:ext>
                  </a:extLst>
                </a:gridCol>
                <a:gridCol w="869244">
                  <a:extLst>
                    <a:ext uri="{9D8B030D-6E8A-4147-A177-3AD203B41FA5}">
                      <a16:colId xmlns:a16="http://schemas.microsoft.com/office/drawing/2014/main" val="4151598922"/>
                    </a:ext>
                  </a:extLst>
                </a:gridCol>
              </a:tblGrid>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5</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80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494453">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37" name="TextBox 36">
            <a:extLst>
              <a:ext uri="{FF2B5EF4-FFF2-40B4-BE49-F238E27FC236}">
                <a16:creationId xmlns:a16="http://schemas.microsoft.com/office/drawing/2014/main" id="{B52B5096-5219-4F44-9E03-8C9C703C2569}"/>
              </a:ext>
            </a:extLst>
          </p:cNvPr>
          <p:cNvSpPr txBox="1"/>
          <p:nvPr/>
        </p:nvSpPr>
        <p:spPr>
          <a:xfrm>
            <a:off x="5566666" y="2029483"/>
            <a:ext cx="630829" cy="2888355"/>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D</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E</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a:t>
            </a:r>
          </a:p>
        </p:txBody>
      </p:sp>
      <p:sp>
        <p:nvSpPr>
          <p:cNvPr id="38" name="TextBox 37">
            <a:extLst>
              <a:ext uri="{FF2B5EF4-FFF2-40B4-BE49-F238E27FC236}">
                <a16:creationId xmlns:a16="http://schemas.microsoft.com/office/drawing/2014/main" id="{B0C1CBAF-349D-40C0-9337-3D323982E644}"/>
              </a:ext>
            </a:extLst>
          </p:cNvPr>
          <p:cNvSpPr txBox="1"/>
          <p:nvPr/>
        </p:nvSpPr>
        <p:spPr>
          <a:xfrm>
            <a:off x="6279982" y="1457215"/>
            <a:ext cx="5215464" cy="502766"/>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    B   C    D    E    F</a:t>
            </a:r>
          </a:p>
        </p:txBody>
      </p:sp>
      <p:sp>
        <p:nvSpPr>
          <p:cNvPr id="35" name="TextBox 34">
            <a:extLst>
              <a:ext uri="{FF2B5EF4-FFF2-40B4-BE49-F238E27FC236}">
                <a16:creationId xmlns:a16="http://schemas.microsoft.com/office/drawing/2014/main" id="{0CED1AC0-763F-4155-A614-605F4B79AB19}"/>
              </a:ext>
            </a:extLst>
          </p:cNvPr>
          <p:cNvSpPr txBox="1"/>
          <p:nvPr/>
        </p:nvSpPr>
        <p:spPr>
          <a:xfrm>
            <a:off x="696554" y="4885939"/>
            <a:ext cx="7946804" cy="170982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weight; (if there is an edge, “from” -&gt; “to”)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0;          (otherwise)</a:t>
            </a:r>
          </a:p>
        </p:txBody>
      </p:sp>
    </p:spTree>
    <p:extLst>
      <p:ext uri="{BB962C8B-B14F-4D97-AF65-F5344CB8AC3E}">
        <p14:creationId xmlns:p14="http://schemas.microsoft.com/office/powerpoint/2010/main" val="4114220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 Implementation</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 name="Rectangle 2">
            <a:extLst>
              <a:ext uri="{FF2B5EF4-FFF2-40B4-BE49-F238E27FC236}">
                <a16:creationId xmlns:a16="http://schemas.microsoft.com/office/drawing/2014/main" id="{DCE44059-F080-46BA-BCCF-478F642B83CA}"/>
              </a:ext>
            </a:extLst>
          </p:cNvPr>
          <p:cNvSpPr/>
          <p:nvPr/>
        </p:nvSpPr>
        <p:spPr>
          <a:xfrm>
            <a:off x="752311" y="4170562"/>
            <a:ext cx="103560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B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C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D 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C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 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 50</a:t>
            </a:r>
          </a:p>
        </p:txBody>
      </p:sp>
      <p:sp>
        <p:nvSpPr>
          <p:cNvPr id="4" name="Rectangle 3">
            <a:extLst>
              <a:ext uri="{FF2B5EF4-FFF2-40B4-BE49-F238E27FC236}">
                <a16:creationId xmlns:a16="http://schemas.microsoft.com/office/drawing/2014/main" id="{30F0BA95-46F0-4FD3-B77F-65DB306CDC6C}"/>
              </a:ext>
            </a:extLst>
          </p:cNvPr>
          <p:cNvSpPr/>
          <p:nvPr/>
        </p:nvSpPr>
        <p:spPr>
          <a:xfrm>
            <a:off x="4528392" y="6364069"/>
            <a:ext cx="366318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https://www.onlinegdb.com/Hy8M0CnsS</a:t>
            </a:r>
            <a:endPar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6" name="Rectangle 35">
            <a:extLst>
              <a:ext uri="{FF2B5EF4-FFF2-40B4-BE49-F238E27FC236}">
                <a16:creationId xmlns:a16="http://schemas.microsoft.com/office/drawing/2014/main" id="{A473EEC3-D630-4572-BD2F-DB20EA16F719}"/>
              </a:ext>
            </a:extLst>
          </p:cNvPr>
          <p:cNvSpPr/>
          <p:nvPr/>
        </p:nvSpPr>
        <p:spPr>
          <a:xfrm>
            <a:off x="3501032" y="4410400"/>
            <a:ext cx="10356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5</a:t>
            </a:r>
          </a:p>
        </p:txBody>
      </p:sp>
      <p:graphicFrame>
        <p:nvGraphicFramePr>
          <p:cNvPr id="39" name="Table 37">
            <a:extLst>
              <a:ext uri="{FF2B5EF4-FFF2-40B4-BE49-F238E27FC236}">
                <a16:creationId xmlns:a16="http://schemas.microsoft.com/office/drawing/2014/main" id="{1A3DA07D-FAAC-4497-ADF0-CE815DECE0C1}"/>
              </a:ext>
            </a:extLst>
          </p:cNvPr>
          <p:cNvGraphicFramePr>
            <a:graphicFrameLocks noGrp="1"/>
          </p:cNvGraphicFramePr>
          <p:nvPr/>
        </p:nvGraphicFramePr>
        <p:xfrm>
          <a:off x="4528392" y="4453238"/>
          <a:ext cx="2285616" cy="1554480"/>
        </p:xfrm>
        <a:graphic>
          <a:graphicData uri="http://schemas.openxmlformats.org/drawingml/2006/table">
            <a:tbl>
              <a:tblPr firstRow="1" bandRow="1"/>
              <a:tblGrid>
                <a:gridCol w="380936">
                  <a:extLst>
                    <a:ext uri="{9D8B030D-6E8A-4147-A177-3AD203B41FA5}">
                      <a16:colId xmlns:a16="http://schemas.microsoft.com/office/drawing/2014/main" val="3195872750"/>
                    </a:ext>
                  </a:extLst>
                </a:gridCol>
                <a:gridCol w="380936">
                  <a:extLst>
                    <a:ext uri="{9D8B030D-6E8A-4147-A177-3AD203B41FA5}">
                      <a16:colId xmlns:a16="http://schemas.microsoft.com/office/drawing/2014/main" val="2537297066"/>
                    </a:ext>
                  </a:extLst>
                </a:gridCol>
                <a:gridCol w="380936">
                  <a:extLst>
                    <a:ext uri="{9D8B030D-6E8A-4147-A177-3AD203B41FA5}">
                      <a16:colId xmlns:a16="http://schemas.microsoft.com/office/drawing/2014/main" val="989015309"/>
                    </a:ext>
                  </a:extLst>
                </a:gridCol>
                <a:gridCol w="380936">
                  <a:extLst>
                    <a:ext uri="{9D8B030D-6E8A-4147-A177-3AD203B41FA5}">
                      <a16:colId xmlns:a16="http://schemas.microsoft.com/office/drawing/2014/main" val="259513047"/>
                    </a:ext>
                  </a:extLst>
                </a:gridCol>
                <a:gridCol w="380936">
                  <a:extLst>
                    <a:ext uri="{9D8B030D-6E8A-4147-A177-3AD203B41FA5}">
                      <a16:colId xmlns:a16="http://schemas.microsoft.com/office/drawing/2014/main" val="1504135409"/>
                    </a:ext>
                  </a:extLst>
                </a:gridCol>
                <a:gridCol w="380936">
                  <a:extLst>
                    <a:ext uri="{9D8B030D-6E8A-4147-A177-3AD203B41FA5}">
                      <a16:colId xmlns:a16="http://schemas.microsoft.com/office/drawing/2014/main" val="4151598922"/>
                    </a:ext>
                  </a:extLst>
                </a:gridCol>
              </a:tblGrid>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19634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5</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80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22030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19634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40" name="TextBox 39">
            <a:extLst>
              <a:ext uri="{FF2B5EF4-FFF2-40B4-BE49-F238E27FC236}">
                <a16:creationId xmlns:a16="http://schemas.microsoft.com/office/drawing/2014/main" id="{B56FAF02-4C7D-47AB-8780-D8E21A5AD6AB}"/>
              </a:ext>
            </a:extLst>
          </p:cNvPr>
          <p:cNvSpPr txBox="1"/>
          <p:nvPr/>
        </p:nvSpPr>
        <p:spPr>
          <a:xfrm>
            <a:off x="4018832" y="4473965"/>
            <a:ext cx="630829" cy="1533753"/>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0</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p>
        </p:txBody>
      </p:sp>
      <p:sp>
        <p:nvSpPr>
          <p:cNvPr id="41" name="TextBox 40">
            <a:extLst>
              <a:ext uri="{FF2B5EF4-FFF2-40B4-BE49-F238E27FC236}">
                <a16:creationId xmlns:a16="http://schemas.microsoft.com/office/drawing/2014/main" id="{23453C6D-6140-4820-BD6F-111E76897EFB}"/>
              </a:ext>
            </a:extLst>
          </p:cNvPr>
          <p:cNvSpPr txBox="1"/>
          <p:nvPr/>
        </p:nvSpPr>
        <p:spPr>
          <a:xfrm>
            <a:off x="4528392" y="4128063"/>
            <a:ext cx="5215464" cy="2616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0    1    2    3    4    5</a:t>
            </a:r>
          </a:p>
        </p:txBody>
      </p:sp>
      <p:sp>
        <p:nvSpPr>
          <p:cNvPr id="34" name="TextBox 33">
            <a:extLst>
              <a:ext uri="{FF2B5EF4-FFF2-40B4-BE49-F238E27FC236}">
                <a16:creationId xmlns:a16="http://schemas.microsoft.com/office/drawing/2014/main" id="{FADB39EE-1E5D-495A-9459-A044A3916257}"/>
              </a:ext>
            </a:extLst>
          </p:cNvPr>
          <p:cNvSpPr txBox="1"/>
          <p:nvPr/>
        </p:nvSpPr>
        <p:spPr>
          <a:xfrm>
            <a:off x="6251515" y="1121566"/>
            <a:ext cx="7946804" cy="11706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weight; (if there is an edge, “from” -&gt; “to”)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0;          (otherwise)</a:t>
            </a:r>
          </a:p>
        </p:txBody>
      </p:sp>
      <p:graphicFrame>
        <p:nvGraphicFramePr>
          <p:cNvPr id="35" name="Table 34">
            <a:extLst>
              <a:ext uri="{FF2B5EF4-FFF2-40B4-BE49-F238E27FC236}">
                <a16:creationId xmlns:a16="http://schemas.microsoft.com/office/drawing/2014/main" id="{5A760BC2-203A-43D8-A20C-665E2323D963}"/>
              </a:ext>
            </a:extLst>
          </p:cNvPr>
          <p:cNvGraphicFramePr>
            <a:graphicFrameLocks noGrp="1"/>
          </p:cNvGraphicFramePr>
          <p:nvPr/>
        </p:nvGraphicFramePr>
        <p:xfrm>
          <a:off x="7152749" y="2374248"/>
          <a:ext cx="331802" cy="3844544"/>
        </p:xfrm>
        <a:graphic>
          <a:graphicData uri="http://schemas.openxmlformats.org/drawingml/2006/table">
            <a:tbl>
              <a:tblPr>
                <a:tableStyleId>{5C22544A-7EE6-4342-B048-85BDC9FD1C3A}</a:tableStyleId>
              </a:tblPr>
              <a:tblGrid>
                <a:gridCol w="331802">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0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22</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37" name="Table 36">
            <a:extLst>
              <a:ext uri="{FF2B5EF4-FFF2-40B4-BE49-F238E27FC236}">
                <a16:creationId xmlns:a16="http://schemas.microsoft.com/office/drawing/2014/main" id="{BFE61E7B-91E3-4E84-A9B4-2B9E65B11419}"/>
              </a:ext>
              <a:ext uri="{C183D7F6-B498-43B3-948B-1728B52AA6E4}">
                <adec:decorative xmlns:adec="http://schemas.microsoft.com/office/drawing/2017/decorative" val="1"/>
              </a:ext>
            </a:extLst>
          </p:cNvPr>
          <p:cNvGraphicFramePr>
            <a:graphicFrameLocks noGrp="1"/>
          </p:cNvGraphicFramePr>
          <p:nvPr/>
        </p:nvGraphicFramePr>
        <p:xfrm>
          <a:off x="7480686" y="2374248"/>
          <a:ext cx="3953094" cy="3844544"/>
        </p:xfrm>
        <a:graphic>
          <a:graphicData uri="http://schemas.openxmlformats.org/drawingml/2006/table">
            <a:tbl>
              <a:tblPr>
                <a:solidFill>
                  <a:srgbClr val="000000"/>
                </a:solidFill>
                <a:tableStyleId>{5C22544A-7EE6-4342-B048-85BDC9FD1C3A}</a:tableStyleId>
              </a:tblPr>
              <a:tblGrid>
                <a:gridCol w="395309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 &lt;iostream&gt;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#include&lt;map&gt;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#define VERTICES 6</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using namespace std;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j=0;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string from, to;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int graph [VERTICES][VERTICES] = {0};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map&lt;string, int&gt; mapper;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for(int i = 0; i &lt;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i++)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from &gt;&gt; to &gt;&gt;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mapper.find</a:t>
                      </a:r>
                      <a:r>
                        <a:rPr lang="en-US" sz="1000" kern="1200" baseline="0" dirty="0">
                          <a:solidFill>
                            <a:schemeClr val="bg1"/>
                          </a:solidFill>
                          <a:effectLst/>
                          <a:latin typeface="Consolas" panose="020B0609020204030204" pitchFamily="49" charset="0"/>
                          <a:ea typeface="+mn-ea"/>
                          <a:cs typeface="+mn-cs"/>
                        </a:rPr>
                        <a:t>(from) == </a:t>
                      </a:r>
                      <a:r>
                        <a:rPr lang="en-US" sz="1000" kern="1200" baseline="0" dirty="0" err="1">
                          <a:solidFill>
                            <a:schemeClr val="bg1"/>
                          </a:solidFill>
                          <a:effectLst/>
                          <a:latin typeface="Consolas" panose="020B0609020204030204" pitchFamily="49" charset="0"/>
                          <a:ea typeface="+mn-ea"/>
                          <a:cs typeface="+mn-cs"/>
                        </a:rPr>
                        <a:t>mapper.end</a:t>
                      </a:r>
                      <a:r>
                        <a:rPr lang="en-US" sz="10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mapper[from] = </a:t>
                      </a:r>
                      <a:r>
                        <a:rPr lang="en-US" sz="1000" kern="1200" baseline="0" dirty="0" err="1">
                          <a:solidFill>
                            <a:schemeClr val="bg1"/>
                          </a:solidFill>
                          <a:effectLst/>
                          <a:latin typeface="Consolas" panose="020B0609020204030204" pitchFamily="49" charset="0"/>
                          <a:ea typeface="+mn-ea"/>
                          <a:cs typeface="+mn-cs"/>
                        </a:rPr>
                        <a:t>j++</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mapper.find</a:t>
                      </a:r>
                      <a:r>
                        <a:rPr lang="en-US" sz="1000" kern="1200" baseline="0" dirty="0">
                          <a:solidFill>
                            <a:schemeClr val="bg1"/>
                          </a:solidFill>
                          <a:effectLst/>
                          <a:latin typeface="Consolas" panose="020B0609020204030204" pitchFamily="49" charset="0"/>
                          <a:ea typeface="+mn-ea"/>
                          <a:cs typeface="+mn-cs"/>
                        </a:rPr>
                        <a:t>(to) == </a:t>
                      </a:r>
                      <a:r>
                        <a:rPr lang="en-US" sz="1000" kern="1200" baseline="0" dirty="0" err="1">
                          <a:solidFill>
                            <a:schemeClr val="bg1"/>
                          </a:solidFill>
                          <a:effectLst/>
                          <a:latin typeface="Consolas" panose="020B0609020204030204" pitchFamily="49" charset="0"/>
                          <a:ea typeface="+mn-ea"/>
                          <a:cs typeface="+mn-cs"/>
                        </a:rPr>
                        <a:t>mapper.end</a:t>
                      </a:r>
                      <a:r>
                        <a:rPr lang="en-US" sz="10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mapper[to] = </a:t>
                      </a:r>
                      <a:r>
                        <a:rPr lang="en-US" sz="1000" kern="1200" baseline="0" dirty="0" err="1">
                          <a:solidFill>
                            <a:schemeClr val="bg1"/>
                          </a:solidFill>
                          <a:effectLst/>
                          <a:latin typeface="Consolas" panose="020B0609020204030204" pitchFamily="49" charset="0"/>
                          <a:ea typeface="+mn-ea"/>
                          <a:cs typeface="+mn-cs"/>
                        </a:rPr>
                        <a:t>j++</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graph[mapper[from]][mapper[to]] = </a:t>
                      </a:r>
                      <a:r>
                        <a:rPr lang="en-US" sz="1000" kern="1200" baseline="0" dirty="0" err="1">
                          <a:solidFill>
                            <a:srgbClr val="00DA63"/>
                          </a:solidFill>
                          <a:effectLst/>
                          <a:latin typeface="Consolas" panose="020B0609020204030204" pitchFamily="49" charset="0"/>
                          <a:ea typeface="+mn-ea"/>
                          <a:cs typeface="+mn-cs"/>
                        </a:rPr>
                        <a:t>wt</a:t>
                      </a:r>
                      <a:r>
                        <a:rPr lang="en-US" sz="1000" kern="1200" baseline="0" dirty="0">
                          <a:solidFill>
                            <a:srgbClr val="00DA63"/>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return 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Tree>
    <p:extLst>
      <p:ext uri="{BB962C8B-B14F-4D97-AF65-F5344CB8AC3E}">
        <p14:creationId xmlns:p14="http://schemas.microsoft.com/office/powerpoint/2010/main" val="1206700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3"/>
            <a:chOff x="5545667" y="1320484"/>
            <a:chExt cx="4195441" cy="3808735"/>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O(|V| * |V|)</a:t>
              </a: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pSp>
        <p:nvGrpSpPr>
          <p:cNvPr id="34" name="Group 33">
            <a:extLst>
              <a:ext uri="{FF2B5EF4-FFF2-40B4-BE49-F238E27FC236}">
                <a16:creationId xmlns:a16="http://schemas.microsoft.com/office/drawing/2014/main" id="{04335961-062C-42A4-9035-DFBBDD365146}"/>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35" name="Oval 34">
              <a:extLst>
                <a:ext uri="{FF2B5EF4-FFF2-40B4-BE49-F238E27FC236}">
                  <a16:creationId xmlns:a16="http://schemas.microsoft.com/office/drawing/2014/main" id="{044F0631-243A-4198-B90D-82DA0D59B229}"/>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36" name="Oval 35">
              <a:extLst>
                <a:ext uri="{FF2B5EF4-FFF2-40B4-BE49-F238E27FC236}">
                  <a16:creationId xmlns:a16="http://schemas.microsoft.com/office/drawing/2014/main" id="{F038A36F-1C25-47A4-9654-E37D21B32638}"/>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44" name="Oval 43">
              <a:extLst>
                <a:ext uri="{FF2B5EF4-FFF2-40B4-BE49-F238E27FC236}">
                  <a16:creationId xmlns:a16="http://schemas.microsoft.com/office/drawing/2014/main" id="{AC42FE08-972C-49C1-AA29-0892FB28D20E}"/>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45" name="Oval 44">
              <a:extLst>
                <a:ext uri="{FF2B5EF4-FFF2-40B4-BE49-F238E27FC236}">
                  <a16:creationId xmlns:a16="http://schemas.microsoft.com/office/drawing/2014/main" id="{40E27F6A-12D0-4092-958E-4F82BF94EA72}"/>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46" name="Oval 45">
              <a:extLst>
                <a:ext uri="{FF2B5EF4-FFF2-40B4-BE49-F238E27FC236}">
                  <a16:creationId xmlns:a16="http://schemas.microsoft.com/office/drawing/2014/main" id="{36B89A17-A905-49AA-A9FB-9BA39D1F5B65}"/>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47" name="Oval 46">
              <a:extLst>
                <a:ext uri="{FF2B5EF4-FFF2-40B4-BE49-F238E27FC236}">
                  <a16:creationId xmlns:a16="http://schemas.microsoft.com/office/drawing/2014/main" id="{C1CC2B8C-A9D0-4EF5-B083-E2823F40108B}"/>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48" name="Straight Arrow Connector 47">
              <a:extLst>
                <a:ext uri="{FF2B5EF4-FFF2-40B4-BE49-F238E27FC236}">
                  <a16:creationId xmlns:a16="http://schemas.microsoft.com/office/drawing/2014/main" id="{76FC47E0-4020-4246-8C8F-A19F1F25A0C7}"/>
                </a:ext>
              </a:extLst>
            </p:cNvPr>
            <p:cNvCxnSpPr>
              <a:cxnSpLocks/>
              <a:stCxn id="36" idx="7"/>
              <a:endCxn id="35"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CA99130-EAF6-4B9E-B477-1B3EF18A223F}"/>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07C511-1872-4769-B140-62DF7474610E}"/>
                </a:ext>
              </a:extLst>
            </p:cNvPr>
            <p:cNvCxnSpPr>
              <a:cxnSpLocks/>
              <a:endCxn id="46"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CADFB2-E90D-4D4B-8F3B-28115CC90A2F}"/>
                </a:ext>
              </a:extLst>
            </p:cNvPr>
            <p:cNvCxnSpPr>
              <a:cxnSpLocks/>
              <a:endCxn id="44"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FB9402-B3C0-4281-92A5-D608707BA696}"/>
                </a:ext>
              </a:extLst>
            </p:cNvPr>
            <p:cNvCxnSpPr>
              <a:cxnSpLocks/>
              <a:endCxn id="47"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561D0C-C40D-4469-BFD5-9E72386F71EF}"/>
                </a:ext>
              </a:extLst>
            </p:cNvPr>
            <p:cNvCxnSpPr>
              <a:cxnSpLocks/>
              <a:endCxn id="45"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71EB554-827C-4D62-BCFD-E3FF5AC42282}"/>
                </a:ext>
              </a:extLst>
            </p:cNvPr>
            <p:cNvCxnSpPr>
              <a:cxnSpLocks/>
              <a:endCxn id="46"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7BFE685-F9FF-415E-BB03-905C7B556783}"/>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56" name="TextBox 55">
              <a:extLst>
                <a:ext uri="{FF2B5EF4-FFF2-40B4-BE49-F238E27FC236}">
                  <a16:creationId xmlns:a16="http://schemas.microsoft.com/office/drawing/2014/main" id="{93C58483-0FA6-4CA1-A87F-199C2A41ABBD}"/>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57" name="TextBox 56">
              <a:extLst>
                <a:ext uri="{FF2B5EF4-FFF2-40B4-BE49-F238E27FC236}">
                  <a16:creationId xmlns:a16="http://schemas.microsoft.com/office/drawing/2014/main" id="{1A6D7584-F1D3-4C1F-8512-A2A5B60A1DA6}"/>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58" name="TextBox 57">
              <a:extLst>
                <a:ext uri="{FF2B5EF4-FFF2-40B4-BE49-F238E27FC236}">
                  <a16:creationId xmlns:a16="http://schemas.microsoft.com/office/drawing/2014/main" id="{CC91A967-130F-44F1-BC98-7534017D97CE}"/>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59" name="TextBox 58">
              <a:extLst>
                <a:ext uri="{FF2B5EF4-FFF2-40B4-BE49-F238E27FC236}">
                  <a16:creationId xmlns:a16="http://schemas.microsoft.com/office/drawing/2014/main" id="{742C78DA-D0F4-4CF3-96FD-DBEB068EA26D}"/>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60" name="TextBox 59">
              <a:extLst>
                <a:ext uri="{FF2B5EF4-FFF2-40B4-BE49-F238E27FC236}">
                  <a16:creationId xmlns:a16="http://schemas.microsoft.com/office/drawing/2014/main" id="{FA0EC9E6-8533-4DD0-A4C5-14FC889E1B52}"/>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61" name="TextBox 60">
              <a:extLst>
                <a:ext uri="{FF2B5EF4-FFF2-40B4-BE49-F238E27FC236}">
                  <a16:creationId xmlns:a16="http://schemas.microsoft.com/office/drawing/2014/main" id="{5C4A49B7-5002-4FB8-9BDE-E154CA87300C}"/>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62" name="Rectangle 61">
            <a:extLst>
              <a:ext uri="{FF2B5EF4-FFF2-40B4-BE49-F238E27FC236}">
                <a16:creationId xmlns:a16="http://schemas.microsoft.com/office/drawing/2014/main" id="{C70A9339-51BA-4204-B53A-C92D8325B481}"/>
              </a:ext>
            </a:extLst>
          </p:cNvPr>
          <p:cNvSpPr/>
          <p:nvPr/>
        </p:nvSpPr>
        <p:spPr>
          <a:xfrm>
            <a:off x="1181653" y="5052191"/>
            <a:ext cx="10356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5</a:t>
            </a:r>
          </a:p>
        </p:txBody>
      </p:sp>
      <p:graphicFrame>
        <p:nvGraphicFramePr>
          <p:cNvPr id="63" name="Table 37">
            <a:extLst>
              <a:ext uri="{FF2B5EF4-FFF2-40B4-BE49-F238E27FC236}">
                <a16:creationId xmlns:a16="http://schemas.microsoft.com/office/drawing/2014/main" id="{538F852F-C22D-4A8F-A331-BE054FC36212}"/>
              </a:ext>
            </a:extLst>
          </p:cNvPr>
          <p:cNvGraphicFramePr>
            <a:graphicFrameLocks noGrp="1"/>
          </p:cNvGraphicFramePr>
          <p:nvPr/>
        </p:nvGraphicFramePr>
        <p:xfrm>
          <a:off x="3189942" y="5014412"/>
          <a:ext cx="2285616" cy="1554480"/>
        </p:xfrm>
        <a:graphic>
          <a:graphicData uri="http://schemas.openxmlformats.org/drawingml/2006/table">
            <a:tbl>
              <a:tblPr firstRow="1" bandRow="1"/>
              <a:tblGrid>
                <a:gridCol w="380936">
                  <a:extLst>
                    <a:ext uri="{9D8B030D-6E8A-4147-A177-3AD203B41FA5}">
                      <a16:colId xmlns:a16="http://schemas.microsoft.com/office/drawing/2014/main" val="3195872750"/>
                    </a:ext>
                  </a:extLst>
                </a:gridCol>
                <a:gridCol w="380936">
                  <a:extLst>
                    <a:ext uri="{9D8B030D-6E8A-4147-A177-3AD203B41FA5}">
                      <a16:colId xmlns:a16="http://schemas.microsoft.com/office/drawing/2014/main" val="2537297066"/>
                    </a:ext>
                  </a:extLst>
                </a:gridCol>
                <a:gridCol w="380936">
                  <a:extLst>
                    <a:ext uri="{9D8B030D-6E8A-4147-A177-3AD203B41FA5}">
                      <a16:colId xmlns:a16="http://schemas.microsoft.com/office/drawing/2014/main" val="989015309"/>
                    </a:ext>
                  </a:extLst>
                </a:gridCol>
                <a:gridCol w="380936">
                  <a:extLst>
                    <a:ext uri="{9D8B030D-6E8A-4147-A177-3AD203B41FA5}">
                      <a16:colId xmlns:a16="http://schemas.microsoft.com/office/drawing/2014/main" val="259513047"/>
                    </a:ext>
                  </a:extLst>
                </a:gridCol>
                <a:gridCol w="380936">
                  <a:extLst>
                    <a:ext uri="{9D8B030D-6E8A-4147-A177-3AD203B41FA5}">
                      <a16:colId xmlns:a16="http://schemas.microsoft.com/office/drawing/2014/main" val="1504135409"/>
                    </a:ext>
                  </a:extLst>
                </a:gridCol>
                <a:gridCol w="380936">
                  <a:extLst>
                    <a:ext uri="{9D8B030D-6E8A-4147-A177-3AD203B41FA5}">
                      <a16:colId xmlns:a16="http://schemas.microsoft.com/office/drawing/2014/main" val="4151598922"/>
                    </a:ext>
                  </a:extLst>
                </a:gridCol>
              </a:tblGrid>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19634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5</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80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22030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19634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64" name="TextBox 63">
            <a:extLst>
              <a:ext uri="{FF2B5EF4-FFF2-40B4-BE49-F238E27FC236}">
                <a16:creationId xmlns:a16="http://schemas.microsoft.com/office/drawing/2014/main" id="{8D913603-86D6-452A-ADA6-3B051342FB10}"/>
              </a:ext>
            </a:extLst>
          </p:cNvPr>
          <p:cNvSpPr txBox="1"/>
          <p:nvPr/>
        </p:nvSpPr>
        <p:spPr>
          <a:xfrm>
            <a:off x="2680382" y="5035139"/>
            <a:ext cx="630829" cy="1533753"/>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0</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p>
        </p:txBody>
      </p:sp>
      <p:sp>
        <p:nvSpPr>
          <p:cNvPr id="65" name="TextBox 64">
            <a:extLst>
              <a:ext uri="{FF2B5EF4-FFF2-40B4-BE49-F238E27FC236}">
                <a16:creationId xmlns:a16="http://schemas.microsoft.com/office/drawing/2014/main" id="{B436F2CC-AEC2-4A01-B737-605B62242665}"/>
              </a:ext>
            </a:extLst>
          </p:cNvPr>
          <p:cNvSpPr txBox="1"/>
          <p:nvPr/>
        </p:nvSpPr>
        <p:spPr>
          <a:xfrm>
            <a:off x="3189942" y="4689237"/>
            <a:ext cx="5215464" cy="2616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0    1    2    3    4    5</a:t>
            </a:r>
          </a:p>
        </p:txBody>
      </p:sp>
      <p:sp>
        <p:nvSpPr>
          <p:cNvPr id="66" name="TextBox 65">
            <a:extLst>
              <a:ext uri="{FF2B5EF4-FFF2-40B4-BE49-F238E27FC236}">
                <a16:creationId xmlns:a16="http://schemas.microsoft.com/office/drawing/2014/main" id="{415DC4ED-E3C1-49DE-99EC-1169BC25689E}"/>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42" name="TextBox 41">
            <a:extLst>
              <a:ext uri="{FF2B5EF4-FFF2-40B4-BE49-F238E27FC236}">
                <a16:creationId xmlns:a16="http://schemas.microsoft.com/office/drawing/2014/main" id="{78CB46C6-274C-4BCD-9612-914673F9C75B}"/>
              </a:ext>
            </a:extLst>
          </p:cNvPr>
          <p:cNvSpPr txBox="1"/>
          <p:nvPr/>
        </p:nvSpPr>
        <p:spPr>
          <a:xfrm>
            <a:off x="7634911" y="2779133"/>
            <a:ext cx="289825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G[“A”][“B”] ~ O(1)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3" name="TextBox 42">
            <a:extLst>
              <a:ext uri="{FF2B5EF4-FFF2-40B4-BE49-F238E27FC236}">
                <a16:creationId xmlns:a16="http://schemas.microsoft.com/office/drawing/2014/main" id="{670C61EC-F2C1-408D-9422-0139CC39AB1E}"/>
              </a:ext>
            </a:extLst>
          </p:cNvPr>
          <p:cNvSpPr txBox="1"/>
          <p:nvPr/>
        </p:nvSpPr>
        <p:spPr>
          <a:xfrm>
            <a:off x="7174523" y="4552747"/>
            <a:ext cx="417927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for each element x in G[“A”]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if x ! = 0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O(|V|)</a:t>
            </a:r>
          </a:p>
        </p:txBody>
      </p:sp>
    </p:spTree>
    <p:extLst>
      <p:ext uri="{BB962C8B-B14F-4D97-AF65-F5344CB8AC3E}">
        <p14:creationId xmlns:p14="http://schemas.microsoft.com/office/powerpoint/2010/main" val="1060641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List</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3"/>
            <a:chOff x="5545667" y="1320484"/>
            <a:chExt cx="4195441" cy="3808735"/>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O(|V| + |E|)</a:t>
              </a: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pSp>
        <p:nvGrpSpPr>
          <p:cNvPr id="34" name="Group 33">
            <a:extLst>
              <a:ext uri="{FF2B5EF4-FFF2-40B4-BE49-F238E27FC236}">
                <a16:creationId xmlns:a16="http://schemas.microsoft.com/office/drawing/2014/main" id="{04335961-062C-42A4-9035-DFBBDD365146}"/>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35" name="Oval 34">
              <a:extLst>
                <a:ext uri="{FF2B5EF4-FFF2-40B4-BE49-F238E27FC236}">
                  <a16:creationId xmlns:a16="http://schemas.microsoft.com/office/drawing/2014/main" id="{044F0631-243A-4198-B90D-82DA0D59B229}"/>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36" name="Oval 35">
              <a:extLst>
                <a:ext uri="{FF2B5EF4-FFF2-40B4-BE49-F238E27FC236}">
                  <a16:creationId xmlns:a16="http://schemas.microsoft.com/office/drawing/2014/main" id="{F038A36F-1C25-47A4-9654-E37D21B32638}"/>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44" name="Oval 43">
              <a:extLst>
                <a:ext uri="{FF2B5EF4-FFF2-40B4-BE49-F238E27FC236}">
                  <a16:creationId xmlns:a16="http://schemas.microsoft.com/office/drawing/2014/main" id="{AC42FE08-972C-49C1-AA29-0892FB28D20E}"/>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45" name="Oval 44">
              <a:extLst>
                <a:ext uri="{FF2B5EF4-FFF2-40B4-BE49-F238E27FC236}">
                  <a16:creationId xmlns:a16="http://schemas.microsoft.com/office/drawing/2014/main" id="{40E27F6A-12D0-4092-958E-4F82BF94EA72}"/>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46" name="Oval 45">
              <a:extLst>
                <a:ext uri="{FF2B5EF4-FFF2-40B4-BE49-F238E27FC236}">
                  <a16:creationId xmlns:a16="http://schemas.microsoft.com/office/drawing/2014/main" id="{36B89A17-A905-49AA-A9FB-9BA39D1F5B65}"/>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47" name="Oval 46">
              <a:extLst>
                <a:ext uri="{FF2B5EF4-FFF2-40B4-BE49-F238E27FC236}">
                  <a16:creationId xmlns:a16="http://schemas.microsoft.com/office/drawing/2014/main" id="{C1CC2B8C-A9D0-4EF5-B083-E2823F40108B}"/>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48" name="Straight Arrow Connector 47">
              <a:extLst>
                <a:ext uri="{FF2B5EF4-FFF2-40B4-BE49-F238E27FC236}">
                  <a16:creationId xmlns:a16="http://schemas.microsoft.com/office/drawing/2014/main" id="{76FC47E0-4020-4246-8C8F-A19F1F25A0C7}"/>
                </a:ext>
              </a:extLst>
            </p:cNvPr>
            <p:cNvCxnSpPr>
              <a:cxnSpLocks/>
              <a:stCxn id="36" idx="7"/>
              <a:endCxn id="35"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CA99130-EAF6-4B9E-B477-1B3EF18A223F}"/>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07C511-1872-4769-B140-62DF7474610E}"/>
                </a:ext>
              </a:extLst>
            </p:cNvPr>
            <p:cNvCxnSpPr>
              <a:cxnSpLocks/>
              <a:endCxn id="46"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CADFB2-E90D-4D4B-8F3B-28115CC90A2F}"/>
                </a:ext>
              </a:extLst>
            </p:cNvPr>
            <p:cNvCxnSpPr>
              <a:cxnSpLocks/>
              <a:endCxn id="44"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FB9402-B3C0-4281-92A5-D608707BA696}"/>
                </a:ext>
              </a:extLst>
            </p:cNvPr>
            <p:cNvCxnSpPr>
              <a:cxnSpLocks/>
              <a:endCxn id="47"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561D0C-C40D-4469-BFD5-9E72386F71EF}"/>
                </a:ext>
              </a:extLst>
            </p:cNvPr>
            <p:cNvCxnSpPr>
              <a:cxnSpLocks/>
              <a:endCxn id="45"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71EB554-827C-4D62-BCFD-E3FF5AC42282}"/>
                </a:ext>
              </a:extLst>
            </p:cNvPr>
            <p:cNvCxnSpPr>
              <a:cxnSpLocks/>
              <a:endCxn id="46"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7BFE685-F9FF-415E-BB03-905C7B556783}"/>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56" name="TextBox 55">
              <a:extLst>
                <a:ext uri="{FF2B5EF4-FFF2-40B4-BE49-F238E27FC236}">
                  <a16:creationId xmlns:a16="http://schemas.microsoft.com/office/drawing/2014/main" id="{93C58483-0FA6-4CA1-A87F-199C2A41ABBD}"/>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57" name="TextBox 56">
              <a:extLst>
                <a:ext uri="{FF2B5EF4-FFF2-40B4-BE49-F238E27FC236}">
                  <a16:creationId xmlns:a16="http://schemas.microsoft.com/office/drawing/2014/main" id="{1A6D7584-F1D3-4C1F-8512-A2A5B60A1DA6}"/>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58" name="TextBox 57">
              <a:extLst>
                <a:ext uri="{FF2B5EF4-FFF2-40B4-BE49-F238E27FC236}">
                  <a16:creationId xmlns:a16="http://schemas.microsoft.com/office/drawing/2014/main" id="{CC91A967-130F-44F1-BC98-7534017D97CE}"/>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59" name="TextBox 58">
              <a:extLst>
                <a:ext uri="{FF2B5EF4-FFF2-40B4-BE49-F238E27FC236}">
                  <a16:creationId xmlns:a16="http://schemas.microsoft.com/office/drawing/2014/main" id="{742C78DA-D0F4-4CF3-96FD-DBEB068EA26D}"/>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60" name="TextBox 59">
              <a:extLst>
                <a:ext uri="{FF2B5EF4-FFF2-40B4-BE49-F238E27FC236}">
                  <a16:creationId xmlns:a16="http://schemas.microsoft.com/office/drawing/2014/main" id="{FA0EC9E6-8533-4DD0-A4C5-14FC889E1B52}"/>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61" name="TextBox 60">
              <a:extLst>
                <a:ext uri="{FF2B5EF4-FFF2-40B4-BE49-F238E27FC236}">
                  <a16:creationId xmlns:a16="http://schemas.microsoft.com/office/drawing/2014/main" id="{5C4A49B7-5002-4FB8-9BDE-E154CA87300C}"/>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66" name="TextBox 65">
            <a:extLst>
              <a:ext uri="{FF2B5EF4-FFF2-40B4-BE49-F238E27FC236}">
                <a16:creationId xmlns:a16="http://schemas.microsoft.com/office/drawing/2014/main" id="{415DC4ED-E3C1-49DE-99EC-1169BC25689E}"/>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42" name="TextBox 41">
            <a:extLst>
              <a:ext uri="{FF2B5EF4-FFF2-40B4-BE49-F238E27FC236}">
                <a16:creationId xmlns:a16="http://schemas.microsoft.com/office/drawing/2014/main" id="{78CB46C6-274C-4BCD-9612-914673F9C75B}"/>
              </a:ext>
            </a:extLst>
          </p:cNvPr>
          <p:cNvSpPr txBox="1"/>
          <p:nvPr/>
        </p:nvSpPr>
        <p:spPr>
          <a:xfrm>
            <a:off x="7245465" y="2690336"/>
            <a:ext cx="371835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for each element x in G[“A”]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if x ! = ‘B’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a:t>
            </a:r>
            <a:r>
              <a:rPr kumimoji="0" lang="en-US" sz="1800" b="1"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outdegree|V</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3" name="TextBox 42">
            <a:extLst>
              <a:ext uri="{FF2B5EF4-FFF2-40B4-BE49-F238E27FC236}">
                <a16:creationId xmlns:a16="http://schemas.microsoft.com/office/drawing/2014/main" id="{670C61EC-F2C1-408D-9422-0139CC39AB1E}"/>
              </a:ext>
            </a:extLst>
          </p:cNvPr>
          <p:cNvSpPr txBox="1"/>
          <p:nvPr/>
        </p:nvSpPr>
        <p:spPr>
          <a:xfrm>
            <a:off x="7174523" y="4552747"/>
            <a:ext cx="41792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G[“A”] ~ O(</a:t>
            </a:r>
            <a:r>
              <a:rPr kumimoji="0" lang="en-US" sz="1800" b="1"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outdegree|V</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p:txBody>
      </p:sp>
      <p:graphicFrame>
        <p:nvGraphicFramePr>
          <p:cNvPr id="67" name="Table 37">
            <a:extLst>
              <a:ext uri="{FF2B5EF4-FFF2-40B4-BE49-F238E27FC236}">
                <a16:creationId xmlns:a16="http://schemas.microsoft.com/office/drawing/2014/main" id="{A4289728-3633-46BE-A08C-76DBE1CF0B02}"/>
              </a:ext>
            </a:extLst>
          </p:cNvPr>
          <p:cNvGraphicFramePr>
            <a:graphicFrameLocks noGrp="1"/>
          </p:cNvGraphicFramePr>
          <p:nvPr/>
        </p:nvGraphicFramePr>
        <p:xfrm>
          <a:off x="3079018" y="4559398"/>
          <a:ext cx="3640395" cy="2107254"/>
        </p:xfrm>
        <a:graphic>
          <a:graphicData uri="http://schemas.openxmlformats.org/drawingml/2006/table">
            <a:tbl>
              <a:tblPr firstRow="1" bandRow="1"/>
              <a:tblGrid>
                <a:gridCol w="515215">
                  <a:extLst>
                    <a:ext uri="{9D8B030D-6E8A-4147-A177-3AD203B41FA5}">
                      <a16:colId xmlns:a16="http://schemas.microsoft.com/office/drawing/2014/main" val="3058908672"/>
                    </a:ext>
                  </a:extLst>
                </a:gridCol>
                <a:gridCol w="515215">
                  <a:extLst>
                    <a:ext uri="{9D8B030D-6E8A-4147-A177-3AD203B41FA5}">
                      <a16:colId xmlns:a16="http://schemas.microsoft.com/office/drawing/2014/main" val="3195872750"/>
                    </a:ext>
                  </a:extLst>
                </a:gridCol>
                <a:gridCol w="521993">
                  <a:extLst>
                    <a:ext uri="{9D8B030D-6E8A-4147-A177-3AD203B41FA5}">
                      <a16:colId xmlns:a16="http://schemas.microsoft.com/office/drawing/2014/main" val="2537297066"/>
                    </a:ext>
                  </a:extLst>
                </a:gridCol>
                <a:gridCol w="282203">
                  <a:extLst>
                    <a:ext uri="{9D8B030D-6E8A-4147-A177-3AD203B41FA5}">
                      <a16:colId xmlns:a16="http://schemas.microsoft.com/office/drawing/2014/main" val="989015309"/>
                    </a:ext>
                  </a:extLst>
                </a:gridCol>
                <a:gridCol w="602901">
                  <a:extLst>
                    <a:ext uri="{9D8B030D-6E8A-4147-A177-3AD203B41FA5}">
                      <a16:colId xmlns:a16="http://schemas.microsoft.com/office/drawing/2014/main" val="259513047"/>
                    </a:ext>
                  </a:extLst>
                </a:gridCol>
                <a:gridCol w="680875">
                  <a:extLst>
                    <a:ext uri="{9D8B030D-6E8A-4147-A177-3AD203B41FA5}">
                      <a16:colId xmlns:a16="http://schemas.microsoft.com/office/drawing/2014/main" val="1504135409"/>
                    </a:ext>
                  </a:extLst>
                </a:gridCol>
                <a:gridCol w="521993">
                  <a:extLst>
                    <a:ext uri="{9D8B030D-6E8A-4147-A177-3AD203B41FA5}">
                      <a16:colId xmlns:a16="http://schemas.microsoft.com/office/drawing/2014/main" val="4151598922"/>
                    </a:ext>
                  </a:extLst>
                </a:gridCol>
              </a:tblGrid>
              <a:tr h="351209">
                <a:tc>
                  <a:txBody>
                    <a:bodyPr/>
                    <a:lstStyle/>
                    <a:p>
                      <a:pPr algn="ctr"/>
                      <a:r>
                        <a:rPr lang="en-US" sz="1400" dirty="0">
                          <a:solidFill>
                            <a:srgbClr val="0081E2"/>
                          </a:solidFill>
                        </a:rPr>
                        <a:t>A</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10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15</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34001219"/>
                  </a:ext>
                </a:extLst>
              </a:tr>
              <a:tr h="351209">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60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4054619"/>
                  </a:ext>
                </a:extLst>
              </a:tr>
              <a:tr h="351209">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35969509"/>
                  </a:ext>
                </a:extLst>
              </a:tr>
              <a:tr h="351209">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40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80</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91306843"/>
                  </a:ext>
                </a:extLst>
              </a:tr>
              <a:tr h="351209">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78904023"/>
                  </a:ext>
                </a:extLst>
              </a:tr>
              <a:tr h="351209">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6283760"/>
                  </a:ext>
                </a:extLst>
              </a:tr>
            </a:tbl>
          </a:graphicData>
        </a:graphic>
      </p:graphicFrame>
      <p:grpSp>
        <p:nvGrpSpPr>
          <p:cNvPr id="68" name="Group 67">
            <a:extLst>
              <a:ext uri="{FF2B5EF4-FFF2-40B4-BE49-F238E27FC236}">
                <a16:creationId xmlns:a16="http://schemas.microsoft.com/office/drawing/2014/main" id="{AA6AFBF8-00F0-46A3-9AC8-58BBC20AF3C9}"/>
              </a:ext>
            </a:extLst>
          </p:cNvPr>
          <p:cNvGrpSpPr/>
          <p:nvPr/>
        </p:nvGrpSpPr>
        <p:grpSpPr>
          <a:xfrm>
            <a:off x="3579028" y="4601699"/>
            <a:ext cx="2310322" cy="1992622"/>
            <a:chOff x="7086114" y="1474965"/>
            <a:chExt cx="3779391" cy="2882654"/>
          </a:xfrm>
        </p:grpSpPr>
        <p:sp>
          <p:nvSpPr>
            <p:cNvPr id="69" name="Rectangle 68">
              <a:extLst>
                <a:ext uri="{FF2B5EF4-FFF2-40B4-BE49-F238E27FC236}">
                  <a16:creationId xmlns:a16="http://schemas.microsoft.com/office/drawing/2014/main" id="{F800D020-14FB-46EE-8622-3FE1A98424C6}"/>
                </a:ext>
              </a:extLst>
            </p:cNvPr>
            <p:cNvSpPr/>
            <p:nvPr/>
          </p:nvSpPr>
          <p:spPr>
            <a:xfrm>
              <a:off x="7362692" y="14749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0" name="Straight Connector 69">
              <a:extLst>
                <a:ext uri="{FF2B5EF4-FFF2-40B4-BE49-F238E27FC236}">
                  <a16:creationId xmlns:a16="http://schemas.microsoft.com/office/drawing/2014/main" id="{57D78515-8C42-472F-920B-FF876E32C7C8}"/>
                </a:ext>
              </a:extLst>
            </p:cNvPr>
            <p:cNvCxnSpPr>
              <a:cxnSpLocks/>
              <a:stCxn id="69" idx="0"/>
            </p:cNvCxnSpPr>
            <p:nvPr/>
          </p:nvCxnSpPr>
          <p:spPr>
            <a:xfrm>
              <a:off x="8006159" y="14749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5CE56FC1-38FD-4B53-BD54-99CD04256224}"/>
                </a:ext>
              </a:extLst>
            </p:cNvPr>
            <p:cNvSpPr/>
            <p:nvPr/>
          </p:nvSpPr>
          <p:spPr>
            <a:xfrm>
              <a:off x="7362692" y="1977603"/>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2" name="Straight Connector 71">
              <a:extLst>
                <a:ext uri="{FF2B5EF4-FFF2-40B4-BE49-F238E27FC236}">
                  <a16:creationId xmlns:a16="http://schemas.microsoft.com/office/drawing/2014/main" id="{B5DC7173-5030-424F-B402-A8DFD20B1553}"/>
                </a:ext>
              </a:extLst>
            </p:cNvPr>
            <p:cNvCxnSpPr>
              <a:cxnSpLocks/>
              <a:stCxn id="71" idx="0"/>
            </p:cNvCxnSpPr>
            <p:nvPr/>
          </p:nvCxnSpPr>
          <p:spPr>
            <a:xfrm>
              <a:off x="8006159" y="1977603"/>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8BFD817-DACD-4047-96BC-F19D18C61E93}"/>
                </a:ext>
              </a:extLst>
            </p:cNvPr>
            <p:cNvSpPr/>
            <p:nvPr/>
          </p:nvSpPr>
          <p:spPr>
            <a:xfrm>
              <a:off x="7362694" y="2480242"/>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4" name="Straight Connector 73">
              <a:extLst>
                <a:ext uri="{FF2B5EF4-FFF2-40B4-BE49-F238E27FC236}">
                  <a16:creationId xmlns:a16="http://schemas.microsoft.com/office/drawing/2014/main" id="{1495376E-9C37-40FF-9D9A-29AAE8D35B99}"/>
                </a:ext>
              </a:extLst>
            </p:cNvPr>
            <p:cNvCxnSpPr>
              <a:cxnSpLocks/>
              <a:stCxn id="73" idx="0"/>
            </p:cNvCxnSpPr>
            <p:nvPr/>
          </p:nvCxnSpPr>
          <p:spPr>
            <a:xfrm>
              <a:off x="8006161" y="2480242"/>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B5BAEE4-79DC-4F19-9CB2-82479A8C7D3C}"/>
                </a:ext>
              </a:extLst>
            </p:cNvPr>
            <p:cNvSpPr/>
            <p:nvPr/>
          </p:nvSpPr>
          <p:spPr>
            <a:xfrm>
              <a:off x="7362695" y="299255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2831E2D-9995-4F22-ADE2-05DFDB9683CC}"/>
                </a:ext>
              </a:extLst>
            </p:cNvPr>
            <p:cNvCxnSpPr>
              <a:cxnSpLocks/>
              <a:stCxn id="75" idx="0"/>
            </p:cNvCxnSpPr>
            <p:nvPr/>
          </p:nvCxnSpPr>
          <p:spPr>
            <a:xfrm>
              <a:off x="8006162" y="299255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C85451DD-1E7C-47FC-BEDF-A62BFABAD963}"/>
                </a:ext>
              </a:extLst>
            </p:cNvPr>
            <p:cNvSpPr/>
            <p:nvPr/>
          </p:nvSpPr>
          <p:spPr>
            <a:xfrm>
              <a:off x="7362694" y="35102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8" name="Straight Connector 77">
              <a:extLst>
                <a:ext uri="{FF2B5EF4-FFF2-40B4-BE49-F238E27FC236}">
                  <a16:creationId xmlns:a16="http://schemas.microsoft.com/office/drawing/2014/main" id="{95985B9A-83A8-4631-B6A5-F2024BFD2A04}"/>
                </a:ext>
              </a:extLst>
            </p:cNvPr>
            <p:cNvCxnSpPr>
              <a:cxnSpLocks/>
              <a:stCxn id="77" idx="0"/>
            </p:cNvCxnSpPr>
            <p:nvPr/>
          </p:nvCxnSpPr>
          <p:spPr>
            <a:xfrm>
              <a:off x="8006161" y="35102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6A07FE0-DC6A-4388-BFB8-CF4450A254C9}"/>
                </a:ext>
              </a:extLst>
            </p:cNvPr>
            <p:cNvSpPr/>
            <p:nvPr/>
          </p:nvSpPr>
          <p:spPr>
            <a:xfrm>
              <a:off x="9578572" y="149114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80" name="Straight Connector 79">
              <a:extLst>
                <a:ext uri="{FF2B5EF4-FFF2-40B4-BE49-F238E27FC236}">
                  <a16:creationId xmlns:a16="http://schemas.microsoft.com/office/drawing/2014/main" id="{F08133CF-AF20-494E-AF92-18E2C3A2AB79}"/>
                </a:ext>
              </a:extLst>
            </p:cNvPr>
            <p:cNvCxnSpPr>
              <a:cxnSpLocks/>
              <a:stCxn id="79" idx="0"/>
            </p:cNvCxnSpPr>
            <p:nvPr/>
          </p:nvCxnSpPr>
          <p:spPr>
            <a:xfrm>
              <a:off x="10222039" y="149114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A1192015-6264-41E0-A789-F769E8FDE3E9}"/>
                </a:ext>
              </a:extLst>
            </p:cNvPr>
            <p:cNvSpPr/>
            <p:nvPr/>
          </p:nvSpPr>
          <p:spPr>
            <a:xfrm>
              <a:off x="9563267" y="296478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82" name="Straight Connector 81">
              <a:extLst>
                <a:ext uri="{FF2B5EF4-FFF2-40B4-BE49-F238E27FC236}">
                  <a16:creationId xmlns:a16="http://schemas.microsoft.com/office/drawing/2014/main" id="{9161BE38-50C2-47FC-B83D-A313F6B62563}"/>
                </a:ext>
              </a:extLst>
            </p:cNvPr>
            <p:cNvCxnSpPr>
              <a:cxnSpLocks/>
              <a:stCxn id="81" idx="0"/>
            </p:cNvCxnSpPr>
            <p:nvPr/>
          </p:nvCxnSpPr>
          <p:spPr>
            <a:xfrm>
              <a:off x="10206734" y="296478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1EE934D-31F4-413C-8D03-958F6178D5AB}"/>
                </a:ext>
              </a:extLst>
            </p:cNvPr>
            <p:cNvCxnSpPr/>
            <p:nvPr/>
          </p:nvCxnSpPr>
          <p:spPr>
            <a:xfrm>
              <a:off x="7103047" y="17585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870C5604-CE8C-4697-9ADC-E34E890C0409}"/>
                </a:ext>
              </a:extLst>
            </p:cNvPr>
            <p:cNvCxnSpPr/>
            <p:nvPr/>
          </p:nvCxnSpPr>
          <p:spPr>
            <a:xfrm>
              <a:off x="7086114" y="22463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DFBD9A0-2197-4D42-BEA1-7FF74CB5632F}"/>
                </a:ext>
              </a:extLst>
            </p:cNvPr>
            <p:cNvCxnSpPr/>
            <p:nvPr/>
          </p:nvCxnSpPr>
          <p:spPr>
            <a:xfrm>
              <a:off x="7114336" y="2749004"/>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4A237B0-9507-49F9-86A0-2AF703121C54}"/>
                </a:ext>
              </a:extLst>
            </p:cNvPr>
            <p:cNvCxnSpPr/>
            <p:nvPr/>
          </p:nvCxnSpPr>
          <p:spPr>
            <a:xfrm>
              <a:off x="7086114" y="321257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63EA48B-95A4-4CE7-93C4-EBC24F358409}"/>
                </a:ext>
              </a:extLst>
            </p:cNvPr>
            <p:cNvCxnSpPr/>
            <p:nvPr/>
          </p:nvCxnSpPr>
          <p:spPr>
            <a:xfrm>
              <a:off x="7086114" y="373028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22D29A9-CF98-48C0-A196-F00FBDD84C03}"/>
                </a:ext>
              </a:extLst>
            </p:cNvPr>
            <p:cNvCxnSpPr>
              <a:cxnSpLocks/>
            </p:cNvCxnSpPr>
            <p:nvPr/>
          </p:nvCxnSpPr>
          <p:spPr>
            <a:xfrm>
              <a:off x="8649626" y="173268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4322B1A-2A6B-49F2-940A-A3B7917B24E5}"/>
                </a:ext>
              </a:extLst>
            </p:cNvPr>
            <p:cNvCxnSpPr>
              <a:cxnSpLocks/>
            </p:cNvCxnSpPr>
            <p:nvPr/>
          </p:nvCxnSpPr>
          <p:spPr>
            <a:xfrm>
              <a:off x="8666180" y="324434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EE8DF00-52D1-4344-9608-DCA485E3944A}"/>
                </a:ext>
              </a:extLst>
            </p:cNvPr>
            <p:cNvCxnSpPr/>
            <p:nvPr/>
          </p:nvCxnSpPr>
          <p:spPr>
            <a:xfrm>
              <a:off x="7114336" y="4193127"/>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C3842B8-2BF1-4445-A1E3-2BCC413361E1}"/>
                </a:ext>
              </a:extLst>
            </p:cNvPr>
            <p:cNvCxnSpPr/>
            <p:nvPr/>
          </p:nvCxnSpPr>
          <p:spPr>
            <a:xfrm>
              <a:off x="7486870" y="4193127"/>
              <a:ext cx="39511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7A74654-CDA3-4D27-A5A1-91DB6B0FE838}"/>
                </a:ext>
              </a:extLst>
            </p:cNvPr>
            <p:cNvCxnSpPr>
              <a:cxnSpLocks/>
            </p:cNvCxnSpPr>
            <p:nvPr/>
          </p:nvCxnSpPr>
          <p:spPr>
            <a:xfrm>
              <a:off x="7571537" y="4272147"/>
              <a:ext cx="243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482D6AD-D578-4A67-A577-7D46B20FA492}"/>
                </a:ext>
              </a:extLst>
            </p:cNvPr>
            <p:cNvCxnSpPr>
              <a:cxnSpLocks/>
            </p:cNvCxnSpPr>
            <p:nvPr/>
          </p:nvCxnSpPr>
          <p:spPr>
            <a:xfrm>
              <a:off x="7639272" y="4357619"/>
              <a:ext cx="12192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94" name="TextBox 93">
            <a:extLst>
              <a:ext uri="{FF2B5EF4-FFF2-40B4-BE49-F238E27FC236}">
                <a16:creationId xmlns:a16="http://schemas.microsoft.com/office/drawing/2014/main" id="{6EBA0F17-DA1A-407A-9B6E-293BF2B9F5B1}"/>
              </a:ext>
            </a:extLst>
          </p:cNvPr>
          <p:cNvSpPr txBox="1"/>
          <p:nvPr/>
        </p:nvSpPr>
        <p:spPr>
          <a:xfrm>
            <a:off x="436952" y="5532595"/>
            <a:ext cx="232525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Sparse Graph</a:t>
            </a: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Edges ~ Vertices</a:t>
            </a:r>
          </a:p>
        </p:txBody>
      </p:sp>
    </p:spTree>
    <p:extLst>
      <p:ext uri="{BB962C8B-B14F-4D97-AF65-F5344CB8AC3E}">
        <p14:creationId xmlns:p14="http://schemas.microsoft.com/office/powerpoint/2010/main" val="348282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algn="ctr"/>
            <a:r>
              <a:rPr lang="en-US" sz="1600" dirty="0">
                <a:solidFill>
                  <a:prstClr val="white"/>
                </a:solidFill>
                <a:latin typeface="Gotham Bold" pitchFamily="50" charset="0"/>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rgbClr val="54823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algn="ctr"/>
            <a:r>
              <a:rPr lang="en-US" sz="1600">
                <a:solidFill>
                  <a:srgbClr val="000000"/>
                </a:solidFill>
                <a:latin typeface="Gotham Bold" pitchFamily="50" charset="0"/>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3845840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List Implementation</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 name="Rectangle 2">
            <a:extLst>
              <a:ext uri="{FF2B5EF4-FFF2-40B4-BE49-F238E27FC236}">
                <a16:creationId xmlns:a16="http://schemas.microsoft.com/office/drawing/2014/main" id="{DCE44059-F080-46BA-BCCF-478F642B83CA}"/>
              </a:ext>
            </a:extLst>
          </p:cNvPr>
          <p:cNvSpPr/>
          <p:nvPr/>
        </p:nvSpPr>
        <p:spPr>
          <a:xfrm>
            <a:off x="752311" y="4170562"/>
            <a:ext cx="103560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B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C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D 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C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 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 50</a:t>
            </a:r>
          </a:p>
        </p:txBody>
      </p:sp>
      <p:sp>
        <p:nvSpPr>
          <p:cNvPr id="34" name="TextBox 33">
            <a:extLst>
              <a:ext uri="{FF2B5EF4-FFF2-40B4-BE49-F238E27FC236}">
                <a16:creationId xmlns:a16="http://schemas.microsoft.com/office/drawing/2014/main" id="{FADB39EE-1E5D-495A-9459-A044A3916257}"/>
              </a:ext>
            </a:extLst>
          </p:cNvPr>
          <p:cNvSpPr txBox="1"/>
          <p:nvPr/>
        </p:nvSpPr>
        <p:spPr>
          <a:xfrm>
            <a:off x="6251515" y="1121566"/>
            <a:ext cx="7946804" cy="11706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If to or from vertex not present add vertex</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Otherwise add edge at the end of the list</a:t>
            </a:r>
          </a:p>
        </p:txBody>
      </p:sp>
      <p:graphicFrame>
        <p:nvGraphicFramePr>
          <p:cNvPr id="35" name="Table 34">
            <a:extLst>
              <a:ext uri="{FF2B5EF4-FFF2-40B4-BE49-F238E27FC236}">
                <a16:creationId xmlns:a16="http://schemas.microsoft.com/office/drawing/2014/main" id="{5A760BC2-203A-43D8-A20C-665E2323D963}"/>
              </a:ext>
            </a:extLst>
          </p:cNvPr>
          <p:cNvGraphicFramePr>
            <a:graphicFrameLocks noGrp="1"/>
          </p:cNvGraphicFramePr>
          <p:nvPr/>
        </p:nvGraphicFramePr>
        <p:xfrm>
          <a:off x="6373552" y="2437199"/>
          <a:ext cx="331802" cy="3494024"/>
        </p:xfrm>
        <a:graphic>
          <a:graphicData uri="http://schemas.openxmlformats.org/drawingml/2006/table">
            <a:tbl>
              <a:tblPr>
                <a:tableStyleId>{5C22544A-7EE6-4342-B048-85BDC9FD1C3A}</a:tableStyleId>
              </a:tblPr>
              <a:tblGrid>
                <a:gridCol w="331802">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0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20</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37" name="Table 36">
            <a:extLst>
              <a:ext uri="{FF2B5EF4-FFF2-40B4-BE49-F238E27FC236}">
                <a16:creationId xmlns:a16="http://schemas.microsoft.com/office/drawing/2014/main" id="{BFE61E7B-91E3-4E84-A9B4-2B9E65B11419}"/>
              </a:ext>
              <a:ext uri="{C183D7F6-B498-43B3-948B-1728B52AA6E4}">
                <adec:decorative xmlns:adec="http://schemas.microsoft.com/office/drawing/2017/decorative" val="1"/>
              </a:ext>
            </a:extLst>
          </p:cNvPr>
          <p:cNvGraphicFramePr>
            <a:graphicFrameLocks noGrp="1"/>
          </p:cNvGraphicFramePr>
          <p:nvPr/>
        </p:nvGraphicFramePr>
        <p:xfrm>
          <a:off x="6701488" y="2437199"/>
          <a:ext cx="4366321" cy="3494024"/>
        </p:xfrm>
        <a:graphic>
          <a:graphicData uri="http://schemas.openxmlformats.org/drawingml/2006/table">
            <a:tbl>
              <a:tblPr>
                <a:solidFill>
                  <a:srgbClr val="000000"/>
                </a:solidFill>
                <a:tableStyleId>{5C22544A-7EE6-4342-B048-85BDC9FD1C3A}</a:tableStyleId>
              </a:tblPr>
              <a:tblGrid>
                <a:gridCol w="436632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 &lt;iostream&gt;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#include&lt;map&gt;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#include&lt;vector&gt;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#include&lt;iterator&gt;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using namespace std;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0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string from, to,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map&lt;string, vector&lt;pair&lt;</a:t>
                      </a:r>
                      <a:r>
                        <a:rPr lang="en-US" sz="1000" kern="1200" baseline="0" dirty="0" err="1">
                          <a:solidFill>
                            <a:srgbClr val="00DA63"/>
                          </a:solidFill>
                          <a:effectLst/>
                          <a:latin typeface="Consolas" panose="020B0609020204030204" pitchFamily="49" charset="0"/>
                          <a:ea typeface="+mn-ea"/>
                          <a:cs typeface="+mn-cs"/>
                        </a:rPr>
                        <a:t>string,int</a:t>
                      </a:r>
                      <a:r>
                        <a:rPr lang="en-US" sz="1000" kern="1200" baseline="0" dirty="0">
                          <a:solidFill>
                            <a:srgbClr val="00DA63"/>
                          </a:solidFill>
                          <a:effectLst/>
                          <a:latin typeface="Consolas" panose="020B0609020204030204" pitchFamily="49" charset="0"/>
                          <a:ea typeface="+mn-ea"/>
                          <a:cs typeface="+mn-cs"/>
                        </a:rPr>
                        <a:t>&gt;&gt;&gt; graph;</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for(int i = 0; i &lt;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i++)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from &gt;&gt; to &gt;&gt;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graph[from].</a:t>
                      </a:r>
                      <a:r>
                        <a:rPr lang="en-US" sz="1000" kern="1200" baseline="0" dirty="0" err="1">
                          <a:solidFill>
                            <a:srgbClr val="00DA63"/>
                          </a:solidFill>
                          <a:effectLst/>
                          <a:latin typeface="Consolas" panose="020B0609020204030204" pitchFamily="49" charset="0"/>
                          <a:ea typeface="+mn-ea"/>
                          <a:cs typeface="+mn-cs"/>
                        </a:rPr>
                        <a:t>push_back</a:t>
                      </a:r>
                      <a:r>
                        <a:rPr lang="en-US" sz="1000" kern="1200" baseline="0" dirty="0">
                          <a:solidFill>
                            <a:srgbClr val="00DA63"/>
                          </a:solidFill>
                          <a:effectLst/>
                          <a:latin typeface="Consolas" panose="020B0609020204030204" pitchFamily="49" charset="0"/>
                          <a:ea typeface="+mn-ea"/>
                          <a:cs typeface="+mn-cs"/>
                        </a:rPr>
                        <a:t>(</a:t>
                      </a:r>
                      <a:r>
                        <a:rPr lang="en-US" sz="1000" kern="1200" baseline="0" dirty="0" err="1">
                          <a:solidFill>
                            <a:srgbClr val="00DA63"/>
                          </a:solidFill>
                          <a:effectLst/>
                          <a:latin typeface="Consolas" panose="020B0609020204030204" pitchFamily="49" charset="0"/>
                          <a:ea typeface="+mn-ea"/>
                          <a:cs typeface="+mn-cs"/>
                        </a:rPr>
                        <a:t>make_pair</a:t>
                      </a:r>
                      <a:r>
                        <a:rPr lang="en-US" sz="1000" kern="1200" baseline="0" dirty="0">
                          <a:solidFill>
                            <a:srgbClr val="00DA63"/>
                          </a:solidFill>
                          <a:effectLst/>
                          <a:latin typeface="Consolas" panose="020B0609020204030204" pitchFamily="49" charset="0"/>
                          <a:ea typeface="+mn-ea"/>
                          <a:cs typeface="+mn-cs"/>
                        </a:rPr>
                        <a:t>(to, </a:t>
                      </a:r>
                      <a:r>
                        <a:rPr lang="en-US" sz="1000" kern="1200" baseline="0" dirty="0" err="1">
                          <a:solidFill>
                            <a:srgbClr val="00DA63"/>
                          </a:solidFill>
                          <a:effectLst/>
                          <a:latin typeface="Consolas" panose="020B0609020204030204" pitchFamily="49" charset="0"/>
                          <a:ea typeface="+mn-ea"/>
                          <a:cs typeface="+mn-cs"/>
                        </a:rPr>
                        <a:t>stoi</a:t>
                      </a:r>
                      <a:r>
                        <a:rPr lang="en-US" sz="1000" kern="1200" baseline="0" dirty="0">
                          <a:solidFill>
                            <a:srgbClr val="00DA63"/>
                          </a:solidFill>
                          <a:effectLst/>
                          <a:latin typeface="Consolas" panose="020B0609020204030204" pitchFamily="49" charset="0"/>
                          <a:ea typeface="+mn-ea"/>
                          <a:cs typeface="+mn-cs"/>
                        </a:rPr>
                        <a:t>(</a:t>
                      </a:r>
                      <a:r>
                        <a:rPr lang="en-US" sz="1000" kern="1200" baseline="0" dirty="0" err="1">
                          <a:solidFill>
                            <a:srgbClr val="00DA63"/>
                          </a:solidFill>
                          <a:effectLst/>
                          <a:latin typeface="Consolas" panose="020B0609020204030204" pitchFamily="49" charset="0"/>
                          <a:ea typeface="+mn-ea"/>
                          <a:cs typeface="+mn-cs"/>
                        </a:rPr>
                        <a:t>wt</a:t>
                      </a:r>
                      <a:r>
                        <a:rPr lang="en-US" sz="1000" kern="1200" baseline="0" dirty="0">
                          <a:solidFill>
                            <a:srgbClr val="00DA63"/>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graph.find</a:t>
                      </a:r>
                      <a:r>
                        <a:rPr lang="en-US" sz="1000" kern="1200" baseline="0" dirty="0">
                          <a:solidFill>
                            <a:schemeClr val="bg1"/>
                          </a:solidFill>
                          <a:effectLst/>
                          <a:latin typeface="Consolas" panose="020B0609020204030204" pitchFamily="49" charset="0"/>
                          <a:ea typeface="+mn-ea"/>
                          <a:cs typeface="+mn-cs"/>
                        </a:rPr>
                        <a:t>(to)==</a:t>
                      </a:r>
                      <a:r>
                        <a:rPr lang="en-US" sz="1000" kern="1200" baseline="0" dirty="0" err="1">
                          <a:solidFill>
                            <a:schemeClr val="bg1"/>
                          </a:solidFill>
                          <a:effectLst/>
                          <a:latin typeface="Consolas" panose="020B0609020204030204" pitchFamily="49" charset="0"/>
                          <a:ea typeface="+mn-ea"/>
                          <a:cs typeface="+mn-cs"/>
                        </a:rPr>
                        <a:t>graph.end</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graph[to] = {};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38" name="Table 37">
            <a:extLst>
              <a:ext uri="{FF2B5EF4-FFF2-40B4-BE49-F238E27FC236}">
                <a16:creationId xmlns:a16="http://schemas.microsoft.com/office/drawing/2014/main" id="{380C1762-349A-46F9-A433-09881A7E0426}"/>
              </a:ext>
            </a:extLst>
          </p:cNvPr>
          <p:cNvGraphicFramePr>
            <a:graphicFrameLocks noGrp="1"/>
          </p:cNvGraphicFramePr>
          <p:nvPr/>
        </p:nvGraphicFramePr>
        <p:xfrm>
          <a:off x="3079018" y="4559398"/>
          <a:ext cx="3640395" cy="2107254"/>
        </p:xfrm>
        <a:graphic>
          <a:graphicData uri="http://schemas.openxmlformats.org/drawingml/2006/table">
            <a:tbl>
              <a:tblPr firstRow="1" bandRow="1"/>
              <a:tblGrid>
                <a:gridCol w="515215">
                  <a:extLst>
                    <a:ext uri="{9D8B030D-6E8A-4147-A177-3AD203B41FA5}">
                      <a16:colId xmlns:a16="http://schemas.microsoft.com/office/drawing/2014/main" val="3058908672"/>
                    </a:ext>
                  </a:extLst>
                </a:gridCol>
                <a:gridCol w="515215">
                  <a:extLst>
                    <a:ext uri="{9D8B030D-6E8A-4147-A177-3AD203B41FA5}">
                      <a16:colId xmlns:a16="http://schemas.microsoft.com/office/drawing/2014/main" val="3195872750"/>
                    </a:ext>
                  </a:extLst>
                </a:gridCol>
                <a:gridCol w="521993">
                  <a:extLst>
                    <a:ext uri="{9D8B030D-6E8A-4147-A177-3AD203B41FA5}">
                      <a16:colId xmlns:a16="http://schemas.microsoft.com/office/drawing/2014/main" val="2537297066"/>
                    </a:ext>
                  </a:extLst>
                </a:gridCol>
                <a:gridCol w="282203">
                  <a:extLst>
                    <a:ext uri="{9D8B030D-6E8A-4147-A177-3AD203B41FA5}">
                      <a16:colId xmlns:a16="http://schemas.microsoft.com/office/drawing/2014/main" val="989015309"/>
                    </a:ext>
                  </a:extLst>
                </a:gridCol>
                <a:gridCol w="602901">
                  <a:extLst>
                    <a:ext uri="{9D8B030D-6E8A-4147-A177-3AD203B41FA5}">
                      <a16:colId xmlns:a16="http://schemas.microsoft.com/office/drawing/2014/main" val="259513047"/>
                    </a:ext>
                  </a:extLst>
                </a:gridCol>
                <a:gridCol w="680875">
                  <a:extLst>
                    <a:ext uri="{9D8B030D-6E8A-4147-A177-3AD203B41FA5}">
                      <a16:colId xmlns:a16="http://schemas.microsoft.com/office/drawing/2014/main" val="1504135409"/>
                    </a:ext>
                  </a:extLst>
                </a:gridCol>
                <a:gridCol w="521993">
                  <a:extLst>
                    <a:ext uri="{9D8B030D-6E8A-4147-A177-3AD203B41FA5}">
                      <a16:colId xmlns:a16="http://schemas.microsoft.com/office/drawing/2014/main" val="4151598922"/>
                    </a:ext>
                  </a:extLst>
                </a:gridCol>
              </a:tblGrid>
              <a:tr h="351209">
                <a:tc>
                  <a:txBody>
                    <a:bodyPr/>
                    <a:lstStyle/>
                    <a:p>
                      <a:pPr algn="ctr"/>
                      <a:r>
                        <a:rPr lang="en-US" sz="1400" dirty="0">
                          <a:solidFill>
                            <a:srgbClr val="0081E2"/>
                          </a:solidFill>
                        </a:rPr>
                        <a:t>A</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10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15</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34001219"/>
                  </a:ext>
                </a:extLst>
              </a:tr>
              <a:tr h="351209">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60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4054619"/>
                  </a:ext>
                </a:extLst>
              </a:tr>
              <a:tr h="351209">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35969509"/>
                  </a:ext>
                </a:extLst>
              </a:tr>
              <a:tr h="351209">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40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80</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91306843"/>
                  </a:ext>
                </a:extLst>
              </a:tr>
              <a:tr h="351209">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78904023"/>
                  </a:ext>
                </a:extLst>
              </a:tr>
              <a:tr h="351209">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6283760"/>
                  </a:ext>
                </a:extLst>
              </a:tr>
            </a:tbl>
          </a:graphicData>
        </a:graphic>
      </p:graphicFrame>
      <p:grpSp>
        <p:nvGrpSpPr>
          <p:cNvPr id="42" name="Group 41">
            <a:extLst>
              <a:ext uri="{FF2B5EF4-FFF2-40B4-BE49-F238E27FC236}">
                <a16:creationId xmlns:a16="http://schemas.microsoft.com/office/drawing/2014/main" id="{7947CA58-06BE-414A-BB54-FFCFED89CDF4}"/>
              </a:ext>
            </a:extLst>
          </p:cNvPr>
          <p:cNvGrpSpPr/>
          <p:nvPr/>
        </p:nvGrpSpPr>
        <p:grpSpPr>
          <a:xfrm>
            <a:off x="3579028" y="4601699"/>
            <a:ext cx="2310322" cy="1992622"/>
            <a:chOff x="7086114" y="1474965"/>
            <a:chExt cx="3779391" cy="2882654"/>
          </a:xfrm>
        </p:grpSpPr>
        <p:sp>
          <p:nvSpPr>
            <p:cNvPr id="43" name="Rectangle 42">
              <a:extLst>
                <a:ext uri="{FF2B5EF4-FFF2-40B4-BE49-F238E27FC236}">
                  <a16:creationId xmlns:a16="http://schemas.microsoft.com/office/drawing/2014/main" id="{B414F09D-BB13-4788-8F32-D96ED7A23D2C}"/>
                </a:ext>
              </a:extLst>
            </p:cNvPr>
            <p:cNvSpPr/>
            <p:nvPr/>
          </p:nvSpPr>
          <p:spPr>
            <a:xfrm>
              <a:off x="7362692" y="14749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4" name="Straight Connector 43">
              <a:extLst>
                <a:ext uri="{FF2B5EF4-FFF2-40B4-BE49-F238E27FC236}">
                  <a16:creationId xmlns:a16="http://schemas.microsoft.com/office/drawing/2014/main" id="{C59F677D-F00A-4278-A175-DB0E6250EAEA}"/>
                </a:ext>
              </a:extLst>
            </p:cNvPr>
            <p:cNvCxnSpPr>
              <a:cxnSpLocks/>
              <a:stCxn id="43" idx="0"/>
            </p:cNvCxnSpPr>
            <p:nvPr/>
          </p:nvCxnSpPr>
          <p:spPr>
            <a:xfrm>
              <a:off x="8006159" y="14749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C5839F0-090C-46F2-9412-2A4AC280400D}"/>
                </a:ext>
              </a:extLst>
            </p:cNvPr>
            <p:cNvSpPr/>
            <p:nvPr/>
          </p:nvSpPr>
          <p:spPr>
            <a:xfrm>
              <a:off x="7362692" y="1977603"/>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6" name="Straight Connector 45">
              <a:extLst>
                <a:ext uri="{FF2B5EF4-FFF2-40B4-BE49-F238E27FC236}">
                  <a16:creationId xmlns:a16="http://schemas.microsoft.com/office/drawing/2014/main" id="{177F8B44-8793-4EE9-978C-6862EBFADD2B}"/>
                </a:ext>
              </a:extLst>
            </p:cNvPr>
            <p:cNvCxnSpPr>
              <a:cxnSpLocks/>
              <a:stCxn id="45" idx="0"/>
            </p:cNvCxnSpPr>
            <p:nvPr/>
          </p:nvCxnSpPr>
          <p:spPr>
            <a:xfrm>
              <a:off x="8006159" y="1977603"/>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7E35A4CC-8BA3-4099-87CB-C12196EFEC24}"/>
                </a:ext>
              </a:extLst>
            </p:cNvPr>
            <p:cNvSpPr/>
            <p:nvPr/>
          </p:nvSpPr>
          <p:spPr>
            <a:xfrm>
              <a:off x="7362694" y="2480242"/>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8" name="Straight Connector 47">
              <a:extLst>
                <a:ext uri="{FF2B5EF4-FFF2-40B4-BE49-F238E27FC236}">
                  <a16:creationId xmlns:a16="http://schemas.microsoft.com/office/drawing/2014/main" id="{717F8F92-ABD4-42F1-A864-C9C3E94E14B0}"/>
                </a:ext>
              </a:extLst>
            </p:cNvPr>
            <p:cNvCxnSpPr>
              <a:cxnSpLocks/>
              <a:stCxn id="47" idx="0"/>
            </p:cNvCxnSpPr>
            <p:nvPr/>
          </p:nvCxnSpPr>
          <p:spPr>
            <a:xfrm>
              <a:off x="8006161" y="2480242"/>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27C675AE-D22F-4CB7-8649-7F8F830BBCB4}"/>
                </a:ext>
              </a:extLst>
            </p:cNvPr>
            <p:cNvSpPr/>
            <p:nvPr/>
          </p:nvSpPr>
          <p:spPr>
            <a:xfrm>
              <a:off x="7362695" y="299255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0" name="Straight Connector 49">
              <a:extLst>
                <a:ext uri="{FF2B5EF4-FFF2-40B4-BE49-F238E27FC236}">
                  <a16:creationId xmlns:a16="http://schemas.microsoft.com/office/drawing/2014/main" id="{D86769F2-B63A-4AE6-93D8-8A531AE22E07}"/>
                </a:ext>
              </a:extLst>
            </p:cNvPr>
            <p:cNvCxnSpPr>
              <a:cxnSpLocks/>
              <a:stCxn id="49" idx="0"/>
            </p:cNvCxnSpPr>
            <p:nvPr/>
          </p:nvCxnSpPr>
          <p:spPr>
            <a:xfrm>
              <a:off x="8006162" y="299255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25127A77-582D-4EEB-A25B-0EAF2E0CDCDC}"/>
                </a:ext>
              </a:extLst>
            </p:cNvPr>
            <p:cNvSpPr/>
            <p:nvPr/>
          </p:nvSpPr>
          <p:spPr>
            <a:xfrm>
              <a:off x="7362694" y="35102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EAA3F0D2-7CA2-4610-9ED0-1E8E08BD7C29}"/>
                </a:ext>
              </a:extLst>
            </p:cNvPr>
            <p:cNvCxnSpPr>
              <a:cxnSpLocks/>
              <a:stCxn id="51" idx="0"/>
            </p:cNvCxnSpPr>
            <p:nvPr/>
          </p:nvCxnSpPr>
          <p:spPr>
            <a:xfrm>
              <a:off x="8006161" y="35102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89DA5BF-9C57-474E-9E93-630CE9AC40DD}"/>
                </a:ext>
              </a:extLst>
            </p:cNvPr>
            <p:cNvSpPr/>
            <p:nvPr/>
          </p:nvSpPr>
          <p:spPr>
            <a:xfrm>
              <a:off x="9578572" y="149114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4" name="Straight Connector 53">
              <a:extLst>
                <a:ext uri="{FF2B5EF4-FFF2-40B4-BE49-F238E27FC236}">
                  <a16:creationId xmlns:a16="http://schemas.microsoft.com/office/drawing/2014/main" id="{4FA9AC11-FB9F-49A8-B90C-35928588253F}"/>
                </a:ext>
              </a:extLst>
            </p:cNvPr>
            <p:cNvCxnSpPr>
              <a:cxnSpLocks/>
              <a:stCxn id="53" idx="0"/>
            </p:cNvCxnSpPr>
            <p:nvPr/>
          </p:nvCxnSpPr>
          <p:spPr>
            <a:xfrm>
              <a:off x="10222039" y="149114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82C65E33-1457-4006-B3EC-29D53B457F3C}"/>
                </a:ext>
              </a:extLst>
            </p:cNvPr>
            <p:cNvSpPr/>
            <p:nvPr/>
          </p:nvSpPr>
          <p:spPr>
            <a:xfrm>
              <a:off x="9563267" y="296478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6" name="Straight Connector 55">
              <a:extLst>
                <a:ext uri="{FF2B5EF4-FFF2-40B4-BE49-F238E27FC236}">
                  <a16:creationId xmlns:a16="http://schemas.microsoft.com/office/drawing/2014/main" id="{18136C55-BF82-4B6B-BDA0-02CEE5650F6D}"/>
                </a:ext>
              </a:extLst>
            </p:cNvPr>
            <p:cNvCxnSpPr>
              <a:cxnSpLocks/>
              <a:stCxn id="55" idx="0"/>
            </p:cNvCxnSpPr>
            <p:nvPr/>
          </p:nvCxnSpPr>
          <p:spPr>
            <a:xfrm>
              <a:off x="10206734" y="296478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F5076A9-4D55-4482-B15E-4B6653902E76}"/>
                </a:ext>
              </a:extLst>
            </p:cNvPr>
            <p:cNvCxnSpPr/>
            <p:nvPr/>
          </p:nvCxnSpPr>
          <p:spPr>
            <a:xfrm>
              <a:off x="7103047" y="17585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C80F45A-E861-4809-BF55-6F4975460CBE}"/>
                </a:ext>
              </a:extLst>
            </p:cNvPr>
            <p:cNvCxnSpPr/>
            <p:nvPr/>
          </p:nvCxnSpPr>
          <p:spPr>
            <a:xfrm>
              <a:off x="7086114" y="22463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723F6EC-6B14-4B63-9B0F-FD03ED7ACC7A}"/>
                </a:ext>
              </a:extLst>
            </p:cNvPr>
            <p:cNvCxnSpPr/>
            <p:nvPr/>
          </p:nvCxnSpPr>
          <p:spPr>
            <a:xfrm>
              <a:off x="7114336" y="2749004"/>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62D2B9A-72AE-4BE2-B66D-3706ACF5C9DC}"/>
                </a:ext>
              </a:extLst>
            </p:cNvPr>
            <p:cNvCxnSpPr/>
            <p:nvPr/>
          </p:nvCxnSpPr>
          <p:spPr>
            <a:xfrm>
              <a:off x="7086114" y="321257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4C8B578-AC23-4744-96AF-9FF8E597E522}"/>
                </a:ext>
              </a:extLst>
            </p:cNvPr>
            <p:cNvCxnSpPr/>
            <p:nvPr/>
          </p:nvCxnSpPr>
          <p:spPr>
            <a:xfrm>
              <a:off x="7086114" y="373028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E21C3BF-DA33-47B7-B4DF-92B67D68A5FA}"/>
                </a:ext>
              </a:extLst>
            </p:cNvPr>
            <p:cNvCxnSpPr>
              <a:cxnSpLocks/>
            </p:cNvCxnSpPr>
            <p:nvPr/>
          </p:nvCxnSpPr>
          <p:spPr>
            <a:xfrm>
              <a:off x="8649626" y="173268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F48F860-47E8-4B12-A429-1412BA29B276}"/>
                </a:ext>
              </a:extLst>
            </p:cNvPr>
            <p:cNvCxnSpPr>
              <a:cxnSpLocks/>
            </p:cNvCxnSpPr>
            <p:nvPr/>
          </p:nvCxnSpPr>
          <p:spPr>
            <a:xfrm>
              <a:off x="8666180" y="324434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DA4F298-ACBA-4901-8F73-5D0B06F0E572}"/>
                </a:ext>
              </a:extLst>
            </p:cNvPr>
            <p:cNvCxnSpPr/>
            <p:nvPr/>
          </p:nvCxnSpPr>
          <p:spPr>
            <a:xfrm>
              <a:off x="7114336" y="4193127"/>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A09C3A5-B727-45F5-ADE7-28E275C6BB70}"/>
                </a:ext>
              </a:extLst>
            </p:cNvPr>
            <p:cNvCxnSpPr/>
            <p:nvPr/>
          </p:nvCxnSpPr>
          <p:spPr>
            <a:xfrm>
              <a:off x="7486870" y="4193127"/>
              <a:ext cx="39511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3413723-C337-41FE-BE0E-A254BF38B474}"/>
                </a:ext>
              </a:extLst>
            </p:cNvPr>
            <p:cNvCxnSpPr>
              <a:cxnSpLocks/>
            </p:cNvCxnSpPr>
            <p:nvPr/>
          </p:nvCxnSpPr>
          <p:spPr>
            <a:xfrm>
              <a:off x="7571537" y="4272147"/>
              <a:ext cx="243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9D2CC13-F5D9-441E-89C3-3C0E7CD4B4DA}"/>
                </a:ext>
              </a:extLst>
            </p:cNvPr>
            <p:cNvCxnSpPr>
              <a:cxnSpLocks/>
            </p:cNvCxnSpPr>
            <p:nvPr/>
          </p:nvCxnSpPr>
          <p:spPr>
            <a:xfrm>
              <a:off x="7639272" y="4357619"/>
              <a:ext cx="12192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8BF2DC25-D98A-42F4-893D-00123130617F}"/>
              </a:ext>
            </a:extLst>
          </p:cNvPr>
          <p:cNvSpPr/>
          <p:nvPr/>
        </p:nvSpPr>
        <p:spPr>
          <a:xfrm>
            <a:off x="5826818" y="6450240"/>
            <a:ext cx="2903359"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https://onlinegdb.com/HkJq9iFaI</a:t>
            </a: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Tree>
    <p:extLst>
      <p:ext uri="{BB962C8B-B14F-4D97-AF65-F5344CB8AC3E}">
        <p14:creationId xmlns:p14="http://schemas.microsoft.com/office/powerpoint/2010/main" val="2357694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F03142-0382-4758-B80B-1984329254C7}"/>
              </a:ext>
            </a:extLst>
          </p:cNvPr>
          <p:cNvSpPr txBox="1">
            <a:spLocks/>
          </p:cNvSpPr>
          <p:nvPr/>
        </p:nvSpPr>
        <p:spPr>
          <a:xfrm>
            <a:off x="958780"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Gotham Bold" pitchFamily="50" charset="0"/>
                <a:ea typeface="+mj-ea"/>
                <a:cs typeface="+mj-cs"/>
              </a:rPr>
              <a:t>Graph Implementation</a:t>
            </a:r>
          </a:p>
        </p:txBody>
      </p:sp>
      <p:graphicFrame>
        <p:nvGraphicFramePr>
          <p:cNvPr id="5" name="Table 2">
            <a:extLst>
              <a:ext uri="{FF2B5EF4-FFF2-40B4-BE49-F238E27FC236}">
                <a16:creationId xmlns:a16="http://schemas.microsoft.com/office/drawing/2014/main" id="{27D64A7D-09B4-4A7B-BA7D-F36E14A433F6}"/>
              </a:ext>
              <a:ext uri="{C183D7F6-B498-43B3-948B-1728B52AA6E4}">
                <adec:decorative xmlns:adec="http://schemas.microsoft.com/office/drawing/2017/decorative" val="1"/>
              </a:ext>
            </a:extLst>
          </p:cNvPr>
          <p:cNvGraphicFramePr>
            <a:graphicFrameLocks noGrp="1"/>
          </p:cNvGraphicFramePr>
          <p:nvPr/>
        </p:nvGraphicFramePr>
        <p:xfrm>
          <a:off x="1480945" y="1948896"/>
          <a:ext cx="8999484" cy="3648036"/>
        </p:xfrm>
        <a:graphic>
          <a:graphicData uri="http://schemas.openxmlformats.org/drawingml/2006/table">
            <a:tbl>
              <a:tblPr firstRow="1" firstCol="1" bandRow="1">
                <a:tableStyleId>{9D7B26C5-4107-4FEC-AEDC-1716B250A1EF}</a:tableStyleId>
              </a:tblPr>
              <a:tblGrid>
                <a:gridCol w="2249871">
                  <a:extLst>
                    <a:ext uri="{9D8B030D-6E8A-4147-A177-3AD203B41FA5}">
                      <a16:colId xmlns:a16="http://schemas.microsoft.com/office/drawing/2014/main" val="13961905"/>
                    </a:ext>
                  </a:extLst>
                </a:gridCol>
                <a:gridCol w="2249871">
                  <a:extLst>
                    <a:ext uri="{9D8B030D-6E8A-4147-A177-3AD203B41FA5}">
                      <a16:colId xmlns:a16="http://schemas.microsoft.com/office/drawing/2014/main" val="2450235849"/>
                    </a:ext>
                  </a:extLst>
                </a:gridCol>
                <a:gridCol w="2249871">
                  <a:extLst>
                    <a:ext uri="{9D8B030D-6E8A-4147-A177-3AD203B41FA5}">
                      <a16:colId xmlns:a16="http://schemas.microsoft.com/office/drawing/2014/main" val="1069028512"/>
                    </a:ext>
                  </a:extLst>
                </a:gridCol>
                <a:gridCol w="2249871">
                  <a:extLst>
                    <a:ext uri="{9D8B030D-6E8A-4147-A177-3AD203B41FA5}">
                      <a16:colId xmlns:a16="http://schemas.microsoft.com/office/drawing/2014/main" val="916848761"/>
                    </a:ext>
                  </a:extLst>
                </a:gridCol>
              </a:tblGrid>
              <a:tr h="897862">
                <a:tc>
                  <a:txBody>
                    <a:bodyPr/>
                    <a:lstStyle/>
                    <a:p>
                      <a:pPr algn="ctr"/>
                      <a:endParaRPr lang="en-US" sz="1600" b="1" dirty="0">
                        <a:solidFill>
                          <a:srgbClr val="C00000"/>
                        </a:solidFill>
                        <a:latin typeface="Consolas" panose="020B0609020204030204" pitchFamily="49" charset="0"/>
                        <a:ea typeface="Roboto" panose="02000000000000000000" pitchFamily="2" charset="0"/>
                        <a:cs typeface="Roboto" panose="02000000000000000000" pitchFamily="2" charset="0"/>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Edge 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 Matrix</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 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834683180"/>
                  </a:ext>
                </a:extLst>
              </a:tr>
              <a:tr h="926156">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Time Complexity: Connectedness</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O(1)</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O(outdegree(V))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429640132"/>
                  </a:ext>
                </a:extLst>
              </a:tr>
              <a:tr h="926156">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Time Complexity:</a:t>
                      </a:r>
                    </a:p>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O(outdegree(V))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13298492"/>
                  </a:ext>
                </a:extLst>
              </a:tr>
              <a:tr h="897862">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Space Complexity</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022403512"/>
                  </a:ext>
                </a:extLst>
              </a:tr>
            </a:tbl>
          </a:graphicData>
        </a:graphic>
      </p:graphicFrame>
      <p:grpSp>
        <p:nvGrpSpPr>
          <p:cNvPr id="6" name="Group 5">
            <a:extLst>
              <a:ext uri="{FF2B5EF4-FFF2-40B4-BE49-F238E27FC236}">
                <a16:creationId xmlns:a16="http://schemas.microsoft.com/office/drawing/2014/main" id="{DD9646D5-C77B-48EC-9435-A1ACA6948AB6}"/>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D0C14CC7-0F2C-4CFD-877B-D23BA61D8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3B2FC56C-8662-4C1D-8239-DB27C71B887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1683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4EC80D-1075-498B-9D7E-38344249D4DA}"/>
              </a:ext>
            </a:extLst>
          </p:cNvPr>
          <p:cNvPicPr>
            <a:picLocks noChangeAspect="1"/>
          </p:cNvPicPr>
          <p:nvPr/>
        </p:nvPicPr>
        <p:blipFill>
          <a:blip r:embed="rId3"/>
          <a:stretch>
            <a:fillRect/>
          </a:stretch>
        </p:blipFill>
        <p:spPr>
          <a:xfrm>
            <a:off x="1376362" y="852487"/>
            <a:ext cx="9439275" cy="5153025"/>
          </a:xfrm>
          <a:prstGeom prst="rect">
            <a:avLst/>
          </a:prstGeom>
        </p:spPr>
      </p:pic>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825079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B72F37-C6D1-4E96-A6E1-BAA296639074}"/>
              </a:ext>
            </a:extLst>
          </p:cNvPr>
          <p:cNvPicPr>
            <a:picLocks noChangeAspect="1"/>
          </p:cNvPicPr>
          <p:nvPr/>
        </p:nvPicPr>
        <p:blipFill>
          <a:blip r:embed="rId3"/>
          <a:stretch>
            <a:fillRect/>
          </a:stretch>
        </p:blipFill>
        <p:spPr>
          <a:xfrm>
            <a:off x="1509712" y="685800"/>
            <a:ext cx="9172575" cy="5486400"/>
          </a:xfrm>
          <a:prstGeom prst="rect">
            <a:avLst/>
          </a:prstGeom>
        </p:spPr>
      </p:pic>
      <p:grpSp>
        <p:nvGrpSpPr>
          <p:cNvPr id="4" name="Group 3">
            <a:extLst>
              <a:ext uri="{FF2B5EF4-FFF2-40B4-BE49-F238E27FC236}">
                <a16:creationId xmlns:a16="http://schemas.microsoft.com/office/drawing/2014/main" id="{5E150EA8-43AC-4AC2-A6D7-FC2D41AB808A}"/>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DD89E064-ED80-4ED1-B86E-26B950B14F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575B39E-D5D6-4C7A-8B8C-363C3A5A641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558582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Valid DFS: Which DFS are valid?</a:t>
            </a:r>
          </a:p>
        </p:txBody>
      </p:sp>
      <p:pic>
        <p:nvPicPr>
          <p:cNvPr id="3" name="Picture 2">
            <a:extLst>
              <a:ext uri="{FF2B5EF4-FFF2-40B4-BE49-F238E27FC236}">
                <a16:creationId xmlns:a16="http://schemas.microsoft.com/office/drawing/2014/main" id="{60EA5A16-038F-4904-9F61-9C04659F6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35" t="9570" r="50537" b="25830"/>
          <a:stretch/>
        </p:blipFill>
        <p:spPr bwMode="auto">
          <a:xfrm>
            <a:off x="1607735" y="1989574"/>
            <a:ext cx="2954216" cy="33002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C7C32D-97FD-4C33-93EC-89DE044BF3B5}"/>
              </a:ext>
            </a:extLst>
          </p:cNvPr>
          <p:cNvSpPr txBox="1"/>
          <p:nvPr/>
        </p:nvSpPr>
        <p:spPr>
          <a:xfrm>
            <a:off x="5669783" y="2766702"/>
            <a:ext cx="2529672" cy="1200329"/>
          </a:xfrm>
          <a:prstGeom prst="rect">
            <a:avLst/>
          </a:prstGeom>
          <a:noFill/>
        </p:spPr>
        <p:txBody>
          <a:bodyPr wrap="square">
            <a:spAutoFit/>
          </a:bodyPr>
          <a:lstStyle/>
          <a:p>
            <a:pPr marL="285750" indent="-285750" algn="l">
              <a:buFont typeface="Wingdings" panose="05000000000000000000" pitchFamily="2" charset="2"/>
              <a:buChar char="§"/>
            </a:pPr>
            <a:r>
              <a:rPr lang="pt-BR" b="0" i="0" dirty="0">
                <a:solidFill>
                  <a:schemeClr val="bg1">
                    <a:lumMod val="85000"/>
                  </a:schemeClr>
                </a:solidFill>
                <a:effectLst/>
                <a:latin typeface="Lato Extended"/>
              </a:rPr>
              <a:t>H E C B D G I A F</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C E H B D G I A F </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A F C E H B I G D </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D E C B H F A I G </a:t>
            </a:r>
          </a:p>
        </p:txBody>
      </p:sp>
      <p:grpSp>
        <p:nvGrpSpPr>
          <p:cNvPr id="5" name="Group 4">
            <a:extLst>
              <a:ext uri="{FF2B5EF4-FFF2-40B4-BE49-F238E27FC236}">
                <a16:creationId xmlns:a16="http://schemas.microsoft.com/office/drawing/2014/main" id="{403CC349-9789-435E-9611-873838F8B083}"/>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65853464-9893-4207-9D65-16990E1573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D910D72C-379A-4DDA-B600-0466222A2EE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765570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Valid DFS: Which DFS are valid?</a:t>
            </a:r>
          </a:p>
        </p:txBody>
      </p:sp>
      <p:pic>
        <p:nvPicPr>
          <p:cNvPr id="3" name="Picture 2">
            <a:extLst>
              <a:ext uri="{FF2B5EF4-FFF2-40B4-BE49-F238E27FC236}">
                <a16:creationId xmlns:a16="http://schemas.microsoft.com/office/drawing/2014/main" id="{60EA5A16-038F-4904-9F61-9C04659F6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35" t="9570" r="50537" b="25830"/>
          <a:stretch/>
        </p:blipFill>
        <p:spPr bwMode="auto">
          <a:xfrm>
            <a:off x="1607735" y="1989574"/>
            <a:ext cx="2954216" cy="33002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C7C32D-97FD-4C33-93EC-89DE044BF3B5}"/>
              </a:ext>
            </a:extLst>
          </p:cNvPr>
          <p:cNvSpPr txBox="1"/>
          <p:nvPr/>
        </p:nvSpPr>
        <p:spPr>
          <a:xfrm>
            <a:off x="5669783" y="2766702"/>
            <a:ext cx="2529672" cy="1200329"/>
          </a:xfrm>
          <a:prstGeom prst="rect">
            <a:avLst/>
          </a:prstGeom>
          <a:noFill/>
        </p:spPr>
        <p:txBody>
          <a:bodyPr wrap="square">
            <a:spAutoFit/>
          </a:bodyPr>
          <a:lstStyle/>
          <a:p>
            <a:pPr marL="285750" indent="-285750" algn="l">
              <a:buFont typeface="Wingdings" panose="05000000000000000000" pitchFamily="2" charset="2"/>
              <a:buChar char="§"/>
            </a:pPr>
            <a:r>
              <a:rPr lang="pt-BR" b="0" i="0" dirty="0">
                <a:solidFill>
                  <a:schemeClr val="bg1">
                    <a:lumMod val="75000"/>
                  </a:schemeClr>
                </a:solidFill>
                <a:effectLst/>
                <a:latin typeface="Lato Extended"/>
              </a:rPr>
              <a:t>H E C B D G I A F</a:t>
            </a:r>
          </a:p>
          <a:p>
            <a:pPr marL="285750" indent="-285750" algn="l">
              <a:buFont typeface="Wingdings" panose="05000000000000000000" pitchFamily="2" charset="2"/>
              <a:buChar char="§"/>
            </a:pPr>
            <a:r>
              <a:rPr lang="pt-BR" b="0" i="0" dirty="0">
                <a:solidFill>
                  <a:srgbClr val="00DA63"/>
                </a:solidFill>
                <a:effectLst/>
                <a:latin typeface="Lato Extended"/>
              </a:rPr>
              <a:t>C E H B D G I A F </a:t>
            </a:r>
          </a:p>
          <a:p>
            <a:pPr marL="285750" indent="-285750" algn="l">
              <a:buFont typeface="Wingdings" panose="05000000000000000000" pitchFamily="2" charset="2"/>
              <a:buChar char="§"/>
            </a:pPr>
            <a:r>
              <a:rPr lang="pt-BR" b="0" i="0" dirty="0">
                <a:solidFill>
                  <a:schemeClr val="bg1">
                    <a:lumMod val="75000"/>
                  </a:schemeClr>
                </a:solidFill>
                <a:effectLst/>
                <a:latin typeface="Lato Extended"/>
              </a:rPr>
              <a:t>A F C E H B I G D </a:t>
            </a:r>
          </a:p>
          <a:p>
            <a:pPr marL="285750" indent="-285750" algn="l">
              <a:buFont typeface="Wingdings" panose="05000000000000000000" pitchFamily="2" charset="2"/>
              <a:buChar char="§"/>
            </a:pPr>
            <a:r>
              <a:rPr lang="pt-BR" b="0" i="0" dirty="0">
                <a:solidFill>
                  <a:srgbClr val="00DA63"/>
                </a:solidFill>
                <a:effectLst/>
                <a:latin typeface="Lato Extended"/>
              </a:rPr>
              <a:t>D E C B H F A I G </a:t>
            </a:r>
          </a:p>
        </p:txBody>
      </p:sp>
      <p:grpSp>
        <p:nvGrpSpPr>
          <p:cNvPr id="5" name="Group 4">
            <a:extLst>
              <a:ext uri="{FF2B5EF4-FFF2-40B4-BE49-F238E27FC236}">
                <a16:creationId xmlns:a16="http://schemas.microsoft.com/office/drawing/2014/main" id="{2602CBD0-4A5A-413C-8669-C7C64087151B}"/>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AB03353C-9449-4332-9BB1-A2618918D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B6F4FA6-ED2D-42D0-AE21-B41E317CA07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55272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BFS Pseudocode</a:t>
            </a:r>
          </a:p>
        </p:txBody>
      </p:sp>
      <p:sp>
        <p:nvSpPr>
          <p:cNvPr id="7" name="TextBox 6">
            <a:extLst>
              <a:ext uri="{FF2B5EF4-FFF2-40B4-BE49-F238E27FC236}">
                <a16:creationId xmlns:a16="http://schemas.microsoft.com/office/drawing/2014/main" id="{9AA7BC40-3096-435E-AEF8-D7BA1F0B531E}"/>
              </a:ext>
            </a:extLst>
          </p:cNvPr>
          <p:cNvSpPr txBox="1"/>
          <p:nvPr/>
        </p:nvSpPr>
        <p:spPr>
          <a:xfrm>
            <a:off x="1027443" y="1597578"/>
            <a:ext cx="9854921" cy="1200329"/>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081E2"/>
                </a:solidFill>
                <a:effectLst/>
                <a:latin typeface="Consolas" panose="020B0609020204030204" pitchFamily="49" charset="0"/>
              </a:rPr>
              <a:t>Write pseudocode/code for implementing the </a:t>
            </a:r>
            <a:r>
              <a:rPr lang="en-US" b="1" i="0" dirty="0">
                <a:solidFill>
                  <a:schemeClr val="accent2"/>
                </a:solidFill>
                <a:effectLst/>
                <a:latin typeface="Consolas" panose="020B0609020204030204" pitchFamily="49" charset="0"/>
              </a:rPr>
              <a:t>Breadth First Search </a:t>
            </a:r>
            <a:r>
              <a:rPr lang="en-US" b="1" i="0" dirty="0">
                <a:solidFill>
                  <a:srgbClr val="0081E2"/>
                </a:solidFill>
                <a:effectLst/>
                <a:latin typeface="Consolas" panose="020B0609020204030204" pitchFamily="49" charset="0"/>
              </a:rPr>
              <a:t>Algorithm</a:t>
            </a:r>
            <a:r>
              <a:rPr lang="en-US" b="0" i="0" dirty="0">
                <a:solidFill>
                  <a:srgbClr val="0081E2"/>
                </a:solidFill>
                <a:effectLst/>
                <a:latin typeface="Consolas" panose="020B0609020204030204" pitchFamily="49" charset="0"/>
              </a:rPr>
              <a:t> of a graph, G that takes a source vertex S as input. (8).</a:t>
            </a:r>
          </a:p>
          <a:p>
            <a:pPr marL="285750" indent="-285750" algn="l">
              <a:buFont typeface="Wingdings" panose="05000000000000000000" pitchFamily="2" charset="2"/>
              <a:buChar char="§"/>
            </a:pPr>
            <a:endParaRPr lang="en-US" b="0" i="0" dirty="0">
              <a:solidFill>
                <a:srgbClr val="0081E2"/>
              </a:solidFill>
              <a:effectLst/>
              <a:latin typeface="Consolas" panose="020B0609020204030204" pitchFamily="49" charset="0"/>
            </a:endParaRPr>
          </a:p>
          <a:p>
            <a:pPr marL="285750" indent="-285750" algn="l">
              <a:buFont typeface="Wingdings" panose="05000000000000000000" pitchFamily="2" charset="2"/>
              <a:buChar char="§"/>
            </a:pPr>
            <a:r>
              <a:rPr lang="en-US" b="0" i="0" dirty="0">
                <a:solidFill>
                  <a:srgbClr val="0081E2"/>
                </a:solidFill>
                <a:effectLst/>
                <a:latin typeface="Consolas" panose="020B0609020204030204" pitchFamily="49" charset="0"/>
              </a:rPr>
              <a:t>Also, state the Big O complexity of the traversal in the worst case (2).</a:t>
            </a:r>
          </a:p>
        </p:txBody>
      </p:sp>
      <p:grpSp>
        <p:nvGrpSpPr>
          <p:cNvPr id="4" name="Group 3">
            <a:extLst>
              <a:ext uri="{FF2B5EF4-FFF2-40B4-BE49-F238E27FC236}">
                <a16:creationId xmlns:a16="http://schemas.microsoft.com/office/drawing/2014/main" id="{294C58AE-50BD-43D2-8252-6516E11FC96F}"/>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4A757C9C-9672-401F-A525-A2BDC7C0A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782B9A84-9776-4A11-AFF5-B7FCB6A864E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9582850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              BFS          vs          DFS</a:t>
            </a:r>
          </a:p>
        </p:txBody>
      </p:sp>
      <p:graphicFrame>
        <p:nvGraphicFramePr>
          <p:cNvPr id="21" name="Table 20">
            <a:extLst>
              <a:ext uri="{FF2B5EF4-FFF2-40B4-BE49-F238E27FC236}">
                <a16:creationId xmlns:a16="http://schemas.microsoft.com/office/drawing/2014/main" id="{F952157E-6DA3-4E16-BB71-67EC49361944}"/>
              </a:ext>
            </a:extLst>
          </p:cNvPr>
          <p:cNvGraphicFramePr>
            <a:graphicFrameLocks noGrp="1"/>
          </p:cNvGraphicFramePr>
          <p:nvPr/>
        </p:nvGraphicFramePr>
        <p:xfrm>
          <a:off x="6837780" y="1690688"/>
          <a:ext cx="378179" cy="4421823"/>
        </p:xfrm>
        <a:graphic>
          <a:graphicData uri="http://schemas.openxmlformats.org/drawingml/2006/table">
            <a:tbl>
              <a:tblPr>
                <a:tableStyleId>{5C22544A-7EE6-4342-B048-85BDC9FD1C3A}</a:tableStyleId>
              </a:tblPr>
              <a:tblGrid>
                <a:gridCol w="37817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1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23</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22" name="Table 21">
            <a:extLst>
              <a:ext uri="{FF2B5EF4-FFF2-40B4-BE49-F238E27FC236}">
                <a16:creationId xmlns:a16="http://schemas.microsoft.com/office/drawing/2014/main" id="{462CB2C6-C06F-43D6-B68B-6659CE23EBC2}"/>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82292465"/>
              </p:ext>
            </p:extLst>
          </p:nvPr>
        </p:nvGraphicFramePr>
        <p:xfrm>
          <a:off x="7215957" y="1690688"/>
          <a:ext cx="3998003" cy="4421823"/>
        </p:xfrm>
        <a:graphic>
          <a:graphicData uri="http://schemas.openxmlformats.org/drawingml/2006/table">
            <a:tbl>
              <a:tblPr>
                <a:solidFill>
                  <a:srgbClr val="000000"/>
                </a:solidFill>
                <a:tableStyleId>{5C22544A-7EE6-4342-B048-85BDC9FD1C3A}</a:tableStyleId>
              </a:tblPr>
              <a:tblGrid>
                <a:gridCol w="3998003">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DA63"/>
                          </a:solidFill>
                          <a:effectLst/>
                          <a:latin typeface="Consolas" panose="020B0609020204030204" pitchFamily="49" charset="0"/>
                          <a:ea typeface="+mn-ea"/>
                          <a:cs typeface="+mn-cs"/>
                        </a:rPr>
                        <a:t>string source = "A";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std::set&lt;string&gt; visited;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std::stack&lt;string&gt; s;</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visited.insert</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s.push</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chemeClr val="bg1"/>
                          </a:solidFill>
                          <a:effectLst/>
                          <a:latin typeface="Consolas" panose="020B0609020204030204" pitchFamily="49" charset="0"/>
                          <a:ea typeface="+mn-ea"/>
                          <a:cs typeface="+mn-cs"/>
                        </a:rPr>
                        <a:t>cout</a:t>
                      </a:r>
                      <a:r>
                        <a:rPr lang="en-US" sz="1100" kern="1200" baseline="0" dirty="0">
                          <a:solidFill>
                            <a:schemeClr val="bg1"/>
                          </a:solidFill>
                          <a:effectLst/>
                          <a:latin typeface="Consolas" panose="020B0609020204030204" pitchFamily="49" charset="0"/>
                          <a:ea typeface="+mn-ea"/>
                          <a:cs typeface="+mn-cs"/>
                        </a:rPr>
                        <a:t>&lt;&lt;“DFS: ";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B0F0"/>
                          </a:solidFill>
                          <a:effectLst/>
                          <a:latin typeface="Consolas" panose="020B0609020204030204" pitchFamily="49" charset="0"/>
                          <a:ea typeface="+mn-ea"/>
                          <a:cs typeface="+mn-cs"/>
                        </a:rPr>
                        <a:t>while(!</a:t>
                      </a:r>
                      <a:r>
                        <a:rPr lang="en-US" sz="1100" kern="1200" baseline="0" dirty="0" err="1">
                          <a:solidFill>
                            <a:srgbClr val="00B0F0"/>
                          </a:solidFill>
                          <a:effectLst/>
                          <a:latin typeface="Consolas" panose="020B0609020204030204" pitchFamily="49" charset="0"/>
                          <a:ea typeface="+mn-ea"/>
                          <a:cs typeface="+mn-cs"/>
                        </a:rPr>
                        <a:t>q.empty</a:t>
                      </a:r>
                      <a:r>
                        <a:rPr lang="en-US" sz="1100" kern="1200" baseline="0" dirty="0">
                          <a:solidFill>
                            <a:srgbClr val="00B0F0"/>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F7FA82"/>
                          </a:solidFill>
                          <a:effectLst/>
                          <a:latin typeface="Consolas" panose="020B0609020204030204" pitchFamily="49" charset="0"/>
                          <a:ea typeface="+mn-ea"/>
                          <a:cs typeface="+mn-cs"/>
                        </a:rPr>
                        <a:t>string u = </a:t>
                      </a:r>
                      <a:r>
                        <a:rPr lang="en-US" sz="1100" kern="1200" baseline="0" dirty="0" err="1">
                          <a:solidFill>
                            <a:srgbClr val="F7FA82"/>
                          </a:solidFill>
                          <a:effectLst/>
                          <a:latin typeface="Consolas" panose="020B0609020204030204" pitchFamily="49" charset="0"/>
                          <a:ea typeface="+mn-ea"/>
                          <a:cs typeface="+mn-cs"/>
                        </a:rPr>
                        <a:t>s.top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cout</a:t>
                      </a:r>
                      <a:r>
                        <a:rPr lang="en-US" sz="1100" kern="1200" baseline="0" dirty="0">
                          <a:solidFill>
                            <a:srgbClr val="F7FA82"/>
                          </a:solidFill>
                          <a:effectLst/>
                          <a:latin typeface="Consolas" panose="020B0609020204030204" pitchFamily="49" charset="0"/>
                          <a:ea typeface="+mn-ea"/>
                          <a:cs typeface="+mn-cs"/>
                        </a:rPr>
                        <a:t> &lt;&lt; 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s.pop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vector&lt;string&gt; neighbors = graph[u];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for(string v: neighbors)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if(</a:t>
                      </a:r>
                      <a:r>
                        <a:rPr lang="en-US" sz="1100" kern="1200" baseline="0" dirty="0" err="1">
                          <a:solidFill>
                            <a:srgbClr val="0081E2"/>
                          </a:solidFill>
                          <a:effectLst/>
                          <a:latin typeface="Consolas" panose="020B0609020204030204" pitchFamily="49" charset="0"/>
                          <a:ea typeface="+mn-ea"/>
                          <a:cs typeface="+mn-cs"/>
                        </a:rPr>
                        <a:t>visited.count</a:t>
                      </a:r>
                      <a:r>
                        <a:rPr lang="en-US" sz="1100" kern="1200" baseline="0" dirty="0">
                          <a:solidFill>
                            <a:srgbClr val="0081E2"/>
                          </a:solidFill>
                          <a:effectLst/>
                          <a:latin typeface="Consolas" panose="020B0609020204030204" pitchFamily="49" charset="0"/>
                          <a:ea typeface="+mn-ea"/>
                          <a:cs typeface="+mn-cs"/>
                        </a:rPr>
                        <a:t>(v)==0)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a:t>
                      </a:r>
                      <a:r>
                        <a:rPr lang="en-US" sz="11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visited.insert</a:t>
                      </a:r>
                      <a:r>
                        <a:rPr lang="en-US" sz="1100" kern="1200" baseline="0" dirty="0">
                          <a:solidFill>
                            <a:srgbClr val="FF9393"/>
                          </a:solidFill>
                          <a:effectLst/>
                          <a:latin typeface="Consolas" panose="020B0609020204030204" pitchFamily="49" charset="0"/>
                          <a:ea typeface="+mn-ea"/>
                          <a:cs typeface="+mn-cs"/>
                        </a:rPr>
                        <a:t>(v);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s.push</a:t>
                      </a:r>
                      <a:r>
                        <a:rPr lang="en-US" sz="1100" kern="1200" baseline="0" dirty="0">
                          <a:solidFill>
                            <a:srgbClr val="FF9393"/>
                          </a:solidFill>
                          <a:effectLst/>
                          <a:latin typeface="Consolas" panose="020B0609020204030204" pitchFamily="49" charset="0"/>
                          <a:ea typeface="+mn-ea"/>
                          <a:cs typeface="+mn-cs"/>
                        </a:rPr>
                        <a:t>(v);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8" name="Table 7">
            <a:extLst>
              <a:ext uri="{FF2B5EF4-FFF2-40B4-BE49-F238E27FC236}">
                <a16:creationId xmlns:a16="http://schemas.microsoft.com/office/drawing/2014/main" id="{B22B6C1F-BA29-402D-85C0-48D7AFBC5041}"/>
              </a:ext>
            </a:extLst>
          </p:cNvPr>
          <p:cNvGraphicFramePr>
            <a:graphicFrameLocks noGrp="1"/>
          </p:cNvGraphicFramePr>
          <p:nvPr/>
        </p:nvGraphicFramePr>
        <p:xfrm>
          <a:off x="1513504" y="1687592"/>
          <a:ext cx="378179" cy="4421823"/>
        </p:xfrm>
        <a:graphic>
          <a:graphicData uri="http://schemas.openxmlformats.org/drawingml/2006/table">
            <a:tbl>
              <a:tblPr>
                <a:tableStyleId>{5C22544A-7EE6-4342-B048-85BDC9FD1C3A}</a:tableStyleId>
              </a:tblPr>
              <a:tblGrid>
                <a:gridCol w="37817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1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23</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9" name="Table 8">
            <a:extLst>
              <a:ext uri="{FF2B5EF4-FFF2-40B4-BE49-F238E27FC236}">
                <a16:creationId xmlns:a16="http://schemas.microsoft.com/office/drawing/2014/main" id="{16788F24-DDB6-4257-9DCF-A761FB33361E}"/>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895226714"/>
              </p:ext>
            </p:extLst>
          </p:nvPr>
        </p:nvGraphicFramePr>
        <p:xfrm>
          <a:off x="1891682" y="1687592"/>
          <a:ext cx="3969344" cy="4421823"/>
        </p:xfrm>
        <a:graphic>
          <a:graphicData uri="http://schemas.openxmlformats.org/drawingml/2006/table">
            <a:tbl>
              <a:tblPr>
                <a:solidFill>
                  <a:srgbClr val="000000"/>
                </a:solidFill>
                <a:tableStyleId>{5C22544A-7EE6-4342-B048-85BDC9FD1C3A}</a:tableStyleId>
              </a:tblPr>
              <a:tblGrid>
                <a:gridCol w="396934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DA63"/>
                          </a:solidFill>
                          <a:effectLst/>
                          <a:latin typeface="Consolas" panose="020B0609020204030204" pitchFamily="49" charset="0"/>
                          <a:ea typeface="+mn-ea"/>
                          <a:cs typeface="+mn-cs"/>
                        </a:rPr>
                        <a:t>string source = "A";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std::set&lt;string&gt; visited;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std::queue&lt;string&gt; q;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visited.insert</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q.push</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chemeClr val="bg1"/>
                          </a:solidFill>
                          <a:effectLst/>
                          <a:latin typeface="Consolas" panose="020B0609020204030204" pitchFamily="49" charset="0"/>
                          <a:ea typeface="+mn-ea"/>
                          <a:cs typeface="+mn-cs"/>
                        </a:rPr>
                        <a:t>cout</a:t>
                      </a:r>
                      <a:r>
                        <a:rPr lang="en-US" sz="1100" kern="1200" baseline="0" dirty="0">
                          <a:solidFill>
                            <a:schemeClr val="bg1"/>
                          </a:solidFill>
                          <a:effectLst/>
                          <a:latin typeface="Consolas" panose="020B0609020204030204" pitchFamily="49" charset="0"/>
                          <a:ea typeface="+mn-ea"/>
                          <a:cs typeface="+mn-cs"/>
                        </a:rPr>
                        <a:t>&lt;&lt;"BFS: ";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B0F0"/>
                          </a:solidFill>
                          <a:effectLst/>
                          <a:latin typeface="Consolas" panose="020B0609020204030204" pitchFamily="49" charset="0"/>
                          <a:ea typeface="+mn-ea"/>
                          <a:cs typeface="+mn-cs"/>
                        </a:rPr>
                        <a:t>while(!</a:t>
                      </a:r>
                      <a:r>
                        <a:rPr lang="en-US" sz="1100" kern="1200" baseline="0" dirty="0" err="1">
                          <a:solidFill>
                            <a:srgbClr val="00B0F0"/>
                          </a:solidFill>
                          <a:effectLst/>
                          <a:latin typeface="Consolas" panose="020B0609020204030204" pitchFamily="49" charset="0"/>
                          <a:ea typeface="+mn-ea"/>
                          <a:cs typeface="+mn-cs"/>
                        </a:rPr>
                        <a:t>q.empty</a:t>
                      </a:r>
                      <a:r>
                        <a:rPr lang="en-US" sz="1100" kern="1200" baseline="0" dirty="0">
                          <a:solidFill>
                            <a:srgbClr val="00B0F0"/>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F7FA82"/>
                          </a:solidFill>
                          <a:effectLst/>
                          <a:latin typeface="Consolas" panose="020B0609020204030204" pitchFamily="49" charset="0"/>
                          <a:ea typeface="+mn-ea"/>
                          <a:cs typeface="+mn-cs"/>
                        </a:rPr>
                        <a:t>string u = </a:t>
                      </a:r>
                      <a:r>
                        <a:rPr lang="en-US" sz="1100" kern="1200" baseline="0" dirty="0" err="1">
                          <a:solidFill>
                            <a:srgbClr val="F7FA82"/>
                          </a:solidFill>
                          <a:effectLst/>
                          <a:latin typeface="Consolas" panose="020B0609020204030204" pitchFamily="49" charset="0"/>
                          <a:ea typeface="+mn-ea"/>
                          <a:cs typeface="+mn-cs"/>
                        </a:rPr>
                        <a:t>q.front</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cout</a:t>
                      </a:r>
                      <a:r>
                        <a:rPr lang="en-US" sz="1100" kern="1200" baseline="0" dirty="0">
                          <a:solidFill>
                            <a:srgbClr val="F7FA82"/>
                          </a:solidFill>
                          <a:effectLst/>
                          <a:latin typeface="Consolas" panose="020B0609020204030204" pitchFamily="49" charset="0"/>
                          <a:ea typeface="+mn-ea"/>
                          <a:cs typeface="+mn-cs"/>
                        </a:rPr>
                        <a:t> &lt;&lt; 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q.pop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vector&lt;string&gt; neighbors = graph[u];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for(string v: neighbors)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if(</a:t>
                      </a:r>
                      <a:r>
                        <a:rPr lang="en-US" sz="1100" kern="1200" baseline="0" dirty="0" err="1">
                          <a:solidFill>
                            <a:srgbClr val="0081E2"/>
                          </a:solidFill>
                          <a:effectLst/>
                          <a:latin typeface="Consolas" panose="020B0609020204030204" pitchFamily="49" charset="0"/>
                          <a:ea typeface="+mn-ea"/>
                          <a:cs typeface="+mn-cs"/>
                        </a:rPr>
                        <a:t>visited.count</a:t>
                      </a:r>
                      <a:r>
                        <a:rPr lang="en-US" sz="1100" kern="1200" baseline="0" dirty="0">
                          <a:solidFill>
                            <a:srgbClr val="0081E2"/>
                          </a:solidFill>
                          <a:effectLst/>
                          <a:latin typeface="Consolas" panose="020B0609020204030204" pitchFamily="49" charset="0"/>
                          <a:ea typeface="+mn-ea"/>
                          <a:cs typeface="+mn-cs"/>
                        </a:rPr>
                        <a:t>(v)==0)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a:t>
                      </a:r>
                      <a:r>
                        <a:rPr lang="en-US" sz="11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visited.insert</a:t>
                      </a:r>
                      <a:r>
                        <a:rPr lang="en-US" sz="1100" kern="1200" baseline="0" dirty="0">
                          <a:solidFill>
                            <a:srgbClr val="FF9393"/>
                          </a:solidFill>
                          <a:effectLst/>
                          <a:latin typeface="Consolas" panose="020B0609020204030204" pitchFamily="49" charset="0"/>
                          <a:ea typeface="+mn-ea"/>
                          <a:cs typeface="+mn-cs"/>
                        </a:rPr>
                        <a:t>(v);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q.push</a:t>
                      </a:r>
                      <a:r>
                        <a:rPr lang="en-US" sz="1100" kern="1200" baseline="0" dirty="0">
                          <a:solidFill>
                            <a:srgbClr val="FF9393"/>
                          </a:solidFill>
                          <a:effectLst/>
                          <a:latin typeface="Consolas" panose="020B0609020204030204" pitchFamily="49" charset="0"/>
                          <a:ea typeface="+mn-ea"/>
                          <a:cs typeface="+mn-cs"/>
                        </a:rPr>
                        <a:t>(v);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10" name="TextBox 9">
            <a:extLst>
              <a:ext uri="{FF2B5EF4-FFF2-40B4-BE49-F238E27FC236}">
                <a16:creationId xmlns:a16="http://schemas.microsoft.com/office/drawing/2014/main" id="{AEFFE343-9CA6-4D34-BAC5-0FC2B963EB11}"/>
              </a:ext>
            </a:extLst>
          </p:cNvPr>
          <p:cNvSpPr txBox="1"/>
          <p:nvPr/>
        </p:nvSpPr>
        <p:spPr>
          <a:xfrm>
            <a:off x="4119825" y="6308209"/>
            <a:ext cx="42869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Theoretical Complexity: O(V+E)</a:t>
            </a:r>
          </a:p>
        </p:txBody>
      </p:sp>
      <p:grpSp>
        <p:nvGrpSpPr>
          <p:cNvPr id="11" name="Group 10">
            <a:extLst>
              <a:ext uri="{FF2B5EF4-FFF2-40B4-BE49-F238E27FC236}">
                <a16:creationId xmlns:a16="http://schemas.microsoft.com/office/drawing/2014/main" id="{00E7E177-EB11-45DD-B384-CCB80265EFBD}"/>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CD6667DB-D03C-4CC7-8A13-0ECAA636C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D1AA8295-800F-4DE4-9524-03871FA05AA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212349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Graph Algorithm Mix n Match</a:t>
            </a:r>
          </a:p>
        </p:txBody>
      </p:sp>
      <p:sp>
        <p:nvSpPr>
          <p:cNvPr id="11" name="Content Placeholder 1">
            <a:extLst>
              <a:ext uri="{FF2B5EF4-FFF2-40B4-BE49-F238E27FC236}">
                <a16:creationId xmlns:a16="http://schemas.microsoft.com/office/drawing/2014/main" id="{0BA26DB2-93B5-4B3E-8626-4C4406A2099C}"/>
              </a:ext>
            </a:extLst>
          </p:cNvPr>
          <p:cNvSpPr txBox="1">
            <a:spLocks/>
          </p:cNvSpPr>
          <p:nvPr/>
        </p:nvSpPr>
        <p:spPr>
          <a:xfrm>
            <a:off x="579679" y="1951458"/>
            <a:ext cx="7509244" cy="2729132"/>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paths in a weighted graph</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 the minimum cost connected network</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Scheduling algorithm, list steps in a process</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 in an unweighted graph</a:t>
            </a:r>
          </a:p>
          <a:p>
            <a:pPr marL="342900" indent="-342900">
              <a:buFont typeface="Wingdings" panose="05000000000000000000" pitchFamily="2" charset="2"/>
              <a:buChar char="§"/>
            </a:pPr>
            <a:endParaRPr lang="en-US" sz="2000" dirty="0">
              <a:solidFill>
                <a:srgbClr val="0081E2"/>
              </a:solidFill>
              <a:latin typeface="Consolas" panose="020B0609020204030204" pitchFamily="49" charset="0"/>
            </a:endParaRPr>
          </a:p>
        </p:txBody>
      </p:sp>
      <p:sp>
        <p:nvSpPr>
          <p:cNvPr id="12" name="TextBox 11">
            <a:extLst>
              <a:ext uri="{FF2B5EF4-FFF2-40B4-BE49-F238E27FC236}">
                <a16:creationId xmlns:a16="http://schemas.microsoft.com/office/drawing/2014/main" id="{EA217BAE-6957-4CC9-B5B9-16A6C4706CB9}"/>
              </a:ext>
            </a:extLst>
          </p:cNvPr>
          <p:cNvSpPr txBox="1"/>
          <p:nvPr/>
        </p:nvSpPr>
        <p:spPr>
          <a:xfrm>
            <a:off x="9019883" y="2456917"/>
            <a:ext cx="3005951" cy="1631216"/>
          </a:xfrm>
          <a:prstGeom prst="rect">
            <a:avLst/>
          </a:prstGeom>
          <a:noFill/>
          <a:ln>
            <a:noFill/>
          </a:ln>
        </p:spPr>
        <p:txBody>
          <a:bodyPr wrap="none" rtlCol="0">
            <a:spAutoFit/>
          </a:bodyPr>
          <a:lstStyle/>
          <a:p>
            <a:r>
              <a:rPr lang="en-US" sz="2000" dirty="0">
                <a:solidFill>
                  <a:srgbClr val="0081E2"/>
                </a:solidFill>
                <a:latin typeface="Consolas" panose="020B0609020204030204" pitchFamily="49" charset="0"/>
              </a:rPr>
              <a:t>Prim’s or </a:t>
            </a:r>
            <a:r>
              <a:rPr lang="en-US" sz="2000" dirty="0" err="1">
                <a:solidFill>
                  <a:srgbClr val="0081E2"/>
                </a:solidFill>
                <a:latin typeface="Consolas" panose="020B0609020204030204" pitchFamily="49" charset="0"/>
              </a:rPr>
              <a:t>Kruskals</a:t>
            </a:r>
            <a:endParaRPr lang="en-US" sz="2000" dirty="0">
              <a:solidFill>
                <a:srgbClr val="0081E2"/>
              </a:solidFill>
              <a:latin typeface="Consolas" panose="020B0609020204030204" pitchFamily="49" charset="0"/>
            </a:endParaRPr>
          </a:p>
          <a:p>
            <a:r>
              <a:rPr lang="en-US" sz="2000" dirty="0">
                <a:solidFill>
                  <a:srgbClr val="0081E2"/>
                </a:solidFill>
                <a:latin typeface="Consolas" panose="020B0609020204030204" pitchFamily="49" charset="0"/>
              </a:rPr>
              <a:t>BFS</a:t>
            </a:r>
          </a:p>
          <a:p>
            <a:r>
              <a:rPr lang="en-US" sz="2000" dirty="0">
                <a:solidFill>
                  <a:srgbClr val="0081E2"/>
                </a:solidFill>
                <a:latin typeface="Consolas" panose="020B0609020204030204" pitchFamily="49" charset="0"/>
              </a:rPr>
              <a:t>DFS</a:t>
            </a:r>
          </a:p>
          <a:p>
            <a:r>
              <a:rPr lang="en-US" sz="2000" dirty="0">
                <a:solidFill>
                  <a:srgbClr val="0081E2"/>
                </a:solidFill>
                <a:latin typeface="Consolas" panose="020B0609020204030204" pitchFamily="49" charset="0"/>
              </a:rPr>
              <a:t>Topological Sort</a:t>
            </a:r>
          </a:p>
          <a:p>
            <a:r>
              <a:rPr lang="en-US" sz="2000" dirty="0">
                <a:solidFill>
                  <a:srgbClr val="0081E2"/>
                </a:solidFill>
                <a:latin typeface="Consolas" panose="020B0609020204030204" pitchFamily="49" charset="0"/>
              </a:rPr>
              <a:t>Dijkstra’s Algorithm</a:t>
            </a:r>
          </a:p>
        </p:txBody>
      </p:sp>
      <p:grpSp>
        <p:nvGrpSpPr>
          <p:cNvPr id="5" name="Group 4">
            <a:extLst>
              <a:ext uri="{FF2B5EF4-FFF2-40B4-BE49-F238E27FC236}">
                <a16:creationId xmlns:a16="http://schemas.microsoft.com/office/drawing/2014/main" id="{FDC44B6E-23F9-441F-A5F9-4CC86C1C5BD5}"/>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5FF58683-5DDF-484A-8A09-D650EF628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D5B097DC-E465-4D6C-862D-08D8983DF57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74756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Graph Algorithm Mix n Match</a:t>
            </a:r>
          </a:p>
        </p:txBody>
      </p:sp>
      <p:sp>
        <p:nvSpPr>
          <p:cNvPr id="11" name="Content Placeholder 1">
            <a:extLst>
              <a:ext uri="{FF2B5EF4-FFF2-40B4-BE49-F238E27FC236}">
                <a16:creationId xmlns:a16="http://schemas.microsoft.com/office/drawing/2014/main" id="{0BA26DB2-93B5-4B3E-8626-4C4406A2099C}"/>
              </a:ext>
            </a:extLst>
          </p:cNvPr>
          <p:cNvSpPr txBox="1">
            <a:spLocks/>
          </p:cNvSpPr>
          <p:nvPr/>
        </p:nvSpPr>
        <p:spPr>
          <a:xfrm>
            <a:off x="579679" y="1951458"/>
            <a:ext cx="8375636" cy="2729132"/>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paths in a weighted graph</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 the minimum cost connected network</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Scheduling algorithm, list steps in a process</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 in an unweighted graph</a:t>
            </a:r>
          </a:p>
          <a:p>
            <a:pPr marL="342900" indent="-342900">
              <a:buFont typeface="Wingdings" panose="05000000000000000000" pitchFamily="2" charset="2"/>
              <a:buChar char="§"/>
            </a:pPr>
            <a:endParaRPr lang="en-US" sz="2000" dirty="0">
              <a:solidFill>
                <a:srgbClr val="0081E2"/>
              </a:solidFill>
              <a:latin typeface="Consolas" panose="020B0609020204030204" pitchFamily="49" charset="0"/>
            </a:endParaRPr>
          </a:p>
        </p:txBody>
      </p:sp>
      <p:sp>
        <p:nvSpPr>
          <p:cNvPr id="12" name="TextBox 11">
            <a:extLst>
              <a:ext uri="{FF2B5EF4-FFF2-40B4-BE49-F238E27FC236}">
                <a16:creationId xmlns:a16="http://schemas.microsoft.com/office/drawing/2014/main" id="{EA217BAE-6957-4CC9-B5B9-16A6C4706CB9}"/>
              </a:ext>
            </a:extLst>
          </p:cNvPr>
          <p:cNvSpPr txBox="1"/>
          <p:nvPr/>
        </p:nvSpPr>
        <p:spPr>
          <a:xfrm>
            <a:off x="9019883" y="2456917"/>
            <a:ext cx="3005951" cy="1631216"/>
          </a:xfrm>
          <a:prstGeom prst="rect">
            <a:avLst/>
          </a:prstGeom>
          <a:noFill/>
          <a:ln>
            <a:noFill/>
          </a:ln>
        </p:spPr>
        <p:txBody>
          <a:bodyPr wrap="none" rtlCol="0">
            <a:spAutoFit/>
          </a:bodyPr>
          <a:lstStyle/>
          <a:p>
            <a:r>
              <a:rPr lang="en-US" sz="2000" dirty="0">
                <a:solidFill>
                  <a:srgbClr val="0081E2"/>
                </a:solidFill>
                <a:latin typeface="Consolas" panose="020B0609020204030204" pitchFamily="49" charset="0"/>
              </a:rPr>
              <a:t>Prim’s or </a:t>
            </a:r>
            <a:r>
              <a:rPr lang="en-US" sz="2000" dirty="0" err="1">
                <a:solidFill>
                  <a:srgbClr val="0081E2"/>
                </a:solidFill>
                <a:latin typeface="Consolas" panose="020B0609020204030204" pitchFamily="49" charset="0"/>
              </a:rPr>
              <a:t>Kruskals</a:t>
            </a:r>
            <a:endParaRPr lang="en-US" sz="2000" dirty="0">
              <a:solidFill>
                <a:srgbClr val="0081E2"/>
              </a:solidFill>
              <a:latin typeface="Consolas" panose="020B0609020204030204" pitchFamily="49" charset="0"/>
            </a:endParaRPr>
          </a:p>
          <a:p>
            <a:r>
              <a:rPr lang="en-US" sz="2000" dirty="0">
                <a:solidFill>
                  <a:srgbClr val="0081E2"/>
                </a:solidFill>
                <a:latin typeface="Consolas" panose="020B0609020204030204" pitchFamily="49" charset="0"/>
              </a:rPr>
              <a:t>BFS</a:t>
            </a:r>
          </a:p>
          <a:p>
            <a:r>
              <a:rPr lang="en-US" sz="2000" dirty="0">
                <a:solidFill>
                  <a:schemeClr val="bg2">
                    <a:lumMod val="25000"/>
                  </a:schemeClr>
                </a:solidFill>
                <a:latin typeface="Consolas" panose="020B0609020204030204" pitchFamily="49" charset="0"/>
              </a:rPr>
              <a:t>DFS</a:t>
            </a:r>
          </a:p>
          <a:p>
            <a:r>
              <a:rPr lang="en-US" sz="2000" dirty="0">
                <a:solidFill>
                  <a:srgbClr val="0081E2"/>
                </a:solidFill>
                <a:latin typeface="Consolas" panose="020B0609020204030204" pitchFamily="49" charset="0"/>
              </a:rPr>
              <a:t>Topological Sort</a:t>
            </a:r>
          </a:p>
          <a:p>
            <a:r>
              <a:rPr lang="en-US" sz="2000" dirty="0">
                <a:solidFill>
                  <a:srgbClr val="0081E2"/>
                </a:solidFill>
                <a:latin typeface="Consolas" panose="020B0609020204030204" pitchFamily="49" charset="0"/>
              </a:rPr>
              <a:t>Dijkstra’s Algorithm</a:t>
            </a:r>
          </a:p>
        </p:txBody>
      </p:sp>
      <p:cxnSp>
        <p:nvCxnSpPr>
          <p:cNvPr id="13" name="Straight Arrow Connector 12">
            <a:extLst>
              <a:ext uri="{FF2B5EF4-FFF2-40B4-BE49-F238E27FC236}">
                <a16:creationId xmlns:a16="http://schemas.microsoft.com/office/drawing/2014/main" id="{E4A145AF-DDBD-4A2B-8495-14862AFBD3C2}"/>
              </a:ext>
            </a:extLst>
          </p:cNvPr>
          <p:cNvCxnSpPr>
            <a:cxnSpLocks/>
          </p:cNvCxnSpPr>
          <p:nvPr/>
        </p:nvCxnSpPr>
        <p:spPr>
          <a:xfrm>
            <a:off x="7194620" y="2735942"/>
            <a:ext cx="1823964" cy="11106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534DEEB-2C89-4831-A173-BE239C535EB1}"/>
              </a:ext>
            </a:extLst>
          </p:cNvPr>
          <p:cNvCxnSpPr>
            <a:cxnSpLocks/>
          </p:cNvCxnSpPr>
          <p:nvPr/>
        </p:nvCxnSpPr>
        <p:spPr>
          <a:xfrm flipV="1">
            <a:off x="6598418" y="2714173"/>
            <a:ext cx="2420166" cy="33382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1BEA34E-3A3B-4938-8F36-03708A1457D7}"/>
              </a:ext>
            </a:extLst>
          </p:cNvPr>
          <p:cNvCxnSpPr>
            <a:cxnSpLocks/>
          </p:cNvCxnSpPr>
          <p:nvPr/>
        </p:nvCxnSpPr>
        <p:spPr>
          <a:xfrm>
            <a:off x="7410289" y="3347192"/>
            <a:ext cx="1672863" cy="2268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501E036-E75E-4EBD-BFC5-7205FDBE9525}"/>
              </a:ext>
            </a:extLst>
          </p:cNvPr>
          <p:cNvCxnSpPr>
            <a:cxnSpLocks/>
          </p:cNvCxnSpPr>
          <p:nvPr/>
        </p:nvCxnSpPr>
        <p:spPr>
          <a:xfrm flipV="1">
            <a:off x="7536264" y="2881087"/>
            <a:ext cx="1546888" cy="7865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546630-1A2F-407E-9A22-89A39D680251}"/>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FECD7D73-8936-4879-944F-93B13DD82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Logo COP3530">
              <a:extLst>
                <a:ext uri="{FF2B5EF4-FFF2-40B4-BE49-F238E27FC236}">
                  <a16:creationId xmlns:a16="http://schemas.microsoft.com/office/drawing/2014/main" id="{8204A5EE-8957-4A1D-90E1-AEC0B01DAA0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82735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Announcements</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4" name="Title 1">
            <a:extLst>
              <a:ext uri="{FF2B5EF4-FFF2-40B4-BE49-F238E27FC236}">
                <a16:creationId xmlns:a16="http://schemas.microsoft.com/office/drawing/2014/main" id="{4A681ECE-2602-4BFB-B297-488969F24B6C}"/>
              </a:ext>
            </a:extLst>
          </p:cNvPr>
          <p:cNvSpPr txBox="1">
            <a:spLocks/>
          </p:cNvSpPr>
          <p:nvPr/>
        </p:nvSpPr>
        <p:spPr>
          <a:xfrm>
            <a:off x="1143838" y="1690688"/>
            <a:ext cx="9904324" cy="475566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You must take the exam between:</a:t>
            </a:r>
          </a:p>
          <a:p>
            <a:pPr marL="800100" lvl="1" indent="-342900">
              <a:buFont typeface="Wingdings" panose="05000000000000000000" pitchFamily="2" charset="2"/>
              <a:buChar char="§"/>
            </a:pPr>
            <a:r>
              <a:rPr lang="en-US" sz="2400" dirty="0">
                <a:solidFill>
                  <a:schemeClr val="accent2"/>
                </a:solidFill>
                <a:latin typeface="Consolas" panose="020B0609020204030204" pitchFamily="49" charset="0"/>
              </a:rPr>
              <a:t>6pm - 10pm EST on April 12 [All students except UFOL/UDER] </a:t>
            </a:r>
          </a:p>
          <a:p>
            <a:pPr marL="800100" lvl="1" indent="-342900">
              <a:buFont typeface="Wingdings" panose="05000000000000000000" pitchFamily="2" charset="2"/>
              <a:buChar char="§"/>
            </a:pPr>
            <a:r>
              <a:rPr lang="en-US" sz="2400" dirty="0">
                <a:solidFill>
                  <a:schemeClr val="accent2"/>
                </a:solidFill>
                <a:latin typeface="Consolas" panose="020B0609020204030204" pitchFamily="49" charset="0"/>
              </a:rPr>
              <a:t>6pm April 12 to April 14 [UFOL/UDER students] </a:t>
            </a:r>
          </a:p>
          <a:p>
            <a:pPr marL="800100" lvl="1" indent="-342900">
              <a:buFont typeface="Wingdings" panose="05000000000000000000" pitchFamily="2" charset="2"/>
              <a:buChar char="§"/>
            </a:pP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The exam will be over Honorlock and you are allowed one double sided handwritten sheet of notes.</a:t>
            </a:r>
          </a:p>
          <a:p>
            <a:pPr marL="342900" indent="-342900" algn="l">
              <a:buFont typeface="Arial" panose="020B0604020202020204" pitchFamily="34" charset="0"/>
              <a:buChar char="•"/>
            </a:pP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The exam duration is 2 hours. </a:t>
            </a:r>
            <a:r>
              <a:rPr lang="en-US" sz="2400" dirty="0">
                <a:solidFill>
                  <a:schemeClr val="accent2"/>
                </a:solidFill>
                <a:latin typeface="Consolas" panose="020B0609020204030204" pitchFamily="49" charset="0"/>
              </a:rPr>
              <a:t>This means you must start by 8 pm EST or else you will lose time</a:t>
            </a:r>
            <a:r>
              <a:rPr lang="en-US" sz="2400" dirty="0">
                <a:solidFill>
                  <a:srgbClr val="0081E2"/>
                </a:solidFill>
                <a:latin typeface="Consolas" panose="020B0609020204030204" pitchFamily="49" charset="0"/>
              </a:rPr>
              <a:t>. </a:t>
            </a:r>
          </a:p>
          <a:p>
            <a:pPr marL="342900" indent="-342900" algn="l">
              <a:buFont typeface="Arial" panose="020B0604020202020204" pitchFamily="34" charset="0"/>
              <a:buChar char="•"/>
            </a:pP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Exam 2 Topics and Expectations Guide: </a:t>
            </a:r>
            <a:r>
              <a:rPr lang="en-US" sz="2400" dirty="0">
                <a:solidFill>
                  <a:srgbClr val="0081E2"/>
                </a:solidFill>
                <a:latin typeface="Consolas" panose="020B0609020204030204" pitchFamily="49" charset="0"/>
                <a:hlinkClick r:id="rId3">
                  <a:extLst>
                    <a:ext uri="{A12FA001-AC4F-418D-AE19-62706E023703}">
                      <ahyp:hlinkClr xmlns:ahyp="http://schemas.microsoft.com/office/drawing/2018/hyperlinkcolor" val="tx"/>
                    </a:ext>
                  </a:extLst>
                </a:hlinkClick>
              </a:rPr>
              <a:t>Link</a:t>
            </a: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Exam reviews: </a:t>
            </a:r>
            <a:r>
              <a:rPr lang="en-US" sz="2400" dirty="0">
                <a:solidFill>
                  <a:srgbClr val="0081E2"/>
                </a:solidFill>
                <a:latin typeface="Consolas" panose="020B0609020204030204" pitchFamily="49" charset="0"/>
                <a:hlinkClick r:id="rId4" tooltip="Exam 2 Resources ">
                  <a:extLst>
                    <a:ext uri="{A12FA001-AC4F-418D-AE19-62706E023703}">
                      <ahyp:hlinkClr xmlns:ahyp="http://schemas.microsoft.com/office/drawing/2018/hyperlinkcolor" val="tx"/>
                    </a:ext>
                  </a:extLst>
                </a:hlinkClick>
              </a:rPr>
              <a:t>Exam 2 Resources</a:t>
            </a:r>
            <a:r>
              <a:rPr lang="en-US" sz="2400" dirty="0">
                <a:solidFill>
                  <a:srgbClr val="0081E2"/>
                </a:solidFill>
                <a:latin typeface="Consolas" panose="020B0609020204030204" pitchFamily="49" charset="0"/>
              </a:rPr>
              <a:t> </a:t>
            </a:r>
          </a:p>
        </p:txBody>
      </p:sp>
    </p:spTree>
    <p:extLst>
      <p:ext uri="{BB962C8B-B14F-4D97-AF65-F5344CB8AC3E}">
        <p14:creationId xmlns:p14="http://schemas.microsoft.com/office/powerpoint/2010/main" val="684506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Which of the choices below represent a valid topological sort ordering of this graph?</a:t>
            </a:r>
          </a:p>
        </p:txBody>
      </p:sp>
      <p:pic>
        <p:nvPicPr>
          <p:cNvPr id="2050" name="Picture 2">
            <a:extLst>
              <a:ext uri="{FF2B5EF4-FFF2-40B4-BE49-F238E27FC236}">
                <a16:creationId xmlns:a16="http://schemas.microsoft.com/office/drawing/2014/main" id="{C5259226-BCB3-4CC6-AF82-A99D021C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35" y="2232670"/>
            <a:ext cx="3343275" cy="1990725"/>
          </a:xfrm>
          <a:prstGeom prst="rect">
            <a:avLst/>
          </a:prstGeom>
          <a:solidFill>
            <a:schemeClr val="bg1"/>
          </a:solidFill>
        </p:spPr>
      </p:pic>
      <p:sp>
        <p:nvSpPr>
          <p:cNvPr id="29" name="TextBox 28">
            <a:extLst>
              <a:ext uri="{FF2B5EF4-FFF2-40B4-BE49-F238E27FC236}">
                <a16:creationId xmlns:a16="http://schemas.microsoft.com/office/drawing/2014/main" id="{0F5AC328-9A7C-43A6-8A0C-5EAAC4555AF5}"/>
              </a:ext>
            </a:extLst>
          </p:cNvPr>
          <p:cNvSpPr txBox="1"/>
          <p:nvPr/>
        </p:nvSpPr>
        <p:spPr>
          <a:xfrm>
            <a:off x="5951137" y="2350869"/>
            <a:ext cx="6094324" cy="1754326"/>
          </a:xfrm>
          <a:prstGeom prst="rect">
            <a:avLst/>
          </a:prstGeom>
          <a:noFill/>
        </p:spPr>
        <p:txBody>
          <a:bodyPr wrap="square">
            <a:spAutoFit/>
          </a:bodyPr>
          <a:lstStyle/>
          <a:p>
            <a:pPr marL="285750" indent="-285750">
              <a:buFont typeface="Arial" panose="020B0604020202020204" pitchFamily="34" charset="0"/>
              <a:buChar char="•"/>
            </a:pPr>
            <a:r>
              <a:rPr lang="pt-BR" dirty="0">
                <a:solidFill>
                  <a:schemeClr val="bg1"/>
                </a:solidFill>
              </a:rPr>
              <a:t>b, e, c, g, f, a, d </a:t>
            </a:r>
          </a:p>
          <a:p>
            <a:pPr marL="285750" indent="-285750">
              <a:buFont typeface="Arial" panose="020B0604020202020204" pitchFamily="34" charset="0"/>
              <a:buChar char="•"/>
            </a:pPr>
            <a:r>
              <a:rPr lang="pt-BR" dirty="0">
                <a:solidFill>
                  <a:schemeClr val="bg1"/>
                </a:solidFill>
              </a:rPr>
              <a:t>b, a, c, g, f, e, d </a:t>
            </a:r>
          </a:p>
          <a:p>
            <a:pPr marL="285750" indent="-285750">
              <a:buFont typeface="Arial" panose="020B0604020202020204" pitchFamily="34" charset="0"/>
              <a:buChar char="•"/>
            </a:pPr>
            <a:r>
              <a:rPr lang="pt-BR" dirty="0">
                <a:solidFill>
                  <a:schemeClr val="bg1"/>
                </a:solidFill>
              </a:rPr>
              <a:t>b, g, f, c, e, a, d </a:t>
            </a:r>
          </a:p>
          <a:p>
            <a:pPr marL="285750" indent="-285750">
              <a:buFont typeface="Arial" panose="020B0604020202020204" pitchFamily="34" charset="0"/>
              <a:buChar char="•"/>
            </a:pPr>
            <a:r>
              <a:rPr lang="pt-BR" dirty="0">
                <a:solidFill>
                  <a:schemeClr val="bg1"/>
                </a:solidFill>
              </a:rPr>
              <a:t>b, e, c, g, a, f, d </a:t>
            </a:r>
          </a:p>
          <a:p>
            <a:pPr marL="285750" indent="-285750">
              <a:buFont typeface="Arial" panose="020B0604020202020204" pitchFamily="34" charset="0"/>
              <a:buChar char="•"/>
            </a:pPr>
            <a:r>
              <a:rPr lang="pt-BR" dirty="0">
                <a:solidFill>
                  <a:schemeClr val="bg1"/>
                </a:solidFill>
              </a:rPr>
              <a:t>b, g, e, c, d, f, a </a:t>
            </a:r>
          </a:p>
          <a:p>
            <a:pPr marL="285750" indent="-285750">
              <a:buFont typeface="Arial" panose="020B0604020202020204" pitchFamily="34" charset="0"/>
              <a:buChar char="•"/>
            </a:pPr>
            <a:r>
              <a:rPr lang="pt-BR" dirty="0">
                <a:solidFill>
                  <a:schemeClr val="bg1"/>
                </a:solidFill>
              </a:rPr>
              <a:t>b, f, c, g, a, e, d </a:t>
            </a:r>
            <a:endParaRPr lang="en-US" dirty="0">
              <a:solidFill>
                <a:schemeClr val="bg1"/>
              </a:solidFill>
            </a:endParaRPr>
          </a:p>
        </p:txBody>
      </p:sp>
      <p:grpSp>
        <p:nvGrpSpPr>
          <p:cNvPr id="5" name="Group 4">
            <a:extLst>
              <a:ext uri="{FF2B5EF4-FFF2-40B4-BE49-F238E27FC236}">
                <a16:creationId xmlns:a16="http://schemas.microsoft.com/office/drawing/2014/main" id="{15D16963-15A4-43DC-97EF-36F55B91CB31}"/>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D3E36401-C41F-4C87-9871-444DFB7360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E729894E-76DD-46BA-9038-BFB2E09368B4}"/>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42327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Which of the choices below represent a valid topological sort ordering of this graph?</a:t>
            </a:r>
          </a:p>
        </p:txBody>
      </p:sp>
      <p:pic>
        <p:nvPicPr>
          <p:cNvPr id="2050" name="Picture 2">
            <a:extLst>
              <a:ext uri="{FF2B5EF4-FFF2-40B4-BE49-F238E27FC236}">
                <a16:creationId xmlns:a16="http://schemas.microsoft.com/office/drawing/2014/main" id="{C5259226-BCB3-4CC6-AF82-A99D021C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35" y="2232670"/>
            <a:ext cx="3343275" cy="1990725"/>
          </a:xfrm>
          <a:prstGeom prst="rect">
            <a:avLst/>
          </a:prstGeom>
          <a:solidFill>
            <a:schemeClr val="bg1"/>
          </a:solidFill>
        </p:spPr>
      </p:pic>
      <p:sp>
        <p:nvSpPr>
          <p:cNvPr id="29" name="TextBox 28">
            <a:extLst>
              <a:ext uri="{FF2B5EF4-FFF2-40B4-BE49-F238E27FC236}">
                <a16:creationId xmlns:a16="http://schemas.microsoft.com/office/drawing/2014/main" id="{0F5AC328-9A7C-43A6-8A0C-5EAAC4555AF5}"/>
              </a:ext>
            </a:extLst>
          </p:cNvPr>
          <p:cNvSpPr txBox="1"/>
          <p:nvPr/>
        </p:nvSpPr>
        <p:spPr>
          <a:xfrm>
            <a:off x="5951137" y="2350869"/>
            <a:ext cx="6094324" cy="1754326"/>
          </a:xfrm>
          <a:prstGeom prst="rect">
            <a:avLst/>
          </a:prstGeom>
          <a:noFill/>
        </p:spPr>
        <p:txBody>
          <a:bodyPr wrap="square">
            <a:spAutoFit/>
          </a:bodyPr>
          <a:lstStyle/>
          <a:p>
            <a:pPr marL="285750" indent="-285750">
              <a:buFont typeface="Arial" panose="020B0604020202020204" pitchFamily="34" charset="0"/>
              <a:buChar char="•"/>
            </a:pPr>
            <a:r>
              <a:rPr lang="pt-BR" dirty="0">
                <a:solidFill>
                  <a:srgbClr val="00DA63"/>
                </a:solidFill>
              </a:rPr>
              <a:t>b, e, c, g, f, a, d </a:t>
            </a:r>
          </a:p>
          <a:p>
            <a:pPr marL="285750" indent="-285750">
              <a:buFont typeface="Arial" panose="020B0604020202020204" pitchFamily="34" charset="0"/>
              <a:buChar char="•"/>
            </a:pPr>
            <a:r>
              <a:rPr lang="pt-BR" dirty="0">
                <a:solidFill>
                  <a:schemeClr val="bg1"/>
                </a:solidFill>
              </a:rPr>
              <a:t>b, a, c, g, f, e, d </a:t>
            </a:r>
          </a:p>
          <a:p>
            <a:pPr marL="285750" indent="-285750">
              <a:buFont typeface="Arial" panose="020B0604020202020204" pitchFamily="34" charset="0"/>
              <a:buChar char="•"/>
            </a:pPr>
            <a:r>
              <a:rPr lang="pt-BR" dirty="0">
                <a:solidFill>
                  <a:schemeClr val="bg1"/>
                </a:solidFill>
              </a:rPr>
              <a:t>b, g, f, c, e, a, d </a:t>
            </a:r>
          </a:p>
          <a:p>
            <a:pPr marL="285750" indent="-285750">
              <a:buFont typeface="Arial" panose="020B0604020202020204" pitchFamily="34" charset="0"/>
              <a:buChar char="•"/>
            </a:pPr>
            <a:r>
              <a:rPr lang="pt-BR" dirty="0">
                <a:solidFill>
                  <a:schemeClr val="bg1"/>
                </a:solidFill>
              </a:rPr>
              <a:t>b, e, c, g, a, f, d </a:t>
            </a:r>
          </a:p>
          <a:p>
            <a:pPr marL="285750" indent="-285750">
              <a:buFont typeface="Arial" panose="020B0604020202020204" pitchFamily="34" charset="0"/>
              <a:buChar char="•"/>
            </a:pPr>
            <a:r>
              <a:rPr lang="pt-BR" dirty="0">
                <a:solidFill>
                  <a:srgbClr val="00DA63"/>
                </a:solidFill>
              </a:rPr>
              <a:t>b, g, e, c, d, f, a </a:t>
            </a:r>
          </a:p>
          <a:p>
            <a:pPr marL="285750" indent="-285750">
              <a:buFont typeface="Arial" panose="020B0604020202020204" pitchFamily="34" charset="0"/>
              <a:buChar char="•"/>
            </a:pPr>
            <a:r>
              <a:rPr lang="pt-BR" dirty="0">
                <a:solidFill>
                  <a:schemeClr val="bg1"/>
                </a:solidFill>
              </a:rPr>
              <a:t>b, f, c, g, a, e, d </a:t>
            </a:r>
            <a:endParaRPr lang="en-US" dirty="0">
              <a:solidFill>
                <a:schemeClr val="bg1"/>
              </a:solidFill>
            </a:endParaRPr>
          </a:p>
        </p:txBody>
      </p:sp>
      <p:grpSp>
        <p:nvGrpSpPr>
          <p:cNvPr id="5" name="Group 4">
            <a:extLst>
              <a:ext uri="{FF2B5EF4-FFF2-40B4-BE49-F238E27FC236}">
                <a16:creationId xmlns:a16="http://schemas.microsoft.com/office/drawing/2014/main" id="{252514D7-F1F5-4C60-A06E-1F0B9E779F90}"/>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05544AB9-AB3E-4174-9684-DD91FC58B0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724C5C0C-1669-4C16-890E-1332813D25BC}"/>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794848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does this code do?</a:t>
            </a:r>
          </a:p>
        </p:txBody>
      </p:sp>
      <p:sp>
        <p:nvSpPr>
          <p:cNvPr id="7" name="TextBox 6">
            <a:extLst>
              <a:ext uri="{FF2B5EF4-FFF2-40B4-BE49-F238E27FC236}">
                <a16:creationId xmlns:a16="http://schemas.microsoft.com/office/drawing/2014/main" id="{F46AD910-21A3-4AC0-941D-DC87F81310AE}"/>
              </a:ext>
            </a:extLst>
          </p:cNvPr>
          <p:cNvSpPr txBox="1"/>
          <p:nvPr/>
        </p:nvSpPr>
        <p:spPr>
          <a:xfrm>
            <a:off x="1199103" y="1521555"/>
            <a:ext cx="6097712" cy="5262979"/>
          </a:xfrm>
          <a:prstGeom prst="rect">
            <a:avLst/>
          </a:prstGeom>
          <a:no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&lt;set&gt;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&lt;stack&gt;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using</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namespace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bool</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doSomething</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Graph</a:t>
            </a:r>
            <a:r>
              <a:rPr lang="en-US" sz="1200" b="0" dirty="0">
                <a:solidFill>
                  <a:srgbClr val="569CD6"/>
                </a:solidFill>
                <a:effectLst/>
                <a:latin typeface="Consolas" panose="020B0609020204030204" pitchFamily="49" charset="0"/>
              </a:rPr>
              <a:t>&amp;</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graph</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set&lt;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visited;</a:t>
            </a:r>
          </a:p>
          <a:p>
            <a:r>
              <a:rPr lang="en-US" sz="1200" b="0" dirty="0">
                <a:solidFill>
                  <a:srgbClr val="D4D4D4"/>
                </a:solidFill>
                <a:effectLst/>
                <a:latin typeface="Consolas" panose="020B0609020204030204" pitchFamily="49" charset="0"/>
              </a:rPr>
              <a:t>    stack&lt;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s;</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while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empty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u =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v: </a:t>
            </a:r>
            <a:r>
              <a:rPr lang="en-US" sz="1200" b="0" dirty="0" err="1">
                <a:solidFill>
                  <a:srgbClr val="9CDCFE"/>
                </a:solidFill>
                <a:effectLst/>
                <a:latin typeface="Consolas" panose="020B0609020204030204" pitchFamily="49" charset="0"/>
              </a:rPr>
              <a:t>graph</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adjList</a:t>
            </a:r>
            <a:r>
              <a:rPr lang="en-US" sz="1200" b="0" dirty="0">
                <a:solidFill>
                  <a:srgbClr val="D4D4D4"/>
                </a:solidFill>
                <a:effectLst/>
                <a:latin typeface="Consolas" panose="020B0609020204030204" pitchFamily="49" charset="0"/>
              </a:rPr>
              <a:t>[u])</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(v == </a:t>
            </a:r>
            <a:r>
              <a:rPr lang="en-US" sz="1200" b="0" dirty="0" err="1">
                <a:solidFill>
                  <a:srgbClr val="D4D4D4"/>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find</a:t>
            </a:r>
            <a:r>
              <a:rPr lang="en-US" sz="1200" b="0" dirty="0">
                <a:solidFill>
                  <a:srgbClr val="D4D4D4"/>
                </a:solidFill>
                <a:effectLst/>
                <a:latin typeface="Consolas" panose="020B0609020204030204" pitchFamily="49" charset="0"/>
              </a:rPr>
              <a:t>(v) ==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(v);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(v);</a:t>
            </a:r>
          </a:p>
          <a:p>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false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grpSp>
        <p:nvGrpSpPr>
          <p:cNvPr id="4" name="Group 3">
            <a:extLst>
              <a:ext uri="{FF2B5EF4-FFF2-40B4-BE49-F238E27FC236}">
                <a16:creationId xmlns:a16="http://schemas.microsoft.com/office/drawing/2014/main" id="{8829150E-D5A9-419A-B8CD-14BE7D4AE07E}"/>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92A40AB3-0116-4EC8-88C6-CFCF39FB7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4C491ADC-DAE0-4D95-8ACD-F640CCE7F65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26901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does this code do?</a:t>
            </a:r>
          </a:p>
        </p:txBody>
      </p:sp>
      <p:sp>
        <p:nvSpPr>
          <p:cNvPr id="6" name="TextBox 5">
            <a:extLst>
              <a:ext uri="{FF2B5EF4-FFF2-40B4-BE49-F238E27FC236}">
                <a16:creationId xmlns:a16="http://schemas.microsoft.com/office/drawing/2014/main" id="{1A077732-6C4B-4164-92DA-5E4AC10B6D49}"/>
              </a:ext>
            </a:extLst>
          </p:cNvPr>
          <p:cNvSpPr txBox="1"/>
          <p:nvPr/>
        </p:nvSpPr>
        <p:spPr>
          <a:xfrm>
            <a:off x="7367955" y="3429000"/>
            <a:ext cx="3624942" cy="923330"/>
          </a:xfrm>
          <a:prstGeom prst="rect">
            <a:avLst/>
          </a:prstGeom>
          <a:noFill/>
          <a:ln>
            <a:solidFill>
              <a:srgbClr val="0081E2"/>
            </a:solidFill>
          </a:ln>
        </p:spPr>
        <p:txBody>
          <a:bodyPr wrap="square">
            <a:spAutoFit/>
          </a:bodyPr>
          <a:lstStyle/>
          <a:p>
            <a:pPr algn="ctr"/>
            <a:r>
              <a:rPr lang="en-US" dirty="0">
                <a:solidFill>
                  <a:prstClr val="white"/>
                </a:solidFill>
                <a:latin typeface="Consolas" panose="020B0609020204030204" pitchFamily="49" charset="0"/>
              </a:rPr>
              <a:t>Returns whether a given vertex is reachable from another vertex using DFS</a:t>
            </a:r>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F46AD910-21A3-4AC0-941D-DC87F81310AE}"/>
              </a:ext>
            </a:extLst>
          </p:cNvPr>
          <p:cNvSpPr txBox="1"/>
          <p:nvPr/>
        </p:nvSpPr>
        <p:spPr>
          <a:xfrm>
            <a:off x="1199103" y="1521555"/>
            <a:ext cx="6097712" cy="5262979"/>
          </a:xfrm>
          <a:prstGeom prst="rect">
            <a:avLst/>
          </a:prstGeom>
          <a:no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&lt;set&gt;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&lt;stack&gt;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using</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namespace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bool</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doSomething</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Graph</a:t>
            </a:r>
            <a:r>
              <a:rPr lang="en-US" sz="1200" b="0" dirty="0">
                <a:solidFill>
                  <a:srgbClr val="569CD6"/>
                </a:solidFill>
                <a:effectLst/>
                <a:latin typeface="Consolas" panose="020B0609020204030204" pitchFamily="49" charset="0"/>
              </a:rPr>
              <a:t>&amp;</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graph</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set&lt;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visited;</a:t>
            </a:r>
          </a:p>
          <a:p>
            <a:r>
              <a:rPr lang="en-US" sz="1200" b="0" dirty="0">
                <a:solidFill>
                  <a:srgbClr val="D4D4D4"/>
                </a:solidFill>
                <a:effectLst/>
                <a:latin typeface="Consolas" panose="020B0609020204030204" pitchFamily="49" charset="0"/>
              </a:rPr>
              <a:t>    stack&lt;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s;</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while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empty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u =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v: </a:t>
            </a:r>
            <a:r>
              <a:rPr lang="en-US" sz="1200" b="0" dirty="0" err="1">
                <a:solidFill>
                  <a:srgbClr val="9CDCFE"/>
                </a:solidFill>
                <a:effectLst/>
                <a:latin typeface="Consolas" panose="020B0609020204030204" pitchFamily="49" charset="0"/>
              </a:rPr>
              <a:t>graph</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adjList</a:t>
            </a:r>
            <a:r>
              <a:rPr lang="en-US" sz="1200" b="0" dirty="0">
                <a:solidFill>
                  <a:srgbClr val="D4D4D4"/>
                </a:solidFill>
                <a:effectLst/>
                <a:latin typeface="Consolas" panose="020B0609020204030204" pitchFamily="49" charset="0"/>
              </a:rPr>
              <a:t>[u])</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(v == </a:t>
            </a:r>
            <a:r>
              <a:rPr lang="en-US" sz="1200" b="0" dirty="0" err="1">
                <a:solidFill>
                  <a:srgbClr val="D4D4D4"/>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find</a:t>
            </a:r>
            <a:r>
              <a:rPr lang="en-US" sz="1200" b="0" dirty="0">
                <a:solidFill>
                  <a:srgbClr val="D4D4D4"/>
                </a:solidFill>
                <a:effectLst/>
                <a:latin typeface="Consolas" panose="020B0609020204030204" pitchFamily="49" charset="0"/>
              </a:rPr>
              <a:t>(v) ==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(v);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(v);</a:t>
            </a:r>
          </a:p>
          <a:p>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false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grpSp>
        <p:nvGrpSpPr>
          <p:cNvPr id="5" name="Group 4">
            <a:extLst>
              <a:ext uri="{FF2B5EF4-FFF2-40B4-BE49-F238E27FC236}">
                <a16:creationId xmlns:a16="http://schemas.microsoft.com/office/drawing/2014/main" id="{F57BDBAA-6642-40C1-BB0E-093D5F1158C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996BC016-32BE-4CE0-A2C8-F5F0E2A3E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83ADFE60-8E4D-46C2-B6CB-4B3647EA321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0620721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6947EF2F-84DC-40DF-83DC-6CC465B6EDA2}"/>
              </a:ext>
            </a:extLst>
          </p:cNvPr>
          <p:cNvSpPr txBox="1"/>
          <p:nvPr/>
        </p:nvSpPr>
        <p:spPr>
          <a:xfrm>
            <a:off x="1238458" y="1690688"/>
            <a:ext cx="10407582" cy="1754326"/>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county government maintains a network of roads. The county government has tabulated the cost of maintaining each road. They need to minimize the cost of road maintenance but ensure that all places in the county are accessible.  </a:t>
            </a:r>
          </a:p>
          <a:p>
            <a:endParaRPr lang="en-US" dirty="0">
              <a:solidFill>
                <a:srgbClr val="0081E2"/>
              </a:solidFill>
              <a:latin typeface="Consolas" panose="020B0609020204030204" pitchFamily="49" charset="0"/>
            </a:endParaRPr>
          </a:p>
          <a:p>
            <a:r>
              <a:rPr lang="en-US" b="0" i="0" dirty="0">
                <a:solidFill>
                  <a:srgbClr val="0081E2"/>
                </a:solidFill>
                <a:effectLst/>
                <a:latin typeface="Consolas" panose="020B0609020204030204" pitchFamily="49" charset="0"/>
              </a:rPr>
              <a:t>Which graph algorithm that we discussed in class could they use to solve this problem? What are the vertices, what are the edges, what are the edge values?  </a:t>
            </a:r>
            <a:endParaRPr lang="en-US" dirty="0">
              <a:solidFill>
                <a:srgbClr val="0081E2"/>
              </a:solidFill>
              <a:latin typeface="Consolas" panose="020B0609020204030204" pitchFamily="49" charset="0"/>
            </a:endParaRPr>
          </a:p>
        </p:txBody>
      </p:sp>
      <p:grpSp>
        <p:nvGrpSpPr>
          <p:cNvPr id="4" name="Group 3">
            <a:extLst>
              <a:ext uri="{FF2B5EF4-FFF2-40B4-BE49-F238E27FC236}">
                <a16:creationId xmlns:a16="http://schemas.microsoft.com/office/drawing/2014/main" id="{D89CF38F-1D95-4699-B5F5-285AAE4BABA5}"/>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814BF8A1-433A-4D73-8CA7-6F15517DD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1AE31357-2D55-492F-8693-EAB04CFD2BF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4988929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6947EF2F-84DC-40DF-83DC-6CC465B6EDA2}"/>
              </a:ext>
            </a:extLst>
          </p:cNvPr>
          <p:cNvSpPr txBox="1"/>
          <p:nvPr/>
        </p:nvSpPr>
        <p:spPr>
          <a:xfrm>
            <a:off x="1238458" y="1690688"/>
            <a:ext cx="10407582" cy="1754326"/>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county government maintains a network of roads. The county government has tabulated the cost of maintaining each road. They need to minimize the cost of road maintenance but ensure that all places in the county are accessible.  </a:t>
            </a:r>
          </a:p>
          <a:p>
            <a:endParaRPr lang="en-US" dirty="0">
              <a:solidFill>
                <a:srgbClr val="0081E2"/>
              </a:solidFill>
              <a:latin typeface="Consolas" panose="020B0609020204030204" pitchFamily="49" charset="0"/>
            </a:endParaRPr>
          </a:p>
          <a:p>
            <a:r>
              <a:rPr lang="en-US" b="0" i="0" dirty="0">
                <a:solidFill>
                  <a:srgbClr val="0081E2"/>
                </a:solidFill>
                <a:effectLst/>
                <a:latin typeface="Consolas" panose="020B0609020204030204" pitchFamily="49" charset="0"/>
              </a:rPr>
              <a:t>Which graph algorithm that we discussed in class could they use to solve this problem? What are the vertices, what are the edges, what are the edge values?  </a:t>
            </a:r>
            <a:endParaRPr lang="en-US" dirty="0">
              <a:solidFill>
                <a:srgbClr val="0081E2"/>
              </a:solidFill>
              <a:latin typeface="Consolas" panose="020B0609020204030204" pitchFamily="49" charset="0"/>
            </a:endParaRPr>
          </a:p>
        </p:txBody>
      </p:sp>
      <p:sp>
        <p:nvSpPr>
          <p:cNvPr id="6" name="TextBox 5">
            <a:extLst>
              <a:ext uri="{FF2B5EF4-FFF2-40B4-BE49-F238E27FC236}">
                <a16:creationId xmlns:a16="http://schemas.microsoft.com/office/drawing/2014/main" id="{EA44F6B0-F39F-4097-92CA-B1AC6FE48CE5}"/>
              </a:ext>
            </a:extLst>
          </p:cNvPr>
          <p:cNvSpPr txBox="1"/>
          <p:nvPr/>
        </p:nvSpPr>
        <p:spPr>
          <a:xfrm>
            <a:off x="2363875" y="4266085"/>
            <a:ext cx="7583994" cy="1200329"/>
          </a:xfrm>
          <a:prstGeom prst="rect">
            <a:avLst/>
          </a:prstGeom>
          <a:noFill/>
          <a:ln>
            <a:solidFill>
              <a:srgbClr val="0081E2"/>
            </a:solidFill>
          </a:ln>
        </p:spPr>
        <p:txBody>
          <a:bodyPr wrap="square">
            <a:spAutoFit/>
          </a:bodyPr>
          <a:lstStyle>
            <a:defPPr>
              <a:defRPr lang="en-US"/>
            </a:defPPr>
            <a:lvl1pPr>
              <a:defRPr b="0" i="0">
                <a:solidFill>
                  <a:srgbClr val="0081E2"/>
                </a:solidFill>
                <a:effectLst/>
                <a:latin typeface="Consolas" panose="020B0609020204030204" pitchFamily="49" charset="0"/>
              </a:defRPr>
            </a:lvl1pPr>
          </a:lstStyle>
          <a:p>
            <a:pPr marL="285750" indent="-285750">
              <a:buFont typeface="Wingdings" panose="05000000000000000000" pitchFamily="2" charset="2"/>
              <a:buChar char="§"/>
            </a:pPr>
            <a:r>
              <a:rPr lang="en-US" dirty="0">
                <a:solidFill>
                  <a:srgbClr val="EB6E19"/>
                </a:solidFill>
              </a:rPr>
              <a:t>Prim's or </a:t>
            </a:r>
            <a:r>
              <a:rPr lang="en-US" dirty="0" err="1">
                <a:solidFill>
                  <a:srgbClr val="EB6E19"/>
                </a:solidFill>
              </a:rPr>
              <a:t>Kruskals</a:t>
            </a:r>
            <a:r>
              <a:rPr lang="en-US" dirty="0">
                <a:solidFill>
                  <a:srgbClr val="EB6E19"/>
                </a:solidFill>
              </a:rPr>
              <a:t> algorithm for minimum spanning tree.  </a:t>
            </a:r>
          </a:p>
          <a:p>
            <a:pPr marL="285750" indent="-285750">
              <a:buFont typeface="Wingdings" panose="05000000000000000000" pitchFamily="2" charset="2"/>
              <a:buChar char="§"/>
            </a:pPr>
            <a:r>
              <a:rPr lang="en-US" dirty="0">
                <a:solidFill>
                  <a:srgbClr val="EB6E19"/>
                </a:solidFill>
              </a:rPr>
              <a:t>Roads are edges.  </a:t>
            </a:r>
          </a:p>
          <a:p>
            <a:pPr marL="285750" indent="-285750">
              <a:buFont typeface="Wingdings" panose="05000000000000000000" pitchFamily="2" charset="2"/>
              <a:buChar char="§"/>
            </a:pPr>
            <a:r>
              <a:rPr lang="en-US" dirty="0">
                <a:solidFill>
                  <a:srgbClr val="EB6E19"/>
                </a:solidFill>
              </a:rPr>
              <a:t>Ends of roads are vertices.  </a:t>
            </a:r>
          </a:p>
          <a:p>
            <a:pPr marL="285750" indent="-285750">
              <a:buFont typeface="Wingdings" panose="05000000000000000000" pitchFamily="2" charset="2"/>
              <a:buChar char="§"/>
            </a:pPr>
            <a:r>
              <a:rPr lang="en-US" dirty="0">
                <a:solidFill>
                  <a:srgbClr val="EB6E19"/>
                </a:solidFill>
              </a:rPr>
              <a:t>Edge weights are cost for maintaining roads.</a:t>
            </a:r>
          </a:p>
        </p:txBody>
      </p:sp>
      <p:grpSp>
        <p:nvGrpSpPr>
          <p:cNvPr id="7" name="Group 6">
            <a:extLst>
              <a:ext uri="{FF2B5EF4-FFF2-40B4-BE49-F238E27FC236}">
                <a16:creationId xmlns:a16="http://schemas.microsoft.com/office/drawing/2014/main" id="{7709BFE7-575F-4A13-804F-E511D6DD3A6D}"/>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0C514741-49EB-4AAF-AB07-9B9F0911A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D574219E-A4C0-4E5B-9A9E-ACF760E3D9A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087385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MST using Prims starting from “I”</a:t>
            </a:r>
          </a:p>
        </p:txBody>
      </p:sp>
      <p:pic>
        <p:nvPicPr>
          <p:cNvPr id="1026" name="Picture 2">
            <a:extLst>
              <a:ext uri="{FF2B5EF4-FFF2-40B4-BE49-F238E27FC236}">
                <a16:creationId xmlns:a16="http://schemas.microsoft.com/office/drawing/2014/main" id="{682014B4-262A-4404-A6AC-474DB6E34F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68" t="9634" r="49634" b="24553"/>
          <a:stretch/>
        </p:blipFill>
        <p:spPr bwMode="auto">
          <a:xfrm>
            <a:off x="1904103" y="2162287"/>
            <a:ext cx="2872291" cy="321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9611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MST using Prims starting from “I”</a:t>
            </a:r>
          </a:p>
        </p:txBody>
      </p:sp>
      <p:pic>
        <p:nvPicPr>
          <p:cNvPr id="1026" name="Picture 2">
            <a:extLst>
              <a:ext uri="{FF2B5EF4-FFF2-40B4-BE49-F238E27FC236}">
                <a16:creationId xmlns:a16="http://schemas.microsoft.com/office/drawing/2014/main" id="{682014B4-262A-4404-A6AC-474DB6E34F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68" t="9634" r="49634" b="24553"/>
          <a:stretch/>
        </p:blipFill>
        <p:spPr bwMode="auto">
          <a:xfrm>
            <a:off x="1904103" y="2162287"/>
            <a:ext cx="2872291" cy="32126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FD6EC91-9A6D-4889-A16B-A81CE0728C85}"/>
              </a:ext>
            </a:extLst>
          </p:cNvPr>
          <p:cNvSpPr txBox="1"/>
          <p:nvPr/>
        </p:nvSpPr>
        <p:spPr>
          <a:xfrm>
            <a:off x="5564394" y="5005565"/>
            <a:ext cx="6094206" cy="369332"/>
          </a:xfrm>
          <a:prstGeom prst="rect">
            <a:avLst/>
          </a:prstGeom>
          <a:noFill/>
        </p:spPr>
        <p:txBody>
          <a:bodyPr wrap="square">
            <a:spAutoFit/>
          </a:bodyPr>
          <a:lstStyle/>
          <a:p>
            <a:r>
              <a:rPr lang="pt-BR" b="1" i="0" dirty="0">
                <a:solidFill>
                  <a:srgbClr val="00DA63"/>
                </a:solidFill>
                <a:effectLst/>
                <a:latin typeface="Lato Extended"/>
              </a:rPr>
              <a:t>I H B F A E D G C</a:t>
            </a:r>
            <a:endParaRPr lang="en-US" dirty="0">
              <a:solidFill>
                <a:srgbClr val="00DA63"/>
              </a:solidFill>
            </a:endParaRPr>
          </a:p>
        </p:txBody>
      </p:sp>
      <p:grpSp>
        <p:nvGrpSpPr>
          <p:cNvPr id="6" name="Group 5">
            <a:extLst>
              <a:ext uri="{FF2B5EF4-FFF2-40B4-BE49-F238E27FC236}">
                <a16:creationId xmlns:a16="http://schemas.microsoft.com/office/drawing/2014/main" id="{5B9DD605-47DC-4166-9083-E3F1BAB56969}"/>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811D85B1-8467-4F71-8C99-80F4F1D814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00E199D-E902-43FD-A2E6-08A7D350B899}"/>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6445391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graphicFrame>
        <p:nvGraphicFramePr>
          <p:cNvPr id="6" name="Table 5">
            <a:extLst>
              <a:ext uri="{FF2B5EF4-FFF2-40B4-BE49-F238E27FC236}">
                <a16:creationId xmlns:a16="http://schemas.microsoft.com/office/drawing/2014/main" id="{8BC0359A-C786-469A-B9D7-30A6276C2E68}"/>
              </a:ext>
            </a:extLst>
          </p:cNvPr>
          <p:cNvGraphicFramePr>
            <a:graphicFrameLocks noGrp="1"/>
          </p:cNvGraphicFramePr>
          <p:nvPr>
            <p:extLst>
              <p:ext uri="{D42A27DB-BD31-4B8C-83A1-F6EECF244321}">
                <p14:modId xmlns:p14="http://schemas.microsoft.com/office/powerpoint/2010/main" val="4210230557"/>
              </p:ext>
            </p:extLst>
          </p:nvPr>
        </p:nvGraphicFramePr>
        <p:xfrm>
          <a:off x="838200" y="3203869"/>
          <a:ext cx="3627738" cy="2966720"/>
        </p:xfrm>
        <a:graphic>
          <a:graphicData uri="http://schemas.openxmlformats.org/drawingml/2006/table">
            <a:tbl>
              <a:tblPr firstRow="1" bandRow="1">
                <a:tableStyleId>{5940675A-B579-460E-94D1-54222C63F5DA}</a:tableStyleId>
              </a:tblPr>
              <a:tblGrid>
                <a:gridCol w="1209246">
                  <a:extLst>
                    <a:ext uri="{9D8B030D-6E8A-4147-A177-3AD203B41FA5}">
                      <a16:colId xmlns:a16="http://schemas.microsoft.com/office/drawing/2014/main" val="3344976829"/>
                    </a:ext>
                  </a:extLst>
                </a:gridCol>
                <a:gridCol w="1209246">
                  <a:extLst>
                    <a:ext uri="{9D8B030D-6E8A-4147-A177-3AD203B41FA5}">
                      <a16:colId xmlns:a16="http://schemas.microsoft.com/office/drawing/2014/main" val="3302428985"/>
                    </a:ext>
                  </a:extLst>
                </a:gridCol>
                <a:gridCol w="1209246">
                  <a:extLst>
                    <a:ext uri="{9D8B030D-6E8A-4147-A177-3AD203B41FA5}">
                      <a16:colId xmlns:a16="http://schemas.microsoft.com/office/drawing/2014/main" val="833531345"/>
                    </a:ext>
                  </a:extLst>
                </a:gridCol>
              </a:tblGrid>
              <a:tr h="370840">
                <a:tc>
                  <a:txBody>
                    <a:bodyPr/>
                    <a:lstStyle/>
                    <a:p>
                      <a:pPr algn="ctr"/>
                      <a:r>
                        <a:rPr lang="en-US" b="1" dirty="0">
                          <a:solidFill>
                            <a:srgbClr val="EB6E19"/>
                          </a:solidFill>
                          <a:latin typeface="Consolas" panose="020B0609020204030204" pitchFamily="49" charset="0"/>
                        </a:rPr>
                        <a:t>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D(v)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P(v)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64836929"/>
                  </a:ext>
                </a:extLst>
              </a:tr>
              <a:tr h="370840">
                <a:tc>
                  <a:txBody>
                    <a:bodyPr/>
                    <a:lstStyle/>
                    <a:p>
                      <a:pPr algn="ctr"/>
                      <a:r>
                        <a:rPr lang="en-US"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17083502"/>
                  </a:ext>
                </a:extLst>
              </a:tr>
              <a:tr h="370840">
                <a:tc>
                  <a:txBody>
                    <a:bodyPr/>
                    <a:lstStyle/>
                    <a:p>
                      <a:pPr algn="ctr"/>
                      <a:r>
                        <a:rPr lang="en-US"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802427531"/>
                  </a:ext>
                </a:extLst>
              </a:tr>
              <a:tr h="370840">
                <a:tc>
                  <a:txBody>
                    <a:bodyPr/>
                    <a:lstStyle/>
                    <a:p>
                      <a:pPr algn="ctr"/>
                      <a:r>
                        <a:rPr lang="en-US" dirty="0">
                          <a:solidFill>
                            <a:srgbClr val="0081E2"/>
                          </a:solidFill>
                          <a:latin typeface="Consolas" panose="020B0609020204030204" pitchFamily="49" charset="0"/>
                        </a:rPr>
                        <a:t>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0305716"/>
                  </a:ext>
                </a:extLst>
              </a:tr>
              <a:tr h="370840">
                <a:tc>
                  <a:txBody>
                    <a:bodyPr/>
                    <a:lstStyle/>
                    <a:p>
                      <a:pPr algn="ctr"/>
                      <a:r>
                        <a:rPr lang="en-US"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89056575"/>
                  </a:ext>
                </a:extLst>
              </a:tr>
              <a:tr h="370840">
                <a:tc>
                  <a:txBody>
                    <a:bodyPr/>
                    <a:lstStyle/>
                    <a:p>
                      <a:pPr algn="ctr"/>
                      <a:r>
                        <a:rPr lang="en-US" dirty="0">
                          <a:solidFill>
                            <a:srgbClr val="0081E2"/>
                          </a:solidFill>
                          <a:latin typeface="Consolas" panose="020B0609020204030204" pitchFamily="49" charset="0"/>
                        </a:rPr>
                        <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91990500"/>
                  </a:ext>
                </a:extLst>
              </a:tr>
              <a:tr h="370840">
                <a:tc>
                  <a:txBody>
                    <a:bodyPr/>
                    <a:lstStyle/>
                    <a:p>
                      <a:pPr algn="ctr"/>
                      <a:r>
                        <a:rPr lang="en-US" dirty="0">
                          <a:solidFill>
                            <a:srgbClr val="0081E2"/>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92105727"/>
                  </a:ext>
                </a:extLst>
              </a:tr>
              <a:tr h="370840">
                <a:tc>
                  <a:txBody>
                    <a:bodyPr/>
                    <a:lstStyle/>
                    <a:p>
                      <a:pPr algn="ctr"/>
                      <a:r>
                        <a:rPr lang="en-US" dirty="0">
                          <a:solidFill>
                            <a:srgbClr val="0081E2"/>
                          </a:solidFill>
                          <a:latin typeface="Consolas" panose="020B06090202040302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730560352"/>
                  </a:ext>
                </a:extLst>
              </a:tr>
            </a:tbl>
          </a:graphicData>
        </a:graphic>
      </p:graphicFrame>
      <p:sp>
        <p:nvSpPr>
          <p:cNvPr id="12" name="Oval 11">
            <a:extLst>
              <a:ext uri="{FF2B5EF4-FFF2-40B4-BE49-F238E27FC236}">
                <a16:creationId xmlns:a16="http://schemas.microsoft.com/office/drawing/2014/main" id="{FB47F8DA-F1B0-4FC2-8036-30E67C9C55BE}"/>
              </a:ext>
            </a:extLst>
          </p:cNvPr>
          <p:cNvSpPr/>
          <p:nvPr/>
        </p:nvSpPr>
        <p:spPr>
          <a:xfrm>
            <a:off x="6679949" y="179534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13" name="Oval 12">
            <a:extLst>
              <a:ext uri="{FF2B5EF4-FFF2-40B4-BE49-F238E27FC236}">
                <a16:creationId xmlns:a16="http://schemas.microsoft.com/office/drawing/2014/main" id="{DB0888CE-339B-4174-87B6-4583AB244F50}"/>
              </a:ext>
            </a:extLst>
          </p:cNvPr>
          <p:cNvSpPr/>
          <p:nvPr/>
        </p:nvSpPr>
        <p:spPr>
          <a:xfrm>
            <a:off x="6720836" y="333792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14" name="Oval 13">
            <a:extLst>
              <a:ext uri="{FF2B5EF4-FFF2-40B4-BE49-F238E27FC236}">
                <a16:creationId xmlns:a16="http://schemas.microsoft.com/office/drawing/2014/main" id="{63082F71-6234-4DCE-81C8-A2AB2AAC3468}"/>
              </a:ext>
            </a:extLst>
          </p:cNvPr>
          <p:cNvSpPr/>
          <p:nvPr/>
        </p:nvSpPr>
        <p:spPr>
          <a:xfrm>
            <a:off x="10177716" y="336264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15" name="Oval 14">
            <a:extLst>
              <a:ext uri="{FF2B5EF4-FFF2-40B4-BE49-F238E27FC236}">
                <a16:creationId xmlns:a16="http://schemas.microsoft.com/office/drawing/2014/main" id="{E0B25C16-1FFE-4F3F-A159-6B368CB46E3C}"/>
              </a:ext>
            </a:extLst>
          </p:cNvPr>
          <p:cNvSpPr/>
          <p:nvPr/>
        </p:nvSpPr>
        <p:spPr>
          <a:xfrm>
            <a:off x="8449276"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16" name="Oval 15">
            <a:extLst>
              <a:ext uri="{FF2B5EF4-FFF2-40B4-BE49-F238E27FC236}">
                <a16:creationId xmlns:a16="http://schemas.microsoft.com/office/drawing/2014/main" id="{F5A381B9-51C5-41BF-903A-2C6F18A5A117}"/>
              </a:ext>
            </a:extLst>
          </p:cNvPr>
          <p:cNvSpPr/>
          <p:nvPr/>
        </p:nvSpPr>
        <p:spPr>
          <a:xfrm>
            <a:off x="8449275"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7" name="Oval 16">
            <a:extLst>
              <a:ext uri="{FF2B5EF4-FFF2-40B4-BE49-F238E27FC236}">
                <a16:creationId xmlns:a16="http://schemas.microsoft.com/office/drawing/2014/main" id="{DBA5A56E-B240-4976-86DD-2637DB90D357}"/>
              </a:ext>
            </a:extLst>
          </p:cNvPr>
          <p:cNvSpPr/>
          <p:nvPr/>
        </p:nvSpPr>
        <p:spPr>
          <a:xfrm>
            <a:off x="5111344"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8" name="Oval 17">
            <a:extLst>
              <a:ext uri="{FF2B5EF4-FFF2-40B4-BE49-F238E27FC236}">
                <a16:creationId xmlns:a16="http://schemas.microsoft.com/office/drawing/2014/main" id="{9761E266-1821-436F-B597-585FFC415DB2}"/>
              </a:ext>
            </a:extLst>
          </p:cNvPr>
          <p:cNvSpPr/>
          <p:nvPr/>
        </p:nvSpPr>
        <p:spPr>
          <a:xfrm>
            <a:off x="5111343"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9" name="Straight Connector 18">
            <a:extLst>
              <a:ext uri="{FF2B5EF4-FFF2-40B4-BE49-F238E27FC236}">
                <a16:creationId xmlns:a16="http://schemas.microsoft.com/office/drawing/2014/main" id="{BF7ABDC4-BA6D-45FC-9E98-9970DBD12EBC}"/>
              </a:ext>
            </a:extLst>
          </p:cNvPr>
          <p:cNvCxnSpPr>
            <a:stCxn id="12" idx="2"/>
            <a:endCxn id="17" idx="7"/>
          </p:cNvCxnSpPr>
          <p:nvPr/>
        </p:nvCxnSpPr>
        <p:spPr>
          <a:xfrm flipH="1">
            <a:off x="5511107" y="2035098"/>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068E7B-AA3E-4BEA-A211-04FB01589C44}"/>
              </a:ext>
            </a:extLst>
          </p:cNvPr>
          <p:cNvCxnSpPr/>
          <p:nvPr/>
        </p:nvCxnSpPr>
        <p:spPr>
          <a:xfrm flipH="1">
            <a:off x="5579694" y="3657479"/>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C8A47B7-7FE7-44DA-81BE-4C5D46F37B8A}"/>
              </a:ext>
            </a:extLst>
          </p:cNvPr>
          <p:cNvCxnSpPr>
            <a:cxnSpLocks/>
            <a:stCxn id="15" idx="2"/>
          </p:cNvCxnSpPr>
          <p:nvPr/>
        </p:nvCxnSpPr>
        <p:spPr>
          <a:xfrm flipH="1">
            <a:off x="7148300" y="2878873"/>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B5AF2-3C8C-44A2-AD2F-2D84E1081F56}"/>
              </a:ext>
            </a:extLst>
          </p:cNvPr>
          <p:cNvCxnSpPr>
            <a:cxnSpLocks/>
            <a:endCxn id="13" idx="5"/>
          </p:cNvCxnSpPr>
          <p:nvPr/>
        </p:nvCxnSpPr>
        <p:spPr>
          <a:xfrm flipH="1" flipV="1">
            <a:off x="7120599" y="3747210"/>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5E4EAA-BB14-4A6F-91E8-6322174D9496}"/>
              </a:ext>
            </a:extLst>
          </p:cNvPr>
          <p:cNvCxnSpPr>
            <a:cxnSpLocks/>
            <a:endCxn id="12" idx="6"/>
          </p:cNvCxnSpPr>
          <p:nvPr/>
        </p:nvCxnSpPr>
        <p:spPr>
          <a:xfrm flipH="1" flipV="1">
            <a:off x="7148300" y="2035098"/>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5FA67B-CD8E-4739-8CA4-725DD7976DEE}"/>
              </a:ext>
            </a:extLst>
          </p:cNvPr>
          <p:cNvCxnSpPr>
            <a:cxnSpLocks/>
            <a:stCxn id="16" idx="0"/>
            <a:endCxn id="15" idx="4"/>
          </p:cNvCxnSpPr>
          <p:nvPr/>
        </p:nvCxnSpPr>
        <p:spPr>
          <a:xfrm flipV="1">
            <a:off x="8683451" y="3118624"/>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037458-A09B-4C3B-84E5-4DCF8B576FC2}"/>
              </a:ext>
            </a:extLst>
          </p:cNvPr>
          <p:cNvCxnSpPr>
            <a:cxnSpLocks/>
          </p:cNvCxnSpPr>
          <p:nvPr/>
        </p:nvCxnSpPr>
        <p:spPr>
          <a:xfrm flipV="1">
            <a:off x="5340784" y="3130706"/>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05CA403-1331-48F5-9F95-B7F14FD1D729}"/>
              </a:ext>
            </a:extLst>
          </p:cNvPr>
          <p:cNvCxnSpPr>
            <a:cxnSpLocks/>
            <a:stCxn id="13" idx="1"/>
            <a:endCxn id="17" idx="6"/>
          </p:cNvCxnSpPr>
          <p:nvPr/>
        </p:nvCxnSpPr>
        <p:spPr>
          <a:xfrm flipH="1" flipV="1">
            <a:off x="5579695" y="2878873"/>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67290C-D81A-4F85-A616-17645B09FC3D}"/>
              </a:ext>
            </a:extLst>
          </p:cNvPr>
          <p:cNvCxnSpPr>
            <a:cxnSpLocks/>
            <a:stCxn id="13" idx="0"/>
          </p:cNvCxnSpPr>
          <p:nvPr/>
        </p:nvCxnSpPr>
        <p:spPr>
          <a:xfrm flipH="1" flipV="1">
            <a:off x="6929324" y="2264101"/>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52E5A2-83A4-4DF4-B308-AE13F0DCF0D2}"/>
              </a:ext>
            </a:extLst>
          </p:cNvPr>
          <p:cNvSpPr txBox="1"/>
          <p:nvPr/>
        </p:nvSpPr>
        <p:spPr>
          <a:xfrm>
            <a:off x="7798787" y="2120235"/>
            <a:ext cx="301686" cy="369332"/>
          </a:xfrm>
          <a:prstGeom prst="rect">
            <a:avLst/>
          </a:prstGeom>
          <a:noFill/>
        </p:spPr>
        <p:txBody>
          <a:bodyPr wrap="none" rtlCol="0">
            <a:spAutoFit/>
          </a:bodyPr>
          <a:lstStyle/>
          <a:p>
            <a:r>
              <a:rPr lang="en-US" dirty="0">
                <a:solidFill>
                  <a:schemeClr val="bg1"/>
                </a:solidFill>
              </a:rPr>
              <a:t>1</a:t>
            </a:r>
          </a:p>
        </p:txBody>
      </p:sp>
      <p:sp>
        <p:nvSpPr>
          <p:cNvPr id="29" name="TextBox 28">
            <a:extLst>
              <a:ext uri="{FF2B5EF4-FFF2-40B4-BE49-F238E27FC236}">
                <a16:creationId xmlns:a16="http://schemas.microsoft.com/office/drawing/2014/main" id="{E9E392D3-458E-4377-BF4C-55A59FCDEB84}"/>
              </a:ext>
            </a:extLst>
          </p:cNvPr>
          <p:cNvSpPr txBox="1"/>
          <p:nvPr/>
        </p:nvSpPr>
        <p:spPr>
          <a:xfrm>
            <a:off x="5902177" y="2055448"/>
            <a:ext cx="301686" cy="369332"/>
          </a:xfrm>
          <a:prstGeom prst="rect">
            <a:avLst/>
          </a:prstGeom>
          <a:noFill/>
        </p:spPr>
        <p:txBody>
          <a:bodyPr wrap="none" rtlCol="0">
            <a:spAutoFit/>
          </a:bodyPr>
          <a:lstStyle/>
          <a:p>
            <a:r>
              <a:rPr lang="en-US" dirty="0">
                <a:solidFill>
                  <a:schemeClr val="bg1"/>
                </a:solidFill>
              </a:rPr>
              <a:t>2</a:t>
            </a:r>
          </a:p>
        </p:txBody>
      </p:sp>
      <p:sp>
        <p:nvSpPr>
          <p:cNvPr id="30" name="TextBox 29">
            <a:extLst>
              <a:ext uri="{FF2B5EF4-FFF2-40B4-BE49-F238E27FC236}">
                <a16:creationId xmlns:a16="http://schemas.microsoft.com/office/drawing/2014/main" id="{6901A623-9A72-4D11-942F-007C73F72BA2}"/>
              </a:ext>
            </a:extLst>
          </p:cNvPr>
          <p:cNvSpPr txBox="1"/>
          <p:nvPr/>
        </p:nvSpPr>
        <p:spPr>
          <a:xfrm>
            <a:off x="9215169" y="4185440"/>
            <a:ext cx="418704" cy="369332"/>
          </a:xfrm>
          <a:prstGeom prst="rect">
            <a:avLst/>
          </a:prstGeom>
          <a:noFill/>
        </p:spPr>
        <p:txBody>
          <a:bodyPr wrap="none" rtlCol="0">
            <a:spAutoFit/>
          </a:bodyPr>
          <a:lstStyle/>
          <a:p>
            <a:r>
              <a:rPr lang="en-US" dirty="0">
                <a:solidFill>
                  <a:schemeClr val="bg1"/>
                </a:solidFill>
              </a:rPr>
              <a:t>10</a:t>
            </a:r>
          </a:p>
        </p:txBody>
      </p:sp>
      <p:sp>
        <p:nvSpPr>
          <p:cNvPr id="31" name="TextBox 30">
            <a:extLst>
              <a:ext uri="{FF2B5EF4-FFF2-40B4-BE49-F238E27FC236}">
                <a16:creationId xmlns:a16="http://schemas.microsoft.com/office/drawing/2014/main" id="{4FD143DD-CC8E-4657-B120-36C05834D066}"/>
              </a:ext>
            </a:extLst>
          </p:cNvPr>
          <p:cNvSpPr txBox="1"/>
          <p:nvPr/>
        </p:nvSpPr>
        <p:spPr>
          <a:xfrm>
            <a:off x="6203863" y="2898841"/>
            <a:ext cx="301686" cy="369332"/>
          </a:xfrm>
          <a:prstGeom prst="rect">
            <a:avLst/>
          </a:prstGeom>
          <a:noFill/>
        </p:spPr>
        <p:txBody>
          <a:bodyPr wrap="none" rtlCol="0">
            <a:spAutoFit/>
          </a:bodyPr>
          <a:lstStyle/>
          <a:p>
            <a:r>
              <a:rPr lang="en-US" dirty="0">
                <a:solidFill>
                  <a:schemeClr val="bg1"/>
                </a:solidFill>
              </a:rPr>
              <a:t>4</a:t>
            </a:r>
          </a:p>
        </p:txBody>
      </p:sp>
      <p:sp>
        <p:nvSpPr>
          <p:cNvPr id="32" name="TextBox 31">
            <a:extLst>
              <a:ext uri="{FF2B5EF4-FFF2-40B4-BE49-F238E27FC236}">
                <a16:creationId xmlns:a16="http://schemas.microsoft.com/office/drawing/2014/main" id="{D94D8542-F9E3-42E6-AF07-75522E08548E}"/>
              </a:ext>
            </a:extLst>
          </p:cNvPr>
          <p:cNvSpPr txBox="1"/>
          <p:nvPr/>
        </p:nvSpPr>
        <p:spPr>
          <a:xfrm>
            <a:off x="7836733" y="3809935"/>
            <a:ext cx="301686" cy="369332"/>
          </a:xfrm>
          <a:prstGeom prst="rect">
            <a:avLst/>
          </a:prstGeom>
          <a:noFill/>
        </p:spPr>
        <p:txBody>
          <a:bodyPr wrap="none" rtlCol="0">
            <a:spAutoFit/>
          </a:bodyPr>
          <a:lstStyle/>
          <a:p>
            <a:r>
              <a:rPr lang="en-US" dirty="0">
                <a:solidFill>
                  <a:schemeClr val="bg1"/>
                </a:solidFill>
              </a:rPr>
              <a:t>6</a:t>
            </a:r>
          </a:p>
        </p:txBody>
      </p:sp>
      <p:sp>
        <p:nvSpPr>
          <p:cNvPr id="33" name="TextBox 32">
            <a:extLst>
              <a:ext uri="{FF2B5EF4-FFF2-40B4-BE49-F238E27FC236}">
                <a16:creationId xmlns:a16="http://schemas.microsoft.com/office/drawing/2014/main" id="{1C95E75D-3E65-43B6-82F4-0BA1C325C415}"/>
              </a:ext>
            </a:extLst>
          </p:cNvPr>
          <p:cNvSpPr txBox="1"/>
          <p:nvPr/>
        </p:nvSpPr>
        <p:spPr>
          <a:xfrm>
            <a:off x="9404320" y="2840809"/>
            <a:ext cx="301686" cy="369332"/>
          </a:xfrm>
          <a:prstGeom prst="rect">
            <a:avLst/>
          </a:prstGeom>
          <a:noFill/>
        </p:spPr>
        <p:txBody>
          <a:bodyPr wrap="none" rtlCol="0">
            <a:spAutoFit/>
          </a:bodyPr>
          <a:lstStyle/>
          <a:p>
            <a:r>
              <a:rPr lang="en-US" dirty="0">
                <a:solidFill>
                  <a:schemeClr val="bg1"/>
                </a:solidFill>
              </a:rPr>
              <a:t>7</a:t>
            </a:r>
          </a:p>
        </p:txBody>
      </p:sp>
      <p:sp>
        <p:nvSpPr>
          <p:cNvPr id="34" name="TextBox 33">
            <a:extLst>
              <a:ext uri="{FF2B5EF4-FFF2-40B4-BE49-F238E27FC236}">
                <a16:creationId xmlns:a16="http://schemas.microsoft.com/office/drawing/2014/main" id="{4149CAAB-8615-4F14-ABE4-F885C84BE523}"/>
              </a:ext>
            </a:extLst>
          </p:cNvPr>
          <p:cNvSpPr txBox="1"/>
          <p:nvPr/>
        </p:nvSpPr>
        <p:spPr>
          <a:xfrm>
            <a:off x="8703710" y="3468087"/>
            <a:ext cx="301686" cy="369332"/>
          </a:xfrm>
          <a:prstGeom prst="rect">
            <a:avLst/>
          </a:prstGeom>
          <a:noFill/>
        </p:spPr>
        <p:txBody>
          <a:bodyPr wrap="none" rtlCol="0">
            <a:spAutoFit/>
          </a:bodyPr>
          <a:lstStyle/>
          <a:p>
            <a:r>
              <a:rPr lang="en-US" dirty="0">
                <a:solidFill>
                  <a:schemeClr val="bg1"/>
                </a:solidFill>
              </a:rPr>
              <a:t>2</a:t>
            </a:r>
          </a:p>
        </p:txBody>
      </p:sp>
      <p:sp>
        <p:nvSpPr>
          <p:cNvPr id="35" name="TextBox 34">
            <a:extLst>
              <a:ext uri="{FF2B5EF4-FFF2-40B4-BE49-F238E27FC236}">
                <a16:creationId xmlns:a16="http://schemas.microsoft.com/office/drawing/2014/main" id="{D5D472ED-CDAC-4F94-ACDA-0D55C09410E6}"/>
              </a:ext>
            </a:extLst>
          </p:cNvPr>
          <p:cNvSpPr txBox="1"/>
          <p:nvPr/>
        </p:nvSpPr>
        <p:spPr>
          <a:xfrm>
            <a:off x="6953553" y="2558807"/>
            <a:ext cx="301686" cy="369332"/>
          </a:xfrm>
          <a:prstGeom prst="rect">
            <a:avLst/>
          </a:prstGeom>
          <a:noFill/>
        </p:spPr>
        <p:txBody>
          <a:bodyPr wrap="none" rtlCol="0">
            <a:spAutoFit/>
          </a:bodyPr>
          <a:lstStyle/>
          <a:p>
            <a:r>
              <a:rPr lang="en-US" dirty="0">
                <a:solidFill>
                  <a:schemeClr val="bg1"/>
                </a:solidFill>
              </a:rPr>
              <a:t>3</a:t>
            </a:r>
          </a:p>
        </p:txBody>
      </p:sp>
      <p:sp>
        <p:nvSpPr>
          <p:cNvPr id="36" name="TextBox 35">
            <a:extLst>
              <a:ext uri="{FF2B5EF4-FFF2-40B4-BE49-F238E27FC236}">
                <a16:creationId xmlns:a16="http://schemas.microsoft.com/office/drawing/2014/main" id="{EC5F59E6-7016-454B-A9B4-2A811A60B869}"/>
              </a:ext>
            </a:extLst>
          </p:cNvPr>
          <p:cNvSpPr txBox="1"/>
          <p:nvPr/>
        </p:nvSpPr>
        <p:spPr>
          <a:xfrm>
            <a:off x="5865306" y="3693961"/>
            <a:ext cx="301686" cy="369332"/>
          </a:xfrm>
          <a:prstGeom prst="rect">
            <a:avLst/>
          </a:prstGeom>
          <a:noFill/>
        </p:spPr>
        <p:txBody>
          <a:bodyPr wrap="none" rtlCol="0">
            <a:spAutoFit/>
          </a:bodyPr>
          <a:lstStyle/>
          <a:p>
            <a:r>
              <a:rPr lang="en-US" dirty="0">
                <a:solidFill>
                  <a:schemeClr val="bg1"/>
                </a:solidFill>
              </a:rPr>
              <a:t>4</a:t>
            </a:r>
          </a:p>
        </p:txBody>
      </p:sp>
      <p:sp>
        <p:nvSpPr>
          <p:cNvPr id="37" name="TextBox 36">
            <a:extLst>
              <a:ext uri="{FF2B5EF4-FFF2-40B4-BE49-F238E27FC236}">
                <a16:creationId xmlns:a16="http://schemas.microsoft.com/office/drawing/2014/main" id="{9FBF1E2D-ED75-49D2-B32D-C564B28065D9}"/>
              </a:ext>
            </a:extLst>
          </p:cNvPr>
          <p:cNvSpPr txBox="1"/>
          <p:nvPr/>
        </p:nvSpPr>
        <p:spPr>
          <a:xfrm>
            <a:off x="4974959" y="3472813"/>
            <a:ext cx="418704" cy="369332"/>
          </a:xfrm>
          <a:prstGeom prst="rect">
            <a:avLst/>
          </a:prstGeom>
          <a:noFill/>
        </p:spPr>
        <p:txBody>
          <a:bodyPr wrap="none" rtlCol="0">
            <a:spAutoFit/>
          </a:bodyPr>
          <a:lstStyle/>
          <a:p>
            <a:r>
              <a:rPr lang="en-US" dirty="0">
                <a:solidFill>
                  <a:schemeClr val="bg1"/>
                </a:solidFill>
              </a:rPr>
              <a:t>10</a:t>
            </a:r>
          </a:p>
        </p:txBody>
      </p:sp>
      <p:sp>
        <p:nvSpPr>
          <p:cNvPr id="38" name="TextBox 37">
            <a:extLst>
              <a:ext uri="{FF2B5EF4-FFF2-40B4-BE49-F238E27FC236}">
                <a16:creationId xmlns:a16="http://schemas.microsoft.com/office/drawing/2014/main" id="{FFE4C518-B90B-4C0D-AB11-3D4AF41ACE4E}"/>
              </a:ext>
            </a:extLst>
          </p:cNvPr>
          <p:cNvSpPr txBox="1"/>
          <p:nvPr/>
        </p:nvSpPr>
        <p:spPr>
          <a:xfrm>
            <a:off x="7593386" y="3138599"/>
            <a:ext cx="301686" cy="369332"/>
          </a:xfrm>
          <a:prstGeom prst="rect">
            <a:avLst/>
          </a:prstGeom>
          <a:noFill/>
        </p:spPr>
        <p:txBody>
          <a:bodyPr wrap="none" rtlCol="0">
            <a:spAutoFit/>
          </a:bodyPr>
          <a:lstStyle/>
          <a:p>
            <a:r>
              <a:rPr lang="en-US" dirty="0">
                <a:solidFill>
                  <a:schemeClr val="bg1"/>
                </a:solidFill>
              </a:rPr>
              <a:t>1</a:t>
            </a:r>
          </a:p>
        </p:txBody>
      </p:sp>
      <p:cxnSp>
        <p:nvCxnSpPr>
          <p:cNvPr id="39" name="Straight Connector 38">
            <a:extLst>
              <a:ext uri="{FF2B5EF4-FFF2-40B4-BE49-F238E27FC236}">
                <a16:creationId xmlns:a16="http://schemas.microsoft.com/office/drawing/2014/main" id="{D644D78F-A2F6-4283-A17A-F6FC58C44077}"/>
              </a:ext>
            </a:extLst>
          </p:cNvPr>
          <p:cNvCxnSpPr>
            <a:cxnSpLocks/>
            <a:stCxn id="14" idx="3"/>
          </p:cNvCxnSpPr>
          <p:nvPr/>
        </p:nvCxnSpPr>
        <p:spPr>
          <a:xfrm flipH="1">
            <a:off x="8881928" y="3771923"/>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CF76B-E210-4AF2-A22A-A52809510571}"/>
              </a:ext>
            </a:extLst>
          </p:cNvPr>
          <p:cNvCxnSpPr>
            <a:cxnSpLocks/>
            <a:stCxn id="14" idx="1"/>
          </p:cNvCxnSpPr>
          <p:nvPr/>
        </p:nvCxnSpPr>
        <p:spPr>
          <a:xfrm flipH="1" flipV="1">
            <a:off x="8834294" y="2932514"/>
            <a:ext cx="1412010" cy="5003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E425F355-ABA5-4FE9-A42D-EDDD843967B3}"/>
              </a:ext>
            </a:extLst>
          </p:cNvPr>
          <p:cNvGrpSpPr/>
          <p:nvPr/>
        </p:nvGrpSpPr>
        <p:grpSpPr>
          <a:xfrm>
            <a:off x="11317255" y="5989103"/>
            <a:ext cx="841781" cy="748032"/>
            <a:chOff x="11337354" y="6025684"/>
            <a:chExt cx="841781" cy="748032"/>
          </a:xfrm>
        </p:grpSpPr>
        <p:pic>
          <p:nvPicPr>
            <p:cNvPr id="42" name="Picture 41">
              <a:extLst>
                <a:ext uri="{FF2B5EF4-FFF2-40B4-BE49-F238E27FC236}">
                  <a16:creationId xmlns:a16="http://schemas.microsoft.com/office/drawing/2014/main" id="{F4E64FD4-69A1-4F40-A8A2-34686C2F2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Logo COP3530">
              <a:extLst>
                <a:ext uri="{FF2B5EF4-FFF2-40B4-BE49-F238E27FC236}">
                  <a16:creationId xmlns:a16="http://schemas.microsoft.com/office/drawing/2014/main" id="{8B2A9DA0-E282-469B-B155-9038ED40A67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7664577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graphicFrame>
        <p:nvGraphicFramePr>
          <p:cNvPr id="6" name="Table 5">
            <a:extLst>
              <a:ext uri="{FF2B5EF4-FFF2-40B4-BE49-F238E27FC236}">
                <a16:creationId xmlns:a16="http://schemas.microsoft.com/office/drawing/2014/main" id="{8BC0359A-C786-469A-B9D7-30A6276C2E68}"/>
              </a:ext>
            </a:extLst>
          </p:cNvPr>
          <p:cNvGraphicFramePr>
            <a:graphicFrameLocks noGrp="1"/>
          </p:cNvGraphicFramePr>
          <p:nvPr>
            <p:extLst>
              <p:ext uri="{D42A27DB-BD31-4B8C-83A1-F6EECF244321}">
                <p14:modId xmlns:p14="http://schemas.microsoft.com/office/powerpoint/2010/main" val="1876106006"/>
              </p:ext>
            </p:extLst>
          </p:nvPr>
        </p:nvGraphicFramePr>
        <p:xfrm>
          <a:off x="838200" y="3203869"/>
          <a:ext cx="3627738" cy="2966720"/>
        </p:xfrm>
        <a:graphic>
          <a:graphicData uri="http://schemas.openxmlformats.org/drawingml/2006/table">
            <a:tbl>
              <a:tblPr firstRow="1" bandRow="1">
                <a:tableStyleId>{5940675A-B579-460E-94D1-54222C63F5DA}</a:tableStyleId>
              </a:tblPr>
              <a:tblGrid>
                <a:gridCol w="1209246">
                  <a:extLst>
                    <a:ext uri="{9D8B030D-6E8A-4147-A177-3AD203B41FA5}">
                      <a16:colId xmlns:a16="http://schemas.microsoft.com/office/drawing/2014/main" val="3344976829"/>
                    </a:ext>
                  </a:extLst>
                </a:gridCol>
                <a:gridCol w="1209246">
                  <a:extLst>
                    <a:ext uri="{9D8B030D-6E8A-4147-A177-3AD203B41FA5}">
                      <a16:colId xmlns:a16="http://schemas.microsoft.com/office/drawing/2014/main" val="3302428985"/>
                    </a:ext>
                  </a:extLst>
                </a:gridCol>
                <a:gridCol w="1209246">
                  <a:extLst>
                    <a:ext uri="{9D8B030D-6E8A-4147-A177-3AD203B41FA5}">
                      <a16:colId xmlns:a16="http://schemas.microsoft.com/office/drawing/2014/main" val="833531345"/>
                    </a:ext>
                  </a:extLst>
                </a:gridCol>
              </a:tblGrid>
              <a:tr h="370840">
                <a:tc>
                  <a:txBody>
                    <a:bodyPr/>
                    <a:lstStyle/>
                    <a:p>
                      <a:pPr algn="ctr"/>
                      <a:r>
                        <a:rPr lang="en-US" b="1" dirty="0">
                          <a:solidFill>
                            <a:srgbClr val="EB6E19"/>
                          </a:solidFill>
                          <a:latin typeface="Consolas" panose="020B0609020204030204" pitchFamily="49" charset="0"/>
                        </a:rPr>
                        <a:t>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D(v)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P(v)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64836929"/>
                  </a:ext>
                </a:extLst>
              </a:tr>
              <a:tr h="370840">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0</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NA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17083502"/>
                  </a:ext>
                </a:extLst>
              </a:tr>
              <a:tr h="370840">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802427531"/>
                  </a:ext>
                </a:extLst>
              </a:tr>
              <a:tr h="370840">
                <a:tc>
                  <a:txBody>
                    <a:bodyPr/>
                    <a:lstStyle/>
                    <a:p>
                      <a:pPr algn="ctr"/>
                      <a:r>
                        <a:rPr lang="en-US" sz="1800" dirty="0">
                          <a:solidFill>
                            <a:srgbClr val="0081E2"/>
                          </a:solidFill>
                          <a:latin typeface="Consolas" panose="020B0609020204030204" pitchFamily="49" charset="0"/>
                        </a:rPr>
                        <a:t>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0305716"/>
                  </a:ext>
                </a:extLst>
              </a:tr>
              <a:tr h="370840">
                <a:tc>
                  <a:txBody>
                    <a:bodyPr/>
                    <a:lstStyle/>
                    <a:p>
                      <a:pPr algn="ctr"/>
                      <a:r>
                        <a:rPr lang="en-US" sz="1800"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89056575"/>
                  </a:ext>
                </a:extLst>
              </a:tr>
              <a:tr h="370840">
                <a:tc>
                  <a:txBody>
                    <a:bodyPr/>
                    <a:lstStyle/>
                    <a:p>
                      <a:pPr algn="ctr"/>
                      <a:r>
                        <a:rPr lang="en-US" sz="1800" dirty="0">
                          <a:solidFill>
                            <a:srgbClr val="0081E2"/>
                          </a:solidFill>
                          <a:latin typeface="Consolas" panose="020B0609020204030204" pitchFamily="49" charset="0"/>
                        </a:rPr>
                        <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91990500"/>
                  </a:ext>
                </a:extLst>
              </a:tr>
              <a:tr h="370840">
                <a:tc>
                  <a:txBody>
                    <a:bodyPr/>
                    <a:lstStyle/>
                    <a:p>
                      <a:pPr algn="ctr"/>
                      <a:r>
                        <a:rPr lang="en-US" sz="1800" dirty="0">
                          <a:solidFill>
                            <a:srgbClr val="0081E2"/>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92105727"/>
                  </a:ext>
                </a:extLst>
              </a:tr>
              <a:tr h="370840">
                <a:tc>
                  <a:txBody>
                    <a:bodyPr/>
                    <a:lstStyle/>
                    <a:p>
                      <a:pPr algn="ctr"/>
                      <a:r>
                        <a:rPr lang="en-US" sz="1800" dirty="0">
                          <a:solidFill>
                            <a:srgbClr val="0081E2"/>
                          </a:solidFill>
                          <a:latin typeface="Consolas" panose="020B06090202040302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730560352"/>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819B205-2D54-455C-8990-BD977BB37301}"/>
                  </a:ext>
                </a:extLst>
              </p:cNvPr>
              <p:cNvSpPr txBox="1"/>
              <p:nvPr/>
            </p:nvSpPr>
            <p:spPr>
              <a:xfrm>
                <a:off x="2481514" y="4001728"/>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ea typeface="Cambria Math" panose="02040503050406030204" pitchFamily="18" charset="0"/>
                        </a:rPr>
                        <m:t>1</m:t>
                      </m:r>
                    </m:oMath>
                  </m:oMathPara>
                </a14:m>
                <a:endParaRPr lang="en-US" dirty="0">
                  <a:solidFill>
                    <a:srgbClr val="0081E2"/>
                  </a:solidFill>
                  <a:latin typeface="Consolas" panose="020B0609020204030204" pitchFamily="49" charset="0"/>
                </a:endParaRPr>
              </a:p>
            </p:txBody>
          </p:sp>
        </mc:Choice>
        <mc:Fallback xmlns="">
          <p:sp>
            <p:nvSpPr>
              <p:cNvPr id="8" name="TextBox 7">
                <a:extLst>
                  <a:ext uri="{FF2B5EF4-FFF2-40B4-BE49-F238E27FC236}">
                    <a16:creationId xmlns:a16="http://schemas.microsoft.com/office/drawing/2014/main" id="{9819B205-2D54-455C-8990-BD977BB37301}"/>
                  </a:ext>
                </a:extLst>
              </p:cNvPr>
              <p:cNvSpPr txBox="1">
                <a:spLocks noRot="1" noChangeAspect="1" noMove="1" noResize="1" noEditPoints="1" noAdjustHandles="1" noChangeArrowheads="1" noChangeShapeType="1" noTextEdit="1"/>
              </p:cNvSpPr>
              <p:nvPr/>
            </p:nvSpPr>
            <p:spPr>
              <a:xfrm>
                <a:off x="2481514" y="4001728"/>
                <a:ext cx="254877" cy="276999"/>
              </a:xfrm>
              <a:prstGeom prst="rect">
                <a:avLst/>
              </a:prstGeom>
              <a:blipFill>
                <a:blip r:embed="rId3"/>
                <a:stretch>
                  <a:fillRect l="-7143" r="-714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B5F5696-316B-4402-82E6-D6BBB5951665}"/>
                  </a:ext>
                </a:extLst>
              </p:cNvPr>
              <p:cNvSpPr txBox="1"/>
              <p:nvPr/>
            </p:nvSpPr>
            <p:spPr>
              <a:xfrm>
                <a:off x="2481514" y="4324893"/>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3</m:t>
                      </m:r>
                    </m:oMath>
                  </m:oMathPara>
                </a14:m>
                <a:endParaRPr lang="en-US" dirty="0">
                  <a:solidFill>
                    <a:srgbClr val="0081E2"/>
                  </a:solidFill>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CB5F5696-316B-4402-82E6-D6BBB5951665}"/>
                  </a:ext>
                </a:extLst>
              </p:cNvPr>
              <p:cNvSpPr txBox="1">
                <a:spLocks noRot="1" noChangeAspect="1" noMove="1" noResize="1" noEditPoints="1" noAdjustHandles="1" noChangeArrowheads="1" noChangeShapeType="1" noTextEdit="1"/>
              </p:cNvSpPr>
              <p:nvPr/>
            </p:nvSpPr>
            <p:spPr>
              <a:xfrm>
                <a:off x="2481514" y="4324893"/>
                <a:ext cx="254877" cy="276999"/>
              </a:xfrm>
              <a:prstGeom prst="rect">
                <a:avLst/>
              </a:prstGeom>
              <a:blipFill>
                <a:blip r:embed="rId4"/>
                <a:stretch>
                  <a:fillRect l="-7143" r="-714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FD02661-219C-4A56-9318-3FC5DB2F5B9A}"/>
                  </a:ext>
                </a:extLst>
              </p:cNvPr>
              <p:cNvSpPr txBox="1"/>
              <p:nvPr/>
            </p:nvSpPr>
            <p:spPr>
              <a:xfrm>
                <a:off x="2481512" y="5142010"/>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8</m:t>
                      </m:r>
                    </m:oMath>
                  </m:oMathPara>
                </a14:m>
                <a:endParaRPr lang="en-US" dirty="0">
                  <a:solidFill>
                    <a:srgbClr val="0081E2"/>
                  </a:solidFill>
                  <a:latin typeface="Consolas" panose="020B0609020204030204" pitchFamily="49" charset="0"/>
                </a:endParaRPr>
              </a:p>
            </p:txBody>
          </p:sp>
        </mc:Choice>
        <mc:Fallback xmlns="">
          <p:sp>
            <p:nvSpPr>
              <p:cNvPr id="10" name="TextBox 9">
                <a:extLst>
                  <a:ext uri="{FF2B5EF4-FFF2-40B4-BE49-F238E27FC236}">
                    <a16:creationId xmlns:a16="http://schemas.microsoft.com/office/drawing/2014/main" id="{BFD02661-219C-4A56-9318-3FC5DB2F5B9A}"/>
                  </a:ext>
                </a:extLst>
              </p:cNvPr>
              <p:cNvSpPr txBox="1">
                <a:spLocks noRot="1" noChangeAspect="1" noMove="1" noResize="1" noEditPoints="1" noAdjustHandles="1" noChangeArrowheads="1" noChangeShapeType="1" noTextEdit="1"/>
              </p:cNvSpPr>
              <p:nvPr/>
            </p:nvSpPr>
            <p:spPr>
              <a:xfrm>
                <a:off x="2481512" y="5142010"/>
                <a:ext cx="254877" cy="276999"/>
              </a:xfrm>
              <a:prstGeom prst="rect">
                <a:avLst/>
              </a:prstGeom>
              <a:blipFill>
                <a:blip r:embed="rId5"/>
                <a:stretch>
                  <a:fillRect l="-7143" r="-714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73400F4-7D19-4368-9D82-20599CFCB15C}"/>
                  </a:ext>
                </a:extLst>
              </p:cNvPr>
              <p:cNvSpPr txBox="1"/>
              <p:nvPr/>
            </p:nvSpPr>
            <p:spPr>
              <a:xfrm>
                <a:off x="2481510" y="5893590"/>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6</m:t>
                      </m:r>
                    </m:oMath>
                  </m:oMathPara>
                </a14:m>
                <a:endParaRPr lang="en-US" dirty="0">
                  <a:solidFill>
                    <a:srgbClr val="0081E2"/>
                  </a:solidFill>
                  <a:latin typeface="Consolas" panose="020B0609020204030204" pitchFamily="49" charset="0"/>
                </a:endParaRPr>
              </a:p>
            </p:txBody>
          </p:sp>
        </mc:Choice>
        <mc:Fallback xmlns="">
          <p:sp>
            <p:nvSpPr>
              <p:cNvPr id="11" name="TextBox 10">
                <a:extLst>
                  <a:ext uri="{FF2B5EF4-FFF2-40B4-BE49-F238E27FC236}">
                    <a16:creationId xmlns:a16="http://schemas.microsoft.com/office/drawing/2014/main" id="{D73400F4-7D19-4368-9D82-20599CFCB15C}"/>
                  </a:ext>
                </a:extLst>
              </p:cNvPr>
              <p:cNvSpPr txBox="1">
                <a:spLocks noRot="1" noChangeAspect="1" noMove="1" noResize="1" noEditPoints="1" noAdjustHandles="1" noChangeArrowheads="1" noChangeShapeType="1" noTextEdit="1"/>
              </p:cNvSpPr>
              <p:nvPr/>
            </p:nvSpPr>
            <p:spPr>
              <a:xfrm>
                <a:off x="2481510" y="5893590"/>
                <a:ext cx="254877" cy="276999"/>
              </a:xfrm>
              <a:prstGeom prst="rect">
                <a:avLst/>
              </a:prstGeom>
              <a:blipFill>
                <a:blip r:embed="rId6"/>
                <a:stretch>
                  <a:fillRect l="-7143" r="-7143" b="-666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FB47F8DA-F1B0-4FC2-8036-30E67C9C55BE}"/>
              </a:ext>
            </a:extLst>
          </p:cNvPr>
          <p:cNvSpPr/>
          <p:nvPr/>
        </p:nvSpPr>
        <p:spPr>
          <a:xfrm>
            <a:off x="6679949" y="179534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13" name="Oval 12">
            <a:extLst>
              <a:ext uri="{FF2B5EF4-FFF2-40B4-BE49-F238E27FC236}">
                <a16:creationId xmlns:a16="http://schemas.microsoft.com/office/drawing/2014/main" id="{DB0888CE-339B-4174-87B6-4583AB244F50}"/>
              </a:ext>
            </a:extLst>
          </p:cNvPr>
          <p:cNvSpPr/>
          <p:nvPr/>
        </p:nvSpPr>
        <p:spPr>
          <a:xfrm>
            <a:off x="6720836" y="333792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14" name="Oval 13">
            <a:extLst>
              <a:ext uri="{FF2B5EF4-FFF2-40B4-BE49-F238E27FC236}">
                <a16:creationId xmlns:a16="http://schemas.microsoft.com/office/drawing/2014/main" id="{63082F71-6234-4DCE-81C8-A2AB2AAC3468}"/>
              </a:ext>
            </a:extLst>
          </p:cNvPr>
          <p:cNvSpPr/>
          <p:nvPr/>
        </p:nvSpPr>
        <p:spPr>
          <a:xfrm>
            <a:off x="10177716" y="336264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15" name="Oval 14">
            <a:extLst>
              <a:ext uri="{FF2B5EF4-FFF2-40B4-BE49-F238E27FC236}">
                <a16:creationId xmlns:a16="http://schemas.microsoft.com/office/drawing/2014/main" id="{E0B25C16-1FFE-4F3F-A159-6B368CB46E3C}"/>
              </a:ext>
            </a:extLst>
          </p:cNvPr>
          <p:cNvSpPr/>
          <p:nvPr/>
        </p:nvSpPr>
        <p:spPr>
          <a:xfrm>
            <a:off x="8449276"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16" name="Oval 15">
            <a:extLst>
              <a:ext uri="{FF2B5EF4-FFF2-40B4-BE49-F238E27FC236}">
                <a16:creationId xmlns:a16="http://schemas.microsoft.com/office/drawing/2014/main" id="{F5A381B9-51C5-41BF-903A-2C6F18A5A117}"/>
              </a:ext>
            </a:extLst>
          </p:cNvPr>
          <p:cNvSpPr/>
          <p:nvPr/>
        </p:nvSpPr>
        <p:spPr>
          <a:xfrm>
            <a:off x="8449275"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7" name="Oval 16">
            <a:extLst>
              <a:ext uri="{FF2B5EF4-FFF2-40B4-BE49-F238E27FC236}">
                <a16:creationId xmlns:a16="http://schemas.microsoft.com/office/drawing/2014/main" id="{DBA5A56E-B240-4976-86DD-2637DB90D357}"/>
              </a:ext>
            </a:extLst>
          </p:cNvPr>
          <p:cNvSpPr/>
          <p:nvPr/>
        </p:nvSpPr>
        <p:spPr>
          <a:xfrm>
            <a:off x="5111344"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8" name="Oval 17">
            <a:extLst>
              <a:ext uri="{FF2B5EF4-FFF2-40B4-BE49-F238E27FC236}">
                <a16:creationId xmlns:a16="http://schemas.microsoft.com/office/drawing/2014/main" id="{9761E266-1821-436F-B597-585FFC415DB2}"/>
              </a:ext>
            </a:extLst>
          </p:cNvPr>
          <p:cNvSpPr/>
          <p:nvPr/>
        </p:nvSpPr>
        <p:spPr>
          <a:xfrm>
            <a:off x="5111343"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9" name="Straight Connector 18">
            <a:extLst>
              <a:ext uri="{FF2B5EF4-FFF2-40B4-BE49-F238E27FC236}">
                <a16:creationId xmlns:a16="http://schemas.microsoft.com/office/drawing/2014/main" id="{BF7ABDC4-BA6D-45FC-9E98-9970DBD12EBC}"/>
              </a:ext>
            </a:extLst>
          </p:cNvPr>
          <p:cNvCxnSpPr>
            <a:stCxn id="12" idx="2"/>
            <a:endCxn id="17" idx="7"/>
          </p:cNvCxnSpPr>
          <p:nvPr/>
        </p:nvCxnSpPr>
        <p:spPr>
          <a:xfrm flipH="1">
            <a:off x="5511107" y="2035098"/>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068E7B-AA3E-4BEA-A211-04FB01589C44}"/>
              </a:ext>
            </a:extLst>
          </p:cNvPr>
          <p:cNvCxnSpPr/>
          <p:nvPr/>
        </p:nvCxnSpPr>
        <p:spPr>
          <a:xfrm flipH="1">
            <a:off x="5579694" y="3657479"/>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C8A47B7-7FE7-44DA-81BE-4C5D46F37B8A}"/>
              </a:ext>
            </a:extLst>
          </p:cNvPr>
          <p:cNvCxnSpPr>
            <a:cxnSpLocks/>
            <a:stCxn id="15" idx="2"/>
          </p:cNvCxnSpPr>
          <p:nvPr/>
        </p:nvCxnSpPr>
        <p:spPr>
          <a:xfrm flipH="1">
            <a:off x="7148300" y="2878873"/>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B5AF2-3C8C-44A2-AD2F-2D84E1081F56}"/>
              </a:ext>
            </a:extLst>
          </p:cNvPr>
          <p:cNvCxnSpPr>
            <a:cxnSpLocks/>
            <a:endCxn id="13" idx="5"/>
          </p:cNvCxnSpPr>
          <p:nvPr/>
        </p:nvCxnSpPr>
        <p:spPr>
          <a:xfrm flipH="1" flipV="1">
            <a:off x="7120599" y="3747210"/>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5E4EAA-BB14-4A6F-91E8-6322174D9496}"/>
              </a:ext>
            </a:extLst>
          </p:cNvPr>
          <p:cNvCxnSpPr>
            <a:cxnSpLocks/>
            <a:endCxn id="12" idx="6"/>
          </p:cNvCxnSpPr>
          <p:nvPr/>
        </p:nvCxnSpPr>
        <p:spPr>
          <a:xfrm flipH="1" flipV="1">
            <a:off x="7148300" y="2035098"/>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5FA67B-CD8E-4739-8CA4-725DD7976DEE}"/>
              </a:ext>
            </a:extLst>
          </p:cNvPr>
          <p:cNvCxnSpPr>
            <a:cxnSpLocks/>
            <a:stCxn id="16" idx="0"/>
            <a:endCxn id="15" idx="4"/>
          </p:cNvCxnSpPr>
          <p:nvPr/>
        </p:nvCxnSpPr>
        <p:spPr>
          <a:xfrm flipV="1">
            <a:off x="8683451" y="3118624"/>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037458-A09B-4C3B-84E5-4DCF8B576FC2}"/>
              </a:ext>
            </a:extLst>
          </p:cNvPr>
          <p:cNvCxnSpPr>
            <a:cxnSpLocks/>
          </p:cNvCxnSpPr>
          <p:nvPr/>
        </p:nvCxnSpPr>
        <p:spPr>
          <a:xfrm flipV="1">
            <a:off x="5340784" y="3130706"/>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05CA403-1331-48F5-9F95-B7F14FD1D729}"/>
              </a:ext>
            </a:extLst>
          </p:cNvPr>
          <p:cNvCxnSpPr>
            <a:cxnSpLocks/>
            <a:stCxn id="13" idx="1"/>
            <a:endCxn id="17" idx="6"/>
          </p:cNvCxnSpPr>
          <p:nvPr/>
        </p:nvCxnSpPr>
        <p:spPr>
          <a:xfrm flipH="1" flipV="1">
            <a:off x="5579695" y="2878873"/>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67290C-D81A-4F85-A616-17645B09FC3D}"/>
              </a:ext>
            </a:extLst>
          </p:cNvPr>
          <p:cNvCxnSpPr>
            <a:cxnSpLocks/>
            <a:stCxn id="13" idx="0"/>
          </p:cNvCxnSpPr>
          <p:nvPr/>
        </p:nvCxnSpPr>
        <p:spPr>
          <a:xfrm flipH="1" flipV="1">
            <a:off x="6929324" y="2264101"/>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52E5A2-83A4-4DF4-B308-AE13F0DCF0D2}"/>
              </a:ext>
            </a:extLst>
          </p:cNvPr>
          <p:cNvSpPr txBox="1"/>
          <p:nvPr/>
        </p:nvSpPr>
        <p:spPr>
          <a:xfrm>
            <a:off x="7798787" y="2120235"/>
            <a:ext cx="301686" cy="369332"/>
          </a:xfrm>
          <a:prstGeom prst="rect">
            <a:avLst/>
          </a:prstGeom>
          <a:noFill/>
        </p:spPr>
        <p:txBody>
          <a:bodyPr wrap="none" rtlCol="0">
            <a:spAutoFit/>
          </a:bodyPr>
          <a:lstStyle/>
          <a:p>
            <a:r>
              <a:rPr lang="en-US" dirty="0">
                <a:solidFill>
                  <a:schemeClr val="bg1"/>
                </a:solidFill>
              </a:rPr>
              <a:t>1</a:t>
            </a:r>
          </a:p>
        </p:txBody>
      </p:sp>
      <p:sp>
        <p:nvSpPr>
          <p:cNvPr id="29" name="TextBox 28">
            <a:extLst>
              <a:ext uri="{FF2B5EF4-FFF2-40B4-BE49-F238E27FC236}">
                <a16:creationId xmlns:a16="http://schemas.microsoft.com/office/drawing/2014/main" id="{E9E392D3-458E-4377-BF4C-55A59FCDEB84}"/>
              </a:ext>
            </a:extLst>
          </p:cNvPr>
          <p:cNvSpPr txBox="1"/>
          <p:nvPr/>
        </p:nvSpPr>
        <p:spPr>
          <a:xfrm>
            <a:off x="5902177" y="2055448"/>
            <a:ext cx="301686" cy="369332"/>
          </a:xfrm>
          <a:prstGeom prst="rect">
            <a:avLst/>
          </a:prstGeom>
          <a:noFill/>
        </p:spPr>
        <p:txBody>
          <a:bodyPr wrap="none" rtlCol="0">
            <a:spAutoFit/>
          </a:bodyPr>
          <a:lstStyle/>
          <a:p>
            <a:r>
              <a:rPr lang="en-US" dirty="0">
                <a:solidFill>
                  <a:schemeClr val="bg1"/>
                </a:solidFill>
              </a:rPr>
              <a:t>2</a:t>
            </a:r>
          </a:p>
        </p:txBody>
      </p:sp>
      <p:sp>
        <p:nvSpPr>
          <p:cNvPr id="30" name="TextBox 29">
            <a:extLst>
              <a:ext uri="{FF2B5EF4-FFF2-40B4-BE49-F238E27FC236}">
                <a16:creationId xmlns:a16="http://schemas.microsoft.com/office/drawing/2014/main" id="{6901A623-9A72-4D11-942F-007C73F72BA2}"/>
              </a:ext>
            </a:extLst>
          </p:cNvPr>
          <p:cNvSpPr txBox="1"/>
          <p:nvPr/>
        </p:nvSpPr>
        <p:spPr>
          <a:xfrm>
            <a:off x="9215169" y="4185440"/>
            <a:ext cx="418704" cy="369332"/>
          </a:xfrm>
          <a:prstGeom prst="rect">
            <a:avLst/>
          </a:prstGeom>
          <a:noFill/>
        </p:spPr>
        <p:txBody>
          <a:bodyPr wrap="none" rtlCol="0">
            <a:spAutoFit/>
          </a:bodyPr>
          <a:lstStyle/>
          <a:p>
            <a:r>
              <a:rPr lang="en-US" dirty="0">
                <a:solidFill>
                  <a:schemeClr val="bg1"/>
                </a:solidFill>
              </a:rPr>
              <a:t>10</a:t>
            </a:r>
          </a:p>
        </p:txBody>
      </p:sp>
      <p:sp>
        <p:nvSpPr>
          <p:cNvPr id="31" name="TextBox 30">
            <a:extLst>
              <a:ext uri="{FF2B5EF4-FFF2-40B4-BE49-F238E27FC236}">
                <a16:creationId xmlns:a16="http://schemas.microsoft.com/office/drawing/2014/main" id="{4FD143DD-CC8E-4657-B120-36C05834D066}"/>
              </a:ext>
            </a:extLst>
          </p:cNvPr>
          <p:cNvSpPr txBox="1"/>
          <p:nvPr/>
        </p:nvSpPr>
        <p:spPr>
          <a:xfrm>
            <a:off x="6203863" y="2898841"/>
            <a:ext cx="301686" cy="369332"/>
          </a:xfrm>
          <a:prstGeom prst="rect">
            <a:avLst/>
          </a:prstGeom>
          <a:noFill/>
        </p:spPr>
        <p:txBody>
          <a:bodyPr wrap="none" rtlCol="0">
            <a:spAutoFit/>
          </a:bodyPr>
          <a:lstStyle/>
          <a:p>
            <a:r>
              <a:rPr lang="en-US" dirty="0">
                <a:solidFill>
                  <a:schemeClr val="bg1"/>
                </a:solidFill>
              </a:rPr>
              <a:t>4</a:t>
            </a:r>
          </a:p>
        </p:txBody>
      </p:sp>
      <p:sp>
        <p:nvSpPr>
          <p:cNvPr id="32" name="TextBox 31">
            <a:extLst>
              <a:ext uri="{FF2B5EF4-FFF2-40B4-BE49-F238E27FC236}">
                <a16:creationId xmlns:a16="http://schemas.microsoft.com/office/drawing/2014/main" id="{D94D8542-F9E3-42E6-AF07-75522E08548E}"/>
              </a:ext>
            </a:extLst>
          </p:cNvPr>
          <p:cNvSpPr txBox="1"/>
          <p:nvPr/>
        </p:nvSpPr>
        <p:spPr>
          <a:xfrm>
            <a:off x="7836733" y="3809935"/>
            <a:ext cx="301686" cy="369332"/>
          </a:xfrm>
          <a:prstGeom prst="rect">
            <a:avLst/>
          </a:prstGeom>
          <a:noFill/>
        </p:spPr>
        <p:txBody>
          <a:bodyPr wrap="none" rtlCol="0">
            <a:spAutoFit/>
          </a:bodyPr>
          <a:lstStyle/>
          <a:p>
            <a:r>
              <a:rPr lang="en-US" dirty="0">
                <a:solidFill>
                  <a:schemeClr val="bg1"/>
                </a:solidFill>
              </a:rPr>
              <a:t>6</a:t>
            </a:r>
          </a:p>
        </p:txBody>
      </p:sp>
      <p:sp>
        <p:nvSpPr>
          <p:cNvPr id="33" name="TextBox 32">
            <a:extLst>
              <a:ext uri="{FF2B5EF4-FFF2-40B4-BE49-F238E27FC236}">
                <a16:creationId xmlns:a16="http://schemas.microsoft.com/office/drawing/2014/main" id="{1C95E75D-3E65-43B6-82F4-0BA1C325C415}"/>
              </a:ext>
            </a:extLst>
          </p:cNvPr>
          <p:cNvSpPr txBox="1"/>
          <p:nvPr/>
        </p:nvSpPr>
        <p:spPr>
          <a:xfrm>
            <a:off x="9404320" y="2840809"/>
            <a:ext cx="301686" cy="369332"/>
          </a:xfrm>
          <a:prstGeom prst="rect">
            <a:avLst/>
          </a:prstGeom>
          <a:noFill/>
        </p:spPr>
        <p:txBody>
          <a:bodyPr wrap="none" rtlCol="0">
            <a:spAutoFit/>
          </a:bodyPr>
          <a:lstStyle/>
          <a:p>
            <a:r>
              <a:rPr lang="en-US" dirty="0">
                <a:solidFill>
                  <a:schemeClr val="bg1"/>
                </a:solidFill>
              </a:rPr>
              <a:t>7</a:t>
            </a:r>
          </a:p>
        </p:txBody>
      </p:sp>
      <p:sp>
        <p:nvSpPr>
          <p:cNvPr id="34" name="TextBox 33">
            <a:extLst>
              <a:ext uri="{FF2B5EF4-FFF2-40B4-BE49-F238E27FC236}">
                <a16:creationId xmlns:a16="http://schemas.microsoft.com/office/drawing/2014/main" id="{4149CAAB-8615-4F14-ABE4-F885C84BE523}"/>
              </a:ext>
            </a:extLst>
          </p:cNvPr>
          <p:cNvSpPr txBox="1"/>
          <p:nvPr/>
        </p:nvSpPr>
        <p:spPr>
          <a:xfrm>
            <a:off x="8703710" y="3468087"/>
            <a:ext cx="301686" cy="369332"/>
          </a:xfrm>
          <a:prstGeom prst="rect">
            <a:avLst/>
          </a:prstGeom>
          <a:noFill/>
        </p:spPr>
        <p:txBody>
          <a:bodyPr wrap="none" rtlCol="0">
            <a:spAutoFit/>
          </a:bodyPr>
          <a:lstStyle/>
          <a:p>
            <a:r>
              <a:rPr lang="en-US" dirty="0">
                <a:solidFill>
                  <a:schemeClr val="bg1"/>
                </a:solidFill>
              </a:rPr>
              <a:t>2</a:t>
            </a:r>
          </a:p>
        </p:txBody>
      </p:sp>
      <p:sp>
        <p:nvSpPr>
          <p:cNvPr id="35" name="TextBox 34">
            <a:extLst>
              <a:ext uri="{FF2B5EF4-FFF2-40B4-BE49-F238E27FC236}">
                <a16:creationId xmlns:a16="http://schemas.microsoft.com/office/drawing/2014/main" id="{D5D472ED-CDAC-4F94-ACDA-0D55C09410E6}"/>
              </a:ext>
            </a:extLst>
          </p:cNvPr>
          <p:cNvSpPr txBox="1"/>
          <p:nvPr/>
        </p:nvSpPr>
        <p:spPr>
          <a:xfrm>
            <a:off x="6953553" y="2558807"/>
            <a:ext cx="301686" cy="369332"/>
          </a:xfrm>
          <a:prstGeom prst="rect">
            <a:avLst/>
          </a:prstGeom>
          <a:noFill/>
        </p:spPr>
        <p:txBody>
          <a:bodyPr wrap="none" rtlCol="0">
            <a:spAutoFit/>
          </a:bodyPr>
          <a:lstStyle/>
          <a:p>
            <a:r>
              <a:rPr lang="en-US" dirty="0">
                <a:solidFill>
                  <a:schemeClr val="bg1"/>
                </a:solidFill>
              </a:rPr>
              <a:t>3</a:t>
            </a:r>
          </a:p>
        </p:txBody>
      </p:sp>
      <p:sp>
        <p:nvSpPr>
          <p:cNvPr id="36" name="TextBox 35">
            <a:extLst>
              <a:ext uri="{FF2B5EF4-FFF2-40B4-BE49-F238E27FC236}">
                <a16:creationId xmlns:a16="http://schemas.microsoft.com/office/drawing/2014/main" id="{EC5F59E6-7016-454B-A9B4-2A811A60B869}"/>
              </a:ext>
            </a:extLst>
          </p:cNvPr>
          <p:cNvSpPr txBox="1"/>
          <p:nvPr/>
        </p:nvSpPr>
        <p:spPr>
          <a:xfrm>
            <a:off x="5865306" y="3693961"/>
            <a:ext cx="301686" cy="369332"/>
          </a:xfrm>
          <a:prstGeom prst="rect">
            <a:avLst/>
          </a:prstGeom>
          <a:noFill/>
        </p:spPr>
        <p:txBody>
          <a:bodyPr wrap="none" rtlCol="0">
            <a:spAutoFit/>
          </a:bodyPr>
          <a:lstStyle/>
          <a:p>
            <a:r>
              <a:rPr lang="en-US" dirty="0">
                <a:solidFill>
                  <a:schemeClr val="bg1"/>
                </a:solidFill>
              </a:rPr>
              <a:t>4</a:t>
            </a:r>
          </a:p>
        </p:txBody>
      </p:sp>
      <p:sp>
        <p:nvSpPr>
          <p:cNvPr id="37" name="TextBox 36">
            <a:extLst>
              <a:ext uri="{FF2B5EF4-FFF2-40B4-BE49-F238E27FC236}">
                <a16:creationId xmlns:a16="http://schemas.microsoft.com/office/drawing/2014/main" id="{9FBF1E2D-ED75-49D2-B32D-C564B28065D9}"/>
              </a:ext>
            </a:extLst>
          </p:cNvPr>
          <p:cNvSpPr txBox="1"/>
          <p:nvPr/>
        </p:nvSpPr>
        <p:spPr>
          <a:xfrm>
            <a:off x="4974959" y="3472813"/>
            <a:ext cx="418704" cy="369332"/>
          </a:xfrm>
          <a:prstGeom prst="rect">
            <a:avLst/>
          </a:prstGeom>
          <a:noFill/>
        </p:spPr>
        <p:txBody>
          <a:bodyPr wrap="none" rtlCol="0">
            <a:spAutoFit/>
          </a:bodyPr>
          <a:lstStyle/>
          <a:p>
            <a:r>
              <a:rPr lang="en-US" dirty="0">
                <a:solidFill>
                  <a:schemeClr val="bg1"/>
                </a:solidFill>
              </a:rPr>
              <a:t>10</a:t>
            </a:r>
          </a:p>
        </p:txBody>
      </p:sp>
      <p:sp>
        <p:nvSpPr>
          <p:cNvPr id="38" name="TextBox 37">
            <a:extLst>
              <a:ext uri="{FF2B5EF4-FFF2-40B4-BE49-F238E27FC236}">
                <a16:creationId xmlns:a16="http://schemas.microsoft.com/office/drawing/2014/main" id="{FFE4C518-B90B-4C0D-AB11-3D4AF41ACE4E}"/>
              </a:ext>
            </a:extLst>
          </p:cNvPr>
          <p:cNvSpPr txBox="1"/>
          <p:nvPr/>
        </p:nvSpPr>
        <p:spPr>
          <a:xfrm>
            <a:off x="7593386" y="3138599"/>
            <a:ext cx="301686" cy="369332"/>
          </a:xfrm>
          <a:prstGeom prst="rect">
            <a:avLst/>
          </a:prstGeom>
          <a:noFill/>
        </p:spPr>
        <p:txBody>
          <a:bodyPr wrap="none" rtlCol="0">
            <a:spAutoFit/>
          </a:bodyPr>
          <a:lstStyle/>
          <a:p>
            <a:r>
              <a:rPr lang="en-US" dirty="0">
                <a:solidFill>
                  <a:schemeClr val="bg1"/>
                </a:solidFill>
              </a:rPr>
              <a:t>1</a:t>
            </a:r>
          </a:p>
        </p:txBody>
      </p:sp>
      <p:cxnSp>
        <p:nvCxnSpPr>
          <p:cNvPr id="39" name="Straight Connector 38">
            <a:extLst>
              <a:ext uri="{FF2B5EF4-FFF2-40B4-BE49-F238E27FC236}">
                <a16:creationId xmlns:a16="http://schemas.microsoft.com/office/drawing/2014/main" id="{D644D78F-A2F6-4283-A17A-F6FC58C44077}"/>
              </a:ext>
            </a:extLst>
          </p:cNvPr>
          <p:cNvCxnSpPr>
            <a:cxnSpLocks/>
            <a:stCxn id="14" idx="3"/>
          </p:cNvCxnSpPr>
          <p:nvPr/>
        </p:nvCxnSpPr>
        <p:spPr>
          <a:xfrm flipH="1">
            <a:off x="8881928" y="3771923"/>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CF76B-E210-4AF2-A22A-A52809510571}"/>
              </a:ext>
            </a:extLst>
          </p:cNvPr>
          <p:cNvCxnSpPr>
            <a:cxnSpLocks/>
            <a:stCxn id="14" idx="1"/>
          </p:cNvCxnSpPr>
          <p:nvPr/>
        </p:nvCxnSpPr>
        <p:spPr>
          <a:xfrm flipH="1" flipV="1">
            <a:off x="8834294" y="2932514"/>
            <a:ext cx="1412010" cy="5003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3D0FC3E4-CB88-40E8-B90E-21AA14B9D9F8}"/>
              </a:ext>
            </a:extLst>
          </p:cNvPr>
          <p:cNvGrpSpPr/>
          <p:nvPr/>
        </p:nvGrpSpPr>
        <p:grpSpPr>
          <a:xfrm>
            <a:off x="11317255" y="5989103"/>
            <a:ext cx="841781" cy="748032"/>
            <a:chOff x="11337354" y="6025684"/>
            <a:chExt cx="841781" cy="748032"/>
          </a:xfrm>
        </p:grpSpPr>
        <p:pic>
          <p:nvPicPr>
            <p:cNvPr id="42" name="Picture 41">
              <a:extLst>
                <a:ext uri="{FF2B5EF4-FFF2-40B4-BE49-F238E27FC236}">
                  <a16:creationId xmlns:a16="http://schemas.microsoft.com/office/drawing/2014/main" id="{10AB55D4-92D4-4E7B-B6AD-42EB0AA65F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Logo COP3530">
              <a:extLst>
                <a:ext uri="{FF2B5EF4-FFF2-40B4-BE49-F238E27FC236}">
                  <a16:creationId xmlns:a16="http://schemas.microsoft.com/office/drawing/2014/main" id="{5B88B536-931C-4579-AE27-A9B97549C35A}"/>
                </a:ext>
              </a:extLst>
            </p:cNvPr>
            <p:cNvPicPr>
              <a:picLocks noChangeAspect="1"/>
            </p:cNvPicPr>
            <p:nvPr/>
          </p:nvPicPr>
          <p:blipFill rotWithShape="1">
            <a:blip r:embed="rId8"/>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20080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Linked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Consider a class List that implements an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list backed by a singly linked list with a head pointer. The invariant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maintained always. Given that representation, what is the worst-case time complexity of the following operations? Assume the list is sorted in ascending 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Insert an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Finding the minimum element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Delete the largest element from list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Finding the largest element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Finding a random element,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Deleting the minimum element in the list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671614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pic>
        <p:nvPicPr>
          <p:cNvPr id="5" name="Picture 4">
            <a:extLst>
              <a:ext uri="{FF2B5EF4-FFF2-40B4-BE49-F238E27FC236}">
                <a16:creationId xmlns:a16="http://schemas.microsoft.com/office/drawing/2014/main" id="{29F615AF-E6B5-4E9E-AC89-C57A051E39CC}"/>
              </a:ext>
            </a:extLst>
          </p:cNvPr>
          <p:cNvPicPr>
            <a:picLocks noChangeAspect="1"/>
          </p:cNvPicPr>
          <p:nvPr/>
        </p:nvPicPr>
        <p:blipFill>
          <a:blip r:embed="rId3"/>
          <a:stretch>
            <a:fillRect/>
          </a:stretch>
        </p:blipFill>
        <p:spPr>
          <a:xfrm>
            <a:off x="1126359" y="2131078"/>
            <a:ext cx="3248025" cy="3133725"/>
          </a:xfrm>
          <a:prstGeom prst="rect">
            <a:avLst/>
          </a:prstGeom>
        </p:spPr>
      </p:pic>
      <p:sp>
        <p:nvSpPr>
          <p:cNvPr id="7" name="TextBox 6">
            <a:extLst>
              <a:ext uri="{FF2B5EF4-FFF2-40B4-BE49-F238E27FC236}">
                <a16:creationId xmlns:a16="http://schemas.microsoft.com/office/drawing/2014/main" id="{59EBBEAE-1E95-4A07-963A-4DF7F4B69C83}"/>
              </a:ext>
            </a:extLst>
          </p:cNvPr>
          <p:cNvSpPr txBox="1"/>
          <p:nvPr/>
        </p:nvSpPr>
        <p:spPr>
          <a:xfrm>
            <a:off x="5553635" y="2327265"/>
            <a:ext cx="6094206" cy="2554545"/>
          </a:xfrm>
          <a:prstGeom prst="rect">
            <a:avLst/>
          </a:prstGeom>
          <a:noFill/>
        </p:spPr>
        <p:txBody>
          <a:bodyPr wrap="square">
            <a:spAutoFit/>
          </a:bodyPr>
          <a:lstStyle/>
          <a:p>
            <a:pPr algn="l"/>
            <a:r>
              <a:rPr lang="en-US" sz="3200" b="0" i="0" dirty="0">
                <a:solidFill>
                  <a:srgbClr val="00DA63"/>
                </a:solidFill>
                <a:effectLst/>
                <a:latin typeface="Consolas" panose="020B0609020204030204" pitchFamily="49" charset="0"/>
              </a:rPr>
              <a:t>V       d(V)      p(V)</a:t>
            </a:r>
          </a:p>
          <a:p>
            <a:pPr algn="l"/>
            <a:r>
              <a:rPr lang="en-US" sz="3200" b="0" i="0" dirty="0">
                <a:solidFill>
                  <a:srgbClr val="FFFF00"/>
                </a:solidFill>
                <a:effectLst/>
                <a:latin typeface="Consolas" panose="020B0609020204030204" pitchFamily="49" charset="0"/>
              </a:rPr>
              <a:t>B      </a:t>
            </a:r>
          </a:p>
          <a:p>
            <a:pPr algn="l"/>
            <a:r>
              <a:rPr lang="en-US" sz="3200" b="0" i="0" dirty="0">
                <a:solidFill>
                  <a:srgbClr val="FFFF00"/>
                </a:solidFill>
                <a:effectLst/>
                <a:latin typeface="Consolas" panose="020B0609020204030204" pitchFamily="49" charset="0"/>
              </a:rPr>
              <a:t>C      </a:t>
            </a:r>
          </a:p>
          <a:p>
            <a:pPr algn="l"/>
            <a:r>
              <a:rPr lang="en-US" sz="3200" b="0" i="0" dirty="0">
                <a:solidFill>
                  <a:srgbClr val="FFFF00"/>
                </a:solidFill>
                <a:effectLst/>
                <a:latin typeface="Consolas" panose="020B0609020204030204" pitchFamily="49" charset="0"/>
              </a:rPr>
              <a:t>D      </a:t>
            </a:r>
          </a:p>
          <a:p>
            <a:pPr algn="l"/>
            <a:r>
              <a:rPr lang="en-US" sz="3200" b="0" i="0" dirty="0">
                <a:solidFill>
                  <a:srgbClr val="FFFF00"/>
                </a:solidFill>
                <a:effectLst/>
                <a:latin typeface="Consolas" panose="020B0609020204030204" pitchFamily="49" charset="0"/>
              </a:rPr>
              <a:t>E</a:t>
            </a:r>
            <a:r>
              <a:rPr lang="en-US" sz="3200" b="0" i="0" dirty="0">
                <a:solidFill>
                  <a:srgbClr val="00DA63"/>
                </a:solidFill>
                <a:effectLst/>
                <a:latin typeface="Consolas" panose="020B0609020204030204" pitchFamily="49" charset="0"/>
              </a:rPr>
              <a:t>     </a:t>
            </a:r>
          </a:p>
        </p:txBody>
      </p:sp>
      <p:grpSp>
        <p:nvGrpSpPr>
          <p:cNvPr id="6" name="Group 5">
            <a:extLst>
              <a:ext uri="{FF2B5EF4-FFF2-40B4-BE49-F238E27FC236}">
                <a16:creationId xmlns:a16="http://schemas.microsoft.com/office/drawing/2014/main" id="{5688D695-012A-463F-A4EB-B4254C31D5F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A2EA3B34-C183-45C7-B578-9C2B5E545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98F7B7D7-C278-462A-895F-4B2C3A282AB0}"/>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76023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pic>
        <p:nvPicPr>
          <p:cNvPr id="5" name="Picture 4">
            <a:extLst>
              <a:ext uri="{FF2B5EF4-FFF2-40B4-BE49-F238E27FC236}">
                <a16:creationId xmlns:a16="http://schemas.microsoft.com/office/drawing/2014/main" id="{29F615AF-E6B5-4E9E-AC89-C57A051E39CC}"/>
              </a:ext>
            </a:extLst>
          </p:cNvPr>
          <p:cNvPicPr>
            <a:picLocks noChangeAspect="1"/>
          </p:cNvPicPr>
          <p:nvPr/>
        </p:nvPicPr>
        <p:blipFill>
          <a:blip r:embed="rId3"/>
          <a:stretch>
            <a:fillRect/>
          </a:stretch>
        </p:blipFill>
        <p:spPr>
          <a:xfrm>
            <a:off x="1126359" y="2131078"/>
            <a:ext cx="3248025" cy="3133725"/>
          </a:xfrm>
          <a:prstGeom prst="rect">
            <a:avLst/>
          </a:prstGeom>
        </p:spPr>
      </p:pic>
      <p:sp>
        <p:nvSpPr>
          <p:cNvPr id="7" name="TextBox 6">
            <a:extLst>
              <a:ext uri="{FF2B5EF4-FFF2-40B4-BE49-F238E27FC236}">
                <a16:creationId xmlns:a16="http://schemas.microsoft.com/office/drawing/2014/main" id="{59EBBEAE-1E95-4A07-963A-4DF7F4B69C83}"/>
              </a:ext>
            </a:extLst>
          </p:cNvPr>
          <p:cNvSpPr txBox="1"/>
          <p:nvPr/>
        </p:nvSpPr>
        <p:spPr>
          <a:xfrm>
            <a:off x="5553635" y="2327265"/>
            <a:ext cx="6094206" cy="2554545"/>
          </a:xfrm>
          <a:prstGeom prst="rect">
            <a:avLst/>
          </a:prstGeom>
          <a:noFill/>
        </p:spPr>
        <p:txBody>
          <a:bodyPr wrap="square">
            <a:spAutoFit/>
          </a:bodyPr>
          <a:lstStyle/>
          <a:p>
            <a:pPr algn="l"/>
            <a:r>
              <a:rPr lang="en-US" sz="3200" b="0" i="0" dirty="0">
                <a:solidFill>
                  <a:srgbClr val="00DA63"/>
                </a:solidFill>
                <a:effectLst/>
                <a:latin typeface="Consolas" panose="020B0609020204030204" pitchFamily="49" charset="0"/>
              </a:rPr>
              <a:t>V       d(V)      p(V)</a:t>
            </a:r>
          </a:p>
          <a:p>
            <a:pPr algn="l"/>
            <a:r>
              <a:rPr lang="en-US" sz="3200" b="0" i="0" dirty="0">
                <a:solidFill>
                  <a:srgbClr val="FFFF00"/>
                </a:solidFill>
                <a:effectLst/>
                <a:latin typeface="Consolas" panose="020B0609020204030204" pitchFamily="49" charset="0"/>
              </a:rPr>
              <a:t>B         1        A</a:t>
            </a:r>
          </a:p>
          <a:p>
            <a:pPr algn="l"/>
            <a:r>
              <a:rPr lang="en-US" sz="3200" b="0" i="0" dirty="0">
                <a:solidFill>
                  <a:srgbClr val="FFFF00"/>
                </a:solidFill>
                <a:effectLst/>
                <a:latin typeface="Consolas" panose="020B0609020204030204" pitchFamily="49" charset="0"/>
              </a:rPr>
              <a:t>C         5        D</a:t>
            </a:r>
          </a:p>
          <a:p>
            <a:pPr algn="l"/>
            <a:r>
              <a:rPr lang="en-US" sz="3200" b="0" i="0" dirty="0">
                <a:solidFill>
                  <a:srgbClr val="FFFF00"/>
                </a:solidFill>
                <a:effectLst/>
                <a:latin typeface="Consolas" panose="020B0609020204030204" pitchFamily="49" charset="0"/>
              </a:rPr>
              <a:t>D         3        A</a:t>
            </a:r>
          </a:p>
          <a:p>
            <a:pPr algn="l"/>
            <a:r>
              <a:rPr lang="en-US" sz="3200" b="0" i="0" dirty="0">
                <a:solidFill>
                  <a:srgbClr val="FFFF00"/>
                </a:solidFill>
                <a:effectLst/>
                <a:latin typeface="Consolas" panose="020B0609020204030204" pitchFamily="49" charset="0"/>
              </a:rPr>
              <a:t>E         6        C</a:t>
            </a:r>
          </a:p>
        </p:txBody>
      </p:sp>
      <p:grpSp>
        <p:nvGrpSpPr>
          <p:cNvPr id="6" name="Group 5">
            <a:extLst>
              <a:ext uri="{FF2B5EF4-FFF2-40B4-BE49-F238E27FC236}">
                <a16:creationId xmlns:a16="http://schemas.microsoft.com/office/drawing/2014/main" id="{D9C41071-E3BB-4D2B-BCDA-F8F69FBD25EF}"/>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E7D795F1-53A5-43AA-A354-495025FA0E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E514D647-04FC-45EB-85D5-5A259E4E88A0}"/>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327409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Algorithmic Paradigms</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777603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Algorithmic Paradigms</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3001659554"/>
              </p:ext>
            </p:extLst>
          </p:nvPr>
        </p:nvGraphicFramePr>
        <p:xfrm>
          <a:off x="1024933" y="1690688"/>
          <a:ext cx="10515600" cy="4636419"/>
        </p:xfrm>
        <a:graphic>
          <a:graphicData uri="http://schemas.openxmlformats.org/drawingml/2006/table">
            <a:tbl>
              <a:tblPr firstRow="1" bandRow="1">
                <a:tableStyleId>{793D81CF-94F2-401A-BA57-92F5A7B2D0C5}</a:tableStyleId>
              </a:tblPr>
              <a:tblGrid>
                <a:gridCol w="1195753">
                  <a:extLst>
                    <a:ext uri="{9D8B030D-6E8A-4147-A177-3AD203B41FA5}">
                      <a16:colId xmlns:a16="http://schemas.microsoft.com/office/drawing/2014/main" val="1241222671"/>
                    </a:ext>
                  </a:extLst>
                </a:gridCol>
                <a:gridCol w="5004079">
                  <a:extLst>
                    <a:ext uri="{9D8B030D-6E8A-4147-A177-3AD203B41FA5}">
                      <a16:colId xmlns:a16="http://schemas.microsoft.com/office/drawing/2014/main" val="3302313541"/>
                    </a:ext>
                  </a:extLst>
                </a:gridCol>
                <a:gridCol w="4315768">
                  <a:extLst>
                    <a:ext uri="{9D8B030D-6E8A-4147-A177-3AD203B41FA5}">
                      <a16:colId xmlns:a16="http://schemas.microsoft.com/office/drawing/2014/main" val="3807218254"/>
                    </a:ext>
                  </a:extLst>
                </a:gridCol>
              </a:tblGrid>
              <a:tr h="405624">
                <a:tc>
                  <a:txBody>
                    <a:bodyPr/>
                    <a:lstStyle/>
                    <a:p>
                      <a:pPr algn="ct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dirty="0">
                          <a:solidFill>
                            <a:srgbClr val="EB6E19"/>
                          </a:solidFill>
                          <a:latin typeface="Consolas" panose="020B0609020204030204" pitchFamily="49" charset="0"/>
                        </a:rPr>
                        <a:t>Properties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dirty="0">
                          <a:solidFill>
                            <a:srgbClr val="EB6E19"/>
                          </a:solidFill>
                          <a:latin typeface="Consolas" panose="020B0609020204030204" pitchFamily="49" charset="0"/>
                        </a:rPr>
                        <a:t>Examples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1082710">
                <a:tc>
                  <a:txBody>
                    <a:bodyPr/>
                    <a:lstStyle/>
                    <a:p>
                      <a:pPr algn="ctr"/>
                      <a:r>
                        <a:rPr lang="en-US" sz="1200" b="0" dirty="0">
                          <a:solidFill>
                            <a:srgbClr val="0081E2"/>
                          </a:solidFill>
                          <a:latin typeface="Consolas" panose="020B0609020204030204" pitchFamily="49" charset="0"/>
                        </a:rPr>
                        <a:t>Brute Force</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Generate and Test an Exhaustive Set of all possible combinations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Can be computationally very expensive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Guarantees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Finding divisors of a number, n by checking if all numbers from 1..n divides n without remainder</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Finding duplicates using all combinations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Bubble/Selection Sort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642765">
                <a:tc>
                  <a:txBody>
                    <a:bodyPr/>
                    <a:lstStyle/>
                    <a:p>
                      <a:pPr algn="ctr"/>
                      <a:r>
                        <a:rPr lang="en-US" sz="1200" b="0" dirty="0">
                          <a:solidFill>
                            <a:srgbClr val="0081E2"/>
                          </a:solidFill>
                          <a:latin typeface="Consolas" panose="020B0609020204030204" pitchFamily="49" charset="0"/>
                        </a:rPr>
                        <a:t>Divide and Conquer</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Break the problem into subcomponents typically using recursion</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Solve the basic component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Combine the solutions to sub-problems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Quick Sort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Merge Sort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Binary Search</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Peak Finding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953525">
                <a:tc>
                  <a:txBody>
                    <a:bodyPr/>
                    <a:lstStyle/>
                    <a:p>
                      <a:pPr algn="ctr"/>
                      <a:r>
                        <a:rPr lang="en-US" sz="1200" b="0" dirty="0">
                          <a:solidFill>
                            <a:srgbClr val="0081E2"/>
                          </a:solidFill>
                          <a:latin typeface="Consolas" panose="020B0609020204030204" pitchFamily="49" charset="0"/>
                        </a:rPr>
                        <a:t>Dynamic Programming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Optimal substructure: solution to a large problem can be obtained by solution to a smaller optimal problems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Overlapping sub-problems: space of sub-problems must be small, that is, any recursive algorithm solving the problem should solve the same sub-problems over and over, rather than generating new sub-problems.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dirty="0">
                          <a:solidFill>
                            <a:schemeClr val="bg1">
                              <a:lumMod val="95000"/>
                            </a:schemeClr>
                          </a:solidFill>
                          <a:latin typeface="Consolas" panose="020B0609020204030204" pitchFamily="49" charset="0"/>
                        </a:rPr>
                        <a:t>Guarantees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Fibonacci Sequence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Assembly Scheduling</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Knapsack</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r h="953525">
                <a:tc>
                  <a:txBody>
                    <a:bodyPr/>
                    <a:lstStyle/>
                    <a:p>
                      <a:pPr algn="ctr"/>
                      <a:r>
                        <a:rPr lang="en-US" sz="1200" b="0" dirty="0">
                          <a:solidFill>
                            <a:srgbClr val="0081E2"/>
                          </a:solidFill>
                          <a:latin typeface="Consolas" panose="020B0609020204030204" pitchFamily="49" charset="0"/>
                        </a:rPr>
                        <a:t>Greedy Algorithms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Local optimal solutions at each stage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Does not guarantee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Prim’s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Dijkstra’s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Kruskal’s Algorithm</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87856626"/>
                  </a:ext>
                </a:extLst>
              </a:tr>
            </a:tbl>
          </a:graphicData>
        </a:graphic>
      </p:graphicFrame>
    </p:spTree>
    <p:extLst>
      <p:ext uri="{BB962C8B-B14F-4D97-AF65-F5344CB8AC3E}">
        <p14:creationId xmlns:p14="http://schemas.microsoft.com/office/powerpoint/2010/main" val="15150960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690688"/>
            <a:ext cx="10144364" cy="3447098"/>
          </a:xfrm>
          <a:prstGeom prst="rect">
            <a:avLst/>
          </a:prstGeom>
        </p:spPr>
        <p:txBody>
          <a:bodyPr wrap="square">
            <a:spAutoFit/>
          </a:bodyPr>
          <a:lstStyle/>
          <a:p>
            <a:r>
              <a:rPr lang="en-US" dirty="0">
                <a:solidFill>
                  <a:srgbClr val="EB6E19"/>
                </a:solidFill>
                <a:latin typeface="Consolas" panose="020B0609020204030204" pitchFamily="49" charset="0"/>
              </a:rPr>
              <a:t>If we have packets that each require 7 units, 8 units, 2 units and 3 units of space, how many minimum bins are required to store all the four packets if each bin can take at most 10 units of space using the following Greedy strategies</a:t>
            </a:r>
          </a:p>
          <a:p>
            <a:r>
              <a:rPr lang="en-US" sz="1000" dirty="0">
                <a:solidFill>
                  <a:srgbClr val="EB6E19"/>
                </a:solidFill>
                <a:latin typeface="Consolas" panose="020B0609020204030204" pitchFamily="49" charset="0"/>
              </a:rPr>
              <a:t> </a:t>
            </a:r>
          </a:p>
          <a:p>
            <a:endParaRPr lang="en-US" sz="1000" dirty="0">
              <a:solidFill>
                <a:srgbClr val="EB6E19"/>
              </a:solidFill>
              <a:latin typeface="Consolas" panose="020B0609020204030204" pitchFamily="49" charset="0"/>
            </a:endParaRPr>
          </a:p>
          <a:p>
            <a:pPr marL="742950" lvl="1" indent="-285750">
              <a:buFont typeface="Wingdings" panose="05000000000000000000" pitchFamily="2" charset="2"/>
              <a:buChar char="§"/>
            </a:pPr>
            <a:r>
              <a:rPr lang="en-US" dirty="0">
                <a:solidFill>
                  <a:srgbClr val="EB6E19"/>
                </a:solidFill>
                <a:latin typeface="Consolas" panose="020B0609020204030204" pitchFamily="49" charset="0"/>
              </a:rPr>
              <a:t>First Fit: </a:t>
            </a:r>
            <a:r>
              <a:rPr lang="en-US" dirty="0">
                <a:solidFill>
                  <a:srgbClr val="0081E2"/>
                </a:solidFill>
                <a:latin typeface="Consolas" panose="020B0609020204030204" pitchFamily="49" charset="0"/>
              </a:rPr>
              <a:t>scan the bins and place the new item in the first bin that is large enough.</a:t>
            </a: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marL="742950" lvl="1" indent="-285750">
              <a:buFont typeface="Wingdings" panose="05000000000000000000" pitchFamily="2" charset="2"/>
              <a:buChar char="§"/>
            </a:pPr>
            <a:r>
              <a:rPr lang="en-US" dirty="0">
                <a:solidFill>
                  <a:srgbClr val="EB6E19"/>
                </a:solidFill>
                <a:latin typeface="Consolas" panose="020B0609020204030204" pitchFamily="49" charset="0"/>
              </a:rPr>
              <a:t>Best Fit: </a:t>
            </a:r>
            <a:r>
              <a:rPr lang="en-US" dirty="0">
                <a:solidFill>
                  <a:srgbClr val="0081E2"/>
                </a:solidFill>
                <a:latin typeface="Consolas" panose="020B0609020204030204" pitchFamily="49" charset="0"/>
              </a:rPr>
              <a:t>scan the bins and place the new item in the bin that finds the spot that creates the smallest empty space</a:t>
            </a:r>
          </a:p>
        </p:txBody>
      </p:sp>
      <p:grpSp>
        <p:nvGrpSpPr>
          <p:cNvPr id="5" name="Group 4">
            <a:extLst>
              <a:ext uri="{FF2B5EF4-FFF2-40B4-BE49-F238E27FC236}">
                <a16:creationId xmlns:a16="http://schemas.microsoft.com/office/drawing/2014/main" id="{7A2CE5CF-169C-4F36-84A4-4A52F37D73E7}"/>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B60763E9-6E70-4B5D-A941-BBC6A3732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BC21A978-572F-4707-914A-468223BEA18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900253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Given this file, generate a Huffman Tree and identify the codes of each character.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CA6127C4-7DBE-435F-9D58-E0FDBBB2C92E}"/>
              </a:ext>
            </a:extLst>
          </p:cNvPr>
          <p:cNvSpPr/>
          <p:nvPr/>
        </p:nvSpPr>
        <p:spPr>
          <a:xfrm>
            <a:off x="1129049" y="2575229"/>
            <a:ext cx="2217054" cy="369332"/>
          </a:xfrm>
          <a:prstGeom prst="rect">
            <a:avLst/>
          </a:prstGeom>
          <a:ln>
            <a:solidFill>
              <a:schemeClr val="tx1">
                <a:lumMod val="75000"/>
                <a:lumOff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EB6E19"/>
                </a:solidFill>
                <a:latin typeface="Consolas" panose="020B0609020204030204" pitchFamily="49" charset="0"/>
              </a:rPr>
              <a:t>care racecar era</a:t>
            </a:r>
            <a:endPar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grpSp>
        <p:nvGrpSpPr>
          <p:cNvPr id="7" name="Group 6">
            <a:extLst>
              <a:ext uri="{FF2B5EF4-FFF2-40B4-BE49-F238E27FC236}">
                <a16:creationId xmlns:a16="http://schemas.microsoft.com/office/drawing/2014/main" id="{56937287-9F39-4BB4-800F-CF9AA69BBAA8}"/>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D513B087-1EF9-4E3F-8299-C7483ABF6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41841846-44B1-4455-B1DB-D5D87BAA86C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157410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3D731EF2-9BDB-4A08-AA4C-92AD349826D3}"/>
              </a:ext>
            </a:extLst>
          </p:cNvPr>
          <p:cNvSpPr/>
          <p:nvPr/>
        </p:nvSpPr>
        <p:spPr>
          <a:xfrm>
            <a:off x="978322" y="2383785"/>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7" name="Rectangle 6">
            <a:extLst>
              <a:ext uri="{FF2B5EF4-FFF2-40B4-BE49-F238E27FC236}">
                <a16:creationId xmlns:a16="http://schemas.microsoft.com/office/drawing/2014/main" id="{393E9B6A-53C7-40E0-9961-963F22B180BC}"/>
              </a:ext>
            </a:extLst>
          </p:cNvPr>
          <p:cNvSpPr/>
          <p:nvPr/>
        </p:nvSpPr>
        <p:spPr>
          <a:xfrm>
            <a:off x="978322" y="3861131"/>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8" name="Rectangle 7">
            <a:extLst>
              <a:ext uri="{FF2B5EF4-FFF2-40B4-BE49-F238E27FC236}">
                <a16:creationId xmlns:a16="http://schemas.microsoft.com/office/drawing/2014/main" id="{E65CDA13-C605-4954-8F58-23CA0F933A66}"/>
              </a:ext>
            </a:extLst>
          </p:cNvPr>
          <p:cNvSpPr/>
          <p:nvPr/>
        </p:nvSpPr>
        <p:spPr>
          <a:xfrm>
            <a:off x="978322" y="5661642"/>
            <a:ext cx="984738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 Traverse the resulting tree to obtain binary codes for characters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80B2E8E2-4F7D-4A2E-9500-03659BA01F39}"/>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138A9D9-25DB-4AE7-A8EC-F68D29EC8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D267FC76-0939-4169-AEFA-4468C7CE0E4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7434016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9971D79-9B78-4829-9B4D-041D3D54AEF9}"/>
              </a:ext>
            </a:extLst>
          </p:cNvPr>
          <p:cNvSpPr/>
          <p:nvPr/>
        </p:nvSpPr>
        <p:spPr>
          <a:xfrm>
            <a:off x="1631466" y="2675712"/>
            <a:ext cx="2217054" cy="369332"/>
          </a:xfrm>
          <a:prstGeom prst="rect">
            <a:avLst/>
          </a:prstGeom>
          <a:ln>
            <a:solidFill>
              <a:schemeClr val="tx1">
                <a:lumMod val="75000"/>
                <a:lumOff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81E2"/>
                </a:solidFill>
                <a:latin typeface="Consolas" panose="020B0609020204030204" pitchFamily="49" charset="0"/>
              </a:rPr>
              <a:t>care racecar era</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2319681446"/>
              </p:ext>
            </p:extLst>
          </p:nvPr>
        </p:nvGraphicFramePr>
        <p:xfrm>
          <a:off x="1631466" y="3547116"/>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0" name="Group 9">
            <a:extLst>
              <a:ext uri="{FF2B5EF4-FFF2-40B4-BE49-F238E27FC236}">
                <a16:creationId xmlns:a16="http://schemas.microsoft.com/office/drawing/2014/main" id="{2E3EFAD8-268F-440E-BC23-A8DB2838F1A0}"/>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C223BFF8-52BE-4CD1-ABE2-440AB8F2C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06196ED-86C4-4368-91B4-FF92668FBFB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646537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7" name="Table 9">
            <a:extLst>
              <a:ext uri="{FF2B5EF4-FFF2-40B4-BE49-F238E27FC236}">
                <a16:creationId xmlns:a16="http://schemas.microsoft.com/office/drawing/2014/main" id="{3D1B1668-E70C-4396-A0D1-9B52A673CEFC}"/>
              </a:ext>
            </a:extLst>
          </p:cNvPr>
          <p:cNvGraphicFramePr>
            <a:graphicFrameLocks noGrp="1"/>
          </p:cNvGraphicFramePr>
          <p:nvPr>
            <p:extLst>
              <p:ext uri="{D42A27DB-BD31-4B8C-83A1-F6EECF244321}">
                <p14:modId xmlns:p14="http://schemas.microsoft.com/office/powerpoint/2010/main" val="747498728"/>
              </p:ext>
            </p:extLst>
          </p:nvPr>
        </p:nvGraphicFramePr>
        <p:xfrm>
          <a:off x="5536507" y="4066272"/>
          <a:ext cx="6141150" cy="914400"/>
        </p:xfrm>
        <a:graphic>
          <a:graphicData uri="http://schemas.openxmlformats.org/drawingml/2006/table">
            <a:tbl>
              <a:tblPr firstRow="1" bandRow="1">
                <a:tableStyleId>{616DA210-FB5B-4158-B5E0-FEB733F419BA}</a:tableStyleId>
              </a:tblPr>
              <a:tblGrid>
                <a:gridCol w="1228230">
                  <a:extLst>
                    <a:ext uri="{9D8B030D-6E8A-4147-A177-3AD203B41FA5}">
                      <a16:colId xmlns:a16="http://schemas.microsoft.com/office/drawing/2014/main" val="2738313436"/>
                    </a:ext>
                  </a:extLst>
                </a:gridCol>
                <a:gridCol w="1228230">
                  <a:extLst>
                    <a:ext uri="{9D8B030D-6E8A-4147-A177-3AD203B41FA5}">
                      <a16:colId xmlns:a16="http://schemas.microsoft.com/office/drawing/2014/main" val="2269355868"/>
                    </a:ext>
                  </a:extLst>
                </a:gridCol>
                <a:gridCol w="1228230">
                  <a:extLst>
                    <a:ext uri="{9D8B030D-6E8A-4147-A177-3AD203B41FA5}">
                      <a16:colId xmlns:a16="http://schemas.microsoft.com/office/drawing/2014/main" val="1947061169"/>
                    </a:ext>
                  </a:extLst>
                </a:gridCol>
                <a:gridCol w="1228230">
                  <a:extLst>
                    <a:ext uri="{9D8B030D-6E8A-4147-A177-3AD203B41FA5}">
                      <a16:colId xmlns:a16="http://schemas.microsoft.com/office/drawing/2014/main" val="3498175666"/>
                    </a:ext>
                  </a:extLst>
                </a:gridCol>
                <a:gridCol w="1228230">
                  <a:extLst>
                    <a:ext uri="{9D8B030D-6E8A-4147-A177-3AD203B41FA5}">
                      <a16:colId xmlns:a16="http://schemas.microsoft.com/office/drawing/2014/main" val="3093084202"/>
                    </a:ext>
                  </a:extLst>
                </a:gridCol>
              </a:tblGrid>
              <a:tr h="460935">
                <a:tc>
                  <a:txBody>
                    <a:bodyPr/>
                    <a:lstStyle/>
                    <a:p>
                      <a:endParaRPr lang="en-US" dirty="0"/>
                    </a:p>
                    <a:p>
                      <a:endParaRPr lang="en-US" dirty="0"/>
                    </a:p>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547400478"/>
                  </a:ext>
                </a:extLst>
              </a:tr>
            </a:tbl>
          </a:graphicData>
        </a:graphic>
      </p:graphicFrame>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918432774"/>
              </p:ext>
            </p:extLst>
          </p:nvPr>
        </p:nvGraphicFramePr>
        <p:xfrm>
          <a:off x="1108952" y="3115037"/>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sp>
        <p:nvSpPr>
          <p:cNvPr id="10" name="Rectangle 9">
            <a:extLst>
              <a:ext uri="{FF2B5EF4-FFF2-40B4-BE49-F238E27FC236}">
                <a16:creationId xmlns:a16="http://schemas.microsoft.com/office/drawing/2014/main" id="{9F5014BE-BB74-48E8-83D1-DB7A3437EF36}"/>
              </a:ext>
            </a:extLst>
          </p:cNvPr>
          <p:cNvSpPr/>
          <p:nvPr/>
        </p:nvSpPr>
        <p:spPr>
          <a:xfrm>
            <a:off x="948177" y="1615534"/>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11" name="Oval 10">
            <a:extLst>
              <a:ext uri="{FF2B5EF4-FFF2-40B4-BE49-F238E27FC236}">
                <a16:creationId xmlns:a16="http://schemas.microsoft.com/office/drawing/2014/main" id="{8A96C72C-818E-4FB6-A251-7CD145D7379D}"/>
              </a:ext>
            </a:extLst>
          </p:cNvPr>
          <p:cNvSpPr/>
          <p:nvPr/>
        </p:nvSpPr>
        <p:spPr>
          <a:xfrm>
            <a:off x="5694246"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6889665"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13" name="Oval 12">
            <a:extLst>
              <a:ext uri="{FF2B5EF4-FFF2-40B4-BE49-F238E27FC236}">
                <a16:creationId xmlns:a16="http://schemas.microsoft.com/office/drawing/2014/main" id="{2C2BFF5E-B01D-4839-A2FF-F3BC96FA9297}"/>
              </a:ext>
            </a:extLst>
          </p:cNvPr>
          <p:cNvSpPr/>
          <p:nvPr/>
        </p:nvSpPr>
        <p:spPr>
          <a:xfrm>
            <a:off x="8149882" y="418073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9410099"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15" name="Oval 14">
            <a:extLst>
              <a:ext uri="{FF2B5EF4-FFF2-40B4-BE49-F238E27FC236}">
                <a16:creationId xmlns:a16="http://schemas.microsoft.com/office/drawing/2014/main" id="{7F3E4D51-D7D2-44E3-A73B-097532425B00}"/>
              </a:ext>
            </a:extLst>
          </p:cNvPr>
          <p:cNvSpPr/>
          <p:nvPr/>
        </p:nvSpPr>
        <p:spPr>
          <a:xfrm>
            <a:off x="10577744"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7819714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973366138"/>
              </p:ext>
            </p:extLst>
          </p:nvPr>
        </p:nvGraphicFramePr>
        <p:xfrm>
          <a:off x="1088925" y="3868152"/>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9" name="Rectangle 18">
            <a:extLst>
              <a:ext uri="{FF2B5EF4-FFF2-40B4-BE49-F238E27FC236}">
                <a16:creationId xmlns:a16="http://schemas.microsoft.com/office/drawing/2014/main" id="{E7820370-7ED0-4C97-8925-6D581D129736}"/>
              </a:ext>
            </a:extLst>
          </p:cNvPr>
          <p:cNvSpPr/>
          <p:nvPr/>
        </p:nvSpPr>
        <p:spPr>
          <a:xfrm>
            <a:off x="889277" y="1456450"/>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pSp>
        <p:nvGrpSpPr>
          <p:cNvPr id="28" name="Group 27">
            <a:extLst>
              <a:ext uri="{FF2B5EF4-FFF2-40B4-BE49-F238E27FC236}">
                <a16:creationId xmlns:a16="http://schemas.microsoft.com/office/drawing/2014/main" id="{CA7D9669-FC23-4B11-868E-5830E7855672}"/>
              </a:ext>
            </a:extLst>
          </p:cNvPr>
          <p:cNvGrpSpPr/>
          <p:nvPr/>
        </p:nvGrpSpPr>
        <p:grpSpPr>
          <a:xfrm>
            <a:off x="5682882" y="3997754"/>
            <a:ext cx="2079064" cy="1710117"/>
            <a:chOff x="6469315" y="4044511"/>
            <a:chExt cx="2079064" cy="1710117"/>
          </a:xfrm>
        </p:grpSpPr>
        <p:sp>
          <p:nvSpPr>
            <p:cNvPr id="13" name="Oval 12">
              <a:extLst>
                <a:ext uri="{FF2B5EF4-FFF2-40B4-BE49-F238E27FC236}">
                  <a16:creationId xmlns:a16="http://schemas.microsoft.com/office/drawing/2014/main" id="{2C2BFF5E-B01D-4839-A2FF-F3BC96FA9297}"/>
                </a:ext>
              </a:extLst>
            </p:cNvPr>
            <p:cNvSpPr/>
            <p:nvPr/>
          </p:nvSpPr>
          <p:spPr>
            <a:xfrm>
              <a:off x="6469315" y="5023108"/>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7633979" y="499906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25" name="Oval 24">
              <a:extLst>
                <a:ext uri="{FF2B5EF4-FFF2-40B4-BE49-F238E27FC236}">
                  <a16:creationId xmlns:a16="http://schemas.microsoft.com/office/drawing/2014/main" id="{E3EADA8D-468B-46F6-80ED-99B1616D9CC0}"/>
                </a:ext>
              </a:extLst>
            </p:cNvPr>
            <p:cNvSpPr/>
            <p:nvPr/>
          </p:nvSpPr>
          <p:spPr>
            <a:xfrm>
              <a:off x="6946483" y="4044511"/>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26" name="Straight Connector 25">
              <a:extLst>
                <a:ext uri="{FF2B5EF4-FFF2-40B4-BE49-F238E27FC236}">
                  <a16:creationId xmlns:a16="http://schemas.microsoft.com/office/drawing/2014/main" id="{9B652411-A486-4051-9118-7A7F8D21A83F}"/>
                </a:ext>
              </a:extLst>
            </p:cNvPr>
            <p:cNvCxnSpPr>
              <a:cxnSpLocks/>
              <a:stCxn id="25" idx="3"/>
            </p:cNvCxnSpPr>
            <p:nvPr/>
          </p:nvCxnSpPr>
          <p:spPr>
            <a:xfrm flipH="1">
              <a:off x="6861289" y="4668902"/>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68A59A-57D6-4445-BF23-480F043E9A4B}"/>
                </a:ext>
              </a:extLst>
            </p:cNvPr>
            <p:cNvCxnSpPr>
              <a:cxnSpLocks/>
            </p:cNvCxnSpPr>
            <p:nvPr/>
          </p:nvCxnSpPr>
          <p:spPr>
            <a:xfrm>
              <a:off x="7708733" y="4698762"/>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2D0D24F-9ECF-4FE9-944F-B810CDB8C869}"/>
              </a:ext>
            </a:extLst>
          </p:cNvPr>
          <p:cNvGrpSpPr/>
          <p:nvPr/>
        </p:nvGrpSpPr>
        <p:grpSpPr>
          <a:xfrm>
            <a:off x="8012967" y="3953791"/>
            <a:ext cx="2854517" cy="2665942"/>
            <a:chOff x="6256227" y="3727856"/>
            <a:chExt cx="2854517" cy="2665942"/>
          </a:xfrm>
        </p:grpSpPr>
        <p:sp>
          <p:nvSpPr>
            <p:cNvPr id="15" name="Oval 14">
              <a:extLst>
                <a:ext uri="{FF2B5EF4-FFF2-40B4-BE49-F238E27FC236}">
                  <a16:creationId xmlns:a16="http://schemas.microsoft.com/office/drawing/2014/main" id="{7F3E4D51-D7D2-44E3-A73B-097532425B00}"/>
                </a:ext>
              </a:extLst>
            </p:cNvPr>
            <p:cNvSpPr/>
            <p:nvPr/>
          </p:nvSpPr>
          <p:spPr>
            <a:xfrm>
              <a:off x="6256227" y="4695067"/>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24" name="Group 23">
              <a:extLst>
                <a:ext uri="{FF2B5EF4-FFF2-40B4-BE49-F238E27FC236}">
                  <a16:creationId xmlns:a16="http://schemas.microsoft.com/office/drawing/2014/main" id="{42A546A3-95E5-40CB-B097-727BDDC3DC53}"/>
                </a:ext>
              </a:extLst>
            </p:cNvPr>
            <p:cNvGrpSpPr/>
            <p:nvPr/>
          </p:nvGrpSpPr>
          <p:grpSpPr>
            <a:xfrm>
              <a:off x="7071617" y="4696813"/>
              <a:ext cx="2039127" cy="1696985"/>
              <a:chOff x="8606748" y="4406225"/>
              <a:chExt cx="2039127" cy="1696985"/>
            </a:xfrm>
          </p:grpSpPr>
          <p:sp>
            <p:nvSpPr>
              <p:cNvPr id="11" name="Oval 10">
                <a:extLst>
                  <a:ext uri="{FF2B5EF4-FFF2-40B4-BE49-F238E27FC236}">
                    <a16:creationId xmlns:a16="http://schemas.microsoft.com/office/drawing/2014/main" id="{8A96C72C-818E-4FB6-A251-7CD145D7379D}"/>
                  </a:ext>
                </a:extLst>
              </p:cNvPr>
              <p:cNvSpPr/>
              <p:nvPr/>
            </p:nvSpPr>
            <p:spPr>
              <a:xfrm>
                <a:off x="8606748"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9731475"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20" name="Oval 19">
                <a:extLst>
                  <a:ext uri="{FF2B5EF4-FFF2-40B4-BE49-F238E27FC236}">
                    <a16:creationId xmlns:a16="http://schemas.microsoft.com/office/drawing/2014/main" id="{144AF360-1F07-415B-BF15-96CCDF250341}"/>
                  </a:ext>
                </a:extLst>
              </p:cNvPr>
              <p:cNvSpPr/>
              <p:nvPr/>
            </p:nvSpPr>
            <p:spPr>
              <a:xfrm>
                <a:off x="9149142" y="440622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404A6ADE-9251-424F-863E-C2148CCF761E}"/>
                  </a:ext>
                </a:extLst>
              </p:cNvPr>
              <p:cNvCxnSpPr>
                <a:cxnSpLocks/>
                <a:stCxn id="20" idx="3"/>
                <a:endCxn id="11" idx="0"/>
              </p:cNvCxnSpPr>
              <p:nvPr/>
            </p:nvCxnSpPr>
            <p:spPr>
              <a:xfrm flipH="1">
                <a:off x="9063948" y="5030616"/>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98E88B-FFE4-414E-BA55-1B352D776905}"/>
                  </a:ext>
                </a:extLst>
              </p:cNvPr>
              <p:cNvCxnSpPr>
                <a:cxnSpLocks/>
                <a:endCxn id="12" idx="0"/>
              </p:cNvCxnSpPr>
              <p:nvPr/>
            </p:nvCxnSpPr>
            <p:spPr>
              <a:xfrm>
                <a:off x="9911392" y="5060476"/>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37EF1EE9-ACD1-455B-BCD4-EF6662120D36}"/>
                </a:ext>
              </a:extLst>
            </p:cNvPr>
            <p:cNvSpPr/>
            <p:nvPr/>
          </p:nvSpPr>
          <p:spPr>
            <a:xfrm>
              <a:off x="6894261" y="372785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9</a:t>
              </a:r>
            </a:p>
          </p:txBody>
        </p:sp>
        <p:cxnSp>
          <p:nvCxnSpPr>
            <p:cNvPr id="30" name="Straight Connector 29">
              <a:extLst>
                <a:ext uri="{FF2B5EF4-FFF2-40B4-BE49-F238E27FC236}">
                  <a16:creationId xmlns:a16="http://schemas.microsoft.com/office/drawing/2014/main" id="{AB11978E-B67F-4D17-8816-CD17191C3373}"/>
                </a:ext>
              </a:extLst>
            </p:cNvPr>
            <p:cNvCxnSpPr>
              <a:cxnSpLocks/>
              <a:stCxn id="29" idx="3"/>
            </p:cNvCxnSpPr>
            <p:nvPr/>
          </p:nvCxnSpPr>
          <p:spPr>
            <a:xfrm flipH="1">
              <a:off x="6809067" y="4352247"/>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23313E-1EA8-4B9B-B776-47A441049A7A}"/>
                </a:ext>
              </a:extLst>
            </p:cNvPr>
            <p:cNvCxnSpPr>
              <a:cxnSpLocks/>
            </p:cNvCxnSpPr>
            <p:nvPr/>
          </p:nvCxnSpPr>
          <p:spPr>
            <a:xfrm>
              <a:off x="7656511" y="4382107"/>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EF247701-E71A-4D01-8FF0-D8D20B980205}"/>
              </a:ext>
            </a:extLst>
          </p:cNvPr>
          <p:cNvSpPr/>
          <p:nvPr/>
        </p:nvSpPr>
        <p:spPr>
          <a:xfrm>
            <a:off x="7304746" y="296995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16</a:t>
            </a:r>
          </a:p>
        </p:txBody>
      </p:sp>
      <p:cxnSp>
        <p:nvCxnSpPr>
          <p:cNvPr id="34" name="Straight Connector 33">
            <a:extLst>
              <a:ext uri="{FF2B5EF4-FFF2-40B4-BE49-F238E27FC236}">
                <a16:creationId xmlns:a16="http://schemas.microsoft.com/office/drawing/2014/main" id="{9F260C89-6762-4DD2-87DB-E95BC0CAB55C}"/>
              </a:ext>
            </a:extLst>
          </p:cNvPr>
          <p:cNvCxnSpPr>
            <a:cxnSpLocks/>
            <a:stCxn id="33" idx="3"/>
            <a:endCxn id="25" idx="7"/>
          </p:cNvCxnSpPr>
          <p:nvPr/>
        </p:nvCxnSpPr>
        <p:spPr>
          <a:xfrm flipH="1">
            <a:off x="6940539" y="3594341"/>
            <a:ext cx="498118" cy="51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A77FEA-F51E-4393-996B-A08E0F41D731}"/>
              </a:ext>
            </a:extLst>
          </p:cNvPr>
          <p:cNvCxnSpPr>
            <a:cxnSpLocks/>
            <a:endCxn id="29" idx="1"/>
          </p:cNvCxnSpPr>
          <p:nvPr/>
        </p:nvCxnSpPr>
        <p:spPr>
          <a:xfrm>
            <a:off x="8066996" y="3624201"/>
            <a:ext cx="717916" cy="4367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205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Linked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Consider a class List that implements an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list backed by a singly linked list with a head pointer. The invariant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maintained always. Given that representation, what is the worst-case time complexity of the following operations? Assume the list is sorted in ascending 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Insert an item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Finding the minimum element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Delete the largest element from list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Finding the largest element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Finding a random element, 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Deleting the minimum element in the list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0750793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486316588"/>
              </p:ext>
            </p:extLst>
          </p:nvPr>
        </p:nvGraphicFramePr>
        <p:xfrm>
          <a:off x="628574" y="3764063"/>
          <a:ext cx="4567992" cy="2225040"/>
        </p:xfrm>
        <a:graphic>
          <a:graphicData uri="http://schemas.openxmlformats.org/drawingml/2006/table">
            <a:tbl>
              <a:tblPr firstRow="1" bandRow="1">
                <a:tableStyleId>{616DA210-FB5B-4158-B5E0-FEB733F419BA}</a:tableStyleId>
              </a:tblPr>
              <a:tblGrid>
                <a:gridCol w="1343025">
                  <a:extLst>
                    <a:ext uri="{9D8B030D-6E8A-4147-A177-3AD203B41FA5}">
                      <a16:colId xmlns:a16="http://schemas.microsoft.com/office/drawing/2014/main" val="2271265037"/>
                    </a:ext>
                  </a:extLst>
                </a:gridCol>
                <a:gridCol w="1459105">
                  <a:extLst>
                    <a:ext uri="{9D8B030D-6E8A-4147-A177-3AD203B41FA5}">
                      <a16:colId xmlns:a16="http://schemas.microsoft.com/office/drawing/2014/main" val="2272467781"/>
                    </a:ext>
                  </a:extLst>
                </a:gridCol>
                <a:gridCol w="1765862">
                  <a:extLst>
                    <a:ext uri="{9D8B030D-6E8A-4147-A177-3AD203B41FA5}">
                      <a16:colId xmlns:a16="http://schemas.microsoft.com/office/drawing/2014/main" val="3754691315"/>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Huffman 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111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110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9" name="Rectangle 18">
            <a:extLst>
              <a:ext uri="{FF2B5EF4-FFF2-40B4-BE49-F238E27FC236}">
                <a16:creationId xmlns:a16="http://schemas.microsoft.com/office/drawing/2014/main" id="{E7820370-7ED0-4C97-8925-6D581D129736}"/>
              </a:ext>
            </a:extLst>
          </p:cNvPr>
          <p:cNvSpPr/>
          <p:nvPr/>
        </p:nvSpPr>
        <p:spPr>
          <a:xfrm>
            <a:off x="889277" y="1456450"/>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pSp>
        <p:nvGrpSpPr>
          <p:cNvPr id="28" name="Group 27">
            <a:extLst>
              <a:ext uri="{FF2B5EF4-FFF2-40B4-BE49-F238E27FC236}">
                <a16:creationId xmlns:a16="http://schemas.microsoft.com/office/drawing/2014/main" id="{CA7D9669-FC23-4B11-868E-5830E7855672}"/>
              </a:ext>
            </a:extLst>
          </p:cNvPr>
          <p:cNvGrpSpPr/>
          <p:nvPr/>
        </p:nvGrpSpPr>
        <p:grpSpPr>
          <a:xfrm>
            <a:off x="5682882" y="3997754"/>
            <a:ext cx="2079064" cy="1710117"/>
            <a:chOff x="6469315" y="4044511"/>
            <a:chExt cx="2079064" cy="1710117"/>
          </a:xfrm>
        </p:grpSpPr>
        <p:sp>
          <p:nvSpPr>
            <p:cNvPr id="13" name="Oval 12">
              <a:extLst>
                <a:ext uri="{FF2B5EF4-FFF2-40B4-BE49-F238E27FC236}">
                  <a16:creationId xmlns:a16="http://schemas.microsoft.com/office/drawing/2014/main" id="{2C2BFF5E-B01D-4839-A2FF-F3BC96FA9297}"/>
                </a:ext>
              </a:extLst>
            </p:cNvPr>
            <p:cNvSpPr/>
            <p:nvPr/>
          </p:nvSpPr>
          <p:spPr>
            <a:xfrm>
              <a:off x="6469315" y="5023108"/>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7633979" y="499906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25" name="Oval 24">
              <a:extLst>
                <a:ext uri="{FF2B5EF4-FFF2-40B4-BE49-F238E27FC236}">
                  <a16:creationId xmlns:a16="http://schemas.microsoft.com/office/drawing/2014/main" id="{E3EADA8D-468B-46F6-80ED-99B1616D9CC0}"/>
                </a:ext>
              </a:extLst>
            </p:cNvPr>
            <p:cNvSpPr/>
            <p:nvPr/>
          </p:nvSpPr>
          <p:spPr>
            <a:xfrm>
              <a:off x="6946483" y="4044511"/>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26" name="Straight Connector 25">
              <a:extLst>
                <a:ext uri="{FF2B5EF4-FFF2-40B4-BE49-F238E27FC236}">
                  <a16:creationId xmlns:a16="http://schemas.microsoft.com/office/drawing/2014/main" id="{9B652411-A486-4051-9118-7A7F8D21A83F}"/>
                </a:ext>
              </a:extLst>
            </p:cNvPr>
            <p:cNvCxnSpPr>
              <a:cxnSpLocks/>
              <a:stCxn id="25" idx="3"/>
            </p:cNvCxnSpPr>
            <p:nvPr/>
          </p:nvCxnSpPr>
          <p:spPr>
            <a:xfrm flipH="1">
              <a:off x="6861289" y="4668902"/>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68A59A-57D6-4445-BF23-480F043E9A4B}"/>
                </a:ext>
              </a:extLst>
            </p:cNvPr>
            <p:cNvCxnSpPr>
              <a:cxnSpLocks/>
            </p:cNvCxnSpPr>
            <p:nvPr/>
          </p:nvCxnSpPr>
          <p:spPr>
            <a:xfrm>
              <a:off x="7708733" y="4698762"/>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2D0D24F-9ECF-4FE9-944F-B810CDB8C869}"/>
              </a:ext>
            </a:extLst>
          </p:cNvPr>
          <p:cNvGrpSpPr/>
          <p:nvPr/>
        </p:nvGrpSpPr>
        <p:grpSpPr>
          <a:xfrm>
            <a:off x="8012967" y="3953791"/>
            <a:ext cx="2854517" cy="2665942"/>
            <a:chOff x="6256227" y="3727856"/>
            <a:chExt cx="2854517" cy="2665942"/>
          </a:xfrm>
        </p:grpSpPr>
        <p:sp>
          <p:nvSpPr>
            <p:cNvPr id="15" name="Oval 14">
              <a:extLst>
                <a:ext uri="{FF2B5EF4-FFF2-40B4-BE49-F238E27FC236}">
                  <a16:creationId xmlns:a16="http://schemas.microsoft.com/office/drawing/2014/main" id="{7F3E4D51-D7D2-44E3-A73B-097532425B00}"/>
                </a:ext>
              </a:extLst>
            </p:cNvPr>
            <p:cNvSpPr/>
            <p:nvPr/>
          </p:nvSpPr>
          <p:spPr>
            <a:xfrm>
              <a:off x="6256227" y="4695067"/>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24" name="Group 23">
              <a:extLst>
                <a:ext uri="{FF2B5EF4-FFF2-40B4-BE49-F238E27FC236}">
                  <a16:creationId xmlns:a16="http://schemas.microsoft.com/office/drawing/2014/main" id="{42A546A3-95E5-40CB-B097-727BDDC3DC53}"/>
                </a:ext>
              </a:extLst>
            </p:cNvPr>
            <p:cNvGrpSpPr/>
            <p:nvPr/>
          </p:nvGrpSpPr>
          <p:grpSpPr>
            <a:xfrm>
              <a:off x="7071617" y="4696813"/>
              <a:ext cx="2039127" cy="1696985"/>
              <a:chOff x="8606748" y="4406225"/>
              <a:chExt cx="2039127" cy="1696985"/>
            </a:xfrm>
          </p:grpSpPr>
          <p:sp>
            <p:nvSpPr>
              <p:cNvPr id="11" name="Oval 10">
                <a:extLst>
                  <a:ext uri="{FF2B5EF4-FFF2-40B4-BE49-F238E27FC236}">
                    <a16:creationId xmlns:a16="http://schemas.microsoft.com/office/drawing/2014/main" id="{8A96C72C-818E-4FB6-A251-7CD145D7379D}"/>
                  </a:ext>
                </a:extLst>
              </p:cNvPr>
              <p:cNvSpPr/>
              <p:nvPr/>
            </p:nvSpPr>
            <p:spPr>
              <a:xfrm>
                <a:off x="8606748"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9731475"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20" name="Oval 19">
                <a:extLst>
                  <a:ext uri="{FF2B5EF4-FFF2-40B4-BE49-F238E27FC236}">
                    <a16:creationId xmlns:a16="http://schemas.microsoft.com/office/drawing/2014/main" id="{144AF360-1F07-415B-BF15-96CCDF250341}"/>
                  </a:ext>
                </a:extLst>
              </p:cNvPr>
              <p:cNvSpPr/>
              <p:nvPr/>
            </p:nvSpPr>
            <p:spPr>
              <a:xfrm>
                <a:off x="9149142" y="440622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404A6ADE-9251-424F-863E-C2148CCF761E}"/>
                  </a:ext>
                </a:extLst>
              </p:cNvPr>
              <p:cNvCxnSpPr>
                <a:cxnSpLocks/>
                <a:stCxn id="20" idx="3"/>
                <a:endCxn id="11" idx="0"/>
              </p:cNvCxnSpPr>
              <p:nvPr/>
            </p:nvCxnSpPr>
            <p:spPr>
              <a:xfrm flipH="1">
                <a:off x="9063948" y="5030616"/>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98E88B-FFE4-414E-BA55-1B352D776905}"/>
                  </a:ext>
                </a:extLst>
              </p:cNvPr>
              <p:cNvCxnSpPr>
                <a:cxnSpLocks/>
                <a:endCxn id="12" idx="0"/>
              </p:cNvCxnSpPr>
              <p:nvPr/>
            </p:nvCxnSpPr>
            <p:spPr>
              <a:xfrm>
                <a:off x="9911392" y="5060476"/>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37EF1EE9-ACD1-455B-BCD4-EF6662120D36}"/>
                </a:ext>
              </a:extLst>
            </p:cNvPr>
            <p:cNvSpPr/>
            <p:nvPr/>
          </p:nvSpPr>
          <p:spPr>
            <a:xfrm>
              <a:off x="6894261" y="372785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9</a:t>
              </a:r>
            </a:p>
          </p:txBody>
        </p:sp>
        <p:cxnSp>
          <p:nvCxnSpPr>
            <p:cNvPr id="30" name="Straight Connector 29">
              <a:extLst>
                <a:ext uri="{FF2B5EF4-FFF2-40B4-BE49-F238E27FC236}">
                  <a16:creationId xmlns:a16="http://schemas.microsoft.com/office/drawing/2014/main" id="{AB11978E-B67F-4D17-8816-CD17191C3373}"/>
                </a:ext>
              </a:extLst>
            </p:cNvPr>
            <p:cNvCxnSpPr>
              <a:cxnSpLocks/>
              <a:stCxn id="29" idx="3"/>
            </p:cNvCxnSpPr>
            <p:nvPr/>
          </p:nvCxnSpPr>
          <p:spPr>
            <a:xfrm flipH="1">
              <a:off x="6809067" y="4352247"/>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23313E-1EA8-4B9B-B776-47A441049A7A}"/>
                </a:ext>
              </a:extLst>
            </p:cNvPr>
            <p:cNvCxnSpPr>
              <a:cxnSpLocks/>
            </p:cNvCxnSpPr>
            <p:nvPr/>
          </p:nvCxnSpPr>
          <p:spPr>
            <a:xfrm>
              <a:off x="7656511" y="4382107"/>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EF247701-E71A-4D01-8FF0-D8D20B980205}"/>
              </a:ext>
            </a:extLst>
          </p:cNvPr>
          <p:cNvSpPr/>
          <p:nvPr/>
        </p:nvSpPr>
        <p:spPr>
          <a:xfrm>
            <a:off x="7304746" y="296995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16</a:t>
            </a:r>
          </a:p>
        </p:txBody>
      </p:sp>
      <p:cxnSp>
        <p:nvCxnSpPr>
          <p:cNvPr id="34" name="Straight Connector 33">
            <a:extLst>
              <a:ext uri="{FF2B5EF4-FFF2-40B4-BE49-F238E27FC236}">
                <a16:creationId xmlns:a16="http://schemas.microsoft.com/office/drawing/2014/main" id="{9F260C89-6762-4DD2-87DB-E95BC0CAB55C}"/>
              </a:ext>
            </a:extLst>
          </p:cNvPr>
          <p:cNvCxnSpPr>
            <a:cxnSpLocks/>
            <a:stCxn id="33" idx="3"/>
            <a:endCxn id="25" idx="7"/>
          </p:cNvCxnSpPr>
          <p:nvPr/>
        </p:nvCxnSpPr>
        <p:spPr>
          <a:xfrm flipH="1">
            <a:off x="6940539" y="3594341"/>
            <a:ext cx="498118" cy="51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A77FEA-F51E-4393-996B-A08E0F41D731}"/>
              </a:ext>
            </a:extLst>
          </p:cNvPr>
          <p:cNvCxnSpPr>
            <a:cxnSpLocks/>
            <a:endCxn id="29" idx="1"/>
          </p:cNvCxnSpPr>
          <p:nvPr/>
        </p:nvCxnSpPr>
        <p:spPr>
          <a:xfrm>
            <a:off x="8066996" y="3624201"/>
            <a:ext cx="717916" cy="4367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9137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grpSp>
        <p:nvGrpSpPr>
          <p:cNvPr id="3" name="Group 2">
            <a:extLst>
              <a:ext uri="{FF2B5EF4-FFF2-40B4-BE49-F238E27FC236}">
                <a16:creationId xmlns:a16="http://schemas.microsoft.com/office/drawing/2014/main" id="{81EB3781-A458-4460-9BC0-4F814FF6D1E0}"/>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D3283D6B-42FE-4E46-8F4C-531FE74EE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DF18C837-2DBC-4A87-8BDC-2A26E365FEB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48780100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rgbClr val="54823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sp>
        <p:nvSpPr>
          <p:cNvPr id="3" name="Slide Number Placeholder 2">
            <a:extLst>
              <a:ext uri="{FF2B5EF4-FFF2-40B4-BE49-F238E27FC236}">
                <a16:creationId xmlns:a16="http://schemas.microsoft.com/office/drawing/2014/main" id="{8A093730-4B09-443C-9D59-619750611FE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40" name="Group 39">
            <a:extLst>
              <a:ext uri="{FF2B5EF4-FFF2-40B4-BE49-F238E27FC236}">
                <a16:creationId xmlns:a16="http://schemas.microsoft.com/office/drawing/2014/main" id="{8804F311-ABE5-4761-BBBC-CD60918F894F}"/>
              </a:ext>
            </a:extLst>
          </p:cNvPr>
          <p:cNvGrpSpPr/>
          <p:nvPr/>
        </p:nvGrpSpPr>
        <p:grpSpPr>
          <a:xfrm>
            <a:off x="11317255" y="5989103"/>
            <a:ext cx="841781" cy="748032"/>
            <a:chOff x="11337354" y="6025684"/>
            <a:chExt cx="841781" cy="748032"/>
          </a:xfrm>
        </p:grpSpPr>
        <p:pic>
          <p:nvPicPr>
            <p:cNvPr id="41" name="Picture 40">
              <a:extLst>
                <a:ext uri="{FF2B5EF4-FFF2-40B4-BE49-F238E27FC236}">
                  <a16:creationId xmlns:a16="http://schemas.microsoft.com/office/drawing/2014/main" id="{65E66003-F06A-4EE0-B9AF-B40519BA4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Logo COP3530">
              <a:extLst>
                <a:ext uri="{FF2B5EF4-FFF2-40B4-BE49-F238E27FC236}">
                  <a16:creationId xmlns:a16="http://schemas.microsoft.com/office/drawing/2014/main" id="{556567BA-F3F8-454C-8A0C-BFDC195B31B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032201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Algorithms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10" name="Picture 9">
            <a:extLst>
              <a:ext uri="{FF2B5EF4-FFF2-40B4-BE49-F238E27FC236}">
                <a16:creationId xmlns:a16="http://schemas.microsoft.com/office/drawing/2014/main" id="{E3F057A8-6D49-42D4-8B5F-143C02EBAB4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902" y="3967776"/>
            <a:ext cx="2486818" cy="2486818"/>
          </a:xfrm>
          <a:prstGeom prst="rect">
            <a:avLst/>
          </a:prstGeom>
        </p:spPr>
      </p:pic>
      <p:sp>
        <p:nvSpPr>
          <p:cNvPr id="47" name="Rectangle 12" descr="Greedy&#10;">
            <a:extLst>
              <a:ext uri="{FF2B5EF4-FFF2-40B4-BE49-F238E27FC236}">
                <a16:creationId xmlns:a16="http://schemas.microsoft.com/office/drawing/2014/main" id="{BC198991-DA98-49F8-8FC7-D0CF780A4108}"/>
              </a:ext>
            </a:extLst>
          </p:cNvPr>
          <p:cNvSpPr>
            <a:spLocks noChangeArrowheads="1"/>
          </p:cNvSpPr>
          <p:nvPr/>
        </p:nvSpPr>
        <p:spPr bwMode="auto">
          <a:xfrm>
            <a:off x="6020201" y="1844386"/>
            <a:ext cx="2743200" cy="457200"/>
          </a:xfrm>
          <a:prstGeom prst="rect">
            <a:avLst/>
          </a:prstGeom>
          <a:solidFill>
            <a:schemeClr val="accent6"/>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Greedy</a:t>
            </a:r>
          </a:p>
        </p:txBody>
      </p:sp>
      <p:sp>
        <p:nvSpPr>
          <p:cNvPr id="53" name="Rectangle 10" descr="sets">
            <a:extLst>
              <a:ext uri="{FF2B5EF4-FFF2-40B4-BE49-F238E27FC236}">
                <a16:creationId xmlns:a16="http://schemas.microsoft.com/office/drawing/2014/main" id="{B462AEFD-4790-4900-BCE0-D5023E50C887}"/>
              </a:ext>
            </a:extLst>
          </p:cNvPr>
          <p:cNvSpPr>
            <a:spLocks noChangeArrowheads="1"/>
          </p:cNvSpPr>
          <p:nvPr/>
        </p:nvSpPr>
        <p:spPr bwMode="auto">
          <a:xfrm>
            <a:off x="6035046" y="2491186"/>
            <a:ext cx="2743200" cy="457200"/>
          </a:xfrm>
          <a:prstGeom prst="rect">
            <a:avLst/>
          </a:prstGeom>
          <a:solidFill>
            <a:schemeClr val="accent6">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Minimum Spanning Tree</a:t>
            </a:r>
          </a:p>
        </p:txBody>
      </p:sp>
      <p:sp>
        <p:nvSpPr>
          <p:cNvPr id="54" name="Rectangle 11" descr="tables/maps">
            <a:extLst>
              <a:ext uri="{FF2B5EF4-FFF2-40B4-BE49-F238E27FC236}">
                <a16:creationId xmlns:a16="http://schemas.microsoft.com/office/drawing/2014/main" id="{4585564B-366E-4866-8AC6-8029F5FACF0A}"/>
              </a:ext>
            </a:extLst>
          </p:cNvPr>
          <p:cNvSpPr>
            <a:spLocks noChangeArrowheads="1"/>
          </p:cNvSpPr>
          <p:nvPr/>
        </p:nvSpPr>
        <p:spPr bwMode="auto">
          <a:xfrm>
            <a:off x="6035046" y="3200892"/>
            <a:ext cx="2743200" cy="457200"/>
          </a:xfrm>
          <a:prstGeom prst="rect">
            <a:avLst/>
          </a:prstGeom>
          <a:solidFill>
            <a:schemeClr val="accent6">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Shortest Paths</a:t>
            </a:r>
          </a:p>
        </p:txBody>
      </p:sp>
      <p:sp>
        <p:nvSpPr>
          <p:cNvPr id="45" name="Rectangle 3" descr="Brute Force&#10;">
            <a:extLst>
              <a:ext uri="{FF2B5EF4-FFF2-40B4-BE49-F238E27FC236}">
                <a16:creationId xmlns:a16="http://schemas.microsoft.com/office/drawing/2014/main" id="{B42A8BBC-A47C-4FD3-B422-55A32B28DF6D}"/>
              </a:ext>
            </a:extLst>
          </p:cNvPr>
          <p:cNvSpPr>
            <a:spLocks noChangeArrowheads="1"/>
          </p:cNvSpPr>
          <p:nvPr/>
        </p:nvSpPr>
        <p:spPr bwMode="auto">
          <a:xfrm>
            <a:off x="670555" y="1844386"/>
            <a:ext cx="2743200" cy="457200"/>
          </a:xfrm>
          <a:prstGeom prst="rect">
            <a:avLst/>
          </a:prstGeom>
          <a:solidFill>
            <a:schemeClr val="accent4">
              <a:lumMod val="5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Brute Force</a:t>
            </a:r>
          </a:p>
        </p:txBody>
      </p:sp>
      <p:sp>
        <p:nvSpPr>
          <p:cNvPr id="48" name="Rectangle 5" descr="lists">
            <a:extLst>
              <a:ext uri="{FF2B5EF4-FFF2-40B4-BE49-F238E27FC236}">
                <a16:creationId xmlns:a16="http://schemas.microsoft.com/office/drawing/2014/main" id="{44A3AB65-4A5F-4031-A014-49457979D786}"/>
              </a:ext>
            </a:extLst>
          </p:cNvPr>
          <p:cNvSpPr>
            <a:spLocks noChangeArrowheads="1"/>
          </p:cNvSpPr>
          <p:nvPr/>
        </p:nvSpPr>
        <p:spPr bwMode="auto">
          <a:xfrm>
            <a:off x="670555" y="2491186"/>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Selection Sort</a:t>
            </a:r>
          </a:p>
        </p:txBody>
      </p:sp>
      <p:sp>
        <p:nvSpPr>
          <p:cNvPr id="49" name="Rectangle 6" descr="stacks">
            <a:extLst>
              <a:ext uri="{FF2B5EF4-FFF2-40B4-BE49-F238E27FC236}">
                <a16:creationId xmlns:a16="http://schemas.microsoft.com/office/drawing/2014/main" id="{30E34680-646F-41E6-929D-50E6B4ACA911}"/>
              </a:ext>
            </a:extLst>
          </p:cNvPr>
          <p:cNvSpPr>
            <a:spLocks noChangeArrowheads="1"/>
          </p:cNvSpPr>
          <p:nvPr/>
        </p:nvSpPr>
        <p:spPr bwMode="auto">
          <a:xfrm>
            <a:off x="670555" y="3200892"/>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Bubble Sort</a:t>
            </a:r>
          </a:p>
        </p:txBody>
      </p:sp>
      <p:sp>
        <p:nvSpPr>
          <p:cNvPr id="50" name="Rectangle 7" descr="queues">
            <a:extLst>
              <a:ext uri="{FF2B5EF4-FFF2-40B4-BE49-F238E27FC236}">
                <a16:creationId xmlns:a16="http://schemas.microsoft.com/office/drawing/2014/main" id="{FC778D4C-9BA5-4103-A9EE-0C3C31A5E688}"/>
              </a:ext>
            </a:extLst>
          </p:cNvPr>
          <p:cNvSpPr>
            <a:spLocks noChangeArrowheads="1"/>
          </p:cNvSpPr>
          <p:nvPr/>
        </p:nvSpPr>
        <p:spPr bwMode="auto">
          <a:xfrm>
            <a:off x="670555" y="3890784"/>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Insertion Sort</a:t>
            </a:r>
          </a:p>
        </p:txBody>
      </p:sp>
      <p:sp>
        <p:nvSpPr>
          <p:cNvPr id="55" name="Rectangle 7" descr="queues">
            <a:extLst>
              <a:ext uri="{FF2B5EF4-FFF2-40B4-BE49-F238E27FC236}">
                <a16:creationId xmlns:a16="http://schemas.microsoft.com/office/drawing/2014/main" id="{5CED18F1-8305-4890-B7E4-5A3EC60E1B07}"/>
              </a:ext>
            </a:extLst>
          </p:cNvPr>
          <p:cNvSpPr>
            <a:spLocks noChangeArrowheads="1"/>
          </p:cNvSpPr>
          <p:nvPr/>
        </p:nvSpPr>
        <p:spPr bwMode="auto">
          <a:xfrm>
            <a:off x="670555" y="4580676"/>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NP Complete Problems</a:t>
            </a:r>
          </a:p>
        </p:txBody>
      </p:sp>
      <p:sp>
        <p:nvSpPr>
          <p:cNvPr id="46" name="Rectangle 4" descr="Divide &amp; Conquer&#10;">
            <a:extLst>
              <a:ext uri="{FF2B5EF4-FFF2-40B4-BE49-F238E27FC236}">
                <a16:creationId xmlns:a16="http://schemas.microsoft.com/office/drawing/2014/main" id="{4555AC95-7A93-44FD-9A61-6451BEF7BC2B}"/>
              </a:ext>
            </a:extLst>
          </p:cNvPr>
          <p:cNvSpPr>
            <a:spLocks noChangeArrowheads="1"/>
          </p:cNvSpPr>
          <p:nvPr/>
        </p:nvSpPr>
        <p:spPr bwMode="auto">
          <a:xfrm>
            <a:off x="3665418" y="1844386"/>
            <a:ext cx="2103120" cy="457200"/>
          </a:xfrm>
          <a:prstGeom prst="rect">
            <a:avLst/>
          </a:prstGeom>
          <a:solidFill>
            <a:schemeClr val="accent2">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Divide &amp; Conquer</a:t>
            </a:r>
          </a:p>
        </p:txBody>
      </p:sp>
      <p:sp>
        <p:nvSpPr>
          <p:cNvPr id="51" name="Rectangle 8" descr="trees">
            <a:extLst>
              <a:ext uri="{FF2B5EF4-FFF2-40B4-BE49-F238E27FC236}">
                <a16:creationId xmlns:a16="http://schemas.microsoft.com/office/drawing/2014/main" id="{843A9768-CB87-44EC-88C5-56C6C1A4C92B}"/>
              </a:ext>
            </a:extLst>
          </p:cNvPr>
          <p:cNvSpPr>
            <a:spLocks noChangeArrowheads="1"/>
          </p:cNvSpPr>
          <p:nvPr/>
        </p:nvSpPr>
        <p:spPr bwMode="auto">
          <a:xfrm>
            <a:off x="3672840" y="2491186"/>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Binary Search</a:t>
            </a:r>
          </a:p>
        </p:txBody>
      </p:sp>
      <p:sp>
        <p:nvSpPr>
          <p:cNvPr id="52" name="Rectangle 9" descr="graphs">
            <a:extLst>
              <a:ext uri="{FF2B5EF4-FFF2-40B4-BE49-F238E27FC236}">
                <a16:creationId xmlns:a16="http://schemas.microsoft.com/office/drawing/2014/main" id="{016A0C9F-7B77-43E3-A687-1129683F98A7}"/>
              </a:ext>
            </a:extLst>
          </p:cNvPr>
          <p:cNvSpPr>
            <a:spLocks noChangeArrowheads="1"/>
          </p:cNvSpPr>
          <p:nvPr/>
        </p:nvSpPr>
        <p:spPr bwMode="auto">
          <a:xfrm>
            <a:off x="3665417" y="3200892"/>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Merge Sort</a:t>
            </a:r>
          </a:p>
        </p:txBody>
      </p:sp>
      <p:sp>
        <p:nvSpPr>
          <p:cNvPr id="56" name="Rectangle 9" descr="graphs">
            <a:extLst>
              <a:ext uri="{FF2B5EF4-FFF2-40B4-BE49-F238E27FC236}">
                <a16:creationId xmlns:a16="http://schemas.microsoft.com/office/drawing/2014/main" id="{5CA4B344-8807-4079-975F-329F30F527E6}"/>
              </a:ext>
            </a:extLst>
          </p:cNvPr>
          <p:cNvSpPr>
            <a:spLocks noChangeArrowheads="1"/>
          </p:cNvSpPr>
          <p:nvPr/>
        </p:nvSpPr>
        <p:spPr bwMode="auto">
          <a:xfrm>
            <a:off x="3672840" y="3890784"/>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Quick Sort</a:t>
            </a:r>
          </a:p>
        </p:txBody>
      </p:sp>
      <p:sp>
        <p:nvSpPr>
          <p:cNvPr id="57" name="Rectangle 12" descr="Dynamic Programming&#10;">
            <a:extLst>
              <a:ext uri="{FF2B5EF4-FFF2-40B4-BE49-F238E27FC236}">
                <a16:creationId xmlns:a16="http://schemas.microsoft.com/office/drawing/2014/main" id="{2AFEEB72-DDE4-45AF-837B-6610324D534F}"/>
              </a:ext>
            </a:extLst>
          </p:cNvPr>
          <p:cNvSpPr>
            <a:spLocks noChangeArrowheads="1"/>
          </p:cNvSpPr>
          <p:nvPr/>
        </p:nvSpPr>
        <p:spPr bwMode="auto">
          <a:xfrm>
            <a:off x="9015063" y="1844386"/>
            <a:ext cx="2743200" cy="457200"/>
          </a:xfrm>
          <a:prstGeom prst="rect">
            <a:avLst/>
          </a:prstGeom>
          <a:solidFill>
            <a:schemeClr val="accent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Dynamic Programming</a:t>
            </a:r>
          </a:p>
        </p:txBody>
      </p:sp>
      <p:sp>
        <p:nvSpPr>
          <p:cNvPr id="58" name="Rectangle 10" descr="sets">
            <a:extLst>
              <a:ext uri="{FF2B5EF4-FFF2-40B4-BE49-F238E27FC236}">
                <a16:creationId xmlns:a16="http://schemas.microsoft.com/office/drawing/2014/main" id="{995D20B8-6C2D-4111-A4E2-561FD0314A97}"/>
              </a:ext>
            </a:extLst>
          </p:cNvPr>
          <p:cNvSpPr>
            <a:spLocks noChangeArrowheads="1"/>
          </p:cNvSpPr>
          <p:nvPr/>
        </p:nvSpPr>
        <p:spPr bwMode="auto">
          <a:xfrm>
            <a:off x="9037332" y="2491186"/>
            <a:ext cx="2743200" cy="457200"/>
          </a:xfrm>
          <a:prstGeom prst="rect">
            <a:avLst/>
          </a:prstGeom>
          <a:solidFill>
            <a:schemeClr val="accent5">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Knapsack</a:t>
            </a:r>
          </a:p>
        </p:txBody>
      </p:sp>
      <p:sp>
        <p:nvSpPr>
          <p:cNvPr id="59" name="Rectangle 10" descr="sets">
            <a:extLst>
              <a:ext uri="{FF2B5EF4-FFF2-40B4-BE49-F238E27FC236}">
                <a16:creationId xmlns:a16="http://schemas.microsoft.com/office/drawing/2014/main" id="{2036C289-9CA9-4C67-9C41-2B6C471DBBC6}"/>
              </a:ext>
            </a:extLst>
          </p:cNvPr>
          <p:cNvSpPr>
            <a:spLocks noChangeArrowheads="1"/>
          </p:cNvSpPr>
          <p:nvPr/>
        </p:nvSpPr>
        <p:spPr bwMode="auto">
          <a:xfrm>
            <a:off x="9044755" y="3200892"/>
            <a:ext cx="2743200" cy="457200"/>
          </a:xfrm>
          <a:prstGeom prst="rect">
            <a:avLst/>
          </a:prstGeom>
          <a:solidFill>
            <a:schemeClr val="accent5">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Fibonacci</a:t>
            </a:r>
          </a:p>
        </p:txBody>
      </p:sp>
      <p:sp>
        <p:nvSpPr>
          <p:cNvPr id="3" name="Slide Number Placeholder 2">
            <a:extLst>
              <a:ext uri="{FF2B5EF4-FFF2-40B4-BE49-F238E27FC236}">
                <a16:creationId xmlns:a16="http://schemas.microsoft.com/office/drawing/2014/main" id="{3016B85A-70A1-4603-8423-160EC84B854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88FCC796-5D51-45F3-8935-C61B82B744E6}"/>
              </a:ext>
            </a:extLst>
          </p:cNvPr>
          <p:cNvGrpSpPr/>
          <p:nvPr/>
        </p:nvGrpSpPr>
        <p:grpSpPr>
          <a:xfrm>
            <a:off x="11317255" y="5989103"/>
            <a:ext cx="841781" cy="748032"/>
            <a:chOff x="11337354" y="6025684"/>
            <a:chExt cx="841781" cy="748032"/>
          </a:xfrm>
        </p:grpSpPr>
        <p:pic>
          <p:nvPicPr>
            <p:cNvPr id="21" name="Picture 20">
              <a:extLst>
                <a:ext uri="{FF2B5EF4-FFF2-40B4-BE49-F238E27FC236}">
                  <a16:creationId xmlns:a16="http://schemas.microsoft.com/office/drawing/2014/main" id="{24BEA2A1-FD37-4171-92E9-6E9C092CA5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Logo COP3530">
              <a:extLst>
                <a:ext uri="{FF2B5EF4-FFF2-40B4-BE49-F238E27FC236}">
                  <a16:creationId xmlns:a16="http://schemas.microsoft.com/office/drawing/2014/main" id="{17E58237-FE8E-4C0E-A962-8CA4502692E4}"/>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5865874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Representation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43" name="Rectangle 42">
            <a:extLst>
              <a:ext uri="{FF2B5EF4-FFF2-40B4-BE49-F238E27FC236}">
                <a16:creationId xmlns:a16="http://schemas.microsoft.com/office/drawing/2014/main" id="{C17B2482-1B57-42B8-BCFF-29D55C291212}"/>
              </a:ext>
              <a:ext uri="{C183D7F6-B498-43B3-948B-1728B52AA6E4}">
                <adec:decorative xmlns:adec="http://schemas.microsoft.com/office/drawing/2017/decorative" val="1"/>
              </a:ext>
            </a:extLst>
          </p:cNvPr>
          <p:cNvSpPr/>
          <p:nvPr/>
        </p:nvSpPr>
        <p:spPr>
          <a:xfrm>
            <a:off x="1995537" y="5838024"/>
            <a:ext cx="6021256" cy="345745"/>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B9BC71D-97A6-44D8-8377-4DE5AAF6956B}"/>
              </a:ext>
              <a:ext uri="{C183D7F6-B498-43B3-948B-1728B52AA6E4}">
                <adec:decorative xmlns:adec="http://schemas.microsoft.com/office/drawing/2017/decorative" val="1"/>
              </a:ext>
            </a:extLst>
          </p:cNvPr>
          <p:cNvCxnSpPr>
            <a:cxnSpLocks/>
          </p:cNvCxnSpPr>
          <p:nvPr/>
        </p:nvCxnSpPr>
        <p:spPr>
          <a:xfrm>
            <a:off x="23937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DD08A3-7395-48B6-B028-6501B595C07B}"/>
              </a:ext>
              <a:ext uri="{C183D7F6-B498-43B3-948B-1728B52AA6E4}">
                <adec:decorative xmlns:adec="http://schemas.microsoft.com/office/drawing/2017/decorative" val="1"/>
              </a:ext>
            </a:extLst>
          </p:cNvPr>
          <p:cNvCxnSpPr>
            <a:cxnSpLocks/>
          </p:cNvCxnSpPr>
          <p:nvPr/>
        </p:nvCxnSpPr>
        <p:spPr>
          <a:xfrm>
            <a:off x="7159106"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9E684A0-99CC-488C-97BC-9E3C83CD7C09}"/>
              </a:ext>
              <a:ext uri="{C183D7F6-B498-43B3-948B-1728B52AA6E4}">
                <adec:decorative xmlns:adec="http://schemas.microsoft.com/office/drawing/2017/decorative" val="1"/>
              </a:ext>
            </a:extLst>
          </p:cNvPr>
          <p:cNvCxnSpPr>
            <a:cxnSpLocks/>
          </p:cNvCxnSpPr>
          <p:nvPr/>
        </p:nvCxnSpPr>
        <p:spPr>
          <a:xfrm>
            <a:off x="2870271"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4DDAE8-FB89-4D89-AC71-F47AB42F360B}"/>
              </a:ext>
              <a:ext uri="{C183D7F6-B498-43B3-948B-1728B52AA6E4}">
                <adec:decorative xmlns:adec="http://schemas.microsoft.com/office/drawing/2017/decorative" val="1"/>
              </a:ext>
            </a:extLst>
          </p:cNvPr>
          <p:cNvCxnSpPr>
            <a:cxnSpLocks/>
          </p:cNvCxnSpPr>
          <p:nvPr/>
        </p:nvCxnSpPr>
        <p:spPr>
          <a:xfrm>
            <a:off x="334680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A7D9556-B0E5-4207-A066-F24E645A0DD2}"/>
              </a:ext>
              <a:ext uri="{C183D7F6-B498-43B3-948B-1728B52AA6E4}">
                <adec:decorative xmlns:adec="http://schemas.microsoft.com/office/drawing/2017/decorative" val="1"/>
              </a:ext>
            </a:extLst>
          </p:cNvPr>
          <p:cNvCxnSpPr>
            <a:cxnSpLocks/>
          </p:cNvCxnSpPr>
          <p:nvPr/>
        </p:nvCxnSpPr>
        <p:spPr>
          <a:xfrm>
            <a:off x="382334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F2BE3DD-1312-4ED3-AB5D-D0D9A5C1186D}"/>
              </a:ext>
              <a:ext uri="{C183D7F6-B498-43B3-948B-1728B52AA6E4}">
                <adec:decorative xmlns:adec="http://schemas.microsoft.com/office/drawing/2017/decorative" val="1"/>
              </a:ext>
            </a:extLst>
          </p:cNvPr>
          <p:cNvCxnSpPr>
            <a:cxnSpLocks/>
          </p:cNvCxnSpPr>
          <p:nvPr/>
        </p:nvCxnSpPr>
        <p:spPr>
          <a:xfrm>
            <a:off x="429988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7F86F4-DAE5-453D-A2F2-A01DF41ED87F}"/>
              </a:ext>
              <a:ext uri="{C183D7F6-B498-43B3-948B-1728B52AA6E4}">
                <adec:decorative xmlns:adec="http://schemas.microsoft.com/office/drawing/2017/decorative" val="1"/>
              </a:ext>
            </a:extLst>
          </p:cNvPr>
          <p:cNvCxnSpPr>
            <a:cxnSpLocks/>
          </p:cNvCxnSpPr>
          <p:nvPr/>
        </p:nvCxnSpPr>
        <p:spPr>
          <a:xfrm>
            <a:off x="477642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78C91-2A77-44E6-A28C-BA8DB054B0B2}"/>
              </a:ext>
              <a:ext uri="{C183D7F6-B498-43B3-948B-1728B52AA6E4}">
                <adec:decorative xmlns:adec="http://schemas.microsoft.com/office/drawing/2017/decorative" val="1"/>
              </a:ext>
            </a:extLst>
          </p:cNvPr>
          <p:cNvCxnSpPr>
            <a:cxnSpLocks/>
          </p:cNvCxnSpPr>
          <p:nvPr/>
        </p:nvCxnSpPr>
        <p:spPr>
          <a:xfrm>
            <a:off x="525295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797CC39-539D-4C52-97A8-285F112F531B}"/>
              </a:ext>
              <a:ext uri="{C183D7F6-B498-43B3-948B-1728B52AA6E4}">
                <adec:decorative xmlns:adec="http://schemas.microsoft.com/office/drawing/2017/decorative" val="1"/>
              </a:ext>
            </a:extLst>
          </p:cNvPr>
          <p:cNvCxnSpPr>
            <a:cxnSpLocks/>
          </p:cNvCxnSpPr>
          <p:nvPr/>
        </p:nvCxnSpPr>
        <p:spPr>
          <a:xfrm>
            <a:off x="572949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260ACE-BBDD-4860-8CD7-FFB113A4186E}"/>
              </a:ext>
              <a:ext uri="{C183D7F6-B498-43B3-948B-1728B52AA6E4}">
                <adec:decorative xmlns:adec="http://schemas.microsoft.com/office/drawing/2017/decorative" val="1"/>
              </a:ext>
            </a:extLst>
          </p:cNvPr>
          <p:cNvCxnSpPr>
            <a:cxnSpLocks/>
          </p:cNvCxnSpPr>
          <p:nvPr/>
        </p:nvCxnSpPr>
        <p:spPr>
          <a:xfrm>
            <a:off x="62060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545713D-1EAC-4638-BFDE-A83C0991F1BD}"/>
              </a:ext>
              <a:ext uri="{C183D7F6-B498-43B3-948B-1728B52AA6E4}">
                <adec:decorative xmlns:adec="http://schemas.microsoft.com/office/drawing/2017/decorative" val="1"/>
              </a:ext>
            </a:extLst>
          </p:cNvPr>
          <p:cNvCxnSpPr>
            <a:cxnSpLocks/>
          </p:cNvCxnSpPr>
          <p:nvPr/>
        </p:nvCxnSpPr>
        <p:spPr>
          <a:xfrm>
            <a:off x="668257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E045E7A-4558-4425-BAD3-40A514645E35}"/>
              </a:ext>
              <a:ext uri="{C183D7F6-B498-43B3-948B-1728B52AA6E4}">
                <adec:decorative xmlns:adec="http://schemas.microsoft.com/office/drawing/2017/decorative" val="1"/>
              </a:ext>
            </a:extLst>
          </p:cNvPr>
          <p:cNvSpPr txBox="1"/>
          <p:nvPr/>
        </p:nvSpPr>
        <p:spPr>
          <a:xfrm>
            <a:off x="1961891" y="5538371"/>
            <a:ext cx="398196"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0</a:t>
            </a:r>
          </a:p>
        </p:txBody>
      </p:sp>
      <p:sp>
        <p:nvSpPr>
          <p:cNvPr id="63" name="TextBox 62">
            <a:extLst>
              <a:ext uri="{FF2B5EF4-FFF2-40B4-BE49-F238E27FC236}">
                <a16:creationId xmlns:a16="http://schemas.microsoft.com/office/drawing/2014/main" id="{9DE572CE-9D05-464B-B243-9070C47DAAF1}"/>
              </a:ext>
              <a:ext uri="{C183D7F6-B498-43B3-948B-1728B52AA6E4}">
                <adec:decorative xmlns:adec="http://schemas.microsoft.com/office/drawing/2017/decorative" val="1"/>
              </a:ext>
            </a:extLst>
          </p:cNvPr>
          <p:cNvSpPr txBox="1"/>
          <p:nvPr/>
        </p:nvSpPr>
        <p:spPr>
          <a:xfrm>
            <a:off x="245647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a:t>
            </a:r>
          </a:p>
        </p:txBody>
      </p:sp>
      <p:sp>
        <p:nvSpPr>
          <p:cNvPr id="64" name="TextBox 63">
            <a:extLst>
              <a:ext uri="{FF2B5EF4-FFF2-40B4-BE49-F238E27FC236}">
                <a16:creationId xmlns:a16="http://schemas.microsoft.com/office/drawing/2014/main" id="{660A9837-7DB9-4F6A-9939-D7E7BE565372}"/>
              </a:ext>
              <a:ext uri="{C183D7F6-B498-43B3-948B-1728B52AA6E4}">
                <adec:decorative xmlns:adec="http://schemas.microsoft.com/office/drawing/2017/decorative" val="1"/>
              </a:ext>
            </a:extLst>
          </p:cNvPr>
          <p:cNvSpPr txBox="1"/>
          <p:nvPr/>
        </p:nvSpPr>
        <p:spPr>
          <a:xfrm>
            <a:off x="2865843" y="5538371"/>
            <a:ext cx="398197"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2</a:t>
            </a:r>
          </a:p>
        </p:txBody>
      </p:sp>
      <p:sp>
        <p:nvSpPr>
          <p:cNvPr id="65" name="TextBox 64">
            <a:extLst>
              <a:ext uri="{FF2B5EF4-FFF2-40B4-BE49-F238E27FC236}">
                <a16:creationId xmlns:a16="http://schemas.microsoft.com/office/drawing/2014/main" id="{E14730A6-C68A-40F9-90AE-42B4DF6FA48C}"/>
              </a:ext>
              <a:ext uri="{C183D7F6-B498-43B3-948B-1728B52AA6E4}">
                <adec:decorative xmlns:adec="http://schemas.microsoft.com/office/drawing/2017/decorative" val="1"/>
              </a:ext>
            </a:extLst>
          </p:cNvPr>
          <p:cNvSpPr txBox="1"/>
          <p:nvPr/>
        </p:nvSpPr>
        <p:spPr>
          <a:xfrm>
            <a:off x="5334248"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7</a:t>
            </a:r>
          </a:p>
        </p:txBody>
      </p:sp>
      <p:sp>
        <p:nvSpPr>
          <p:cNvPr id="66" name="TextBox 65">
            <a:extLst>
              <a:ext uri="{FF2B5EF4-FFF2-40B4-BE49-F238E27FC236}">
                <a16:creationId xmlns:a16="http://schemas.microsoft.com/office/drawing/2014/main" id="{DF1395C7-1325-46CB-B9AD-9ABCEDB271A8}"/>
              </a:ext>
              <a:ext uri="{C183D7F6-B498-43B3-948B-1728B52AA6E4}">
                <adec:decorative xmlns:adec="http://schemas.microsoft.com/office/drawing/2017/decorative" val="1"/>
              </a:ext>
            </a:extLst>
          </p:cNvPr>
          <p:cNvSpPr txBox="1"/>
          <p:nvPr/>
        </p:nvSpPr>
        <p:spPr>
          <a:xfrm>
            <a:off x="578814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8</a:t>
            </a:r>
          </a:p>
        </p:txBody>
      </p:sp>
      <p:sp>
        <p:nvSpPr>
          <p:cNvPr id="67" name="TextBox 66">
            <a:extLst>
              <a:ext uri="{FF2B5EF4-FFF2-40B4-BE49-F238E27FC236}">
                <a16:creationId xmlns:a16="http://schemas.microsoft.com/office/drawing/2014/main" id="{F0DB9C33-41E5-4865-9788-B9520F5EC4E3}"/>
              </a:ext>
              <a:ext uri="{C183D7F6-B498-43B3-948B-1728B52AA6E4}">
                <adec:decorative xmlns:adec="http://schemas.microsoft.com/office/drawing/2017/decorative" val="1"/>
              </a:ext>
            </a:extLst>
          </p:cNvPr>
          <p:cNvSpPr txBox="1"/>
          <p:nvPr/>
        </p:nvSpPr>
        <p:spPr>
          <a:xfrm>
            <a:off x="62673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9</a:t>
            </a:r>
          </a:p>
        </p:txBody>
      </p:sp>
      <p:sp>
        <p:nvSpPr>
          <p:cNvPr id="68" name="TextBox 67">
            <a:extLst>
              <a:ext uri="{FF2B5EF4-FFF2-40B4-BE49-F238E27FC236}">
                <a16:creationId xmlns:a16="http://schemas.microsoft.com/office/drawing/2014/main" id="{A8BC5922-70C4-494D-BA78-4698FF176872}"/>
              </a:ext>
              <a:ext uri="{C183D7F6-B498-43B3-948B-1728B52AA6E4}">
                <adec:decorative xmlns:adec="http://schemas.microsoft.com/office/drawing/2017/decorative" val="1"/>
              </a:ext>
            </a:extLst>
          </p:cNvPr>
          <p:cNvSpPr txBox="1"/>
          <p:nvPr/>
        </p:nvSpPr>
        <p:spPr>
          <a:xfrm>
            <a:off x="6694473"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10</a:t>
            </a:r>
          </a:p>
        </p:txBody>
      </p:sp>
      <p:sp>
        <p:nvSpPr>
          <p:cNvPr id="69" name="TextBox 68">
            <a:extLst>
              <a:ext uri="{FF2B5EF4-FFF2-40B4-BE49-F238E27FC236}">
                <a16:creationId xmlns:a16="http://schemas.microsoft.com/office/drawing/2014/main" id="{46CD84FF-CB18-4578-AC72-8E57238A2ECE}"/>
              </a:ext>
              <a:ext uri="{C183D7F6-B498-43B3-948B-1728B52AA6E4}">
                <adec:decorative xmlns:adec="http://schemas.microsoft.com/office/drawing/2017/decorative" val="1"/>
              </a:ext>
            </a:extLst>
          </p:cNvPr>
          <p:cNvSpPr txBox="1"/>
          <p:nvPr/>
        </p:nvSpPr>
        <p:spPr>
          <a:xfrm>
            <a:off x="7179094"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11</a:t>
            </a:r>
          </a:p>
        </p:txBody>
      </p:sp>
      <p:sp>
        <p:nvSpPr>
          <p:cNvPr id="70" name="TextBox 69">
            <a:extLst>
              <a:ext uri="{FF2B5EF4-FFF2-40B4-BE49-F238E27FC236}">
                <a16:creationId xmlns:a16="http://schemas.microsoft.com/office/drawing/2014/main" id="{1727F494-591D-4B13-B60A-EC1295B1F617}"/>
              </a:ext>
              <a:ext uri="{C183D7F6-B498-43B3-948B-1728B52AA6E4}">
                <adec:decorative xmlns:adec="http://schemas.microsoft.com/office/drawing/2017/decorative" val="1"/>
              </a:ext>
            </a:extLst>
          </p:cNvPr>
          <p:cNvSpPr txBox="1"/>
          <p:nvPr/>
        </p:nvSpPr>
        <p:spPr>
          <a:xfrm>
            <a:off x="7658053" y="5528627"/>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12</a:t>
            </a:r>
          </a:p>
        </p:txBody>
      </p:sp>
      <p:sp>
        <p:nvSpPr>
          <p:cNvPr id="71" name="TextBox 70">
            <a:extLst>
              <a:ext uri="{FF2B5EF4-FFF2-40B4-BE49-F238E27FC236}">
                <a16:creationId xmlns:a16="http://schemas.microsoft.com/office/drawing/2014/main" id="{D0B839F2-4BAC-4712-BA77-0E0512FB169C}"/>
              </a:ext>
              <a:ext uri="{C183D7F6-B498-43B3-948B-1728B52AA6E4}">
                <adec:decorative xmlns:adec="http://schemas.microsoft.com/office/drawing/2017/decorative" val="1"/>
              </a:ext>
            </a:extLst>
          </p:cNvPr>
          <p:cNvSpPr txBox="1"/>
          <p:nvPr/>
        </p:nvSpPr>
        <p:spPr>
          <a:xfrm>
            <a:off x="341396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3</a:t>
            </a:r>
          </a:p>
        </p:txBody>
      </p:sp>
      <p:sp>
        <p:nvSpPr>
          <p:cNvPr id="72" name="TextBox 71">
            <a:extLst>
              <a:ext uri="{FF2B5EF4-FFF2-40B4-BE49-F238E27FC236}">
                <a16:creationId xmlns:a16="http://schemas.microsoft.com/office/drawing/2014/main" id="{24217CB9-4C34-431F-ABE0-E2FF844DB38A}"/>
              </a:ext>
              <a:ext uri="{C183D7F6-B498-43B3-948B-1728B52AA6E4}">
                <adec:decorative xmlns:adec="http://schemas.microsoft.com/office/drawing/2017/decorative" val="1"/>
              </a:ext>
            </a:extLst>
          </p:cNvPr>
          <p:cNvSpPr txBox="1"/>
          <p:nvPr/>
        </p:nvSpPr>
        <p:spPr>
          <a:xfrm>
            <a:off x="3912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4</a:t>
            </a:r>
          </a:p>
        </p:txBody>
      </p:sp>
      <p:sp>
        <p:nvSpPr>
          <p:cNvPr id="73" name="TextBox 72">
            <a:extLst>
              <a:ext uri="{FF2B5EF4-FFF2-40B4-BE49-F238E27FC236}">
                <a16:creationId xmlns:a16="http://schemas.microsoft.com/office/drawing/2014/main" id="{0AB6318A-634A-4B74-8D81-359A33300866}"/>
              </a:ext>
              <a:ext uri="{C183D7F6-B498-43B3-948B-1728B52AA6E4}">
                <adec:decorative xmlns:adec="http://schemas.microsoft.com/office/drawing/2017/decorative" val="1"/>
              </a:ext>
            </a:extLst>
          </p:cNvPr>
          <p:cNvSpPr txBox="1"/>
          <p:nvPr/>
        </p:nvSpPr>
        <p:spPr>
          <a:xfrm>
            <a:off x="4371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5</a:t>
            </a:r>
          </a:p>
        </p:txBody>
      </p:sp>
      <p:sp>
        <p:nvSpPr>
          <p:cNvPr id="74" name="TextBox 73">
            <a:extLst>
              <a:ext uri="{FF2B5EF4-FFF2-40B4-BE49-F238E27FC236}">
                <a16:creationId xmlns:a16="http://schemas.microsoft.com/office/drawing/2014/main" id="{9E041813-9CBA-46BF-A3B1-4DFFB301DB38}"/>
              </a:ext>
              <a:ext uri="{C183D7F6-B498-43B3-948B-1728B52AA6E4}">
                <adec:decorative xmlns:adec="http://schemas.microsoft.com/office/drawing/2017/decorative" val="1"/>
              </a:ext>
            </a:extLst>
          </p:cNvPr>
          <p:cNvSpPr txBox="1"/>
          <p:nvPr/>
        </p:nvSpPr>
        <p:spPr>
          <a:xfrm>
            <a:off x="48504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6</a:t>
            </a:r>
          </a:p>
        </p:txBody>
      </p:sp>
      <p:cxnSp>
        <p:nvCxnSpPr>
          <p:cNvPr id="75" name="Straight Connector 74">
            <a:extLst>
              <a:ext uri="{FF2B5EF4-FFF2-40B4-BE49-F238E27FC236}">
                <a16:creationId xmlns:a16="http://schemas.microsoft.com/office/drawing/2014/main" id="{F73FB967-2E16-44E5-85E0-380230A160E0}"/>
              </a:ext>
              <a:ext uri="{C183D7F6-B498-43B3-948B-1728B52AA6E4}">
                <adec:decorative xmlns:adec="http://schemas.microsoft.com/office/drawing/2017/decorative" val="1"/>
              </a:ext>
            </a:extLst>
          </p:cNvPr>
          <p:cNvCxnSpPr>
            <a:cxnSpLocks/>
          </p:cNvCxnSpPr>
          <p:nvPr/>
        </p:nvCxnSpPr>
        <p:spPr>
          <a:xfrm>
            <a:off x="7604106" y="5854196"/>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D183A31-29B4-4ADA-814D-8ED05F1DE350}"/>
              </a:ext>
              <a:ext uri="{C183D7F6-B498-43B3-948B-1728B52AA6E4}">
                <adec:decorative xmlns:adec="http://schemas.microsoft.com/office/drawing/2017/decorative" val="1"/>
              </a:ext>
            </a:extLst>
          </p:cNvPr>
          <p:cNvSpPr txBox="1"/>
          <p:nvPr/>
        </p:nvSpPr>
        <p:spPr>
          <a:xfrm>
            <a:off x="1984279" y="5889135"/>
            <a:ext cx="398196"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a:t>
            </a:r>
          </a:p>
        </p:txBody>
      </p:sp>
      <p:sp>
        <p:nvSpPr>
          <p:cNvPr id="77" name="TextBox 76">
            <a:extLst>
              <a:ext uri="{FF2B5EF4-FFF2-40B4-BE49-F238E27FC236}">
                <a16:creationId xmlns:a16="http://schemas.microsoft.com/office/drawing/2014/main" id="{1D643547-67A8-4835-BE7E-889DA10B4C43}"/>
              </a:ext>
              <a:ext uri="{C183D7F6-B498-43B3-948B-1728B52AA6E4}">
                <adec:decorative xmlns:adec="http://schemas.microsoft.com/office/drawing/2017/decorative" val="1"/>
              </a:ext>
            </a:extLst>
          </p:cNvPr>
          <p:cNvSpPr txBox="1"/>
          <p:nvPr/>
        </p:nvSpPr>
        <p:spPr>
          <a:xfrm>
            <a:off x="2429970" y="5890783"/>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18</a:t>
            </a:r>
          </a:p>
        </p:txBody>
      </p:sp>
      <p:sp>
        <p:nvSpPr>
          <p:cNvPr id="78" name="TextBox 77">
            <a:extLst>
              <a:ext uri="{FF2B5EF4-FFF2-40B4-BE49-F238E27FC236}">
                <a16:creationId xmlns:a16="http://schemas.microsoft.com/office/drawing/2014/main" id="{6AA01378-70C5-453F-B4E2-0DCA2AE2E80E}"/>
              </a:ext>
              <a:ext uri="{C183D7F6-B498-43B3-948B-1728B52AA6E4}">
                <adec:decorative xmlns:adec="http://schemas.microsoft.com/office/drawing/2017/decorative" val="1"/>
              </a:ext>
            </a:extLst>
          </p:cNvPr>
          <p:cNvSpPr txBox="1"/>
          <p:nvPr/>
        </p:nvSpPr>
        <p:spPr>
          <a:xfrm>
            <a:off x="2888231" y="5890783"/>
            <a:ext cx="398197"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29</a:t>
            </a:r>
          </a:p>
        </p:txBody>
      </p:sp>
      <p:sp>
        <p:nvSpPr>
          <p:cNvPr id="79" name="TextBox 78">
            <a:extLst>
              <a:ext uri="{FF2B5EF4-FFF2-40B4-BE49-F238E27FC236}">
                <a16:creationId xmlns:a16="http://schemas.microsoft.com/office/drawing/2014/main" id="{8F7E79B9-F01C-46F6-9DB8-18A09C429714}"/>
              </a:ext>
              <a:ext uri="{C183D7F6-B498-43B3-948B-1728B52AA6E4}">
                <adec:decorative xmlns:adec="http://schemas.microsoft.com/office/drawing/2017/decorative" val="1"/>
              </a:ext>
            </a:extLst>
          </p:cNvPr>
          <p:cNvSpPr txBox="1"/>
          <p:nvPr/>
        </p:nvSpPr>
        <p:spPr>
          <a:xfrm>
            <a:off x="3413597"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20</a:t>
            </a:r>
          </a:p>
        </p:txBody>
      </p:sp>
      <p:sp>
        <p:nvSpPr>
          <p:cNvPr id="80" name="TextBox 79">
            <a:extLst>
              <a:ext uri="{FF2B5EF4-FFF2-40B4-BE49-F238E27FC236}">
                <a16:creationId xmlns:a16="http://schemas.microsoft.com/office/drawing/2014/main" id="{F9AF925B-10D1-4BFA-99DF-8B9C9EBE5096}"/>
              </a:ext>
              <a:ext uri="{C183D7F6-B498-43B3-948B-1728B52AA6E4}">
                <adec:decorative xmlns:adec="http://schemas.microsoft.com/office/drawing/2017/decorative" val="1"/>
              </a:ext>
            </a:extLst>
          </p:cNvPr>
          <p:cNvSpPr txBox="1"/>
          <p:nvPr/>
        </p:nvSpPr>
        <p:spPr>
          <a:xfrm>
            <a:off x="388625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28</a:t>
            </a:r>
          </a:p>
        </p:txBody>
      </p:sp>
      <p:sp>
        <p:nvSpPr>
          <p:cNvPr id="81" name="TextBox 80">
            <a:extLst>
              <a:ext uri="{FF2B5EF4-FFF2-40B4-BE49-F238E27FC236}">
                <a16:creationId xmlns:a16="http://schemas.microsoft.com/office/drawing/2014/main" id="{61749B38-4FF9-414D-A2CF-B3B3F20B7A10}"/>
              </a:ext>
              <a:ext uri="{C183D7F6-B498-43B3-948B-1728B52AA6E4}">
                <adec:decorative xmlns:adec="http://schemas.microsoft.com/office/drawing/2017/decorative" val="1"/>
              </a:ext>
            </a:extLst>
          </p:cNvPr>
          <p:cNvSpPr txBox="1"/>
          <p:nvPr/>
        </p:nvSpPr>
        <p:spPr>
          <a:xfrm>
            <a:off x="4345254" y="5894571"/>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39</a:t>
            </a:r>
          </a:p>
        </p:txBody>
      </p:sp>
      <p:sp>
        <p:nvSpPr>
          <p:cNvPr id="82" name="TextBox 81">
            <a:extLst>
              <a:ext uri="{FF2B5EF4-FFF2-40B4-BE49-F238E27FC236}">
                <a16:creationId xmlns:a16="http://schemas.microsoft.com/office/drawing/2014/main" id="{E158AF40-E181-464E-8B91-C364086A2C79}"/>
              </a:ext>
              <a:ext uri="{C183D7F6-B498-43B3-948B-1728B52AA6E4}">
                <adec:decorative xmlns:adec="http://schemas.microsoft.com/office/drawing/2017/decorative" val="1"/>
              </a:ext>
            </a:extLst>
          </p:cNvPr>
          <p:cNvSpPr txBox="1"/>
          <p:nvPr/>
        </p:nvSpPr>
        <p:spPr>
          <a:xfrm>
            <a:off x="4822462" y="5876602"/>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66</a:t>
            </a:r>
          </a:p>
        </p:txBody>
      </p:sp>
      <p:sp>
        <p:nvSpPr>
          <p:cNvPr id="83" name="TextBox 82">
            <a:extLst>
              <a:ext uri="{FF2B5EF4-FFF2-40B4-BE49-F238E27FC236}">
                <a16:creationId xmlns:a16="http://schemas.microsoft.com/office/drawing/2014/main" id="{38E2C54F-C465-4CD9-A835-3CAB4AAA7A41}"/>
              </a:ext>
              <a:ext uri="{C183D7F6-B498-43B3-948B-1728B52AA6E4}">
                <adec:decorative xmlns:adec="http://schemas.microsoft.com/office/drawing/2017/decorative" val="1"/>
              </a:ext>
            </a:extLst>
          </p:cNvPr>
          <p:cNvSpPr txBox="1"/>
          <p:nvPr/>
        </p:nvSpPr>
        <p:spPr>
          <a:xfrm>
            <a:off x="5323783"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37</a:t>
            </a:r>
          </a:p>
        </p:txBody>
      </p:sp>
      <p:sp>
        <p:nvSpPr>
          <p:cNvPr id="84" name="TextBox 83">
            <a:extLst>
              <a:ext uri="{FF2B5EF4-FFF2-40B4-BE49-F238E27FC236}">
                <a16:creationId xmlns:a16="http://schemas.microsoft.com/office/drawing/2014/main" id="{743CDD47-3D49-4BF0-ABD7-55F54CF7649D}"/>
              </a:ext>
              <a:ext uri="{C183D7F6-B498-43B3-948B-1728B52AA6E4}">
                <adec:decorative xmlns:adec="http://schemas.microsoft.com/office/drawing/2017/decorative" val="1"/>
              </a:ext>
            </a:extLst>
          </p:cNvPr>
          <p:cNvSpPr txBox="1"/>
          <p:nvPr/>
        </p:nvSpPr>
        <p:spPr>
          <a:xfrm>
            <a:off x="576164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26</a:t>
            </a:r>
          </a:p>
        </p:txBody>
      </p:sp>
      <p:sp>
        <p:nvSpPr>
          <p:cNvPr id="85" name="TextBox 84">
            <a:extLst>
              <a:ext uri="{FF2B5EF4-FFF2-40B4-BE49-F238E27FC236}">
                <a16:creationId xmlns:a16="http://schemas.microsoft.com/office/drawing/2014/main" id="{7BA5FA64-C0FC-4411-B6EC-D0B9E7B5163D}"/>
              </a:ext>
              <a:ext uri="{C183D7F6-B498-43B3-948B-1728B52AA6E4}">
                <adec:decorative xmlns:adec="http://schemas.microsoft.com/office/drawing/2017/decorative" val="1"/>
              </a:ext>
            </a:extLst>
          </p:cNvPr>
          <p:cNvSpPr txBox="1"/>
          <p:nvPr/>
        </p:nvSpPr>
        <p:spPr>
          <a:xfrm>
            <a:off x="6267315"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76</a:t>
            </a:r>
          </a:p>
        </p:txBody>
      </p:sp>
      <p:sp>
        <p:nvSpPr>
          <p:cNvPr id="86" name="TextBox 85">
            <a:extLst>
              <a:ext uri="{FF2B5EF4-FFF2-40B4-BE49-F238E27FC236}">
                <a16:creationId xmlns:a16="http://schemas.microsoft.com/office/drawing/2014/main" id="{F7ABA174-5052-4DC3-AAD1-1374247FBD69}"/>
              </a:ext>
              <a:ext uri="{C183D7F6-B498-43B3-948B-1728B52AA6E4}">
                <adec:decorative xmlns:adec="http://schemas.microsoft.com/office/drawing/2017/decorative" val="1"/>
              </a:ext>
            </a:extLst>
          </p:cNvPr>
          <p:cNvSpPr txBox="1"/>
          <p:nvPr/>
        </p:nvSpPr>
        <p:spPr>
          <a:xfrm>
            <a:off x="6726856"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32</a:t>
            </a:r>
          </a:p>
        </p:txBody>
      </p:sp>
      <p:sp>
        <p:nvSpPr>
          <p:cNvPr id="87" name="TextBox 86">
            <a:extLst>
              <a:ext uri="{FF2B5EF4-FFF2-40B4-BE49-F238E27FC236}">
                <a16:creationId xmlns:a16="http://schemas.microsoft.com/office/drawing/2014/main" id="{6380F377-FB46-4645-83AD-3A8598EEE3ED}"/>
              </a:ext>
              <a:ext uri="{C183D7F6-B498-43B3-948B-1728B52AA6E4}">
                <adec:decorative xmlns:adec="http://schemas.microsoft.com/office/drawing/2017/decorative" val="1"/>
              </a:ext>
            </a:extLst>
          </p:cNvPr>
          <p:cNvSpPr txBox="1"/>
          <p:nvPr/>
        </p:nvSpPr>
        <p:spPr>
          <a:xfrm>
            <a:off x="719081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74</a:t>
            </a:r>
          </a:p>
        </p:txBody>
      </p:sp>
      <p:sp>
        <p:nvSpPr>
          <p:cNvPr id="88" name="TextBox 87">
            <a:extLst>
              <a:ext uri="{FF2B5EF4-FFF2-40B4-BE49-F238E27FC236}">
                <a16:creationId xmlns:a16="http://schemas.microsoft.com/office/drawing/2014/main" id="{4E40C5A1-43F6-4E8E-B170-CFFAD7BA61E7}"/>
              </a:ext>
              <a:ext uri="{C183D7F6-B498-43B3-948B-1728B52AA6E4}">
                <adec:decorative xmlns:adec="http://schemas.microsoft.com/office/drawing/2017/decorative" val="1"/>
              </a:ext>
            </a:extLst>
          </p:cNvPr>
          <p:cNvSpPr txBox="1"/>
          <p:nvPr/>
        </p:nvSpPr>
        <p:spPr>
          <a:xfrm>
            <a:off x="763399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89</a:t>
            </a:r>
          </a:p>
        </p:txBody>
      </p:sp>
      <p:sp>
        <p:nvSpPr>
          <p:cNvPr id="89" name="Rectangle 88">
            <a:extLst>
              <a:ext uri="{FF2B5EF4-FFF2-40B4-BE49-F238E27FC236}">
                <a16:creationId xmlns:a16="http://schemas.microsoft.com/office/drawing/2014/main" id="{8F606750-D0E2-4A3A-9A59-144BFDDEC29D}"/>
              </a:ext>
              <a:ext uri="{C183D7F6-B498-43B3-948B-1728B52AA6E4}">
                <adec:decorative xmlns:adec="http://schemas.microsoft.com/office/drawing/2017/decorative" val="1"/>
              </a:ext>
            </a:extLst>
          </p:cNvPr>
          <p:cNvSpPr/>
          <p:nvPr/>
        </p:nvSpPr>
        <p:spPr>
          <a:xfrm>
            <a:off x="8014002" y="5836614"/>
            <a:ext cx="337795" cy="347556"/>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C3CD96F4-72DE-4B98-8652-F5050D1EAC92}"/>
              </a:ext>
              <a:ext uri="{C183D7F6-B498-43B3-948B-1728B52AA6E4}">
                <adec:decorative xmlns:adec="http://schemas.microsoft.com/office/drawing/2017/decorative" val="1"/>
              </a:ext>
            </a:extLst>
          </p:cNvPr>
          <p:cNvSpPr txBox="1"/>
          <p:nvPr/>
        </p:nvSpPr>
        <p:spPr>
          <a:xfrm>
            <a:off x="7997213" y="5510048"/>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13</a:t>
            </a:r>
          </a:p>
        </p:txBody>
      </p:sp>
      <p:sp>
        <p:nvSpPr>
          <p:cNvPr id="91" name="TextBox 90">
            <a:extLst>
              <a:ext uri="{FF2B5EF4-FFF2-40B4-BE49-F238E27FC236}">
                <a16:creationId xmlns:a16="http://schemas.microsoft.com/office/drawing/2014/main" id="{E5725829-2922-425D-922A-C990322C4BD0}"/>
              </a:ext>
            </a:extLst>
          </p:cNvPr>
          <p:cNvSpPr txBox="1"/>
          <p:nvPr/>
        </p:nvSpPr>
        <p:spPr>
          <a:xfrm>
            <a:off x="7533678" y="2615312"/>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Heap</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p>
        </p:txBody>
      </p:sp>
      <p:sp>
        <p:nvSpPr>
          <p:cNvPr id="93" name="Rectangle 92">
            <a:extLst>
              <a:ext uri="{FF2B5EF4-FFF2-40B4-BE49-F238E27FC236}">
                <a16:creationId xmlns:a16="http://schemas.microsoft.com/office/drawing/2014/main" id="{B07EF347-9549-4029-B51A-7A95F1077336}"/>
              </a:ext>
            </a:extLst>
          </p:cNvPr>
          <p:cNvSpPr/>
          <p:nvPr/>
        </p:nvSpPr>
        <p:spPr>
          <a:xfrm>
            <a:off x="7633991" y="3250571"/>
            <a:ext cx="2709903" cy="848850"/>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For a node at position </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t>
            </a:r>
            <a:b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br>
            <a:b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b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L. child position:  2</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 child position:  2</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 + 2</a:t>
            </a:r>
            <a:endPar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94" name="Rectangle 93">
            <a:extLst>
              <a:ext uri="{FF2B5EF4-FFF2-40B4-BE49-F238E27FC236}">
                <a16:creationId xmlns:a16="http://schemas.microsoft.com/office/drawing/2014/main" id="{3AC6FBBC-FAA3-42C8-B590-277B3A357FDC}"/>
              </a:ext>
            </a:extLst>
          </p:cNvPr>
          <p:cNvSpPr/>
          <p:nvPr/>
        </p:nvSpPr>
        <p:spPr>
          <a:xfrm>
            <a:off x="7653875" y="4330491"/>
            <a:ext cx="2709902" cy="727518"/>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 node at position </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 </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can find its parent at floor((</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1)/2)</a:t>
            </a:r>
          </a:p>
        </p:txBody>
      </p:sp>
      <p:grpSp>
        <p:nvGrpSpPr>
          <p:cNvPr id="92" name="Group 91">
            <a:extLst>
              <a:ext uri="{FF2B5EF4-FFF2-40B4-BE49-F238E27FC236}">
                <a16:creationId xmlns:a16="http://schemas.microsoft.com/office/drawing/2014/main" id="{F26EFE58-58DC-46ED-84D8-B02632A54EE4}"/>
              </a:ext>
            </a:extLst>
          </p:cNvPr>
          <p:cNvGrpSpPr/>
          <p:nvPr/>
        </p:nvGrpSpPr>
        <p:grpSpPr>
          <a:xfrm>
            <a:off x="11337354" y="6025684"/>
            <a:ext cx="841781" cy="748032"/>
            <a:chOff x="11337354" y="6025684"/>
            <a:chExt cx="841781" cy="748032"/>
          </a:xfrm>
        </p:grpSpPr>
        <p:pic>
          <p:nvPicPr>
            <p:cNvPr id="95" name="Picture 2">
              <a:extLst>
                <a:ext uri="{FF2B5EF4-FFF2-40B4-BE49-F238E27FC236}">
                  <a16:creationId xmlns:a16="http://schemas.microsoft.com/office/drawing/2014/main" id="{28F0BE31-B7B7-49F3-909B-8F7FEEEE40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95" descr="Logo COP3530">
              <a:extLst>
                <a:ext uri="{FF2B5EF4-FFF2-40B4-BE49-F238E27FC236}">
                  <a16:creationId xmlns:a16="http://schemas.microsoft.com/office/drawing/2014/main" id="{EEFDFCA9-F280-4403-BB34-372C0396188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4E5F6D5D-8FB2-4AE0-A100-E2CADA3361F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17176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pic>
        <p:nvPicPr>
          <p:cNvPr id="92" name="Picture 4" descr="Insertion Heap Algorithm">
            <a:extLst>
              <a:ext uri="{FF2B5EF4-FFF2-40B4-BE49-F238E27FC236}">
                <a16:creationId xmlns:a16="http://schemas.microsoft.com/office/drawing/2014/main" id="{A92A8CC5-9FD5-4A6C-A329-912916A957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2674" y="5227448"/>
            <a:ext cx="5902286" cy="938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3" name="Group 42">
            <a:extLst>
              <a:ext uri="{FF2B5EF4-FFF2-40B4-BE49-F238E27FC236}">
                <a16:creationId xmlns:a16="http://schemas.microsoft.com/office/drawing/2014/main" id="{275DEB4E-6E41-46FD-B7FE-6AA3BC891AA0}"/>
              </a:ext>
            </a:extLst>
          </p:cNvPr>
          <p:cNvGrpSpPr/>
          <p:nvPr/>
        </p:nvGrpSpPr>
        <p:grpSpPr>
          <a:xfrm>
            <a:off x="11337354" y="6025684"/>
            <a:ext cx="841781" cy="748032"/>
            <a:chOff x="11337354" y="6025684"/>
            <a:chExt cx="841781" cy="748032"/>
          </a:xfrm>
        </p:grpSpPr>
        <p:pic>
          <p:nvPicPr>
            <p:cNvPr id="45" name="Picture 2">
              <a:extLst>
                <a:ext uri="{FF2B5EF4-FFF2-40B4-BE49-F238E27FC236}">
                  <a16:creationId xmlns:a16="http://schemas.microsoft.com/office/drawing/2014/main" id="{6A392AB7-B647-4446-8C44-6933907A94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Logo COP3530">
              <a:extLst>
                <a:ext uri="{FF2B5EF4-FFF2-40B4-BE49-F238E27FC236}">
                  <a16:creationId xmlns:a16="http://schemas.microsoft.com/office/drawing/2014/main" id="{569740D9-AD15-4AA0-BB84-8AE14C774A9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0B8E5ABA-ACB2-4782-B922-4419C84BC35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74979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43" name="Rectangle 42">
            <a:extLst>
              <a:ext uri="{FF2B5EF4-FFF2-40B4-BE49-F238E27FC236}">
                <a16:creationId xmlns:a16="http://schemas.microsoft.com/office/drawing/2014/main" id="{C17B2482-1B57-42B8-BCFF-29D55C291212}"/>
              </a:ext>
              <a:ext uri="{C183D7F6-B498-43B3-948B-1728B52AA6E4}">
                <adec:decorative xmlns:adec="http://schemas.microsoft.com/office/drawing/2017/decorative" val="1"/>
              </a:ext>
            </a:extLst>
          </p:cNvPr>
          <p:cNvSpPr/>
          <p:nvPr/>
        </p:nvSpPr>
        <p:spPr>
          <a:xfrm>
            <a:off x="1995537" y="5838024"/>
            <a:ext cx="6021256" cy="345745"/>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B9BC71D-97A6-44D8-8377-4DE5AAF6956B}"/>
              </a:ext>
              <a:ext uri="{C183D7F6-B498-43B3-948B-1728B52AA6E4}">
                <adec:decorative xmlns:adec="http://schemas.microsoft.com/office/drawing/2017/decorative" val="1"/>
              </a:ext>
            </a:extLst>
          </p:cNvPr>
          <p:cNvCxnSpPr>
            <a:cxnSpLocks/>
          </p:cNvCxnSpPr>
          <p:nvPr/>
        </p:nvCxnSpPr>
        <p:spPr>
          <a:xfrm>
            <a:off x="23937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DD08A3-7395-48B6-B028-6501B595C07B}"/>
              </a:ext>
              <a:ext uri="{C183D7F6-B498-43B3-948B-1728B52AA6E4}">
                <adec:decorative xmlns:adec="http://schemas.microsoft.com/office/drawing/2017/decorative" val="1"/>
              </a:ext>
            </a:extLst>
          </p:cNvPr>
          <p:cNvCxnSpPr>
            <a:cxnSpLocks/>
          </p:cNvCxnSpPr>
          <p:nvPr/>
        </p:nvCxnSpPr>
        <p:spPr>
          <a:xfrm>
            <a:off x="7159106"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9E684A0-99CC-488C-97BC-9E3C83CD7C09}"/>
              </a:ext>
              <a:ext uri="{C183D7F6-B498-43B3-948B-1728B52AA6E4}">
                <adec:decorative xmlns:adec="http://schemas.microsoft.com/office/drawing/2017/decorative" val="1"/>
              </a:ext>
            </a:extLst>
          </p:cNvPr>
          <p:cNvCxnSpPr>
            <a:cxnSpLocks/>
          </p:cNvCxnSpPr>
          <p:nvPr/>
        </p:nvCxnSpPr>
        <p:spPr>
          <a:xfrm>
            <a:off x="2870271"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4DDAE8-FB89-4D89-AC71-F47AB42F360B}"/>
              </a:ext>
              <a:ext uri="{C183D7F6-B498-43B3-948B-1728B52AA6E4}">
                <adec:decorative xmlns:adec="http://schemas.microsoft.com/office/drawing/2017/decorative" val="1"/>
              </a:ext>
            </a:extLst>
          </p:cNvPr>
          <p:cNvCxnSpPr>
            <a:cxnSpLocks/>
          </p:cNvCxnSpPr>
          <p:nvPr/>
        </p:nvCxnSpPr>
        <p:spPr>
          <a:xfrm>
            <a:off x="334680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A7D9556-B0E5-4207-A066-F24E645A0DD2}"/>
              </a:ext>
              <a:ext uri="{C183D7F6-B498-43B3-948B-1728B52AA6E4}">
                <adec:decorative xmlns:adec="http://schemas.microsoft.com/office/drawing/2017/decorative" val="1"/>
              </a:ext>
            </a:extLst>
          </p:cNvPr>
          <p:cNvCxnSpPr>
            <a:cxnSpLocks/>
          </p:cNvCxnSpPr>
          <p:nvPr/>
        </p:nvCxnSpPr>
        <p:spPr>
          <a:xfrm>
            <a:off x="382334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F2BE3DD-1312-4ED3-AB5D-D0D9A5C1186D}"/>
              </a:ext>
              <a:ext uri="{C183D7F6-B498-43B3-948B-1728B52AA6E4}">
                <adec:decorative xmlns:adec="http://schemas.microsoft.com/office/drawing/2017/decorative" val="1"/>
              </a:ext>
            </a:extLst>
          </p:cNvPr>
          <p:cNvCxnSpPr>
            <a:cxnSpLocks/>
          </p:cNvCxnSpPr>
          <p:nvPr/>
        </p:nvCxnSpPr>
        <p:spPr>
          <a:xfrm>
            <a:off x="429988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7F86F4-DAE5-453D-A2F2-A01DF41ED87F}"/>
              </a:ext>
              <a:ext uri="{C183D7F6-B498-43B3-948B-1728B52AA6E4}">
                <adec:decorative xmlns:adec="http://schemas.microsoft.com/office/drawing/2017/decorative" val="1"/>
              </a:ext>
            </a:extLst>
          </p:cNvPr>
          <p:cNvCxnSpPr>
            <a:cxnSpLocks/>
          </p:cNvCxnSpPr>
          <p:nvPr/>
        </p:nvCxnSpPr>
        <p:spPr>
          <a:xfrm>
            <a:off x="477642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78C91-2A77-44E6-A28C-BA8DB054B0B2}"/>
              </a:ext>
              <a:ext uri="{C183D7F6-B498-43B3-948B-1728B52AA6E4}">
                <adec:decorative xmlns:adec="http://schemas.microsoft.com/office/drawing/2017/decorative" val="1"/>
              </a:ext>
            </a:extLst>
          </p:cNvPr>
          <p:cNvCxnSpPr>
            <a:cxnSpLocks/>
          </p:cNvCxnSpPr>
          <p:nvPr/>
        </p:nvCxnSpPr>
        <p:spPr>
          <a:xfrm>
            <a:off x="525295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797CC39-539D-4C52-97A8-285F112F531B}"/>
              </a:ext>
              <a:ext uri="{C183D7F6-B498-43B3-948B-1728B52AA6E4}">
                <adec:decorative xmlns:adec="http://schemas.microsoft.com/office/drawing/2017/decorative" val="1"/>
              </a:ext>
            </a:extLst>
          </p:cNvPr>
          <p:cNvCxnSpPr>
            <a:cxnSpLocks/>
          </p:cNvCxnSpPr>
          <p:nvPr/>
        </p:nvCxnSpPr>
        <p:spPr>
          <a:xfrm>
            <a:off x="572949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260ACE-BBDD-4860-8CD7-FFB113A4186E}"/>
              </a:ext>
              <a:ext uri="{C183D7F6-B498-43B3-948B-1728B52AA6E4}">
                <adec:decorative xmlns:adec="http://schemas.microsoft.com/office/drawing/2017/decorative" val="1"/>
              </a:ext>
            </a:extLst>
          </p:cNvPr>
          <p:cNvCxnSpPr>
            <a:cxnSpLocks/>
          </p:cNvCxnSpPr>
          <p:nvPr/>
        </p:nvCxnSpPr>
        <p:spPr>
          <a:xfrm>
            <a:off x="62060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545713D-1EAC-4638-BFDE-A83C0991F1BD}"/>
              </a:ext>
              <a:ext uri="{C183D7F6-B498-43B3-948B-1728B52AA6E4}">
                <adec:decorative xmlns:adec="http://schemas.microsoft.com/office/drawing/2017/decorative" val="1"/>
              </a:ext>
            </a:extLst>
          </p:cNvPr>
          <p:cNvCxnSpPr>
            <a:cxnSpLocks/>
          </p:cNvCxnSpPr>
          <p:nvPr/>
        </p:nvCxnSpPr>
        <p:spPr>
          <a:xfrm>
            <a:off x="668257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E045E7A-4558-4425-BAD3-40A514645E35}"/>
              </a:ext>
              <a:ext uri="{C183D7F6-B498-43B3-948B-1728B52AA6E4}">
                <adec:decorative xmlns:adec="http://schemas.microsoft.com/office/drawing/2017/decorative" val="1"/>
              </a:ext>
            </a:extLst>
          </p:cNvPr>
          <p:cNvSpPr txBox="1"/>
          <p:nvPr/>
        </p:nvSpPr>
        <p:spPr>
          <a:xfrm>
            <a:off x="1961891" y="5538371"/>
            <a:ext cx="398196"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0</a:t>
            </a:r>
          </a:p>
        </p:txBody>
      </p:sp>
      <p:sp>
        <p:nvSpPr>
          <p:cNvPr id="63" name="TextBox 62">
            <a:extLst>
              <a:ext uri="{FF2B5EF4-FFF2-40B4-BE49-F238E27FC236}">
                <a16:creationId xmlns:a16="http://schemas.microsoft.com/office/drawing/2014/main" id="{9DE572CE-9D05-464B-B243-9070C47DAAF1}"/>
              </a:ext>
              <a:ext uri="{C183D7F6-B498-43B3-948B-1728B52AA6E4}">
                <adec:decorative xmlns:adec="http://schemas.microsoft.com/office/drawing/2017/decorative" val="1"/>
              </a:ext>
            </a:extLst>
          </p:cNvPr>
          <p:cNvSpPr txBox="1"/>
          <p:nvPr/>
        </p:nvSpPr>
        <p:spPr>
          <a:xfrm>
            <a:off x="245647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a:t>
            </a:r>
          </a:p>
        </p:txBody>
      </p:sp>
      <p:sp>
        <p:nvSpPr>
          <p:cNvPr id="64" name="TextBox 63">
            <a:extLst>
              <a:ext uri="{FF2B5EF4-FFF2-40B4-BE49-F238E27FC236}">
                <a16:creationId xmlns:a16="http://schemas.microsoft.com/office/drawing/2014/main" id="{660A9837-7DB9-4F6A-9939-D7E7BE565372}"/>
              </a:ext>
              <a:ext uri="{C183D7F6-B498-43B3-948B-1728B52AA6E4}">
                <adec:decorative xmlns:adec="http://schemas.microsoft.com/office/drawing/2017/decorative" val="1"/>
              </a:ext>
            </a:extLst>
          </p:cNvPr>
          <p:cNvSpPr txBox="1"/>
          <p:nvPr/>
        </p:nvSpPr>
        <p:spPr>
          <a:xfrm>
            <a:off x="2865843" y="5538371"/>
            <a:ext cx="398197"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2</a:t>
            </a:r>
          </a:p>
        </p:txBody>
      </p:sp>
      <p:sp>
        <p:nvSpPr>
          <p:cNvPr id="65" name="TextBox 64">
            <a:extLst>
              <a:ext uri="{FF2B5EF4-FFF2-40B4-BE49-F238E27FC236}">
                <a16:creationId xmlns:a16="http://schemas.microsoft.com/office/drawing/2014/main" id="{E14730A6-C68A-40F9-90AE-42B4DF6FA48C}"/>
              </a:ext>
              <a:ext uri="{C183D7F6-B498-43B3-948B-1728B52AA6E4}">
                <adec:decorative xmlns:adec="http://schemas.microsoft.com/office/drawing/2017/decorative" val="1"/>
              </a:ext>
            </a:extLst>
          </p:cNvPr>
          <p:cNvSpPr txBox="1"/>
          <p:nvPr/>
        </p:nvSpPr>
        <p:spPr>
          <a:xfrm>
            <a:off x="5334248"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7</a:t>
            </a:r>
          </a:p>
        </p:txBody>
      </p:sp>
      <p:sp>
        <p:nvSpPr>
          <p:cNvPr id="66" name="TextBox 65">
            <a:extLst>
              <a:ext uri="{FF2B5EF4-FFF2-40B4-BE49-F238E27FC236}">
                <a16:creationId xmlns:a16="http://schemas.microsoft.com/office/drawing/2014/main" id="{DF1395C7-1325-46CB-B9AD-9ABCEDB271A8}"/>
              </a:ext>
              <a:ext uri="{C183D7F6-B498-43B3-948B-1728B52AA6E4}">
                <adec:decorative xmlns:adec="http://schemas.microsoft.com/office/drawing/2017/decorative" val="1"/>
              </a:ext>
            </a:extLst>
          </p:cNvPr>
          <p:cNvSpPr txBox="1"/>
          <p:nvPr/>
        </p:nvSpPr>
        <p:spPr>
          <a:xfrm>
            <a:off x="578814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8</a:t>
            </a:r>
          </a:p>
        </p:txBody>
      </p:sp>
      <p:sp>
        <p:nvSpPr>
          <p:cNvPr id="67" name="TextBox 66">
            <a:extLst>
              <a:ext uri="{FF2B5EF4-FFF2-40B4-BE49-F238E27FC236}">
                <a16:creationId xmlns:a16="http://schemas.microsoft.com/office/drawing/2014/main" id="{F0DB9C33-41E5-4865-9788-B9520F5EC4E3}"/>
              </a:ext>
              <a:ext uri="{C183D7F6-B498-43B3-948B-1728B52AA6E4}">
                <adec:decorative xmlns:adec="http://schemas.microsoft.com/office/drawing/2017/decorative" val="1"/>
              </a:ext>
            </a:extLst>
          </p:cNvPr>
          <p:cNvSpPr txBox="1"/>
          <p:nvPr/>
        </p:nvSpPr>
        <p:spPr>
          <a:xfrm>
            <a:off x="62673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9</a:t>
            </a:r>
          </a:p>
        </p:txBody>
      </p:sp>
      <p:sp>
        <p:nvSpPr>
          <p:cNvPr id="68" name="TextBox 67">
            <a:extLst>
              <a:ext uri="{FF2B5EF4-FFF2-40B4-BE49-F238E27FC236}">
                <a16:creationId xmlns:a16="http://schemas.microsoft.com/office/drawing/2014/main" id="{A8BC5922-70C4-494D-BA78-4698FF176872}"/>
              </a:ext>
              <a:ext uri="{C183D7F6-B498-43B3-948B-1728B52AA6E4}">
                <adec:decorative xmlns:adec="http://schemas.microsoft.com/office/drawing/2017/decorative" val="1"/>
              </a:ext>
            </a:extLst>
          </p:cNvPr>
          <p:cNvSpPr txBox="1"/>
          <p:nvPr/>
        </p:nvSpPr>
        <p:spPr>
          <a:xfrm>
            <a:off x="6694473"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10</a:t>
            </a:r>
          </a:p>
        </p:txBody>
      </p:sp>
      <p:sp>
        <p:nvSpPr>
          <p:cNvPr id="69" name="TextBox 68">
            <a:extLst>
              <a:ext uri="{FF2B5EF4-FFF2-40B4-BE49-F238E27FC236}">
                <a16:creationId xmlns:a16="http://schemas.microsoft.com/office/drawing/2014/main" id="{46CD84FF-CB18-4578-AC72-8E57238A2ECE}"/>
              </a:ext>
              <a:ext uri="{C183D7F6-B498-43B3-948B-1728B52AA6E4}">
                <adec:decorative xmlns:adec="http://schemas.microsoft.com/office/drawing/2017/decorative" val="1"/>
              </a:ext>
            </a:extLst>
          </p:cNvPr>
          <p:cNvSpPr txBox="1"/>
          <p:nvPr/>
        </p:nvSpPr>
        <p:spPr>
          <a:xfrm>
            <a:off x="7179094"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11</a:t>
            </a:r>
          </a:p>
        </p:txBody>
      </p:sp>
      <p:sp>
        <p:nvSpPr>
          <p:cNvPr id="70" name="TextBox 69">
            <a:extLst>
              <a:ext uri="{FF2B5EF4-FFF2-40B4-BE49-F238E27FC236}">
                <a16:creationId xmlns:a16="http://schemas.microsoft.com/office/drawing/2014/main" id="{1727F494-591D-4B13-B60A-EC1295B1F617}"/>
              </a:ext>
              <a:ext uri="{C183D7F6-B498-43B3-948B-1728B52AA6E4}">
                <adec:decorative xmlns:adec="http://schemas.microsoft.com/office/drawing/2017/decorative" val="1"/>
              </a:ext>
            </a:extLst>
          </p:cNvPr>
          <p:cNvSpPr txBox="1"/>
          <p:nvPr/>
        </p:nvSpPr>
        <p:spPr>
          <a:xfrm>
            <a:off x="7658053" y="5528627"/>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12</a:t>
            </a:r>
          </a:p>
        </p:txBody>
      </p:sp>
      <p:sp>
        <p:nvSpPr>
          <p:cNvPr id="71" name="TextBox 70">
            <a:extLst>
              <a:ext uri="{FF2B5EF4-FFF2-40B4-BE49-F238E27FC236}">
                <a16:creationId xmlns:a16="http://schemas.microsoft.com/office/drawing/2014/main" id="{D0B839F2-4BAC-4712-BA77-0E0512FB169C}"/>
              </a:ext>
              <a:ext uri="{C183D7F6-B498-43B3-948B-1728B52AA6E4}">
                <adec:decorative xmlns:adec="http://schemas.microsoft.com/office/drawing/2017/decorative" val="1"/>
              </a:ext>
            </a:extLst>
          </p:cNvPr>
          <p:cNvSpPr txBox="1"/>
          <p:nvPr/>
        </p:nvSpPr>
        <p:spPr>
          <a:xfrm>
            <a:off x="341396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3</a:t>
            </a:r>
          </a:p>
        </p:txBody>
      </p:sp>
      <p:sp>
        <p:nvSpPr>
          <p:cNvPr id="72" name="TextBox 71">
            <a:extLst>
              <a:ext uri="{FF2B5EF4-FFF2-40B4-BE49-F238E27FC236}">
                <a16:creationId xmlns:a16="http://schemas.microsoft.com/office/drawing/2014/main" id="{24217CB9-4C34-431F-ABE0-E2FF844DB38A}"/>
              </a:ext>
              <a:ext uri="{C183D7F6-B498-43B3-948B-1728B52AA6E4}">
                <adec:decorative xmlns:adec="http://schemas.microsoft.com/office/drawing/2017/decorative" val="1"/>
              </a:ext>
            </a:extLst>
          </p:cNvPr>
          <p:cNvSpPr txBox="1"/>
          <p:nvPr/>
        </p:nvSpPr>
        <p:spPr>
          <a:xfrm>
            <a:off x="3912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4</a:t>
            </a:r>
          </a:p>
        </p:txBody>
      </p:sp>
      <p:sp>
        <p:nvSpPr>
          <p:cNvPr id="73" name="TextBox 72">
            <a:extLst>
              <a:ext uri="{FF2B5EF4-FFF2-40B4-BE49-F238E27FC236}">
                <a16:creationId xmlns:a16="http://schemas.microsoft.com/office/drawing/2014/main" id="{0AB6318A-634A-4B74-8D81-359A33300866}"/>
              </a:ext>
              <a:ext uri="{C183D7F6-B498-43B3-948B-1728B52AA6E4}">
                <adec:decorative xmlns:adec="http://schemas.microsoft.com/office/drawing/2017/decorative" val="1"/>
              </a:ext>
            </a:extLst>
          </p:cNvPr>
          <p:cNvSpPr txBox="1"/>
          <p:nvPr/>
        </p:nvSpPr>
        <p:spPr>
          <a:xfrm>
            <a:off x="4371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5</a:t>
            </a:r>
          </a:p>
        </p:txBody>
      </p:sp>
      <p:sp>
        <p:nvSpPr>
          <p:cNvPr id="74" name="TextBox 73">
            <a:extLst>
              <a:ext uri="{FF2B5EF4-FFF2-40B4-BE49-F238E27FC236}">
                <a16:creationId xmlns:a16="http://schemas.microsoft.com/office/drawing/2014/main" id="{9E041813-9CBA-46BF-A3B1-4DFFB301DB38}"/>
              </a:ext>
              <a:ext uri="{C183D7F6-B498-43B3-948B-1728B52AA6E4}">
                <adec:decorative xmlns:adec="http://schemas.microsoft.com/office/drawing/2017/decorative" val="1"/>
              </a:ext>
            </a:extLst>
          </p:cNvPr>
          <p:cNvSpPr txBox="1"/>
          <p:nvPr/>
        </p:nvSpPr>
        <p:spPr>
          <a:xfrm>
            <a:off x="48504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6</a:t>
            </a:r>
          </a:p>
        </p:txBody>
      </p:sp>
      <p:cxnSp>
        <p:nvCxnSpPr>
          <p:cNvPr id="75" name="Straight Connector 74">
            <a:extLst>
              <a:ext uri="{FF2B5EF4-FFF2-40B4-BE49-F238E27FC236}">
                <a16:creationId xmlns:a16="http://schemas.microsoft.com/office/drawing/2014/main" id="{F73FB967-2E16-44E5-85E0-380230A160E0}"/>
              </a:ext>
              <a:ext uri="{C183D7F6-B498-43B3-948B-1728B52AA6E4}">
                <adec:decorative xmlns:adec="http://schemas.microsoft.com/office/drawing/2017/decorative" val="1"/>
              </a:ext>
            </a:extLst>
          </p:cNvPr>
          <p:cNvCxnSpPr>
            <a:cxnSpLocks/>
          </p:cNvCxnSpPr>
          <p:nvPr/>
        </p:nvCxnSpPr>
        <p:spPr>
          <a:xfrm>
            <a:off x="7604106" y="5854196"/>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D183A31-29B4-4ADA-814D-8ED05F1DE350}"/>
              </a:ext>
              <a:ext uri="{C183D7F6-B498-43B3-948B-1728B52AA6E4}">
                <adec:decorative xmlns:adec="http://schemas.microsoft.com/office/drawing/2017/decorative" val="1"/>
              </a:ext>
            </a:extLst>
          </p:cNvPr>
          <p:cNvSpPr txBox="1"/>
          <p:nvPr/>
        </p:nvSpPr>
        <p:spPr>
          <a:xfrm>
            <a:off x="1984279" y="5889135"/>
            <a:ext cx="398196"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a:t>
            </a:r>
          </a:p>
        </p:txBody>
      </p:sp>
      <p:sp>
        <p:nvSpPr>
          <p:cNvPr id="77" name="TextBox 76">
            <a:extLst>
              <a:ext uri="{FF2B5EF4-FFF2-40B4-BE49-F238E27FC236}">
                <a16:creationId xmlns:a16="http://schemas.microsoft.com/office/drawing/2014/main" id="{1D643547-67A8-4835-BE7E-889DA10B4C43}"/>
              </a:ext>
              <a:ext uri="{C183D7F6-B498-43B3-948B-1728B52AA6E4}">
                <adec:decorative xmlns:adec="http://schemas.microsoft.com/office/drawing/2017/decorative" val="1"/>
              </a:ext>
            </a:extLst>
          </p:cNvPr>
          <p:cNvSpPr txBox="1"/>
          <p:nvPr/>
        </p:nvSpPr>
        <p:spPr>
          <a:xfrm>
            <a:off x="2429970" y="5890783"/>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18</a:t>
            </a:r>
          </a:p>
        </p:txBody>
      </p:sp>
      <p:sp>
        <p:nvSpPr>
          <p:cNvPr id="78" name="TextBox 77">
            <a:extLst>
              <a:ext uri="{FF2B5EF4-FFF2-40B4-BE49-F238E27FC236}">
                <a16:creationId xmlns:a16="http://schemas.microsoft.com/office/drawing/2014/main" id="{6AA01378-70C5-453F-B4E2-0DCA2AE2E80E}"/>
              </a:ext>
              <a:ext uri="{C183D7F6-B498-43B3-948B-1728B52AA6E4}">
                <adec:decorative xmlns:adec="http://schemas.microsoft.com/office/drawing/2017/decorative" val="1"/>
              </a:ext>
            </a:extLst>
          </p:cNvPr>
          <p:cNvSpPr txBox="1"/>
          <p:nvPr/>
        </p:nvSpPr>
        <p:spPr>
          <a:xfrm>
            <a:off x="2888231" y="5890783"/>
            <a:ext cx="398197"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29</a:t>
            </a:r>
          </a:p>
        </p:txBody>
      </p:sp>
      <p:sp>
        <p:nvSpPr>
          <p:cNvPr id="79" name="TextBox 78">
            <a:extLst>
              <a:ext uri="{FF2B5EF4-FFF2-40B4-BE49-F238E27FC236}">
                <a16:creationId xmlns:a16="http://schemas.microsoft.com/office/drawing/2014/main" id="{8F7E79B9-F01C-46F6-9DB8-18A09C429714}"/>
              </a:ext>
              <a:ext uri="{C183D7F6-B498-43B3-948B-1728B52AA6E4}">
                <adec:decorative xmlns:adec="http://schemas.microsoft.com/office/drawing/2017/decorative" val="1"/>
              </a:ext>
            </a:extLst>
          </p:cNvPr>
          <p:cNvSpPr txBox="1"/>
          <p:nvPr/>
        </p:nvSpPr>
        <p:spPr>
          <a:xfrm>
            <a:off x="3413597"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20</a:t>
            </a:r>
          </a:p>
        </p:txBody>
      </p:sp>
      <p:sp>
        <p:nvSpPr>
          <p:cNvPr id="80" name="TextBox 79">
            <a:extLst>
              <a:ext uri="{FF2B5EF4-FFF2-40B4-BE49-F238E27FC236}">
                <a16:creationId xmlns:a16="http://schemas.microsoft.com/office/drawing/2014/main" id="{F9AF925B-10D1-4BFA-99DF-8B9C9EBE5096}"/>
              </a:ext>
              <a:ext uri="{C183D7F6-B498-43B3-948B-1728B52AA6E4}">
                <adec:decorative xmlns:adec="http://schemas.microsoft.com/office/drawing/2017/decorative" val="1"/>
              </a:ext>
            </a:extLst>
          </p:cNvPr>
          <p:cNvSpPr txBox="1"/>
          <p:nvPr/>
        </p:nvSpPr>
        <p:spPr>
          <a:xfrm>
            <a:off x="388625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28</a:t>
            </a:r>
          </a:p>
        </p:txBody>
      </p:sp>
      <p:sp>
        <p:nvSpPr>
          <p:cNvPr id="81" name="TextBox 80">
            <a:extLst>
              <a:ext uri="{FF2B5EF4-FFF2-40B4-BE49-F238E27FC236}">
                <a16:creationId xmlns:a16="http://schemas.microsoft.com/office/drawing/2014/main" id="{61749B38-4FF9-414D-A2CF-B3B3F20B7A10}"/>
              </a:ext>
              <a:ext uri="{C183D7F6-B498-43B3-948B-1728B52AA6E4}">
                <adec:decorative xmlns:adec="http://schemas.microsoft.com/office/drawing/2017/decorative" val="1"/>
              </a:ext>
            </a:extLst>
          </p:cNvPr>
          <p:cNvSpPr txBox="1"/>
          <p:nvPr/>
        </p:nvSpPr>
        <p:spPr>
          <a:xfrm>
            <a:off x="4345254" y="5894571"/>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39</a:t>
            </a:r>
          </a:p>
        </p:txBody>
      </p:sp>
      <p:sp>
        <p:nvSpPr>
          <p:cNvPr id="82" name="TextBox 81">
            <a:extLst>
              <a:ext uri="{FF2B5EF4-FFF2-40B4-BE49-F238E27FC236}">
                <a16:creationId xmlns:a16="http://schemas.microsoft.com/office/drawing/2014/main" id="{E158AF40-E181-464E-8B91-C364086A2C79}"/>
              </a:ext>
              <a:ext uri="{C183D7F6-B498-43B3-948B-1728B52AA6E4}">
                <adec:decorative xmlns:adec="http://schemas.microsoft.com/office/drawing/2017/decorative" val="1"/>
              </a:ext>
            </a:extLst>
          </p:cNvPr>
          <p:cNvSpPr txBox="1"/>
          <p:nvPr/>
        </p:nvSpPr>
        <p:spPr>
          <a:xfrm>
            <a:off x="4822462" y="5876602"/>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66</a:t>
            </a:r>
          </a:p>
        </p:txBody>
      </p:sp>
      <p:sp>
        <p:nvSpPr>
          <p:cNvPr id="83" name="TextBox 82">
            <a:extLst>
              <a:ext uri="{FF2B5EF4-FFF2-40B4-BE49-F238E27FC236}">
                <a16:creationId xmlns:a16="http://schemas.microsoft.com/office/drawing/2014/main" id="{38E2C54F-C465-4CD9-A835-3CAB4AAA7A41}"/>
              </a:ext>
              <a:ext uri="{C183D7F6-B498-43B3-948B-1728B52AA6E4}">
                <adec:decorative xmlns:adec="http://schemas.microsoft.com/office/drawing/2017/decorative" val="1"/>
              </a:ext>
            </a:extLst>
          </p:cNvPr>
          <p:cNvSpPr txBox="1"/>
          <p:nvPr/>
        </p:nvSpPr>
        <p:spPr>
          <a:xfrm>
            <a:off x="5323783"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37</a:t>
            </a:r>
          </a:p>
        </p:txBody>
      </p:sp>
      <p:sp>
        <p:nvSpPr>
          <p:cNvPr id="84" name="TextBox 83">
            <a:extLst>
              <a:ext uri="{FF2B5EF4-FFF2-40B4-BE49-F238E27FC236}">
                <a16:creationId xmlns:a16="http://schemas.microsoft.com/office/drawing/2014/main" id="{743CDD47-3D49-4BF0-ABD7-55F54CF7649D}"/>
              </a:ext>
              <a:ext uri="{C183D7F6-B498-43B3-948B-1728B52AA6E4}">
                <adec:decorative xmlns:adec="http://schemas.microsoft.com/office/drawing/2017/decorative" val="1"/>
              </a:ext>
            </a:extLst>
          </p:cNvPr>
          <p:cNvSpPr txBox="1"/>
          <p:nvPr/>
        </p:nvSpPr>
        <p:spPr>
          <a:xfrm>
            <a:off x="576164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26</a:t>
            </a:r>
          </a:p>
        </p:txBody>
      </p:sp>
      <p:sp>
        <p:nvSpPr>
          <p:cNvPr id="85" name="TextBox 84">
            <a:extLst>
              <a:ext uri="{FF2B5EF4-FFF2-40B4-BE49-F238E27FC236}">
                <a16:creationId xmlns:a16="http://schemas.microsoft.com/office/drawing/2014/main" id="{7BA5FA64-C0FC-4411-B6EC-D0B9E7B5163D}"/>
              </a:ext>
              <a:ext uri="{C183D7F6-B498-43B3-948B-1728B52AA6E4}">
                <adec:decorative xmlns:adec="http://schemas.microsoft.com/office/drawing/2017/decorative" val="1"/>
              </a:ext>
            </a:extLst>
          </p:cNvPr>
          <p:cNvSpPr txBox="1"/>
          <p:nvPr/>
        </p:nvSpPr>
        <p:spPr>
          <a:xfrm>
            <a:off x="6267315"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76</a:t>
            </a:r>
          </a:p>
        </p:txBody>
      </p:sp>
      <p:sp>
        <p:nvSpPr>
          <p:cNvPr id="86" name="TextBox 85">
            <a:extLst>
              <a:ext uri="{FF2B5EF4-FFF2-40B4-BE49-F238E27FC236}">
                <a16:creationId xmlns:a16="http://schemas.microsoft.com/office/drawing/2014/main" id="{F7ABA174-5052-4DC3-AAD1-1374247FBD69}"/>
              </a:ext>
              <a:ext uri="{C183D7F6-B498-43B3-948B-1728B52AA6E4}">
                <adec:decorative xmlns:adec="http://schemas.microsoft.com/office/drawing/2017/decorative" val="1"/>
              </a:ext>
            </a:extLst>
          </p:cNvPr>
          <p:cNvSpPr txBox="1"/>
          <p:nvPr/>
        </p:nvSpPr>
        <p:spPr>
          <a:xfrm>
            <a:off x="6726856"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32</a:t>
            </a:r>
          </a:p>
        </p:txBody>
      </p:sp>
      <p:sp>
        <p:nvSpPr>
          <p:cNvPr id="87" name="TextBox 86">
            <a:extLst>
              <a:ext uri="{FF2B5EF4-FFF2-40B4-BE49-F238E27FC236}">
                <a16:creationId xmlns:a16="http://schemas.microsoft.com/office/drawing/2014/main" id="{6380F377-FB46-4645-83AD-3A8598EEE3ED}"/>
              </a:ext>
              <a:ext uri="{C183D7F6-B498-43B3-948B-1728B52AA6E4}">
                <adec:decorative xmlns:adec="http://schemas.microsoft.com/office/drawing/2017/decorative" val="1"/>
              </a:ext>
            </a:extLst>
          </p:cNvPr>
          <p:cNvSpPr txBox="1"/>
          <p:nvPr/>
        </p:nvSpPr>
        <p:spPr>
          <a:xfrm>
            <a:off x="719081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74</a:t>
            </a:r>
          </a:p>
        </p:txBody>
      </p:sp>
      <p:sp>
        <p:nvSpPr>
          <p:cNvPr id="88" name="TextBox 87">
            <a:extLst>
              <a:ext uri="{FF2B5EF4-FFF2-40B4-BE49-F238E27FC236}">
                <a16:creationId xmlns:a16="http://schemas.microsoft.com/office/drawing/2014/main" id="{4E40C5A1-43F6-4E8E-B170-CFFAD7BA61E7}"/>
              </a:ext>
              <a:ext uri="{C183D7F6-B498-43B3-948B-1728B52AA6E4}">
                <adec:decorative xmlns:adec="http://schemas.microsoft.com/office/drawing/2017/decorative" val="1"/>
              </a:ext>
            </a:extLst>
          </p:cNvPr>
          <p:cNvSpPr txBox="1"/>
          <p:nvPr/>
        </p:nvSpPr>
        <p:spPr>
          <a:xfrm>
            <a:off x="763399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89</a:t>
            </a:r>
          </a:p>
        </p:txBody>
      </p:sp>
      <p:sp>
        <p:nvSpPr>
          <p:cNvPr id="89" name="Rectangle 88">
            <a:extLst>
              <a:ext uri="{FF2B5EF4-FFF2-40B4-BE49-F238E27FC236}">
                <a16:creationId xmlns:a16="http://schemas.microsoft.com/office/drawing/2014/main" id="{8F606750-D0E2-4A3A-9A59-144BFDDEC29D}"/>
              </a:ext>
              <a:ext uri="{C183D7F6-B498-43B3-948B-1728B52AA6E4}">
                <adec:decorative xmlns:adec="http://schemas.microsoft.com/office/drawing/2017/decorative" val="1"/>
              </a:ext>
            </a:extLst>
          </p:cNvPr>
          <p:cNvSpPr/>
          <p:nvPr/>
        </p:nvSpPr>
        <p:spPr>
          <a:xfrm>
            <a:off x="8014002" y="5836614"/>
            <a:ext cx="337795" cy="347556"/>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C3CD96F4-72DE-4B98-8652-F5050D1EAC92}"/>
              </a:ext>
              <a:ext uri="{C183D7F6-B498-43B3-948B-1728B52AA6E4}">
                <adec:decorative xmlns:adec="http://schemas.microsoft.com/office/drawing/2017/decorative" val="1"/>
              </a:ext>
            </a:extLst>
          </p:cNvPr>
          <p:cNvSpPr txBox="1"/>
          <p:nvPr/>
        </p:nvSpPr>
        <p:spPr>
          <a:xfrm>
            <a:off x="7997213" y="5510048"/>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13</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069497" y="4907938"/>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insert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11</a:t>
            </a:r>
          </a:p>
        </p:txBody>
      </p:sp>
      <p:sp>
        <p:nvSpPr>
          <p:cNvPr id="93" name="Rectangle 92">
            <a:extLst>
              <a:ext uri="{FF2B5EF4-FFF2-40B4-BE49-F238E27FC236}">
                <a16:creationId xmlns:a16="http://schemas.microsoft.com/office/drawing/2014/main" id="{B07EF347-9549-4029-B51A-7A95F1077336}"/>
              </a:ext>
              <a:ext uri="{C183D7F6-B498-43B3-948B-1728B52AA6E4}">
                <adec:decorative xmlns:adec="http://schemas.microsoft.com/office/drawing/2017/decorative" val="1"/>
              </a:ext>
            </a:extLst>
          </p:cNvPr>
          <p:cNvSpPr/>
          <p:nvPr/>
        </p:nvSpPr>
        <p:spPr>
          <a:xfrm>
            <a:off x="6879566" y="2337778"/>
            <a:ext cx="4600038" cy="1663783"/>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 the new element at the end of the array and set child to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arr.size</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to (child – 1)/ 2</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while (parent &gt;= 0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&gt;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Swap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child equal to parent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equal to (child-1)/2</a:t>
            </a:r>
          </a:p>
        </p:txBody>
      </p:sp>
      <p:grpSp>
        <p:nvGrpSpPr>
          <p:cNvPr id="92" name="Group 91">
            <a:extLst>
              <a:ext uri="{FF2B5EF4-FFF2-40B4-BE49-F238E27FC236}">
                <a16:creationId xmlns:a16="http://schemas.microsoft.com/office/drawing/2014/main" id="{99AED3FC-CB05-4A42-93C7-BA2B6F6740B8}"/>
              </a:ext>
            </a:extLst>
          </p:cNvPr>
          <p:cNvGrpSpPr/>
          <p:nvPr/>
        </p:nvGrpSpPr>
        <p:grpSpPr>
          <a:xfrm>
            <a:off x="11337354" y="6025684"/>
            <a:ext cx="841781" cy="748032"/>
            <a:chOff x="11337354" y="6025684"/>
            <a:chExt cx="841781" cy="748032"/>
          </a:xfrm>
        </p:grpSpPr>
        <p:pic>
          <p:nvPicPr>
            <p:cNvPr id="94" name="Picture 2">
              <a:extLst>
                <a:ext uri="{FF2B5EF4-FFF2-40B4-BE49-F238E27FC236}">
                  <a16:creationId xmlns:a16="http://schemas.microsoft.com/office/drawing/2014/main" id="{EE0AF704-EC9B-46C8-AF74-AD0FB33E0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94" descr="Logo COP3530">
              <a:extLst>
                <a:ext uri="{FF2B5EF4-FFF2-40B4-BE49-F238E27FC236}">
                  <a16:creationId xmlns:a16="http://schemas.microsoft.com/office/drawing/2014/main" id="{E41DB94F-D77E-4F62-8721-DAAC6F44A19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728E1C50-FCFC-450E-BE3F-87466E2DF7E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51995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372630" y="5362662"/>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O(log n) time to insert!</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93" name="Rectangle 92">
            <a:extLst>
              <a:ext uri="{FF2B5EF4-FFF2-40B4-BE49-F238E27FC236}">
                <a16:creationId xmlns:a16="http://schemas.microsoft.com/office/drawing/2014/main" id="{B07EF347-9549-4029-B51A-7A95F1077336}"/>
              </a:ext>
              <a:ext uri="{C183D7F6-B498-43B3-948B-1728B52AA6E4}">
                <adec:decorative xmlns:adec="http://schemas.microsoft.com/office/drawing/2017/decorative" val="1"/>
              </a:ext>
            </a:extLst>
          </p:cNvPr>
          <p:cNvSpPr/>
          <p:nvPr/>
        </p:nvSpPr>
        <p:spPr>
          <a:xfrm>
            <a:off x="6879566" y="2337778"/>
            <a:ext cx="4600038" cy="1663783"/>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 the new element at the end of the array and set child to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arr.size</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to (child – 1)/ 2</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while (parent &gt;= 0 and </a:t>
            </a:r>
            <a:r>
              <a:rPr kumimoji="0" lang="en-US" sz="1100" b="0" i="0" u="none" strike="noStrike" kern="1200" cap="none" spc="0" normalizeH="0" baseline="0" noProof="0" dirty="0" err="1">
                <a:ln>
                  <a:noFill/>
                </a:ln>
                <a:solidFill>
                  <a:srgbClr val="E60000"/>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[parent] &gt; </a:t>
            </a:r>
            <a:r>
              <a:rPr kumimoji="0" lang="en-US" sz="1100" b="0" i="0" u="none" strike="noStrike" kern="1200" cap="none" spc="0" normalizeH="0" baseline="0" noProof="0" dirty="0" err="1">
                <a:ln>
                  <a:noFill/>
                </a:ln>
                <a:solidFill>
                  <a:srgbClr val="E60000"/>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Swap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child equal to parent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equal to (child-1)/2</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95" name="Rectangle 94">
            <a:extLst>
              <a:ext uri="{FF2B5EF4-FFF2-40B4-BE49-F238E27FC236}">
                <a16:creationId xmlns:a16="http://schemas.microsoft.com/office/drawing/2014/main" id="{497E49D8-1C06-495B-87C2-E939F9BFCECF}"/>
              </a:ext>
              <a:ext uri="{C183D7F6-B498-43B3-948B-1728B52AA6E4}">
                <adec:decorative xmlns:adec="http://schemas.microsoft.com/office/drawing/2017/decorative" val="1"/>
              </a:ext>
            </a:extLst>
          </p:cNvPr>
          <p:cNvSpPr/>
          <p:nvPr/>
        </p:nvSpPr>
        <p:spPr>
          <a:xfrm>
            <a:off x="8496919" y="4200814"/>
            <a:ext cx="1901220" cy="564279"/>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 = 13 |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 </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 6 |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 </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0</a:t>
            </a:r>
          </a:p>
        </p:txBody>
      </p:sp>
      <p:grpSp>
        <p:nvGrpSpPr>
          <p:cNvPr id="43" name="Group 42">
            <a:extLst>
              <a:ext uri="{FF2B5EF4-FFF2-40B4-BE49-F238E27FC236}">
                <a16:creationId xmlns:a16="http://schemas.microsoft.com/office/drawing/2014/main" id="{13173CBF-17D7-4B40-854A-6E26B8A7B068}"/>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F341226-58EF-4060-AA75-BB0FEB23E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4A45C6B7-B42B-4901-B6D0-04D0838882A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6490B18B-C663-4486-B44F-8574DCC976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804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pic>
        <p:nvPicPr>
          <p:cNvPr id="43" name="Picture 6" descr="Removal Heap Algorithm">
            <a:extLst>
              <a:ext uri="{FF2B5EF4-FFF2-40B4-BE49-F238E27FC236}">
                <a16:creationId xmlns:a16="http://schemas.microsoft.com/office/drawing/2014/main" id="{42A433F4-BB48-43EF-A7C5-6DF9EC92BB0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275"/>
          <a:stretch/>
        </p:blipFill>
        <p:spPr bwMode="auto">
          <a:xfrm>
            <a:off x="2926815" y="5108753"/>
            <a:ext cx="5865824" cy="11775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0" name="Group 39">
            <a:extLst>
              <a:ext uri="{FF2B5EF4-FFF2-40B4-BE49-F238E27FC236}">
                <a16:creationId xmlns:a16="http://schemas.microsoft.com/office/drawing/2014/main" id="{1CAABE19-912D-4DB6-B6E9-E3EF92EF29BB}"/>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9F1B10D-8852-44FF-AA40-02AFDEC3C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DB891E18-3741-408A-8FEC-E6DB0A51092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A2B01D6C-64D2-4AEF-93B3-670B5B2810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1881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pic>
        <p:nvPicPr>
          <p:cNvPr id="43" name="Picture 6" descr="Removal Heap Algorithm">
            <a:extLst>
              <a:ext uri="{FF2B5EF4-FFF2-40B4-BE49-F238E27FC236}">
                <a16:creationId xmlns:a16="http://schemas.microsoft.com/office/drawing/2014/main" id="{42A433F4-BB48-43EF-A7C5-6DF9EC92BB0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275"/>
          <a:stretch/>
        </p:blipFill>
        <p:spPr bwMode="auto">
          <a:xfrm>
            <a:off x="2926815" y="5108753"/>
            <a:ext cx="5865824" cy="1177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40" name="Group 39">
            <a:extLst>
              <a:ext uri="{FF2B5EF4-FFF2-40B4-BE49-F238E27FC236}">
                <a16:creationId xmlns:a16="http://schemas.microsoft.com/office/drawing/2014/main" id="{1CAABE19-912D-4DB6-B6E9-E3EF92EF29BB}"/>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9F1B10D-8852-44FF-AA40-02AFDEC3C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DB891E18-3741-408A-8FEC-E6DB0A51092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A2B01D6C-64D2-4AEF-93B3-670B5B2810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36" name="Group 135">
            <a:extLst>
              <a:ext uri="{FF2B5EF4-FFF2-40B4-BE49-F238E27FC236}">
                <a16:creationId xmlns:a16="http://schemas.microsoft.com/office/drawing/2014/main" id="{77DFD85F-7682-97EB-8168-62D6C66F185B}"/>
              </a:ext>
            </a:extLst>
          </p:cNvPr>
          <p:cNvGrpSpPr/>
          <p:nvPr/>
        </p:nvGrpSpPr>
        <p:grpSpPr>
          <a:xfrm>
            <a:off x="391699" y="2493717"/>
            <a:ext cx="4652162" cy="2025440"/>
            <a:chOff x="1105746" y="2382897"/>
            <a:chExt cx="4652162" cy="2025440"/>
          </a:xfrm>
        </p:grpSpPr>
        <p:grpSp>
          <p:nvGrpSpPr>
            <p:cNvPr id="8" name="Group 7">
              <a:extLst>
                <a:ext uri="{FF2B5EF4-FFF2-40B4-BE49-F238E27FC236}">
                  <a16:creationId xmlns:a16="http://schemas.microsoft.com/office/drawing/2014/main" id="{A3BF7447-A808-1DB9-EB9A-CD69E06C4146}"/>
                </a:ext>
              </a:extLst>
            </p:cNvPr>
            <p:cNvGrpSpPr/>
            <p:nvPr/>
          </p:nvGrpSpPr>
          <p:grpSpPr>
            <a:xfrm>
              <a:off x="1105746" y="2627293"/>
              <a:ext cx="3147922" cy="1781044"/>
              <a:chOff x="2947151" y="2790228"/>
              <a:chExt cx="3147922" cy="1781044"/>
            </a:xfrm>
          </p:grpSpPr>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6" name="Connector: Curved 5">
                <a:extLst>
                  <a:ext uri="{FF2B5EF4-FFF2-40B4-BE49-F238E27FC236}">
                    <a16:creationId xmlns:a16="http://schemas.microsoft.com/office/drawing/2014/main" id="{C09502A7-2356-9681-FEF3-851BDA9ABA20}"/>
                  </a:ext>
                </a:extLst>
              </p:cNvPr>
              <p:cNvCxnSpPr>
                <a:stCxn id="94" idx="3"/>
                <a:endCxn id="14" idx="3"/>
              </p:cNvCxnSpPr>
              <p:nvPr/>
            </p:nvCxnSpPr>
            <p:spPr>
              <a:xfrm flipH="1" flipV="1">
                <a:off x="4752591" y="2944117"/>
                <a:ext cx="1221761" cy="1455175"/>
              </a:xfrm>
              <a:prstGeom prst="curvedConnector3">
                <a:avLst>
                  <a:gd name="adj1" fmla="val -5510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FBECE8AE-C31A-3890-E32A-C04DAD6196F3}"/>
                </a:ext>
              </a:extLst>
            </p:cNvPr>
            <p:cNvSpPr txBox="1"/>
            <p:nvPr/>
          </p:nvSpPr>
          <p:spPr>
            <a:xfrm>
              <a:off x="3330682" y="2382897"/>
              <a:ext cx="2427226"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Copy last element to root and delete last element</a:t>
              </a:r>
            </a:p>
          </p:txBody>
        </p:sp>
      </p:grpSp>
      <p:grpSp>
        <p:nvGrpSpPr>
          <p:cNvPr id="137" name="Group 136">
            <a:extLst>
              <a:ext uri="{FF2B5EF4-FFF2-40B4-BE49-F238E27FC236}">
                <a16:creationId xmlns:a16="http://schemas.microsoft.com/office/drawing/2014/main" id="{9D6E652D-ADDA-1DDB-3220-ECAF28BDA8A7}"/>
              </a:ext>
            </a:extLst>
          </p:cNvPr>
          <p:cNvGrpSpPr/>
          <p:nvPr/>
        </p:nvGrpSpPr>
        <p:grpSpPr>
          <a:xfrm>
            <a:off x="4336713" y="2556691"/>
            <a:ext cx="4447074" cy="1976600"/>
            <a:chOff x="5118255" y="2413645"/>
            <a:chExt cx="4447074" cy="1976600"/>
          </a:xfrm>
        </p:grpSpPr>
        <p:grpSp>
          <p:nvGrpSpPr>
            <p:cNvPr id="48" name="Group 47">
              <a:extLst>
                <a:ext uri="{FF2B5EF4-FFF2-40B4-BE49-F238E27FC236}">
                  <a16:creationId xmlns:a16="http://schemas.microsoft.com/office/drawing/2014/main" id="{32C11EEF-12F9-C078-1836-59D8B5B57833}"/>
                </a:ext>
              </a:extLst>
            </p:cNvPr>
            <p:cNvGrpSpPr/>
            <p:nvPr/>
          </p:nvGrpSpPr>
          <p:grpSpPr>
            <a:xfrm>
              <a:off x="5118255" y="2609201"/>
              <a:ext cx="3147922" cy="1781044"/>
              <a:chOff x="2947151" y="2790228"/>
              <a:chExt cx="3147922" cy="1781044"/>
            </a:xfrm>
          </p:grpSpPr>
          <p:sp>
            <p:nvSpPr>
              <p:cNvPr id="49" name="TextBox 48">
                <a:extLst>
                  <a:ext uri="{FF2B5EF4-FFF2-40B4-BE49-F238E27FC236}">
                    <a16:creationId xmlns:a16="http://schemas.microsoft.com/office/drawing/2014/main" id="{0C1F3AE8-4D06-7C49-4085-1F11EA041B52}"/>
                  </a:ext>
                  <a:ext uri="{C183D7F6-B498-43B3-948B-1728B52AA6E4}">
                    <adec:decorative xmlns:adec="http://schemas.microsoft.com/office/drawing/2017/decorative" val="1"/>
                  </a:ext>
                </a:extLst>
              </p:cNvPr>
              <p:cNvSpPr txBox="1"/>
              <p:nvPr/>
            </p:nvSpPr>
            <p:spPr>
              <a:xfrm>
                <a:off x="4468076" y="2790228"/>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50" name="TextBox 49">
                <a:extLst>
                  <a:ext uri="{FF2B5EF4-FFF2-40B4-BE49-F238E27FC236}">
                    <a16:creationId xmlns:a16="http://schemas.microsoft.com/office/drawing/2014/main" id="{E819150A-6A38-028E-1856-682BAB6C0024}"/>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51" name="TextBox 50">
                <a:extLst>
                  <a:ext uri="{FF2B5EF4-FFF2-40B4-BE49-F238E27FC236}">
                    <a16:creationId xmlns:a16="http://schemas.microsoft.com/office/drawing/2014/main" id="{9D7B2F8A-9255-39BD-B85D-770B4A88552C}"/>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52" name="TextBox 51">
                <a:extLst>
                  <a:ext uri="{FF2B5EF4-FFF2-40B4-BE49-F238E27FC236}">
                    <a16:creationId xmlns:a16="http://schemas.microsoft.com/office/drawing/2014/main" id="{AB336F0D-D4A9-54DE-384C-EEA47979EBEC}"/>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53" name="TextBox 52">
                <a:extLst>
                  <a:ext uri="{FF2B5EF4-FFF2-40B4-BE49-F238E27FC236}">
                    <a16:creationId xmlns:a16="http://schemas.microsoft.com/office/drawing/2014/main" id="{5344AE48-360C-6E8C-1905-A4EC624511BE}"/>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4" name="TextBox 53">
                <a:extLst>
                  <a:ext uri="{FF2B5EF4-FFF2-40B4-BE49-F238E27FC236}">
                    <a16:creationId xmlns:a16="http://schemas.microsoft.com/office/drawing/2014/main" id="{17A83FBE-E784-3119-ACC3-B8F0A70A58DB}"/>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5" name="TextBox 54">
                <a:extLst>
                  <a:ext uri="{FF2B5EF4-FFF2-40B4-BE49-F238E27FC236}">
                    <a16:creationId xmlns:a16="http://schemas.microsoft.com/office/drawing/2014/main" id="{6F494ACF-74DE-5A71-B89A-7C8270591D41}"/>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60" name="TextBox 59">
                <a:extLst>
                  <a:ext uri="{FF2B5EF4-FFF2-40B4-BE49-F238E27FC236}">
                    <a16:creationId xmlns:a16="http://schemas.microsoft.com/office/drawing/2014/main" id="{BF548DD8-8BF3-F796-73E6-52C61CA0F6B8}"/>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61" name="TextBox 60">
                <a:extLst>
                  <a:ext uri="{FF2B5EF4-FFF2-40B4-BE49-F238E27FC236}">
                    <a16:creationId xmlns:a16="http://schemas.microsoft.com/office/drawing/2014/main" id="{72EA9E55-CDB9-151D-86F6-9CCAC09F730B}"/>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62" name="TextBox 61">
                <a:extLst>
                  <a:ext uri="{FF2B5EF4-FFF2-40B4-BE49-F238E27FC236}">
                    <a16:creationId xmlns:a16="http://schemas.microsoft.com/office/drawing/2014/main" id="{6B7AEC1B-8BEB-3C9F-FDBA-3B9CE125D7EE}"/>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63" name="TextBox 62">
                <a:extLst>
                  <a:ext uri="{FF2B5EF4-FFF2-40B4-BE49-F238E27FC236}">
                    <a16:creationId xmlns:a16="http://schemas.microsoft.com/office/drawing/2014/main" id="{DEB85E4D-522D-DD43-8460-D36AFAE570DD}"/>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64" name="TextBox 63">
                <a:extLst>
                  <a:ext uri="{FF2B5EF4-FFF2-40B4-BE49-F238E27FC236}">
                    <a16:creationId xmlns:a16="http://schemas.microsoft.com/office/drawing/2014/main" id="{86862A1C-C6F9-DADC-651A-24C231C1A776}"/>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65" name="TextBox 64">
                <a:extLst>
                  <a:ext uri="{FF2B5EF4-FFF2-40B4-BE49-F238E27FC236}">
                    <a16:creationId xmlns:a16="http://schemas.microsoft.com/office/drawing/2014/main" id="{085023B6-6B8D-2837-29E4-1C925800F99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66" name="Straight Connector 65">
                <a:extLst>
                  <a:ext uri="{FF2B5EF4-FFF2-40B4-BE49-F238E27FC236}">
                    <a16:creationId xmlns:a16="http://schemas.microsoft.com/office/drawing/2014/main" id="{689EF3F7-2057-4CFB-305E-5BC8A6ED5B21}"/>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48B6167-679E-FF7E-24F1-8376EF9AAC76}"/>
                  </a:ext>
                  <a:ext uri="{C183D7F6-B498-43B3-948B-1728B52AA6E4}">
                    <adec:decorative xmlns:adec="http://schemas.microsoft.com/office/drawing/2017/decorative" val="1"/>
                  </a:ext>
                </a:extLst>
              </p:cNvPr>
              <p:cNvCxnSpPr>
                <a:cxnSpLocks/>
                <a:stCxn id="49" idx="3"/>
              </p:cNvCxnSpPr>
              <p:nvPr/>
            </p:nvCxnSpPr>
            <p:spPr>
              <a:xfrm>
                <a:off x="4851514" y="2944117"/>
                <a:ext cx="617614" cy="344503"/>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7125B24-72FD-0493-FE0F-EFD4F1B36340}"/>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A4ABB38-7704-42A4-14A0-A96172B233FC}"/>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BA47272-C702-6A7F-6F48-5E554EC0A67A}"/>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06AC36-8AE8-4F02-4B42-E8A943466CC0}"/>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C789D1-298B-F6A0-2C98-922C63DC97C3}"/>
                  </a:ext>
                  <a:ext uri="{C183D7F6-B498-43B3-948B-1728B52AA6E4}">
                    <adec:decorative xmlns:adec="http://schemas.microsoft.com/office/drawing/2017/decorative" val="1"/>
                  </a:ext>
                </a:extLst>
              </p:cNvPr>
              <p:cNvCxnSpPr>
                <a:stCxn id="83"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EC198F8-6950-2004-F2D4-9329149D628C}"/>
                  </a:ext>
                  <a:ext uri="{C183D7F6-B498-43B3-948B-1728B52AA6E4}">
                    <adec:decorative xmlns:adec="http://schemas.microsoft.com/office/drawing/2017/decorative" val="1"/>
                  </a:ext>
                </a:extLst>
              </p:cNvPr>
              <p:cNvCxnSpPr>
                <a:stCxn id="84"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135FF07-AA00-9069-757A-0783C7044F44}"/>
                  </a:ext>
                  <a:ext uri="{C183D7F6-B498-43B3-948B-1728B52AA6E4}">
                    <adec:decorative xmlns:adec="http://schemas.microsoft.com/office/drawing/2017/decorative" val="1"/>
                  </a:ext>
                </a:extLst>
              </p:cNvPr>
              <p:cNvCxnSpPr>
                <a:stCxn id="85"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13BE074-4042-5C9A-7FAA-D70692C30BB2}"/>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CB1F961-41CB-6E0E-D90A-764D930040FE}"/>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0EE2534-A989-CD53-ED8A-8FFEC00C1739}"/>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9CAFB51D-1F50-BBEA-2C8D-6D6FB2BC6AC8}"/>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79" name="TextBox 78">
                <a:extLst>
                  <a:ext uri="{FF2B5EF4-FFF2-40B4-BE49-F238E27FC236}">
                    <a16:creationId xmlns:a16="http://schemas.microsoft.com/office/drawing/2014/main" id="{BB9A8310-015D-FC9B-B05D-40F1C861E946}"/>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80" name="TextBox 79">
                <a:extLst>
                  <a:ext uri="{FF2B5EF4-FFF2-40B4-BE49-F238E27FC236}">
                    <a16:creationId xmlns:a16="http://schemas.microsoft.com/office/drawing/2014/main" id="{0C66D409-A5F2-D480-D7A3-9A1338C5F812}"/>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81" name="TextBox 80">
                <a:extLst>
                  <a:ext uri="{FF2B5EF4-FFF2-40B4-BE49-F238E27FC236}">
                    <a16:creationId xmlns:a16="http://schemas.microsoft.com/office/drawing/2014/main" id="{22C21C97-B778-59CD-3340-A7B2AFA25435}"/>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82" name="TextBox 81">
                <a:extLst>
                  <a:ext uri="{FF2B5EF4-FFF2-40B4-BE49-F238E27FC236}">
                    <a16:creationId xmlns:a16="http://schemas.microsoft.com/office/drawing/2014/main" id="{93B8E06C-F14B-9898-6925-B97D65688BA6}"/>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83" name="TextBox 82">
                <a:extLst>
                  <a:ext uri="{FF2B5EF4-FFF2-40B4-BE49-F238E27FC236}">
                    <a16:creationId xmlns:a16="http://schemas.microsoft.com/office/drawing/2014/main" id="{41E5486E-5169-8689-9BE3-179F897871B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84" name="TextBox 83">
                <a:extLst>
                  <a:ext uri="{FF2B5EF4-FFF2-40B4-BE49-F238E27FC236}">
                    <a16:creationId xmlns:a16="http://schemas.microsoft.com/office/drawing/2014/main" id="{F63A1694-14F5-9947-32D1-C981E9FAD91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85" name="TextBox 84">
                <a:extLst>
                  <a:ext uri="{FF2B5EF4-FFF2-40B4-BE49-F238E27FC236}">
                    <a16:creationId xmlns:a16="http://schemas.microsoft.com/office/drawing/2014/main" id="{24378340-0AE4-846E-B883-9BD89D6BAB81}"/>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grpSp>
        <p:cxnSp>
          <p:nvCxnSpPr>
            <p:cNvPr id="89" name="Connector: Curved 88">
              <a:extLst>
                <a:ext uri="{FF2B5EF4-FFF2-40B4-BE49-F238E27FC236}">
                  <a16:creationId xmlns:a16="http://schemas.microsoft.com/office/drawing/2014/main" id="{B275AF37-1658-78A7-D1FC-97C0DBDE8ED9}"/>
                </a:ext>
              </a:extLst>
            </p:cNvPr>
            <p:cNvCxnSpPr>
              <a:cxnSpLocks/>
              <a:stCxn id="49" idx="3"/>
            </p:cNvCxnSpPr>
            <p:nvPr/>
          </p:nvCxnSpPr>
          <p:spPr>
            <a:xfrm>
              <a:off x="7022618" y="2763090"/>
              <a:ext cx="1453459" cy="991096"/>
            </a:xfrm>
            <a:prstGeom prst="curvedConnector3">
              <a:avLst>
                <a:gd name="adj1" fmla="val 10310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B06801B1-3AA6-2EFD-6684-FB9578CE2195}"/>
                </a:ext>
              </a:extLst>
            </p:cNvPr>
            <p:cNvSpPr txBox="1"/>
            <p:nvPr/>
          </p:nvSpPr>
          <p:spPr>
            <a:xfrm>
              <a:off x="7138103" y="2413645"/>
              <a:ext cx="2427226"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Heapify</a:t>
              </a: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down</a:t>
              </a:r>
            </a:p>
          </p:txBody>
        </p:sp>
      </p:grpSp>
      <p:grpSp>
        <p:nvGrpSpPr>
          <p:cNvPr id="138" name="Group 137">
            <a:extLst>
              <a:ext uri="{FF2B5EF4-FFF2-40B4-BE49-F238E27FC236}">
                <a16:creationId xmlns:a16="http://schemas.microsoft.com/office/drawing/2014/main" id="{5686D179-B4D1-52BF-2114-754CA231F865}"/>
              </a:ext>
            </a:extLst>
          </p:cNvPr>
          <p:cNvGrpSpPr/>
          <p:nvPr/>
        </p:nvGrpSpPr>
        <p:grpSpPr>
          <a:xfrm>
            <a:off x="8011855" y="2720021"/>
            <a:ext cx="5191710" cy="1781044"/>
            <a:chOff x="8591389" y="2627293"/>
            <a:chExt cx="5191710" cy="1781044"/>
          </a:xfrm>
        </p:grpSpPr>
        <p:grpSp>
          <p:nvGrpSpPr>
            <p:cNvPr id="100" name="Group 99">
              <a:extLst>
                <a:ext uri="{FF2B5EF4-FFF2-40B4-BE49-F238E27FC236}">
                  <a16:creationId xmlns:a16="http://schemas.microsoft.com/office/drawing/2014/main" id="{165BAD35-005A-E2A6-053E-23CB97DE440D}"/>
                </a:ext>
              </a:extLst>
            </p:cNvPr>
            <p:cNvGrpSpPr/>
            <p:nvPr/>
          </p:nvGrpSpPr>
          <p:grpSpPr>
            <a:xfrm>
              <a:off x="8591389" y="2627293"/>
              <a:ext cx="3147922" cy="1781044"/>
              <a:chOff x="2947151" y="2790228"/>
              <a:chExt cx="3147922" cy="1781044"/>
            </a:xfrm>
          </p:grpSpPr>
          <p:sp>
            <p:nvSpPr>
              <p:cNvPr id="101" name="TextBox 100">
                <a:extLst>
                  <a:ext uri="{FF2B5EF4-FFF2-40B4-BE49-F238E27FC236}">
                    <a16:creationId xmlns:a16="http://schemas.microsoft.com/office/drawing/2014/main" id="{10F9BEB8-E739-CFA4-435D-97B97933A079}"/>
                  </a:ext>
                  <a:ext uri="{C183D7F6-B498-43B3-948B-1728B52AA6E4}">
                    <adec:decorative xmlns:adec="http://schemas.microsoft.com/office/drawing/2017/decorative" val="1"/>
                  </a:ext>
                </a:extLst>
              </p:cNvPr>
              <p:cNvSpPr txBox="1"/>
              <p:nvPr/>
            </p:nvSpPr>
            <p:spPr>
              <a:xfrm>
                <a:off x="4468076" y="2790228"/>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02" name="TextBox 101">
                <a:extLst>
                  <a:ext uri="{FF2B5EF4-FFF2-40B4-BE49-F238E27FC236}">
                    <a16:creationId xmlns:a16="http://schemas.microsoft.com/office/drawing/2014/main" id="{FB46B601-D989-7CD8-D573-EB40077A84CC}"/>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03" name="TextBox 102">
                <a:extLst>
                  <a:ext uri="{FF2B5EF4-FFF2-40B4-BE49-F238E27FC236}">
                    <a16:creationId xmlns:a16="http://schemas.microsoft.com/office/drawing/2014/main" id="{918E0A68-9A81-A5E4-4591-C5A483B4550D}"/>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104" name="TextBox 103">
                <a:extLst>
                  <a:ext uri="{FF2B5EF4-FFF2-40B4-BE49-F238E27FC236}">
                    <a16:creationId xmlns:a16="http://schemas.microsoft.com/office/drawing/2014/main" id="{3F34C4EC-CA9C-CDD0-89D7-449F47CC1F6C}"/>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05" name="TextBox 104">
                <a:extLst>
                  <a:ext uri="{FF2B5EF4-FFF2-40B4-BE49-F238E27FC236}">
                    <a16:creationId xmlns:a16="http://schemas.microsoft.com/office/drawing/2014/main" id="{FC314F42-7012-A7C4-6822-7C29C3AF017E}"/>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06" name="TextBox 105">
                <a:extLst>
                  <a:ext uri="{FF2B5EF4-FFF2-40B4-BE49-F238E27FC236}">
                    <a16:creationId xmlns:a16="http://schemas.microsoft.com/office/drawing/2014/main" id="{41159D6D-95A2-F29E-42B4-850D5859F504}"/>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107" name="TextBox 106">
                <a:extLst>
                  <a:ext uri="{FF2B5EF4-FFF2-40B4-BE49-F238E27FC236}">
                    <a16:creationId xmlns:a16="http://schemas.microsoft.com/office/drawing/2014/main" id="{3C67AD70-2F35-F6A8-9FBE-1E2471F8076A}"/>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108" name="TextBox 107">
                <a:extLst>
                  <a:ext uri="{FF2B5EF4-FFF2-40B4-BE49-F238E27FC236}">
                    <a16:creationId xmlns:a16="http://schemas.microsoft.com/office/drawing/2014/main" id="{23B9157A-A1EC-F5ED-C9F7-8D56CDFB330F}"/>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109" name="TextBox 108">
                <a:extLst>
                  <a:ext uri="{FF2B5EF4-FFF2-40B4-BE49-F238E27FC236}">
                    <a16:creationId xmlns:a16="http://schemas.microsoft.com/office/drawing/2014/main" id="{A01FB342-A88B-DC42-AA5A-D7E21C2517EB}"/>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110" name="TextBox 109">
                <a:extLst>
                  <a:ext uri="{FF2B5EF4-FFF2-40B4-BE49-F238E27FC236}">
                    <a16:creationId xmlns:a16="http://schemas.microsoft.com/office/drawing/2014/main" id="{4A2CAE2E-8828-194A-F96D-85F0FC9D70F7}"/>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111" name="TextBox 110">
                <a:extLst>
                  <a:ext uri="{FF2B5EF4-FFF2-40B4-BE49-F238E27FC236}">
                    <a16:creationId xmlns:a16="http://schemas.microsoft.com/office/drawing/2014/main" id="{E9CD9750-1746-6CB4-379F-383E1CAE4D0C}"/>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112" name="TextBox 111">
                <a:extLst>
                  <a:ext uri="{FF2B5EF4-FFF2-40B4-BE49-F238E27FC236}">
                    <a16:creationId xmlns:a16="http://schemas.microsoft.com/office/drawing/2014/main" id="{F14C4BAF-D982-0273-73B4-A95FE869C746}"/>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113" name="TextBox 112">
                <a:extLst>
                  <a:ext uri="{FF2B5EF4-FFF2-40B4-BE49-F238E27FC236}">
                    <a16:creationId xmlns:a16="http://schemas.microsoft.com/office/drawing/2014/main" id="{C9776088-E38B-741A-3CA4-A11F41441B26}"/>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114" name="Straight Connector 113">
                <a:extLst>
                  <a:ext uri="{FF2B5EF4-FFF2-40B4-BE49-F238E27FC236}">
                    <a16:creationId xmlns:a16="http://schemas.microsoft.com/office/drawing/2014/main" id="{21C5F9C9-0D55-F00A-E585-70C1975647CA}"/>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F1E9AD5-A8E3-7D93-2F63-F7732E348923}"/>
                  </a:ext>
                  <a:ext uri="{C183D7F6-B498-43B3-948B-1728B52AA6E4}">
                    <adec:decorative xmlns:adec="http://schemas.microsoft.com/office/drawing/2017/decorative" val="1"/>
                  </a:ext>
                </a:extLst>
              </p:cNvPr>
              <p:cNvCxnSpPr>
                <a:cxnSpLocks/>
                <a:stCxn id="101" idx="3"/>
              </p:cNvCxnSpPr>
              <p:nvPr/>
            </p:nvCxnSpPr>
            <p:spPr>
              <a:xfrm>
                <a:off x="4851514" y="2944117"/>
                <a:ext cx="617614" cy="344503"/>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893BC83-791E-FDDF-4214-A0C98EDF6F1F}"/>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8C86501-C913-ECC5-874B-B1CB8FC3EE0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F008063-297D-2581-AF31-6CEB26BC2316}"/>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1B77173-DBA6-848B-6846-4CE60B1379C1}"/>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E2FE011-DC0B-4CEE-F4CE-F94DF80BC330}"/>
                  </a:ext>
                  <a:ext uri="{C183D7F6-B498-43B3-948B-1728B52AA6E4}">
                    <adec:decorative xmlns:adec="http://schemas.microsoft.com/office/drawing/2017/decorative" val="1"/>
                  </a:ext>
                </a:extLst>
              </p:cNvPr>
              <p:cNvCxnSpPr>
                <a:stCxn id="131"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9D38AB-8B97-8690-C6DF-212AD707AC0C}"/>
                  </a:ext>
                  <a:ext uri="{C183D7F6-B498-43B3-948B-1728B52AA6E4}">
                    <adec:decorative xmlns:adec="http://schemas.microsoft.com/office/drawing/2017/decorative" val="1"/>
                  </a:ext>
                </a:extLst>
              </p:cNvPr>
              <p:cNvCxnSpPr>
                <a:stCxn id="132"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063C65D-3D93-622A-D375-5356A3A4941C}"/>
                  </a:ext>
                  <a:ext uri="{C183D7F6-B498-43B3-948B-1728B52AA6E4}">
                    <adec:decorative xmlns:adec="http://schemas.microsoft.com/office/drawing/2017/decorative" val="1"/>
                  </a:ext>
                </a:extLst>
              </p:cNvPr>
              <p:cNvCxnSpPr>
                <a:stCxn id="133"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0EBCCAE-230E-F47D-8CB9-7C1D745E34D0}"/>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A0548F3-72BD-C997-FC78-B86807BAE15E}"/>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0AD1A9F-BA01-693A-AFC2-765873B77BB4}"/>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9A829482-24CE-AEAD-14F5-E7E2C29E6AD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127" name="TextBox 126">
                <a:extLst>
                  <a:ext uri="{FF2B5EF4-FFF2-40B4-BE49-F238E27FC236}">
                    <a16:creationId xmlns:a16="http://schemas.microsoft.com/office/drawing/2014/main" id="{523BD8BF-FB33-4E86-1DF1-3629206E03B2}"/>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128" name="TextBox 127">
                <a:extLst>
                  <a:ext uri="{FF2B5EF4-FFF2-40B4-BE49-F238E27FC236}">
                    <a16:creationId xmlns:a16="http://schemas.microsoft.com/office/drawing/2014/main" id="{893F5F31-56A5-0411-ECC4-5FA15B25F925}"/>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29" name="TextBox 128">
                <a:extLst>
                  <a:ext uri="{FF2B5EF4-FFF2-40B4-BE49-F238E27FC236}">
                    <a16:creationId xmlns:a16="http://schemas.microsoft.com/office/drawing/2014/main" id="{29032DBB-5C88-587C-D0D3-367FB208EC18}"/>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30" name="TextBox 129">
                <a:extLst>
                  <a:ext uri="{FF2B5EF4-FFF2-40B4-BE49-F238E27FC236}">
                    <a16:creationId xmlns:a16="http://schemas.microsoft.com/office/drawing/2014/main" id="{2E7625B4-C580-180D-EFEB-B5A1CBCF6461}"/>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131" name="TextBox 130">
                <a:extLst>
                  <a:ext uri="{FF2B5EF4-FFF2-40B4-BE49-F238E27FC236}">
                    <a16:creationId xmlns:a16="http://schemas.microsoft.com/office/drawing/2014/main" id="{C8063547-767F-8B32-AD7C-74D6984008D9}"/>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132" name="TextBox 131">
                <a:extLst>
                  <a:ext uri="{FF2B5EF4-FFF2-40B4-BE49-F238E27FC236}">
                    <a16:creationId xmlns:a16="http://schemas.microsoft.com/office/drawing/2014/main" id="{D5841C81-C017-6E97-95FE-19A0E28C01BA}"/>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133" name="TextBox 132">
                <a:extLst>
                  <a:ext uri="{FF2B5EF4-FFF2-40B4-BE49-F238E27FC236}">
                    <a16:creationId xmlns:a16="http://schemas.microsoft.com/office/drawing/2014/main" id="{48AC17B4-516F-CC60-4678-60710BE32DDE}"/>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grpSp>
        <p:cxnSp>
          <p:nvCxnSpPr>
            <p:cNvPr id="134" name="Connector: Curved 133">
              <a:extLst>
                <a:ext uri="{FF2B5EF4-FFF2-40B4-BE49-F238E27FC236}">
                  <a16:creationId xmlns:a16="http://schemas.microsoft.com/office/drawing/2014/main" id="{4745B09A-A51F-9ACF-8F9F-25CBC54AA52A}"/>
                </a:ext>
              </a:extLst>
            </p:cNvPr>
            <p:cNvCxnSpPr>
              <a:cxnSpLocks/>
            </p:cNvCxnSpPr>
            <p:nvPr/>
          </p:nvCxnSpPr>
          <p:spPr>
            <a:xfrm rot="16200000" flipH="1">
              <a:off x="11355354" y="3225730"/>
              <a:ext cx="637786" cy="636747"/>
            </a:xfrm>
            <a:prstGeom prst="curvedConnector3">
              <a:avLst>
                <a:gd name="adj1" fmla="val -5244"/>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3326FD3B-2710-9CD6-0DF3-031DCCFC37B7}"/>
                </a:ext>
              </a:extLst>
            </p:cNvPr>
            <p:cNvSpPr txBox="1"/>
            <p:nvPr/>
          </p:nvSpPr>
          <p:spPr>
            <a:xfrm>
              <a:off x="11355873" y="2831982"/>
              <a:ext cx="2427226"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Heapify</a:t>
              </a: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down</a:t>
              </a:r>
            </a:p>
          </p:txBody>
        </p:sp>
      </p:grpSp>
    </p:spTree>
    <p:extLst>
      <p:ext uri="{BB962C8B-B14F-4D97-AF65-F5344CB8AC3E}">
        <p14:creationId xmlns:p14="http://schemas.microsoft.com/office/powerpoint/2010/main" val="3682854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Stacks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Worst case time complexity for an array-based queue for following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rgbClr val="0081E2"/>
                </a:solidFill>
                <a:latin typeface="Consolas" panose="020B0609020204030204" pitchFamily="49" charset="0"/>
              </a:rPr>
              <a:t>enqueue()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de</a:t>
            </a:r>
            <a:r>
              <a:rPr lang="en-US" sz="1600" dirty="0">
                <a:solidFill>
                  <a:srgbClr val="0081E2"/>
                </a:solidFill>
                <a:latin typeface="Consolas" panose="020B0609020204030204" pitchFamily="49" charset="0"/>
              </a:rPr>
              <a:t>queue()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isEmpty</a:t>
            </a:r>
            <a:r>
              <a:rPr lang="en-US" sz="1600" dirty="0">
                <a:solidFill>
                  <a:srgbClr val="0081E2"/>
                </a:solidFill>
                <a:latin typeface="Consolas" panose="020B0609020204030204" pitchFamily="49" charset="0"/>
              </a:rPr>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top()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225309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17919" y="2692901"/>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372629" y="5362662"/>
            <a:ext cx="369757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O(log n) time to ExtractMin!</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grpSp>
        <p:nvGrpSpPr>
          <p:cNvPr id="40" name="Group 39">
            <a:extLst>
              <a:ext uri="{FF2B5EF4-FFF2-40B4-BE49-F238E27FC236}">
                <a16:creationId xmlns:a16="http://schemas.microsoft.com/office/drawing/2014/main" id="{BB912247-1EE8-4F73-9B4B-562D63F52F9E}"/>
              </a:ext>
            </a:extLst>
          </p:cNvPr>
          <p:cNvGrpSpPr/>
          <p:nvPr/>
        </p:nvGrpSpPr>
        <p:grpSpPr>
          <a:xfrm>
            <a:off x="11337354" y="6025684"/>
            <a:ext cx="841781" cy="748032"/>
            <a:chOff x="11337354" y="6025684"/>
            <a:chExt cx="841781" cy="748032"/>
          </a:xfrm>
        </p:grpSpPr>
        <p:pic>
          <p:nvPicPr>
            <p:cNvPr id="43" name="Picture 2">
              <a:extLst>
                <a:ext uri="{FF2B5EF4-FFF2-40B4-BE49-F238E27FC236}">
                  <a16:creationId xmlns:a16="http://schemas.microsoft.com/office/drawing/2014/main" id="{31AE31D6-DD2B-49FB-83A2-8CEA11642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Logo COP3530">
              <a:extLst>
                <a:ext uri="{FF2B5EF4-FFF2-40B4-BE49-F238E27FC236}">
                  <a16:creationId xmlns:a16="http://schemas.microsoft.com/office/drawing/2014/main" id="{112AD4BC-CF10-4F9B-BB13-C97281E376D7}"/>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DCF1B655-5D12-46AB-AA0B-6EB08F39D7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57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Stacks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Worst case time complexity for an array-based queue for following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rgbClr val="0081E2"/>
                </a:solidFill>
                <a:latin typeface="Consolas" panose="020B0609020204030204" pitchFamily="49" charset="0"/>
              </a:rPr>
              <a:t>enqueue()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de</a:t>
            </a:r>
            <a:r>
              <a:rPr lang="en-US" sz="1600" dirty="0">
                <a:solidFill>
                  <a:srgbClr val="0081E2"/>
                </a:solidFill>
                <a:latin typeface="Consolas" panose="020B0609020204030204" pitchFamily="49" charset="0"/>
              </a:rPr>
              <a:t>queue()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isEmpty</a:t>
            </a:r>
            <a:r>
              <a:rPr lang="en-US" sz="1600" dirty="0">
                <a:solidFill>
                  <a:srgbClr val="0081E2"/>
                </a:solidFill>
                <a:latin typeface="Consolas" panose="020B0609020204030204" pitchFamily="49" charset="0"/>
              </a:rPr>
              <a:t>()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top()</a:t>
            </a:r>
            <a:r>
              <a:rPr lang="en-US" sz="1600" dirty="0">
                <a:solidFill>
                  <a:srgbClr val="0081E2"/>
                </a:solidFill>
                <a:latin typeface="Consolas" panose="020B0609020204030204" pitchFamily="49" charset="0"/>
              </a:rPr>
              <a:t>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96783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What is the output of the following code:</a:t>
            </a:r>
          </a:p>
        </p:txBody>
      </p:sp>
      <p:sp>
        <p:nvSpPr>
          <p:cNvPr id="4" name="TextBox 3">
            <a:extLst>
              <a:ext uri="{FF2B5EF4-FFF2-40B4-BE49-F238E27FC236}">
                <a16:creationId xmlns:a16="http://schemas.microsoft.com/office/drawing/2014/main" id="{10F42223-57E7-2801-B5A6-DF842AC7BFF7}"/>
              </a:ext>
            </a:extLst>
          </p:cNvPr>
          <p:cNvSpPr txBox="1"/>
          <p:nvPr/>
        </p:nvSpPr>
        <p:spPr>
          <a:xfrm>
            <a:off x="1266039" y="2356236"/>
            <a:ext cx="8188354" cy="3046988"/>
          </a:xfrm>
          <a:prstGeom prst="rect">
            <a:avLst/>
          </a:prstGeom>
          <a:noFill/>
        </p:spPr>
        <p:txBody>
          <a:bodyPr wrap="square">
            <a:spAutoFit/>
          </a:bodyPr>
          <a:lstStyle/>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iostream</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list</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569CD6"/>
                </a:solidFill>
                <a:effectLst/>
                <a:latin typeface="Consolas" panose="020B0609020204030204" pitchFamily="49" charset="0"/>
              </a:rPr>
              <a:t>int</a:t>
            </a:r>
            <a:r>
              <a:rPr lang="en-US" sz="1200" b="0" dirty="0">
                <a:solidFill>
                  <a:srgbClr val="DADADA"/>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main</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list</a:t>
            </a:r>
            <a:r>
              <a:rPr lang="en-US" sz="1200" b="0" dirty="0">
                <a:solidFill>
                  <a:srgbClr val="B4B4B4"/>
                </a:solidFill>
                <a:effectLst/>
                <a:latin typeface="Consolas" panose="020B0609020204030204" pitchFamily="49" charset="0"/>
              </a:rPr>
              <a:t>&lt;</a:t>
            </a:r>
            <a:r>
              <a:rPr lang="en-US" sz="1200" b="0" dirty="0">
                <a:solidFill>
                  <a:srgbClr val="569CD6"/>
                </a:solidFill>
                <a:effectLst/>
                <a:latin typeface="Consolas" panose="020B0609020204030204" pitchFamily="49" charset="0"/>
              </a:rPr>
              <a:t>int</a:t>
            </a:r>
            <a:r>
              <a:rPr lang="en-US" sz="1200" b="0" dirty="0">
                <a:solidFill>
                  <a:srgbClr val="B4B4B4"/>
                </a:solidFill>
                <a:effectLst/>
                <a:latin typeface="Consolas" panose="020B0609020204030204" pitchFamily="49" charset="0"/>
              </a:rPr>
              <a:t>&gt;</a:t>
            </a:r>
            <a:r>
              <a:rPr lang="en-US" sz="1200" b="0" dirty="0">
                <a:solidFill>
                  <a:srgbClr val="DADADA"/>
                </a:solidFill>
                <a:effectLst/>
                <a:latin typeface="Consolas" panose="020B0609020204030204" pitchFamily="49" charset="0"/>
              </a:rPr>
              <a:t> </a:t>
            </a:r>
            <a:r>
              <a:rPr lang="en-US" sz="1200" b="0" dirty="0" err="1">
                <a:solidFill>
                  <a:srgbClr val="DADADA"/>
                </a:solidFill>
                <a:effectLst/>
                <a:latin typeface="Consolas" panose="020B0609020204030204" pitchFamily="49" charset="0"/>
              </a:rPr>
              <a:t>mylist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B5CEA8"/>
                </a:solidFill>
                <a:effectLst/>
                <a:latin typeface="Consolas" panose="020B0609020204030204" pitchFamily="49" charset="0"/>
              </a:rPr>
              <a:t>34</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77</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16</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2</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List contains: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ADADA"/>
                </a:solidFill>
                <a:effectLst/>
                <a:latin typeface="Consolas" panose="020B0609020204030204" pitchFamily="49" charset="0"/>
              </a:rPr>
              <a:t> 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while</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begin</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return</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p:txBody>
      </p:sp>
    </p:spTree>
    <p:extLst>
      <p:ext uri="{BB962C8B-B14F-4D97-AF65-F5344CB8AC3E}">
        <p14:creationId xmlns:p14="http://schemas.microsoft.com/office/powerpoint/2010/main" val="346467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What is the output of the following code:</a:t>
            </a:r>
          </a:p>
        </p:txBody>
      </p:sp>
      <p:sp>
        <p:nvSpPr>
          <p:cNvPr id="4" name="TextBox 3">
            <a:extLst>
              <a:ext uri="{FF2B5EF4-FFF2-40B4-BE49-F238E27FC236}">
                <a16:creationId xmlns:a16="http://schemas.microsoft.com/office/drawing/2014/main" id="{10F42223-57E7-2801-B5A6-DF842AC7BFF7}"/>
              </a:ext>
            </a:extLst>
          </p:cNvPr>
          <p:cNvSpPr txBox="1"/>
          <p:nvPr/>
        </p:nvSpPr>
        <p:spPr>
          <a:xfrm>
            <a:off x="1266039" y="2356236"/>
            <a:ext cx="8188354" cy="3046988"/>
          </a:xfrm>
          <a:prstGeom prst="rect">
            <a:avLst/>
          </a:prstGeom>
          <a:noFill/>
        </p:spPr>
        <p:txBody>
          <a:bodyPr wrap="square">
            <a:spAutoFit/>
          </a:bodyPr>
          <a:lstStyle/>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iostream</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list</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569CD6"/>
                </a:solidFill>
                <a:effectLst/>
                <a:latin typeface="Consolas" panose="020B0609020204030204" pitchFamily="49" charset="0"/>
              </a:rPr>
              <a:t>int</a:t>
            </a:r>
            <a:r>
              <a:rPr lang="en-US" sz="1200" b="0" dirty="0">
                <a:solidFill>
                  <a:srgbClr val="DADADA"/>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main</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list</a:t>
            </a:r>
            <a:r>
              <a:rPr lang="en-US" sz="1200" b="0" dirty="0">
                <a:solidFill>
                  <a:srgbClr val="B4B4B4"/>
                </a:solidFill>
                <a:effectLst/>
                <a:latin typeface="Consolas" panose="020B0609020204030204" pitchFamily="49" charset="0"/>
              </a:rPr>
              <a:t>&lt;</a:t>
            </a:r>
            <a:r>
              <a:rPr lang="en-US" sz="1200" b="0" dirty="0">
                <a:solidFill>
                  <a:srgbClr val="569CD6"/>
                </a:solidFill>
                <a:effectLst/>
                <a:latin typeface="Consolas" panose="020B0609020204030204" pitchFamily="49" charset="0"/>
              </a:rPr>
              <a:t>int</a:t>
            </a:r>
            <a:r>
              <a:rPr lang="en-US" sz="1200" b="0" dirty="0">
                <a:solidFill>
                  <a:srgbClr val="B4B4B4"/>
                </a:solidFill>
                <a:effectLst/>
                <a:latin typeface="Consolas" panose="020B0609020204030204" pitchFamily="49" charset="0"/>
              </a:rPr>
              <a:t>&gt;</a:t>
            </a:r>
            <a:r>
              <a:rPr lang="en-US" sz="1200" b="0" dirty="0">
                <a:solidFill>
                  <a:srgbClr val="DADADA"/>
                </a:solidFill>
                <a:effectLst/>
                <a:latin typeface="Consolas" panose="020B0609020204030204" pitchFamily="49" charset="0"/>
              </a:rPr>
              <a:t> </a:t>
            </a:r>
            <a:r>
              <a:rPr lang="en-US" sz="1200" b="0" dirty="0" err="1">
                <a:solidFill>
                  <a:srgbClr val="DADADA"/>
                </a:solidFill>
                <a:effectLst/>
                <a:latin typeface="Consolas" panose="020B0609020204030204" pitchFamily="49" charset="0"/>
              </a:rPr>
              <a:t>mylist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B5CEA8"/>
                </a:solidFill>
                <a:effectLst/>
                <a:latin typeface="Consolas" panose="020B0609020204030204" pitchFamily="49" charset="0"/>
              </a:rPr>
              <a:t>34</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77</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16</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2</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List contains: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ADADA"/>
                </a:solidFill>
                <a:effectLst/>
                <a:latin typeface="Consolas" panose="020B0609020204030204" pitchFamily="49" charset="0"/>
              </a:rPr>
              <a:t> 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while</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begin</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return</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p:txBody>
      </p:sp>
      <p:sp>
        <p:nvSpPr>
          <p:cNvPr id="3" name="TextBox 2">
            <a:extLst>
              <a:ext uri="{FF2B5EF4-FFF2-40B4-BE49-F238E27FC236}">
                <a16:creationId xmlns:a16="http://schemas.microsoft.com/office/drawing/2014/main" id="{C5E568BE-6627-A1A8-066A-5C9FB96F08F2}"/>
              </a:ext>
            </a:extLst>
          </p:cNvPr>
          <p:cNvSpPr txBox="1"/>
          <p:nvPr/>
        </p:nvSpPr>
        <p:spPr>
          <a:xfrm>
            <a:off x="5016616" y="6006517"/>
            <a:ext cx="2441198" cy="369332"/>
          </a:xfrm>
          <a:prstGeom prst="rect">
            <a:avLst/>
          </a:prstGeom>
          <a:noFill/>
          <a:ln>
            <a:solidFill>
              <a:schemeClr val="accent2"/>
            </a:solidFill>
          </a:ln>
        </p:spPr>
        <p:txBody>
          <a:bodyPr wrap="square" rtlCol="0">
            <a:spAutoFit/>
          </a:bodyPr>
          <a:lstStyle/>
          <a:p>
            <a:r>
              <a:rPr lang="fr-FR" dirty="0">
                <a:solidFill>
                  <a:schemeClr val="accent2"/>
                </a:solidFill>
              </a:rPr>
              <a:t>List </a:t>
            </a:r>
            <a:r>
              <a:rPr lang="fr-FR" dirty="0" err="1">
                <a:solidFill>
                  <a:schemeClr val="accent2"/>
                </a:solidFill>
              </a:rPr>
              <a:t>contains</a:t>
            </a:r>
            <a:r>
              <a:rPr lang="fr-FR" dirty="0">
                <a:solidFill>
                  <a:schemeClr val="accent2"/>
                </a:solidFill>
              </a:rPr>
              <a:t>: 2 16 77 34</a:t>
            </a:r>
            <a:endParaRPr lang="en-US" dirty="0">
              <a:solidFill>
                <a:schemeClr val="accent2"/>
              </a:solidFill>
            </a:endParaRPr>
          </a:p>
        </p:txBody>
      </p:sp>
    </p:spTree>
    <p:extLst>
      <p:ext uri="{BB962C8B-B14F-4D97-AF65-F5344CB8AC3E}">
        <p14:creationId xmlns:p14="http://schemas.microsoft.com/office/powerpoint/2010/main" val="310656083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12060</TotalTime>
  <Words>5861</Words>
  <Application>Microsoft Office PowerPoint</Application>
  <PresentationFormat>Widescreen</PresentationFormat>
  <Paragraphs>1698</Paragraphs>
  <Slides>60</Slides>
  <Notes>60</Notes>
  <HiddenSlides>18</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60</vt:i4>
      </vt:variant>
    </vt:vector>
  </HeadingPairs>
  <TitlesOfParts>
    <vt:vector size="74" baseType="lpstr">
      <vt:lpstr>Arial</vt:lpstr>
      <vt:lpstr>Calibri</vt:lpstr>
      <vt:lpstr>Calibri Light</vt:lpstr>
      <vt:lpstr>Cambria Math</vt:lpstr>
      <vt:lpstr>Consolas</vt:lpstr>
      <vt:lpstr>Courier New</vt:lpstr>
      <vt:lpstr>Gotham Bold</vt:lpstr>
      <vt:lpstr>Lato Extended</vt:lpstr>
      <vt:lpstr>Times New Roman</vt:lpstr>
      <vt:lpstr>Tw Cen MT</vt:lpstr>
      <vt:lpstr>Wingdings</vt:lpstr>
      <vt:lpstr>1_Office Theme</vt:lpstr>
      <vt:lpstr>2_Office Theme</vt:lpstr>
      <vt:lpstr>3_Office Theme</vt:lpstr>
      <vt:lpstr>PowerPoint Presentation</vt:lpstr>
      <vt:lpstr>  Categories of Data Structures  </vt:lpstr>
      <vt:lpstr>   Announcements   </vt:lpstr>
      <vt:lpstr>Mini Review – Linked Lists</vt:lpstr>
      <vt:lpstr>Mini Review – Linked Lists</vt:lpstr>
      <vt:lpstr>Mini Review – Stacks</vt:lpstr>
      <vt:lpstr>Mini Review – Stacks</vt:lpstr>
      <vt:lpstr>Mini Review – Lists</vt:lpstr>
      <vt:lpstr>Mini Review – Lists</vt:lpstr>
      <vt:lpstr>Mentimeter                </vt:lpstr>
      <vt:lpstr>Mentimeter</vt:lpstr>
      <vt:lpstr>Mentimeter</vt:lpstr>
      <vt:lpstr>Common Representations</vt:lpstr>
      <vt:lpstr>Edge List</vt:lpstr>
      <vt:lpstr>Edge List</vt:lpstr>
      <vt:lpstr>Adjacency Matrix</vt:lpstr>
      <vt:lpstr>Adjacency Matrix Implementation</vt:lpstr>
      <vt:lpstr>Adjacency Matrix</vt:lpstr>
      <vt:lpstr>Adjacency List</vt:lpstr>
      <vt:lpstr>Adjacency List Implementation</vt:lpstr>
      <vt:lpstr>PowerPoint Presentation</vt:lpstr>
      <vt:lpstr>PowerPoint Presentation</vt:lpstr>
      <vt:lpstr>PowerPoint Presentation</vt:lpstr>
      <vt:lpstr>Valid DFS: Which DFS are valid?</vt:lpstr>
      <vt:lpstr>Valid DFS: Which DFS are valid?</vt:lpstr>
      <vt:lpstr>BFS Pseudocode</vt:lpstr>
      <vt:lpstr>              BFS          vs          DFS</vt:lpstr>
      <vt:lpstr>Graph Algorithm Mix n Match</vt:lpstr>
      <vt:lpstr>Graph Algorithm Mix n Match</vt:lpstr>
      <vt:lpstr>Which of the choices below represent a valid topological sort ordering of this graph?</vt:lpstr>
      <vt:lpstr>Which of the choices below represent a valid topological sort ordering of this graph?</vt:lpstr>
      <vt:lpstr>What does this code do?</vt:lpstr>
      <vt:lpstr>What does this code do?</vt:lpstr>
      <vt:lpstr>Scenario</vt:lpstr>
      <vt:lpstr>Scenario</vt:lpstr>
      <vt:lpstr>MST using Prims starting from “I”</vt:lpstr>
      <vt:lpstr>MST using Prims starting from “I”</vt:lpstr>
      <vt:lpstr>Dijkstra with A as source</vt:lpstr>
      <vt:lpstr>Dijkstra with A as source</vt:lpstr>
      <vt:lpstr>Dijkstra with A as source</vt:lpstr>
      <vt:lpstr>Dijkstra with A as source</vt:lpstr>
      <vt:lpstr>PowerPoint Presentation</vt:lpstr>
      <vt:lpstr>Algorithmic Paradigms</vt:lpstr>
      <vt:lpstr>Bin Packing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Questions</vt:lpstr>
      <vt:lpstr>  Categories of Data Structures  </vt:lpstr>
      <vt:lpstr>  Categories of Algorithms  </vt:lpstr>
      <vt:lpstr>Binary Heap</vt:lpstr>
      <vt:lpstr>Binary Heap Insertion</vt:lpstr>
      <vt:lpstr>Binary Heap Insertion</vt:lpstr>
      <vt:lpstr>Binary Heap Insertion</vt:lpstr>
      <vt:lpstr>Binary MinHeap Deletion</vt:lpstr>
      <vt:lpstr>Binary MinHeap Deletion</vt:lpstr>
      <vt:lpstr>Binary MinHeap Deletion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amanpreet kapoor</dc:creator>
  <cp:lastModifiedBy>Kapoor,Amanpreet</cp:lastModifiedBy>
  <cp:revision>722</cp:revision>
  <dcterms:created xsi:type="dcterms:W3CDTF">2020-04-14T17:15:24Z</dcterms:created>
  <dcterms:modified xsi:type="dcterms:W3CDTF">2024-04-10T17:59:34Z</dcterms:modified>
</cp:coreProperties>
</file>