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6"/>
  </p:notesMasterIdLst>
  <p:sldIdLst>
    <p:sldId id="268" r:id="rId3"/>
    <p:sldId id="440" r:id="rId4"/>
    <p:sldId id="377" r:id="rId5"/>
    <p:sldId id="493" r:id="rId6"/>
    <p:sldId id="406" r:id="rId7"/>
    <p:sldId id="504" r:id="rId8"/>
    <p:sldId id="505" r:id="rId9"/>
    <p:sldId id="480" r:id="rId10"/>
    <p:sldId id="494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6" r:id="rId19"/>
    <p:sldId id="507" r:id="rId20"/>
    <p:sldId id="508" r:id="rId21"/>
    <p:sldId id="681" r:id="rId22"/>
    <p:sldId id="682" r:id="rId23"/>
    <p:sldId id="485" r:id="rId24"/>
    <p:sldId id="487" r:id="rId25"/>
    <p:sldId id="509" r:id="rId26"/>
    <p:sldId id="486" r:id="rId27"/>
    <p:sldId id="688" r:id="rId28"/>
    <p:sldId id="690" r:id="rId29"/>
    <p:sldId id="689" r:id="rId30"/>
    <p:sldId id="684" r:id="rId31"/>
    <p:sldId id="686" r:id="rId32"/>
    <p:sldId id="685" r:id="rId33"/>
    <p:sldId id="687" r:id="rId34"/>
    <p:sldId id="39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E19"/>
    <a:srgbClr val="0081E2"/>
    <a:srgbClr val="D5E5E7"/>
    <a:srgbClr val="00DA63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522" autoAdjust="0"/>
  </p:normalViewPr>
  <p:slideViewPr>
    <p:cSldViewPr snapToGrid="0">
      <p:cViewPr varScale="1">
        <p:scale>
          <a:sx n="86" d="100"/>
          <a:sy n="86" d="100"/>
        </p:scale>
        <p:origin x="14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250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344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317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797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444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322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095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011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796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4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278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954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982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541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855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8636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9B61-F069-091E-40CA-3B40AF64A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AD06FB-9C88-8377-19FB-1CFF5EA13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C19E2E-4051-DC97-3ED5-CC796D440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CADB8-8989-063C-C59D-CF6112D3D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7576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1E6EB-47E5-3D8F-806E-6D3ABF754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BD1E1D-26B8-4DD4-1D22-A733CAFEC0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87A0C2-AEAD-A1F5-620B-F676A3226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4F8B8-422C-1CC1-6896-5CE9BA2493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1096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3851A-28DE-1D37-691E-C40AF3C00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BDCFC6-C116-1055-08CD-36344CDCD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4E23F2-9099-5C16-F684-A9F19247A7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DFD61-0969-DA35-AB64-B317AD46F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268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873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7759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9303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1795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39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246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738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869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9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81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885-9ED8-4298-9149-C5A410E7F61A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952-6535-4065-B4F6-C94B3D00772F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0D39-F97D-4ECC-909C-35255E9A37F7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0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62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51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63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42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8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1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EFF0-82F5-4880-81B9-BC73A963ECC3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57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938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6811-681C-4AC5-84B7-A52FB525DDA0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18EC-8AAB-4CFD-80CE-1D0FB821064C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400D-05DF-4711-8592-640F86665B5F}" type="datetime1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A921-A295-445C-9DF4-D32E11171EBC}" type="datetime1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1947-2C73-49DA-BF00-06FEB90FBFE0}" type="datetime1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FA88-D630-40A8-A7C1-451FFA95718D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107A-0A76-4A69-98CE-85E509F6FEC6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3CE7D-A49F-42F1-B54B-0205BF41E480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9C2D7-406E-45EE-9F57-B83131B4924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4hyD7v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nlinegdb.com/OefiHIntV" TargetMode="External"/><Relationship Id="rId4" Type="http://schemas.openxmlformats.org/officeDocument/2006/relationships/hyperlink" Target="https://onlinegdb.com/BJ6gewQDP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XAUGHQE4JWmOsDkkbfTnLFoVi_QXySxC-J4XZnK4VTQ/edit?tab=t.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8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 1 Review - A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int i = 1;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while (i &lt; n)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i = i * m;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73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int i = 1;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while (i &lt; n)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i = i * m;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 (</a:t>
            </a:r>
            <a:r>
              <a:rPr lang="en-US" sz="2000" dirty="0" err="1">
                <a:solidFill>
                  <a:srgbClr val="00DA63"/>
                </a:solidFill>
                <a:latin typeface="Consolas" panose="020B0609020204030204" pitchFamily="49" charset="0"/>
              </a:rPr>
              <a:t>log</a:t>
            </a:r>
            <a:r>
              <a:rPr lang="en-US" sz="2000" baseline="-25000" dirty="0" err="1">
                <a:solidFill>
                  <a:srgbClr val="00DA63"/>
                </a:solidFill>
                <a:latin typeface="Consolas" panose="020B0609020204030204" pitchFamily="49" charset="0"/>
              </a:rPr>
              <a:t>m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32978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result = 0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+= i;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j = 1; j &lt; m; j *= 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*= 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70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result = 0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+= i;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j = 1; j &lt; m; j *= 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*= 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O(n+log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2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m)</a:t>
            </a:r>
          </a:p>
        </p:txBody>
      </p:sp>
    </p:spTree>
    <p:extLst>
      <p:ext uri="{BB962C8B-B14F-4D97-AF65-F5344CB8AC3E}">
        <p14:creationId xmlns:p14="http://schemas.microsoft.com/office/powerpoint/2010/main" val="250422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i=n; i&gt;0; i/=2)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j&lt;i;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07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i=n; i&gt;0; i/=2)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j&lt;i;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O(n)</a:t>
            </a:r>
          </a:p>
        </p:txBody>
      </p:sp>
    </p:spTree>
    <p:extLst>
      <p:ext uri="{BB962C8B-B14F-4D97-AF65-F5344CB8AC3E}">
        <p14:creationId xmlns:p14="http://schemas.microsoft.com/office/powerpoint/2010/main" val="291670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2127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take less time to execute on a computer?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353071" y="2798239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8882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2127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take less time to execute on a computer?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353071" y="2798239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287381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9" y="1828743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have a higher growth rate </a:t>
            </a:r>
            <a:r>
              <a:rPr lang="en-US" sz="2000" dirty="0" err="1">
                <a:solidFill>
                  <a:srgbClr val="0081E2"/>
                </a:solidFill>
                <a:latin typeface="Consolas" panose="020B0609020204030204" pitchFamily="49" charset="0"/>
              </a:rPr>
              <a:t>asymtotically</a:t>
            </a: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 in terms of Big O notation?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297419" y="3059496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211821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9" y="1828743"/>
            <a:ext cx="1051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have a higher growth rate asymptotically in terms of Big O notation?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A and B grow at the same rate </a:t>
            </a:r>
            <a:r>
              <a:rPr lang="en-US" sz="2000" dirty="0" err="1">
                <a:solidFill>
                  <a:srgbClr val="00DA63"/>
                </a:solidFill>
                <a:latin typeface="Consolas" panose="020B0609020204030204" pitchFamily="49" charset="0"/>
              </a:rPr>
              <a:t>asymtotically</a:t>
            </a:r>
            <a:endParaRPr lang="en-US" sz="2000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297419" y="3059496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265131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Gotham Bold" pitchFamily="50" charset="0"/>
              </a:rPr>
              <a:t>Heaps</a:t>
            </a:r>
          </a:p>
        </p:txBody>
      </p: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4584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Linked Lists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9790759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Consider a class List that implements an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list backed by a singly linked list with a head pointer. The invariant “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” is maintained always. Given that representation, what is the worst-case time complexity of the following operations? Assume the list is sorted in ascending order.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A. Insert an item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B. Finding the minimum element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C. Delete the largest element from list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D. Finding the largest element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E. Finding a random element, n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F. Deleting the minimum element in the list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14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Linked Lists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9790759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Consider a class List that implements an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list backed by a singly linked list with a head pointer. The invariant “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” is maintained always. Given that representation, what is the worst-case time complexity of the following operations? Assume the list is sorted in ascending order.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A. Insert an item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B. Finding the minimum element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O(1)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C. Delete the largest element from list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D. Finding the largest element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E. Finding a random element, 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F. Deleting the minimum element in the list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O(1)</a:t>
            </a:r>
          </a:p>
          <a:p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79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Stacks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Postfix Evaluation “2 3 1 * + 9 -“. We scan all elements one by one.</a:t>
            </a:r>
            <a:b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9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Stacks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Postfix Evaluation “2 3 1 * + 9 -“. We scan all elements one by one.</a:t>
            </a:r>
          </a:p>
          <a:p>
            <a:b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1) Scan ‘2’, it’s a number, so push it to stack. Stack contains ‘2’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2) Scan ‘3’, again a number, push it to stack, stack now contains ‘2 3’ (from bottom to top)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3) Scan ‘1’, again a number, push it to stack, stack now contains ‘2 3 1’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4) Scan ‘*’, it’s an operator, pop two operands from stack, apply the * operator on operands, we get 3*1 which results in 3. We push the result ‘3’ to stack. Stack now becomes ‘2 3’.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5) Scan ‘+’, it’s an operator, pop two operands from stack, apply the + operator on operands, we get 3 + 2 which results in 5. We push the result ‘5’ to stack. Stack now becomes ‘5’.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6) Scan ‘9’, it’s a number, we push it to the stack. Stack now becomes ‘5 9’.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7) Scan ‘-‘, it’s an operator, pop two operands from stack, apply the – operator on operands, we get 5 – 9 which results in -4. We push the result ‘-4’ to stack. Stack now becomes ‘-4’.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8) There are no more elements to scan, we return the top element from stack (which is the only element left in stack).</a:t>
            </a:r>
          </a:p>
        </p:txBody>
      </p:sp>
    </p:spTree>
    <p:extLst>
      <p:ext uri="{BB962C8B-B14F-4D97-AF65-F5344CB8AC3E}">
        <p14:creationId xmlns:p14="http://schemas.microsoft.com/office/powerpoint/2010/main" val="3921623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Output Prediction / Coding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https://onlinegdb.com/BJ4hyD7vP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https://onlinegdb.com/BJ6gewQDP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https://onlinegdb.com/OefiHIntV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92846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Coding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Check whether a string is a Palindrome using a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Write C++ code for adding an element in the rear in a doubly linked list consisting of a head and tail.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Write C++ code to find the median in a single linked using slow and fast pointer technique. –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Edugator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 4.5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51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23AF71-80B0-BFD6-53C1-46703DA47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AAD8-AAAA-1CAA-383C-D8248A350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Coding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5FA25D5-0E5F-6DAA-FACA-88A6EE2758BB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Design a Stack data structure in C++ that supports push, pop and min operations in O(1) time. You can use an STL Tack if needed.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026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D8DB82-FD2C-CB4E-EA1D-F8AA41B47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D1D0-3765-A726-5B35-8A2A679E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Coding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82CEE2F-3E04-2EB1-21D1-2C9829DFD984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Design a Stack data structure in C++ that supports push, pop and min operations in O(1) time. You can use an STL Tack if needed.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27AB7-19EE-8ABC-B042-A5E8858F0AA7}"/>
              </a:ext>
            </a:extLst>
          </p:cNvPr>
          <p:cNvSpPr txBox="1"/>
          <p:nvPr/>
        </p:nvSpPr>
        <p:spPr>
          <a:xfrm>
            <a:off x="1451985" y="2390351"/>
            <a:ext cx="9799134" cy="442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MinStack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25"/>
              </a:lnSpc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    // main stack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minStack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keeps track of current minimums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Push an element onto the stack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push(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x) {</a:t>
            </a:r>
          </a:p>
          <a:p>
            <a:pPr>
              <a:lnSpc>
                <a:spcPts val="2025"/>
              </a:lnSpc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s.push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pPr>
              <a:lnSpc>
                <a:spcPts val="2025"/>
              </a:lnSpc>
              <a:buNone/>
            </a:pP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If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minStack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is empty or x &lt;= current min, push to </a:t>
            </a:r>
            <a:r>
              <a:rPr lang="en-US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minStack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minStack.empty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|| x &lt;=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minStack.top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2025"/>
              </a:lnSpc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minStack.push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(x);</a:t>
            </a:r>
          </a:p>
          <a:p>
            <a:pPr>
              <a:lnSpc>
                <a:spcPts val="2025"/>
              </a:lnSpc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minStack.push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minStack.top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2025"/>
              </a:lnSpc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2025"/>
              </a:lnSpc>
              <a:buNone/>
            </a:pP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81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DE2C84-A1D5-709B-4D66-6BCAE9E86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3E86-86C8-0A14-0E8B-65FC90F3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Coding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086F6AA-CEAB-A12B-8E9A-C4159899F0E0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Design a Stack data structure in C++ that supports push, pop and min operations in O(1) time. You can use an STL Tack if needed.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D200A8-E81F-D90C-0AB8-E551C55CFD0A}"/>
              </a:ext>
            </a:extLst>
          </p:cNvPr>
          <p:cNvSpPr txBox="1"/>
          <p:nvPr/>
        </p:nvSpPr>
        <p:spPr>
          <a:xfrm>
            <a:off x="1095607" y="2314112"/>
            <a:ext cx="7513134" cy="4434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Pop the top element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pop() {</a:t>
            </a:r>
          </a:p>
          <a:p>
            <a:pPr>
              <a:lnSpc>
                <a:spcPts val="2025"/>
              </a:lnSpc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s.empty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2025"/>
              </a:lnSpc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underflow_error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"Stack is empty"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025"/>
              </a:lnSpc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s.pop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25"/>
              </a:lnSpc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minStack.pop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25"/>
              </a:lnSpc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2025"/>
              </a:lnSpc>
              <a:buNone/>
            </a:pP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Get the current minimum in O(1)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min() {</a:t>
            </a:r>
          </a:p>
          <a:p>
            <a:pPr>
              <a:lnSpc>
                <a:spcPts val="2025"/>
              </a:lnSpc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minStack.empty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lnSpc>
                <a:spcPts val="2025"/>
              </a:lnSpc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underflow_error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"Stack is empty"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025"/>
              </a:lnSpc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lnSpc>
                <a:spcPts val="2025"/>
              </a:lnSpc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minStack.top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25"/>
              </a:lnSpc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2025"/>
              </a:lnSpc>
              <a:buNone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55248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0D817-7706-4B40-61E0-933842B0CC61}"/>
              </a:ext>
            </a:extLst>
          </p:cNvPr>
          <p:cNvSpPr txBox="1"/>
          <p:nvPr/>
        </p:nvSpPr>
        <p:spPr>
          <a:xfrm>
            <a:off x="1103126" y="2326068"/>
            <a:ext cx="92529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Recognize the following techniques with the most appropriate algorithm.</a:t>
            </a:r>
          </a:p>
          <a:p>
            <a:endParaRPr lang="en-US" dirty="0">
              <a:solidFill>
                <a:srgbClr val="EB6E19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Finds smallest element and puts in lowest index, then puts second smallest in the second index, and so 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Swaps neighboring items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Rearranges elements at a gap and reduces gaps across passes until it converges</a:t>
            </a:r>
          </a:p>
          <a:p>
            <a:endParaRPr lang="en-US" dirty="0">
              <a:solidFill>
                <a:srgbClr val="EB6E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7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279490" y="1553282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Record this Lecture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Announcements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B6E19"/>
                </a:solidFill>
                <a:latin typeface="Gotham Bold" pitchFamily="50" charset="0"/>
              </a:rPr>
              <a:t>Exam 1 Logistics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B6E19"/>
                </a:solidFill>
                <a:latin typeface="Gotham Bold" pitchFamily="50" charset="0"/>
              </a:rPr>
              <a:t>Exam Review A: </a:t>
            </a: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Module 2 and 3</a:t>
            </a:r>
          </a:p>
        </p:txBody>
      </p:sp>
    </p:spTree>
    <p:extLst>
      <p:ext uri="{BB962C8B-B14F-4D97-AF65-F5344CB8AC3E}">
        <p14:creationId xmlns:p14="http://schemas.microsoft.com/office/powerpoint/2010/main" val="2120893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0D817-7706-4B40-61E0-933842B0CC61}"/>
              </a:ext>
            </a:extLst>
          </p:cNvPr>
          <p:cNvSpPr txBox="1"/>
          <p:nvPr/>
        </p:nvSpPr>
        <p:spPr>
          <a:xfrm>
            <a:off x="1103126" y="2326068"/>
            <a:ext cx="92529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Recognize the following techniques with the most appropriate algorithm.</a:t>
            </a:r>
          </a:p>
          <a:p>
            <a:endParaRPr lang="en-US" dirty="0">
              <a:solidFill>
                <a:srgbClr val="EB6E19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Finds smallest element and puts in lowest index, then puts second smallest in the second index, and so on: </a:t>
            </a:r>
            <a:r>
              <a:rPr lang="en-US" dirty="0">
                <a:solidFill>
                  <a:srgbClr val="0081E2"/>
                </a:solidFill>
              </a:rPr>
              <a:t>Selection Sort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Swaps neighboring items: </a:t>
            </a:r>
            <a:r>
              <a:rPr lang="en-US" dirty="0">
                <a:solidFill>
                  <a:srgbClr val="0081E2"/>
                </a:solidFill>
              </a:rPr>
              <a:t>Bubble Sort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Rearranges elements at a gap and reduces gaps across passes until it converges</a:t>
            </a:r>
            <a:r>
              <a:rPr lang="en-US" dirty="0">
                <a:solidFill>
                  <a:srgbClr val="0081E2"/>
                </a:solidFill>
              </a:rPr>
              <a:t>: Shell Sort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EB6E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0892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0D817-7706-4B40-61E0-933842B0CC61}"/>
              </a:ext>
            </a:extLst>
          </p:cNvPr>
          <p:cNvSpPr txBox="1"/>
          <p:nvPr/>
        </p:nvSpPr>
        <p:spPr>
          <a:xfrm>
            <a:off x="1166921" y="1805073"/>
            <a:ext cx="925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What will be the values in the array after one pass of the follow algorithms: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4A2710-3343-894E-F0EE-C7A118C5D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656026"/>
              </p:ext>
            </p:extLst>
          </p:nvPr>
        </p:nvGraphicFramePr>
        <p:xfrm>
          <a:off x="1729413" y="2590996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6382">
                  <a:extLst>
                    <a:ext uri="{9D8B030D-6E8A-4147-A177-3AD203B41FA5}">
                      <a16:colId xmlns:a16="http://schemas.microsoft.com/office/drawing/2014/main" val="2338198008"/>
                    </a:ext>
                  </a:extLst>
                </a:gridCol>
                <a:gridCol w="2512284">
                  <a:extLst>
                    <a:ext uri="{9D8B030D-6E8A-4147-A177-3AD203B41FA5}">
                      <a16:colId xmlns:a16="http://schemas.microsoft.com/office/drawing/2014/main" val="21205856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5126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Sort Algorithm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After One Pass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85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Bubble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D5E5E7"/>
                          </a:solidFill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D5E5E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3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Selection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5E5E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50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Shell (gap, n/2)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5E5E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5E5E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Quick (last element is pivot)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5E5E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38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275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0D817-7706-4B40-61E0-933842B0CC61}"/>
              </a:ext>
            </a:extLst>
          </p:cNvPr>
          <p:cNvSpPr txBox="1"/>
          <p:nvPr/>
        </p:nvSpPr>
        <p:spPr>
          <a:xfrm>
            <a:off x="1166921" y="1805073"/>
            <a:ext cx="925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What will be the values in the array after one pass of the follow algorithms: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4A2710-3343-894E-F0EE-C7A118C5DB77}"/>
              </a:ext>
            </a:extLst>
          </p:cNvPr>
          <p:cNvGraphicFramePr>
            <a:graphicFrameLocks noGrp="1"/>
          </p:cNvGraphicFramePr>
          <p:nvPr/>
        </p:nvGraphicFramePr>
        <p:xfrm>
          <a:off x="1729413" y="2590996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6382">
                  <a:extLst>
                    <a:ext uri="{9D8B030D-6E8A-4147-A177-3AD203B41FA5}">
                      <a16:colId xmlns:a16="http://schemas.microsoft.com/office/drawing/2014/main" val="2338198008"/>
                    </a:ext>
                  </a:extLst>
                </a:gridCol>
                <a:gridCol w="2512284">
                  <a:extLst>
                    <a:ext uri="{9D8B030D-6E8A-4147-A177-3AD203B41FA5}">
                      <a16:colId xmlns:a16="http://schemas.microsoft.com/office/drawing/2014/main" val="21205856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5126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Sort Algorithm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After One Pass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85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Bubble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D5E5E7"/>
                          </a:solidFill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D5E5E7"/>
                          </a:solidFill>
                        </a:rPr>
                        <a:t>6, 7, 0, 5, 11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3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Selection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0, 7, 11, 6, 5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50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Shell (gap, n/2)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5E5E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0, 5, 11, 6, 7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Quick (last element is pivot)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0, 5, 11, 7, 6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38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30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Exam 1 Logistics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987636" y="1483169"/>
            <a:ext cx="10876415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Date and timings 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The exam will be in class via Honorlock on Thursday, October 2, 1:55-3:50 pm.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exam duration is 1 hr 50 minutes hours.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You are allowed the following for your exam: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one double sided handwritten sheet of notes (letter size/A4 page).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6 double sided blank sheets of scratch paper (letter size/A4 page).</a:t>
            </a:r>
          </a:p>
        </p:txBody>
      </p:sp>
    </p:spTree>
    <p:extLst>
      <p:ext uri="{BB962C8B-B14F-4D97-AF65-F5344CB8AC3E}">
        <p14:creationId xmlns:p14="http://schemas.microsoft.com/office/powerpoint/2010/main" val="279030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Exam 1 Topics and Expectations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3F2B3-9659-875A-AE5F-17F90640C5E8}"/>
              </a:ext>
            </a:extLst>
          </p:cNvPr>
          <p:cNvSpPr txBox="1"/>
          <p:nvPr/>
        </p:nvSpPr>
        <p:spPr>
          <a:xfrm>
            <a:off x="1083527" y="1823445"/>
            <a:ext cx="1087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https://docs.google.com/document/d/1XAUGHQE4JWmOsDkkbfTnLFoVi_QXySxC-J4XZnK4VTQ/edit?tab=t.0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863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8422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adding an item to a stack in the worst case in terms of Big O notation?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84228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adding an item to a stack in the worst case in terms of Big O notation?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O(1)</a:t>
            </a:r>
          </a:p>
        </p:txBody>
      </p:sp>
    </p:spTree>
    <p:extLst>
      <p:ext uri="{BB962C8B-B14F-4D97-AF65-F5344CB8AC3E}">
        <p14:creationId xmlns:p14="http://schemas.microsoft.com/office/powerpoint/2010/main" val="409437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k;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j=n; j&gt;1; j=j/2)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k =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*j;</a:t>
            </a:r>
          </a:p>
        </p:txBody>
      </p:sp>
    </p:spTree>
    <p:extLst>
      <p:ext uri="{BB962C8B-B14F-4D97-AF65-F5344CB8AC3E}">
        <p14:creationId xmlns:p14="http://schemas.microsoft.com/office/powerpoint/2010/main" val="22820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k;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j=n; j&gt;1; j=j/2)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k = i*j;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 log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29412474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6920</TotalTime>
  <Words>2456</Words>
  <Application>Microsoft Office PowerPoint</Application>
  <PresentationFormat>Widescreen</PresentationFormat>
  <Paragraphs>336</Paragraphs>
  <Slides>33</Slides>
  <Notes>33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Gotham Bold</vt:lpstr>
      <vt:lpstr>Wingdings</vt:lpstr>
      <vt:lpstr>1_Office Theme</vt:lpstr>
      <vt:lpstr>2_Office Theme</vt:lpstr>
      <vt:lpstr>PowerPoint Presentation</vt:lpstr>
      <vt:lpstr>  Categories of Data Structures  </vt:lpstr>
      <vt:lpstr>   Agenda   </vt:lpstr>
      <vt:lpstr>   Exam 1 Logistics   </vt:lpstr>
      <vt:lpstr>Exam 1 Topics and Expectations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Linked Lists</vt:lpstr>
      <vt:lpstr>Mini Review – Linked Lists</vt:lpstr>
      <vt:lpstr>Mini Review – Stacks</vt:lpstr>
      <vt:lpstr>Mini Review – Stacks</vt:lpstr>
      <vt:lpstr>Output Prediction / Coding Questions</vt:lpstr>
      <vt:lpstr>Mini Review – Coding questions</vt:lpstr>
      <vt:lpstr>Mini Review – Coding questions</vt:lpstr>
      <vt:lpstr>Mini Review – Coding questions</vt:lpstr>
      <vt:lpstr>Mini Review – Coding questions</vt:lpstr>
      <vt:lpstr>Mini Review – Sorting</vt:lpstr>
      <vt:lpstr>Mini Review – Sorting</vt:lpstr>
      <vt:lpstr>Mini Review – Sorting</vt:lpstr>
      <vt:lpstr>Mini Review – Sorting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Kapoor,Amanpreet</cp:lastModifiedBy>
  <cp:revision>426</cp:revision>
  <dcterms:created xsi:type="dcterms:W3CDTF">2020-04-14T17:15:24Z</dcterms:created>
  <dcterms:modified xsi:type="dcterms:W3CDTF">2025-09-30T14:44:27Z</dcterms:modified>
</cp:coreProperties>
</file>