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92"/>
  </p:notesMasterIdLst>
  <p:handoutMasterIdLst>
    <p:handoutMasterId r:id="rId193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551" r:id="rId28"/>
    <p:sldId id="553" r:id="rId29"/>
    <p:sldId id="554" r:id="rId30"/>
    <p:sldId id="555" r:id="rId31"/>
    <p:sldId id="556" r:id="rId32"/>
    <p:sldId id="523" r:id="rId33"/>
    <p:sldId id="538" r:id="rId34"/>
    <p:sldId id="546" r:id="rId35"/>
    <p:sldId id="814" r:id="rId36"/>
    <p:sldId id="557" r:id="rId37"/>
    <p:sldId id="815" r:id="rId38"/>
    <p:sldId id="847" r:id="rId39"/>
    <p:sldId id="549" r:id="rId40"/>
    <p:sldId id="848" r:id="rId41"/>
    <p:sldId id="828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3" r:id="rId56"/>
    <p:sldId id="844" r:id="rId57"/>
    <p:sldId id="845" r:id="rId58"/>
    <p:sldId id="850" r:id="rId59"/>
    <p:sldId id="846" r:id="rId60"/>
    <p:sldId id="561" r:id="rId61"/>
    <p:sldId id="851" r:id="rId62"/>
    <p:sldId id="562" r:id="rId63"/>
    <p:sldId id="852" r:id="rId64"/>
    <p:sldId id="563" r:id="rId65"/>
    <p:sldId id="853" r:id="rId66"/>
    <p:sldId id="813" r:id="rId67"/>
    <p:sldId id="849" r:id="rId68"/>
    <p:sldId id="270" r:id="rId69"/>
    <p:sldId id="414" r:id="rId70"/>
    <p:sldId id="617" r:id="rId71"/>
    <p:sldId id="576" r:id="rId72"/>
    <p:sldId id="627" r:id="rId73"/>
    <p:sldId id="626" r:id="rId74"/>
    <p:sldId id="618" r:id="rId75"/>
    <p:sldId id="616" r:id="rId76"/>
    <p:sldId id="597" r:id="rId77"/>
    <p:sldId id="582" r:id="rId78"/>
    <p:sldId id="579" r:id="rId79"/>
    <p:sldId id="580" r:id="rId80"/>
    <p:sldId id="581" r:id="rId81"/>
    <p:sldId id="608" r:id="rId82"/>
    <p:sldId id="612" r:id="rId83"/>
    <p:sldId id="613" r:id="rId84"/>
    <p:sldId id="614" r:id="rId85"/>
    <p:sldId id="615" r:id="rId86"/>
    <p:sldId id="647" r:id="rId87"/>
    <p:sldId id="583" r:id="rId88"/>
    <p:sldId id="588" r:id="rId89"/>
    <p:sldId id="621" r:id="rId90"/>
    <p:sldId id="622" r:id="rId91"/>
    <p:sldId id="623" r:id="rId92"/>
    <p:sldId id="585" r:id="rId93"/>
    <p:sldId id="586" r:id="rId94"/>
    <p:sldId id="584" r:id="rId95"/>
    <p:sldId id="589" r:id="rId96"/>
    <p:sldId id="590" r:id="rId97"/>
    <p:sldId id="592" r:id="rId98"/>
    <p:sldId id="595" r:id="rId99"/>
    <p:sldId id="593" r:id="rId100"/>
    <p:sldId id="596" r:id="rId101"/>
    <p:sldId id="594" r:id="rId102"/>
    <p:sldId id="587" r:id="rId103"/>
    <p:sldId id="818" r:id="rId104"/>
    <p:sldId id="619" r:id="rId105"/>
    <p:sldId id="624" r:id="rId106"/>
    <p:sldId id="662" r:id="rId107"/>
    <p:sldId id="663" r:id="rId108"/>
    <p:sldId id="598" r:id="rId109"/>
    <p:sldId id="599" r:id="rId110"/>
    <p:sldId id="600" r:id="rId111"/>
    <p:sldId id="606" r:id="rId112"/>
    <p:sldId id="664" r:id="rId113"/>
    <p:sldId id="665" r:id="rId114"/>
    <p:sldId id="821" r:id="rId115"/>
    <p:sldId id="820" r:id="rId116"/>
    <p:sldId id="822" r:id="rId117"/>
    <p:sldId id="825" r:id="rId118"/>
    <p:sldId id="826" r:id="rId119"/>
    <p:sldId id="601" r:id="rId120"/>
    <p:sldId id="604" r:id="rId121"/>
    <p:sldId id="605" r:id="rId122"/>
    <p:sldId id="607" r:id="rId123"/>
    <p:sldId id="667" r:id="rId124"/>
    <p:sldId id="625" r:id="rId125"/>
    <p:sldId id="680" r:id="rId126"/>
    <p:sldId id="681" r:id="rId127"/>
    <p:sldId id="682" r:id="rId128"/>
    <p:sldId id="683" r:id="rId129"/>
    <p:sldId id="684" r:id="rId130"/>
    <p:sldId id="685" r:id="rId131"/>
    <p:sldId id="686" r:id="rId132"/>
    <p:sldId id="687" r:id="rId133"/>
    <p:sldId id="688" r:id="rId134"/>
    <p:sldId id="689" r:id="rId135"/>
    <p:sldId id="690" r:id="rId136"/>
    <p:sldId id="691" r:id="rId137"/>
    <p:sldId id="692" r:id="rId138"/>
    <p:sldId id="693" r:id="rId139"/>
    <p:sldId id="694" r:id="rId140"/>
    <p:sldId id="695" r:id="rId141"/>
    <p:sldId id="696" r:id="rId142"/>
    <p:sldId id="697" r:id="rId143"/>
    <p:sldId id="698" r:id="rId144"/>
    <p:sldId id="699" r:id="rId145"/>
    <p:sldId id="700" r:id="rId146"/>
    <p:sldId id="701" r:id="rId147"/>
    <p:sldId id="702" r:id="rId148"/>
    <p:sldId id="703" r:id="rId149"/>
    <p:sldId id="704" r:id="rId150"/>
    <p:sldId id="705" r:id="rId151"/>
    <p:sldId id="706" r:id="rId152"/>
    <p:sldId id="707" r:id="rId153"/>
    <p:sldId id="708" r:id="rId154"/>
    <p:sldId id="709" r:id="rId155"/>
    <p:sldId id="710" r:id="rId156"/>
    <p:sldId id="711" r:id="rId157"/>
    <p:sldId id="712" r:id="rId158"/>
    <p:sldId id="713" r:id="rId159"/>
    <p:sldId id="714" r:id="rId160"/>
    <p:sldId id="715" r:id="rId161"/>
    <p:sldId id="716" r:id="rId162"/>
    <p:sldId id="717" r:id="rId163"/>
    <p:sldId id="718" r:id="rId164"/>
    <p:sldId id="719" r:id="rId165"/>
    <p:sldId id="720" r:id="rId166"/>
    <p:sldId id="721" r:id="rId167"/>
    <p:sldId id="722" r:id="rId168"/>
    <p:sldId id="723" r:id="rId169"/>
    <p:sldId id="724" r:id="rId170"/>
    <p:sldId id="725" r:id="rId171"/>
    <p:sldId id="726" r:id="rId172"/>
    <p:sldId id="727" r:id="rId173"/>
    <p:sldId id="728" r:id="rId174"/>
    <p:sldId id="729" r:id="rId175"/>
    <p:sldId id="730" r:id="rId176"/>
    <p:sldId id="731" r:id="rId177"/>
    <p:sldId id="483" r:id="rId178"/>
    <p:sldId id="743" r:id="rId179"/>
    <p:sldId id="827" r:id="rId180"/>
    <p:sldId id="493" r:id="rId181"/>
    <p:sldId id="494" r:id="rId182"/>
    <p:sldId id="394" r:id="rId183"/>
    <p:sldId id="490" r:id="rId184"/>
    <p:sldId id="739" r:id="rId185"/>
    <p:sldId id="492" r:id="rId186"/>
    <p:sldId id="740" r:id="rId187"/>
    <p:sldId id="741" r:id="rId188"/>
    <p:sldId id="742" r:id="rId189"/>
    <p:sldId id="751" r:id="rId190"/>
    <p:sldId id="754" r:id="rId1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00DA63"/>
    <a:srgbClr val="740000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viewProps" Target="viewProps.xml"/><Relationship Id="rId190" Type="http://schemas.openxmlformats.org/officeDocument/2006/relationships/slide" Target="slides/slide188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theme" Target="theme/theme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44371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521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5428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2637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72045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2319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2700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40956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74407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94676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64644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44248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41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39866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09787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45834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66491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363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8535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49655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3411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50946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553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35440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2817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5129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9220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2273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55627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1152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25899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41513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955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37130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99180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81578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2171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98461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2701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60674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8853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72270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181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00600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53180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25704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69683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856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58032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129204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19252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80249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54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68625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63423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09017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07696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781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825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4461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13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88466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6847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930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68014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9996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97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339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117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317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7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70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27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08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44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63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94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94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50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8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259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70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128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478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11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00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29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7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161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914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1997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00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76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9399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70953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705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042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792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8027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19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61456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2725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9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910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80748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062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0848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14747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6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7974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0762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2003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6722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524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9386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74657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5228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28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0F8A2-0D20-4D24-B6A1-419B472F7FD2}"/>
              </a:ext>
            </a:extLst>
          </p:cNvPr>
          <p:cNvGrpSpPr/>
          <p:nvPr/>
        </p:nvGrpSpPr>
        <p:grpSpPr>
          <a:xfrm>
            <a:off x="236029" y="3355282"/>
            <a:ext cx="11783848" cy="3059696"/>
            <a:chOff x="236029" y="2440881"/>
            <a:chExt cx="11783848" cy="3059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8E1AF-F8B2-4ABA-AF73-B5AEAF630686}"/>
                </a:ext>
              </a:extLst>
            </p:cNvPr>
            <p:cNvSpPr/>
            <p:nvPr/>
          </p:nvSpPr>
          <p:spPr>
            <a:xfrm>
              <a:off x="4429090" y="2440881"/>
              <a:ext cx="65643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10  20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566AD-078B-477E-93E8-7082ECD4B37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667740" y="2758546"/>
              <a:ext cx="2761350" cy="106561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1CD50-3C18-43BD-957A-CF54965F15AB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>
            <a:xfrm flipH="1">
              <a:off x="3685148" y="2734796"/>
              <a:ext cx="1072157" cy="108936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5763B0-7DBA-4D20-AD16-8A44E919A72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080164" y="2758546"/>
              <a:ext cx="1206936" cy="1094831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D02774-FBE0-4822-8040-806EB9616C6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724360" y="2731404"/>
              <a:ext cx="2370302" cy="106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28F229-628A-42D5-9B77-0C885FEF6569}"/>
                </a:ext>
              </a:extLst>
            </p:cNvPr>
            <p:cNvSpPr/>
            <p:nvPr/>
          </p:nvSpPr>
          <p:spPr>
            <a:xfrm>
              <a:off x="1195453" y="3824156"/>
              <a:ext cx="944574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4  7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D072E8-F5F5-4953-9737-8A0001CE6987}"/>
                </a:ext>
              </a:extLst>
            </p:cNvPr>
            <p:cNvSpPr/>
            <p:nvPr/>
          </p:nvSpPr>
          <p:spPr>
            <a:xfrm>
              <a:off x="3199632" y="3824156"/>
              <a:ext cx="971031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A68975-79C6-4813-97F2-664112EA723A}"/>
                </a:ext>
              </a:extLst>
            </p:cNvPr>
            <p:cNvSpPr/>
            <p:nvPr/>
          </p:nvSpPr>
          <p:spPr>
            <a:xfrm>
              <a:off x="5610155" y="3853377"/>
              <a:ext cx="1353889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15043-3052-4D02-9194-2CC3612902CD}"/>
                </a:ext>
              </a:extLst>
            </p:cNvPr>
            <p:cNvSpPr/>
            <p:nvPr/>
          </p:nvSpPr>
          <p:spPr>
            <a:xfrm>
              <a:off x="8723460" y="3810208"/>
              <a:ext cx="1001777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EAEE-EAA5-4570-833E-F5E10FEFD59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04112" y="4118071"/>
              <a:ext cx="585364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3D26E4-1F22-485D-9BB2-69FFDD8997E9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 flipH="1">
              <a:off x="1404289" y="4118071"/>
              <a:ext cx="263451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68F738-8560-4C1D-A39D-7650951D452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1901662" y="4118071"/>
              <a:ext cx="232483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AF9DA-19DA-40DC-A4AB-A4624B09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22" y="4118071"/>
              <a:ext cx="548065" cy="111292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2E9FE3-ACD3-4CA0-9199-735DC639192B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83" y="4111288"/>
              <a:ext cx="1867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455E09-20DF-4216-B01E-3F63164096F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83652" y="4118071"/>
              <a:ext cx="87542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F73CCD-89AE-4E73-A585-613D2E431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510" y="4147292"/>
              <a:ext cx="245414" cy="1083703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0E2C6B-D3CA-4559-B9F6-04D54307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75" y="4147292"/>
              <a:ext cx="531525" cy="109420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EA32F-67E9-4E5A-817C-F4A04B4B66B3}"/>
                </a:ext>
              </a:extLst>
            </p:cNvPr>
            <p:cNvGrpSpPr/>
            <p:nvPr/>
          </p:nvGrpSpPr>
          <p:grpSpPr>
            <a:xfrm>
              <a:off x="236029" y="5237778"/>
              <a:ext cx="11783848" cy="262799"/>
              <a:chOff x="398118" y="5877635"/>
              <a:chExt cx="11783848" cy="2627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05B80B-B39A-4B0A-89CD-BD8FC23F0B67}"/>
                  </a:ext>
                </a:extLst>
              </p:cNvPr>
              <p:cNvSpPr/>
              <p:nvPr/>
            </p:nvSpPr>
            <p:spPr>
              <a:xfrm>
                <a:off x="398118" y="5877635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1 2 3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56676B-582F-4C00-A785-9F180F961BAE}"/>
                  </a:ext>
                </a:extLst>
              </p:cNvPr>
              <p:cNvSpPr/>
              <p:nvPr/>
            </p:nvSpPr>
            <p:spPr>
              <a:xfrm>
                <a:off x="1198295" y="5877636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4 5 6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A4DBC-84D0-409C-B156-5B50BF47ECF5}"/>
                  </a:ext>
                </a:extLst>
              </p:cNvPr>
              <p:cNvSpPr/>
              <p:nvPr/>
            </p:nvSpPr>
            <p:spPr>
              <a:xfrm>
                <a:off x="1983621" y="5877636"/>
                <a:ext cx="62522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7 8 9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194BC9-0123-4B27-A87E-35A9FB21D294}"/>
                  </a:ext>
                </a:extLst>
              </p:cNvPr>
              <p:cNvSpPr/>
              <p:nvPr/>
            </p:nvSpPr>
            <p:spPr>
              <a:xfrm>
                <a:off x="2658007" y="5877636"/>
                <a:ext cx="822225" cy="262797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10 11 12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2F8462-5F12-4E72-9C84-D42E6E01A291}"/>
                  </a:ext>
                </a:extLst>
              </p:cNvPr>
              <p:cNvSpPr/>
              <p:nvPr/>
            </p:nvSpPr>
            <p:spPr>
              <a:xfrm>
                <a:off x="3529392" y="5877635"/>
                <a:ext cx="1064378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13 14 15 16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A5F4550-8AC1-4933-9976-CF27D3ED4F4E}"/>
                  </a:ext>
                </a:extLst>
              </p:cNvPr>
              <p:cNvSpPr/>
              <p:nvPr/>
            </p:nvSpPr>
            <p:spPr>
              <a:xfrm>
                <a:off x="4642930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17 18 19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37C25D-4CEF-446E-9DCF-F0E27D54B31A}"/>
                  </a:ext>
                </a:extLst>
              </p:cNvPr>
              <p:cNvSpPr/>
              <p:nvPr/>
            </p:nvSpPr>
            <p:spPr>
              <a:xfrm>
                <a:off x="5648569" y="5877635"/>
                <a:ext cx="118872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20 21 22 23 24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5CAF6-F52E-4205-8C4D-CC18A152CE03}"/>
                  </a:ext>
                </a:extLst>
              </p:cNvPr>
              <p:cNvSpPr/>
              <p:nvPr/>
            </p:nvSpPr>
            <p:spPr>
              <a:xfrm>
                <a:off x="6886449" y="5877635"/>
                <a:ext cx="8955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25 27 29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7191B34-0842-436F-A12B-5000DC3F97A5}"/>
                  </a:ext>
                </a:extLst>
              </p:cNvPr>
              <p:cNvSpPr/>
              <p:nvPr/>
            </p:nvSpPr>
            <p:spPr>
              <a:xfrm>
                <a:off x="7831188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30 31 33 34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0A2ED3-91C4-47D9-BDC4-962AB22945D9}"/>
                  </a:ext>
                </a:extLst>
              </p:cNvPr>
              <p:cNvSpPr/>
              <p:nvPr/>
            </p:nvSpPr>
            <p:spPr>
              <a:xfrm>
                <a:off x="8836827" y="5877635"/>
                <a:ext cx="764042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35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40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50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C5E32A-16C8-4E79-9A37-EAD7ABEFEEF9}"/>
                  </a:ext>
                </a:extLst>
              </p:cNvPr>
              <p:cNvSpPr/>
              <p:nvPr/>
            </p:nvSpPr>
            <p:spPr>
              <a:xfrm>
                <a:off x="10517985" y="5877635"/>
                <a:ext cx="783475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60 65 66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9B5DB1-24BA-4669-812B-02DEA2A7DB74}"/>
                  </a:ext>
                </a:extLst>
              </p:cNvPr>
              <p:cNvSpPr/>
              <p:nvPr/>
            </p:nvSpPr>
            <p:spPr>
              <a:xfrm>
                <a:off x="11359006" y="5877636"/>
                <a:ext cx="82296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70 71 72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3E6D55-41EF-4E12-9CC1-5D344AF8E60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147339" y="4148499"/>
              <a:ext cx="654179" cy="1089279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8BE93C-B6E5-41A2-BECB-0D8FEAD7FB7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8964975" y="4104123"/>
              <a:ext cx="259374" cy="109644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F73255-62D4-453E-A59A-AADAE103077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0670796" y="4147292"/>
              <a:ext cx="76838" cy="109048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994A723-34CB-4D5B-818B-BD7C1F4CEB5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11012157" y="4139199"/>
              <a:ext cx="596240" cy="109858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120315-0A35-47BA-AD61-79DF0DD35E7F}"/>
                </a:ext>
              </a:extLst>
            </p:cNvPr>
            <p:cNvSpPr/>
            <p:nvPr/>
          </p:nvSpPr>
          <p:spPr>
            <a:xfrm>
              <a:off x="9518220" y="5237778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55 57 58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738A25-8BB8-4FFC-8247-01500F17E8A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61086" y="4118071"/>
              <a:ext cx="339155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67845-E2BB-452C-87B8-77E89215CE03}"/>
                </a:ext>
              </a:extLst>
            </p:cNvPr>
            <p:cNvSpPr/>
            <p:nvPr/>
          </p:nvSpPr>
          <p:spPr>
            <a:xfrm>
              <a:off x="10282262" y="3854584"/>
              <a:ext cx="100256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2013DC-94A9-464A-AE03-8F4D78BE8CC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27500" y="2758546"/>
              <a:ext cx="3656042" cy="109603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77FCCE-A1DA-494B-B943-D3AF786FB548}"/>
              </a:ext>
            </a:extLst>
          </p:cNvPr>
          <p:cNvSpPr/>
          <p:nvPr/>
        </p:nvSpPr>
        <p:spPr>
          <a:xfrm>
            <a:off x="6301147" y="3351890"/>
            <a:ext cx="84642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CA7D94-2E46-4791-B3A3-478A3D3F0D70}"/>
              </a:ext>
            </a:extLst>
          </p:cNvPr>
          <p:cNvSpPr/>
          <p:nvPr/>
        </p:nvSpPr>
        <p:spPr>
          <a:xfrm>
            <a:off x="5385544" y="2678847"/>
            <a:ext cx="59617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354C6A-577C-4021-BF7E-17660CE9C8E5}"/>
              </a:ext>
            </a:extLst>
          </p:cNvPr>
          <p:cNvCxnSpPr>
            <a:cxnSpLocks/>
          </p:cNvCxnSpPr>
          <p:nvPr/>
        </p:nvCxnSpPr>
        <p:spPr>
          <a:xfrm flipH="1">
            <a:off x="5080166" y="2993776"/>
            <a:ext cx="357154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01F27-392B-4649-941C-4EC57F58240D}"/>
              </a:ext>
            </a:extLst>
          </p:cNvPr>
          <p:cNvCxnSpPr>
            <a:cxnSpLocks/>
          </p:cNvCxnSpPr>
          <p:nvPr/>
        </p:nvCxnSpPr>
        <p:spPr>
          <a:xfrm>
            <a:off x="5829462" y="2993776"/>
            <a:ext cx="471685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12F6-CDF1-492B-9DD0-5BBB905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1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57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3 values = 27 values  - 6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=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2+6+19=27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Or, root has 3 children, each child has 3 children.  So 9 leaves.  Each leaf has 3 values.  So 27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845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44045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362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5253 8085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64C78C0B-0A18-4921-8BFA-5469EE5CD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223" y="872360"/>
            <a:ext cx="5113279" cy="51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self-balancing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9113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30027359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4224959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2070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1285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7736555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56833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8901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521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01005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01572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4620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939877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56585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41887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39378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54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99933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52381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2302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82146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28474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10110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42889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0095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4446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818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39354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2172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39534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33668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1353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033339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0823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05872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93127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676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2317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84462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87753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997769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66201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04979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720072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18349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9955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56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47288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9271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04550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062981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9694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5141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1899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128B97-79C6-48F5-8FAE-9F0A48E39475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72042-307C-4064-9989-C15ACD211E03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01793-2154-4BE2-99E6-DA21E7BDE631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421DF-F441-4FB7-9D70-8FA8EF3015C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67123-34F7-4121-9A9F-CE192E4A1DD5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26656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537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4831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44B14-21E2-4C22-8F59-D717F38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69EA3-3FD5-43E8-97AD-D750163500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E5F63A-D7F9-441E-B905-9B410118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F0E1454-8C62-4DFA-A01A-154F7A890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Errata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B1DF1-3D6A-4663-8949-563A261CC87F}"/>
              </a:ext>
            </a:extLst>
          </p:cNvPr>
          <p:cNvSpPr/>
          <p:nvPr/>
        </p:nvSpPr>
        <p:spPr>
          <a:xfrm>
            <a:off x="1088571" y="1897521"/>
            <a:ext cx="97234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4d: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summary table of AVL trees, the last cell should be "Right Left" rotation instead of "Right". This is fixed in the slides.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4g: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During explanation, at 10:24, "the leaf nodes have [l/2, l] keys", taking a ceil of l/2 is correct. After a lot of research, I have concluded that the property is not strictly enforced (see Wikipedia page for B Trees for conflicting implementation or interpretations). The figure on the right or the 2-3-4 tree does not follow this property. For the sake of the course, we will not follow this property.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A58F-05DB-42A5-AA2A-E51D3047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84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13988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94371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81839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4321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52071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Height of an AVL Tree with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Nodes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1.44 log</a:t>
            </a:r>
            <a:r>
              <a:rPr lang="en-US" baseline="-250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7009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691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691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529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529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529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596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596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999433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999433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4066233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4066233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4142433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904433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904433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5203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980633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5315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5315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42487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43249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410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62823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971233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6077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523939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3679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904433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52393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42487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453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4066233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5291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828233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50107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417259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410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41999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rgbClr val="EB6E19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766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Worst Case ~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Height = log 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And Common Operations will be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O(log n)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335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Same as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Binary Search Trees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Identify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deepest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node that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breaks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rule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; Start rotating and move further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up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search path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After Insertion/Deletion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of all nodes in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Search Path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may change</a:t>
            </a: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536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9" y="1953047"/>
            <a:ext cx="5449348" cy="366254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hint: find height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DF703F-DB9F-43E3-9574-6CB642635DA8}"/>
              </a:ext>
            </a:extLst>
          </p:cNvPr>
          <p:cNvCxnSpPr/>
          <p:nvPr/>
        </p:nvCxnSpPr>
        <p:spPr>
          <a:xfrm flipV="1">
            <a:off x="3375589" y="2153540"/>
            <a:ext cx="2991028" cy="2555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107B51-FB3F-4927-A8B2-E1C32A574567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E411D-C484-496C-8DB8-DFBAEEC3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01D5E-71EB-4223-9F42-D3611C9A5A51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921776-1816-4A0C-90A0-E959C2D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A2EFD-8FFA-4747-8619-6FBF6D060F30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26F4-C495-4D9C-B374-7670A62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93600-C188-40EE-A85E-9ADB08E35972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E735DA-0E5B-487D-BA7D-287B877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1CAF43-9CF6-4E34-9388-2285D1F002BA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0E001C-EDFF-4899-B7D7-EE94623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FBCD41-684D-4A51-A5B4-73371138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C949B-4FAD-462C-B040-C867A9BF6B7B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36" name="Graphic 35" descr="Signal with solid fill">
              <a:extLst>
                <a:ext uri="{FF2B5EF4-FFF2-40B4-BE49-F238E27FC236}">
                  <a16:creationId xmlns:a16="http://schemas.microsoft.com/office/drawing/2014/main" id="{7E4A8486-7ED5-4839-8EB9-5522F25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7" name="Graphic 36" descr="Signal with solid fill">
              <a:extLst>
                <a:ext uri="{FF2B5EF4-FFF2-40B4-BE49-F238E27FC236}">
                  <a16:creationId xmlns:a16="http://schemas.microsoft.com/office/drawing/2014/main" id="{6404B368-838A-41E1-800C-2D8F18DF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3B8A8-FA24-470F-AF6C-040530D83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436C2-4995-453D-A504-845BB58A0529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40" name="Graphic 39" descr="Signal with solid fill">
              <a:extLst>
                <a:ext uri="{FF2B5EF4-FFF2-40B4-BE49-F238E27FC236}">
                  <a16:creationId xmlns:a16="http://schemas.microsoft.com/office/drawing/2014/main" id="{716A3F80-B4B1-46BD-9BFE-5FBADDD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1" name="Graphic 40" descr="Signal with solid fill">
              <a:extLst>
                <a:ext uri="{FF2B5EF4-FFF2-40B4-BE49-F238E27FC236}">
                  <a16:creationId xmlns:a16="http://schemas.microsoft.com/office/drawing/2014/main" id="{C5955489-6CFB-4668-8050-ABCC1B7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3350D-3583-4219-BEDD-20CEDFBF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DCA05C-C6B1-4CF5-8B90-C524E49D6C27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45" name="Graphic 44" descr="Signal with solid fill">
              <a:extLst>
                <a:ext uri="{FF2B5EF4-FFF2-40B4-BE49-F238E27FC236}">
                  <a16:creationId xmlns:a16="http://schemas.microsoft.com/office/drawing/2014/main" id="{80519316-4F61-44CE-8415-A7271108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6" name="Graphic 45" descr="Signal with solid fill">
              <a:extLst>
                <a:ext uri="{FF2B5EF4-FFF2-40B4-BE49-F238E27FC236}">
                  <a16:creationId xmlns:a16="http://schemas.microsoft.com/office/drawing/2014/main" id="{F1DC4651-6E27-4ACA-8409-B1FDDA86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51ED7-2222-4250-BB55-E32E7C3C4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4C47B-FF94-4596-9CF2-1FE78214DC8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E2CAEDB4-3152-4576-8E89-0467D6F2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61260F74-5029-49ED-8F85-08920397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C284E-52E0-4431-BE86-D0050C8E3C40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0AB12-D615-46C5-A6B2-73C0013D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FD1FC-DEAC-4710-8BFD-3BF60A72479B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BEEF0C40-18B8-41FB-BBA3-2CEA9D4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3FFA20AB-BBF3-4199-9D01-3ADC23FD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A0CAE-ED75-422B-80D2-FFC96C10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32479-4DF1-4C75-B9A6-1478E77627F6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734893BA-48DC-482D-975B-02A86164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3E8BEFA-A17D-4096-84C0-8F308D1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2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646D3-22C4-42A2-8C0B-8F5744F30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958CF-7C1E-40B4-B142-F8FBDC4AD569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73DD7B4D-8316-4B90-B730-FC917AF4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B7478836-A35E-4810-B52E-28184B8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C581F-33E5-4AF9-BE5A-2F42E40B9B84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778BA-856A-4A76-B64D-805786B8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131B0C-68F6-4772-B511-9DD8CCEA70CC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7CEFF87D-D2E8-4BA9-8118-2C10C67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FF8F1484-5D9B-474D-A65D-82B25A3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9042-DCB6-441E-AD9D-BFF74085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8B784-2786-4EB9-BC30-607B944C1FB9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D474EC0-F649-4BE7-A2EB-79C06F4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0583CBA-E4F1-4330-99D0-74236E12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pic>
        <p:nvPicPr>
          <p:cNvPr id="5" name="Graphic 4" descr="Stopwatch 25% with solid fill">
            <a:extLst>
              <a:ext uri="{FF2B5EF4-FFF2-40B4-BE49-F238E27FC236}">
                <a16:creationId xmlns:a16="http://schemas.microsoft.com/office/drawing/2014/main" id="{1A42058E-E685-4A88-B8F2-4E8BE96A8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E18AC43-B308-4F77-AF8B-60389524D7B0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9884" y="423244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55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  <a:endCxn id="39" idx="7"/>
          </p:cNvCxnSpPr>
          <p:nvPr/>
        </p:nvCxnSpPr>
        <p:spPr>
          <a:xfrm rot="10800000" flipV="1">
            <a:off x="3189132" y="3953331"/>
            <a:ext cx="2447797" cy="323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89" y="418289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400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0F11E-00BB-4E24-A93D-64B02EE8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51D175-7830-4770-9835-29256A9C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657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432CE5C-9B18-432F-85DE-21C22A0DC0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651" y="1826804"/>
            <a:ext cx="4731376" cy="3156854"/>
          </a:xfrm>
          <a:prstGeom prst="curved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9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48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84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</p:cNvCxnSpPr>
          <p:nvPr/>
        </p:nvCxnSpPr>
        <p:spPr>
          <a:xfrm flipV="1">
            <a:off x="6101040" y="2521009"/>
            <a:ext cx="2051648" cy="15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288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7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04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87259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7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077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68C313-27E1-4044-A3FB-0C360E45194F}"/>
              </a:ext>
            </a:extLst>
          </p:cNvPr>
          <p:cNvSpPr/>
          <p:nvPr/>
        </p:nvSpPr>
        <p:spPr>
          <a:xfrm rot="19105689">
            <a:off x="9429304" y="1730560"/>
            <a:ext cx="2449833" cy="1258430"/>
          </a:xfrm>
          <a:prstGeom prst="ellipse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F05B7-ACA9-4EB2-945E-EC762A4AFFDC}"/>
              </a:ext>
            </a:extLst>
          </p:cNvPr>
          <p:cNvSpPr txBox="1"/>
          <p:nvPr/>
        </p:nvSpPr>
        <p:spPr>
          <a:xfrm>
            <a:off x="7503286" y="1246229"/>
            <a:ext cx="218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Rotation propagates from the point of insertion to the root </a:t>
            </a:r>
          </a:p>
        </p:txBody>
      </p:sp>
    </p:spTree>
    <p:extLst>
      <p:ext uri="{BB962C8B-B14F-4D97-AF65-F5344CB8AC3E}">
        <p14:creationId xmlns:p14="http://schemas.microsoft.com/office/powerpoint/2010/main" val="31356145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9679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9" y="1953047"/>
            <a:ext cx="5449348" cy="366254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2390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5205047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vs B+ Trees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122B-5080-4B63-BD21-5A0FFA2F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5C9BA-41F1-46FF-9953-FB5D9E3D6D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D1D155-7B5D-4B05-9822-CA0B3BD09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25EB3E3-3538-4E09-832C-9595C7E2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60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5897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3224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6956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4425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6281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7917-9201-4ADD-83E8-BF89650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5DBF5-DAB2-49F0-ACB3-25EDA473DF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EF1FC0A-EBB7-499B-A502-8094C368B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46C8982-0A14-4097-AAF4-8925E7AC8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6320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53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-614267" y="1719879"/>
            <a:ext cx="88058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917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“n” tree has at most n children (n=2, l=1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7370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3922225" y="4325687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8417" y="432568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4952" y="2648902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4053" y="3288982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72496" y="3288982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38200" y="1796002"/>
            <a:ext cx="655359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Leaves are at same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B85A9-940C-48C8-BC16-D369FFD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F635D-7569-4151-8EA8-26A8108F86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5E5C9C-BB49-426C-9D07-B2C3C697B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1F272AE-938C-4370-975B-25389A422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921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35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keys. Thus, l is atmost n-1 for internal nodes.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Meiryo UI" panose="020B0400000000000000" pitchFamily="34" charset="-128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l(l/2), l] keys except when tree has less than l/2 elements (Not strictly enforced)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1438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696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have [ceil(n/2),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children is at most n for all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[ceil(l/2), l] keys except when tree has less than l/2 elements (Not strictly enforced)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6659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n=3, l=2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6070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826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365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7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3460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7269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6704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3854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9687206" y="1682395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ED5-61F1-4690-AB69-F185BDB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99907E-7B21-4DC3-946B-C0A7CCA3FA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7D458DE-8020-41ED-883E-34E002FD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25C510C-7D54-4573-90CA-0B0DF3A51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0520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4ABD-C0D8-44E6-A80A-549C96E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6EB046-F88C-4DD3-B845-DC6CBFCD93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5A4E1A4-0CD0-4DC4-B837-519871CD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A368FEF-2555-4721-9623-9F32667EE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7757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D585-73C2-40A0-AC3C-88EBF3C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ED052-7524-4256-9068-AD3CD9D709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69D7FF1-B4D5-4738-A21A-80243731D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A612C047-FAB7-45F9-B7AE-4736726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3667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A620-45A8-4E21-A96E-5D4FFF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22FE0-331F-437B-A756-AB386B5640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4328653-FC42-491B-A241-8CA2D53C6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0363FD3F-722E-48E9-B260-33428311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8738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A5B6-B2B1-476D-9686-10D4879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196183-58FE-40C2-944D-932E37E053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C6DC62F-C77A-4E17-A782-A2DCF27BA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4923B222-BD58-4701-9358-93C3F5F3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83642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9EFE-6916-4A3D-B5F4-600B8D5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B8D526-92D6-4EFA-A19F-775585E465E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C305995-446E-4A7F-B8B5-53E5FEDFA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6B203C4D-3860-4CF9-BD31-3B38A5AEA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1697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8816</TotalTime>
  <Words>18303</Words>
  <Application>Microsoft Office PowerPoint</Application>
  <PresentationFormat>Widescreen</PresentationFormat>
  <Paragraphs>4205</Paragraphs>
  <Slides>189</Slides>
  <Notes>187</Notes>
  <HiddenSlides>11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189</vt:i4>
      </vt:variant>
    </vt:vector>
  </HeadingPairs>
  <TitlesOfParts>
    <vt:vector size="200" baseType="lpstr">
      <vt:lpstr>Arial</vt:lpstr>
      <vt:lpstr>Arial Black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AVL Tree</vt:lpstr>
      <vt:lpstr>  AVL Insert, Delete and Search  </vt:lpstr>
      <vt:lpstr>AVL Trees: Insertion/Deletion</vt:lpstr>
      <vt:lpstr>   AVL Tree : C++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C++ Node Class   </vt:lpstr>
      <vt:lpstr>   AVL Tree : C++ Insert   </vt:lpstr>
      <vt:lpstr>Questions</vt:lpstr>
      <vt:lpstr>  Agenda  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#1</vt:lpstr>
      <vt:lpstr>Property #2</vt:lpstr>
      <vt:lpstr>Property #2</vt:lpstr>
      <vt:lpstr>Property #3</vt:lpstr>
      <vt:lpstr>Property #4</vt:lpstr>
      <vt:lpstr>Property #5</vt:lpstr>
      <vt:lpstr>Property #6</vt:lpstr>
      <vt:lpstr>Property #7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Use Case</vt:lpstr>
      <vt:lpstr>Performance</vt:lpstr>
      <vt:lpstr>Mentimeter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Zag Rotation (Zig)</vt:lpstr>
      <vt:lpstr>Splay Tree: Zag Rotation (Zig)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Performance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Balanced Trees</vt:lpstr>
      <vt:lpstr>Mentimeter</vt:lpstr>
      <vt:lpstr>Mentimeter</vt:lpstr>
      <vt:lpstr>Balanced Trees</vt:lpstr>
      <vt:lpstr>Balanced Trees</vt:lpstr>
      <vt:lpstr>Questions</vt:lpstr>
      <vt:lpstr>   Errata   </vt:lpstr>
      <vt:lpstr>Mentimeter</vt:lpstr>
      <vt:lpstr>   Tips for Proposal (3a): Recommended   </vt:lpstr>
      <vt:lpstr>Mentimeter</vt:lpstr>
      <vt:lpstr>Mentimeter</vt:lpstr>
      <vt:lpstr>Mentimeter</vt:lpstr>
      <vt:lpstr>Balanced Trees</vt:lpstr>
      <vt:lpstr>B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553</cp:revision>
  <dcterms:created xsi:type="dcterms:W3CDTF">2020-04-14T17:15:24Z</dcterms:created>
  <dcterms:modified xsi:type="dcterms:W3CDTF">2022-02-11T19:30:42Z</dcterms:modified>
</cp:coreProperties>
</file>