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tags/tag47.xml" ContentType="application/vnd.openxmlformats-officedocument.presentationml.tags+xml"/>
  <Override PartName="/ppt/notesSlides/notesSlide24.xml" ContentType="application/vnd.openxmlformats-officedocument.presentationml.notesSlide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notesSlides/notesSlide26.xml" ContentType="application/vnd.openxmlformats-officedocument.presentationml.notesSlide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notesSlides/notesSlide28.xml" ContentType="application/vnd.openxmlformats-officedocument.presentationml.notesSlide+xml"/>
  <Override PartName="/ppt/tags/tag52.xml" ContentType="application/vnd.openxmlformats-officedocument.presentationml.tags+xml"/>
  <Override PartName="/ppt/notesSlides/notesSlide29.xml" ContentType="application/vnd.openxmlformats-officedocument.presentationml.notesSlide+xml"/>
  <Override PartName="/ppt/tags/tag53.xml" ContentType="application/vnd.openxmlformats-officedocument.presentationml.tags+xml"/>
  <Override PartName="/ppt/notesSlides/notesSlide30.xml" ContentType="application/vnd.openxmlformats-officedocument.presentationml.notesSlide+xml"/>
  <Override PartName="/ppt/tags/tag54.xml" ContentType="application/vnd.openxmlformats-officedocument.presentationml.tags+xml"/>
  <Override PartName="/ppt/notesSlides/notesSlide31.xml" ContentType="application/vnd.openxmlformats-officedocument.presentationml.notesSlide+xml"/>
  <Override PartName="/ppt/tags/tag55.xml" ContentType="application/vnd.openxmlformats-officedocument.presentationml.tags+xml"/>
  <Override PartName="/ppt/notesSlides/notesSlide32.xml" ContentType="application/vnd.openxmlformats-officedocument.presentationml.notesSlide+xml"/>
  <Override PartName="/ppt/tags/tag56.xml" ContentType="application/vnd.openxmlformats-officedocument.presentationml.tags+xml"/>
  <Override PartName="/ppt/notesSlides/notesSlide33.xml" ContentType="application/vnd.openxmlformats-officedocument.presentationml.notesSlide+xml"/>
  <Override PartName="/ppt/tags/tag57.xml" ContentType="application/vnd.openxmlformats-officedocument.presentationml.tags+xml"/>
  <Override PartName="/ppt/notesSlides/notesSlide34.xml" ContentType="application/vnd.openxmlformats-officedocument.presentationml.notesSlide+xml"/>
  <Override PartName="/ppt/tags/tag58.xml" ContentType="application/vnd.openxmlformats-officedocument.presentationml.tags+xml"/>
  <Override PartName="/ppt/notesSlides/notesSlide35.xml" ContentType="application/vnd.openxmlformats-officedocument.presentationml.notesSlide+xml"/>
  <Override PartName="/ppt/tags/tag59.xml" ContentType="application/vnd.openxmlformats-officedocument.presentationml.tags+xml"/>
  <Override PartName="/ppt/notesSlides/notesSlide36.xml" ContentType="application/vnd.openxmlformats-officedocument.presentationml.notesSlide+xml"/>
  <Override PartName="/ppt/tags/tag60.xml" ContentType="application/vnd.openxmlformats-officedocument.presentationml.tags+xml"/>
  <Override PartName="/ppt/notesSlides/notesSlide37.xml" ContentType="application/vnd.openxmlformats-officedocument.presentationml.notesSlide+xml"/>
  <Override PartName="/ppt/tags/tag61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1.xml" ContentType="application/vnd.openxmlformats-officedocument.presentationml.notesSlide+xml"/>
  <Override PartName="/ppt/tags/tag73.xml" ContentType="application/vnd.openxmlformats-officedocument.presentationml.tags+xml"/>
  <Override PartName="/ppt/notesSlides/notesSlide42.xml" ContentType="application/vnd.openxmlformats-officedocument.presentationml.notesSlide+xml"/>
  <Override PartName="/ppt/tags/tag74.xml" ContentType="application/vnd.openxmlformats-officedocument.presentationml.tags+xml"/>
  <Override PartName="/ppt/notesSlides/notesSlide43.xml" ContentType="application/vnd.openxmlformats-officedocument.presentationml.notesSlide+xml"/>
  <Override PartName="/ppt/tags/tag75.xml" ContentType="application/vnd.openxmlformats-officedocument.presentationml.tags+xml"/>
  <Override PartName="/ppt/notesSlides/notesSlide44.xml" ContentType="application/vnd.openxmlformats-officedocument.presentationml.notesSlide+xml"/>
  <Override PartName="/ppt/tags/tag76.xml" ContentType="application/vnd.openxmlformats-officedocument.presentationml.tags+xml"/>
  <Override PartName="/ppt/notesSlides/notesSlide45.xml" ContentType="application/vnd.openxmlformats-officedocument.presentationml.notesSlide+xml"/>
  <Override PartName="/ppt/tags/tag77.xml" ContentType="application/vnd.openxmlformats-officedocument.presentationml.tags+xml"/>
  <Override PartName="/ppt/notesSlides/notesSlide46.xml" ContentType="application/vnd.openxmlformats-officedocument.presentationml.notesSlide+xml"/>
  <Override PartName="/ppt/tags/tag78.xml" ContentType="application/vnd.openxmlformats-officedocument.presentationml.tags+xml"/>
  <Override PartName="/ppt/notesSlides/notesSlide47.xml" ContentType="application/vnd.openxmlformats-officedocument.presentationml.notesSlide+xml"/>
  <Override PartName="/ppt/tags/tag79.xml" ContentType="application/vnd.openxmlformats-officedocument.presentationml.tags+xml"/>
  <Override PartName="/ppt/notesSlides/notesSlide48.xml" ContentType="application/vnd.openxmlformats-officedocument.presentationml.notesSlide+xml"/>
  <Override PartName="/ppt/tags/tag80.xml" ContentType="application/vnd.openxmlformats-officedocument.presentationml.tags+xml"/>
  <Override PartName="/ppt/notesSlides/notesSlide49.xml" ContentType="application/vnd.openxmlformats-officedocument.presentationml.notesSlide+xml"/>
  <Override PartName="/ppt/tags/tag81.xml" ContentType="application/vnd.openxmlformats-officedocument.presentationml.tags+xml"/>
  <Override PartName="/ppt/notesSlides/notesSlide50.xml" ContentType="application/vnd.openxmlformats-officedocument.presentationml.notesSlide+xml"/>
  <Override PartName="/ppt/tags/tag82.xml" ContentType="application/vnd.openxmlformats-officedocument.presentationml.tags+xml"/>
  <Override PartName="/ppt/notesSlides/notesSlide51.xml" ContentType="application/vnd.openxmlformats-officedocument.presentationml.notesSlide+xml"/>
  <Override PartName="/ppt/tags/tag83.xml" ContentType="application/vnd.openxmlformats-officedocument.presentationml.tags+xml"/>
  <Override PartName="/ppt/notesSlides/notesSlide52.xml" ContentType="application/vnd.openxmlformats-officedocument.presentationml.notesSlide+xml"/>
  <Override PartName="/ppt/tags/tag84.xml" ContentType="application/vnd.openxmlformats-officedocument.presentationml.tags+xml"/>
  <Override PartName="/ppt/notesSlides/notesSlide53.xml" ContentType="application/vnd.openxmlformats-officedocument.presentationml.notesSlide+xml"/>
  <Override PartName="/ppt/tags/tag85.xml" ContentType="application/vnd.openxmlformats-officedocument.presentationml.tags+xml"/>
  <Override PartName="/ppt/notesSlides/notesSlide54.xml" ContentType="application/vnd.openxmlformats-officedocument.presentationml.notesSlide+xml"/>
  <Override PartName="/ppt/tags/tag86.xml" ContentType="application/vnd.openxmlformats-officedocument.presentationml.tags+xml"/>
  <Override PartName="/ppt/notesSlides/notesSlide55.xml" ContentType="application/vnd.openxmlformats-officedocument.presentationml.notesSlide+xml"/>
  <Override PartName="/ppt/tags/tag87.xml" ContentType="application/vnd.openxmlformats-officedocument.presentationml.tags+xml"/>
  <Override PartName="/ppt/notesSlides/notesSlide56.xml" ContentType="application/vnd.openxmlformats-officedocument.presentationml.notesSlide+xml"/>
  <Override PartName="/ppt/tags/tag88.xml" ContentType="application/vnd.openxmlformats-officedocument.presentationml.tags+xml"/>
  <Override PartName="/ppt/notesSlides/notesSlide57.xml" ContentType="application/vnd.openxmlformats-officedocument.presentationml.notesSlide+xml"/>
  <Override PartName="/ppt/tags/tag89.xml" ContentType="application/vnd.openxmlformats-officedocument.presentationml.tags+xml"/>
  <Override PartName="/ppt/notesSlides/notesSlide58.xml" ContentType="application/vnd.openxmlformats-officedocument.presentationml.notesSlide+xml"/>
  <Override PartName="/ppt/tags/tag90.xml" ContentType="application/vnd.openxmlformats-officedocument.presentationml.tags+xml"/>
  <Override PartName="/ppt/notesSlides/notesSlide59.xml" ContentType="application/vnd.openxmlformats-officedocument.presentationml.notesSlide+xml"/>
  <Override PartName="/ppt/tags/tag91.xml" ContentType="application/vnd.openxmlformats-officedocument.presentationml.tags+xml"/>
  <Override PartName="/ppt/notesSlides/notesSlide60.xml" ContentType="application/vnd.openxmlformats-officedocument.presentationml.notesSlide+xml"/>
  <Override PartName="/ppt/tags/tag92.xml" ContentType="application/vnd.openxmlformats-officedocument.presentationml.tags+xml"/>
  <Override PartName="/ppt/notesSlides/notesSlide61.xml" ContentType="application/vnd.openxmlformats-officedocument.presentationml.notesSlide+xml"/>
  <Override PartName="/ppt/tags/tag93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94.xml" ContentType="application/vnd.openxmlformats-officedocument.presentationml.tags+xml"/>
  <Override PartName="/ppt/notesSlides/notesSlide64.xml" ContentType="application/vnd.openxmlformats-officedocument.presentationml.notesSlide+xml"/>
  <Override PartName="/ppt/tags/tag95.xml" ContentType="application/vnd.openxmlformats-officedocument.presentationml.tags+xml"/>
  <Override PartName="/ppt/notesSlides/notesSlide65.xml" ContentType="application/vnd.openxmlformats-officedocument.presentationml.notesSlide+xml"/>
  <Override PartName="/ppt/tags/tag96.xml" ContentType="application/vnd.openxmlformats-officedocument.presentationml.tags+xml"/>
  <Override PartName="/ppt/notesSlides/notesSlide66.xml" ContentType="application/vnd.openxmlformats-officedocument.presentationml.notesSlide+xml"/>
  <Override PartName="/ppt/tags/tag97.xml" ContentType="application/vnd.openxmlformats-officedocument.presentationml.tags+xml"/>
  <Override PartName="/ppt/notesSlides/notesSlide67.xml" ContentType="application/vnd.openxmlformats-officedocument.presentationml.notesSlide+xml"/>
  <Override PartName="/ppt/tags/tag98.xml" ContentType="application/vnd.openxmlformats-officedocument.presentationml.tags+xml"/>
  <Override PartName="/ppt/notesSlides/notesSlide68.xml" ContentType="application/vnd.openxmlformats-officedocument.presentationml.notesSlide+xml"/>
  <Override PartName="/ppt/tags/tag99.xml" ContentType="application/vnd.openxmlformats-officedocument.presentationml.tags+xml"/>
  <Override PartName="/ppt/notesSlides/notesSlide69.xml" ContentType="application/vnd.openxmlformats-officedocument.presentationml.notesSlide+xml"/>
  <Override PartName="/ppt/tags/tag100.xml" ContentType="application/vnd.openxmlformats-officedocument.presentationml.tags+xml"/>
  <Override PartName="/ppt/notesSlides/notesSlide70.xml" ContentType="application/vnd.openxmlformats-officedocument.presentationml.notesSlide+xml"/>
  <Override PartName="/ppt/tags/tag101.xml" ContentType="application/vnd.openxmlformats-officedocument.presentationml.tags+xml"/>
  <Override PartName="/ppt/notesSlides/notesSlide71.xml" ContentType="application/vnd.openxmlformats-officedocument.presentationml.notesSlide+xml"/>
  <Override PartName="/ppt/tags/tag102.xml" ContentType="application/vnd.openxmlformats-officedocument.presentationml.tags+xml"/>
  <Override PartName="/ppt/notesSlides/notesSlide72.xml" ContentType="application/vnd.openxmlformats-officedocument.presentationml.notesSlide+xml"/>
  <Override PartName="/ppt/tags/tag10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104.xml" ContentType="application/vnd.openxmlformats-officedocument.presentationml.tag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1"/>
  </p:notesMasterIdLst>
  <p:sldIdLst>
    <p:sldId id="655" r:id="rId3"/>
    <p:sldId id="711" r:id="rId4"/>
    <p:sldId id="264" r:id="rId5"/>
    <p:sldId id="263" r:id="rId6"/>
    <p:sldId id="266" r:id="rId7"/>
    <p:sldId id="267" r:id="rId8"/>
    <p:sldId id="661" r:id="rId9"/>
    <p:sldId id="660" r:id="rId10"/>
    <p:sldId id="664" r:id="rId11"/>
    <p:sldId id="667" r:id="rId12"/>
    <p:sldId id="670" r:id="rId13"/>
    <p:sldId id="676" r:id="rId14"/>
    <p:sldId id="677" r:id="rId15"/>
    <p:sldId id="673" r:id="rId16"/>
    <p:sldId id="671" r:id="rId17"/>
    <p:sldId id="678" r:id="rId18"/>
    <p:sldId id="679" r:id="rId19"/>
    <p:sldId id="680" r:id="rId20"/>
    <p:sldId id="687" r:id="rId21"/>
    <p:sldId id="690" r:id="rId22"/>
    <p:sldId id="691" r:id="rId23"/>
    <p:sldId id="689" r:id="rId24"/>
    <p:sldId id="688" r:id="rId25"/>
    <p:sldId id="681" r:id="rId26"/>
    <p:sldId id="682" r:id="rId27"/>
    <p:sldId id="683" r:id="rId28"/>
    <p:sldId id="684" r:id="rId29"/>
    <p:sldId id="692" r:id="rId30"/>
    <p:sldId id="693" r:id="rId31"/>
    <p:sldId id="707" r:id="rId32"/>
    <p:sldId id="708" r:id="rId33"/>
    <p:sldId id="699" r:id="rId34"/>
    <p:sldId id="706" r:id="rId35"/>
    <p:sldId id="705" r:id="rId36"/>
    <p:sldId id="704" r:id="rId37"/>
    <p:sldId id="700" r:id="rId38"/>
    <p:sldId id="701" r:id="rId39"/>
    <p:sldId id="702" r:id="rId40"/>
    <p:sldId id="703" r:id="rId41"/>
    <p:sldId id="709" r:id="rId42"/>
    <p:sldId id="685" r:id="rId43"/>
    <p:sldId id="710" r:id="rId44"/>
    <p:sldId id="719" r:id="rId45"/>
    <p:sldId id="748" r:id="rId46"/>
    <p:sldId id="749" r:id="rId47"/>
    <p:sldId id="750" r:id="rId48"/>
    <p:sldId id="751" r:id="rId49"/>
    <p:sldId id="752" r:id="rId50"/>
    <p:sldId id="753" r:id="rId51"/>
    <p:sldId id="754" r:id="rId52"/>
    <p:sldId id="756" r:id="rId53"/>
    <p:sldId id="757" r:id="rId54"/>
    <p:sldId id="758" r:id="rId55"/>
    <p:sldId id="759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767" r:id="rId64"/>
    <p:sldId id="768" r:id="rId65"/>
    <p:sldId id="769" r:id="rId66"/>
    <p:sldId id="770" r:id="rId67"/>
    <p:sldId id="771" r:id="rId68"/>
    <p:sldId id="773" r:id="rId69"/>
    <p:sldId id="774" r:id="rId70"/>
    <p:sldId id="775" r:id="rId71"/>
    <p:sldId id="776" r:id="rId72"/>
    <p:sldId id="777" r:id="rId73"/>
    <p:sldId id="778" r:id="rId74"/>
    <p:sldId id="779" r:id="rId75"/>
    <p:sldId id="780" r:id="rId76"/>
    <p:sldId id="746" r:id="rId77"/>
    <p:sldId id="747" r:id="rId78"/>
    <p:sldId id="781" r:id="rId79"/>
    <p:sldId id="745" r:id="rId80"/>
    <p:sldId id="713" r:id="rId81"/>
    <p:sldId id="724" r:id="rId82"/>
    <p:sldId id="721" r:id="rId83"/>
    <p:sldId id="722" r:id="rId84"/>
    <p:sldId id="726" r:id="rId85"/>
    <p:sldId id="725" r:id="rId86"/>
    <p:sldId id="727" r:id="rId87"/>
    <p:sldId id="723" r:id="rId88"/>
    <p:sldId id="728" r:id="rId89"/>
    <p:sldId id="714" r:id="rId90"/>
    <p:sldId id="716" r:id="rId91"/>
    <p:sldId id="720" r:id="rId92"/>
    <p:sldId id="854" r:id="rId93"/>
    <p:sldId id="857" r:id="rId94"/>
    <p:sldId id="856" r:id="rId95"/>
    <p:sldId id="855" r:id="rId96"/>
    <p:sldId id="859" r:id="rId97"/>
    <p:sldId id="860" r:id="rId98"/>
    <p:sldId id="861" r:id="rId99"/>
    <p:sldId id="862" r:id="rId100"/>
    <p:sldId id="863" r:id="rId101"/>
    <p:sldId id="858" r:id="rId102"/>
    <p:sldId id="864" r:id="rId103"/>
    <p:sldId id="866" r:id="rId104"/>
    <p:sldId id="865" r:id="rId105"/>
    <p:sldId id="869" r:id="rId106"/>
    <p:sldId id="868" r:id="rId107"/>
    <p:sldId id="867" r:id="rId108"/>
    <p:sldId id="870" r:id="rId109"/>
    <p:sldId id="871" r:id="rId110"/>
    <p:sldId id="717" r:id="rId111"/>
    <p:sldId id="782" r:id="rId112"/>
    <p:sldId id="729" r:id="rId113"/>
    <p:sldId id="742" r:id="rId114"/>
    <p:sldId id="741" r:id="rId115"/>
    <p:sldId id="733" r:id="rId116"/>
    <p:sldId id="734" r:id="rId117"/>
    <p:sldId id="735" r:id="rId118"/>
    <p:sldId id="736" r:id="rId119"/>
    <p:sldId id="737" r:id="rId120"/>
    <p:sldId id="738" r:id="rId121"/>
    <p:sldId id="739" r:id="rId122"/>
    <p:sldId id="740" r:id="rId123"/>
    <p:sldId id="744" r:id="rId124"/>
    <p:sldId id="731" r:id="rId125"/>
    <p:sldId id="730" r:id="rId126"/>
    <p:sldId id="649" r:id="rId127"/>
    <p:sldId id="783" r:id="rId128"/>
    <p:sldId id="784" r:id="rId129"/>
    <p:sldId id="853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00DA63"/>
    <a:srgbClr val="EB6E19"/>
    <a:srgbClr val="0081E2"/>
    <a:srgbClr val="11151A"/>
    <a:srgbClr val="E6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8602" autoAdjust="0"/>
  </p:normalViewPr>
  <p:slideViewPr>
    <p:cSldViewPr snapToGrid="0">
      <p:cViewPr varScale="1">
        <p:scale>
          <a:sx n="114" d="100"/>
          <a:sy n="114" d="100"/>
        </p:scale>
        <p:origin x="6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module we are going to cover an important problem. The problem of sorting. The history behind sorting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different sorting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video we are going to discuss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25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82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16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8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15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7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152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474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3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36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001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1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70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8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50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59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463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995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137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47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11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751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66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81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532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3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4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3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700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44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869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887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16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92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728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66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053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00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2739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97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286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16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029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836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76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933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67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5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20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57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4602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93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96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12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348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501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3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97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185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54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798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911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120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537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97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97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6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E793-2F1E-418B-AA7C-0154C4045FAB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164-0F69-4807-ADA8-031ADD80844D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55A5-5FCD-4CB7-A8CB-78581C52FE7E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C535-5475-4CD9-B748-D1AB734AAC7B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A4E-06CA-4887-8D52-DE05887D4B5C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65B-1E32-4EDB-826A-D9E451B8F83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E465-5376-4C84-A500-66F92E292330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05A-634D-477B-9CE0-551638465DC0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20B-2594-468A-90A1-6C44B3C7FD30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4C30-624A-4BF7-8D8D-72FAD9A8D0A6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9BE-E82B-4423-8BED-71B8591D9D74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9FAC-0EC5-4967-8B82-A78688E8572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ED4-FDFF-4969-9DE1-9884212025FF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F6B0-9ED4-45C7-B7F7-5D108F135156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8B43-F041-48BB-BCE0-68FC1FD70F4F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736-12D0-4054-8B9C-77842C9EC1B7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F09-80EB-4AEA-9123-14007EC1AA2B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9E9C-2180-45D5-9671-6A2C51CCF011}" type="datetime1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BBC-D67D-4AE8-B6DF-1BDBDEF9EE89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A0B-00FC-42C7-9876-7D5779F14366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1F51-9783-4043-A613-65D99737BBB9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852-DF1A-49AB-A91E-72F6273D5224}" type="datetime1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A362-C454-4992-B6AC-5F59B6853B21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C878-B58E-46D7-A3E6-4F27FD951781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3.xml"/><Relationship Id="rId6" Type="http://schemas.openxmlformats.org/officeDocument/2006/relationships/hyperlink" Target="https://onlinegdb.com/ryRlgsGgD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JaSC_4e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1thqETkv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JgA3LAk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32" y="530355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539240" y="2451170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19231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11151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F18C97-9AFA-4B45-A28B-F0820627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285636-1109-4E29-B6C6-1E0C2F68F229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1F964-17FA-4168-9589-F181B3CCDD67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0E949-6F27-40DD-A710-6B3B301EF435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C6384B-91B4-43D5-B80C-CB17B8EAF3D6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D029DC3-48AC-42BE-81BF-DAEA7B1A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2E3A25-9827-441D-AAD3-DEA394551B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919D09EE-F998-47A7-9D3C-A63BF420D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D79DC2AE-5ACA-40E7-9055-E5D0D6B32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42134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BAD9BA35-C7C1-4740-93A5-A6944FB98A21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3DF5C4A-52E3-41A1-8062-9B54E81AF3CB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8FEB9-0E44-4556-BEF9-358F1385B197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CB8FEA5-2F2E-4E12-862B-83ED1CEC611C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FC3A1CB-D56A-44A3-BCDE-D216365DFC85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D2ED5-2DA6-43C6-99B9-2C286F853022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89683-77CC-463E-AA9A-5BF6D0CB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707CD5-2EB6-49EF-8F15-1F957CBB7E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6272641-20F6-402E-9B17-C1A557AA3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73B2506A-063F-4645-9CB5-DAEDA6397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774108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C001D-B61D-4051-BF09-9FF38503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6CC35-A661-46BF-B972-3C04BDB35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538B9A2-E806-4ED5-8502-AB6941BB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A0D1654E-8A12-4683-A38A-630A3A0C8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935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577EA-1EC7-4002-8B77-97A8F45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D819C7-243B-42B7-91F1-69BBF3F928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973EAF7-0727-476A-92FF-D069EC45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4A59467-048C-483F-949F-00DBF23E5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036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6633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69150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EFEEA-E582-4D9D-A5D1-779D690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8488E0-0135-414C-AD70-0A0D98B571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B58F76A-34B6-44F8-8DB3-067A0C041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7CC81C78-03BF-4DA2-BB9F-807A7A3C0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355849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6405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84456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24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CDE16-DABC-4024-9CEC-D72D7F7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8B1EE-CA6E-4B36-9332-504E5DF8574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BE8782E-B2C3-4F74-939B-24F07C55C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CEC03F82-E1B1-427E-B5BF-CA4FF76DC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039151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9907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9E69F-E31E-4527-B00A-E6DCCDA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937803-303D-4040-ABCB-3816750E67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6183ADCD-2CB2-4080-B3E0-B0A1F41A6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C41619E2-2A00-44D8-B4FA-3C51BBE5F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932196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159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384EF-981B-4593-9994-45AA026A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638123-8DC0-495F-B5E7-55E1B7672C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C26E0BE-064F-4F54-98D8-338981616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33372382-3AC4-4E0C-94D5-5E07C1688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09408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5819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1137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48FA5-740E-41EB-A422-0E1FDA5E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54508A-63C2-4DDA-B699-18786CF963C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7F94793F-AD82-4B9D-ADF9-7B54152FE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73AF69FB-F6E7-4F75-9725-A28E6CD50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487047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27342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25090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736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AB490-6DC0-403D-B0F9-5CABEDC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64A4EB-9B3A-469C-BC92-813338CD9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A62C68DC-AA01-45BD-A037-0D4171D15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AB8234A3-3073-4A90-A0AB-30A74F639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15026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3949142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8795D-AB28-43C4-9C86-49953DB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DF7E2-267F-4E79-BFE1-4F66938498A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B9C241C-8C66-4F4C-AF17-047B37678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0F5E7B5-DBE5-48E3-A51C-4D64E0221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73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0D853D-33A3-43EA-9957-AAD94B9EB253}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B89C6-750F-455B-A00A-E0A897E646D3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CDF151-DA3F-448F-9803-D80B540105EB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C9D00D-9E74-4E9F-A457-D4148947957D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F1A9A9-9146-48CE-AA5E-150544E7CFA7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F67988E-3F0F-431F-B543-14DAE9F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443FA-3375-4DB8-A41E-4B0075C421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71BAA3D-29C7-47E7-BC0D-24090811A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B67C1494-9D39-4B9B-B1FA-75CD72127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1176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2986027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26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Quicksort rearranges the array into two parts – called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partitioning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pivot is selected, and the following is executed: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left subarray are less than or equal to the pivot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right subarray are larger than the pivot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process is repeated until the array is sorted</a:t>
            </a: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A8E47-9056-43BF-B4B1-F982D81D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6A97F-C606-4D5D-8C66-6564F09CCE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7B269DE-54AB-4BDD-95A1-1D8DB483E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08B580-89F8-405A-A87A-039030F26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7681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276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for Quicksort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first &lt; last then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 the elements in the subarray first . . . last so that the pivot value 	is in its correct place (subscript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first . . 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- 1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+ 1 . . . last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33199E-7212-41C1-830C-D3D837A9253A}"/>
              </a:ext>
            </a:extLst>
          </p:cNvPr>
          <p:cNvGrpSpPr/>
          <p:nvPr/>
        </p:nvGrpSpPr>
        <p:grpSpPr>
          <a:xfrm>
            <a:off x="2917807" y="4899524"/>
            <a:ext cx="5894525" cy="338557"/>
            <a:chOff x="3510660" y="2437678"/>
            <a:chExt cx="5894525" cy="33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90C1DA-04D1-4F84-93BB-0DB1D7C817D5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1C7815-A993-47F0-88B1-49E10EE19945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AED499-EC5C-4647-9939-3435B6705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8DC53-5CC3-413A-A209-0343336E9D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15A3BB-15A7-4C9E-88D5-7B6E60BD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328AD6-9B80-406D-A70F-90D747D300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5B2191-4F82-4F97-978C-6301C92F7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9E6756-534B-4D93-9F99-C82330F8DE02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5DF57B-71AB-4249-BEB4-ED8617C45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E9316-9407-4C2B-9CEE-723963461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B44F1-5CDA-4DF3-B4A5-6E82173B7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2549D-8002-45EC-9F36-B7012D54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FA78E1-3258-4261-8067-D318A9AD02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40818B5-29AB-4638-A2CC-B12AE5AB0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81AEC289-772B-4923-A080-F888948FE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1810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BFD28-C32B-4DBA-9874-5AFF880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02E9D4-41AB-49B1-BD7B-E63FB9D47F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8B80B1D-6D85-479F-8C92-041A72D13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29BDD68-E471-40BC-BF82-E3BBCE878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32700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4391136" y="201309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D2392-88E5-4764-82A0-A3D21C6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F95DE0-588D-44D3-9D40-F667EA75D9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9C9DC81-FE6F-432C-A5C0-A01B7B072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B7A4AA3E-E41C-4F32-A68E-D7CAB116E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3616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F9D21-B56F-471F-BADF-E3208BC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3CC902-32FE-491B-BE16-F840CC0A8D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6BCC25A-5411-42DB-803A-F69F9B66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643192D-82B0-460D-A230-C1C432C33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4502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0B4C-0AB3-4E2B-8426-934CF8C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F079EA-087A-4D6B-9D74-75ABE6D77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857F37C-7128-4A04-83E3-7183BE38B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FA2BD32B-BB5F-4135-BB79-6F14C7376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8000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B152F-C597-4130-85C1-FA956A0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199D3E-6BB3-4D87-9F91-3B6058CE4E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9C3571-3E41-4FB7-9930-75328967C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944B0B4E-1FC8-445A-A516-4F6A81ED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05549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65CAC-FDE7-47FA-A59F-93A6361F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FBD981-866B-4C7F-8591-EB8AD84EF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4A4DE63-77D4-4CCD-90EB-9BE8FBB61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F9545CA-E200-4332-96EE-A90D2A7D2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08493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B7A2-AD67-4B46-BABF-EF48657D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8CF4F-B3C4-44A9-AA02-F4E9083629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838061D-BB85-48FB-AD65-40346270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7BACE7D-D4EE-47FC-9989-F1719E622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741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FC247-7D03-490C-A5FD-5F7729088606}"/>
              </a:ext>
            </a:extLst>
          </p:cNvPr>
          <p:cNvSpPr txBox="1"/>
          <p:nvPr/>
        </p:nvSpPr>
        <p:spPr>
          <a:xfrm>
            <a:off x="1202452" y="1850910"/>
            <a:ext cx="79214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fill = 0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2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posMin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next = fill + 1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is less than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Reset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Exchange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with the one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fill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C0A3-47E1-4E14-B744-541E85EF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E915BF-4CA2-4A53-82D0-E7ADB2F0C4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FCE3971-A194-4B55-899C-8BCF2AF64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23A1B36-A648-4D05-BB24-3E663C6D6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053948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D123-4FCB-4C57-A952-FC5C0A29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26BA30-2717-4C52-8BEC-19CD334F54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40FBAC3-91FA-494E-91C1-88EF3D701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F365FF8-8D8D-4B81-B009-C5F8CD3C3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868492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7205502" y="2936428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3533818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C1496-9436-4AE3-9C05-23C7AFF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BD532-9C47-4855-8141-25C7C3401D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15F4F82-943D-4886-882E-117F7B3B1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FC17C16-CBED-41DF-945A-F4BD74E63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2772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EFF273-191D-4A96-B12E-C173548F95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42BEFDB-1F4B-4F7B-ACAE-757427BD2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3FAF269E-423A-491B-84C2-2F290C26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24308-11EC-4A2F-981B-66EDAA7E5EBB}"/>
              </a:ext>
            </a:extLst>
          </p:cNvPr>
          <p:cNvSpPr/>
          <p:nvPr/>
        </p:nvSpPr>
        <p:spPr>
          <a:xfrm>
            <a:off x="3878379" y="6418637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https://onlinegdb.com/ryRlgsGgD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5A0DF-E31C-4EDD-952A-D9DC7A765A2E}"/>
              </a:ext>
            </a:extLst>
          </p:cNvPr>
          <p:cNvSpPr txBox="1"/>
          <p:nvPr/>
        </p:nvSpPr>
        <p:spPr>
          <a:xfrm>
            <a:off x="1111982" y="1841318"/>
            <a:ext cx="4833292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83BED-D854-4EBB-9DF9-D24911960342}"/>
              </a:ext>
            </a:extLst>
          </p:cNvPr>
          <p:cNvSpPr txBox="1"/>
          <p:nvPr/>
        </p:nvSpPr>
        <p:spPr>
          <a:xfrm>
            <a:off x="6540018" y="1325725"/>
            <a:ext cx="4797336" cy="48936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Select the pivot element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48070-0D47-4827-8C50-4B98DA887D1D}"/>
              </a:ext>
            </a:extLst>
          </p:cNvPr>
          <p:cNvSpPr txBox="1"/>
          <p:nvPr/>
        </p:nvSpPr>
        <p:spPr>
          <a:xfrm>
            <a:off x="1111982" y="4083971"/>
            <a:ext cx="4833292" cy="13849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ABE3CC-F3AF-49C9-95FE-B25C41BAB102}"/>
              </a:ext>
            </a:extLst>
          </p:cNvPr>
          <p:cNvCxnSpPr>
            <a:stCxn id="11" idx="3"/>
          </p:cNvCxnSpPr>
          <p:nvPr/>
        </p:nvCxnSpPr>
        <p:spPr>
          <a:xfrm flipV="1">
            <a:off x="5945274" y="2291024"/>
            <a:ext cx="594744" cy="427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83E59-6B5E-46B4-A290-6CAA36BBDFBE}"/>
              </a:ext>
            </a:extLst>
          </p:cNvPr>
          <p:cNvCxnSpPr>
            <a:cxnSpLocks/>
          </p:cNvCxnSpPr>
          <p:nvPr/>
        </p:nvCxnSpPr>
        <p:spPr>
          <a:xfrm flipH="1" flipV="1">
            <a:off x="5945274" y="4704905"/>
            <a:ext cx="594744" cy="527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E6BB5-F911-4ED7-80DE-49BC2C1B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7166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469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pivot value is a random value selected from the current subarray, 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statistically half of the items in the subarray will be less than the pivot and half will be greater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thus there will be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 n levels of recursion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Partitioning requires n moves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 time: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 log n) on average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quicksort will give very poor behavior if, each time the array is partitioned, a subarray is empty.  In that case, the sort will be O(n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Under these circumstances, the overhead of recursive calls and the extra run-time stack storage required by these calls makes this version of quicksort a poor performer relative to the quadratic sorts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DED8F-3A48-465F-B2E9-C1E15DF1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60374-05F2-4A31-BC5B-561A6E95FB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AB9CE05-19D4-4335-A92D-358DE6DD3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BF0CD6C8-ACC2-4C19-9CC7-A88E53404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4117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611543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2424372575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Quick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O(log n)</a:t>
                      </a:r>
                      <a:r>
                        <a:rPr lang="en-US" sz="1800" b="0" strike="noStrike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2A9F50-7393-4860-BD5D-9E6B8AF488F7}"/>
              </a:ext>
            </a:extLst>
          </p:cNvPr>
          <p:cNvSpPr/>
          <p:nvPr/>
        </p:nvSpPr>
        <p:spPr>
          <a:xfrm>
            <a:off x="6182251" y="5525310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* Recursion Stack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0F5D-8713-429A-A1FD-D8217F09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711E1E-6FC0-44F9-8042-2FE4C656C9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1056D-3F69-447F-9FAF-6A14ECE1B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0AEB72A-9F5E-402D-8F37-9AAD3FF4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416423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Other Sorts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324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Sleep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Counting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Radix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C96D-DDE9-4728-B984-759CB24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468EF-DB1B-44E4-875A-A58DBED11B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290CB28-1D07-4C74-B301-C3A5897CE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F678220-B010-40F1-8357-1ADAF2D07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3A5-B16B-4AE7-B181-A1C538E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BF1F6-8904-41E3-A236-FE2BB7F3CE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FEEC93B-18CE-4BDD-B177-8E7D5177B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8F3AEF-33C5-4397-BE54-D2E055BDD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2516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F3C4-27B0-4A55-B530-D566C2F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DF29FC4-8FB6-4041-A257-1C2AD95EECD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0EBB041-79E9-44D7-B335-FB4FF932FB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C44A1DB-9841-4362-AA7D-EA84AAABAB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6921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698820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3914 9376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13E6D66-DAA9-4B81-9487-46B99705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20" y="1791172"/>
            <a:ext cx="4183464" cy="41834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3A02F-6BB7-44F4-98EF-9D193E6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68C20D-E4D9-466A-A476-C0F973C98E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F957F3-85DC-4295-B8CC-5840311E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BAEB69D-FEC8-49B8-99C3-AAE454026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033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FC247-7D03-490C-A5FD-5F7729088606}"/>
              </a:ext>
            </a:extLst>
          </p:cNvPr>
          <p:cNvSpPr txBox="1"/>
          <p:nvPr/>
        </p:nvSpPr>
        <p:spPr>
          <a:xfrm>
            <a:off x="1202452" y="1850910"/>
            <a:ext cx="79214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fill = 0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2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posMin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next = fill + 1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is less than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Reset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Exchange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with the one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fill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Time Complexity</a:t>
            </a:r>
          </a:p>
          <a:p>
            <a:pPr>
              <a:defRPr/>
            </a:pPr>
            <a:endParaRPr lang="en-US" sz="9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For very large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we can ignore all but the significant term in the expression, so the number of</a:t>
            </a:r>
          </a:p>
          <a:p>
            <a:pPr marL="573088" lvl="1" indent="-115888">
              <a:buFont typeface="Arial" pitchFamily="34" charset="0"/>
              <a:buChar char="•"/>
              <a:defRPr/>
            </a:pPr>
            <a:endParaRPr lang="en-US" sz="7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comparisons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exchanges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An O(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sort is called a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quadratic sort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DB631-E320-4058-BD3D-2B88C8E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74D4C0-E5EE-4CAE-9501-88603628EE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1431E87-9CD2-4990-98E1-60FDA49F0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49E1FE-3F23-412C-A282-DD7D8B430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219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73DFF-8DE1-4DC3-841D-4B11B75BDDD4}"/>
              </a:ext>
            </a:extLst>
          </p:cNvPr>
          <p:cNvSpPr/>
          <p:nvPr/>
        </p:nvSpPr>
        <p:spPr>
          <a:xfrm>
            <a:off x="4808327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https://onlinegdb.com/HJaSC_4eD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61815"/>
              </p:ext>
            </p:extLst>
          </p:nvPr>
        </p:nvGraphicFramePr>
        <p:xfrm>
          <a:off x="2723104" y="2085507"/>
          <a:ext cx="394989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sz="105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72815"/>
              </p:ext>
            </p:extLst>
          </p:nvPr>
        </p:nvGraphicFramePr>
        <p:xfrm>
          <a:off x="3114227" y="2085507"/>
          <a:ext cx="6371417" cy="341947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37141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i = 0; i &lt; size - 1; i++)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j = i + 1; j &lt; size;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(array[j] &lt; 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        </a:t>
                      </a:r>
                    </a:p>
                    <a:p>
                      <a:pPr marL="1828800" marR="0" lvl="4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j;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put min at the correct position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swap(&amp;array[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&amp;array[i]);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1A1D-D960-426F-9465-C6DC088E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DA2E8-BE29-4698-A43B-070B1B4BC1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05E3019-51A3-4B1C-B253-DA0882A1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BCC8302-8343-4544-AFFC-DF2B9562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557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2789"/>
              </p:ext>
            </p:extLst>
          </p:nvPr>
        </p:nvGraphicFramePr>
        <p:xfrm>
          <a:off x="2306885" y="1690688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AB4DF-8D47-4E3B-B110-5823307F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7D4927-CD25-453C-AE23-199445260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D05EC2F-07B9-4591-946E-7AAA2BDBA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3EED65-7A8F-4923-8FB9-F67B7EA4B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252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714258" y="2486385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74266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Swap adjacent elements,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e</a:t>
            </a:r>
            <a:r>
              <a:rPr lang="en-US" sz="2400" baseline="-25000" dirty="0">
                <a:solidFill>
                  <a:srgbClr val="EB6E19"/>
                </a:solidFill>
                <a:latin typeface="Gotham Bold" pitchFamily="50" charset="0"/>
              </a:rPr>
              <a:t>i+1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they are out of order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swapping till you reach the end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e Collection to bubble up the largest element after each 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 stopping at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C</a:t>
            </a:r>
            <a:r>
              <a:rPr lang="en-US" sz="2400" baseline="-25000" dirty="0" err="1">
                <a:solidFill>
                  <a:srgbClr val="EB6E19"/>
                </a:solidFill>
                <a:latin typeface="Gotham Bold" pitchFamily="50" charset="0"/>
              </a:rPr>
              <a:t>i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.size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() – i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after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i</a:t>
            </a:r>
            <a:r>
              <a:rPr lang="en-US" sz="2400" baseline="30000" dirty="0">
                <a:solidFill>
                  <a:srgbClr val="EB6E19"/>
                </a:solidFill>
                <a:latin typeface="Gotham Bold" pitchFamily="50" charset="0"/>
              </a:rPr>
              <a:t>th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3" name="Graphic 2" descr="Bubbles">
            <a:extLst>
              <a:ext uri="{FF2B5EF4-FFF2-40B4-BE49-F238E27FC236}">
                <a16:creationId xmlns:a16="http://schemas.microsoft.com/office/drawing/2014/main" id="{803F361E-94C1-48B3-B31B-65E8DD61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484" y="365125"/>
            <a:ext cx="1890316" cy="18903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F0BD-B947-404B-90F3-A239E0EE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7A6E3-5CB9-4B68-A6A4-8D8A5F22AB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2B576-B914-4BC3-8B15-3FEA9BA5A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721686-D0F7-4065-B69B-EE0E6E599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E556-3403-46D3-9F8F-C063372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07CF84-733B-43AD-805D-0F9E51FEC6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7B966DA-C676-4134-88E7-16E65A82B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36891CD1-7D27-49D0-8494-82924311C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593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897A01-2C65-4E6B-8436-5230A981CE17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2F29C-F359-40D9-927A-9744DDAAF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94F7AB-FD5F-4272-A3B6-BE30F5246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5B785F-CF13-4965-BE31-137680227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1097B-85BD-475B-96DB-3B948DE2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FCAF0-25CD-4DE4-BEA7-11F358FEE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0C73A-4354-44B3-A81C-EE230EEE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54688-92A2-4464-8966-5561C8491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02117BE-0F27-4F38-8EF6-FAD17ADF1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C8C470B-972C-420F-83D0-2B832D716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609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D5C1-859E-41C0-901D-41CCADD7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B61B7-FAF8-46B9-8F56-8F449A6002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3651331-7D23-475D-87AE-CF672F9E0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83417A8-880C-4239-ACB9-8FF9787A5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3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BFA43-F787-4C89-A4A7-95C5036DDA67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E1E632-52C9-4657-B171-1E532680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3C8A72-E8EC-4CF7-826C-690B126F3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6EF9-4542-4448-B135-EEBA2D5A0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0A48EC-394A-4008-AFAF-9C240772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BEC45-F155-41C3-A6B4-C1C30026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B4BF0C-2DD3-4F3F-82F0-A9FDFDB3A919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965BD1-A9CB-41BE-AD3C-7C4E752B7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2D53FD-2A09-477D-8CFE-00BCD327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0A5C39-57F9-4450-9048-9117D620B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FA1B40-ECEE-41A0-8911-E8599DEF0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2A8D51-BD5B-4B4E-922F-016720931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6D953E6-774F-4BC9-8444-84AAC4DAC9F1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79DE1-8F00-4E18-8294-BE4598A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5FEF7B-94AD-44F5-96D9-B5EEFDB47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857F00C-A332-4836-8B5E-C5CB8D64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D1CB8CED-D42A-47EE-AFC0-5346E3D8A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935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C08C55-2AC9-44FF-B094-3B1FA87E6518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96B97-E797-4636-86E8-7C11455F4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212D5-5793-4158-9827-D4B5F0466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9C9EA-2218-4113-9DC3-42BE8BA12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3636E7-2EFE-4F5B-BCA7-495A3DF49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6B5C8-C795-4E1C-98E9-5B6696CF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4A0E0C-FCE2-4E19-8EF4-5D7279DEE2B1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1C2DB6-A1AB-46EB-BA57-D8F55BC2D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FD6C19-1095-47D0-9355-B8D7B104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873641-1B5E-4BA3-AF80-DE090BCA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327393-0C7C-4B17-AEBF-AC7F26258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BE8C67-BB35-4534-BD83-506D5DF8C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62250B3-3E68-483E-ACA1-87F41A1E50A7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108BE6-62FB-4D54-9603-38E7D1878605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CECDE4-409D-4EB6-AD57-8C91678B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F9CF73-9DC2-4B13-9FED-099EC47B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4226B0-3773-4332-9510-4ACE39B07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CB7156-3713-4982-8A6A-1B682FA81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3D9360-5A99-4385-8C6D-F57204061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D9066BA-B9DB-487E-99B8-757250E0E0E3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960D1-3605-484D-A8DC-C1C5803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A43613-C68C-4BEA-98FB-8013081F5D9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A305854-683E-4801-9C78-86A51CE25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1F9B4E3-0E42-49CE-A64B-85071014D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5496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BA7CE-DA8B-4AA0-AE19-C9D5063232FD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2D9DB-5F8B-4CA6-8AD3-13505D33E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257AD5-0F7C-40E7-9B28-8F8594AB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D3B50C-1968-44A5-886F-2EBDF97B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5B9FFF-CFC2-462B-B50B-527BD1DC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B0B15E-8CCC-48EC-9C17-344F11360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285636-1109-4E29-B6C6-1E0C2F68F229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D327F5-5054-4999-9142-5216F5CF87A5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C9C95A-A2F2-4E4D-83A6-D6D5F0F9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42F543-D78E-452B-9D23-64D0B655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21573A-89A5-496E-8A35-C16B306DE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68ED7-B04C-49D0-95BF-32EC2A681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53AE78-B541-4712-8331-7024BAE4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A453AB2-A708-4CC7-90EB-CC1E7DF19190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DE90B8-DDC4-40D7-AA67-028EF6BB580F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F8CC56-8AEA-45A1-A4CE-7602265D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6648C7-FCD8-41A8-8966-061B0E2B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E12191-F794-4891-A8B4-D6F32D467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2D08E-A284-4688-BEAA-1DB4F532E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9E444C-AB12-4872-B3B6-B27F7E4B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4F9D98-6AA1-461E-AB81-A06A043C8FB5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A7A0F1-91F9-4DEB-8F10-DA5C82C3CFEE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96917-1EFE-4E61-A6D1-A622E6F1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BB150-4040-4F50-AD32-4C9532A08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B7FC5E-7F40-455F-A5FB-CA42F6F6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F7368F-D46E-4A06-80F5-EB6ACFA3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F10B21-8E54-47DE-982C-5806DC91D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001175D-77DA-44EB-A95C-4E7B282F458E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4A88-8F6D-4C4A-A6A0-F962299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0DD438-DAB9-4DA8-8879-A4736DFFF3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82817C2-084B-48B4-A9E1-7883B096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0BAE0F74-1DC0-40E6-B317-64C824A2F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4085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6C0E89-A383-4B80-A8C5-FD1AFBF2466E}"/>
              </a:ext>
            </a:extLst>
          </p:cNvPr>
          <p:cNvGrpSpPr/>
          <p:nvPr/>
        </p:nvGrpSpPr>
        <p:grpSpPr>
          <a:xfrm>
            <a:off x="6844398" y="5567973"/>
            <a:ext cx="3697242" cy="338556"/>
            <a:chOff x="7189967" y="5615785"/>
            <a:chExt cx="3697242" cy="313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FA1A8-FF04-4739-9E0B-A7ED7AAA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75" y="5615787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DCEDD2-BB74-4FA0-AA2F-96B472336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091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52D58-8CED-42D2-9D4B-7D5C43FB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67" y="5615787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EC77C-9CC2-462D-B7ED-A1291F5E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0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B90BB7-1885-4A55-8E10-6C445E776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34" y="5615785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4721576" y="5571192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rPr>
              <a:t>Final array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8FB1FD-42B2-481C-8097-2F2FCB1FE515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DE1CA9-B3C7-4115-8C6A-35791985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07DB57-B474-4460-9613-9A791B0B4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B512D3-72F1-4D0C-80FD-BEA18BD97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E6DBC-66E9-436D-96B1-70F433F2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79A8A1-08D7-4305-A69F-DC5F0220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5DA53E4-F2C9-49FB-838D-C4175D4FDB14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4D6319-B811-4D4A-B476-ABF4D5942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E0731A-2C81-4804-B05A-22072F32C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A4E9F3-03A3-45A9-B5CE-AA5329E6E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D09AE8-84A0-4945-A69F-9966CA3A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136EE8-6CB6-4455-8EA2-5F139D6CF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38D6CC-3D5B-4799-B7A0-E4DCB41E84A0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6DA6A7-6E41-4E9D-B7AB-23944031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FE3D5-B0FE-465B-8ADB-0B8CCE83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F2D44C-CFD3-4536-BA71-0715B296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54E45F-9A54-4443-9B45-F1E75F84C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E5C5E0-D63B-4F09-8418-9DD9B2F1F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147EA4-B7CB-41C2-B4FB-BD5F500F5B4A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F38933B-2741-4013-BAF0-58CBB6E8F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08EC26-91E4-47E7-A86A-1F341E726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F9D2D2-A278-4521-9FBA-49707FD8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F71FEB-8F4F-4339-AC80-C01471A9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4A6963-5309-4D92-A9EF-DF967EE4F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6068-5895-45E0-8C67-0BD5368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36E0A5-ADFA-4BFC-9897-5B1BC3FF777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386AB0B-714B-488D-9BF4-F04D4368A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DBEEC667-9CE7-4A52-9468-DD6AFD5BE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33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pass = 0 to n-1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Sorted = true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for each pair of adjacent array elements between pass and n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if the values in a pair are out of order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Exchange the values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Sorted = false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while the array is not sorted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9EA35-E278-4045-BC51-D02DD17D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509E6-B795-4743-AE73-C8A314E5BB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ECF7CF-43A8-4ABA-A330-4A514B1E9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51BD5EF-8608-48BB-9E7A-FB4EDAED0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8479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In the worst case,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Compared to selection sort with its O(n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comparisons and O(n) exchanges, bubble sort usually performs worse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DC5FC-91DC-4BA5-85EB-BF3AEE4EB0E0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pass = 0 to n-1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Sorted = true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for each pair of adjacent array elements between pass and n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if the values in a pair are out of order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Exchange the values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Sorted = false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while the array is not sorted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A4583-9AAD-4736-8980-AAC1E299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A2761-9011-48C6-9F2B-E3844F4672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6CE9ADC-03FB-4229-ABF5-E7E38C2DD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102F5183-848D-459F-A17F-63BC48F76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811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89408"/>
              </p:ext>
            </p:extLst>
          </p:nvPr>
        </p:nvGraphicFramePr>
        <p:xfrm>
          <a:off x="2562331" y="1876820"/>
          <a:ext cx="394989" cy="4192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24780"/>
              </p:ext>
            </p:extLst>
          </p:nvPr>
        </p:nvGraphicFramePr>
        <p:xfrm>
          <a:off x="2953454" y="1876820"/>
          <a:ext cx="7366204" cy="419284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36620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0; i &lt; size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swapped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j = 0; j &lt; size - i - 1; ++j)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if (array[j] &gt; array[j + 1])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temp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array[j] = array[j + 1];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 + 1] =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swapped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If there is no swapping in the last swap, then the array is already sorted.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(swapped ==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https://onlinegdb.com/H1thqETkv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2270-0D52-47F9-9641-ACBED2FB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108FCC-8224-4B75-AED5-BA717838AE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EFBC3A2-554A-4DBE-9EEC-BEA1F8285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D61EA90-0C69-4703-96DE-E241ABB6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0612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17216"/>
              </p:ext>
            </p:extLst>
          </p:nvPr>
        </p:nvGraphicFramePr>
        <p:xfrm>
          <a:off x="2378772" y="2212665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0D36D-F638-42C7-BFB6-0FF3814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880D99-CD01-447D-BE73-9085F00E4B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348AEF5-1BF3-47F3-860D-463B667C9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C83467A-88B3-4320-873B-C44C35DF1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0981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76078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Keeps a track of two regions: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Unsorted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Initially, the sorted region has one element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first element in the unsorted region in the correct place in the sorted region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till there are no more elements in unsorted region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11" name="Graphic 10" descr="Joker">
            <a:extLst>
              <a:ext uri="{FF2B5EF4-FFF2-40B4-BE49-F238E27FC236}">
                <a16:creationId xmlns:a16="http://schemas.microsoft.com/office/drawing/2014/main" id="{FDB68D12-599B-407C-86A2-F5A0EF0D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837" y="387787"/>
            <a:ext cx="1758963" cy="1758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4B35B-2269-4F0E-8930-091277BF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284E-170D-45FE-BAEF-16019B221D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3756909-CBAC-478C-81A4-1A95D5ACB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3DBF81F-C520-46DC-9A31-83E2F7A5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3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 (Sort)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73791" y="2027768"/>
            <a:ext cx="108805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ascending sort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[0]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[1] &lt;= …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AF33-B613-4504-908E-6399A1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913C3-8511-41CD-B06A-6D3ED04581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18329D-6CD4-424F-AD0F-31E59FBD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17AC633-459F-4353-9394-070E3425E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3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4E8-D019-4618-B886-E022124A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74250-7A95-4560-9C49-F03E9E632E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1D57F268-B0BD-401F-8E25-6CE2457FB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C53D57C-E5E8-49FD-A999-7A12A6D47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0244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FD0476-6438-4343-93E4-4A7FC8DE9DD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C8E51-471F-474E-AF4F-8D46A0102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9BFD1-71BC-4801-9EE5-23126807E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6D9E50-31CB-4DD0-8159-696074DE6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ED6560-14BC-47C0-9281-324B72DE3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CDD74C-E443-4F94-A87F-4DF42D00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29A45E-E6D1-4C7C-AB49-804AF3AA18ED}"/>
              </a:ext>
            </a:extLst>
          </p:cNvPr>
          <p:cNvSpPr txBox="1"/>
          <p:nvPr/>
        </p:nvSpPr>
        <p:spPr>
          <a:xfrm>
            <a:off x="6887050" y="3299439"/>
            <a:ext cx="662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Sorted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Unsorted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7854-22FA-4E05-89AE-581FE5CF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A7E98C-6726-4A79-8E3C-E268BAF774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457C42-481E-4DC7-8FAD-C7667BFF7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7934E144-BDB9-4D77-A740-AE79DD5EE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33387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F0D7F6-4418-4FDF-A022-B6F41C175C7F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4D00BA-E2C3-4592-B6C6-ED483F8339B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89A57D6-519C-4575-9B9B-C0412B8C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65822CD-4045-4DB7-B292-CF21D9CC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2D0BDC-B43D-4CBA-A53F-06DD6C92B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F98D1F-D80A-438D-88A2-8817B56E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959427-35E6-4EFA-8617-9B001E378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123200-D7D2-49D1-BFB6-C2689ACBA2BC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31BA1E-CD8B-4AAA-B634-72719798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018069-53F2-4599-8532-17FF1283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322D1F-9DDB-4618-ADF9-54C7FF5D6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A389F0F-D6FF-442D-9A99-E5F74E32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0B9BBD-4EA4-42FE-9848-C2A13D8BE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59E4-B6E7-42F0-856B-8D563AB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3C4B0-8749-47B6-9059-707BD7F147D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BAE73ED-A579-4C00-930B-8CA3573ED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720E179-414E-4A74-A72F-7B5B87D0E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76956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63F31E-109D-4EF8-B6BC-A1EFC60B701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8142AF-5A3A-4DC6-A017-2A4B896D8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62425C-EA42-47CB-B5DA-404E198B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46DD46-C81F-4353-8D17-3F5C4BE9F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3184BA-A013-4BD7-AB40-855B932B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B2DB0D-1386-411D-B834-BD2F6D65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8CEAB5-E903-44BC-A2E8-72D30F753386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A8ABAF-1A5B-4FF6-8B71-C867DB69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21F6B-6057-416C-92B2-17809EBEB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4C5D8B-FAAE-4040-94D2-5C2A9E9A9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9D482-F77B-4FC4-9E32-0020C59B6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2B034A-9594-480E-8B85-E412612B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4D7C72-F887-44D2-A4D1-55133241F547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4600C7-A5E6-423B-BB8B-449AA0F6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6E7BF4-281B-48EE-9C73-A5449FDEF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E8E232-B07C-4E79-984A-CB102646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B9875E-279B-4C47-8BFA-F3305737C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C6E014-63D6-4411-A962-396FF588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79A334-B682-43C4-85BE-EA1D9A82F006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C51811-2F0B-4D9A-8120-2DCA382D3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100D2F-D40F-4E3F-B460-7C325F5A1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B95A64-0561-4452-B69D-C8FE5CD8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E27F7C-EB4A-436D-8A72-2434A51F6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3805-6A48-4276-A50A-925CE02B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3070F-BA23-4A1A-BC09-9D1A0BEB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FBDD8A-7798-414E-8556-A6FC1C6B0E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20212A8-E963-4CAA-AD5A-FAD2AF0B3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0FE4ACEA-63AA-4D2F-B11E-DFBED8D23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73748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405DB3-0473-4399-B6F5-B90F07503F4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7CC3A3-E625-41A1-9657-233CA982C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EB45FD-F70C-49A8-BCE6-CC65BCBDC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3F308E-8D69-436E-8BE3-3C7457AD2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8016B1-5087-4652-B3FC-A48C4D2E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22AAB-5421-4008-9A72-FC03BCF94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0C2942-13D4-4531-9B27-A03772420438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A68DA8-3EA3-4378-8DA3-4489B68D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AB1B3-D3D8-462A-8946-5C736222B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03FD9-FE54-44DA-BB00-26FDD8BF2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D8F804-5A6B-48F8-87FA-C65627A03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D0B42B-1874-4899-BB57-42E2FB592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B619BFD-E641-4F4A-9331-1D29142857F8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2E7A61-B40D-4550-8ECE-55FA42B47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03E1221-14F9-4D84-945E-AD9BFA2C9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F3425D-BD11-4FCE-9044-508C7F8E8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8B3079-F195-4EE2-A238-DF8684EB1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BAE711-9CAE-4EE7-8C19-65EE9AC78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8E456B-3302-4EB3-A75C-EA98BAF1CB51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96803A-7C0E-4753-8CF6-768BEA1B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A83016-2CBA-4677-B770-81132B815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1D6751F-B365-4397-AC5F-C0B665A0D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B48077-2692-4EBD-8095-0C0182FDF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7C42C64-08EE-4332-9C6C-C0D63905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7F85A5A-32CC-4B08-BD54-40AAAC6692B9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E1F6E1-A5FC-4136-ABC4-0EEDDFFFC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C7671D-CADD-4B15-9D65-2B7074944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8FA9F5-ADCB-474D-9A11-FFE3F9DC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30B93F-41A3-4F79-9770-0008C176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EBAE44-FDA7-4792-97CE-09518BAB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A21A4-06EB-4813-AA41-976871C2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DC1E6F-D109-4200-A17B-F9AF068849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88653BFF-2A77-4910-844E-67B466E3B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E4B22916-DCE7-4BD8-B537-6F41F196F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6672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3406391" y="5571192"/>
            <a:ext cx="30869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5</a:t>
            </a:r>
            <a:r>
              <a:rPr lang="en-US" baseline="30000" dirty="0">
                <a:solidFill>
                  <a:prstClr val="white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Pass/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Final array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59257-565B-4166-A2C0-C5EA71ECE15C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0960FB-5986-47BB-B468-05B30D20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EEB82-EA75-4059-8019-113D853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54A8E2-ED49-4568-9019-12A0FA634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772B8E-8423-4A7B-95C8-02C0AD154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0CEC49-3D00-40B6-B693-C5A8EBC4A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B3BEAD-8F99-4308-BDB5-B76D0CA5E454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6A03C6-6D50-48D3-BA52-C008B78B7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34CD3C-C5BB-4CB4-8582-2D08ED2B1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128422-50B1-498F-B888-218F8734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67CAE48-5476-494E-819D-E37009131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9C00ED-1011-4E28-9BDC-CC7BBC515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EA8779-E040-4A9F-9ABC-CD86C9EAB38D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C65D52-D65F-49A8-A316-D994FA3A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DF31C05-8214-43A3-96D4-09213EDF6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608577F-7F68-4D62-9070-84CA7604F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094292-B3D3-4F3F-B13C-999433109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3CD068-ECCB-4462-A957-2D5D92281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2F205B-FE53-4B81-B4CA-05E0C0FA8F2F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5DF5B0-34E4-4F49-8D3B-B94A9DF3F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9BBD6A-B4F1-44E2-A2A0-C922F6F5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3AE174-F1ED-42DD-843B-C905A2073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F10D94-4992-40E7-AE7D-EA650429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5D95A-CCC0-4AFD-A5CD-A266BCA0F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B1B524-B0BD-4561-815C-0633B866D2CB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F7E00B-63FA-4B9E-A6BE-B87EE4B5D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F7B3571-5C2F-441E-9BEA-F81AA7643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621ACF-2BE1-468F-915A-EE26B659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6738A40-731D-478B-B948-F305576BF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30D47F-4472-44A7-8226-FE8FA357B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008306-06FD-4079-B42E-455958DB12B7}"/>
              </a:ext>
            </a:extLst>
          </p:cNvPr>
          <p:cNvGrpSpPr/>
          <p:nvPr/>
        </p:nvGrpSpPr>
        <p:grpSpPr>
          <a:xfrm>
            <a:off x="6765090" y="5618449"/>
            <a:ext cx="3697242" cy="338556"/>
            <a:chOff x="7196326" y="1129112"/>
            <a:chExt cx="3697242" cy="31337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06F7CD-C43D-4D78-890B-D60E478E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A65B00-B13D-4939-8AD0-AB619727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E0E647-2CDC-45F3-B58C-18B278C1E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3EED5A-B3A9-4AD7-9BEC-DB36250A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BAD07-9500-41C6-B4A4-5E6673D9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0197-A485-4C0C-9A1A-F385B10D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A6369E-52CC-4D89-8E48-247BE04AA4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1CEB6861-C708-4ACE-8CB4-C6F74F54B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1E26E210-1BFB-4656-8318-8D7F94D60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741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each array element from the second (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= 1) to the last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is the position of the element to insert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Save the value of the element to insert in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while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&gt; 0 and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&gt;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Shift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to position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Decrement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by 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Insert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FE1BC-71D0-439F-9B13-5778043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AF8727-DCD6-4BC9-B3D8-F4C073647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CC10641-1455-4011-B4F6-9FE1D044C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57817EC-0533-4A9D-9D1A-41921F0EE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3264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worst case,</a:t>
            </a: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5AD40-97AE-4F1A-B7C5-3EA723D7445A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each array element from the second (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= 1) to the last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is the position of the element to insert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Save the value of the element to insert in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while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&gt; 0 and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&gt;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Shift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to position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Decrement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by 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Insert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DE56-7665-45A0-A796-AC7337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039E8-9BBD-4338-AAEF-2C8FB6B152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712A9E-705D-4168-8C3C-4C92C7DA4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64725CC-A92A-43A0-A7B5-1786707FD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62475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5267"/>
              </p:ext>
            </p:extLst>
          </p:nvPr>
        </p:nvGraphicFramePr>
        <p:xfrm>
          <a:off x="1896171" y="1921800"/>
          <a:ext cx="394989" cy="391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30384"/>
              </p:ext>
            </p:extLst>
          </p:nvPr>
        </p:nvGraphicFramePr>
        <p:xfrm>
          <a:off x="2287293" y="1921800"/>
          <a:ext cx="7617414" cy="391020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6174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1; i &lt; size;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key = array[i];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j = i-1;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Compare key with each element in sorted till smaller value is found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(key &lt; array[j] &amp;&amp; j &gt;=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array[j+1]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j--;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array[j+1] = key;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https://onlinegdb.com/rJgA3LAkw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3DF6-1D81-46CD-9188-4C65202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D42B2-1575-4D6A-AFA5-9E41505D94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CE1842-FF41-4241-AB2F-73E1091DA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4714486-CAF3-4AE8-B4F0-149B9C01C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732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7630"/>
              </p:ext>
            </p:extLst>
          </p:nvPr>
        </p:nvGraphicFramePr>
        <p:xfrm>
          <a:off x="2146858" y="2082036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39601-884E-4218-AAA4-A8467E8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3CBE4-4CBD-41F6-9A1E-70D65929C09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22F240A-492C-40E8-9714-B8FDD9B7C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95775BC-701C-4049-A289-27F015DE3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231937" y="2476337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07714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8AF6-5BDA-4ED3-ADD1-22E6CD36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56D257-AC4F-468D-81F1-61A95F05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8A85A-A002-460B-9F89-3D532FBB1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A43E43-70C8-499C-AB6B-EFF211BB9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72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5FC6F-3B38-4B7F-9482-BD2B332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4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1259407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44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Shell sort is a type of insertion sort, but with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or better performance than the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sorts</a:t>
            </a:r>
          </a:p>
          <a:p>
            <a:pPr marL="3657600" marR="0" lvl="8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Instead of sorting the entire array, Shell sort sorts many smaller subarrays using insertion sort before sorting the entire array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Named after Donald Shell</a:t>
            </a:r>
          </a:p>
        </p:txBody>
      </p:sp>
      <p:pic>
        <p:nvPicPr>
          <p:cNvPr id="8" name="Graphic 7" descr="Shell">
            <a:extLst>
              <a:ext uri="{FF2B5EF4-FFF2-40B4-BE49-F238E27FC236}">
                <a16:creationId xmlns:a16="http://schemas.microsoft.com/office/drawing/2014/main" id="{FDB3AF52-D981-4A3F-82CB-C4806476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D8CF-33EC-4288-85C8-DC3D0237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6031D6-258E-4DC7-98C2-415A86200A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B8D8C53-A73C-4322-B3A5-73ABE4EB6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383E3FE-3B76-4508-983A-3C687AFB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782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4CA5AD-6C88-46B8-B1EE-688C801A36B6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BD50-B2AE-442D-A3E0-5FEDF629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7E4AD-60D8-450F-A687-EF0B88A408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2F6765F7-9E1B-491D-93EA-62FF18DA6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5FB71CF8-1990-43BF-AD1F-305EEF714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54077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CC052-9AD2-48C5-96F1-EC0B335B0A6C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69B1-9D99-4B5F-84A5-B5A508A2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2EDDFF-34A9-4161-89AC-540D981E6C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81A30B5-78D3-483A-89D8-1A6A995E4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D7C775B-F83F-46AF-BFEA-B54C80ED3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115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6BD22-108A-42D1-8F4D-2E619391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EC445-C292-47F5-A9E3-773270103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01F1E1D-5AA7-41A4-BCD6-53C7AD5F6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78335CD-710B-4221-BED4-F22F97AC1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49191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C95-63D8-4687-AA0D-3EC8EE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B208E-9835-477E-BF0B-AB6076BB24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A305F03E-9374-4B7E-BD43-FC3D7C433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C53417C8-D439-4E0B-94DF-2FDCF85F7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3145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963B3-9297-4315-9B0B-BC124A87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741EC7-E17F-43AD-BB5B-A621F216DB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EE41A20-A03C-441A-B588-D887953B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4F6D94D-4E0E-4959-98DD-3D9B433BD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671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57AF21-BBD0-420B-84BE-44DA771F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FB204C-A191-47C4-AD44-E8235252016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871A211-B644-4F00-BA0C-D050C1368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A2C04F0-A917-4915-BAE2-D25C13113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506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next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</a:t>
            </a:r>
          </a:p>
        </p:txBody>
      </p:sp>
      <p:pic>
        <p:nvPicPr>
          <p:cNvPr id="3" name="Graphic 2" descr="Watermelon">
            <a:extLst>
              <a:ext uri="{FF2B5EF4-FFF2-40B4-BE49-F238E27FC236}">
                <a16:creationId xmlns:a16="http://schemas.microsoft.com/office/drawing/2014/main" id="{A3556AB3-1FBC-4CB3-843F-549EF639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7852" y="627509"/>
            <a:ext cx="1747856" cy="1747856"/>
          </a:xfrm>
          <a:prstGeom prst="rect">
            <a:avLst/>
          </a:prstGeom>
        </p:spPr>
      </p:pic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0E6BA3E2-D350-4CF8-8C4C-2A6B5D1F4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086" y="940724"/>
            <a:ext cx="1037697" cy="1037697"/>
          </a:xfrm>
          <a:prstGeom prst="rect">
            <a:avLst/>
          </a:prstGeom>
        </p:spPr>
      </p:pic>
      <p:pic>
        <p:nvPicPr>
          <p:cNvPr id="9" name="Graphic 8" descr="Lemon">
            <a:extLst>
              <a:ext uri="{FF2B5EF4-FFF2-40B4-BE49-F238E27FC236}">
                <a16:creationId xmlns:a16="http://schemas.microsoft.com/office/drawing/2014/main" id="{7D8356AC-F6E9-46DC-A73B-E596508FF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60" y="1270740"/>
            <a:ext cx="644826" cy="6448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E6B7-8087-4269-B8B6-1F008BCB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9788E-40F8-40E6-AAA2-1E7942254C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AF3B00-B9BF-4C1A-8844-EFD13A959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1AFFEAC0-5378-4A51-BD51-5208790D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66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B22C9-DAAA-4589-B0A2-65E89ED2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7ABB2-873B-4F69-9EAA-CE67B6D133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3785CC8-7AAA-4398-8DB4-F4120FFC7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414B85A-E288-4985-B81A-8AC87DCD0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5415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634EEA-028C-4992-882E-22FFE346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A70244-A506-4700-83FD-8A0090E7C0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4E5C1C4-5086-4D30-B393-CE4C9B2CF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70EFEF5-FCA9-45DE-8AA4-28CAE14C0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6699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B77B06-E520-4FE4-8449-6C74E04C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BA8178-7F91-45F6-8075-24FC6A7DB07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B10FCBB-4F30-4F72-A771-9FCBD871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31AEE7CC-D726-4A6B-9634-43922460B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26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754A3A-00F7-4694-9112-BD698851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2364F2-4A07-403D-B8A2-F11325C5A4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6DAB0C7-5397-40CC-AA71-B504FB381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C3940BEC-E94D-434E-A264-3277B4836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42877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945C67-821C-470D-94BF-6E3385FA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FCD64-FDC7-40B0-8484-3745066245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80FDE1A-0407-4D2A-9F91-AAF6F4716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F7C7D53D-73BE-439A-ABB7-38065C1EB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7822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A8542-AA74-4134-98D6-07D8E0DD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051B12-04F3-45D7-982D-47DF6595701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DE2278E-2008-48CE-8211-96F76093A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E50E677-8A93-44C7-A400-9FC6EF7F2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9949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66F32C-3400-44B1-A4EF-709DC115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3C8F-50B7-44D4-B032-86C280A8CCC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99BB126-577A-4A2B-837E-F9BF994A9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01ACF6D-F584-4DC3-87AE-00EA3D331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11235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F6571-F181-4A27-A897-AF89617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68C1E5-BA56-473B-8E9B-605C96F309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0DDA883-731F-4F09-89D7-F138E4127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AD3B4B9-BEB9-4E84-A5C5-9023DCE80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9256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0D534D-24FA-4EA6-B161-6F71C6F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0E87E2-4524-46C6-8CDF-03063B3648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9B8059D-B93A-4FC0-8557-7DAC2BFEA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EC41E3-9325-4AA3-BD97-3C39E248D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32400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CC5E35-FA64-4883-9DF7-8630471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E42285-6C9C-4CB0-8D60-EA154DA938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71C9C97-ECA7-4962-963C-DEBA2CF46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EB3E66C-903C-4DF0-A8CB-53177127C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832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9AE96C-B691-489F-B035-28A2A37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D5F03-22A6-4805-98EA-63C6ECA541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B79E5AA-E68D-4EAA-A64B-79B1C41DC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D2BF825-73EE-49B0-80A4-ADA8B73A6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07887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5408E8B-6D06-48F9-965C-802A89D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DBD247-00C3-4E4B-ACDF-4BFBA9350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11CFBFEB-6A56-4577-939E-36DE70E3E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9772AA-F9AA-4D07-AE09-186E8D389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75535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24F47BC-688A-4EC5-AC48-EC30A592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C3C57-E07B-47DA-8D22-E32C8BF0A8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0174BC2-4CAB-41C5-8933-5C93CDB2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B0011A0A-054A-4E40-BD7D-11553ADC6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33901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7A7FF89-9BFD-4ADC-B9C4-956140C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DFB079-3F35-4F59-8A24-98EC7EC3C8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CA5508-EF58-4F00-9C18-B2F8288A4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7A838DB-F0C4-43FA-BFF9-FFE5DA4BF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06869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CEAFE9-485A-4834-B664-EC628AD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385CD-B0AA-4F4F-8FFA-7384BBC52B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36A3C652-A163-46A0-B00A-2FC73948D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49E1C73-F5DC-4902-A75A-1C521BA1E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022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710C04E-2B10-4892-9C97-5562832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D1C9F4-A24A-40FD-9A7F-C053E637ED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EC93A2D0-EA7A-4A0D-8EA8-F62D16DE9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71823C2-BCB1-43A2-ADD9-366982257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99650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6F2093-75B0-45BE-A7E4-9E8AA4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F890E3-5F8C-4B1B-A853-4177E780614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0B74CFF-FC71-4D12-9DFF-EC58A44A1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F81521C-D626-4079-A3E9-C50FAD4BD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877385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D82D115-E287-414C-B825-52292AA7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EC802A-F4A4-4664-9C86-BF37EBC725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EA91389-2308-44F9-9B49-D433F71A2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3494CA8-A846-4825-AAB3-E7DFF4018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99790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E343FE-C376-4CE6-A6B0-BA7B393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DCF90-72BF-499C-919B-B5FE9872E0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B1D3B26-DBEF-44E8-B32A-27231F938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6C4ADD3-C084-449E-8FA4-E5095566B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17108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6C2F61-5114-44F5-A74B-34349CCB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32B213-BC30-44AA-97BF-4032AD627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D4D903E9-C532-48FB-959B-DFD0B992A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A99BB0-ED09-4930-9660-E21AB117A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580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5B1755-671B-4114-8112-657C56E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0E9DD7-40BA-4965-8F67-D40CEBA8B5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858647B-7985-47A3-8718-1A98A739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C55056D-A077-467A-8DE0-66706C479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1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33F16A-3C5B-4C60-AC6D-8EE3E7D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62ECDC-855F-4C32-BE87-B25AABBEFF9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AB25FC0-6B77-4FAA-BD21-8C6687A9A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F908E0A5-1732-45DC-864E-E2AA311FE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7821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E843EE3-687C-43F7-A93D-CDA14BEA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B4BD6C-99CC-4EE9-97B6-284BBEBB94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C16B931-AA54-4BD4-B5D0-CB90ACACF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CC3A4C02-DB5B-4278-8655-10B545890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9931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D51574-5E57-4051-BD02-B2F14DA7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796A05-37BA-41BD-BFF0-38FB7CE18B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5DA58D98-8AFA-4FE0-ADE2-0E7E0379E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E68E5C-F169-460F-B730-061F05722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9696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6C9D257-0F2F-4A6A-B152-2F4D2B0C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4B16A6-A90C-4B98-8C0C-D3DBEDCD6A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44191B5-3B14-4391-BFED-2E6483ADE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13215D6-77C7-4B13-83A9-E27EE580F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53975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489D22E-2896-4112-86F0-14BEDA1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E49D6C-D80B-4747-B007-A3C63E13B2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5924BF-8B79-4BF0-BBAC-3CA4FEA81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9E9F6EB-F322-4DCC-A341-CDEE26F52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2501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6" y="1690688"/>
            <a:ext cx="9147351" cy="276120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Shell Sort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    Set the initial value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n /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while gap &gt;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each array element from position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the last element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 	          Insert this element where it belongs in its subarray.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if gap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2, set it to 1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 	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else gap = gap 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 2.2. </a:t>
            </a:r>
            <a:r>
              <a:rPr kumimoji="0" lang="da-DK" sz="16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chosen by experimentation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503BF-0FFE-4825-8064-2A8A4A6E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EA877-76C4-4CB7-B1D9-6EDF250D7D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895C27-10BE-4EA4-A4C0-52DBA371C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5867895-F090-4739-A5AB-62EACFAAE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23915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10495528" cy="331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general analysis of Shell sort is an open research problem in computer science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Performance depends on how the decreasing sequence of values for gap is chosen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powers of 2 are used for gap,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values for gap are based on Hibbard's sequence,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1  (i.e. 31, 15, 7, 3, 1)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it can be proven that the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Other sequences give similar or better performance</a:t>
            </a:r>
          </a:p>
        </p:txBody>
      </p:sp>
      <p:pic>
        <p:nvPicPr>
          <p:cNvPr id="5" name="Graphic 4" descr="Shell">
            <a:extLst>
              <a:ext uri="{FF2B5EF4-FFF2-40B4-BE49-F238E27FC236}">
                <a16:creationId xmlns:a16="http://schemas.microsoft.com/office/drawing/2014/main" id="{F1F5DA69-4EFE-45A8-A596-F476C2E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67989-D6FB-4EDD-9BAD-1C0C4856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74364C-90A3-4278-9972-E1CC794657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28957D-0316-4535-AB7E-B0E5710BF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433811-4EDD-4EA1-A56B-82524F5A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0364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4076956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Shell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5/4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7/6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E5092-595E-45FD-AF55-1C62A7F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EFFE6E-32D8-4BF9-8E8A-2A03CB2E94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BCB47-9216-48CF-9619-961076764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72975B3-3CE3-41CC-8A69-7DC445CC2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31406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960632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60109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90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 splits the array in half, sorts the two smaller halves, then merges the two sorted halves together.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array to be sorted into smaller subarrays till you reach a size of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sort the two subarrays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ombine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combine two sorted arrays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till you merge all elements in one array</a:t>
            </a:r>
          </a:p>
        </p:txBody>
      </p:sp>
      <p:pic>
        <p:nvPicPr>
          <p:cNvPr id="6" name="Graphic 5" descr="Zipper">
            <a:extLst>
              <a:ext uri="{FF2B5EF4-FFF2-40B4-BE49-F238E27FC236}">
                <a16:creationId xmlns:a16="http://schemas.microsoft.com/office/drawing/2014/main" id="{8FC61C88-F5FE-4135-A5C6-1EF2EAF4F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351" y="366430"/>
            <a:ext cx="1503822" cy="1503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7CB86-7B69-45A3-B2CE-CF4C3FC1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F478F-4469-4C65-96C4-36A35194DF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C00052-96EB-4C39-B252-E28D053AE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00DD5AF-430C-43FA-A18D-B9CAB9385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7818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FB936-8E18-46D2-87AD-4488C869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D1F71-BAC1-4278-BA9C-3EEF921DEB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B8537F2-7BD2-4621-B865-C18982B3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C6D7433-45FA-48C6-8059-9686C4025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3983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23F0165-72F9-4968-828D-8BC4ED4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F49004-85DC-43D0-9B33-2D4E8F97AE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750D139-3D57-49F8-A2A2-D3C31B091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8D0FED66-9193-4E4D-8B79-695CCE01A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497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E1E30-6EC6-431B-A31D-8F4ED13407B1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B95661-37B9-4A00-AD40-2A037413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5532DD-11AC-4D22-A5DA-581D2843FE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C99B4AF-5D7C-497C-B5DF-9A31AB9EB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1AF16369-3E1C-43EE-9A13-2308104B1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9878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55071C-FE6D-4AAF-8AF2-85C69358990F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218A6-ACD7-4753-9932-B14EA68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2C960A-D135-4037-874D-1600AA07FB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A1C2BCC5-9933-44F1-8A9B-C81AA966B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B7C3B8DF-00C7-4132-8DF3-B3E145AC3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94114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AA9B4B-D875-4614-8435-C34700E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01E9EC-B02F-498C-A255-453228C7B2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6751BFE-C538-453E-903E-D7C558079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962DAF7D-0C91-4BA0-9C9E-5F19BBECF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1062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564178" y="1835621"/>
            <a:ext cx="1589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23156-F290-43FC-8207-6304005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B85E7A-EEFE-4519-B6E1-F0F50A4193D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2181706-47A5-4A92-8014-726AE1DAF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8C33115C-B547-4080-9EBD-487699DC3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19329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5583C0-774E-47DE-B7F3-33C6E1A4DF58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16D6E5-67DB-42AD-8B9E-A0E86E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B2561E-BF1D-4319-B6F5-3B143166F5A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F2DA7831-8780-47AB-97E7-ACE4BB940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688D9070-76BD-4B48-934B-D81AC5FDA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0241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F92DD6-E70F-415E-93B2-18ABF276D40E}"/>
              </a:ext>
            </a:extLst>
          </p:cNvPr>
          <p:cNvGrpSpPr/>
          <p:nvPr/>
        </p:nvGrpSpPr>
        <p:grpSpPr>
          <a:xfrm>
            <a:off x="3053288" y="5351189"/>
            <a:ext cx="5414593" cy="340449"/>
            <a:chOff x="1205574" y="3337775"/>
            <a:chExt cx="5414593" cy="34044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1ADC1C1-F6F1-4E0F-9367-4DDC5E51AC7F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A3A82E-DBF6-40FB-B733-602AD73159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B69BDEF-329E-428B-A40A-F3BFECE214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BC2A3E-DF43-4C4B-852B-CE024AC9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DAE77-3C89-4FF4-8578-70BEE6F83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974C26-D64C-4A1F-A5CC-122259FD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4DCD778-E7EC-47C9-9CB4-4EC365324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B7A766-74AC-4D7F-B3BA-6BB15054AB89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EE6080-75CF-43CF-B407-B0BC6DEE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D21A0CC-32DF-48C1-B4DE-7659E6748B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CAAA984-DA2C-4BC9-93B1-3348B2884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 descr="Logo COP3530">
              <a:extLst>
                <a:ext uri="{FF2B5EF4-FFF2-40B4-BE49-F238E27FC236}">
                  <a16:creationId xmlns:a16="http://schemas.microsoft.com/office/drawing/2014/main" id="{F0F6014A-715C-47D3-92A8-D5A0BE6C6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752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DB993A-AA42-4D64-9B57-A5E08A29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78B54A3-E15E-431D-BD16-5A10251FE3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48E61D7F-A826-46EA-934A-AA3797C4C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33" descr="Logo COP3530">
              <a:extLst>
                <a:ext uri="{FF2B5EF4-FFF2-40B4-BE49-F238E27FC236}">
                  <a16:creationId xmlns:a16="http://schemas.microsoft.com/office/drawing/2014/main" id="{0067237A-B76A-4390-B50E-25991BB82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4524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702355" y="2942171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F9229-572B-41D9-B9D1-D39220A47C25}"/>
              </a:ext>
            </a:extLst>
          </p:cNvPr>
          <p:cNvSpPr/>
          <p:nvPr/>
        </p:nvSpPr>
        <p:spPr>
          <a:xfrm>
            <a:off x="9630763" y="4788814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        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90A26-5032-47AB-9878-A95626AC04C3}"/>
              </a:ext>
            </a:extLst>
          </p:cNvPr>
          <p:cNvCxnSpPr/>
          <p:nvPr/>
        </p:nvCxnSpPr>
        <p:spPr>
          <a:xfrm>
            <a:off x="9820275" y="2435786"/>
            <a:ext cx="0" cy="140109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BD5BBE9-C418-4D3D-AB7C-3168978EE557}"/>
              </a:ext>
            </a:extLst>
          </p:cNvPr>
          <p:cNvCxnSpPr>
            <a:cxnSpLocks/>
          </p:cNvCxnSpPr>
          <p:nvPr/>
        </p:nvCxnSpPr>
        <p:spPr>
          <a:xfrm>
            <a:off x="9820275" y="4147656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68B0C1C-9A09-464B-B9DB-60FE64F26F30}"/>
              </a:ext>
            </a:extLst>
          </p:cNvPr>
          <p:cNvCxnSpPr>
            <a:cxnSpLocks/>
          </p:cNvCxnSpPr>
          <p:nvPr/>
        </p:nvCxnSpPr>
        <p:spPr>
          <a:xfrm>
            <a:off x="2057400" y="4226522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788-5AE3-41BE-8453-D645CFECA54D}"/>
              </a:ext>
            </a:extLst>
          </p:cNvPr>
          <p:cNvSpPr/>
          <p:nvPr/>
        </p:nvSpPr>
        <p:spPr>
          <a:xfrm>
            <a:off x="362428" y="4844234"/>
            <a:ext cx="184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~ log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          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4CB6F8-CD2D-4F9D-933D-E807546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47122F1-D6E7-4AEF-AE9F-B128D4EC57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BAA6104C-AF65-4A9F-9BFC-9B097795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135" descr="Logo COP3530">
              <a:extLst>
                <a:ext uri="{FF2B5EF4-FFF2-40B4-BE49-F238E27FC236}">
                  <a16:creationId xmlns:a16="http://schemas.microsoft.com/office/drawing/2014/main" id="{612EA736-F196-4CE0-B02A-1E7EA983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40475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7" y="1690688"/>
            <a:ext cx="6022314" cy="24776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(int [] numbers, int start, int end)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if (start&lt;end)  //base case is start = end and sorting an array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middle =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start+end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)/2;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start, middle);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middle+1,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merge(numbers, start, middle,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13EAE-6BF1-48F8-A8E5-DB57066CE0AD}"/>
              </a:ext>
            </a:extLst>
          </p:cNvPr>
          <p:cNvSpPr txBox="1"/>
          <p:nvPr/>
        </p:nvSpPr>
        <p:spPr>
          <a:xfrm>
            <a:off x="1627832" y="4624383"/>
            <a:ext cx="9254534" cy="173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1.     Access the first item from both 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2.     while not finished with either 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3. 	Compare the current items from the two sequences, copy the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	current item to the output sequence and access the next item from the input sequence whose item was copied.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4.     Copy any remaining items from the first sequence to the output sequence.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5.     Copy any remaining items from the second sequence to the output sequence.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CB0C9-861E-4159-BA0B-7170647B48FA}"/>
              </a:ext>
            </a:extLst>
          </p:cNvPr>
          <p:cNvSpPr/>
          <p:nvPr/>
        </p:nvSpPr>
        <p:spPr>
          <a:xfrm>
            <a:off x="7730181" y="4088559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EB55-DE83-4BE9-813A-8BEDB8B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ED5D3-919F-43AD-8898-F042EA6998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7B335-443F-4A3D-9202-F1A274813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107B67C-1BC7-4CC0-925D-683A95C74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679952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218581" y="5183218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2233247" y="2057681"/>
            <a:ext cx="7761896" cy="2893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 // m is the point where the array is divided into two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43069-79DF-4816-8FDD-5C012170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BB328E-BC8B-420B-B816-A24B449F1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BC50974-AE91-4AF2-9C32-A57F65F41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C8FF5FC0-9FE1-455F-90E2-96375C311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7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346480" y="4585583"/>
            <a:ext cx="1771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E68B48-07EF-46F9-8D78-8190025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9155A6-39DC-4688-8832-AD0C67496B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D6788982-7AC3-4D90-BB09-667176A1D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5814D18-2F09-42F2-9EED-A895CA258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21957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6" y="2726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D4312-3BDD-41EB-95B7-0D1196A7E5BF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A24F7-2A64-4A73-9D5A-65ACB6E632A3}"/>
              </a:ext>
            </a:extLst>
          </p:cNvPr>
          <p:cNvSpPr txBox="1"/>
          <p:nvPr/>
        </p:nvSpPr>
        <p:spPr>
          <a:xfrm>
            <a:off x="511080" y="1628844"/>
            <a:ext cx="5146729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two subarrays from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Create X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left..mid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] &amp; Y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[mid+1..right]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7CA668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arrays X and Y into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899C2-F543-4808-843E-73E53AF8C783}"/>
              </a:ext>
            </a:extLst>
          </p:cNvPr>
          <p:cNvSpPr txBox="1"/>
          <p:nvPr/>
        </p:nvSpPr>
        <p:spPr>
          <a:xfrm>
            <a:off x="5824489" y="2677273"/>
            <a:ext cx="2840721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2B1B4-1D39-4E55-BEF9-92CBD5EBCBBC}"/>
              </a:ext>
            </a:extLst>
          </p:cNvPr>
          <p:cNvSpPr txBox="1"/>
          <p:nvPr/>
        </p:nvSpPr>
        <p:spPr>
          <a:xfrm>
            <a:off x="8831890" y="3521670"/>
            <a:ext cx="319286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 When we run out of elements in either X or Y append the remaining elements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1D9F0-4C55-4058-B309-EEA2F9C2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992D5-1249-449B-A28B-C92B0020FE9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1892334-19FD-425E-A8E9-FE023590E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64E25672-76E0-41AB-86C3-9CC18383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206976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212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58FAF-92A3-4185-AE6B-63624837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E4EC55-A792-4425-BADF-087290A094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C5E18CC-C75C-48B1-A847-2C5662CFC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2675E96A-D74D-4422-A93B-9C6DFDF01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456768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D6AA-BC12-48F9-AC23-C847A99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1F52-A5CE-4834-8CB2-77BE8ED666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EDE7AF9-AC41-47C8-ABE2-0499276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7208AE0-FC20-404A-90EC-751940F17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080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0744F-D42B-4F99-AFF7-EA2C5E13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BC865-BA8E-4283-889F-64FEF7E9BD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D2F105A-767E-4F90-B585-F435E6266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8F58F36A-A928-4472-9CD2-BEB971BA8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68488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F7CD4-497B-4027-941D-D4CA2509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354033-89E0-4318-ABD5-401D9104E9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D8584BC-3A69-42AF-A6B2-F60EC96FD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4F6DC7AC-988D-4150-9531-2CA42B2FA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278181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C05DB-8952-4C3D-8BAA-AC145D1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DA48DB-6EB8-4AB4-92B6-45CED74C57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044C54C-250B-400A-B6B5-D9804BC4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16158E50-9240-4AAD-8435-0690B99AA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648812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5120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67069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4E9E7-E87F-42B8-9EC8-56538A12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D178CD-0F26-405B-B28C-1A3A744F66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E9DB95D-CEF1-459B-9CD1-88B389672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F68AFDA0-4EA8-48CE-BA2A-63EA53011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460373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2429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5026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1E0EE-0A1F-4573-B0B9-7AE420B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F65117-DC5C-4E55-BA9D-4213513DA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3DB687-AFE2-441D-B679-0AD227773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1A2C576-ED07-41F5-876D-8EFF8517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536801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43300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/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/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877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E9A44-8392-45A0-A53F-AF82600D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261BA7-AD4D-4F2F-BDDA-B25904A2A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979E167-CF7A-4528-BA8C-B9584B142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337977A8-61CA-4D74-8031-39D6EDC48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55633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2B9C3-9ED4-461C-A710-42794D09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184FF4-825A-4CE0-91F1-D92BE0A9F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A2C28A0-F14A-40F6-A5BE-CA0152CA3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2F30E795-A40E-40CF-A282-AAB4EA5AB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14428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13659</TotalTime>
  <Words>9090</Words>
  <Application>Microsoft Office PowerPoint</Application>
  <PresentationFormat>Widescreen</PresentationFormat>
  <Paragraphs>2960</Paragraphs>
  <Slides>128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Arial</vt:lpstr>
      <vt:lpstr>Calibri</vt:lpstr>
      <vt:lpstr>Calibri Light</vt:lpstr>
      <vt:lpstr>Consolas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Problem (Sort)</vt:lpstr>
      <vt:lpstr>PowerPoint Presentation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Pseudocode</vt:lpstr>
      <vt:lpstr>Selection Sort Pseudocode</vt:lpstr>
      <vt:lpstr>Selection Sort Code</vt:lpstr>
      <vt:lpstr>Selection Sort Complexity</vt:lpstr>
      <vt:lpstr>PowerPoint Presentation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Pseudocode</vt:lpstr>
      <vt:lpstr>Bubble Sort Pseudocode</vt:lpstr>
      <vt:lpstr>Bubble Sort Code</vt:lpstr>
      <vt:lpstr>Bubble Sort Complexity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Pseudocode</vt:lpstr>
      <vt:lpstr>Insertion Sort Pseudocode</vt:lpstr>
      <vt:lpstr>Insertion Sort Code</vt:lpstr>
      <vt:lpstr>Insertion Sort Complexity</vt:lpstr>
      <vt:lpstr>Resources</vt:lpstr>
      <vt:lpstr>Questions</vt:lpstr>
      <vt:lpstr>PowerPoint Presentation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 Pseudocode</vt:lpstr>
      <vt:lpstr>Shell Sort</vt:lpstr>
      <vt:lpstr>Shell Sort Time Complexity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Pseudocode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Time Complexity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 Code</vt:lpstr>
      <vt:lpstr>Quick Sort</vt:lpstr>
      <vt:lpstr>Quick Sort Time Complexity</vt:lpstr>
      <vt:lpstr>Other Sorts</vt:lpstr>
      <vt:lpstr>Resources</vt:lpstr>
      <vt:lpstr>Questions</vt:lpstr>
      <vt:lpstr>Mentimeter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709</cp:revision>
  <dcterms:created xsi:type="dcterms:W3CDTF">2020-04-14T17:15:24Z</dcterms:created>
  <dcterms:modified xsi:type="dcterms:W3CDTF">2021-10-19T14:02:27Z</dcterms:modified>
</cp:coreProperties>
</file>