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</p:sldMasterIdLst>
  <p:notesMasterIdLst>
    <p:notesMasterId r:id="rId133"/>
  </p:notesMasterIdLst>
  <p:sldIdLst>
    <p:sldId id="268" r:id="rId4"/>
    <p:sldId id="440" r:id="rId5"/>
    <p:sldId id="384" r:id="rId6"/>
    <p:sldId id="377" r:id="rId7"/>
    <p:sldId id="540" r:id="rId8"/>
    <p:sldId id="553" r:id="rId9"/>
    <p:sldId id="554" r:id="rId10"/>
    <p:sldId id="388" r:id="rId11"/>
    <p:sldId id="481" r:id="rId12"/>
    <p:sldId id="603" r:id="rId13"/>
    <p:sldId id="604" r:id="rId14"/>
    <p:sldId id="552" r:id="rId15"/>
    <p:sldId id="605" r:id="rId16"/>
    <p:sldId id="606" r:id="rId17"/>
    <p:sldId id="578" r:id="rId18"/>
    <p:sldId id="579" r:id="rId19"/>
    <p:sldId id="663" r:id="rId20"/>
    <p:sldId id="664" r:id="rId21"/>
    <p:sldId id="665" r:id="rId22"/>
    <p:sldId id="666" r:id="rId23"/>
    <p:sldId id="667" r:id="rId24"/>
    <p:sldId id="668" r:id="rId25"/>
    <p:sldId id="669" r:id="rId26"/>
    <p:sldId id="670" r:id="rId27"/>
    <p:sldId id="671" r:id="rId28"/>
    <p:sldId id="672" r:id="rId29"/>
    <p:sldId id="673" r:id="rId30"/>
    <p:sldId id="674" r:id="rId31"/>
    <p:sldId id="675" r:id="rId32"/>
    <p:sldId id="676" r:id="rId33"/>
    <p:sldId id="677" r:id="rId34"/>
    <p:sldId id="678" r:id="rId35"/>
    <p:sldId id="679" r:id="rId36"/>
    <p:sldId id="680" r:id="rId37"/>
    <p:sldId id="681" r:id="rId38"/>
    <p:sldId id="682" r:id="rId39"/>
    <p:sldId id="683" r:id="rId40"/>
    <p:sldId id="684" r:id="rId41"/>
    <p:sldId id="685" r:id="rId42"/>
    <p:sldId id="686" r:id="rId43"/>
    <p:sldId id="687" r:id="rId44"/>
    <p:sldId id="688" r:id="rId45"/>
    <p:sldId id="689" r:id="rId46"/>
    <p:sldId id="690" r:id="rId47"/>
    <p:sldId id="691" r:id="rId48"/>
    <p:sldId id="620" r:id="rId49"/>
    <p:sldId id="621" r:id="rId50"/>
    <p:sldId id="622" r:id="rId51"/>
    <p:sldId id="625" r:id="rId52"/>
    <p:sldId id="623" r:id="rId53"/>
    <p:sldId id="626" r:id="rId54"/>
    <p:sldId id="627" r:id="rId55"/>
    <p:sldId id="628" r:id="rId56"/>
    <p:sldId id="629" r:id="rId57"/>
    <p:sldId id="630" r:id="rId58"/>
    <p:sldId id="631" r:id="rId59"/>
    <p:sldId id="632" r:id="rId60"/>
    <p:sldId id="633" r:id="rId61"/>
    <p:sldId id="634" r:id="rId62"/>
    <p:sldId id="692" r:id="rId63"/>
    <p:sldId id="693" r:id="rId64"/>
    <p:sldId id="694" r:id="rId65"/>
    <p:sldId id="695" r:id="rId66"/>
    <p:sldId id="696" r:id="rId67"/>
    <p:sldId id="697" r:id="rId68"/>
    <p:sldId id="698" r:id="rId69"/>
    <p:sldId id="699" r:id="rId70"/>
    <p:sldId id="700" r:id="rId71"/>
    <p:sldId id="701" r:id="rId72"/>
    <p:sldId id="702" r:id="rId73"/>
    <p:sldId id="703" r:id="rId74"/>
    <p:sldId id="704" r:id="rId75"/>
    <p:sldId id="705" r:id="rId76"/>
    <p:sldId id="717" r:id="rId77"/>
    <p:sldId id="656" r:id="rId78"/>
    <p:sldId id="718" r:id="rId79"/>
    <p:sldId id="655" r:id="rId80"/>
    <p:sldId id="719" r:id="rId81"/>
    <p:sldId id="759" r:id="rId82"/>
    <p:sldId id="758" r:id="rId83"/>
    <p:sldId id="710" r:id="rId84"/>
    <p:sldId id="711" r:id="rId85"/>
    <p:sldId id="712" r:id="rId86"/>
    <p:sldId id="713" r:id="rId87"/>
    <p:sldId id="714" r:id="rId88"/>
    <p:sldId id="715" r:id="rId89"/>
    <p:sldId id="716" r:id="rId90"/>
    <p:sldId id="720" r:id="rId91"/>
    <p:sldId id="816" r:id="rId92"/>
    <p:sldId id="817" r:id="rId93"/>
    <p:sldId id="818" r:id="rId94"/>
    <p:sldId id="721" r:id="rId95"/>
    <p:sldId id="722" r:id="rId96"/>
    <p:sldId id="723" r:id="rId97"/>
    <p:sldId id="724" r:id="rId98"/>
    <p:sldId id="725" r:id="rId99"/>
    <p:sldId id="726" r:id="rId100"/>
    <p:sldId id="727" r:id="rId101"/>
    <p:sldId id="728" r:id="rId102"/>
    <p:sldId id="729" r:id="rId103"/>
    <p:sldId id="730" r:id="rId104"/>
    <p:sldId id="731" r:id="rId105"/>
    <p:sldId id="732" r:id="rId106"/>
    <p:sldId id="635" r:id="rId107"/>
    <p:sldId id="637" r:id="rId108"/>
    <p:sldId id="638" r:id="rId109"/>
    <p:sldId id="639" r:id="rId110"/>
    <p:sldId id="640" r:id="rId111"/>
    <p:sldId id="641" r:id="rId112"/>
    <p:sldId id="642" r:id="rId113"/>
    <p:sldId id="643" r:id="rId114"/>
    <p:sldId id="644" r:id="rId115"/>
    <p:sldId id="645" r:id="rId116"/>
    <p:sldId id="646" r:id="rId117"/>
    <p:sldId id="636" r:id="rId118"/>
    <p:sldId id="733" r:id="rId119"/>
    <p:sldId id="734" r:id="rId120"/>
    <p:sldId id="735" r:id="rId121"/>
    <p:sldId id="652" r:id="rId122"/>
    <p:sldId id="736" r:id="rId123"/>
    <p:sldId id="654" r:id="rId124"/>
    <p:sldId id="653" r:id="rId125"/>
    <p:sldId id="743" r:id="rId126"/>
    <p:sldId id="744" r:id="rId127"/>
    <p:sldId id="745" r:id="rId128"/>
    <p:sldId id="746" r:id="rId129"/>
    <p:sldId id="747" r:id="rId130"/>
    <p:sldId id="749" r:id="rId131"/>
    <p:sldId id="750" r:id="rId1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16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notesMaster" Target="notesMasters/notesMaster1.xml"/><Relationship Id="rId16" Type="http://schemas.openxmlformats.org/officeDocument/2006/relationships/slide" Target="slides/slide13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26" Type="http://schemas.openxmlformats.org/officeDocument/2006/relationships/slide" Target="slides/slide123.xml"/><Relationship Id="rId134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16" Type="http://schemas.openxmlformats.org/officeDocument/2006/relationships/slide" Target="slides/slide113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137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130" Type="http://schemas.openxmlformats.org/officeDocument/2006/relationships/slide" Target="slides/slide127.xml"/><Relationship Id="rId135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theme" Target="theme/theme1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3/28/2022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8033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696498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26630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1942576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273676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1322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10291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593088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70999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740855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8163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35968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493096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3075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414130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54309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536970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1449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94570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651274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9205901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68512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30552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13496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53381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652320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9123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437401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19077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6893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120513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22380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28809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73614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261637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2102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479985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60194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318444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0449087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450111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044325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490473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940186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57239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949333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047251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0577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96669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70837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49635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06586453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21876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594156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886483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768239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39924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530943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11915954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181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467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72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81B-CA3D-49DA-9810-DAA223BF111B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EB21-F3C6-4C1B-B991-81D52E23E466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434-7199-4A2A-B564-E9ED1ED4C9D3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1261-E3DB-430F-8829-0A17669D3621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723-B0DF-4C68-BFA9-38E0D4BF5CB4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062-3C90-4973-9C27-42C5A7EA9093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FA4-DAB0-42A2-B025-A30442254E62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384-88DE-4B88-B39E-934C988EF2A2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7E1-B904-404D-A80D-1BB4EFB29B4B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94C-9964-49AD-AA44-35D2219E0FC2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1F44-A03C-43D0-B570-6DF30565B725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20C2-C8B3-449F-957D-38664E863223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CDE1-0BF8-4D70-9AEC-38DF644227EA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7C1C-88F5-467A-AFE3-ADEF25F02E16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75A-8D03-4ECD-9B82-80C64DAF8680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4C1F-4F87-4955-8E2A-E78118B6D0A4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731-AFC9-4D5B-BCF1-9418462126E8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7E7D-6818-4C05-B0A3-FDDA67165618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4541-9AD7-4989-A6C9-7F2A861896A0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EDB-401C-4CAA-9A86-C5349179FB98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B478-1E88-426F-A6B6-76AA28757128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9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EAC-1FCE-4594-857C-81A9CA2088C3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286-8BA5-41A0-972E-F67B967A453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10A-F8BA-40A7-B587-CBD8CE3295BF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EB40-82FD-49CF-A062-8BF16B58AF00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1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D9DC-8022-41FB-B8A5-29BBF12BB50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778-4F9F-41C0-A553-1669C634F796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6A5B-7D26-44CD-A3A1-27CDC7DF3F7A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7CB-41F0-46EC-9438-8E584235DADA}" type="datetime1">
              <a:rPr lang="en-US" smtClean="0"/>
              <a:t>3/28/2022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E78-4876-4F9C-94CB-1A9029039651}" type="datetime1">
              <a:rPr lang="en-US" smtClean="0"/>
              <a:t>3/28/2022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957-F2AC-466C-9432-171EADB8C13A}" type="datetime1">
              <a:rPr lang="en-US" smtClean="0"/>
              <a:t>3/28/2022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EA37-C33F-4A7D-863B-E4A569B6D103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491-D377-4089-84E9-449D175D2645}" type="datetime1">
              <a:rPr lang="en-US" smtClean="0"/>
              <a:t>3/28/2022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CFA-AE21-41F6-B7D4-AC15FBE927E2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41B1-7F12-4428-AF7A-3C9312EE56C7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11D8-3A88-487F-8D94-CC55286026B0}" type="datetime1">
              <a:rPr lang="en-US" smtClean="0"/>
              <a:t>3/28/2022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3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3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3.xml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hoverflow.net/questions/330512/adjacency-definition-for-a-directed-graph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9207" y="5282150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30600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6" y="3188512"/>
            <a:ext cx="5595195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205D6B-FA03-4BD4-9FFC-0BFD5B4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978D29-522B-4B8D-BBD2-EA5966FB0B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3416995E-9832-4E08-8B60-B5568701DD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FD95DA49-7086-4E2E-8602-7471A109A6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630274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100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101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104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105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106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107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778284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114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692591" y="3205054"/>
            <a:ext cx="3334824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93 47 53 7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pic>
        <p:nvPicPr>
          <p:cNvPr id="6" name="Picture 5" descr="Qr code&#10;&#10;Description automatically generated">
            <a:extLst>
              <a:ext uri="{FF2B5EF4-FFF2-40B4-BE49-F238E27FC236}">
                <a16:creationId xmlns:a16="http://schemas.microsoft.com/office/drawing/2014/main" id="{61AD95D2-3775-457C-8FE9-F0AC8C32A0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29588"/>
            <a:ext cx="4762500" cy="47625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79BFAE-CDEC-4F31-8F8B-B70718562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01785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89109D57-2243-4AC9-B428-CE8FEEC9F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348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 ==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7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9064457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Problems on Stepik</a:t>
            </a:r>
          </a:p>
        </p:txBody>
      </p:sp>
    </p:spTree>
    <p:extLst>
      <p:ext uri="{BB962C8B-B14F-4D97-AF65-F5344CB8AC3E}">
        <p14:creationId xmlns:p14="http://schemas.microsoft.com/office/powerpoint/2010/main" val="179041175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8EDD0-8498-4480-B0F7-24DA83E90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83131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CC0316AD-69AF-4D1D-8D98-09A35F80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7722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5A496A-BE7D-4C7A-AFC5-2504C446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711D77E-9F47-4F0F-A023-52856A703C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0D877E59-69D5-4ECA-B4A6-5785557FBB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4023496A-5B54-4AB8-9A53-559014D55E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46613002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{};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source: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B, C, D, E}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6003649" y="3504638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25" name="TextBox 58">
            <a:extLst>
              <a:ext uri="{FF2B5EF4-FFF2-40B4-BE49-F238E27FC236}">
                <a16:creationId xmlns:a16="http://schemas.microsoft.com/office/drawing/2014/main" id="{B7DD3152-BA71-4C71-A43C-474B8203F9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64E57A-B9FF-41B0-87FA-A0ED8349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125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CF13A5-9D6F-40C1-B39C-4EB028AF691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DC75C526-B808-4CB3-B398-2879C4F9D3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77710150-446A-4E7B-A44D-0FE8663D62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463811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368175" y="3429000"/>
          <a:ext cx="505479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2245849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2053999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DD16E761-72F0-41F7-BC8A-55CE86A15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3E9121E-8261-45A9-87B5-25B2BA99D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126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62557D3-684C-4E33-B616-8930FF77364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5ACA153E-C813-485C-8014-B84522461D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A45941B2-B8C6-414B-A4B8-D072594A52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31212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AF6C71-27D1-47B2-93C7-9CA4464A3299}"/>
              </a:ext>
            </a:extLst>
          </p:cNvPr>
          <p:cNvSpPr txBox="1"/>
          <p:nvPr/>
        </p:nvSpPr>
        <p:spPr>
          <a:xfrm>
            <a:off x="5295481" y="1945365"/>
            <a:ext cx="5730959" cy="79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{B}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{A, C, D, E}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70B9E7D1-67B5-4AEF-A791-7679C7E2CEFB}"/>
              </a:ext>
            </a:extLst>
          </p:cNvPr>
          <p:cNvGraphicFramePr>
            <a:graphicFrameLocks noGrp="1"/>
          </p:cNvGraphicFramePr>
          <p:nvPr/>
        </p:nvGraphicFramePr>
        <p:xfrm>
          <a:off x="5981124" y="3309087"/>
          <a:ext cx="3979831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754943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561462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225547607"/>
                    </a:ext>
                  </a:extLst>
                </a:gridCol>
                <a:gridCol w="561463">
                  <a:extLst>
                    <a:ext uri="{9D8B030D-6E8A-4147-A177-3AD203B41FA5}">
                      <a16:colId xmlns:a16="http://schemas.microsoft.com/office/drawing/2014/main" val="530512331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2158818347"/>
                    </a:ext>
                  </a:extLst>
                </a:gridCol>
                <a:gridCol w="513500">
                  <a:extLst>
                    <a:ext uri="{9D8B030D-6E8A-4147-A177-3AD203B41FA5}">
                      <a16:colId xmlns:a16="http://schemas.microsoft.com/office/drawing/2014/main" val="14697832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A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50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D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C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E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6" name="Oval 5">
            <a:extLst>
              <a:ext uri="{FF2B5EF4-FFF2-40B4-BE49-F238E27FC236}">
                <a16:creationId xmlns:a16="http://schemas.microsoft.com/office/drawing/2014/main" id="{CACD49A9-7D2B-4CF2-B7EF-E2E8DF14E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946" y="237881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0D94C0-B006-462E-8B1E-6902884673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04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B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BB65DDE-D6B6-40A4-9FC1-E554F26C81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7134" y="330908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D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B8CE4E6-6EAF-42CC-9057-B0600868F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759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85DF6-4943-494A-A250-A0CF06941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3584" y="5218850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84FF2D-2784-4783-942F-F4A080DAB491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1930959" y="2769337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A0067-A356-4D39-9454-0942F313587D}"/>
              </a:ext>
            </a:extLst>
          </p:cNvPr>
          <p:cNvCxnSpPr>
            <a:stCxn id="7" idx="4"/>
            <a:endCxn id="9" idx="0"/>
          </p:cNvCxnSpPr>
          <p:nvPr/>
        </p:nvCxnSpPr>
        <p:spPr>
          <a:xfrm>
            <a:off x="1769034" y="3766287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5A2ABD-8EDF-43B2-AC07-115FE41F488B}"/>
              </a:ext>
            </a:extLst>
          </p:cNvPr>
          <p:cNvCxnSpPr>
            <a:stCxn id="9" idx="7"/>
            <a:endCxn id="8" idx="3"/>
          </p:cNvCxnSpPr>
          <p:nvPr/>
        </p:nvCxnSpPr>
        <p:spPr>
          <a:xfrm flipV="1">
            <a:off x="2370696" y="3699612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340869C-079F-4593-9937-60DC0E5E2EF5}"/>
              </a:ext>
            </a:extLst>
          </p:cNvPr>
          <p:cNvCxnSpPr>
            <a:cxnSpLocks/>
            <a:stCxn id="6" idx="4"/>
            <a:endCxn id="10" idx="0"/>
          </p:cNvCxnSpPr>
          <p:nvPr/>
        </p:nvCxnSpPr>
        <p:spPr>
          <a:xfrm>
            <a:off x="3202546" y="2836012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11A5615-BB0A-4895-982F-062B3133A7B8}"/>
              </a:ext>
            </a:extLst>
          </p:cNvPr>
          <p:cNvCxnSpPr>
            <a:stCxn id="10" idx="2"/>
            <a:endCxn id="9" idx="6"/>
          </p:cNvCxnSpPr>
          <p:nvPr/>
        </p:nvCxnSpPr>
        <p:spPr>
          <a:xfrm flipH="1">
            <a:off x="2438959" y="5447450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8D28527-235C-48EF-B638-20EF2EB5E879}"/>
              </a:ext>
            </a:extLst>
          </p:cNvPr>
          <p:cNvCxnSpPr>
            <a:stCxn id="10" idx="7"/>
            <a:endCxn id="8" idx="4"/>
          </p:cNvCxnSpPr>
          <p:nvPr/>
        </p:nvCxnSpPr>
        <p:spPr>
          <a:xfrm flipV="1">
            <a:off x="4272521" y="3766287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0DF6738-F7F9-42F7-9914-0CBA05280624}"/>
              </a:ext>
            </a:extLst>
          </p:cNvPr>
          <p:cNvCxnSpPr>
            <a:stCxn id="6" idx="5"/>
            <a:endCxn id="8" idx="1"/>
          </p:cNvCxnSpPr>
          <p:nvPr/>
        </p:nvCxnSpPr>
        <p:spPr>
          <a:xfrm>
            <a:off x="3364471" y="2769337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48">
            <a:extLst>
              <a:ext uri="{FF2B5EF4-FFF2-40B4-BE49-F238E27FC236}">
                <a16:creationId xmlns:a16="http://schemas.microsoft.com/office/drawing/2014/main" id="{59782147-86D8-4236-89EC-287A46F76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9871" y="283601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19" name="TextBox 49">
            <a:extLst>
              <a:ext uri="{FF2B5EF4-FFF2-40B4-BE49-F238E27FC236}">
                <a16:creationId xmlns:a16="http://schemas.microsoft.com/office/drawing/2014/main" id="{44645CAC-3344-4D3F-A94E-2735F6990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0732" y="442191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20" name="TextBox 50">
            <a:extLst>
              <a:ext uri="{FF2B5EF4-FFF2-40B4-BE49-F238E27FC236}">
                <a16:creationId xmlns:a16="http://schemas.microsoft.com/office/drawing/2014/main" id="{71B13416-826A-420D-B5FE-F052837949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6946" y="43393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21" name="TextBox 51">
            <a:extLst>
              <a:ext uri="{FF2B5EF4-FFF2-40B4-BE49-F238E27FC236}">
                <a16:creationId xmlns:a16="http://schemas.microsoft.com/office/drawing/2014/main" id="{7CA268CE-1D62-453B-BD34-1280C5D1D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9821" y="544745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22" name="TextBox 52">
            <a:extLst>
              <a:ext uri="{FF2B5EF4-FFF2-40B4-BE49-F238E27FC236}">
                <a16:creationId xmlns:a16="http://schemas.microsoft.com/office/drawing/2014/main" id="{922DEB3C-1B88-4F8C-92AB-71BA6B684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3334" y="449177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23" name="TextBox 53">
            <a:extLst>
              <a:ext uri="{FF2B5EF4-FFF2-40B4-BE49-F238E27FC236}">
                <a16:creationId xmlns:a16="http://schemas.microsoft.com/office/drawing/2014/main" id="{15D5162C-B8D1-402C-B9C4-DA152E985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9111" y="347834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24" name="TextBox 54">
            <a:extLst>
              <a:ext uri="{FF2B5EF4-FFF2-40B4-BE49-F238E27FC236}">
                <a16:creationId xmlns:a16="http://schemas.microsoft.com/office/drawing/2014/main" id="{D0678289-B63B-41D2-A3CE-849DAF31B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2784" y="2764575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6B115E-0624-4772-8EDB-DCBF088A832A}"/>
              </a:ext>
            </a:extLst>
          </p:cNvPr>
          <p:cNvCxnSpPr>
            <a:stCxn id="10" idx="1"/>
          </p:cNvCxnSpPr>
          <p:nvPr/>
        </p:nvCxnSpPr>
        <p:spPr>
          <a:xfrm flipH="1" flipV="1">
            <a:off x="1997635" y="3537688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9">
            <a:extLst>
              <a:ext uri="{FF2B5EF4-FFF2-40B4-BE49-F238E27FC236}">
                <a16:creationId xmlns:a16="http://schemas.microsoft.com/office/drawing/2014/main" id="{6BA2D3CF-9205-4470-9D7E-B23EBDAFA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721" y="37204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0193D4C-2A53-48C5-BF1E-BD9158AD3F2B}"/>
              </a:ext>
            </a:extLst>
          </p:cNvPr>
          <p:cNvCxnSpPr>
            <a:stCxn id="7" idx="5"/>
            <a:endCxn id="10" idx="2"/>
          </p:cNvCxnSpPr>
          <p:nvPr/>
        </p:nvCxnSpPr>
        <p:spPr>
          <a:xfrm>
            <a:off x="1930679" y="3699332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50">
            <a:extLst>
              <a:ext uri="{FF2B5EF4-FFF2-40B4-BE49-F238E27FC236}">
                <a16:creationId xmlns:a16="http://schemas.microsoft.com/office/drawing/2014/main" id="{FE1F06EA-0033-499A-A0ED-305B366B4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6369" y="4154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TextBox 58">
            <a:extLst>
              <a:ext uri="{FF2B5EF4-FFF2-40B4-BE49-F238E27FC236}">
                <a16:creationId xmlns:a16="http://schemas.microsoft.com/office/drawing/2014/main" id="{2B2A092D-9F72-4686-9B82-13E726E89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3742" y="3337632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225AD2E5-9203-4F0D-98E4-402DF8ACA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127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9EB45F-C05C-4F7B-BCCB-5508488218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EC336898-316A-4F55-B880-B9490D935C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155F5242-83B3-405F-9485-AAC71ACD61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17034775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8.2 Dijkstra’s Algorithm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4219217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4597394" y="1492694"/>
          <a:ext cx="6992350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6992350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vector&lt;int&gt; 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dijkstra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graph, int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pair&lt;int, int&gt; : distance, node – default priority is first element of pair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priority_queue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&lt;pair&lt;int, int&gt;, vector&lt;pair&lt;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int,int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&gt;&gt;, greater&lt;pair&lt;int, int&gt;&gt;&gt;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INT_MAX);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(0,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));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push the source node into </a:t>
                      </a:r>
                      <a:r>
                        <a:rPr lang="en-US" sz="1100" kern="1200" baseline="0" dirty="0" err="1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with 0 priority (0, 0)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src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] = 0;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 (!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pair&lt;int, int&gt;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the front item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curr.second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look at each neighbor of the current node u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for (auto it=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[u].begin(); it !=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[u].end(); it++)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v = it-&gt;first; 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neighbor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int w = it-&gt;second; </a:t>
                      </a:r>
                      <a:r>
                        <a:rPr lang="en-US" sz="1100" kern="1200" baseline="0" dirty="0">
                          <a:solidFill>
                            <a:schemeClr val="bg2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// u-&gt;v the weight of the edge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if 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&gt;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 =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 + w;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pq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make_pair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[v], v));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dist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23" name="Oval 22">
            <a:extLst>
              <a:ext uri="{FF2B5EF4-FFF2-40B4-BE49-F238E27FC236}">
                <a16:creationId xmlns:a16="http://schemas.microsoft.com/office/drawing/2014/main" id="{55A342DD-1751-4469-B5F6-B2CD1254C0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9256" y="2288377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3F1CD1E-0C92-45E5-998D-B77E0452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3DD146-88B8-4FFB-9BD0-0D0B87298E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444" y="3218652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AA38D32-F96A-43B7-BE34-6DDBC209F8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7069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8413F2B-AF60-4951-9B84-ABEFE024F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8894" y="5128415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78C5F32-90C8-4B0B-A0B2-CF18E98023D7}"/>
              </a:ext>
            </a:extLst>
          </p:cNvPr>
          <p:cNvCxnSpPr>
            <a:stCxn id="23" idx="3"/>
            <a:endCxn id="25" idx="7"/>
          </p:cNvCxnSpPr>
          <p:nvPr/>
        </p:nvCxnSpPr>
        <p:spPr>
          <a:xfrm flipH="1">
            <a:off x="956269" y="2678902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EE483D0-5C35-4018-9182-96F0E6E74BF3}"/>
              </a:ext>
            </a:extLst>
          </p:cNvPr>
          <p:cNvCxnSpPr>
            <a:stCxn id="25" idx="4"/>
            <a:endCxn id="27" idx="0"/>
          </p:cNvCxnSpPr>
          <p:nvPr/>
        </p:nvCxnSpPr>
        <p:spPr>
          <a:xfrm>
            <a:off x="794344" y="3675852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69EEC01-F9C5-404B-8818-87EEC8FAA65F}"/>
              </a:ext>
            </a:extLst>
          </p:cNvPr>
          <p:cNvCxnSpPr>
            <a:stCxn id="27" idx="7"/>
            <a:endCxn id="26" idx="3"/>
          </p:cNvCxnSpPr>
          <p:nvPr/>
        </p:nvCxnSpPr>
        <p:spPr>
          <a:xfrm flipV="1">
            <a:off x="1396006" y="3609177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96FD9E7-50A4-4894-A932-9331008A3946}"/>
              </a:ext>
            </a:extLst>
          </p:cNvPr>
          <p:cNvCxnSpPr>
            <a:cxnSpLocks/>
            <a:stCxn id="23" idx="4"/>
            <a:endCxn id="28" idx="0"/>
          </p:cNvCxnSpPr>
          <p:nvPr/>
        </p:nvCxnSpPr>
        <p:spPr>
          <a:xfrm>
            <a:off x="2227856" y="2745577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3C973B80-9199-495D-AAE1-839F804390A3}"/>
              </a:ext>
            </a:extLst>
          </p:cNvPr>
          <p:cNvCxnSpPr>
            <a:stCxn id="28" idx="2"/>
            <a:endCxn id="27" idx="6"/>
          </p:cNvCxnSpPr>
          <p:nvPr/>
        </p:nvCxnSpPr>
        <p:spPr>
          <a:xfrm flipH="1">
            <a:off x="1464269" y="5357015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140293-C88A-4CFA-89C3-8C6C6A3E426C}"/>
              </a:ext>
            </a:extLst>
          </p:cNvPr>
          <p:cNvCxnSpPr>
            <a:stCxn id="28" idx="7"/>
            <a:endCxn id="26" idx="4"/>
          </p:cNvCxnSpPr>
          <p:nvPr/>
        </p:nvCxnSpPr>
        <p:spPr>
          <a:xfrm flipV="1">
            <a:off x="3297831" y="3675852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579476F-D0AF-4774-A30F-5ABCA07AF0CF}"/>
              </a:ext>
            </a:extLst>
          </p:cNvPr>
          <p:cNvCxnSpPr>
            <a:stCxn id="23" idx="5"/>
            <a:endCxn id="26" idx="1"/>
          </p:cNvCxnSpPr>
          <p:nvPr/>
        </p:nvCxnSpPr>
        <p:spPr>
          <a:xfrm>
            <a:off x="2389781" y="2678902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48">
            <a:extLst>
              <a:ext uri="{FF2B5EF4-FFF2-40B4-BE49-F238E27FC236}">
                <a16:creationId xmlns:a16="http://schemas.microsoft.com/office/drawing/2014/main" id="{3621DEED-5429-4E20-ACE1-D8E723B623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5181" y="2745577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7" name="TextBox 49">
            <a:extLst>
              <a:ext uri="{FF2B5EF4-FFF2-40B4-BE49-F238E27FC236}">
                <a16:creationId xmlns:a16="http://schemas.microsoft.com/office/drawing/2014/main" id="{65829705-0506-4D08-B9D9-1D24F9103F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6042" y="433147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8" name="TextBox 50">
            <a:extLst>
              <a:ext uri="{FF2B5EF4-FFF2-40B4-BE49-F238E27FC236}">
                <a16:creationId xmlns:a16="http://schemas.microsoft.com/office/drawing/2014/main" id="{8E7F3DF7-77E4-49D8-A2E2-7943F7DE1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56" y="42489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9" name="TextBox 51">
            <a:extLst>
              <a:ext uri="{FF2B5EF4-FFF2-40B4-BE49-F238E27FC236}">
                <a16:creationId xmlns:a16="http://schemas.microsoft.com/office/drawing/2014/main" id="{5941D3CB-0A70-4F08-9CD4-C16AF31C46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5131" y="535701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40" name="TextBox 52">
            <a:extLst>
              <a:ext uri="{FF2B5EF4-FFF2-40B4-BE49-F238E27FC236}">
                <a16:creationId xmlns:a16="http://schemas.microsoft.com/office/drawing/2014/main" id="{C41D8F2C-6B7D-42AA-9BC6-59E98B3BF9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48644" y="440134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41" name="TextBox 53">
            <a:extLst>
              <a:ext uri="{FF2B5EF4-FFF2-40B4-BE49-F238E27FC236}">
                <a16:creationId xmlns:a16="http://schemas.microsoft.com/office/drawing/2014/main" id="{D7F6946B-C0DE-4520-AAE3-4C81C75858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4421" y="3387908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42" name="TextBox 54">
            <a:extLst>
              <a:ext uri="{FF2B5EF4-FFF2-40B4-BE49-F238E27FC236}">
                <a16:creationId xmlns:a16="http://schemas.microsoft.com/office/drawing/2014/main" id="{68FFDB7F-AD81-4891-9ACD-548AF59133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8094" y="2674140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3" name="TextBox 58">
            <a:extLst>
              <a:ext uri="{FF2B5EF4-FFF2-40B4-BE49-F238E27FC236}">
                <a16:creationId xmlns:a16="http://schemas.microsoft.com/office/drawing/2014/main" id="{8A12B440-484E-49E2-883C-FC86BBCF7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7724" y="1854930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A86BFC2E-CF6E-4301-83D9-23DD4506810A}"/>
              </a:ext>
            </a:extLst>
          </p:cNvPr>
          <p:cNvCxnSpPr>
            <a:stCxn id="28" idx="1"/>
          </p:cNvCxnSpPr>
          <p:nvPr/>
        </p:nvCxnSpPr>
        <p:spPr>
          <a:xfrm flipH="1" flipV="1">
            <a:off x="1022945" y="3447253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9">
            <a:extLst>
              <a:ext uri="{FF2B5EF4-FFF2-40B4-BE49-F238E27FC236}">
                <a16:creationId xmlns:a16="http://schemas.microsoft.com/office/drawing/2014/main" id="{E3A4C4A1-FC51-4948-A685-E1CAF066C4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3031" y="3630005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34872565-D835-4524-8C60-C74DB551A555}"/>
              </a:ext>
            </a:extLst>
          </p:cNvPr>
          <p:cNvCxnSpPr>
            <a:stCxn id="25" idx="5"/>
            <a:endCxn id="28" idx="2"/>
          </p:cNvCxnSpPr>
          <p:nvPr/>
        </p:nvCxnSpPr>
        <p:spPr>
          <a:xfrm>
            <a:off x="955989" y="3608897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50">
            <a:extLst>
              <a:ext uri="{FF2B5EF4-FFF2-40B4-BE49-F238E27FC236}">
                <a16:creationId xmlns:a16="http://schemas.microsoft.com/office/drawing/2014/main" id="{043FDADE-883D-43DD-892C-BB553CC83B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679" y="4063580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66FB5E-9C50-4305-A44D-064DE4A97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21731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C5CD9B-FDB8-4C5A-B064-47E9EDEFEC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0796D8-A32E-486E-8E88-D0212D201F7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65F3D1D-4319-4F01-85B1-FFA42A5A3B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E9F0E049-F5FF-4DA3-B250-5AC88AE31D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5837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neighbor 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(!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[neighbor]) 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neighbor,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visited))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1200" b="0" dirty="0">
              <a:solidFill>
                <a:srgbClr val="569CD6"/>
              </a:solidFill>
              <a:effectLst/>
              <a:latin typeface="Consolas" panose="020B0609020204030204" pitchFamily="49" charset="0"/>
            </a:endParaRP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dfs_helper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(graph,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dest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visited);</a:t>
            </a:r>
          </a:p>
          <a:p>
            <a:pPr marL="228600" indent="-365760">
              <a:spcAft>
                <a:spcPts val="300"/>
              </a:spcAft>
              <a:buClr>
                <a:schemeClr val="tx1">
                  <a:lumMod val="65000"/>
                  <a:lumOff val="35000"/>
                </a:schemeClr>
              </a:buClr>
              <a:buSzPct val="85000"/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94866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69879C4D-D4DA-4D29-A954-3D7054698954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116A27D4-B694-4AC8-A4AA-E59A8928A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882C3FFE-96D8-48E4-B148-F424DA7D03EB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C269EC91-8DB8-4CE5-A5FB-B5BA5A4617BC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5CFBB249-072E-4DA9-8309-3BE98072FEBF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0BDA2D20-5ADB-4A37-BA56-6C10DFAD0CFC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89" name="Oval 88">
                <a:extLst>
                  <a:ext uri="{FF2B5EF4-FFF2-40B4-BE49-F238E27FC236}">
                    <a16:creationId xmlns:a16="http://schemas.microsoft.com/office/drawing/2014/main" id="{3C126392-7B71-412D-A884-AA6264D1DB42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90" name="Oval 89">
                <a:extLst>
                  <a:ext uri="{FF2B5EF4-FFF2-40B4-BE49-F238E27FC236}">
                    <a16:creationId xmlns:a16="http://schemas.microsoft.com/office/drawing/2014/main" id="{D855036E-323C-49B4-BDFF-7A49CA0212A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EB5EB5F5-228C-473A-AED7-640092C79A62}"/>
                  </a:ext>
                </a:extLst>
              </p:cNvPr>
              <p:cNvCxnSpPr>
                <a:cxnSpLocks/>
                <a:stCxn id="86" idx="7"/>
                <a:endCxn id="85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Arrow Connector 91">
                <a:extLst>
                  <a:ext uri="{FF2B5EF4-FFF2-40B4-BE49-F238E27FC236}">
                    <a16:creationId xmlns:a16="http://schemas.microsoft.com/office/drawing/2014/main" id="{F7BE20CB-79BF-487D-A955-7383E44D4E1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Straight Arrow Connector 92">
                <a:extLst>
                  <a:ext uri="{FF2B5EF4-FFF2-40B4-BE49-F238E27FC236}">
                    <a16:creationId xmlns:a16="http://schemas.microsoft.com/office/drawing/2014/main" id="{2B40E8D0-F4F6-4DC4-B55C-3F103D796015}"/>
                  </a:ext>
                </a:extLst>
              </p:cNvPr>
              <p:cNvCxnSpPr>
                <a:cxnSpLocks/>
                <a:endCxn id="89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1883EB24-1B44-4A39-8106-43B3AA0619F5}"/>
                  </a:ext>
                </a:extLst>
              </p:cNvPr>
              <p:cNvCxnSpPr>
                <a:cxnSpLocks/>
                <a:endCxn id="87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Arrow Connector 94">
                <a:extLst>
                  <a:ext uri="{FF2B5EF4-FFF2-40B4-BE49-F238E27FC236}">
                    <a16:creationId xmlns:a16="http://schemas.microsoft.com/office/drawing/2014/main" id="{662FB5B3-987D-4C68-A2B9-F832E39DB77A}"/>
                  </a:ext>
                </a:extLst>
              </p:cNvPr>
              <p:cNvCxnSpPr>
                <a:cxnSpLocks/>
                <a:endCxn id="90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F18F0E64-A9F0-4BE4-ADAE-F9CA85EEC070}"/>
                  </a:ext>
                </a:extLst>
              </p:cNvPr>
              <p:cNvCxnSpPr>
                <a:cxnSpLocks/>
                <a:endCxn id="88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Straight Arrow Connector 96">
                <a:extLst>
                  <a:ext uri="{FF2B5EF4-FFF2-40B4-BE49-F238E27FC236}">
                    <a16:creationId xmlns:a16="http://schemas.microsoft.com/office/drawing/2014/main" id="{4A162AF3-65D1-4B23-9C41-4B613FD2BFC7}"/>
                  </a:ext>
                </a:extLst>
              </p:cNvPr>
              <p:cNvCxnSpPr>
                <a:cxnSpLocks/>
                <a:endCxn id="89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41976816-F112-4BE3-B4B5-45BECE49FF9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D7BD093-A1E1-4D6E-88CC-4A551A7DB0E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26064CCA-E57A-4F9B-835E-8989A2260CF6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3C90A2F-87BC-4245-A20D-604FE1EF3233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98A5C307-0065-4EBF-B4B4-AC6ED279E276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AD21EB5-1E98-42C5-9FCC-B35C771CB366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C52B0580-DE52-4753-9DBE-4B4F607A8919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58A79A-5F56-4309-8F0A-E3DC0C96C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14DAD19-2C33-40E0-B391-6908740DA7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BAC32727-5AFA-4F37-BF2F-28607B0294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0B94DB19-AAFC-4B45-B9C6-7451759593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59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6872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3220A-D87B-4C46-8C95-322D9F37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2B3471F-AB5E-4C1D-91D1-06AA3DC5A1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6EFC3DE1-AB04-4637-A835-C0F5E56CC7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0EAF9402-E8DA-4A9B-8FD8-7DBF58E9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64783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800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29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 dirty="0">
                <a:solidFill>
                  <a:prstClr val="white"/>
                </a:solidFill>
                <a:latin typeface="Gotham Bold" pitchFamily="50" charset="0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algn="ctr"/>
            <a:r>
              <a:rPr lang="en-US" sz="1600">
                <a:solidFill>
                  <a:srgbClr val="000000"/>
                </a:solidFill>
                <a:latin typeface="Gotham Bold" pitchFamily="50" charset="0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7232F06-CF28-4C33-98A8-B08C35EED42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ACCC71D6-4469-4952-B998-5225FBFB85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B7B0398C-B357-4783-BE9B-DBAD884E2B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B787-CD7A-4A58-B833-7C1170ABC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8402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Start with vertex that has minimum distance in d[v], i.e. 0 and add to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3664EE9-8D39-427F-B219-9090A6F439B7}"/>
              </a:ext>
            </a:extLst>
          </p:cNvPr>
          <p:cNvSpPr txBox="1"/>
          <p:nvPr/>
        </p:nvSpPr>
        <p:spPr>
          <a:xfrm>
            <a:off x="7452324" y="5541421"/>
            <a:ext cx="89104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8181783-B7F4-4CF4-A504-C50DFD90485E}"/>
              </a:ext>
            </a:extLst>
          </p:cNvPr>
          <p:cNvCxnSpPr/>
          <p:nvPr/>
        </p:nvCxnSpPr>
        <p:spPr>
          <a:xfrm flipV="1">
            <a:off x="7935077" y="5517216"/>
            <a:ext cx="225947" cy="97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570BC23-C0A9-4851-A3AF-A7CE8D0D5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8C111F6-A6A5-461E-AC15-1B62942B059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E50F0640-4EDE-42DA-B562-73E38B4B871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0" name="Picture 39" descr="Logo COP3530">
              <a:extLst>
                <a:ext uri="{FF2B5EF4-FFF2-40B4-BE49-F238E27FC236}">
                  <a16:creationId xmlns:a16="http://schemas.microsoft.com/office/drawing/2014/main" id="{2F852737-900D-446C-B5E4-935E6A693A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9361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347E394-61C4-4431-BC8A-076FBA5DF87F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372827F-729F-4E19-95AA-28E5B7E1C21D}"/>
              </a:ext>
            </a:extLst>
          </p:cNvPr>
          <p:cNvSpPr/>
          <p:nvPr/>
        </p:nvSpPr>
        <p:spPr>
          <a:xfrm>
            <a:off x="7585301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4365BD-0D55-410F-8F11-75171AD0756F}"/>
              </a:ext>
            </a:extLst>
          </p:cNvPr>
          <p:cNvSpPr/>
          <p:nvPr/>
        </p:nvSpPr>
        <p:spPr>
          <a:xfrm>
            <a:off x="11415609" y="3234691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6459C77-883E-44AC-A9C8-B1C87EAA74F2}"/>
              </a:ext>
            </a:extLst>
          </p:cNvPr>
          <p:cNvSpPr/>
          <p:nvPr/>
        </p:nvSpPr>
        <p:spPr>
          <a:xfrm>
            <a:off x="10955964" y="5245309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A373D8-12A7-445C-B30A-E040486D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426841D-C1A8-4822-8CB9-D6171C6D039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D5B37708-4F30-4D38-9BAC-B59EFA4A9B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559BEB0F-2922-4665-BA0B-B535B54FEF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0495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update distances based on relaxation*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DA63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CD624F6-3406-4539-9B32-8B511DFBBDAE}"/>
              </a:ext>
            </a:extLst>
          </p:cNvPr>
          <p:cNvSpPr/>
          <p:nvPr/>
        </p:nvSpPr>
        <p:spPr>
          <a:xfrm>
            <a:off x="5053257" y="6030981"/>
            <a:ext cx="6096000" cy="71673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* Relaxation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&gt;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w)</a:t>
            </a:r>
          </a:p>
          <a:p>
            <a:pPr marL="0" marR="0" lvl="0" indent="0" algn="just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[v]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 + w;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8EED5E-57D5-447D-91E8-34A72C0DE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A5F4D49-92EC-4C96-873D-19D0BDDB09E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008108FF-3FF4-42E7-BB10-04C792BBB4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E4A208A-1018-40CC-A533-0CA4A86B8B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42361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0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507FA-7DA2-4F02-A593-71E4BA126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3E1FCE2-12E5-45D3-8DAF-4572A7C188F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3A64029-0447-429D-BD6C-A23E2DC657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2F4C5469-073E-4153-B4BB-F6960D4499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958821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B22F0-5906-4784-83D2-E2D0B8E31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AD00850-222F-4354-9536-64AFF79B08F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732F9FD4-264F-4B08-87D9-4A219E0751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D5352C0-1EF9-4D65-B5E4-9B80F46F9A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98651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2388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1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98902" y="533413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0333A-3AD8-4150-BDDD-2473AC3E7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69E79F-E3FC-43CE-BE21-A7C9229A974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B927C18A-1921-4862-B5D8-3395B197059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6A966CB9-1C46-4175-A7E9-FF9B494ECE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120843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561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1 is now done. Next, repeat the process picking the minimum element in d[v] that has not been computed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81B29-C848-43DF-A3DD-91273EDF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584E0C3-DB8E-4DE0-8BEA-958148B13EC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ACAE116-7CF2-4BA1-AA36-8523147B46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940E123D-78C8-417A-AE51-89266F179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73775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3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8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28CD22-D0A0-4413-A30C-9C1FA9F85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BC4D2E2-5877-4A74-B0B0-5F7D004119B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23EFE7D8-18B4-464F-AC1E-4F1E5FB153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73D3C5-ED1E-4F2E-91BC-B307F5BD730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657992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3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100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rgbClr val="F7FA8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08209" y="3234691"/>
            <a:ext cx="5645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79EB80-7280-4051-84CC-2078E611D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0381A57-88AB-43EC-9D5D-15DC7988072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07088D9-890E-44F4-90E6-42E9BD29D6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3DF1AD48-E188-4ACE-A5C5-80575DE1E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215806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3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52717F-EA20-4C18-BF14-578B889A4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C1B79E1-4577-4443-98FB-B6472620F0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3B31F3B-3DE5-4F1F-8B74-4C851179C4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267A77B-FC30-48D5-8168-7CCB9FAE7B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314604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Terminology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Types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3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7F147-CB23-43CA-AB0A-AC63E9C7C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DA6A2F7-8BF0-476A-8E9D-1D8E6548733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5B3F228-EDB5-453A-9C53-32FA10029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F5CFE697-A3B1-48AB-AF35-4FD94938EE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6238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977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2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{2,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9EF90B-975C-4AFA-9F91-4CC7A9BAE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32966A6-B2B8-45CB-BF59-0EACBC382BE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DEFF2227-8932-4039-85DE-3F22922E7F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0585490C-5DF0-4E86-AB62-2023D9637B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6084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Process edges adjacent to the vertex 2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90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accent4">
                <a:lumMod val="60000"/>
                <a:lumOff val="4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90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D13D8B-2989-4F66-95E0-A9EB54D51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B007798-60FE-4033-9CAB-42B09B09CE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5A96FCDD-6F15-4368-B5F0-F42908EA43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49292A9-8DFA-45A2-9A9E-3DBD4A6B40C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876545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2 is now done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DA63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DA63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F593C-622E-4015-88E5-F4C05F29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AA17A1A-7736-4702-9E8A-C97EC8457E6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47F2AB82-CE0D-48AE-B5E5-090C067D2D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B21F9AE-1D2E-4C62-960E-9EFD54A403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32855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Next, repeat the process picking the minimum element in d[v] that has not been computed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9806FA-C124-4288-8F93-AE91B3C56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20AA6-570F-4AE0-804D-E47C1EFCC04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A6CD7CB2-8C38-4F13-A824-7BF45EFBA3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B43FCD09-2492-4909-95DC-A06596F4C5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6424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2023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Pick 4. Process edges adjacent to the vertex 4 and update distances based on relaxation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F7FA8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F7FA8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C80A14-F510-4A53-A61F-6D01E185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C92E45E-6B25-4F0B-95EE-B1D63B8DB1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C0E68E97-A56E-423A-9ADB-877CFF07BC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9D9D741-2C92-4F8A-BC8B-8A0DC9ADC6A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6198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B9B2D-8FD2-4FFD-8636-AF3C90061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97959DF-4DDC-4026-A1E4-74DB5C9D1B6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1AAB4071-5621-4BBB-9895-2D42FCC6B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84C5616E-0A89-4990-BE05-D2C8AFEC1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5678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pic>
        <p:nvPicPr>
          <p:cNvPr id="35" name="Picture 5" descr="Algorithm Dijkstra">
            <a:extLst>
              <a:ext uri="{FF2B5EF4-FFF2-40B4-BE49-F238E27FC236}">
                <a16:creationId xmlns:a16="http://schemas.microsoft.com/office/drawing/2014/main" id="{6CCDBF0B-1BF7-44B9-9E65-FC88DE820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312" y="1840399"/>
            <a:ext cx="7089422" cy="39065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45C81D-F06E-4E00-BC90-64D64B1F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6421B62-0C18-4A21-BAEF-E61FFD089D2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A2D84A-D92F-49E6-A165-4CCBAFA1AC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6D5C1D0-7B7B-43C6-8368-7C9D7659F1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446002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713230-AD39-4433-BFAA-C6E223EC2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A30E530-8411-49DD-B500-1F9758749D2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49BFC32-1E13-4E49-B717-CB6486CC8A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E6C37EF-1C9E-4717-8836-51CD4324E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86443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737208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Announcements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Mentimeter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 (Graphs)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Traversals 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BFS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DFS</a:t>
            </a: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285750" lvl="0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Graph Problems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s-t Path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Cycle in a graph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EB6E19"/>
              </a:solidFill>
              <a:latin typeface="Gotham Bold" pitchFamily="50" charset="0"/>
            </a:endParaRP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  <a:defRPr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§"/>
              <a:defRPr/>
            </a:pPr>
            <a:endParaRPr kumimoji="0" lang="en-US" sz="4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B4A0F00A-ABAF-44D7-880A-87A5A22B47B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06B-108F-4F5C-B9E5-D3ED051D7B2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086DC334-4E28-44D1-A237-AFACCDCE07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50F40B-9D0C-4E12-BE80-9EBF5BC3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E1C33C-3F85-48B0-8C39-D8DB2B3DE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CC1BD6E-AA16-43EA-BA38-DD35988FEB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58DBBA7-AD65-4AB7-82B9-270AEF791C7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5CB1524-8A50-49E2-A475-FB5041BF6C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624280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Prim’s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4AAB39-5ABB-4493-B02E-854235B99C9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A521B39-F94F-46B5-A848-F26551102F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9F03A06C-7638-48A3-A217-ABC67B30D4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526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718589-1780-40A4-9ED5-487ECB3CB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A476B72-9690-4DF9-8ABD-A1C6EEC9222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6D5BA0-5A23-4297-960B-C891F8474F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859884F9-7D81-4A59-8B5D-36DD877DA6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161551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5CD257-9253-4E14-8880-61F1AF5C7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633585F-9E85-480B-BC0A-5DF28DDF9AC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3C845B62-52EF-4E87-B765-58F2149195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7F94D2BC-FCAE-4E23-A959-1761F4A543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720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4800" dirty="0">
                <a:solidFill>
                  <a:prstClr val="white"/>
                </a:solidFill>
                <a:latin typeface="Gotham Bold" pitchFamily="50" charset="0"/>
              </a:rPr>
              <a:t>Problems on Stepik</a:t>
            </a:r>
            <a:endParaRPr kumimoji="0" lang="en-US" sz="4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B7E890C-D557-4057-8FCB-F4DC097072B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0A52F30-DE28-49DB-B363-C33B9884C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7255020-B8DD-457F-9F07-4935D92394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135530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DE315D5-C7BC-4319-84E5-EA010F1F7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BA9E386-495F-4C07-B64D-54493E24FDF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94CAF5F-2086-418E-8208-E58CC27F8E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717FBD7-A04F-444E-B3A3-5CF5729585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61215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12700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A2D35-0522-4734-8CC1-CFC7B7E9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CA267F2-DFF5-4152-803D-944B5B48A68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EACDF52-1AA5-47EF-B251-6FC8B4C0E6A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A46C617B-76F2-4CA3-84B1-223EA0D627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65961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1 3 4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1322B-9ECF-4A5E-A691-312716F03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BC09F2A-92BF-4DB3-A9D3-62B95CBD080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560F99E5-1EEF-459B-AE50-563B72F3A6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06F1322-A536-4628-A914-B694B41DD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55972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528A0E-C014-4A29-B713-56A80BC7D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AF0F65D-9204-45D7-8B0E-A36B60ACA4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242D1922-B38B-45C5-8B4A-2F9EF8FCAE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ECD32CA-124C-4605-8250-437444033E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16430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1 4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choose the edge with the smallest weight that connects a vertex in S to a vertex in V-S and add it to the minimum spanning tree. Option to pick 1- or 4-5. Pick any.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2366C-7515-442F-B062-9A9B062FD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29D0C9D-CD5E-4050-8D44-4E46E146286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85F8DB1-9380-4DE9-9D2D-655029A2BA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000B3A01-A3EB-4770-A071-88F3FAAE57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08182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4-5.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395BF-D9F5-4B70-B0A4-32BA0A297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40942F6-0650-49BD-A66F-EC36F80530D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4A58CD6-B314-4ED5-8F16-0C7F84422F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868D90E-165B-4878-B274-CD3AFBCCC2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43726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1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610678-430E-4CA0-B391-E7AE6ED7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9166BE9-CFBB-4128-ABD5-6F1C74C1A92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6128BF-2069-487A-856C-1778794C84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21062C05-6F69-48F6-B67A-07F07B106E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6506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1-4.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E6EF3-2A4B-43FB-873F-8C5699C47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F93DA2F-0601-468A-823A-8A0BE66326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4E512BA9-57D5-421E-AD6D-AA6871EA13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86E8CFA-6630-46D7-BEA0-1733556A59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876320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5053231" y="1492694"/>
          <a:ext cx="378179" cy="48073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25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748275"/>
              </p:ext>
            </p:extLst>
          </p:nvPr>
        </p:nvGraphicFramePr>
        <p:xfrm>
          <a:off x="5431409" y="1492694"/>
          <a:ext cx="5210466" cy="480739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52104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(0);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while(!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16B421-C872-4E60-ACA7-2B338079743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11DAA60-373B-43D2-A52F-73254EF10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1C92C0E4-2EC9-45C2-B8C9-0E032C9032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BE927-3B0E-4742-8FD0-B88815004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2847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EFEDE5-D3DB-4429-B8A4-49E42E002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F611725-E93D-45E7-AA46-9C89D52FD4F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8DDC47D-DBE9-4068-92E1-8B9FC40E5A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EF9DF3A3-A4AE-4FCA-99DE-B3DA1A47DB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28675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E06FEC-8AE2-4701-97BD-391A8D38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A2CC3D2-3B2C-4FE1-8765-8295F806EC1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16D5172-DE22-4BBF-A9F4-57C7E1F675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C6E58EC-8E4A-4ECA-B1A0-D9531AC034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961758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A80843-7444-4C51-901C-9E2915E56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03762B0-612E-4930-B65B-D52214EEE50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C72160C-807C-4011-B91B-758BE8E366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8444BCC7-91AA-461F-B512-F42B1DD9E87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2260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F59EF90-DBC6-470F-A5F6-3B2509506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33451C-8029-45FE-A46C-F2B7FEF622A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D467C63-D25C-48D6-BAB1-D20EEDF58F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F4D8E12-F27B-44D7-9BC7-1A1269535B6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6739653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98967-A0BD-4014-9A7D-64FE1E70F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728E83A-61AB-42F6-9C1A-6CF9583E7E5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0D4BFF5-2B5B-4DA3-8591-C0F8FDBA7C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6C7714E-C309-498C-956D-5AC93F2A76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466148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5FABB76-2710-4F84-B218-3DD8612E2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AB17A-3173-4DE7-B184-1729D118B79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1D400E8-8663-4DB7-868B-C6917B91CD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A43C109-65F8-47B6-932D-CAAE47341CB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97504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16D730-6BEC-47E0-9012-912BF47AC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E6AA689-087E-47A1-8E92-44E4B397041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88C2DE2-52E9-4ECB-B4A1-91846DDC0EE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EC3F26C-3BDC-461B-B391-96F9AE6B31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67793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BAC387-AD6D-40C0-A138-DA141EF76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19110D1-D7A9-4E07-850F-541F99247E4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21CDABC-3827-4D01-8949-228B0C277A6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BDA6BF7-3C22-4553-8E30-43D9C2AAA9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6721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8173235"/>
              </p:ext>
            </p:extLst>
          </p:nvPr>
        </p:nvGraphicFramePr>
        <p:xfrm>
          <a:off x="5546939" y="1348918"/>
          <a:ext cx="4351966" cy="53529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4351966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30790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#include&lt;set&gt;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using namespace std;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kern="1200" baseline="0" dirty="0">
                        <a:solidFill>
                          <a:srgbClr val="EB6E19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bool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anyCycle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(const Graph&amp; graph)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set&lt;int&gt; visited;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vector&lt;int&gt; parent(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, -1);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stack&lt;int&gt;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for(int i=0; i&lt;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graph.numVertices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; i++)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if ((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(i)==</a:t>
                      </a:r>
                      <a:r>
                        <a:rPr lang="en-US" sz="9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(i);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while(!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s.empty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int u =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for(auto v: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graph.adjList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[u])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if ((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visited.find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visited.end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())) {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</a:t>
                      </a:r>
                      <a:r>
                        <a:rPr lang="en-US" sz="900" kern="12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parent[v] = u;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else if (parent[u] != v)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{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    return true;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</a:t>
                      </a: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return false;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869B171-13A6-43C8-93D6-12113C95AB6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F9BD017C-504E-4D41-A9B6-926FEE6BBD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9BF68110-70A5-4D66-B750-BC27E2E28D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D673A1-4EB3-4FAB-94DE-C70086B2F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776215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FF34B07-B28C-4EC9-B6E9-D3139CC0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C30AE0C-0255-4628-B5C1-7C62AA4579B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6535AE18-EF60-4E6C-8BF0-59A2D4562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8381123-187D-45DD-AFED-C1CBECA32C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6445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F789C8-B0E2-4321-9D23-64833E929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54E4393-C893-498D-B85B-56170BA088A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911E3E-26D0-4AD4-BE58-A97F0136D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6832B88F-FB08-4C07-B4A8-8A65F7E497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064871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82984" y="1631654"/>
            <a:ext cx="2387439" cy="1911892"/>
            <a:chOff x="4876961" y="1312313"/>
            <a:chExt cx="2387439" cy="191189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5011463" y="276700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4876961" y="1492239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75599" y="2471662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</p:cNvCxnSpPr>
            <p:nvPr/>
          </p:nvCxnSpPr>
          <p:spPr>
            <a:xfrm>
              <a:off x="5146894" y="1949439"/>
              <a:ext cx="673893" cy="335258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B9A60-CA39-44A8-B721-F91286C8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E2ED646-A112-4CFF-A861-8A63F62BDC3D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144B45B-4526-407C-A4AC-C16D32322A7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449E9EA8-89BD-483B-9C7B-C3D688511D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3147D940-498A-4978-B2CB-C19582A11C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4342648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492694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5CAE70-F20A-4182-8BBD-49C66702E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D446178-97B2-4DE1-93B8-4B1E72D82FB8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73266AF-54B4-4502-99FD-5C703D9C36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0AFB6E76-9889-46F2-B338-B77CAA1B44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08AE798-EB43-4CD6-942C-80D096263F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70015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53568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Clarification on Terminology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2238730-F82F-4B16-81E8-12B257D54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4736" y="2127704"/>
            <a:ext cx="3162507" cy="2151853"/>
            <a:chOff x="5833534" y="912535"/>
            <a:chExt cx="3162507" cy="215185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FB4CAFF-6E54-4B36-81CE-5799D0A643BE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B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5849A1A-1DEA-4C77-8134-45F9941CBB58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A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5E86744-DA3D-4871-9BDE-947326D89DF4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E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A733DF1-E9D9-459C-9429-32B4874301F9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F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821F8DB-3CE5-451F-A007-C115BD08DCBA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C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1084F5E9-886E-473B-AB5F-33C8A2466A04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D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EF85BBE2-24E4-4114-91E8-7EEE549C65C4}"/>
                </a:ext>
              </a:extLst>
            </p:cNvPr>
            <p:cNvCxnSpPr>
              <a:cxnSpLocks/>
              <a:stCxn id="5" idx="7"/>
              <a:endCxn id="4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D2C40FF-8FD5-4AD2-B739-99688F40E7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DAECE22-81C0-4C70-840F-9881D7CC58B5}"/>
                </a:ext>
              </a:extLst>
            </p:cNvPr>
            <p:cNvCxnSpPr>
              <a:cxnSpLocks/>
              <a:endCxn id="8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71E29F-5DC6-433D-93F9-76140549610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E1E7C54-6D13-4F1F-82A9-F3BEE12C933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7C2E59D-065A-4E84-A8B4-C2819CDC716B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30C6B7-6601-4B95-BBD7-66F84622B3BE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B309E00-E6AD-48CE-8E3F-9FB295C9222D}"/>
              </a:ext>
            </a:extLst>
          </p:cNvPr>
          <p:cNvSpPr txBox="1"/>
          <p:nvPr/>
        </p:nvSpPr>
        <p:spPr>
          <a:xfrm>
            <a:off x="5793967" y="2356304"/>
            <a:ext cx="407963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In a directed graph vertex v 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is adjacent to u, if there is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an edge leaving v and coming 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to u</a:t>
            </a:r>
          </a:p>
          <a:p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 “is adjacent” to D</a:t>
            </a:r>
          </a:p>
          <a:p>
            <a:endParaRPr lang="en-US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B’s adjacent vertices (Interpretation- What are neighbors of B):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9379F07-95AF-49EA-BA03-6090619E21A6}"/>
              </a:ext>
            </a:extLst>
          </p:cNvPr>
          <p:cNvSpPr txBox="1"/>
          <p:nvPr/>
        </p:nvSpPr>
        <p:spPr>
          <a:xfrm>
            <a:off x="2463047" y="6057560"/>
            <a:ext cx="812465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https://mathoverflow.net/questions/330512/adjacency-definition-for-a-directed-graph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89D70F2-2C75-44D2-BAA3-15A9305CD2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F1F2C622-C11C-4EB0-9F60-4CC0545334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B8C8F30A-C0CF-4E2E-8A9E-3BA4C12648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FA1C788C-D5D9-472D-971E-41C4A7FE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162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ignore the edge as it forms a cycle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C7B998B-5CFD-4FF5-8A9C-538A46713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4C31905-9CAA-4BE1-B97A-C10EFBECDC0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C4E2955-B71C-458B-9E07-F5DE3652DBE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E57777AE-5CFE-4F63-BCD0-66B15DBDAE2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5432949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6D7AE2-4EA6-4294-9513-2740F56A2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0AD1C71-6C13-4F73-A615-7A00FE73D8B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1EA5A4CF-7ED8-40B1-81F6-7D960D1CA0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B1A80252-676B-4ABB-A137-7F4D6F445E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08526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7E46B6D7-9F37-4302-9E0C-8E70969E307F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558268-4941-46F5-8112-06151AED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185D5DB-5052-46C8-AB0B-ED145A4DE95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E583033E-202A-4EFE-8DC2-5F95D3BD7AF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9EE8A86-345E-44D5-AC5E-C59824E158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7562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9AA045-6DAC-4495-82AD-F4225D69C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4FB753E-FFC4-4548-846E-8730075D14F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A2E6DED5-4A3C-4EBF-9F4E-72B07B84C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F29C40C2-D0AC-4479-9975-3EA05F33A7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091920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42FA1C-DCAB-4EBE-A0A9-AE9740362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D4EE7F6-67CC-49EC-BD54-2F6095EACD7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5EA02A1-DAD9-436B-9F84-552B16CA28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5" name="Picture 54" descr="Logo COP3530">
              <a:extLst>
                <a:ext uri="{FF2B5EF4-FFF2-40B4-BE49-F238E27FC236}">
                  <a16:creationId xmlns:a16="http://schemas.microsoft.com/office/drawing/2014/main" id="{A3703F23-B83F-4A2F-81EE-C40B021FD75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578824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6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E43F1DE-0BE5-442A-85A4-F16F57624ABA}"/>
              </a:ext>
            </a:extLst>
          </p:cNvPr>
          <p:cNvSpPr/>
          <p:nvPr/>
        </p:nvSpPr>
        <p:spPr>
          <a:xfrm>
            <a:off x="3729523" y="2992382"/>
            <a:ext cx="1462237" cy="815608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0 2 3 5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26590285-8CB2-425C-A772-4173A2F7618B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0-3, 2-3, 2-5 will never be picked in MST</a:t>
            </a: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E45CBF92-C04B-49E3-AC2F-4956D9CC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0CE110E-DD21-4B85-8CB7-BCAE04332B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48C28A7-ECB7-4FC3-865A-185667C51B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5F8641D-456A-4C67-958E-ED537ADF2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1AAF2191-A8DF-438D-BC1A-90959217CE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275B5F9E-CA13-4A51-96F3-C26170B281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AB8F189F-CCDE-494B-B3F2-C5B41E0501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45120504-6E83-471F-A6EE-619F828139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98DFEF63-2CBC-476F-BDDC-00D77DDF11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DEC89CC8-EDF8-4504-9C09-5B957F9A4A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31A03E4D-FEA2-4C00-906B-491604134F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57EFF8ED-F223-4010-87BC-906EDEE785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3A39E3CD-AAE3-4EF2-AB71-B92CD9459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AC5D553-DA9E-4E1F-B07D-95A7C7F35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1D50C30B-2B60-457B-BF31-134782B4931C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231CB6B1-BC1C-446A-8F6E-9336762F2D4E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557A5C9-4CD6-4DB9-B10C-DE71D3542547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BD01EA27-BB86-4CFA-B91E-AB4CA2EC0573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25107144-F547-4101-8E44-6B6BF8EB3E28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48AD8DF-2231-409A-BF86-E09A03B3DA89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4FBD04FD-3FED-4D21-9032-1C65F76027F2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B87ABE46-FEDF-4542-A1BA-A168A46A5981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80741D3-E39C-43DB-93F4-B8BE7DCFDB2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AE7FD55A-E529-491A-8B71-0C0477E1D1D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F0D94E67-4370-431A-A29D-1F0B950B2B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5C852FEA-A01F-4FB3-9FAD-DC8319265B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DEBE07BC-3C45-4D0A-A795-D5EEF543CC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B54A6B9-9C81-4BED-99BD-51D78BE63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CBEE60B-A748-4893-81F7-7645C2AD234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F58111-6A35-45B1-BE79-097C7B2C51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4129229C-6374-40CA-B520-1A15BDA9F8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288436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2a: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an empty set,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each edge,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either of the vertices connecting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is not a part of the set, add the vertices of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If, both the vertices are part of the set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ignore the edge as it forms a cycle.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This will not work whenever we pick edges in an order such that we have two disconnected components. Adding edges leads to connected components!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65C31E-336C-42B2-B638-B40F5EE0C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0C698778-2A9A-4F0E-A86C-4DECE0E38A5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1E5B2A2B-E398-4708-81BF-9DB67917EB9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3F5E7E4-F61E-44B6-9C16-6B6B428477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480026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B4D5C-410E-40B9-AD73-F205F0DB1FD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32789EB-23E7-4E1C-9FB0-BD141F9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5F8F02F0-7EA5-4D47-8CBF-BC1B63A5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5D6A4-A278-4EAB-9B16-AB94E59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6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Shortest Path</a:t>
            </a:r>
          </a:p>
        </p:txBody>
      </p:sp>
    </p:spTree>
    <p:extLst>
      <p:ext uri="{BB962C8B-B14F-4D97-AF65-F5344CB8AC3E}">
        <p14:creationId xmlns:p14="http://schemas.microsoft.com/office/powerpoint/2010/main" val="33820349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C503-1E01-4AE4-89C3-6E0A4DB9BC5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A87820-38C7-4C20-8DFE-702BAD2F6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D3670D4E-4CA1-4DBC-A5FC-03F2E8B63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3B7AE-FDA8-42D0-B967-0CB915C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10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3531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9552</TotalTime>
  <Words>12646</Words>
  <Application>Microsoft Office PowerPoint</Application>
  <PresentationFormat>Widescreen</PresentationFormat>
  <Paragraphs>3866</Paragraphs>
  <Slides>129</Slides>
  <Notes>129</Notes>
  <HiddenSlides>16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129</vt:i4>
      </vt:variant>
    </vt:vector>
  </HeadingPairs>
  <TitlesOfParts>
    <vt:vector size="140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4_Office Theme</vt:lpstr>
      <vt:lpstr>PowerPoint Presentation</vt:lpstr>
      <vt:lpstr>  Categories of Data Structures  </vt:lpstr>
      <vt:lpstr>   Recap   </vt:lpstr>
      <vt:lpstr>   Agenda   </vt:lpstr>
      <vt:lpstr>PowerPoint Presentation</vt:lpstr>
      <vt:lpstr>7.3.1 Detect whether there is a Cycle in an Undirected Graph</vt:lpstr>
      <vt:lpstr>7.3.1 Detect whether there is a Cycle in an Undirected Graph</vt:lpstr>
      <vt:lpstr>Clarification on Terminology</vt:lpstr>
      <vt:lpstr>PowerPoint Presentation</vt:lpstr>
      <vt:lpstr>s-t Path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Problem with s-t Path</vt:lpstr>
      <vt:lpstr>Shortest Weighted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Questions</vt:lpstr>
      <vt:lpstr>PowerPoint Presentation</vt:lpstr>
      <vt:lpstr>Spanning Tree</vt:lpstr>
      <vt:lpstr>PowerPoint Presentation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Questions</vt:lpstr>
      <vt:lpstr>Kruskal’s Algorithm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7.3.1 Detect whether there is a Cycle in an Undirected Graph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Disjoint Sets </vt:lpstr>
      <vt:lpstr>Disjoint Sets </vt:lpstr>
      <vt:lpstr>Disjoint Sets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Mentimeter</vt:lpstr>
      <vt:lpstr>Questions</vt:lpstr>
      <vt:lpstr>Dijkstra’s Shortest Path Algorithm</vt:lpstr>
      <vt:lpstr>Dijkstra’s Shortest Path Algorithm</vt:lpstr>
      <vt:lpstr>PowerPoint Presentation</vt:lpstr>
      <vt:lpstr>8.2 Dijkstra’s Algorithm</vt:lpstr>
      <vt:lpstr>Dijkstra’s Shortest Path Algorithm</vt:lpstr>
      <vt:lpstr>Mentimeter</vt:lpstr>
      <vt:lpstr>Mentimeter</vt:lpstr>
      <vt:lpstr>Dijkstra’s Shortest Path Algorithm</vt:lpstr>
      <vt:lpstr>Dijkstra’s Shortest Path Algorithm</vt:lpstr>
      <vt:lpstr>Dijkstra’s Shortest Path Algorithm</vt:lpstr>
      <vt:lpstr>8.2 Dijkstra’s Algorithm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590</cp:revision>
  <dcterms:created xsi:type="dcterms:W3CDTF">2020-04-14T17:15:24Z</dcterms:created>
  <dcterms:modified xsi:type="dcterms:W3CDTF">2022-03-28T17:13:13Z</dcterms:modified>
</cp:coreProperties>
</file>