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86"/>
  </p:notesMasterIdLst>
  <p:sldIdLst>
    <p:sldId id="268" r:id="rId5"/>
    <p:sldId id="541" r:id="rId6"/>
    <p:sldId id="834" r:id="rId7"/>
    <p:sldId id="364" r:id="rId8"/>
    <p:sldId id="661" r:id="rId9"/>
    <p:sldId id="648" r:id="rId10"/>
    <p:sldId id="814" r:id="rId11"/>
    <p:sldId id="911" r:id="rId12"/>
    <p:sldId id="836" r:id="rId13"/>
    <p:sldId id="820" r:id="rId14"/>
    <p:sldId id="815" r:id="rId15"/>
    <p:sldId id="817" r:id="rId16"/>
    <p:sldId id="816" r:id="rId17"/>
    <p:sldId id="837" r:id="rId18"/>
    <p:sldId id="818" r:id="rId19"/>
    <p:sldId id="838" r:id="rId20"/>
    <p:sldId id="549" r:id="rId21"/>
    <p:sldId id="945" r:id="rId22"/>
    <p:sldId id="819" r:id="rId23"/>
    <p:sldId id="799" r:id="rId24"/>
    <p:sldId id="822" r:id="rId25"/>
    <p:sldId id="806" r:id="rId26"/>
    <p:sldId id="811" r:id="rId27"/>
    <p:sldId id="805" r:id="rId28"/>
    <p:sldId id="823" r:id="rId29"/>
    <p:sldId id="824" r:id="rId30"/>
    <p:sldId id="809" r:id="rId31"/>
    <p:sldId id="808" r:id="rId32"/>
    <p:sldId id="810" r:id="rId33"/>
    <p:sldId id="812" r:id="rId34"/>
    <p:sldId id="813" r:id="rId35"/>
    <p:sldId id="825" r:id="rId36"/>
    <p:sldId id="826" r:id="rId37"/>
    <p:sldId id="946" r:id="rId38"/>
    <p:sldId id="829" r:id="rId39"/>
    <p:sldId id="830" r:id="rId40"/>
    <p:sldId id="831" r:id="rId41"/>
    <p:sldId id="807" r:id="rId42"/>
    <p:sldId id="832" r:id="rId43"/>
    <p:sldId id="918" r:id="rId44"/>
    <p:sldId id="912" r:id="rId45"/>
    <p:sldId id="919" r:id="rId46"/>
    <p:sldId id="920" r:id="rId47"/>
    <p:sldId id="921" r:id="rId48"/>
    <p:sldId id="922" r:id="rId49"/>
    <p:sldId id="923" r:id="rId50"/>
    <p:sldId id="924" r:id="rId51"/>
    <p:sldId id="925" r:id="rId52"/>
    <p:sldId id="926" r:id="rId53"/>
    <p:sldId id="927" r:id="rId54"/>
    <p:sldId id="928" r:id="rId55"/>
    <p:sldId id="270" r:id="rId56"/>
    <p:sldId id="929" r:id="rId57"/>
    <p:sldId id="930" r:id="rId58"/>
    <p:sldId id="931" r:id="rId59"/>
    <p:sldId id="932" r:id="rId60"/>
    <p:sldId id="933" r:id="rId61"/>
    <p:sldId id="934" r:id="rId62"/>
    <p:sldId id="935" r:id="rId63"/>
    <p:sldId id="936" r:id="rId64"/>
    <p:sldId id="937" r:id="rId65"/>
    <p:sldId id="938" r:id="rId66"/>
    <p:sldId id="939" r:id="rId67"/>
    <p:sldId id="940" r:id="rId68"/>
    <p:sldId id="941" r:id="rId69"/>
    <p:sldId id="803" r:id="rId70"/>
    <p:sldId id="942" r:id="rId71"/>
    <p:sldId id="943" r:id="rId72"/>
    <p:sldId id="944" r:id="rId73"/>
    <p:sldId id="798" r:id="rId74"/>
    <p:sldId id="800" r:id="rId75"/>
    <p:sldId id="801" r:id="rId76"/>
    <p:sldId id="802" r:id="rId77"/>
    <p:sldId id="839" r:id="rId78"/>
    <p:sldId id="904" r:id="rId79"/>
    <p:sldId id="905" r:id="rId80"/>
    <p:sldId id="906" r:id="rId81"/>
    <p:sldId id="907" r:id="rId82"/>
    <p:sldId id="908" r:id="rId83"/>
    <p:sldId id="909" r:id="rId84"/>
    <p:sldId id="91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83" autoAdjust="0"/>
  </p:normalViewPr>
  <p:slideViewPr>
    <p:cSldViewPr snapToGrid="0">
      <p:cViewPr>
        <p:scale>
          <a:sx n="100" d="100"/>
          <a:sy n="100" d="100"/>
        </p:scale>
        <p:origin x="99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46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30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591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22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577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63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50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29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30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958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724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351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18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618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67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833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091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01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55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419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33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959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245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156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1356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25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38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096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43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737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45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4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475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45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48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659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437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155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6086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1599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65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4266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719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9240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252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025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6222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8182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269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4583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09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432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2249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649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0645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2147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282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3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6BFF-DE49-490B-9FCF-727FC2E32D4C}"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EB827-7DF3-401E-BE0A-B1F3DCB98025}"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153F-2038-4CF5-80C1-1BD087DED593}"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726C-316C-422C-960E-8CED9F612950}"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53C32-E036-4A03-B630-483548309A9C}"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18922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0153-07D2-48DF-A775-4A68843E4FDA}"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587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F9A31-8E37-424D-9AAF-D96FC6CD880A}"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936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E6C16-3DA4-4F50-83F1-9FED07B972B4}"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72854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8981F-D330-43A1-958B-B1A92EFD33F1}"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27682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CC6C7-F08F-486F-94AF-0248CD61FDD3}"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8171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EEF91-56F9-45B4-A2B4-005E570987F3}"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7964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AA869-C674-4690-AC39-FEF3B5BCB4F1}"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79239-9FED-4146-B6A7-9FBDF73CDB69}"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70082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6B6D-E04F-4FDF-B939-717F3A32E0EE}"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54630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81E2C-337A-40ED-AD2F-4E2AFA18203C}"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19075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4731-311D-4867-ABD3-2A1DBD487C41}"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74365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1E5E4-C1BE-4A58-9EB8-65096F5CC55F}"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98634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506B-2458-4BAB-B32D-4266B18BA088}"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404828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FC0FE-8325-4647-A0E1-9C946A677414}"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5787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06FA8-9430-4913-B1DE-9C0214A31518}"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1103017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AD2F8-7088-47A8-AA3F-884DC556D3CC}"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45535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CA42B-448A-45BE-B78C-4D71B0837255}"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836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562AD-A122-47A8-BDF3-DA1809B2F392}"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985E-298E-4C32-AA88-1629D46686FE}"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48674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CD730-34DD-48A5-8622-C7DD92142E4E}"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9312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8AAD26-18B6-4BB2-AB1E-432BA95B1806}"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247352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B1E5-CADF-4583-B07C-4A23B9892EFE}"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01147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E3298-C114-40D7-A776-4BB80D288625}"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283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D2C14-99B0-4756-B84E-91CFE83CF0DA}" type="datetime1">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4532D-C3AA-465B-8B7B-831A67CABDF3}"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321A-2C15-415E-88AD-7A819D18AEFF}"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61118-D1C6-4D44-A4BC-A6DC22CA449C}"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CA16-AA17-4A01-80F9-B9FF3EF2EF60}"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F82B8-30F6-49AE-808C-934F2353DC5E}" type="datetime1">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CC354-295C-48DC-B9E1-1FB6189C9FEA}" type="datetime1">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35763239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EB843-924C-42F3-B70D-8CE206594B6A}" type="datetime1">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891246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5.xml"/><Relationship Id="rId5" Type="http://schemas.openxmlformats.org/officeDocument/2006/relationships/image" Target="../media/image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hyperlink" Target="https://stepik.org/lesson/390641/step/2?thread=solutions&amp;unit=379741" TargetMode="External"/><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162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Algorithm Paradigms </a:t>
            </a:r>
            <a:endPar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sp>
        <p:nvSpPr>
          <p:cNvPr id="47" name="TextBox 46">
            <a:extLst>
              <a:ext uri="{FF2B5EF4-FFF2-40B4-BE49-F238E27FC236}">
                <a16:creationId xmlns:a16="http://schemas.microsoft.com/office/drawing/2014/main" id="{F4975E0E-6070-4E2A-827F-BD41F10E149D}"/>
              </a:ext>
            </a:extLst>
          </p:cNvPr>
          <p:cNvSpPr txBox="1"/>
          <p:nvPr/>
        </p:nvSpPr>
        <p:spPr>
          <a:xfrm>
            <a:off x="4707660" y="1624206"/>
            <a:ext cx="625509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algorithms work in phases.</a:t>
            </a:r>
          </a:p>
        </p:txBody>
      </p:sp>
      <p:sp>
        <p:nvSpPr>
          <p:cNvPr id="48" name="TextBox 47">
            <a:extLst>
              <a:ext uri="{FF2B5EF4-FFF2-40B4-BE49-F238E27FC236}">
                <a16:creationId xmlns:a16="http://schemas.microsoft.com/office/drawing/2014/main" id="{9138776B-BC83-44E8-97EE-32DE4C737D5F}"/>
              </a:ext>
            </a:extLst>
          </p:cNvPr>
          <p:cNvSpPr txBox="1"/>
          <p:nvPr/>
        </p:nvSpPr>
        <p:spPr>
          <a:xfrm>
            <a:off x="5449484" y="2095065"/>
            <a:ext cx="5186035"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 each phase a decision is made that appears to be good.</a:t>
            </a:r>
          </a:p>
        </p:txBody>
      </p:sp>
      <p:sp>
        <p:nvSpPr>
          <p:cNvPr id="49" name="TextBox 48">
            <a:extLst>
              <a:ext uri="{FF2B5EF4-FFF2-40B4-BE49-F238E27FC236}">
                <a16:creationId xmlns:a16="http://schemas.microsoft.com/office/drawing/2014/main" id="{12A74545-5E3C-4222-97DA-5CD06499AD99}"/>
              </a:ext>
            </a:extLst>
          </p:cNvPr>
          <p:cNvSpPr txBox="1"/>
          <p:nvPr/>
        </p:nvSpPr>
        <p:spPr>
          <a:xfrm>
            <a:off x="5449484" y="2939048"/>
            <a:ext cx="5372591"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Generally, this means that a local optimum is chosen.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0" name="TextBox 49">
            <a:extLst>
              <a:ext uri="{FF2B5EF4-FFF2-40B4-BE49-F238E27FC236}">
                <a16:creationId xmlns:a16="http://schemas.microsoft.com/office/drawing/2014/main" id="{58943CAC-01D3-44E6-96F0-B0EB8C342CFE}"/>
              </a:ext>
            </a:extLst>
          </p:cNvPr>
          <p:cNvSpPr txBox="1"/>
          <p:nvPr/>
        </p:nvSpPr>
        <p:spPr>
          <a:xfrm>
            <a:off x="4863402" y="3818022"/>
            <a:ext cx="6099349"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the end, we hope the local optimum found is the global optimum.</a:t>
            </a:r>
          </a:p>
        </p:txBody>
      </p:sp>
      <p:sp>
        <p:nvSpPr>
          <p:cNvPr id="51" name="TextBox 50">
            <a:extLst>
              <a:ext uri="{FF2B5EF4-FFF2-40B4-BE49-F238E27FC236}">
                <a16:creationId xmlns:a16="http://schemas.microsoft.com/office/drawing/2014/main" id="{C25C53B7-4940-4BB1-8783-69D92B67B85B}"/>
              </a:ext>
            </a:extLst>
          </p:cNvPr>
          <p:cNvSpPr txBox="1"/>
          <p:nvPr/>
        </p:nvSpPr>
        <p:spPr>
          <a:xfrm>
            <a:off x="5565752" y="4696996"/>
            <a:ext cx="5069767"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and Dijkstra’s algorithm are greedy algorithms.</a:t>
            </a:r>
          </a:p>
        </p:txBody>
      </p:sp>
      <p:sp>
        <p:nvSpPr>
          <p:cNvPr id="1032" name="Freeform: Shape 1031">
            <a:extLst>
              <a:ext uri="{FF2B5EF4-FFF2-40B4-BE49-F238E27FC236}">
                <a16:creationId xmlns:a16="http://schemas.microsoft.com/office/drawing/2014/main" id="{2DE538E2-3C62-453C-9B34-F92465E01B38}"/>
              </a:ext>
            </a:extLst>
          </p:cNvPr>
          <p:cNvSpPr/>
          <p:nvPr/>
        </p:nvSpPr>
        <p:spPr>
          <a:xfrm rot="20977305">
            <a:off x="698642" y="4251597"/>
            <a:ext cx="3278645" cy="1598683"/>
          </a:xfrm>
          <a:custGeom>
            <a:avLst/>
            <a:gdLst>
              <a:gd name="connsiteX0" fmla="*/ 0 w 3278645"/>
              <a:gd name="connsiteY0" fmla="*/ 1598683 h 1598683"/>
              <a:gd name="connsiteX1" fmla="*/ 1507253 w 3278645"/>
              <a:gd name="connsiteY1" fmla="*/ 503413 h 1598683"/>
              <a:gd name="connsiteX2" fmla="*/ 1567543 w 3278645"/>
              <a:gd name="connsiteY2" fmla="*/ 1317329 h 1598683"/>
              <a:gd name="connsiteX3" fmla="*/ 3175280 w 3278645"/>
              <a:gd name="connsiteY3" fmla="*/ 995 h 1598683"/>
              <a:gd name="connsiteX4" fmla="*/ 2984361 w 3278645"/>
              <a:gd name="connsiteY4" fmla="*/ 1146507 h 159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645" h="1598683">
                <a:moveTo>
                  <a:pt x="0" y="1598683"/>
                </a:moveTo>
                <a:cubicBezTo>
                  <a:pt x="622998" y="1074494"/>
                  <a:pt x="1245996" y="550305"/>
                  <a:pt x="1507253" y="503413"/>
                </a:cubicBezTo>
                <a:cubicBezTo>
                  <a:pt x="1768510" y="456521"/>
                  <a:pt x="1289539" y="1401065"/>
                  <a:pt x="1567543" y="1317329"/>
                </a:cubicBezTo>
                <a:cubicBezTo>
                  <a:pt x="1845547" y="1233593"/>
                  <a:pt x="2939144" y="29465"/>
                  <a:pt x="3175280" y="995"/>
                </a:cubicBezTo>
                <a:cubicBezTo>
                  <a:pt x="3411416" y="-27475"/>
                  <a:pt x="3197888" y="559516"/>
                  <a:pt x="2984361" y="1146507"/>
                </a:cubicBezTo>
              </a:path>
            </a:pathLst>
          </a:custGeom>
          <a:noFill/>
          <a:ln w="38100">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TextBox 1032">
            <a:extLst>
              <a:ext uri="{FF2B5EF4-FFF2-40B4-BE49-F238E27FC236}">
                <a16:creationId xmlns:a16="http://schemas.microsoft.com/office/drawing/2014/main" id="{1365DF52-A34E-49AC-830E-E5BCF0D22825}"/>
              </a:ext>
            </a:extLst>
          </p:cNvPr>
          <p:cNvSpPr txBox="1"/>
          <p:nvPr/>
        </p:nvSpPr>
        <p:spPr>
          <a:xfrm>
            <a:off x="3182696" y="3254697"/>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Global Optimal</a:t>
            </a:r>
          </a:p>
        </p:txBody>
      </p:sp>
      <p:sp>
        <p:nvSpPr>
          <p:cNvPr id="55" name="TextBox 54">
            <a:extLst>
              <a:ext uri="{FF2B5EF4-FFF2-40B4-BE49-F238E27FC236}">
                <a16:creationId xmlns:a16="http://schemas.microsoft.com/office/drawing/2014/main" id="{D4C1315C-2CA8-4CA0-BD3C-F86C121EFDB2}"/>
              </a:ext>
            </a:extLst>
          </p:cNvPr>
          <p:cNvSpPr txBox="1"/>
          <p:nvPr/>
        </p:nvSpPr>
        <p:spPr>
          <a:xfrm>
            <a:off x="1194126" y="4286829"/>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Local Optimal</a:t>
            </a:r>
          </a:p>
        </p:txBody>
      </p:sp>
      <p:sp>
        <p:nvSpPr>
          <p:cNvPr id="3" name="Slide Number Placeholder 2">
            <a:extLst>
              <a:ext uri="{FF2B5EF4-FFF2-40B4-BE49-F238E27FC236}">
                <a16:creationId xmlns:a16="http://schemas.microsoft.com/office/drawing/2014/main" id="{06BD0FD3-E09B-48F0-BBA8-AD8DB43D0793}"/>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2" name="Group 11">
            <a:extLst>
              <a:ext uri="{FF2B5EF4-FFF2-40B4-BE49-F238E27FC236}">
                <a16:creationId xmlns:a16="http://schemas.microsoft.com/office/drawing/2014/main" id="{8A2356DC-B522-49E4-A72F-3BE459C64565}"/>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FD7B7450-98EB-428B-B999-2EDA4C29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057DA91F-2ECE-4C7C-8877-EC23D069AE7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6361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29" name="Group 28">
            <a:extLst>
              <a:ext uri="{FF2B5EF4-FFF2-40B4-BE49-F238E27FC236}">
                <a16:creationId xmlns:a16="http://schemas.microsoft.com/office/drawing/2014/main" id="{887784FF-576D-4C07-8AB8-64FA3797BA0E}"/>
              </a:ext>
            </a:extLst>
          </p:cNvPr>
          <p:cNvGrpSpPr/>
          <p:nvPr/>
        </p:nvGrpSpPr>
        <p:grpSpPr>
          <a:xfrm>
            <a:off x="1472084" y="2430944"/>
            <a:ext cx="3446270" cy="2587733"/>
            <a:chOff x="1472084" y="2283850"/>
            <a:chExt cx="3446270" cy="2587733"/>
          </a:xfrm>
        </p:grpSpPr>
        <p:sp>
          <p:nvSpPr>
            <p:cNvPr id="10" name="Oval 9">
              <a:extLst>
                <a:ext uri="{FF2B5EF4-FFF2-40B4-BE49-F238E27FC236}">
                  <a16:creationId xmlns:a16="http://schemas.microsoft.com/office/drawing/2014/main" id="{D677038D-AC87-4978-B33D-6501FD74315B}"/>
                </a:ext>
              </a:extLst>
            </p:cNvPr>
            <p:cNvSpPr/>
            <p:nvPr/>
          </p:nvSpPr>
          <p:spPr>
            <a:xfrm>
              <a:off x="1472084"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283850"/>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140063"/>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2908241"/>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805337"/>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840349"/>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850700"/>
              <a:ext cx="403911" cy="38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805337"/>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834327"/>
              <a:ext cx="291501" cy="30573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FF5625D-40BA-40CF-B0C3-EF025FD37C97}"/>
              </a:ext>
            </a:extLst>
          </p:cNvPr>
          <p:cNvSpPr>
            <a:spLocks noGrp="1"/>
          </p:cNvSpPr>
          <p:nvPr>
            <p:ph type="sldNum" sz="quarter" idx="12"/>
          </p:nvPr>
        </p:nvSpPr>
        <p:spPr/>
        <p:txBody>
          <a:bodyPr/>
          <a:lstStyle/>
          <a:p>
            <a:fld id="{017C28E0-2F8B-4999-AEA2-B3AA3AE8994F}" type="slidenum">
              <a:rPr lang="en-US" smtClean="0"/>
              <a:t>11</a:t>
            </a:fld>
            <a:endParaRPr lang="en-US"/>
          </a:p>
        </p:txBody>
      </p:sp>
      <p:grpSp>
        <p:nvGrpSpPr>
          <p:cNvPr id="30" name="Group 29">
            <a:extLst>
              <a:ext uri="{FF2B5EF4-FFF2-40B4-BE49-F238E27FC236}">
                <a16:creationId xmlns:a16="http://schemas.microsoft.com/office/drawing/2014/main" id="{E5771918-6F0B-4B03-BBED-C5AEB8E2685C}"/>
              </a:ext>
            </a:extLst>
          </p:cNvPr>
          <p:cNvGrpSpPr/>
          <p:nvPr/>
        </p:nvGrpSpPr>
        <p:grpSpPr>
          <a:xfrm>
            <a:off x="11317255" y="5989103"/>
            <a:ext cx="841781" cy="748032"/>
            <a:chOff x="11337354" y="6025684"/>
            <a:chExt cx="841781" cy="748032"/>
          </a:xfrm>
        </p:grpSpPr>
        <p:pic>
          <p:nvPicPr>
            <p:cNvPr id="32" name="Picture 31">
              <a:extLst>
                <a:ext uri="{FF2B5EF4-FFF2-40B4-BE49-F238E27FC236}">
                  <a16:creationId xmlns:a16="http://schemas.microsoft.com/office/drawing/2014/main" id="{F6BEB27F-6F20-4E9B-A8D7-C5C35AB7A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4A0B9035-5F88-4501-903D-365ABCFD81A8}"/>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5118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D677038D-AC87-4978-B33D-6501FD74315B}"/>
              </a:ext>
            </a:extLst>
          </p:cNvPr>
          <p:cNvSpPr/>
          <p:nvPr/>
        </p:nvSpPr>
        <p:spPr>
          <a:xfrm>
            <a:off x="1472084"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251151"/>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430944"/>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277545"/>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277545"/>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2871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3055335"/>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952431"/>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987443"/>
            <a:ext cx="292434" cy="2987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997794"/>
            <a:ext cx="403911" cy="386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952431"/>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981421"/>
            <a:ext cx="291501" cy="30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89ACCED-9D51-4732-A005-3D2614A6B735}"/>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27" name="Group 26">
            <a:extLst>
              <a:ext uri="{FF2B5EF4-FFF2-40B4-BE49-F238E27FC236}">
                <a16:creationId xmlns:a16="http://schemas.microsoft.com/office/drawing/2014/main" id="{3F56960A-6817-441A-9997-53C4A0014EE2}"/>
              </a:ext>
            </a:extLst>
          </p:cNvPr>
          <p:cNvGrpSpPr/>
          <p:nvPr/>
        </p:nvGrpSpPr>
        <p:grpSpPr>
          <a:xfrm>
            <a:off x="11317255" y="5989103"/>
            <a:ext cx="841781" cy="748032"/>
            <a:chOff x="11337354" y="6025684"/>
            <a:chExt cx="841781" cy="748032"/>
          </a:xfrm>
        </p:grpSpPr>
        <p:pic>
          <p:nvPicPr>
            <p:cNvPr id="29" name="Picture 28">
              <a:extLst>
                <a:ext uri="{FF2B5EF4-FFF2-40B4-BE49-F238E27FC236}">
                  <a16:creationId xmlns:a16="http://schemas.microsoft.com/office/drawing/2014/main" id="{4D904A64-1E4B-4143-BF1F-AB0F631BE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Logo COP3530">
              <a:extLst>
                <a:ext uri="{FF2B5EF4-FFF2-40B4-BE49-F238E27FC236}">
                  <a16:creationId xmlns:a16="http://schemas.microsoft.com/office/drawing/2014/main" id="{68A584B5-510F-4FA4-8C08-23B2E547B790}"/>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21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911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3" name="Slide Number Placeholder 2">
            <a:extLst>
              <a:ext uri="{FF2B5EF4-FFF2-40B4-BE49-F238E27FC236}">
                <a16:creationId xmlns:a16="http://schemas.microsoft.com/office/drawing/2014/main" id="{40E276B6-CE69-4475-9C27-B4B6A665D8CF}"/>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9" name="Group 8">
            <a:extLst>
              <a:ext uri="{FF2B5EF4-FFF2-40B4-BE49-F238E27FC236}">
                <a16:creationId xmlns:a16="http://schemas.microsoft.com/office/drawing/2014/main" id="{963F1CC1-E0A9-4F0B-B716-E12A4CB0DB1A}"/>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2C4C726-B8AB-42D9-9379-74EBE3F06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70F651A0-ACE3-4C8F-AAF7-6DC2D10FB41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2" name="Graphic 11" descr="Coins outline">
            <a:extLst>
              <a:ext uri="{FF2B5EF4-FFF2-40B4-BE49-F238E27FC236}">
                <a16:creationId xmlns:a16="http://schemas.microsoft.com/office/drawing/2014/main" id="{C25BEA79-593F-4374-8962-361E869AC7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20584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a:t>
            </a:r>
          </a:p>
        </p:txBody>
      </p:sp>
      <p:sp>
        <p:nvSpPr>
          <p:cNvPr id="3" name="Slide Number Placeholder 2">
            <a:extLst>
              <a:ext uri="{FF2B5EF4-FFF2-40B4-BE49-F238E27FC236}">
                <a16:creationId xmlns:a16="http://schemas.microsoft.com/office/drawing/2014/main" id="{C7EDAA9A-DBD2-44F1-98F6-1A2079396327}"/>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0" name="Group 9">
            <a:extLst>
              <a:ext uri="{FF2B5EF4-FFF2-40B4-BE49-F238E27FC236}">
                <a16:creationId xmlns:a16="http://schemas.microsoft.com/office/drawing/2014/main" id="{90191D65-67CC-42DE-AC68-EC4AA4C3F0F3}"/>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9B460A99-5972-4FB5-ADDC-0957EE6FA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C5B0C4FE-26E3-4996-B846-15DEE0B187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9A99E538-2BC8-48AB-AC1C-E326174365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41257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32172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17</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18</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4E7F2BF0-8FE2-4C09-88D8-9A98E36416AA}"/>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CBFB9F0-68D1-41A1-A4D6-98C2049D233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CCBA82D-2056-47F3-8782-E722C719822F}"/>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A22D15B-E328-4D22-8BE5-AF444C22B591}"/>
              </a:ext>
            </a:extLst>
          </p:cNvPr>
          <p:cNvSpPr/>
          <p:nvPr/>
        </p:nvSpPr>
        <p:spPr>
          <a:xfrm>
            <a:off x="4705566"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FA394B-B88F-4779-9B73-052305A21709}"/>
              </a:ext>
            </a:extLst>
          </p:cNvPr>
          <p:cNvSpPr/>
          <p:nvPr/>
        </p:nvSpPr>
        <p:spPr>
          <a:xfrm>
            <a:off x="5726131"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124210-281C-4278-8568-830C1A01249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D3EB14-98ED-46D9-8B5B-03F0835749B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9130-A079-45EE-B4B4-224ABE50A6E2}"/>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D83589-BE7D-4C51-A43D-502ACB6A4C50}"/>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ADF1B7-066A-47DD-8719-19B62E54A074}"/>
              </a:ext>
            </a:extLst>
          </p:cNvPr>
          <p:cNvCxnSpPr>
            <a:cxnSpLocks/>
          </p:cNvCxnSpPr>
          <p:nvPr/>
        </p:nvCxnSpPr>
        <p:spPr>
          <a:xfrm>
            <a:off x="4705566" y="5625958"/>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804BE8-D8C4-4169-BBC8-CFF5559C73FB}"/>
              </a:ext>
            </a:extLst>
          </p:cNvPr>
          <p:cNvCxnSpPr>
            <a:cxnSpLocks/>
          </p:cNvCxnSpPr>
          <p:nvPr/>
        </p:nvCxnSpPr>
        <p:spPr>
          <a:xfrm>
            <a:off x="5726131" y="551123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2D8E0B8-8BCC-4BBD-AA72-24EC5CDACA76}"/>
              </a:ext>
            </a:extLst>
          </p:cNvPr>
          <p:cNvSpPr txBox="1"/>
          <p:nvPr/>
        </p:nvSpPr>
        <p:spPr>
          <a:xfrm>
            <a:off x="4875089" y="3905883"/>
            <a:ext cx="400692" cy="307777"/>
          </a:xfrm>
          <a:prstGeom prst="rect">
            <a:avLst/>
          </a:prstGeom>
          <a:noFill/>
        </p:spPr>
        <p:txBody>
          <a:bodyPr wrap="square" rtlCol="0">
            <a:spAutoFit/>
          </a:bodyPr>
          <a:lstStyle/>
          <a:p>
            <a:r>
              <a:rPr lang="en-US" sz="1400" dirty="0">
                <a:solidFill>
                  <a:schemeClr val="bg1"/>
                </a:solidFill>
              </a:rPr>
              <a:t>14</a:t>
            </a:r>
          </a:p>
        </p:txBody>
      </p:sp>
      <p:sp>
        <p:nvSpPr>
          <p:cNvPr id="22" name="TextBox 21">
            <a:extLst>
              <a:ext uri="{FF2B5EF4-FFF2-40B4-BE49-F238E27FC236}">
                <a16:creationId xmlns:a16="http://schemas.microsoft.com/office/drawing/2014/main" id="{BD7D6875-9A03-40AC-8CDA-47F27B81BB8E}"/>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16</a:t>
            </a:r>
          </a:p>
        </p:txBody>
      </p:sp>
      <p:sp>
        <p:nvSpPr>
          <p:cNvPr id="23" name="TextBox 22">
            <a:extLst>
              <a:ext uri="{FF2B5EF4-FFF2-40B4-BE49-F238E27FC236}">
                <a16:creationId xmlns:a16="http://schemas.microsoft.com/office/drawing/2014/main" id="{DBF2F889-5AD6-4BE9-8F60-5098B47C15C4}"/>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6</a:t>
            </a:r>
          </a:p>
        </p:txBody>
      </p:sp>
      <p:sp>
        <p:nvSpPr>
          <p:cNvPr id="24" name="TextBox 23">
            <a:extLst>
              <a:ext uri="{FF2B5EF4-FFF2-40B4-BE49-F238E27FC236}">
                <a16:creationId xmlns:a16="http://schemas.microsoft.com/office/drawing/2014/main" id="{233AF220-925B-4D1F-B229-163A14D99207}"/>
              </a:ext>
            </a:extLst>
          </p:cNvPr>
          <p:cNvSpPr txBox="1"/>
          <p:nvPr/>
        </p:nvSpPr>
        <p:spPr>
          <a:xfrm>
            <a:off x="4939475" y="3494932"/>
            <a:ext cx="400692" cy="307777"/>
          </a:xfrm>
          <a:prstGeom prst="rect">
            <a:avLst/>
          </a:prstGeom>
          <a:noFill/>
        </p:spPr>
        <p:txBody>
          <a:bodyPr wrap="square" rtlCol="0">
            <a:spAutoFit/>
          </a:bodyPr>
          <a:lstStyle/>
          <a:p>
            <a:r>
              <a:rPr lang="en-US" sz="1400" dirty="0">
                <a:solidFill>
                  <a:schemeClr val="bg1"/>
                </a:solidFill>
              </a:rPr>
              <a:t>4</a:t>
            </a:r>
          </a:p>
        </p:txBody>
      </p:sp>
      <p:sp>
        <p:nvSpPr>
          <p:cNvPr id="26" name="TextBox 25">
            <a:extLst>
              <a:ext uri="{FF2B5EF4-FFF2-40B4-BE49-F238E27FC236}">
                <a16:creationId xmlns:a16="http://schemas.microsoft.com/office/drawing/2014/main" id="{36762E3F-E392-4A87-9B1A-F5E71BD589A1}"/>
              </a:ext>
            </a:extLst>
          </p:cNvPr>
          <p:cNvSpPr txBox="1"/>
          <p:nvPr/>
        </p:nvSpPr>
        <p:spPr>
          <a:xfrm>
            <a:off x="4872695" y="5756899"/>
            <a:ext cx="400692" cy="307777"/>
          </a:xfrm>
          <a:prstGeom prst="rect">
            <a:avLst/>
          </a:prstGeom>
          <a:noFill/>
        </p:spPr>
        <p:txBody>
          <a:bodyPr wrap="square" rtlCol="0">
            <a:spAutoFit/>
          </a:bodyPr>
          <a:lstStyle/>
          <a:p>
            <a:r>
              <a:rPr lang="en-US" sz="1400" dirty="0">
                <a:solidFill>
                  <a:schemeClr val="bg1"/>
                </a:solidFill>
              </a:rPr>
              <a:t>14</a:t>
            </a:r>
          </a:p>
        </p:txBody>
      </p:sp>
      <p:sp>
        <p:nvSpPr>
          <p:cNvPr id="27" name="TextBox 26">
            <a:extLst>
              <a:ext uri="{FF2B5EF4-FFF2-40B4-BE49-F238E27FC236}">
                <a16:creationId xmlns:a16="http://schemas.microsoft.com/office/drawing/2014/main" id="{8495CB2B-3823-4025-B164-FEE68386F4BE}"/>
              </a:ext>
            </a:extLst>
          </p:cNvPr>
          <p:cNvSpPr txBox="1"/>
          <p:nvPr/>
        </p:nvSpPr>
        <p:spPr>
          <a:xfrm>
            <a:off x="5895654" y="5696155"/>
            <a:ext cx="400692" cy="307777"/>
          </a:xfrm>
          <a:prstGeom prst="rect">
            <a:avLst/>
          </a:prstGeom>
          <a:noFill/>
        </p:spPr>
        <p:txBody>
          <a:bodyPr wrap="square" rtlCol="0">
            <a:spAutoFit/>
          </a:bodyPr>
          <a:lstStyle/>
          <a:p>
            <a:r>
              <a:rPr lang="en-US" sz="1400" dirty="0">
                <a:solidFill>
                  <a:schemeClr val="bg1"/>
                </a:solidFill>
              </a:rPr>
              <a:t>16</a:t>
            </a:r>
          </a:p>
        </p:txBody>
      </p:sp>
      <p:sp>
        <p:nvSpPr>
          <p:cNvPr id="28" name="TextBox 27">
            <a:extLst>
              <a:ext uri="{FF2B5EF4-FFF2-40B4-BE49-F238E27FC236}">
                <a16:creationId xmlns:a16="http://schemas.microsoft.com/office/drawing/2014/main" id="{1B70C498-B322-49B3-8C5D-154DFDC136BE}"/>
              </a:ext>
            </a:extLst>
          </p:cNvPr>
          <p:cNvSpPr txBox="1"/>
          <p:nvPr/>
        </p:nvSpPr>
        <p:spPr>
          <a:xfrm>
            <a:off x="4942217" y="5327865"/>
            <a:ext cx="400692" cy="307777"/>
          </a:xfrm>
          <a:prstGeom prst="rect">
            <a:avLst/>
          </a:prstGeom>
          <a:noFill/>
        </p:spPr>
        <p:txBody>
          <a:bodyPr wrap="square" rtlCol="0">
            <a:spAutoFit/>
          </a:bodyPr>
          <a:lstStyle/>
          <a:p>
            <a:r>
              <a:rPr lang="en-US" sz="1400" dirty="0">
                <a:solidFill>
                  <a:schemeClr val="bg1"/>
                </a:solidFill>
              </a:rPr>
              <a:t>6</a:t>
            </a:r>
          </a:p>
        </p:txBody>
      </p:sp>
      <p:sp>
        <p:nvSpPr>
          <p:cNvPr id="29" name="TextBox 28">
            <a:extLst>
              <a:ext uri="{FF2B5EF4-FFF2-40B4-BE49-F238E27FC236}">
                <a16:creationId xmlns:a16="http://schemas.microsoft.com/office/drawing/2014/main" id="{3C2E20DD-E484-4843-BC90-826434481B19}"/>
              </a:ext>
            </a:extLst>
          </p:cNvPr>
          <p:cNvSpPr txBox="1"/>
          <p:nvPr/>
        </p:nvSpPr>
        <p:spPr>
          <a:xfrm>
            <a:off x="5947881" y="5255667"/>
            <a:ext cx="400692" cy="307777"/>
          </a:xfrm>
          <a:prstGeom prst="rect">
            <a:avLst/>
          </a:prstGeom>
          <a:noFill/>
        </p:spPr>
        <p:txBody>
          <a:bodyPr wrap="square" rtlCol="0">
            <a:spAutoFit/>
          </a:bodyPr>
          <a:lstStyle/>
          <a:p>
            <a:r>
              <a:rPr lang="en-US" sz="1400" dirty="0">
                <a:solidFill>
                  <a:schemeClr val="bg1"/>
                </a:solidFill>
              </a:rPr>
              <a:t>4</a:t>
            </a:r>
          </a:p>
        </p:txBody>
      </p:sp>
    </p:spTree>
    <p:extLst>
      <p:ext uri="{BB962C8B-B14F-4D97-AF65-F5344CB8AC3E}">
        <p14:creationId xmlns:p14="http://schemas.microsoft.com/office/powerpoint/2010/main" val="229371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Greedy Algorithm for Converting Decimal to Binary</a:t>
            </a:r>
          </a:p>
        </p:txBody>
      </p:sp>
      <p:sp>
        <p:nvSpPr>
          <p:cNvPr id="5" name="TextBox 4">
            <a:extLst>
              <a:ext uri="{FF2B5EF4-FFF2-40B4-BE49-F238E27FC236}">
                <a16:creationId xmlns:a16="http://schemas.microsoft.com/office/drawing/2014/main" id="{930DCA2D-85C8-4E75-8BAF-E586F1BCB2E9}"/>
              </a:ext>
            </a:extLst>
          </p:cNvPr>
          <p:cNvSpPr txBox="1"/>
          <p:nvPr/>
        </p:nvSpPr>
        <p:spPr>
          <a:xfrm>
            <a:off x="1382144" y="1725024"/>
            <a:ext cx="840348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Convert decimal to binary.</a:t>
            </a:r>
          </a:p>
        </p:txBody>
      </p:sp>
      <p:sp>
        <p:nvSpPr>
          <p:cNvPr id="6" name="TextBox 5">
            <a:extLst>
              <a:ext uri="{FF2B5EF4-FFF2-40B4-BE49-F238E27FC236}">
                <a16:creationId xmlns:a16="http://schemas.microsoft.com/office/drawing/2014/main" id="{6B818948-99A0-4A01-BC4D-B8EE4A968A53}"/>
              </a:ext>
            </a:extLst>
          </p:cNvPr>
          <p:cNvSpPr txBox="1"/>
          <p:nvPr/>
        </p:nvSpPr>
        <p:spPr>
          <a:xfrm>
            <a:off x="1382144" y="2183374"/>
            <a:ext cx="109086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Start with the largest power of two that will 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Assign 1 to that place.  Subtract that value.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Repeat.</a:t>
            </a:r>
          </a:p>
        </p:txBody>
      </p:sp>
      <p:sp>
        <p:nvSpPr>
          <p:cNvPr id="7" name="TextBox 6">
            <a:extLst>
              <a:ext uri="{FF2B5EF4-FFF2-40B4-BE49-F238E27FC236}">
                <a16:creationId xmlns:a16="http://schemas.microsoft.com/office/drawing/2014/main" id="{E4A2F0FD-E2B8-412B-91FA-E51CCC4BB0B4}"/>
              </a:ext>
            </a:extLst>
          </p:cNvPr>
          <p:cNvSpPr txBox="1"/>
          <p:nvPr/>
        </p:nvSpPr>
        <p:spPr>
          <a:xfrm>
            <a:off x="2003532" y="3208282"/>
            <a:ext cx="10908600" cy="35394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280</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8</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256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ninth significant digit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100000000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280-256= 24</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4</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fifth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24-16=8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3</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fourth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100011000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8-8 = 0, done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pic>
        <p:nvPicPr>
          <p:cNvPr id="8" name="Picture 2" descr="Image result for decimal to binary">
            <a:extLst>
              <a:ext uri="{FF2B5EF4-FFF2-40B4-BE49-F238E27FC236}">
                <a16:creationId xmlns:a16="http://schemas.microsoft.com/office/drawing/2014/main" id="{D3F3D565-7348-4DC2-9CEE-BB92016A7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44" y="3195722"/>
            <a:ext cx="3881820" cy="291136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id="{2113E20E-6FF4-4B16-B55F-4F81219EF6C4}"/>
              </a:ext>
            </a:extLst>
          </p:cNvPr>
          <p:cNvSpPr>
            <a:spLocks noGrp="1"/>
          </p:cNvSpPr>
          <p:nvPr>
            <p:ph type="sldNum" sz="quarter" idx="12"/>
          </p:nvPr>
        </p:nvSpPr>
        <p:spPr/>
        <p:txBody>
          <a:bodyPr/>
          <a:lstStyle/>
          <a:p>
            <a:fld id="{017C28E0-2F8B-4999-AEA2-B3AA3AE8994F}" type="slidenum">
              <a:rPr lang="en-US" smtClean="0"/>
              <a:t>19</a:t>
            </a:fld>
            <a:endParaRPr lang="en-US"/>
          </a:p>
        </p:txBody>
      </p:sp>
      <p:grpSp>
        <p:nvGrpSpPr>
          <p:cNvPr id="9" name="Group 8">
            <a:extLst>
              <a:ext uri="{FF2B5EF4-FFF2-40B4-BE49-F238E27FC236}">
                <a16:creationId xmlns:a16="http://schemas.microsoft.com/office/drawing/2014/main" id="{6CBCF070-B93C-458F-9030-CDA65CACE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2BEDFBA2-B8B8-4D5A-B575-FD9138E93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194B68E9-7493-4ECB-B0FE-9D0F0226872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013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Exam 2 will be on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April 14, 3 pm - 9 pm EST.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Cumulative, 80:20 Ratio</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Everything we cover till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today</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 will be a part of the Exam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Topics and Expectations guide will be up by tonight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Exam 2 reviews</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a:t>
            </a:r>
            <a:endParaRPr kumimoji="0" lang="en-US" sz="100" b="0" i="0" u="none" strike="noStrike" kern="1200" cap="none" spc="0" normalizeH="0" baseline="0" noProof="0" dirty="0">
              <a:ln>
                <a:noFill/>
              </a:ln>
              <a:solidFill>
                <a:srgbClr val="0081E2"/>
              </a:solidFill>
              <a:effectLst/>
              <a:uLnTx/>
              <a:uFillTx/>
              <a:latin typeface="Gotham Bold" pitchFamily="50" charset="0"/>
              <a:ea typeface="+mj-ea"/>
              <a:cs typeface="+mj-cs"/>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10</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6 pm EST: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Eta Kappa Nu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(unofficial)</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12</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class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13</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discussions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8570AFC8-0C0C-4856-B259-3556DB45BDED}"/>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68450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Huffman Trees</a:t>
            </a:r>
          </a:p>
        </p:txBody>
      </p:sp>
      <p:grpSp>
        <p:nvGrpSpPr>
          <p:cNvPr id="4" name="Group 3">
            <a:extLst>
              <a:ext uri="{FF2B5EF4-FFF2-40B4-BE49-F238E27FC236}">
                <a16:creationId xmlns:a16="http://schemas.microsoft.com/office/drawing/2014/main" id="{1E0BEC25-473E-40B4-A532-039587752E97}"/>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2FFFEDC-9806-4665-A9C8-F79301F2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B370B21-D892-4DFE-B064-C22D82FE281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1278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739485"/>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1981C86E-E331-47D1-985E-A42A86C8F182}"/>
              </a:ext>
            </a:extLst>
          </p:cNvPr>
          <p:cNvSpPr>
            <a:spLocks noGrp="1"/>
          </p:cNvSpPr>
          <p:nvPr>
            <p:ph type="sldNum" sz="quarter" idx="12"/>
          </p:nvPr>
        </p:nvSpPr>
        <p:spPr/>
        <p:txBody>
          <a:bodyPr/>
          <a:lstStyle/>
          <a:p>
            <a:fld id="{017C28E0-2F8B-4999-AEA2-B3AA3AE8994F}" type="slidenum">
              <a:rPr lang="en-US" smtClean="0"/>
              <a:t>21</a:t>
            </a:fld>
            <a:endParaRPr lang="en-US"/>
          </a:p>
        </p:txBody>
      </p:sp>
      <p:grpSp>
        <p:nvGrpSpPr>
          <p:cNvPr id="5" name="Group 4">
            <a:extLst>
              <a:ext uri="{FF2B5EF4-FFF2-40B4-BE49-F238E27FC236}">
                <a16:creationId xmlns:a16="http://schemas.microsoft.com/office/drawing/2014/main" id="{728810A9-7907-45C5-9E9E-85B3CD44954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9D91CCF-797D-4E5D-A008-C8DE3F6F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4636758-D7E2-4DC0-99A0-0B3B6BCF0E5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9038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554819"/>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1’s and 0’s</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n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035A7F2D-7F81-44B8-AD1F-376478D07A6B}"/>
              </a:ext>
            </a:extLst>
          </p:cNvPr>
          <p:cNvSpPr>
            <a:spLocks noGrp="1"/>
          </p:cNvSpPr>
          <p:nvPr>
            <p:ph type="sldNum" sz="quarter" idx="12"/>
          </p:nvPr>
        </p:nvSpPr>
        <p:spPr/>
        <p:txBody>
          <a:bodyPr/>
          <a:lstStyle/>
          <a:p>
            <a:fld id="{017C28E0-2F8B-4999-AEA2-B3AA3AE8994F}" type="slidenum">
              <a:rPr lang="en-US" smtClean="0"/>
              <a:t>22</a:t>
            </a:fld>
            <a:endParaRPr lang="en-US"/>
          </a:p>
        </p:txBody>
      </p:sp>
      <p:grpSp>
        <p:nvGrpSpPr>
          <p:cNvPr id="5" name="Group 4">
            <a:extLst>
              <a:ext uri="{FF2B5EF4-FFF2-40B4-BE49-F238E27FC236}">
                <a16:creationId xmlns:a16="http://schemas.microsoft.com/office/drawing/2014/main" id="{0934107D-BC79-48BE-BA29-9480A60DFFCA}"/>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6D4E161-70B6-4B2C-BE70-41E23CD20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45248C3-29F6-4FAF-B405-E46FBEC3129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8847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062377"/>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 : </a:t>
            </a:r>
            <a:r>
              <a:rPr kumimoji="0" lang="en-US" sz="32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endParaRPr kumimoji="0" lang="en-US" sz="32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4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 2 bits per character</a:t>
            </a: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11 * 2 = 22 bits to transmit “</a:t>
            </a:r>
            <a:r>
              <a:rPr kumimoji="0" lang="en-US" sz="28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A0607F8E-F7C2-4381-9D47-E990A5F8EC20}"/>
              </a:ext>
            </a:extLst>
          </p:cNvPr>
          <p:cNvSpPr>
            <a:spLocks noGrp="1"/>
          </p:cNvSpPr>
          <p:nvPr>
            <p:ph type="sldNum" sz="quarter" idx="12"/>
          </p:nvPr>
        </p:nvSpPr>
        <p:spPr/>
        <p:txBody>
          <a:bodyPr/>
          <a:lstStyle/>
          <a:p>
            <a:fld id="{017C28E0-2F8B-4999-AEA2-B3AA3AE8994F}" type="slidenum">
              <a:rPr lang="en-US" smtClean="0"/>
              <a:t>23</a:t>
            </a:fld>
            <a:endParaRPr lang="en-US"/>
          </a:p>
        </p:txBody>
      </p:sp>
      <p:grpSp>
        <p:nvGrpSpPr>
          <p:cNvPr id="5" name="Group 4">
            <a:extLst>
              <a:ext uri="{FF2B5EF4-FFF2-40B4-BE49-F238E27FC236}">
                <a16:creationId xmlns:a16="http://schemas.microsoft.com/office/drawing/2014/main" id="{219B4B23-77C4-4799-9357-DF49E0B7F843}"/>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2A3B3240-B693-44DE-B677-69AB550E6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8A15A0-4045-4350-9724-F936B725AC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85159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aphicFrame>
        <p:nvGraphicFramePr>
          <p:cNvPr id="7" name="Table 6">
            <a:extLst>
              <a:ext uri="{FF2B5EF4-FFF2-40B4-BE49-F238E27FC236}">
                <a16:creationId xmlns:a16="http://schemas.microsoft.com/office/drawing/2014/main" id="{CBF01066-468E-4774-887A-2ACD5DBDBDDD}"/>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8" name="Rectangle 7">
            <a:extLst>
              <a:ext uri="{FF2B5EF4-FFF2-40B4-BE49-F238E27FC236}">
                <a16:creationId xmlns:a16="http://schemas.microsoft.com/office/drawing/2014/main" id="{6A634F15-704C-4F6D-A544-532D05FBA930}"/>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24</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430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graphicFrame>
        <p:nvGraphicFramePr>
          <p:cNvPr id="7" name="Table 6">
            <a:extLst>
              <a:ext uri="{FF2B5EF4-FFF2-40B4-BE49-F238E27FC236}">
                <a16:creationId xmlns:a16="http://schemas.microsoft.com/office/drawing/2014/main" id="{8FD84DEF-4702-42D2-B21D-16220558A59B}"/>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11" name="Oval 10">
            <a:extLst>
              <a:ext uri="{FF2B5EF4-FFF2-40B4-BE49-F238E27FC236}">
                <a16:creationId xmlns:a16="http://schemas.microsoft.com/office/drawing/2014/main" id="{3F509190-974D-4726-AE59-80360860F210}"/>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2" name="Oval 11">
            <a:extLst>
              <a:ext uri="{FF2B5EF4-FFF2-40B4-BE49-F238E27FC236}">
                <a16:creationId xmlns:a16="http://schemas.microsoft.com/office/drawing/2014/main" id="{55DDA5A1-B3C3-4BD7-9927-1F89A963FE02}"/>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4" name="Oval 13">
            <a:extLst>
              <a:ext uri="{FF2B5EF4-FFF2-40B4-BE49-F238E27FC236}">
                <a16:creationId xmlns:a16="http://schemas.microsoft.com/office/drawing/2014/main" id="{5644D02B-13C1-4D99-AABA-9E360DEB3059}"/>
              </a:ext>
            </a:extLst>
          </p:cNvPr>
          <p:cNvSpPr/>
          <p:nvPr/>
        </p:nvSpPr>
        <p:spPr>
          <a:xfrm>
            <a:off x="6926931"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5" name="Oval 14">
            <a:extLst>
              <a:ext uri="{FF2B5EF4-FFF2-40B4-BE49-F238E27FC236}">
                <a16:creationId xmlns:a16="http://schemas.microsoft.com/office/drawing/2014/main" id="{C4393530-5D3B-4F58-B733-1805CD2B5F41}"/>
              </a:ext>
            </a:extLst>
          </p:cNvPr>
          <p:cNvSpPr/>
          <p:nvPr/>
        </p:nvSpPr>
        <p:spPr>
          <a:xfrm>
            <a:off x="7884538"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2" name="Rectangle 21">
            <a:extLst>
              <a:ext uri="{FF2B5EF4-FFF2-40B4-BE49-F238E27FC236}">
                <a16:creationId xmlns:a16="http://schemas.microsoft.com/office/drawing/2014/main" id="{189D956D-D435-4085-AF5B-FB9EF4ECECBD}"/>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FD18A8B2-804E-42C0-B1CB-141F81578BFD}"/>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0285584-94A3-4BFB-B4F5-C95833B5B930}"/>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13" name="Group 12">
            <a:extLst>
              <a:ext uri="{FF2B5EF4-FFF2-40B4-BE49-F238E27FC236}">
                <a16:creationId xmlns:a16="http://schemas.microsoft.com/office/drawing/2014/main" id="{7B1CC084-1954-4052-AFAB-D90C40007953}"/>
              </a:ext>
            </a:extLst>
          </p:cNvPr>
          <p:cNvGrpSpPr/>
          <p:nvPr/>
        </p:nvGrpSpPr>
        <p:grpSpPr>
          <a:xfrm>
            <a:off x="11317255" y="5989103"/>
            <a:ext cx="841781" cy="748032"/>
            <a:chOff x="11337354" y="6025684"/>
            <a:chExt cx="841781" cy="748032"/>
          </a:xfrm>
        </p:grpSpPr>
        <p:pic>
          <p:nvPicPr>
            <p:cNvPr id="16" name="Picture 15">
              <a:extLst>
                <a:ext uri="{FF2B5EF4-FFF2-40B4-BE49-F238E27FC236}">
                  <a16:creationId xmlns:a16="http://schemas.microsoft.com/office/drawing/2014/main" id="{18FAF6A5-B271-4E90-A692-D39DB875B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7460C8C1-68AC-4AB4-AF57-C50AC7F5B41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3606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9" name="Oval 8">
            <a:extLst>
              <a:ext uri="{FF2B5EF4-FFF2-40B4-BE49-F238E27FC236}">
                <a16:creationId xmlns:a16="http://schemas.microsoft.com/office/drawing/2014/main" id="{54CF3893-A162-4F84-A4EA-15F1655A603C}"/>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0" name="Oval 9">
            <a:extLst>
              <a:ext uri="{FF2B5EF4-FFF2-40B4-BE49-F238E27FC236}">
                <a16:creationId xmlns:a16="http://schemas.microsoft.com/office/drawing/2014/main" id="{DEBA9576-97B8-47D3-AEC3-2B1ACE92EDED}"/>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2D802B-C645-403F-84AA-0E66A54C4281}"/>
              </a:ext>
            </a:extLst>
          </p:cNvPr>
          <p:cNvSpPr>
            <a:spLocks noGrp="1"/>
          </p:cNvSpPr>
          <p:nvPr>
            <p:ph type="sldNum" sz="quarter" idx="12"/>
          </p:nvPr>
        </p:nvSpPr>
        <p:spPr/>
        <p:txBody>
          <a:bodyPr/>
          <a:lstStyle/>
          <a:p>
            <a:fld id="{017C28E0-2F8B-4999-AEA2-B3AA3AE8994F}" type="slidenum">
              <a:rPr lang="en-US" smtClean="0"/>
              <a:t>26</a:t>
            </a:fld>
            <a:endParaRPr lang="en-US"/>
          </a:p>
        </p:txBody>
      </p:sp>
      <p:grpSp>
        <p:nvGrpSpPr>
          <p:cNvPr id="12" name="Group 11">
            <a:extLst>
              <a:ext uri="{FF2B5EF4-FFF2-40B4-BE49-F238E27FC236}">
                <a16:creationId xmlns:a16="http://schemas.microsoft.com/office/drawing/2014/main" id="{626A21E0-97A8-4C7B-ADC8-9F420D04FD02}"/>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0C5CE1FB-F5EF-446F-8DA2-A479A2A08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1321720D-A349-4239-B7AF-178218B7B41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286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008F4AC6-0BEA-44B5-B957-7ACD81C6E25F}"/>
              </a:ext>
            </a:extLst>
          </p:cNvPr>
          <p:cNvGrpSpPr/>
          <p:nvPr/>
        </p:nvGrpSpPr>
        <p:grpSpPr>
          <a:xfrm>
            <a:off x="6876689" y="3204698"/>
            <a:ext cx="1921342" cy="1726465"/>
            <a:chOff x="6876689" y="3204698"/>
            <a:chExt cx="1921342" cy="1726465"/>
          </a:xfrm>
        </p:grpSpPr>
        <p:sp>
          <p:nvSpPr>
            <p:cNvPr id="18" name="Oval 17">
              <a:extLst>
                <a:ext uri="{FF2B5EF4-FFF2-40B4-BE49-F238E27FC236}">
                  <a16:creationId xmlns:a16="http://schemas.microsoft.com/office/drawing/2014/main" id="{43C9746E-32A9-482B-B30F-9AAF2A9B8500}"/>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9" name="Oval 18">
              <a:extLst>
                <a:ext uri="{FF2B5EF4-FFF2-40B4-BE49-F238E27FC236}">
                  <a16:creationId xmlns:a16="http://schemas.microsoft.com/office/drawing/2014/main" id="{8BEA1269-35D4-4540-BEC4-F717422DCE80}"/>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0" name="Oval 19">
              <a:extLst>
                <a:ext uri="{FF2B5EF4-FFF2-40B4-BE49-F238E27FC236}">
                  <a16:creationId xmlns:a16="http://schemas.microsoft.com/office/drawing/2014/main" id="{C598D12B-9996-46BE-BAA5-522C6E2A0323}"/>
                </a:ext>
              </a:extLst>
            </p:cNvPr>
            <p:cNvSpPr/>
            <p:nvPr/>
          </p:nvSpPr>
          <p:spPr>
            <a:xfrm>
              <a:off x="7416953" y="3204698"/>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1" name="Straight Connector 20">
              <a:extLst>
                <a:ext uri="{FF2B5EF4-FFF2-40B4-BE49-F238E27FC236}">
                  <a16:creationId xmlns:a16="http://schemas.microsoft.com/office/drawing/2014/main" id="{6FE7D1FE-CA11-4132-BB5A-34FB87878BFD}"/>
                </a:ext>
              </a:extLst>
            </p:cNvPr>
            <p:cNvCxnSpPr>
              <a:stCxn id="18" idx="0"/>
              <a:endCxn id="20" idx="3"/>
            </p:cNvCxnSpPr>
            <p:nvPr/>
          </p:nvCxnSpPr>
          <p:spPr>
            <a:xfrm flipV="1">
              <a:off x="7288169" y="3907138"/>
              <a:ext cx="249304" cy="17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3D22B8-019B-4539-A0B6-3668F749F5AA}"/>
                </a:ext>
              </a:extLst>
            </p:cNvPr>
            <p:cNvCxnSpPr>
              <a:stCxn id="20" idx="5"/>
              <a:endCxn id="19" idx="0"/>
            </p:cNvCxnSpPr>
            <p:nvPr/>
          </p:nvCxnSpPr>
          <p:spPr>
            <a:xfrm>
              <a:off x="8119393" y="3907138"/>
              <a:ext cx="267158" cy="201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FF88E97-2C01-4BDD-B619-8504588B18E2}"/>
              </a:ext>
            </a:extLst>
          </p:cNvPr>
          <p:cNvSpPr>
            <a:spLocks noGrp="1"/>
          </p:cNvSpPr>
          <p:nvPr>
            <p:ph type="sldNum" sz="quarter" idx="12"/>
          </p:nvPr>
        </p:nvSpPr>
        <p:spPr/>
        <p:txBody>
          <a:bodyPr/>
          <a:lstStyle/>
          <a:p>
            <a:fld id="{017C28E0-2F8B-4999-AEA2-B3AA3AE8994F}" type="slidenum">
              <a:rPr lang="en-US" smtClean="0"/>
              <a:t>27</a:t>
            </a:fld>
            <a:endParaRPr lang="en-US"/>
          </a:p>
        </p:txBody>
      </p:sp>
      <p:grpSp>
        <p:nvGrpSpPr>
          <p:cNvPr id="16" name="Group 15">
            <a:extLst>
              <a:ext uri="{FF2B5EF4-FFF2-40B4-BE49-F238E27FC236}">
                <a16:creationId xmlns:a16="http://schemas.microsoft.com/office/drawing/2014/main" id="{68D646DB-E10A-4736-9C68-88AC795B6F7D}"/>
              </a:ext>
            </a:extLst>
          </p:cNvPr>
          <p:cNvGrpSpPr/>
          <p:nvPr/>
        </p:nvGrpSpPr>
        <p:grpSpPr>
          <a:xfrm>
            <a:off x="11317255" y="5989103"/>
            <a:ext cx="841781" cy="748032"/>
            <a:chOff x="11337354" y="6025684"/>
            <a:chExt cx="841781" cy="748032"/>
          </a:xfrm>
        </p:grpSpPr>
        <p:pic>
          <p:nvPicPr>
            <p:cNvPr id="23" name="Picture 22">
              <a:extLst>
                <a:ext uri="{FF2B5EF4-FFF2-40B4-BE49-F238E27FC236}">
                  <a16:creationId xmlns:a16="http://schemas.microsoft.com/office/drawing/2014/main" id="{8A167D57-D04F-41A2-AE3E-D9F6147C2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Logo COP3530">
              <a:extLst>
                <a:ext uri="{FF2B5EF4-FFF2-40B4-BE49-F238E27FC236}">
                  <a16:creationId xmlns:a16="http://schemas.microsoft.com/office/drawing/2014/main" id="{C90B4517-3DAE-4801-B569-975CA2EE664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064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80FA84AE-24AE-463E-B9A1-F6B13E9FB45E}"/>
              </a:ext>
            </a:extLst>
          </p:cNvPr>
          <p:cNvSpPr>
            <a:spLocks noGrp="1"/>
          </p:cNvSpPr>
          <p:nvPr>
            <p:ph type="sldNum" sz="quarter" idx="12"/>
          </p:nvPr>
        </p:nvSpPr>
        <p:spPr/>
        <p:txBody>
          <a:bodyPr/>
          <a:lstStyle/>
          <a:p>
            <a:fld id="{017C28E0-2F8B-4999-AEA2-B3AA3AE8994F}" type="slidenum">
              <a:rPr lang="en-US" smtClean="0"/>
              <a:t>28</a:t>
            </a:fld>
            <a:endParaRPr lang="en-US"/>
          </a:p>
        </p:txBody>
      </p:sp>
      <p:grpSp>
        <p:nvGrpSpPr>
          <p:cNvPr id="18" name="Group 17">
            <a:extLst>
              <a:ext uri="{FF2B5EF4-FFF2-40B4-BE49-F238E27FC236}">
                <a16:creationId xmlns:a16="http://schemas.microsoft.com/office/drawing/2014/main" id="{617ABB81-1ABD-49A3-AAE8-13F0CF842BD6}"/>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9A8139C7-9189-4DE7-BCC8-04CB1126B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988B9C91-7B00-407B-8766-39A5BC844B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0905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94D7EA2E-711B-473F-B2B5-A5629FB1F334}"/>
              </a:ext>
            </a:extLst>
          </p:cNvPr>
          <p:cNvSpPr>
            <a:spLocks noGrp="1"/>
          </p:cNvSpPr>
          <p:nvPr>
            <p:ph type="sldNum" sz="quarter" idx="12"/>
          </p:nvPr>
        </p:nvSpPr>
        <p:spPr/>
        <p:txBody>
          <a:bodyPr/>
          <a:lstStyle/>
          <a:p>
            <a:fld id="{017C28E0-2F8B-4999-AEA2-B3AA3AE8994F}" type="slidenum">
              <a:rPr lang="en-US" smtClean="0"/>
              <a:t>29</a:t>
            </a:fld>
            <a:endParaRPr lang="en-US"/>
          </a:p>
        </p:txBody>
      </p:sp>
      <p:grpSp>
        <p:nvGrpSpPr>
          <p:cNvPr id="18" name="Group 17">
            <a:extLst>
              <a:ext uri="{FF2B5EF4-FFF2-40B4-BE49-F238E27FC236}">
                <a16:creationId xmlns:a16="http://schemas.microsoft.com/office/drawing/2014/main" id="{E6611E1F-D4DA-49B1-849B-86FAB1B3BFC8}"/>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747FB50A-714F-4AC4-9051-2FC3B6A99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1FA53CAB-1C18-4FEB-8088-8CE23D1310E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447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fld id="{017C28E0-2F8B-4999-AEA2-B3AA3AE8994F}" type="slidenum">
              <a:rPr lang="en-US" smtClean="0"/>
              <a:t>3</a:t>
            </a:fld>
            <a:endParaRPr lang="en-US"/>
          </a:p>
        </p:txBody>
      </p:sp>
    </p:spTree>
    <p:extLst>
      <p:ext uri="{BB962C8B-B14F-4D97-AF65-F5344CB8AC3E}">
        <p14:creationId xmlns:p14="http://schemas.microsoft.com/office/powerpoint/2010/main" val="160322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1A2BE8D4-1C6E-4E38-A28B-39473D9F3A57}"/>
              </a:ext>
            </a:extLst>
          </p:cNvPr>
          <p:cNvSpPr>
            <a:spLocks noGrp="1"/>
          </p:cNvSpPr>
          <p:nvPr>
            <p:ph type="sldNum" sz="quarter" idx="12"/>
          </p:nvPr>
        </p:nvSpPr>
        <p:spPr/>
        <p:txBody>
          <a:bodyPr/>
          <a:lstStyle/>
          <a:p>
            <a:fld id="{017C28E0-2F8B-4999-AEA2-B3AA3AE8994F}" type="slidenum">
              <a:rPr lang="en-US" smtClean="0"/>
              <a:t>30</a:t>
            </a:fld>
            <a:endParaRPr lang="en-US"/>
          </a:p>
        </p:txBody>
      </p:sp>
      <p:grpSp>
        <p:nvGrpSpPr>
          <p:cNvPr id="18" name="Group 17">
            <a:extLst>
              <a:ext uri="{FF2B5EF4-FFF2-40B4-BE49-F238E27FC236}">
                <a16:creationId xmlns:a16="http://schemas.microsoft.com/office/drawing/2014/main" id="{A7C5E302-B0B5-4F37-B175-95583A07FD25}"/>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DB548BC3-0B02-427B-98CD-8D393DF50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F8FCEA0C-0173-4F29-A5A0-D725286F2F7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0910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44E36D2-2F17-479D-B1F6-64F48C9A0229}"/>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21" name="Group 20">
            <a:extLst>
              <a:ext uri="{FF2B5EF4-FFF2-40B4-BE49-F238E27FC236}">
                <a16:creationId xmlns:a16="http://schemas.microsoft.com/office/drawing/2014/main" id="{2F27FEB1-3DA5-47B1-8860-45F08C72D8A3}"/>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F35E8938-97EE-4CBB-8E35-2F2884285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C5CD6A3F-7CE9-401C-8CC9-E9112ADEA6B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50901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3" name="Group 2">
            <a:extLst>
              <a:ext uri="{FF2B5EF4-FFF2-40B4-BE49-F238E27FC236}">
                <a16:creationId xmlns:a16="http://schemas.microsoft.com/office/drawing/2014/main" id="{983CDBAC-73E3-46F7-81ED-78F3EAE136BD}"/>
              </a:ext>
            </a:extLst>
          </p:cNvPr>
          <p:cNvGrpSpPr/>
          <p:nvPr/>
        </p:nvGrpSpPr>
        <p:grpSpPr>
          <a:xfrm>
            <a:off x="7489373" y="3340807"/>
            <a:ext cx="3479222" cy="3365794"/>
            <a:chOff x="5767488" y="3340807"/>
            <a:chExt cx="3479222" cy="3365794"/>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5767488" y="3340807"/>
              <a:ext cx="3386295"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Slide Number Placeholder 8">
            <a:extLst>
              <a:ext uri="{FF2B5EF4-FFF2-40B4-BE49-F238E27FC236}">
                <a16:creationId xmlns:a16="http://schemas.microsoft.com/office/drawing/2014/main" id="{F939A989-D795-4E63-8D8F-BCEE59CDC460}"/>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21" name="Group 20">
            <a:extLst>
              <a:ext uri="{FF2B5EF4-FFF2-40B4-BE49-F238E27FC236}">
                <a16:creationId xmlns:a16="http://schemas.microsoft.com/office/drawing/2014/main" id="{F312C885-13EB-46A8-99DE-A342CA1E421D}"/>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B6BA7888-544D-4F2C-8B0D-3A6E6673D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45000D35-E314-4FE6-9B6B-A570F5B19C0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6818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7" y="3243855"/>
            <a:ext cx="4806762" cy="3572284"/>
            <a:chOff x="7084088" y="3062985"/>
            <a:chExt cx="4806762" cy="3572284"/>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8" y="3128390"/>
              <a:ext cx="4806762" cy="3506879"/>
              <a:chOff x="6237829" y="2501803"/>
              <a:chExt cx="5544408" cy="4204798"/>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808008" y="2501803"/>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2471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8" y="3112868"/>
            <a:ext cx="2608570" cy="3703271"/>
            <a:chOff x="7084089" y="2931998"/>
            <a:chExt cx="2608570" cy="3703271"/>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9" y="2931998"/>
              <a:ext cx="2608570" cy="3703271"/>
              <a:chOff x="6237829" y="2266326"/>
              <a:chExt cx="3008881" cy="4440275"/>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4633" y="2266326"/>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27717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4" name="Table 23">
            <a:extLst>
              <a:ext uri="{FF2B5EF4-FFF2-40B4-BE49-F238E27FC236}">
                <a16:creationId xmlns:a16="http://schemas.microsoft.com/office/drawing/2014/main" id="{F12EF6A1-E313-4B8C-9F0E-9852DB48D87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25" name="Group 24">
            <a:extLst>
              <a:ext uri="{FF2B5EF4-FFF2-40B4-BE49-F238E27FC236}">
                <a16:creationId xmlns:a16="http://schemas.microsoft.com/office/drawing/2014/main" id="{BFD21152-A185-4DDF-8F0D-AB1554D45008}"/>
              </a:ext>
            </a:extLst>
          </p:cNvPr>
          <p:cNvGrpSpPr/>
          <p:nvPr/>
        </p:nvGrpSpPr>
        <p:grpSpPr>
          <a:xfrm>
            <a:off x="9214340" y="2324783"/>
            <a:ext cx="2608570" cy="3572284"/>
            <a:chOff x="7084089" y="3062985"/>
            <a:chExt cx="2608570" cy="3572284"/>
          </a:xfrm>
        </p:grpSpPr>
        <p:grpSp>
          <p:nvGrpSpPr>
            <p:cNvPr id="26" name="Group 25">
              <a:extLst>
                <a:ext uri="{FF2B5EF4-FFF2-40B4-BE49-F238E27FC236}">
                  <a16:creationId xmlns:a16="http://schemas.microsoft.com/office/drawing/2014/main" id="{A7F541B8-1D3D-42E3-9D7F-4993CED50DAB}"/>
                </a:ext>
              </a:extLst>
            </p:cNvPr>
            <p:cNvGrpSpPr/>
            <p:nvPr/>
          </p:nvGrpSpPr>
          <p:grpSpPr>
            <a:xfrm>
              <a:off x="7084089" y="3981530"/>
              <a:ext cx="2608570" cy="2653739"/>
              <a:chOff x="6237829" y="3524730"/>
              <a:chExt cx="3008881" cy="3181871"/>
            </a:xfrm>
          </p:grpSpPr>
          <p:sp>
            <p:nvSpPr>
              <p:cNvPr id="30" name="Oval 29">
                <a:extLst>
                  <a:ext uri="{FF2B5EF4-FFF2-40B4-BE49-F238E27FC236}">
                    <a16:creationId xmlns:a16="http://schemas.microsoft.com/office/drawing/2014/main" id="{EAB3BDB5-CE71-4ADE-A3CE-285A377855D6}"/>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31" name="Oval 30">
                <a:extLst>
                  <a:ext uri="{FF2B5EF4-FFF2-40B4-BE49-F238E27FC236}">
                    <a16:creationId xmlns:a16="http://schemas.microsoft.com/office/drawing/2014/main" id="{957D11CE-E350-4DBA-BD6A-EC4412BCCC2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32" name="Group 31">
                <a:extLst>
                  <a:ext uri="{FF2B5EF4-FFF2-40B4-BE49-F238E27FC236}">
                    <a16:creationId xmlns:a16="http://schemas.microsoft.com/office/drawing/2014/main" id="{250B047E-CF2C-4166-B312-1B68370711C8}"/>
                  </a:ext>
                </a:extLst>
              </p:cNvPr>
              <p:cNvGrpSpPr/>
              <p:nvPr/>
            </p:nvGrpSpPr>
            <p:grpSpPr>
              <a:xfrm>
                <a:off x="6237829" y="4715559"/>
                <a:ext cx="2468627" cy="1991042"/>
                <a:chOff x="6671456" y="3583653"/>
                <a:chExt cx="2468627" cy="1991042"/>
              </a:xfrm>
            </p:grpSpPr>
            <p:sp>
              <p:nvSpPr>
                <p:cNvPr id="36" name="Oval 35">
                  <a:extLst>
                    <a:ext uri="{FF2B5EF4-FFF2-40B4-BE49-F238E27FC236}">
                      <a16:creationId xmlns:a16="http://schemas.microsoft.com/office/drawing/2014/main" id="{0A0A142C-41C9-4810-B070-61BF89086ECC}"/>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37" name="Oval 36">
                  <a:extLst>
                    <a:ext uri="{FF2B5EF4-FFF2-40B4-BE49-F238E27FC236}">
                      <a16:creationId xmlns:a16="http://schemas.microsoft.com/office/drawing/2014/main" id="{6D75CB4C-8FB3-4D90-B4DE-A14378FA6655}"/>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38" name="Oval 37">
                  <a:extLst>
                    <a:ext uri="{FF2B5EF4-FFF2-40B4-BE49-F238E27FC236}">
                      <a16:creationId xmlns:a16="http://schemas.microsoft.com/office/drawing/2014/main" id="{C0E8AF6D-699A-4439-9741-B85B74F58B31}"/>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39" name="Straight Connector 38">
                  <a:extLst>
                    <a:ext uri="{FF2B5EF4-FFF2-40B4-BE49-F238E27FC236}">
                      <a16:creationId xmlns:a16="http://schemas.microsoft.com/office/drawing/2014/main" id="{54DC312D-C96E-43F9-A73A-5D99351D7DFD}"/>
                    </a:ext>
                  </a:extLst>
                </p:cNvPr>
                <p:cNvCxnSpPr>
                  <a:stCxn id="36" idx="0"/>
                  <a:endCxn id="38"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410D6E-1E37-4FF4-9CAA-3D30F36E3E0E}"/>
                    </a:ext>
                  </a:extLst>
                </p:cNvPr>
                <p:cNvCxnSpPr>
                  <a:stCxn id="38" idx="5"/>
                  <a:endCxn id="37"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1C1B41C0-2629-47EA-A668-658B93CA1BD5}"/>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34" name="Straight Connector 33">
                <a:extLst>
                  <a:ext uri="{FF2B5EF4-FFF2-40B4-BE49-F238E27FC236}">
                    <a16:creationId xmlns:a16="http://schemas.microsoft.com/office/drawing/2014/main" id="{73FB75EC-5864-4C94-8E8C-61337DC99C29}"/>
                  </a:ext>
                </a:extLst>
              </p:cNvPr>
              <p:cNvCxnSpPr>
                <a:endCxn id="33"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7E4699-8137-4CEB-B4EE-59710C0E727F}"/>
                  </a:ext>
                </a:extLst>
              </p:cNvPr>
              <p:cNvCxnSpPr>
                <a:stCxn id="33"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8791EE5A-059B-4E1B-AAE4-C942AAF97D5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8" name="Straight Connector 27">
              <a:extLst>
                <a:ext uri="{FF2B5EF4-FFF2-40B4-BE49-F238E27FC236}">
                  <a16:creationId xmlns:a16="http://schemas.microsoft.com/office/drawing/2014/main" id="{25EDD714-0308-4DDA-8C2E-4A9E9E8FBA30}"/>
                </a:ext>
              </a:extLst>
            </p:cNvPr>
            <p:cNvCxnSpPr>
              <a:endCxn id="27"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56915A-9CBF-4A4E-88D0-E160E4B736C0}"/>
                </a:ext>
              </a:extLst>
            </p:cNvPr>
            <p:cNvCxnSpPr>
              <a:stCxn id="27"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734DA531-84CF-498C-9B63-B1CBCF88564C}"/>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23" name="Group 22">
            <a:extLst>
              <a:ext uri="{FF2B5EF4-FFF2-40B4-BE49-F238E27FC236}">
                <a16:creationId xmlns:a16="http://schemas.microsoft.com/office/drawing/2014/main" id="{016041B4-715C-4E79-8F5B-0BB73D9CA65C}"/>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4F6C59D8-F4D7-46E1-B5B5-C6A520707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72801802-A5E2-45D6-9349-93AD0C8C80C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6590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pSp>
        <p:nvGrpSpPr>
          <p:cNvPr id="8" name="Group 7">
            <a:extLst>
              <a:ext uri="{FF2B5EF4-FFF2-40B4-BE49-F238E27FC236}">
                <a16:creationId xmlns:a16="http://schemas.microsoft.com/office/drawing/2014/main" id="{97B39BFC-5886-441B-952C-CE88FCF35A2A}"/>
              </a:ext>
            </a:extLst>
          </p:cNvPr>
          <p:cNvGrpSpPr/>
          <p:nvPr/>
        </p:nvGrpSpPr>
        <p:grpSpPr>
          <a:xfrm>
            <a:off x="9214340" y="2324783"/>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1482398" y="5553401"/>
            <a:ext cx="4134631"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1*3 + 4*1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21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5" name="Table 24">
            <a:extLst>
              <a:ext uri="{FF2B5EF4-FFF2-40B4-BE49-F238E27FC236}">
                <a16:creationId xmlns:a16="http://schemas.microsoft.com/office/drawing/2014/main" id="{F9354260-5317-46EF-BED7-9F7DA58BDF4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26" name="TextBox 25">
            <a:extLst>
              <a:ext uri="{FF2B5EF4-FFF2-40B4-BE49-F238E27FC236}">
                <a16:creationId xmlns:a16="http://schemas.microsoft.com/office/drawing/2014/main" id="{2A117ECA-672D-48B7-BD7B-89E78598F6DB}"/>
              </a:ext>
            </a:extLst>
          </p:cNvPr>
          <p:cNvSpPr txBox="1"/>
          <p:nvPr/>
        </p:nvSpPr>
        <p:spPr>
          <a:xfrm>
            <a:off x="6419426" y="6245898"/>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21/22 ~ 95.5%</a:t>
            </a:r>
          </a:p>
        </p:txBody>
      </p:sp>
      <p:sp>
        <p:nvSpPr>
          <p:cNvPr id="4" name="Slide Number Placeholder 3">
            <a:extLst>
              <a:ext uri="{FF2B5EF4-FFF2-40B4-BE49-F238E27FC236}">
                <a16:creationId xmlns:a16="http://schemas.microsoft.com/office/drawing/2014/main" id="{3E2C262A-FC8B-4F45-9248-CB6EC83D3DD6}"/>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27" name="Group 26">
            <a:extLst>
              <a:ext uri="{FF2B5EF4-FFF2-40B4-BE49-F238E27FC236}">
                <a16:creationId xmlns:a16="http://schemas.microsoft.com/office/drawing/2014/main" id="{116EE9A3-4872-4135-A642-003A2DE3FCBB}"/>
              </a:ext>
            </a:extLst>
          </p:cNvPr>
          <p:cNvGrpSpPr/>
          <p:nvPr/>
        </p:nvGrpSpPr>
        <p:grpSpPr>
          <a:xfrm>
            <a:off x="11317255" y="5989103"/>
            <a:ext cx="841781" cy="748032"/>
            <a:chOff x="11337354" y="6025684"/>
            <a:chExt cx="841781" cy="748032"/>
          </a:xfrm>
        </p:grpSpPr>
        <p:pic>
          <p:nvPicPr>
            <p:cNvPr id="28" name="Picture 27">
              <a:extLst>
                <a:ext uri="{FF2B5EF4-FFF2-40B4-BE49-F238E27FC236}">
                  <a16:creationId xmlns:a16="http://schemas.microsoft.com/office/drawing/2014/main" id="{1D58C0F0-DC74-4643-9CCF-219A27611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Logo COP3530">
              <a:extLst>
                <a:ext uri="{FF2B5EF4-FFF2-40B4-BE49-F238E27FC236}">
                  <a16:creationId xmlns:a16="http://schemas.microsoft.com/office/drawing/2014/main" id="{879CE062-7457-4845-9B58-3552B84CF8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3122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if there were 1 million succeeding ‘i’ in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2568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7" name="Table 6">
            <a:extLst>
              <a:ext uri="{FF2B5EF4-FFF2-40B4-BE49-F238E27FC236}">
                <a16:creationId xmlns:a16="http://schemas.microsoft.com/office/drawing/2014/main" id="{097B28EF-64B0-422F-BDAD-C635E31AD464}"/>
              </a:ext>
            </a:extLst>
          </p:cNvPr>
          <p:cNvGraphicFramePr>
            <a:graphicFrameLocks noGrp="1"/>
          </p:cNvGraphicFramePr>
          <p:nvPr/>
        </p:nvGraphicFramePr>
        <p:xfrm>
          <a:off x="1356527" y="3159769"/>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1,000,004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8" name="Group 7">
            <a:extLst>
              <a:ext uri="{FF2B5EF4-FFF2-40B4-BE49-F238E27FC236}">
                <a16:creationId xmlns:a16="http://schemas.microsoft.com/office/drawing/2014/main" id="{97B39BFC-5886-441B-952C-CE88FCF35A2A}"/>
              </a:ext>
            </a:extLst>
          </p:cNvPr>
          <p:cNvGrpSpPr/>
          <p:nvPr/>
        </p:nvGrpSpPr>
        <p:grpSpPr>
          <a:xfrm>
            <a:off x="9073664" y="1521969"/>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984786"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i:1m</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221065" y="5345405"/>
            <a:ext cx="12178602" cy="16158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1*3 + 1000004*1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1,000,021 bits [Huffman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through regular transmission = 1000011*2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2,000,022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1000021/2000022 ~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3B6B006E-5ECA-4362-9246-9319E2599749}"/>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25" name="Group 24">
            <a:extLst>
              <a:ext uri="{FF2B5EF4-FFF2-40B4-BE49-F238E27FC236}">
                <a16:creationId xmlns:a16="http://schemas.microsoft.com/office/drawing/2014/main" id="{5D2B1207-161F-4922-8169-0DF3621BEDDF}"/>
              </a:ext>
            </a:extLst>
          </p:cNvPr>
          <p:cNvGrpSpPr/>
          <p:nvPr/>
        </p:nvGrpSpPr>
        <p:grpSpPr>
          <a:xfrm>
            <a:off x="11317255" y="5989103"/>
            <a:ext cx="841781" cy="748032"/>
            <a:chOff x="11337354" y="6025684"/>
            <a:chExt cx="841781" cy="748032"/>
          </a:xfrm>
        </p:grpSpPr>
        <p:pic>
          <p:nvPicPr>
            <p:cNvPr id="26" name="Picture 25">
              <a:extLst>
                <a:ext uri="{FF2B5EF4-FFF2-40B4-BE49-F238E27FC236}">
                  <a16:creationId xmlns:a16="http://schemas.microsoft.com/office/drawing/2014/main" id="{E54A6671-A411-4138-9C31-8A519C99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Logo COP3530">
              <a:extLst>
                <a:ext uri="{FF2B5EF4-FFF2-40B4-BE49-F238E27FC236}">
                  <a16:creationId xmlns:a16="http://schemas.microsoft.com/office/drawing/2014/main" id="{EC250430-24D4-44AA-BBC4-5A6062C13C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72358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 Interface</a:t>
            </a:r>
          </a:p>
        </p:txBody>
      </p:sp>
      <p:sp>
        <p:nvSpPr>
          <p:cNvPr id="7" name="TextBox 6">
            <a:extLst>
              <a:ext uri="{FF2B5EF4-FFF2-40B4-BE49-F238E27FC236}">
                <a16:creationId xmlns:a16="http://schemas.microsoft.com/office/drawing/2014/main" id="{27264394-06C8-44D0-BA50-60EAB0033AF0}"/>
              </a:ext>
            </a:extLst>
          </p:cNvPr>
          <p:cNvSpPr txBox="1"/>
          <p:nvPr/>
        </p:nvSpPr>
        <p:spPr>
          <a:xfrm>
            <a:off x="439617" y="1869920"/>
            <a:ext cx="5790361"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class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private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//add your data structures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public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input is a string of characters with ascii values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Postconditions: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reads the characters of input and constructs 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tree based on the character frequencies of the file contents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(const string&amp; input)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character with ascii value between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code for character if character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in the tree and an empty string otherwise.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get_character_code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(char character) const { return ""; }    </a:t>
            </a:r>
          </a:p>
        </p:txBody>
      </p:sp>
      <p:sp>
        <p:nvSpPr>
          <p:cNvPr id="9" name="TextBox 8">
            <a:extLst>
              <a:ext uri="{FF2B5EF4-FFF2-40B4-BE49-F238E27FC236}">
                <a16:creationId xmlns:a16="http://schemas.microsoft.com/office/drawing/2014/main" id="{BF5C52B4-7C8A-402A-B847-6AC8AC2062BB}"/>
              </a:ext>
            </a:extLst>
          </p:cNvPr>
          <p:cNvSpPr txBox="1"/>
          <p:nvPr/>
        </p:nvSpPr>
        <p:spPr>
          <a:xfrm>
            <a:off x="6401639" y="2372338"/>
            <a:ext cx="5790361"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string of characters with ascii values 0-127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encoding for the contents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file_name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if file name exists and an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otherwise. If the file contains letters not present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 an empty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encode(const string&amp; input)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1" u="none" strike="noStrike" kern="1200" cap="none" spc="0" normalizeH="0" baseline="0" noProof="0" dirty="0" err="1">
                <a:ln>
                  <a:noFill/>
                </a:ln>
                <a:solidFill>
                  <a:srgbClr val="00B0F0"/>
                </a:solidFill>
                <a:effectLst/>
                <a:uLnTx/>
                <a:uFillTx/>
                <a:latin typeface="Calibri" panose="020F0502020204030204"/>
                <a:ea typeface="+mn-ea"/>
                <a:cs typeface="+mn-cs"/>
              </a:rPr>
              <a:t>string_to_decode</a:t>
            </a:r>
            <a:r>
              <a:rPr kumimoji="0" lang="en-US" sz="1400" b="0" i="1"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is a string containing Huffman-encoded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plaintext represented by the string if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a valid Huffman encoding and an empty string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string decode(const string&amp;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string_to_decode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cxnSp>
        <p:nvCxnSpPr>
          <p:cNvPr id="10" name="Straight Connector 9">
            <a:extLst>
              <a:ext uri="{FF2B5EF4-FFF2-40B4-BE49-F238E27FC236}">
                <a16:creationId xmlns:a16="http://schemas.microsoft.com/office/drawing/2014/main" id="{084A3C61-01ED-4E2C-B151-227A3BEC4FC5}"/>
              </a:ext>
            </a:extLst>
          </p:cNvPr>
          <p:cNvCxnSpPr/>
          <p:nvPr/>
        </p:nvCxnSpPr>
        <p:spPr>
          <a:xfrm>
            <a:off x="6229978" y="1690688"/>
            <a:ext cx="0" cy="49110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CF98B6B-F0AC-4512-AC1E-8D37F07DFB88}"/>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8" name="Group 7">
            <a:extLst>
              <a:ext uri="{FF2B5EF4-FFF2-40B4-BE49-F238E27FC236}">
                <a16:creationId xmlns:a16="http://schemas.microsoft.com/office/drawing/2014/main" id="{0CE771CE-8E80-4CD0-838C-9482CA8735F4}"/>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EB48AB8-0EC5-4EB3-A7E0-1E4A28F57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B8E4677C-D78D-46BE-9D13-5B5AEAF017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28986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FD7D58B-EEC7-4408-B47E-0BB96F6330E4}"/>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4" name="Group 3">
            <a:extLst>
              <a:ext uri="{FF2B5EF4-FFF2-40B4-BE49-F238E27FC236}">
                <a16:creationId xmlns:a16="http://schemas.microsoft.com/office/drawing/2014/main" id="{E39A694D-3A25-4E65-8F30-761DDE3594F8}"/>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741FC19-FCB1-4011-A6D6-462004F1B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335B712-BB8D-46F9-8B0A-BE611747B6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859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172" y="4547378"/>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fld id="{017C28E0-2F8B-4999-AEA2-B3AA3AE8994F}" type="slidenum">
              <a:rPr lang="en-US" smtClean="0"/>
              <a:t>4</a:t>
            </a:fld>
            <a:endParaRPr lang="en-US"/>
          </a:p>
        </p:txBody>
      </p:sp>
    </p:spTree>
    <p:extLst>
      <p:ext uri="{BB962C8B-B14F-4D97-AF65-F5344CB8AC3E}">
        <p14:creationId xmlns:p14="http://schemas.microsoft.com/office/powerpoint/2010/main" val="2586587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30C9FA6B-1D54-4D42-9FA5-6C7868BA4F75}"/>
              </a:ext>
            </a:extLst>
          </p:cNvPr>
          <p:cNvSpPr/>
          <p:nvPr/>
        </p:nvSpPr>
        <p:spPr>
          <a:xfrm>
            <a:off x="2116692" y="2951625"/>
            <a:ext cx="3269225"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n-ea"/>
                <a:cs typeface="+mn-cs"/>
              </a:rPr>
              <a:t>Code</a:t>
            </a:r>
            <a:endPar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rPr>
              <a:t>7058 2268</a:t>
            </a:r>
          </a:p>
        </p:txBody>
      </p:sp>
      <p:pic>
        <p:nvPicPr>
          <p:cNvPr id="5" name="Picture 4" descr="Qr code&#10;&#10;Description automatically generated">
            <a:extLst>
              <a:ext uri="{FF2B5EF4-FFF2-40B4-BE49-F238E27FC236}">
                <a16:creationId xmlns:a16="http://schemas.microsoft.com/office/drawing/2014/main" id="{E1D0495B-7064-4BE6-B420-1DE9F022A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431" y="1785754"/>
            <a:ext cx="3803877" cy="3803877"/>
          </a:xfrm>
          <a:prstGeom prst="rect">
            <a:avLst/>
          </a:prstGeom>
        </p:spPr>
      </p:pic>
      <p:sp>
        <p:nvSpPr>
          <p:cNvPr id="3" name="Slide Number Placeholder 2">
            <a:extLst>
              <a:ext uri="{FF2B5EF4-FFF2-40B4-BE49-F238E27FC236}">
                <a16:creationId xmlns:a16="http://schemas.microsoft.com/office/drawing/2014/main" id="{A9ADA5BC-DF82-4ADD-BC2E-4165B0D437CB}"/>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6" name="Group 5">
            <a:extLst>
              <a:ext uri="{FF2B5EF4-FFF2-40B4-BE49-F238E27FC236}">
                <a16:creationId xmlns:a16="http://schemas.microsoft.com/office/drawing/2014/main" id="{336D1447-0BCC-486D-BE32-2B7AB79CDB9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BCEB1DE-DF9A-4C28-8A29-5F3F78BAB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D320EF3-CC95-4AD0-893A-85B77DE43D6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12340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grpSp>
        <p:nvGrpSpPr>
          <p:cNvPr id="4" name="Group 3">
            <a:extLst>
              <a:ext uri="{FF2B5EF4-FFF2-40B4-BE49-F238E27FC236}">
                <a16:creationId xmlns:a16="http://schemas.microsoft.com/office/drawing/2014/main" id="{3261323F-264A-45D4-B8E9-10733CECC76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59532420-426C-46CD-9C9B-22E1A68F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0685690-0294-4971-958C-9F9587E8AE8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93798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Dynamic Programming</a:t>
            </a:r>
          </a:p>
        </p:txBody>
      </p:sp>
      <p:sp>
        <p:nvSpPr>
          <p:cNvPr id="3" name="TextBox 2">
            <a:extLst>
              <a:ext uri="{FF2B5EF4-FFF2-40B4-BE49-F238E27FC236}">
                <a16:creationId xmlns:a16="http://schemas.microsoft.com/office/drawing/2014/main" id="{13A1DFC6-ACBD-455B-90C4-60BA7A8513A5}"/>
              </a:ext>
            </a:extLst>
          </p:cNvPr>
          <p:cNvSpPr txBox="1"/>
          <p:nvPr/>
        </p:nvSpPr>
        <p:spPr>
          <a:xfrm>
            <a:off x="1366576" y="2260879"/>
            <a:ext cx="9726804"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Top-down DP: </a:t>
            </a:r>
            <a:r>
              <a:rPr kumimoji="0" lang="en-US" sz="3200" b="0" i="0" u="none" strike="noStrike" kern="1200" cap="none" spc="0" normalizeH="0" baseline="0" noProof="0" dirty="0" err="1">
                <a:ln>
                  <a:noFill/>
                </a:ln>
                <a:solidFill>
                  <a:srgbClr val="EB6E19"/>
                </a:solidFill>
                <a:effectLst/>
                <a:uLnTx/>
                <a:uFillTx/>
                <a:latin typeface="Gotham Bold" pitchFamily="50" charset="0"/>
                <a:ea typeface="+mn-ea"/>
                <a:cs typeface="+mn-cs"/>
              </a:rPr>
              <a:t>Memoization</a:t>
            </a: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Bottom-up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Tabulation</a:t>
            </a:r>
          </a:p>
        </p:txBody>
      </p:sp>
      <p:sp>
        <p:nvSpPr>
          <p:cNvPr id="4" name="Slide Number Placeholder 3">
            <a:extLst>
              <a:ext uri="{FF2B5EF4-FFF2-40B4-BE49-F238E27FC236}">
                <a16:creationId xmlns:a16="http://schemas.microsoft.com/office/drawing/2014/main" id="{E9820F84-CEFD-45BB-B7F3-49B54FBBF084}"/>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D8F16131-B2BD-4431-8506-D9778386892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A046CDE-D3ED-4311-907F-DC3DB72F7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8DE71E-F733-43D3-838D-4375EB6B7BC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38271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308D2A1-E567-412E-BBE1-1CB650E46B59}"/>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6" name="Group 5">
            <a:extLst>
              <a:ext uri="{FF2B5EF4-FFF2-40B4-BE49-F238E27FC236}">
                <a16:creationId xmlns:a16="http://schemas.microsoft.com/office/drawing/2014/main" id="{CD3542DB-FC4B-4245-B462-88D8D467311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9957C34-E01C-407E-8FAA-A7522DDF6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2AAEC424-F9F0-436A-8567-237AF24F4CC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85328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81A18705-2C6F-4054-A790-CDE4E33977D0}"/>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7" name="Group 6">
            <a:extLst>
              <a:ext uri="{FF2B5EF4-FFF2-40B4-BE49-F238E27FC236}">
                <a16:creationId xmlns:a16="http://schemas.microsoft.com/office/drawing/2014/main" id="{61ED1326-831B-4CB8-BA1C-D7C10492BBE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9DCC4AF8-FC77-4E6A-B2C3-381205847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B7849C1B-71C2-4629-87F0-15CE7AD388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7166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O(2</a:t>
            </a:r>
            <a:r>
              <a:rPr kumimoji="0" lang="en-US" sz="18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5" name="Slide Number Placeholder 4">
            <a:extLst>
              <a:ext uri="{FF2B5EF4-FFF2-40B4-BE49-F238E27FC236}">
                <a16:creationId xmlns:a16="http://schemas.microsoft.com/office/drawing/2014/main" id="{76BE78F6-4D67-4ED1-A036-7424AECE216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7" name="Group 6">
            <a:extLst>
              <a:ext uri="{FF2B5EF4-FFF2-40B4-BE49-F238E27FC236}">
                <a16:creationId xmlns:a16="http://schemas.microsoft.com/office/drawing/2014/main" id="{4E24AE89-C5B5-4ED2-BA07-03ABAD9D0C6D}"/>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42F213F2-195A-47A4-AD60-1ABCB903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7AE197BC-28D6-4008-A0E1-4E49E83B3A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84462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ED72A33-4CBF-4F67-ADBB-B800C9E62BE1}"/>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6" name="Group 5">
            <a:extLst>
              <a:ext uri="{FF2B5EF4-FFF2-40B4-BE49-F238E27FC236}">
                <a16:creationId xmlns:a16="http://schemas.microsoft.com/office/drawing/2014/main" id="{592ED17C-9D9C-4267-8C40-FB8AD63BAE0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972C4168-E7C9-492D-96DF-7D401C35B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5BB9964C-69CA-47CA-B52F-52246C7C1E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134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E5F3FC0A-648A-4AC5-9A2B-1DF00B5D1946}"/>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7" name="Group 6">
            <a:extLst>
              <a:ext uri="{FF2B5EF4-FFF2-40B4-BE49-F238E27FC236}">
                <a16:creationId xmlns:a16="http://schemas.microsoft.com/office/drawing/2014/main" id="{FEF1A788-AE62-41C8-B53C-A03F856C65E3}"/>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E6B3E6D-DBCB-41CD-913F-57CA96E14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632F498E-023C-40D8-A528-0391CDB56263}"/>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92257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F036BA08-31BC-4B20-B178-A370296D7B50}"/>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7" name="Group 6">
            <a:extLst>
              <a:ext uri="{FF2B5EF4-FFF2-40B4-BE49-F238E27FC236}">
                <a16:creationId xmlns:a16="http://schemas.microsoft.com/office/drawing/2014/main" id="{A5516B89-E519-4423-8665-F092AB40EAF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FAB7390-E274-4C9E-9459-7B768E52A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1DC59E1A-2FFB-469F-940B-3D36B112D7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12829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4394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79DED282-693C-4F7A-8EAF-9D370015F635}"/>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A0A20666-F9BB-422B-982B-72B42113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49116D7-DF02-4D27-BE19-A462A071EA8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963289E5-E0BF-4406-BD69-0D2886FED2E9}"/>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3EC792E0-D0F9-4FFB-BE6B-EF8473F75AA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6198D83A-4F2F-496C-8AD4-5373055E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CDA9D9F-C23E-4612-AD8E-35CDDC9E7ED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9720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335C66B1-52C2-46CC-B380-2BE3FE827A38}"/>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0975D0D5-2841-499D-ACC8-EBFD0978A7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3DF45FC1-198C-4D7D-8810-AE407B90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4475284-ED8B-42F5-948C-7B27BBC8590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73917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03746" y="1961835"/>
            <a:ext cx="7021459" cy="3046988"/>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Constraints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Bounded/Unbounded/Fractional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knapsacks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p:txBody>
      </p:sp>
      <p:pic>
        <p:nvPicPr>
          <p:cNvPr id="1026" name="Picture 2" descr="Knapsack problem - Wikipedia">
            <a:extLst>
              <a:ext uri="{FF2B5EF4-FFF2-40B4-BE49-F238E27FC236}">
                <a16:creationId xmlns:a16="http://schemas.microsoft.com/office/drawing/2014/main" id="{2207B172-4E9F-48E5-9FA5-2B2A6BE21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457AA6-A41C-4C78-A906-B1F278954D91}"/>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4" name="Slide Number Placeholder 3">
            <a:extLst>
              <a:ext uri="{FF2B5EF4-FFF2-40B4-BE49-F238E27FC236}">
                <a16:creationId xmlns:a16="http://schemas.microsoft.com/office/drawing/2014/main" id="{9208F351-D145-4279-89E7-342651CAE369}"/>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7" name="Group 6">
            <a:extLst>
              <a:ext uri="{FF2B5EF4-FFF2-40B4-BE49-F238E27FC236}">
                <a16:creationId xmlns:a16="http://schemas.microsoft.com/office/drawing/2014/main" id="{212282D7-5A2A-410E-A8EE-783DF3EBA5BE}"/>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657CAC93-FDDB-4807-A50D-EB885D62E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90523167-E8A2-4DF9-8F27-75B4E34432E6}"/>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7847763" cy="206210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53</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84482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8360230" cy="230832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Repeatedly add item with maximum vi/wi ratio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Capacity M=7, Number of objects n =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 = [5, 4,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 = [10, 7, 5]   (ordered by vi/wi ratio)</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Slide Number Placeholder 5">
            <a:extLst>
              <a:ext uri="{FF2B5EF4-FFF2-40B4-BE49-F238E27FC236}">
                <a16:creationId xmlns:a16="http://schemas.microsoft.com/office/drawing/2014/main" id="{9652F415-16CE-4DD5-ACB7-F1B8FB1D1D73}"/>
              </a:ext>
            </a:extLst>
          </p:cNvPr>
          <p:cNvSpPr>
            <a:spLocks noGrp="1"/>
          </p:cNvSpPr>
          <p:nvPr>
            <p:ph type="sldNum" sz="quarter" idx="12"/>
          </p:nvPr>
        </p:nvSpPr>
        <p:spPr/>
        <p:txBody>
          <a:bodyPr/>
          <a:lstStyle/>
          <a:p>
            <a:fld id="{017C28E0-2F8B-4999-AEA2-B3AA3AE8994F}" type="slidenum">
              <a:rPr lang="en-US" smtClean="0"/>
              <a:t>54</a:t>
            </a:fld>
            <a:endParaRPr lang="en-US"/>
          </a:p>
        </p:txBody>
      </p:sp>
      <p:pic>
        <p:nvPicPr>
          <p:cNvPr id="7" name="Picture 2" descr="Knapsack problem - Wikipedia">
            <a:extLst>
              <a:ext uri="{FF2B5EF4-FFF2-40B4-BE49-F238E27FC236}">
                <a16:creationId xmlns:a16="http://schemas.microsoft.com/office/drawing/2014/main" id="{B805E924-2AD6-47F5-BD04-EDC726B1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415A1F-BEE5-4974-864A-0FDC8E6CEF85}"/>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9" name="Group 8">
            <a:extLst>
              <a:ext uri="{FF2B5EF4-FFF2-40B4-BE49-F238E27FC236}">
                <a16:creationId xmlns:a16="http://schemas.microsoft.com/office/drawing/2014/main" id="{E9A2DAC0-E61F-41BD-90C3-DB2015635F1E}"/>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147AD4AB-0210-4385-B8E4-17966436F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63E2296-8262-4E0D-81B7-481A1E533FE5}"/>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8512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1058464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(If we have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items and a Knapsack of capacity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what is the optimal 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not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p>
          <a:p>
            <a:pPr marL="1447775" lvl="2" indent="-380990">
              <a:buFont typeface="Wingdings" panose="05000000000000000000" pitchFamily="2" charset="2"/>
              <a:buChar char="§"/>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with weight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and value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only possible if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&gt;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new weight limit =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endParaRP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and add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a:p>
            <a:pPr marL="2057360" lvl="3" indent="-380990">
              <a:buFont typeface="Wingdings" panose="05000000000000000000" pitchFamily="2" charset="2"/>
              <a:buChar char="§"/>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r>
              <a:rPr kumimoji="0" lang="en-US" sz="1600" b="0" i="1"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err="1">
                <a:ln>
                  <a:noFill/>
                </a:ln>
                <a:solidFill>
                  <a:srgbClr val="EB6E19"/>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v</a:t>
            </a:r>
            <a:r>
              <a:rPr kumimoji="0" lang="en-US" sz="1600" b="0" i="1" u="none" strike="noStrike" kern="1200" cap="none" spc="0" normalizeH="0" baseline="-25000" noProof="0" dirty="0">
                <a:ln>
                  <a:noFill/>
                </a:ln>
                <a:solidFill>
                  <a:srgbClr val="EB6E19"/>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58444251-569E-4CF9-8278-AFD1B66E9451}"/>
              </a:ext>
            </a:extLst>
          </p:cNvPr>
          <p:cNvSpPr txBox="1"/>
          <p:nvPr/>
        </p:nvSpPr>
        <p:spPr>
          <a:xfrm>
            <a:off x="1547838" y="5241219"/>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720892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3C8A1116-A144-4F98-89E7-6D98BCEF4E4E}"/>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6" name="Slide Number Placeholder 5">
            <a:extLst>
              <a:ext uri="{FF2B5EF4-FFF2-40B4-BE49-F238E27FC236}">
                <a16:creationId xmlns:a16="http://schemas.microsoft.com/office/drawing/2014/main" id="{B360CE60-3F5F-4E55-B74C-156A1DA08899}"/>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BB2DF54B-DFCC-4118-9DB7-D00268CE6970}"/>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64A2E21-DC29-49E7-9C4A-FA313E36E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CADAD3B3-E9D8-4011-90AA-ABCAB75C959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7" name="TextBox 6">
            <a:extLst>
              <a:ext uri="{FF2B5EF4-FFF2-40B4-BE49-F238E27FC236}">
                <a16:creationId xmlns:a16="http://schemas.microsoft.com/office/drawing/2014/main" id="{2E3BA3E1-C8CA-4EF1-B7D7-655ED6C1282A}"/>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9241435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2ECDB8B1-7EF2-47B0-AB42-394233488EC1}"/>
              </a:ext>
            </a:extLst>
          </p:cNvPr>
          <p:cNvGraphicFramePr>
            <a:graphicFrameLocks noGrp="1"/>
          </p:cNvGraphicFramePr>
          <p:nvPr>
            <p:extLst>
              <p:ext uri="{D42A27DB-BD31-4B8C-83A1-F6EECF244321}">
                <p14:modId xmlns:p14="http://schemas.microsoft.com/office/powerpoint/2010/main" val="347308053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72C02FDF-D6CC-41BD-B0E1-7E1F11794D76}"/>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11" name="Group 10">
            <a:extLst>
              <a:ext uri="{FF2B5EF4-FFF2-40B4-BE49-F238E27FC236}">
                <a16:creationId xmlns:a16="http://schemas.microsoft.com/office/drawing/2014/main" id="{C039DFB3-F1E8-45DD-9460-824492447726}"/>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66FFA250-74F7-4E6E-9320-8C0D44F77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F844645B-E490-4F0B-8660-A5AC4062210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5448B371-79C6-4E14-861B-14CE1D1ED78D}"/>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C4A2DFB7-BA02-4AF1-9957-FA2AED68C47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379857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01FD1DB-F991-4546-B9A5-536DE6837564}"/>
              </a:ext>
            </a:extLst>
          </p:cNvPr>
          <p:cNvGraphicFramePr>
            <a:graphicFrameLocks noGrp="1"/>
          </p:cNvGraphicFramePr>
          <p:nvPr>
            <p:extLst>
              <p:ext uri="{D42A27DB-BD31-4B8C-83A1-F6EECF244321}">
                <p14:modId xmlns:p14="http://schemas.microsoft.com/office/powerpoint/2010/main" val="4051345106"/>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EB50A097-23D7-47C5-ADA3-28FADDF13FD1}"/>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11" name="Group 10">
            <a:extLst>
              <a:ext uri="{FF2B5EF4-FFF2-40B4-BE49-F238E27FC236}">
                <a16:creationId xmlns:a16="http://schemas.microsoft.com/office/drawing/2014/main" id="{C04058E5-C296-4A71-835F-E93F24A6462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95685FF-D314-40BB-B216-BF1D516C8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79AAD2-6E06-4539-B585-268D0686AC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B5D27B0-9C8D-450A-8A13-8E04CA4D32D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06B8A6FA-E527-4282-B1F5-A3D98FCA2A4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860379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FF8A0468-72D5-4A86-98D6-0BEB16E220B0}"/>
              </a:ext>
            </a:extLst>
          </p:cNvPr>
          <p:cNvGraphicFramePr>
            <a:graphicFrameLocks noGrp="1"/>
          </p:cNvGraphicFramePr>
          <p:nvPr>
            <p:extLst>
              <p:ext uri="{D42A27DB-BD31-4B8C-83A1-F6EECF244321}">
                <p14:modId xmlns:p14="http://schemas.microsoft.com/office/powerpoint/2010/main" val="2440070992"/>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3F245378-ADB9-4C51-8A2C-EF44FD9A62DE}"/>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11" name="Group 10">
            <a:extLst>
              <a:ext uri="{FF2B5EF4-FFF2-40B4-BE49-F238E27FC236}">
                <a16:creationId xmlns:a16="http://schemas.microsoft.com/office/drawing/2014/main" id="{14EBB9AB-FB2B-4160-B33B-9D51B7892014}"/>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3DCED2DE-EAD5-486B-8A51-169278C3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5BAF3095-D9FC-47FB-8D9B-0122F94DF7A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6ED957A0-A0D6-4740-9F39-1786B32FD3B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E7742FD-C391-464D-8206-7969FF1B823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425667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01655" y="206863"/>
            <a:ext cx="10515600" cy="1325563"/>
          </a:xfrm>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987554100"/>
              </p:ext>
            </p:extLst>
          </p:nvPr>
        </p:nvGraphicFramePr>
        <p:xfrm>
          <a:off x="1096946" y="1369196"/>
          <a:ext cx="10046676" cy="5108189"/>
        </p:xfrm>
        <a:graphic>
          <a:graphicData uri="http://schemas.openxmlformats.org/drawingml/2006/table">
            <a:tbl>
              <a:tblPr firstRow="1" bandRow="1">
                <a:tableStyleId>{793D81CF-94F2-401A-BA57-92F5A7B2D0C5}</a:tableStyleId>
              </a:tblPr>
              <a:tblGrid>
                <a:gridCol w="1142431">
                  <a:extLst>
                    <a:ext uri="{9D8B030D-6E8A-4147-A177-3AD203B41FA5}">
                      <a16:colId xmlns:a16="http://schemas.microsoft.com/office/drawing/2014/main" val="1241222671"/>
                    </a:ext>
                  </a:extLst>
                </a:gridCol>
                <a:gridCol w="5527999">
                  <a:extLst>
                    <a:ext uri="{9D8B030D-6E8A-4147-A177-3AD203B41FA5}">
                      <a16:colId xmlns:a16="http://schemas.microsoft.com/office/drawing/2014/main" val="3302313541"/>
                    </a:ext>
                  </a:extLst>
                </a:gridCol>
                <a:gridCol w="3376246">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Properties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Examples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a:solidFill>
                            <a:srgbClr val="0081E2"/>
                          </a:solidFill>
                          <a:latin typeface="Consolas" panose="020B0609020204030204" pitchFamily="49" charset="0"/>
                        </a:rPr>
                        <a:t>Brute Force</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Guarantees correct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Bubble/Selection Sort</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a:solidFill>
                            <a:srgbClr val="0081E2"/>
                          </a:solidFill>
                          <a:latin typeface="Consolas" panose="020B0609020204030204" pitchFamily="49" charset="0"/>
                        </a:rPr>
                        <a:t>Divide and Conquer</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Combine the solutions to sub-problems</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Peak Finding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a:solidFill>
                            <a:srgbClr val="0081E2"/>
                          </a:solidFill>
                          <a:latin typeface="Consolas" panose="020B0609020204030204" pitchFamily="49" charset="0"/>
                        </a:rPr>
                        <a:t>Dynamic Programming</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Optimal substructure</a:t>
                      </a:r>
                      <a:r>
                        <a:rPr lang="en-US" sz="1200" b="0">
                          <a:solidFill>
                            <a:schemeClr val="bg1">
                              <a:lumMod val="95000"/>
                            </a:schemeClr>
                          </a:solidFill>
                          <a:latin typeface="Consolas" panose="020B0609020204030204" pitchFamily="49" charset="0"/>
                        </a:rPr>
                        <a:t>: solution to a large problem can be obtained by solution to a smaller optimal problems e.g., Shortest path in a graph (Longest path does not follow optimal substructure)</a:t>
                      </a:r>
                    </a:p>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Overlapping sub-problems</a:t>
                      </a:r>
                      <a:r>
                        <a:rPr lang="en-US" sz="1200" b="0">
                          <a:solidFill>
                            <a:schemeClr val="bg1">
                              <a:lumMod val="95000"/>
                            </a:schemeClr>
                          </a:solidFill>
                          <a:latin typeface="Consolas" panose="020B0609020204030204" pitchFamily="49" charset="0"/>
                        </a:rPr>
                        <a:t>: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Guarantees optimal solution in terms of correctness and time</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Knapsack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Bin packing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a:solidFill>
                            <a:srgbClr val="0081E2"/>
                          </a:solidFill>
                          <a:latin typeface="Consolas" panose="020B0609020204030204" pitchFamily="49" charset="0"/>
                        </a:rPr>
                        <a:t>Greedy Algorithms</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Does not guarantee optimal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 packing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grpSp>
        <p:nvGrpSpPr>
          <p:cNvPr id="4" name="Group 3">
            <a:extLst>
              <a:ext uri="{FF2B5EF4-FFF2-40B4-BE49-F238E27FC236}">
                <a16:creationId xmlns:a16="http://schemas.microsoft.com/office/drawing/2014/main" id="{69F712D5-B129-4FBA-90D0-E476C6E20D8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4DBF524A-E7A5-412A-B4AB-75D000D6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EC9FEDF-8FEF-4B28-BE3A-803B2ED6DB9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B31201BB-2FA0-4544-ACD3-5AD87AB4574F}"/>
              </a:ext>
            </a:extLst>
          </p:cNvPr>
          <p:cNvSpPr>
            <a:spLocks noGrp="1"/>
          </p:cNvSpPr>
          <p:nvPr>
            <p:ph type="sldNum" sz="quarter" idx="12"/>
          </p:nvPr>
        </p:nvSpPr>
        <p:spPr/>
        <p:txBody>
          <a:bodyPr/>
          <a:lstStyle/>
          <a:p>
            <a:fld id="{017C28E0-2F8B-4999-AEA2-B3AA3AE8994F}" type="slidenum">
              <a:rPr lang="en-US" smtClean="0"/>
              <a:t>6</a:t>
            </a:fld>
            <a:endParaRPr lang="en-US"/>
          </a:p>
        </p:txBody>
      </p:sp>
    </p:spTree>
    <p:extLst>
      <p:ext uri="{BB962C8B-B14F-4D97-AF65-F5344CB8AC3E}">
        <p14:creationId xmlns:p14="http://schemas.microsoft.com/office/powerpoint/2010/main" val="1515096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1B0C965-84A9-4550-9222-006007C2AEA7}"/>
              </a:ext>
            </a:extLst>
          </p:cNvPr>
          <p:cNvGraphicFramePr>
            <a:graphicFrameLocks noGrp="1"/>
          </p:cNvGraphicFramePr>
          <p:nvPr>
            <p:extLst>
              <p:ext uri="{D42A27DB-BD31-4B8C-83A1-F6EECF244321}">
                <p14:modId xmlns:p14="http://schemas.microsoft.com/office/powerpoint/2010/main" val="885644787"/>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083190E2-5B4A-4FD3-8830-D5330F925208}"/>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11" name="Group 10">
            <a:extLst>
              <a:ext uri="{FF2B5EF4-FFF2-40B4-BE49-F238E27FC236}">
                <a16:creationId xmlns:a16="http://schemas.microsoft.com/office/drawing/2014/main" id="{B14B6A80-4F7E-4655-8628-3CE7CCECA791}"/>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076BAF39-6E0A-4BED-9C40-A92D9F30B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E15F464B-886C-44F2-AEC8-41CC3F61A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49230F99-49BC-4B87-8EBA-2B799864FA07}"/>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6A86115-3192-4209-842E-50FE3718F8B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860322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2969336365"/>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Slide Number Placeholder 6">
            <a:extLst>
              <a:ext uri="{FF2B5EF4-FFF2-40B4-BE49-F238E27FC236}">
                <a16:creationId xmlns:a16="http://schemas.microsoft.com/office/drawing/2014/main" id="{92C724CB-9608-4460-A7E3-C6BDDAEEA648}"/>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10" name="Group 9">
            <a:extLst>
              <a:ext uri="{FF2B5EF4-FFF2-40B4-BE49-F238E27FC236}">
                <a16:creationId xmlns:a16="http://schemas.microsoft.com/office/drawing/2014/main" id="{1F424B9F-4E0C-46B1-841C-7D67444152BF}"/>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DAEF73F1-6DCF-4356-AB8E-57CCF0078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6CA13B8B-11C5-4CBA-89F9-C0A8FC9CE1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3" name="TextBox 12">
            <a:extLst>
              <a:ext uri="{FF2B5EF4-FFF2-40B4-BE49-F238E27FC236}">
                <a16:creationId xmlns:a16="http://schemas.microsoft.com/office/drawing/2014/main" id="{EA4F9ABD-D915-4CDD-8868-5C87199F56E1}"/>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4" name="TextBox 13">
            <a:extLst>
              <a:ext uri="{FF2B5EF4-FFF2-40B4-BE49-F238E27FC236}">
                <a16:creationId xmlns:a16="http://schemas.microsoft.com/office/drawing/2014/main" id="{AB478FE8-4BF0-4271-9002-60DA08BCE298}"/>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756040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4066496589"/>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p:txBody>
      </p:sp>
      <p:sp>
        <p:nvSpPr>
          <p:cNvPr id="4" name="Slide Number Placeholder 3">
            <a:extLst>
              <a:ext uri="{FF2B5EF4-FFF2-40B4-BE49-F238E27FC236}">
                <a16:creationId xmlns:a16="http://schemas.microsoft.com/office/drawing/2014/main" id="{2C80BAE3-522B-49B0-8AAC-1D2062655E61}"/>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650CCE27-A911-4ADB-A0A5-5D5AAC8C38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092E8370-12C1-4E16-964B-FD5724F01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0DF1D79-56FB-4F00-9A71-186856C58B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09164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3762039942"/>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3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3 in it is different from the value with Item {1,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43FC308-6F39-4B4C-9703-9C50B49350FE}"/>
              </a:ext>
            </a:extLst>
          </p:cNvPr>
          <p:cNvSpPr>
            <a:spLocks noGrp="1"/>
          </p:cNvSpPr>
          <p:nvPr>
            <p:ph type="sldNum" sz="quarter" idx="12"/>
          </p:nvPr>
        </p:nvSpPr>
        <p:spPr/>
        <p:txBody>
          <a:bodyPr/>
          <a:lstStyle/>
          <a:p>
            <a:fld id="{017C28E0-2F8B-4999-AEA2-B3AA3AE8994F}" type="slidenum">
              <a:rPr lang="en-US" smtClean="0"/>
              <a:t>63</a:t>
            </a:fld>
            <a:endParaRPr lang="en-US" dirty="0"/>
          </a:p>
        </p:txBody>
      </p:sp>
      <p:grpSp>
        <p:nvGrpSpPr>
          <p:cNvPr id="9" name="Group 8">
            <a:extLst>
              <a:ext uri="{FF2B5EF4-FFF2-40B4-BE49-F238E27FC236}">
                <a16:creationId xmlns:a16="http://schemas.microsoft.com/office/drawing/2014/main" id="{7CD17ED7-CF3E-431B-AA30-D7BB227E88E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D7EE62B-BB14-47C9-A0C2-9173BA125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3F5B8F9-E4CA-4038-91FA-2AE170D1CD1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2985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4262859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2 in it is different from the value with Item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D1368C6-1BF7-4401-835A-A637C7D86CBF}"/>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C2C5BABB-7CD6-40BF-A6EB-EB17C076B5C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760876ED-8541-4629-87A2-D46FC44C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F75A7F8-245B-4AF6-AA97-C0C6640AFA5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9363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1468233417"/>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DA63">
                        <a:alpha val="20000"/>
                      </a:srgbClr>
                    </a:solidFill>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and 3</a:t>
            </a:r>
            <a:endPar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8A72CB3D-A11B-4455-BAE0-83947B28D0E7}"/>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1DDF6478-00BA-4DDD-BA26-DD304A0F8106}"/>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6A100D2-C1DA-4BC0-AC81-3BBFDCAC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B8A3A98A-8E24-4DDD-B587-2275554D184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20376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764485" cy="1325563"/>
          </a:xfrm>
        </p:spPr>
        <p:txBody>
          <a:bodyPr/>
          <a:lstStyle/>
          <a:p>
            <a:r>
              <a:rPr lang="en-US" dirty="0">
                <a:solidFill>
                  <a:schemeClr val="bg1"/>
                </a:solidFill>
                <a:latin typeface="Gotham Bold" pitchFamily="50" charset="0"/>
              </a:rPr>
              <a:t>Knapsack Problem – 11.2 Stepik</a:t>
            </a:r>
          </a:p>
        </p:txBody>
      </p:sp>
      <p:sp>
        <p:nvSpPr>
          <p:cNvPr id="4" name="TextBox 3">
            <a:extLst>
              <a:ext uri="{FF2B5EF4-FFF2-40B4-BE49-F238E27FC236}">
                <a16:creationId xmlns:a16="http://schemas.microsoft.com/office/drawing/2014/main" id="{182143E5-10C1-4AB5-A425-8A23DDF3711D}"/>
              </a:ext>
            </a:extLst>
          </p:cNvPr>
          <p:cNvSpPr txBox="1"/>
          <p:nvPr/>
        </p:nvSpPr>
        <p:spPr>
          <a:xfrm>
            <a:off x="919424" y="1678866"/>
            <a:ext cx="11193863"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backpack</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W, vector&lt;int&gt; weights, vector&lt;int&gt;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m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weights.size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Number of 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 + 1][W + 1];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[i][j] is the max value for the first i items with knapsack of capacity 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i = 0; i &lt;= m;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j = 0; j &lt;= W;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j++</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(i == 0 || j == 0)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there are no items (i = 0) or the capacity of knapsack is zero (j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if (weights[i - 1] &gt; j)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weight is bigger than the capacity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max(</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values[i - 1]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 weights[i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D041800F-276C-42EB-98BB-6A779CA14959}"/>
              </a:ext>
            </a:extLst>
          </p:cNvPr>
          <p:cNvSpPr txBox="1"/>
          <p:nvPr/>
        </p:nvSpPr>
        <p:spPr>
          <a:xfrm>
            <a:off x="3469194" y="6227698"/>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563C1"/>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https://stepik.org/lesson/390641/step/2?thread=solutions&amp;unit=</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379741</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77469E0F-6795-49CF-AFFA-FC4F4CA10B8C}"/>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7" name="Group 6">
            <a:extLst>
              <a:ext uri="{FF2B5EF4-FFF2-40B4-BE49-F238E27FC236}">
                <a16:creationId xmlns:a16="http://schemas.microsoft.com/office/drawing/2014/main" id="{0984F382-74A2-4CBE-AE7D-DB759E46E0E0}"/>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B65B7C1F-FAE4-464E-8E09-43197F57A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FDF4DBA-E27D-4A3E-9DDC-CFB18535665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5257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Coin Change Problem</a:t>
            </a:r>
          </a:p>
        </p:txBody>
      </p:sp>
      <p:sp>
        <p:nvSpPr>
          <p:cNvPr id="3" name="Slide Number Placeholder 2">
            <a:extLst>
              <a:ext uri="{FF2B5EF4-FFF2-40B4-BE49-F238E27FC236}">
                <a16:creationId xmlns:a16="http://schemas.microsoft.com/office/drawing/2014/main" id="{CA395766-DE81-4E70-9702-9FEA6A1A6C50}"/>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4" name="Group 3">
            <a:extLst>
              <a:ext uri="{FF2B5EF4-FFF2-40B4-BE49-F238E27FC236}">
                <a16:creationId xmlns:a16="http://schemas.microsoft.com/office/drawing/2014/main" id="{7964DDDE-CB70-4C60-A79F-BE25372C90ED}"/>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C8359B2C-8730-4A71-8570-88C0887B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C986FB8D-47C6-44D2-A2C9-CB4F5742FDE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331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Use cases of Data Structures and Algorithms</a:t>
            </a:r>
          </a:p>
        </p:txBody>
      </p:sp>
      <p:sp>
        <p:nvSpPr>
          <p:cNvPr id="7" name="TextBox 6">
            <a:extLst>
              <a:ext uri="{FF2B5EF4-FFF2-40B4-BE49-F238E27FC236}">
                <a16:creationId xmlns:a16="http://schemas.microsoft.com/office/drawing/2014/main" id="{2E44F249-AB74-4884-862F-AA69C42E8577}"/>
              </a:ext>
            </a:extLst>
          </p:cNvPr>
          <p:cNvSpPr txBox="1"/>
          <p:nvPr/>
        </p:nvSpPr>
        <p:spPr>
          <a:xfrm>
            <a:off x="1218303" y="1675102"/>
            <a:ext cx="8979945" cy="461664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Priority Queues / heaps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 choosing next edge to add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Dijkstra’s algorithm – choosing next vertex to set distance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Huffman compression algorithm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Operating systems - load balancing and interrupt handling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Binary search trees / hash tables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Anything where data is stored with a key / any database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Customer list with email address as a key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Students with ID number as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Minimum Spanning Tree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Network design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Cluster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Shortest paths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Delivery planning/scheduling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 packing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scheduling problems – scheduling conferences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Knapsack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choosing investment portfolio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resource allocation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https://www.vice.com/en_us/article/4x385b/the-world-is-knapsack-problem-and-were-just-living-in-it</a:t>
            </a:r>
          </a:p>
        </p:txBody>
      </p:sp>
      <p:sp>
        <p:nvSpPr>
          <p:cNvPr id="3" name="Slide Number Placeholder 2">
            <a:extLst>
              <a:ext uri="{FF2B5EF4-FFF2-40B4-BE49-F238E27FC236}">
                <a16:creationId xmlns:a16="http://schemas.microsoft.com/office/drawing/2014/main" id="{8CB38762-7A89-4ADA-9584-3760CA5D342F}"/>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5" name="Group 4">
            <a:extLst>
              <a:ext uri="{FF2B5EF4-FFF2-40B4-BE49-F238E27FC236}">
                <a16:creationId xmlns:a16="http://schemas.microsoft.com/office/drawing/2014/main" id="{9E98B69C-F2F6-4408-A787-84CB7FB237A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49DFD96-B959-47A7-887E-D45A0F2D8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9935C450-CEBC-4873-BFB5-5B7AC8D75E8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8270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E0D00C78-3411-4A61-AE7C-91FCB2D1F73B}"/>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4" name="Group 3">
            <a:extLst>
              <a:ext uri="{FF2B5EF4-FFF2-40B4-BE49-F238E27FC236}">
                <a16:creationId xmlns:a16="http://schemas.microsoft.com/office/drawing/2014/main" id="{11762232-14B2-4782-BB26-6CEE0FA00BF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E032199-C6DC-4E8C-B0DC-5ACB9482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A6DD2A39-C1B3-42DA-A066-BF2049C551A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5984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418576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problem of finding the best solution from all feasible solutions.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or Maximize an Objective function (e.g., go from A-&gt;B in 10 hours, Objective function: minimum time). Objective functions define the objective of the optimization and is a single scalar value that is formulated from a set of design responses.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feasible solution is a set of values for the decision variables that satisfies all of the constraints in an optimization problem.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a feasible solution where the objective function reaches its maximum (or minimum) value.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with better objective function values.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“in the vicinity” with better objective function values – you can picture this as a point at the top of a “peak” or at the bottom of a “valley” which may be formed by the objective function and/or the constraints.</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5" name="Group 4">
            <a:extLst>
              <a:ext uri="{FF2B5EF4-FFF2-40B4-BE49-F238E27FC236}">
                <a16:creationId xmlns:a16="http://schemas.microsoft.com/office/drawing/2014/main" id="{350BF068-7E40-4BB0-A132-CB51ABF7589D}"/>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E9242C6-912F-4EC8-9BA9-24072A28F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401498C-105C-4163-A55A-18BB2335D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3498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44D91031-DC64-42E6-825F-FC50AD1B8366}"/>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fld id="{017C28E0-2F8B-4999-AEA2-B3AA3AE8994F}" type="slidenum">
              <a:rPr lang="en-US" smtClean="0"/>
              <a:t>70</a:t>
            </a:fld>
            <a:endParaRPr lang="en-US"/>
          </a:p>
        </p:txBody>
      </p:sp>
    </p:spTree>
    <p:extLst>
      <p:ext uri="{BB962C8B-B14F-4D97-AF65-F5344CB8AC3E}">
        <p14:creationId xmlns:p14="http://schemas.microsoft.com/office/powerpoint/2010/main" val="2615741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sp>
        <p:nvSpPr>
          <p:cNvPr id="3" name="Rectangle 2">
            <a:extLst>
              <a:ext uri="{FF2B5EF4-FFF2-40B4-BE49-F238E27FC236}">
                <a16:creationId xmlns:a16="http://schemas.microsoft.com/office/drawing/2014/main" id="{C66E5DF9-0BB9-41AB-8B45-84A340B1E5F9}"/>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15FEA09F-808F-4C93-BC4C-12BB3AD959DD}"/>
              </a:ext>
            </a:extLst>
          </p:cNvPr>
          <p:cNvSpPr>
            <a:spLocks noGrp="1"/>
          </p:cNvSpPr>
          <p:nvPr>
            <p:ph type="sldNum" sz="quarter" idx="12"/>
          </p:nvPr>
        </p:nvSpPr>
        <p:spPr/>
        <p:txBody>
          <a:bodyPr/>
          <a:lstStyle/>
          <a:p>
            <a:fld id="{017C28E0-2F8B-4999-AEA2-B3AA3AE8994F}" type="slidenum">
              <a:rPr lang="en-US" smtClean="0"/>
              <a:t>71</a:t>
            </a:fld>
            <a:endParaRPr lang="en-US"/>
          </a:p>
        </p:txBody>
      </p:sp>
    </p:spTree>
    <p:extLst>
      <p:ext uri="{BB962C8B-B14F-4D97-AF65-F5344CB8AC3E}">
        <p14:creationId xmlns:p14="http://schemas.microsoft.com/office/powerpoint/2010/main" val="774000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BF2E8246-7FF8-409C-920C-CE3D07842BD9}"/>
              </a:ext>
            </a:extLst>
          </p:cNvPr>
          <p:cNvSpPr/>
          <p:nvPr/>
        </p:nvSpPr>
        <p:spPr>
          <a:xfrm>
            <a:off x="1098348" y="344156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DC5FFB4A-9CA6-4C7C-ACDD-80FE613B1A43}"/>
              </a:ext>
            </a:extLst>
          </p:cNvPr>
          <p:cNvSpPr>
            <a:spLocks noGrp="1"/>
          </p:cNvSpPr>
          <p:nvPr>
            <p:ph type="sldNum" sz="quarter" idx="12"/>
          </p:nvPr>
        </p:nvSpPr>
        <p:spPr/>
        <p:txBody>
          <a:bodyPr/>
          <a:lstStyle/>
          <a:p>
            <a:fld id="{017C28E0-2F8B-4999-AEA2-B3AA3AE8994F}" type="slidenum">
              <a:rPr lang="en-US" smtClean="0"/>
              <a:t>72</a:t>
            </a:fld>
            <a:endParaRPr lang="en-US"/>
          </a:p>
        </p:txBody>
      </p:sp>
    </p:spTree>
    <p:extLst>
      <p:ext uri="{BB962C8B-B14F-4D97-AF65-F5344CB8AC3E}">
        <p14:creationId xmlns:p14="http://schemas.microsoft.com/office/powerpoint/2010/main" val="2559586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A9DB339-DEE6-40CE-B43B-9411C3AED100}"/>
              </a:ext>
            </a:extLst>
          </p:cNvPr>
          <p:cNvSpPr/>
          <p:nvPr/>
        </p:nvSpPr>
        <p:spPr>
          <a:xfrm>
            <a:off x="1004836" y="243667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DEF445F5-1160-4047-AA9D-8E73EC7BFA04}"/>
              </a:ext>
            </a:extLst>
          </p:cNvPr>
          <p:cNvSpPr>
            <a:spLocks noGrp="1"/>
          </p:cNvSpPr>
          <p:nvPr>
            <p:ph type="sldNum" sz="quarter" idx="12"/>
          </p:nvPr>
        </p:nvSpPr>
        <p:spPr/>
        <p:txBody>
          <a:bodyPr/>
          <a:lstStyle/>
          <a:p>
            <a:fld id="{017C28E0-2F8B-4999-AEA2-B3AA3AE8994F}" type="slidenum">
              <a:rPr lang="en-US" smtClean="0"/>
              <a:t>73</a:t>
            </a:fld>
            <a:endParaRPr lang="en-US"/>
          </a:p>
        </p:txBody>
      </p:sp>
    </p:spTree>
    <p:extLst>
      <p:ext uri="{BB962C8B-B14F-4D97-AF65-F5344CB8AC3E}">
        <p14:creationId xmlns:p14="http://schemas.microsoft.com/office/powerpoint/2010/main" val="2814020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8AC20AF-B552-44FD-97EA-31B83F0A62F9}"/>
              </a:ext>
            </a:extLst>
          </p:cNvPr>
          <p:cNvSpPr>
            <a:spLocks noGrp="1"/>
          </p:cNvSpPr>
          <p:nvPr>
            <p:ph type="sldNum" sz="quarter" idx="12"/>
          </p:nvPr>
        </p:nvSpPr>
        <p:spPr/>
        <p:txBody>
          <a:bodyPr/>
          <a:lstStyle/>
          <a:p>
            <a:fld id="{017C28E0-2F8B-4999-AEA2-B3AA3AE8994F}" type="slidenum">
              <a:rPr lang="en-US" smtClean="0"/>
              <a:t>74</a:t>
            </a:fld>
            <a:endParaRPr lang="en-US"/>
          </a:p>
        </p:txBody>
      </p:sp>
    </p:spTree>
    <p:extLst>
      <p:ext uri="{BB962C8B-B14F-4D97-AF65-F5344CB8AC3E}">
        <p14:creationId xmlns:p14="http://schemas.microsoft.com/office/powerpoint/2010/main" val="1731343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Graphs</a:t>
            </a:r>
          </a:p>
        </p:txBody>
      </p:sp>
    </p:spTree>
    <p:extLst>
      <p:ext uri="{BB962C8B-B14F-4D97-AF65-F5344CB8AC3E}">
        <p14:creationId xmlns:p14="http://schemas.microsoft.com/office/powerpoint/2010/main" val="2687976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84F71-E704-4364-BD85-245BDFC8DD5A}"/>
              </a:ext>
            </a:extLst>
          </p:cNvPr>
          <p:cNvPicPr>
            <a:picLocks noChangeAspect="1"/>
          </p:cNvPicPr>
          <p:nvPr/>
        </p:nvPicPr>
        <p:blipFill>
          <a:blip r:embed="rId3"/>
          <a:stretch>
            <a:fillRect/>
          </a:stretch>
        </p:blipFill>
        <p:spPr>
          <a:xfrm>
            <a:off x="1552575" y="633412"/>
            <a:ext cx="9086850" cy="5591175"/>
          </a:xfrm>
          <a:prstGeom prst="rect">
            <a:avLst/>
          </a:prstGeom>
        </p:spPr>
      </p:pic>
      <p:sp>
        <p:nvSpPr>
          <p:cNvPr id="2" name="Slide Number Placeholder 1">
            <a:extLst>
              <a:ext uri="{FF2B5EF4-FFF2-40B4-BE49-F238E27FC236}">
                <a16:creationId xmlns:a16="http://schemas.microsoft.com/office/drawing/2014/main" id="{E18E7A82-D33D-4FBB-BE9A-3424DC219B67}"/>
              </a:ext>
            </a:extLst>
          </p:cNvPr>
          <p:cNvSpPr>
            <a:spLocks noGrp="1"/>
          </p:cNvSpPr>
          <p:nvPr>
            <p:ph type="sldNum" sz="quarter" idx="12"/>
          </p:nvPr>
        </p:nvSpPr>
        <p:spPr/>
        <p:txBody>
          <a:bodyPr/>
          <a:lstStyle/>
          <a:p>
            <a:fld id="{017C28E0-2F8B-4999-AEA2-B3AA3AE8994F}" type="slidenum">
              <a:rPr lang="en-US" smtClean="0"/>
              <a:t>76</a:t>
            </a:fld>
            <a:endParaRPr lang="en-US"/>
          </a:p>
        </p:txBody>
      </p:sp>
    </p:spTree>
    <p:extLst>
      <p:ext uri="{BB962C8B-B14F-4D97-AF65-F5344CB8AC3E}">
        <p14:creationId xmlns:p14="http://schemas.microsoft.com/office/powerpoint/2010/main" val="37142186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ED874-630D-463C-9A3F-B16B163BBB59}"/>
              </a:ext>
            </a:extLst>
          </p:cNvPr>
          <p:cNvPicPr>
            <a:picLocks noChangeAspect="1"/>
          </p:cNvPicPr>
          <p:nvPr/>
        </p:nvPicPr>
        <p:blipFill>
          <a:blip r:embed="rId3"/>
          <a:stretch>
            <a:fillRect/>
          </a:stretch>
        </p:blipFill>
        <p:spPr>
          <a:xfrm>
            <a:off x="1081087" y="600075"/>
            <a:ext cx="10029825" cy="5657850"/>
          </a:xfrm>
          <a:prstGeom prst="rect">
            <a:avLst/>
          </a:prstGeom>
        </p:spPr>
      </p:pic>
      <p:sp>
        <p:nvSpPr>
          <p:cNvPr id="3" name="Slide Number Placeholder 2">
            <a:extLst>
              <a:ext uri="{FF2B5EF4-FFF2-40B4-BE49-F238E27FC236}">
                <a16:creationId xmlns:a16="http://schemas.microsoft.com/office/drawing/2014/main" id="{F119635C-8C3B-466F-9A97-3138963A915C}"/>
              </a:ext>
            </a:extLst>
          </p:cNvPr>
          <p:cNvSpPr>
            <a:spLocks noGrp="1"/>
          </p:cNvSpPr>
          <p:nvPr>
            <p:ph type="sldNum" sz="quarter" idx="12"/>
          </p:nvPr>
        </p:nvSpPr>
        <p:spPr/>
        <p:txBody>
          <a:bodyPr/>
          <a:lstStyle/>
          <a:p>
            <a:fld id="{017C28E0-2F8B-4999-AEA2-B3AA3AE8994F}" type="slidenum">
              <a:rPr lang="en-US" smtClean="0"/>
              <a:t>77</a:t>
            </a:fld>
            <a:endParaRPr lang="en-US"/>
          </a:p>
        </p:txBody>
      </p:sp>
    </p:spTree>
    <p:extLst>
      <p:ext uri="{BB962C8B-B14F-4D97-AF65-F5344CB8AC3E}">
        <p14:creationId xmlns:p14="http://schemas.microsoft.com/office/powerpoint/2010/main" val="2925602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sp>
        <p:nvSpPr>
          <p:cNvPr id="3" name="Slide Number Placeholder 2">
            <a:extLst>
              <a:ext uri="{FF2B5EF4-FFF2-40B4-BE49-F238E27FC236}">
                <a16:creationId xmlns:a16="http://schemas.microsoft.com/office/drawing/2014/main" id="{578610CF-DDB2-43FB-AF8B-EDAF47E1B433}"/>
              </a:ext>
            </a:extLst>
          </p:cNvPr>
          <p:cNvSpPr>
            <a:spLocks noGrp="1"/>
          </p:cNvSpPr>
          <p:nvPr>
            <p:ph type="sldNum" sz="quarter" idx="12"/>
          </p:nvPr>
        </p:nvSpPr>
        <p:spPr/>
        <p:txBody>
          <a:bodyPr/>
          <a:lstStyle/>
          <a:p>
            <a:fld id="{017C28E0-2F8B-4999-AEA2-B3AA3AE8994F}" type="slidenum">
              <a:rPr lang="en-US" smtClean="0"/>
              <a:t>78</a:t>
            </a:fld>
            <a:endParaRPr lang="en-US"/>
          </a:p>
        </p:txBody>
      </p:sp>
    </p:spTree>
    <p:extLst>
      <p:ext uri="{BB962C8B-B14F-4D97-AF65-F5344CB8AC3E}">
        <p14:creationId xmlns:p14="http://schemas.microsoft.com/office/powerpoint/2010/main" val="825079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sp>
        <p:nvSpPr>
          <p:cNvPr id="2" name="Slide Number Placeholder 1">
            <a:extLst>
              <a:ext uri="{FF2B5EF4-FFF2-40B4-BE49-F238E27FC236}">
                <a16:creationId xmlns:a16="http://schemas.microsoft.com/office/drawing/2014/main" id="{71B4FCCE-A4AA-4BE2-A3D5-DFF0AEAEFEB3}"/>
              </a:ext>
            </a:extLst>
          </p:cNvPr>
          <p:cNvSpPr>
            <a:spLocks noGrp="1"/>
          </p:cNvSpPr>
          <p:nvPr>
            <p:ph type="sldNum" sz="quarter" idx="12"/>
          </p:nvPr>
        </p:nvSpPr>
        <p:spPr/>
        <p:txBody>
          <a:bodyPr/>
          <a:lstStyle/>
          <a:p>
            <a:fld id="{017C28E0-2F8B-4999-AEA2-B3AA3AE8994F}" type="slidenum">
              <a:rPr lang="en-US" smtClean="0"/>
              <a:t>79</a:t>
            </a:fld>
            <a:endParaRPr lang="en-US"/>
          </a:p>
        </p:txBody>
      </p:sp>
    </p:spTree>
    <p:extLst>
      <p:ext uri="{BB962C8B-B14F-4D97-AF65-F5344CB8AC3E}">
        <p14:creationId xmlns:p14="http://schemas.microsoft.com/office/powerpoint/2010/main" val="255858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find code that runs fast in the course where fast means that it takes less than 1 second to execute and is passing all tests.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an Objective function – minimize time. Constraints: must execute in less than 60 sec.</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Lot of student code that passes all tests and executes in less than 1 second.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the fastest running code.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you pick the submissions which were submitted earlier than later based on a heuristic.</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5" name="Group 4">
            <a:extLst>
              <a:ext uri="{FF2B5EF4-FFF2-40B4-BE49-F238E27FC236}">
                <a16:creationId xmlns:a16="http://schemas.microsoft.com/office/drawing/2014/main" id="{8CC298EE-C037-429C-A507-EA4CAE5330A9}"/>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64044CE-E50D-4E83-8D80-4FF1F81F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E90DBD-0F0F-4415-96CF-45C29068D5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869848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B41A5-4D1F-41D2-9072-8A1342798F1E}"/>
              </a:ext>
            </a:extLst>
          </p:cNvPr>
          <p:cNvPicPr>
            <a:picLocks noChangeAspect="1"/>
          </p:cNvPicPr>
          <p:nvPr/>
        </p:nvPicPr>
        <p:blipFill>
          <a:blip r:embed="rId3"/>
          <a:stretch>
            <a:fillRect/>
          </a:stretch>
        </p:blipFill>
        <p:spPr>
          <a:xfrm>
            <a:off x="1514475" y="1042987"/>
            <a:ext cx="9163050" cy="4772025"/>
          </a:xfrm>
          <a:prstGeom prst="rect">
            <a:avLst/>
          </a:prstGeom>
        </p:spPr>
      </p:pic>
      <p:sp>
        <p:nvSpPr>
          <p:cNvPr id="2" name="Slide Number Placeholder 1">
            <a:extLst>
              <a:ext uri="{FF2B5EF4-FFF2-40B4-BE49-F238E27FC236}">
                <a16:creationId xmlns:a16="http://schemas.microsoft.com/office/drawing/2014/main" id="{41EDF578-6868-4DE0-858E-82077C5DD0D3}"/>
              </a:ext>
            </a:extLst>
          </p:cNvPr>
          <p:cNvSpPr>
            <a:spLocks noGrp="1"/>
          </p:cNvSpPr>
          <p:nvPr>
            <p:ph type="sldNum" sz="quarter" idx="12"/>
          </p:nvPr>
        </p:nvSpPr>
        <p:spPr/>
        <p:txBody>
          <a:bodyPr/>
          <a:lstStyle/>
          <a:p>
            <a:fld id="{017C28E0-2F8B-4999-AEA2-B3AA3AE8994F}" type="slidenum">
              <a:rPr lang="en-US" smtClean="0"/>
              <a:t>80</a:t>
            </a:fld>
            <a:endParaRPr lang="en-US"/>
          </a:p>
        </p:txBody>
      </p:sp>
    </p:spTree>
    <p:extLst>
      <p:ext uri="{BB962C8B-B14F-4D97-AF65-F5344CB8AC3E}">
        <p14:creationId xmlns:p14="http://schemas.microsoft.com/office/powerpoint/2010/main" val="2823029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769A2-494C-4C6A-B69D-B6B4A3B22496}"/>
              </a:ext>
            </a:extLst>
          </p:cNvPr>
          <p:cNvPicPr>
            <a:picLocks noChangeAspect="1"/>
          </p:cNvPicPr>
          <p:nvPr/>
        </p:nvPicPr>
        <p:blipFill>
          <a:blip r:embed="rId3"/>
          <a:stretch>
            <a:fillRect/>
          </a:stretch>
        </p:blipFill>
        <p:spPr>
          <a:xfrm>
            <a:off x="1533525" y="909637"/>
            <a:ext cx="9124950" cy="5038725"/>
          </a:xfrm>
          <a:prstGeom prst="rect">
            <a:avLst/>
          </a:prstGeom>
        </p:spPr>
      </p:pic>
      <p:sp>
        <p:nvSpPr>
          <p:cNvPr id="3" name="Slide Number Placeholder 2">
            <a:extLst>
              <a:ext uri="{FF2B5EF4-FFF2-40B4-BE49-F238E27FC236}">
                <a16:creationId xmlns:a16="http://schemas.microsoft.com/office/drawing/2014/main" id="{5771B1C6-2B3F-45DA-B3E6-62C90D7D4196}"/>
              </a:ext>
            </a:extLst>
          </p:cNvPr>
          <p:cNvSpPr>
            <a:spLocks noGrp="1"/>
          </p:cNvSpPr>
          <p:nvPr>
            <p:ph type="sldNum" sz="quarter" idx="12"/>
          </p:nvPr>
        </p:nvSpPr>
        <p:spPr/>
        <p:txBody>
          <a:bodyPr/>
          <a:lstStyle/>
          <a:p>
            <a:fld id="{017C28E0-2F8B-4999-AEA2-B3AA3AE8994F}" type="slidenum">
              <a:rPr lang="en-US" smtClean="0"/>
              <a:t>81</a:t>
            </a:fld>
            <a:endParaRPr lang="en-US"/>
          </a:p>
        </p:txBody>
      </p:sp>
    </p:spTree>
    <p:extLst>
      <p:ext uri="{BB962C8B-B14F-4D97-AF65-F5344CB8AC3E}">
        <p14:creationId xmlns:p14="http://schemas.microsoft.com/office/powerpoint/2010/main" val="202056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Greedy Algorithms</a:t>
            </a:r>
          </a:p>
        </p:txBody>
      </p:sp>
      <p:grpSp>
        <p:nvGrpSpPr>
          <p:cNvPr id="4" name="Group 3">
            <a:extLst>
              <a:ext uri="{FF2B5EF4-FFF2-40B4-BE49-F238E27FC236}">
                <a16:creationId xmlns:a16="http://schemas.microsoft.com/office/drawing/2014/main" id="{51A2AE27-C531-4AE4-95AD-870C09B2285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EDBCD181-F96A-4309-AD23-719DB04EF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152E91C-DDA3-41A7-ABE0-6BECE47D5E0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7876080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11660</TotalTime>
  <Words>7316</Words>
  <Application>Microsoft Office PowerPoint</Application>
  <PresentationFormat>Widescreen</PresentationFormat>
  <Paragraphs>1440</Paragraphs>
  <Slides>81</Slides>
  <Notes>81</Notes>
  <HiddenSlides>14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81</vt:i4>
      </vt:variant>
    </vt:vector>
  </HeadingPairs>
  <TitlesOfParts>
    <vt:vector size="92" baseType="lpstr">
      <vt:lpstr>Arial</vt:lpstr>
      <vt:lpstr>Calibri</vt:lpstr>
      <vt:lpstr>Calibri Light</vt:lpstr>
      <vt:lpstr>Consolas</vt:lpstr>
      <vt:lpstr>Gotham Bold</vt:lpstr>
      <vt:lpstr>Tw Cen MT</vt:lpstr>
      <vt:lpstr>Wingdings</vt:lpstr>
      <vt:lpstr>1_Office Theme</vt:lpstr>
      <vt:lpstr>2_Office Theme</vt:lpstr>
      <vt:lpstr>3_Office Theme</vt:lpstr>
      <vt:lpstr>4_Office Theme</vt:lpstr>
      <vt:lpstr>PowerPoint Presentation</vt:lpstr>
      <vt:lpstr>   Announcements   </vt:lpstr>
      <vt:lpstr>  Categories of Data Structures  </vt:lpstr>
      <vt:lpstr>  Categories of Algorithms  </vt:lpstr>
      <vt:lpstr>PowerPoint Presentation</vt:lpstr>
      <vt:lpstr>Algorithmic Paradigms</vt:lpstr>
      <vt:lpstr>Optimization problems</vt:lpstr>
      <vt:lpstr>Optimization problems</vt:lpstr>
      <vt:lpstr>PowerPoint Presentation</vt:lpstr>
      <vt:lpstr>Greedy Algorithms</vt:lpstr>
      <vt:lpstr>Greedy Algorithms</vt:lpstr>
      <vt:lpstr>Greedy Algorithms</vt:lpstr>
      <vt:lpstr>Coin Change</vt:lpstr>
      <vt:lpstr>Coin Change</vt:lpstr>
      <vt:lpstr>Coin Change</vt:lpstr>
      <vt:lpstr>Coin Change</vt:lpstr>
      <vt:lpstr>Bin Packing</vt:lpstr>
      <vt:lpstr>Bin Packing</vt:lpstr>
      <vt:lpstr>Greedy Algorithm for Converting Decimal to Binary</vt:lpstr>
      <vt:lpstr>PowerPoint Presentation</vt:lpstr>
      <vt:lpstr>Rationale</vt:lpstr>
      <vt:lpstr>Rationale</vt:lpstr>
      <vt:lpstr>Rationale</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 Interface</vt:lpstr>
      <vt:lpstr>Questions</vt:lpstr>
      <vt:lpstr>Mentimeter</vt:lpstr>
      <vt:lpstr>PowerPoint Presentation</vt:lpstr>
      <vt:lpstr>Dynamic Programming</vt:lpstr>
      <vt:lpstr>Fibonacci Sequence</vt:lpstr>
      <vt:lpstr>Fibonacci Sequence</vt:lpstr>
      <vt:lpstr>Fibonacci Sequence</vt:lpstr>
      <vt:lpstr>Fibonacci Sequence: Tabulation</vt:lpstr>
      <vt:lpstr>Fibonacci Sequence: Tabulation</vt:lpstr>
      <vt:lpstr>Fibonacci Sequence: Tabulation</vt:lpstr>
      <vt:lpstr>Fibonacci Sequence: Memoization</vt:lpstr>
      <vt:lpstr>Fibonacci Sequence: Memoization</vt:lpstr>
      <vt:lpstr>Fibonacci Sequence: Memoization</vt:lpstr>
      <vt:lpstr>Knapsack Problem</vt:lpstr>
      <vt:lpstr>0-1 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 – 11.2 Stepik</vt:lpstr>
      <vt:lpstr>Coin Change Problem</vt:lpstr>
      <vt:lpstr>Use cases of Data Structures and Algorithms</vt:lpstr>
      <vt:lpstr>Questions</vt:lpstr>
      <vt:lpstr>Algorithm for Huffman Encoding</vt:lpstr>
      <vt:lpstr>Algorithm for Huffman Encoding</vt:lpstr>
      <vt:lpstr>Algorithm for Huffman Encoding</vt:lpstr>
      <vt:lpstr>Algorithm for Huffman Encoding</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711</cp:revision>
  <dcterms:created xsi:type="dcterms:W3CDTF">2020-04-14T17:15:24Z</dcterms:created>
  <dcterms:modified xsi:type="dcterms:W3CDTF">2021-11-23T17:18:44Z</dcterms:modified>
</cp:coreProperties>
</file>